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Amatic SC"/>
      <p:regular r:id="rId42"/>
      <p:bold r:id="rId43"/>
    </p:embeddedFont>
    <p:embeddedFont>
      <p:font typeface="Nunito"/>
      <p:regular r:id="rId44"/>
      <p:bold r:id="rId45"/>
      <p:italic r:id="rId46"/>
      <p:boldItalic r:id="rId47"/>
    </p:embeddedFont>
    <p:embeddedFont>
      <p:font typeface="Source Code Pro"/>
      <p:regular r:id="rId48"/>
      <p:bold r:id="rId49"/>
      <p:italic r:id="rId50"/>
      <p:boldItalic r:id="rId51"/>
    </p:embeddedFont>
    <p:embeddedFont>
      <p:font typeface="Comfortaa"/>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AmaticSC-regular.fntdata"/><Relationship Id="rId41" Type="http://schemas.openxmlformats.org/officeDocument/2006/relationships/slide" Target="slides/slide36.xml"/><Relationship Id="rId44" Type="http://schemas.openxmlformats.org/officeDocument/2006/relationships/font" Target="fonts/Nunito-regular.fntdata"/><Relationship Id="rId43" Type="http://schemas.openxmlformats.org/officeDocument/2006/relationships/font" Target="fonts/AmaticSC-bold.fntdata"/><Relationship Id="rId46" Type="http://schemas.openxmlformats.org/officeDocument/2006/relationships/font" Target="fonts/Nunito-italic.fntdata"/><Relationship Id="rId45"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CodePro-regular.fntdata"/><Relationship Id="rId47" Type="http://schemas.openxmlformats.org/officeDocument/2006/relationships/font" Target="fonts/Nunito-boldItalic.fntdata"/><Relationship Id="rId49"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CodePro-boldItalic.fntdata"/><Relationship Id="rId50" Type="http://schemas.openxmlformats.org/officeDocument/2006/relationships/font" Target="fonts/SourceCodePro-italic.fntdata"/><Relationship Id="rId53" Type="http://schemas.openxmlformats.org/officeDocument/2006/relationships/font" Target="fonts/Comfortaa-bold.fntdata"/><Relationship Id="rId52"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047a2e012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047a2e012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reason why rRNAs are removed.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047a2e012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047a2e012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047a2e012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047a2e012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047a2e012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047a2e012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DIAMOND is a protein aligner. It is also BLAST compatible.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047a2e012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047a2e012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 test measures whether there is a significant difference between the means of the two groups being compared, and tell whether it is possible that the differences happened by chance.</a:t>
            </a:r>
            <a:endParaRPr/>
          </a:p>
          <a:p>
            <a:pPr indent="0" lvl="0" marL="0" rtl="0" algn="l">
              <a:spcBef>
                <a:spcPts val="0"/>
              </a:spcBef>
              <a:spcAft>
                <a:spcPts val="0"/>
              </a:spcAft>
              <a:buNone/>
            </a:pPr>
            <a:r>
              <a:rPr lang="en"/>
              <a:t>DESeq2 uses negative binomial distribution and shrinkage methods i.e. (log2fold changes) to infer significant changes between the parameters being investigated.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047a2e012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047a2e012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047a2e012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047a2e012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047a2e012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047a2e012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047a2e012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047a2e012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047a2e012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047a2e012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047a2e01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047a2e01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047a2e012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047a2e012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strains were randomly selected manually from each genus (except two).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047a2e012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047a2e012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 major KEGG pathways.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047a2e012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047a2e012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047a2e012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047a2e012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 test compares the expected and observed means on the expression levels quantified using RPKM.</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047a2e012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047a2e012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047a2e012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047a2e012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047a2e012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047a2e012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047a2e012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047a2e012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047a2e012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047a2e012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047a2e012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047a2e012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important to note that most abundance of genomic contents occurs in the metatranscriptome with the exception of nucleotide metabolism.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047a2e012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047a2e012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047a2e012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047a2e012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047a2e012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047a2e012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047a2e012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047a2e012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047a2e012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047a2e012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Discrepancy due to database variations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047a2e012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047a2e012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047a2e012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047a2e012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047a2e012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047a2e012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047a2e012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047a2e012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047a2e012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047a2e012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047a2e012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047a2e012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047a2e012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047a2e012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047a2e012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047a2e012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047a2e012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047a2e012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90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Nunito"/>
                <a:ea typeface="Nunito"/>
                <a:cs typeface="Nunito"/>
                <a:sym typeface="Nunito"/>
              </a:rPr>
              <a:t>Functional dynamics of bacterial species in</a:t>
            </a:r>
            <a:endParaRPr sz="3000">
              <a:latin typeface="Nunito"/>
              <a:ea typeface="Nunito"/>
              <a:cs typeface="Nunito"/>
              <a:sym typeface="Nunito"/>
            </a:endParaRPr>
          </a:p>
          <a:p>
            <a:pPr indent="0" lvl="0" marL="0" rtl="0" algn="ctr">
              <a:spcBef>
                <a:spcPts val="0"/>
              </a:spcBef>
              <a:spcAft>
                <a:spcPts val="0"/>
              </a:spcAft>
              <a:buNone/>
            </a:pPr>
            <a:r>
              <a:rPr lang="en" sz="3000">
                <a:latin typeface="Nunito"/>
                <a:ea typeface="Nunito"/>
                <a:cs typeface="Nunito"/>
                <a:sym typeface="Nunito"/>
              </a:rPr>
              <a:t>the mouse gut microbiome revealed by</a:t>
            </a:r>
            <a:endParaRPr sz="3000">
              <a:latin typeface="Nunito"/>
              <a:ea typeface="Nunito"/>
              <a:cs typeface="Nunito"/>
              <a:sym typeface="Nunito"/>
            </a:endParaRPr>
          </a:p>
          <a:p>
            <a:pPr indent="0" lvl="0" marL="0" rtl="0" algn="ctr">
              <a:spcBef>
                <a:spcPts val="0"/>
              </a:spcBef>
              <a:spcAft>
                <a:spcPts val="0"/>
              </a:spcAft>
              <a:buNone/>
            </a:pPr>
            <a:r>
              <a:rPr lang="en" sz="3000">
                <a:latin typeface="Nunito"/>
                <a:ea typeface="Nunito"/>
                <a:cs typeface="Nunito"/>
                <a:sym typeface="Nunito"/>
              </a:rPr>
              <a:t>metagenomic and metatranscriptomic</a:t>
            </a:r>
            <a:endParaRPr sz="3000">
              <a:latin typeface="Nunito"/>
              <a:ea typeface="Nunito"/>
              <a:cs typeface="Nunito"/>
              <a:sym typeface="Nunito"/>
            </a:endParaRPr>
          </a:p>
          <a:p>
            <a:pPr indent="0" lvl="0" marL="0" rtl="0" algn="ctr">
              <a:spcBef>
                <a:spcPts val="0"/>
              </a:spcBef>
              <a:spcAft>
                <a:spcPts val="0"/>
              </a:spcAft>
              <a:buNone/>
            </a:pPr>
            <a:r>
              <a:rPr lang="en" sz="3000">
                <a:latin typeface="Nunito"/>
                <a:ea typeface="Nunito"/>
                <a:cs typeface="Nunito"/>
                <a:sym typeface="Nunito"/>
              </a:rPr>
              <a:t>analyses </a:t>
            </a:r>
            <a:r>
              <a:rPr lang="en" sz="3600"/>
              <a:t> </a:t>
            </a:r>
            <a:endParaRPr sz="3600"/>
          </a:p>
          <a:p>
            <a:pPr indent="0" lvl="0" marL="0" rtl="0" algn="ctr">
              <a:spcBef>
                <a:spcPts val="0"/>
              </a:spcBef>
              <a:spcAft>
                <a:spcPts val="0"/>
              </a:spcAft>
              <a:buNone/>
            </a:pPr>
            <a:r>
              <a:t/>
            </a:r>
            <a:endParaRPr sz="1800"/>
          </a:p>
          <a:p>
            <a:pPr indent="0" lvl="0" marL="0" rtl="0" algn="ctr">
              <a:spcBef>
                <a:spcPts val="0"/>
              </a:spcBef>
              <a:spcAft>
                <a:spcPts val="0"/>
              </a:spcAft>
              <a:buNone/>
            </a:pPr>
            <a:r>
              <a:rPr b="0" lang="en" sz="2500">
                <a:latin typeface="Nunito"/>
                <a:ea typeface="Nunito"/>
                <a:cs typeface="Nunito"/>
                <a:sym typeface="Nunito"/>
              </a:rPr>
              <a:t>Author: Y.W. Chung 2020</a:t>
            </a:r>
            <a:endParaRPr b="0" sz="2500">
              <a:latin typeface="Nunito"/>
              <a:ea typeface="Nunito"/>
              <a:cs typeface="Nunito"/>
              <a:sym typeface="Nunito"/>
            </a:endParaRPr>
          </a:p>
        </p:txBody>
      </p:sp>
      <p:sp>
        <p:nvSpPr>
          <p:cNvPr id="57" name="Google Shape;57;p13"/>
          <p:cNvSpPr txBox="1"/>
          <p:nvPr>
            <p:ph idx="1" type="subTitle"/>
          </p:nvPr>
        </p:nvSpPr>
        <p:spPr>
          <a:xfrm>
            <a:off x="0" y="3442650"/>
            <a:ext cx="9144000" cy="1701000"/>
          </a:xfrm>
          <a:prstGeom prst="rect">
            <a:avLst/>
          </a:prstGeom>
          <a:solidFill>
            <a:srgbClr val="00FFFF"/>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Eric Gathirwa Kariuki</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Journal: PLOSOne</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Impact Factor: </a:t>
            </a:r>
            <a:r>
              <a:rPr lang="en">
                <a:latin typeface="Nunito"/>
                <a:ea typeface="Nunito"/>
                <a:cs typeface="Nunito"/>
                <a:sym typeface="Nunito"/>
              </a:rPr>
              <a:t>2.740</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Date: 10/12/2020</a:t>
            </a:r>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idx="1" type="body"/>
          </p:nvPr>
        </p:nvSpPr>
        <p:spPr>
          <a:xfrm>
            <a:off x="311700" y="109300"/>
            <a:ext cx="8741100" cy="49545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rRNA were removed using SortMeRNA while duplicated reads were removed using FastUniq.</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An average of 0.42% and 0.29% were filtered as rRNA reads while 3.88% and 17.11% were removed as duplicated reads for metagenomic and metatranscriptomic sequences respectively.</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Contigs were assembled from each metagenomic and metatranscriptomic sequence using Megahit with default parameters. </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For rRNA reads, </a:t>
            </a:r>
            <a:r>
              <a:rPr lang="en" sz="2200">
                <a:latin typeface="Nunito"/>
                <a:ea typeface="Nunito"/>
                <a:cs typeface="Nunito"/>
                <a:sym typeface="Nunito"/>
              </a:rPr>
              <a:t>SortMeRNA was used to obtain </a:t>
            </a:r>
            <a:r>
              <a:rPr lang="en" sz="2200">
                <a:latin typeface="Nunito"/>
                <a:ea typeface="Nunito"/>
                <a:cs typeface="Nunito"/>
                <a:sym typeface="Nunito"/>
              </a:rPr>
              <a:t>16S rRNA reads using 16S rRNA database. The 16S rRNA reads that were retained, were used for the analysis of bacterial composition.</a:t>
            </a:r>
            <a:endParaRPr sz="22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idx="1" type="body"/>
          </p:nvPr>
        </p:nvSpPr>
        <p:spPr>
          <a:xfrm>
            <a:off x="109350" y="81125"/>
            <a:ext cx="8925300" cy="4964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200">
                <a:latin typeface="Nunito"/>
                <a:ea typeface="Nunito"/>
                <a:cs typeface="Nunito"/>
                <a:sym typeface="Nunito"/>
              </a:rPr>
              <a:t>Examination of bacterial composition</a:t>
            </a:r>
            <a:endParaRPr b="1"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Amplicon sequencing reads were assembled by FLASH. Incorrectly assembled reads whose lengths were shorter than 380 bp were filtered out using Sickle.</a:t>
            </a:r>
            <a:endParaRPr sz="2200">
              <a:latin typeface="Nunito"/>
              <a:ea typeface="Nunito"/>
              <a:cs typeface="Nunito"/>
              <a:sym typeface="Nunito"/>
            </a:endParaRPr>
          </a:p>
          <a:p>
            <a:pPr indent="0" lvl="0" marL="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Operational Taxonomic Units (OTUs) were constructed for 16S rRNA-based profiling by 99% sequence similarity threshold. </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Their representative sequences were classified by RDP naïve Bayesian classifier, which classified all inputs from the phylum to the genus level and reported their scores.</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Classification results with confidence above 0.8 were considered to avoid misclassification.</a:t>
            </a:r>
            <a:endParaRPr sz="22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4"/>
          <p:cNvSpPr txBox="1"/>
          <p:nvPr>
            <p:ph idx="1" type="body"/>
          </p:nvPr>
        </p:nvSpPr>
        <p:spPr>
          <a:xfrm>
            <a:off x="127500" y="145725"/>
            <a:ext cx="8852700" cy="48816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Bacterial composition was analyzed using the metagenomic sequences searched against the NCBI RefSeq database.</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Metagenomic reads were also searched against all proteins  using DIAMOND with 70% identity and query coverage cutoff.</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Metagenomic reads were searched against the selected reference genomes using Bowtie. Best hits whose percent identities were higher than 85% were retained. </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Aligned reads were classified based on the NCBI taxonomy and bacterial composition was estimated by tallying mapped reads.</a:t>
            </a:r>
            <a:endParaRPr sz="22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5"/>
          <p:cNvSpPr txBox="1"/>
          <p:nvPr>
            <p:ph idx="1" type="body"/>
          </p:nvPr>
        </p:nvSpPr>
        <p:spPr>
          <a:xfrm>
            <a:off x="311700" y="273225"/>
            <a:ext cx="8520600" cy="47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Nunito"/>
                <a:ea typeface="Nunito"/>
                <a:cs typeface="Nunito"/>
                <a:sym typeface="Nunito"/>
              </a:rPr>
              <a:t>Examination of functional contents</a:t>
            </a:r>
            <a:endParaRPr b="1" sz="2200">
              <a:latin typeface="Nunito"/>
              <a:ea typeface="Nunito"/>
              <a:cs typeface="Nunito"/>
              <a:sym typeface="Nunito"/>
            </a:endParaRPr>
          </a:p>
          <a:p>
            <a:pPr indent="-368300" lvl="0" marL="457200" rtl="0" algn="l">
              <a:spcBef>
                <a:spcPts val="1600"/>
              </a:spcBef>
              <a:spcAft>
                <a:spcPts val="0"/>
              </a:spcAft>
              <a:buSzPts val="2200"/>
              <a:buFont typeface="Nunito"/>
              <a:buChar char="●"/>
            </a:pPr>
            <a:r>
              <a:rPr lang="en" sz="2200">
                <a:latin typeface="Nunito"/>
                <a:ea typeface="Nunito"/>
                <a:cs typeface="Nunito"/>
                <a:sym typeface="Nunito"/>
              </a:rPr>
              <a:t>To examine the functional contents, processed reads and proteins were searched against KEGG protein database using DIAMOND.</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Database proteins that have no KEGG Ortholog (KO) number or have KO number without functional classification were discarded.</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Reads per Kilobase Million (RPKM) is a normalized unit of transcript expression and was calculated for the reads.</a:t>
            </a:r>
            <a:endParaRPr sz="2200">
              <a:latin typeface="Nunito"/>
              <a:ea typeface="Nunito"/>
              <a:cs typeface="Nunito"/>
              <a:sym typeface="Nunito"/>
            </a:endParaRPr>
          </a:p>
          <a:p>
            <a:pPr indent="0" lvl="0" marL="457200" rtl="0" algn="l">
              <a:spcBef>
                <a:spcPts val="1600"/>
              </a:spcBef>
              <a:spcAft>
                <a:spcPts val="1600"/>
              </a:spcAft>
              <a:buNone/>
            </a:pPr>
            <a:r>
              <a:t/>
            </a:r>
            <a:endParaRPr sz="22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6"/>
          <p:cNvSpPr txBox="1"/>
          <p:nvPr>
            <p:ph idx="1" type="body"/>
          </p:nvPr>
        </p:nvSpPr>
        <p:spPr>
          <a:xfrm>
            <a:off x="421000" y="91075"/>
            <a:ext cx="8520600" cy="495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200">
                <a:latin typeface="Nunito"/>
                <a:ea typeface="Nunito"/>
                <a:cs typeface="Nunito"/>
                <a:sym typeface="Nunito"/>
              </a:rPr>
              <a:t>RPKM</a:t>
            </a:r>
            <a:r>
              <a:rPr lang="en" sz="2200">
                <a:latin typeface="Nunito"/>
                <a:ea typeface="Nunito"/>
                <a:cs typeface="Nunito"/>
                <a:sym typeface="Nunito"/>
              </a:rPr>
              <a:t>:</a:t>
            </a:r>
            <a:endParaRPr sz="2200">
              <a:latin typeface="Nunito"/>
              <a:ea typeface="Nunito"/>
              <a:cs typeface="Nunito"/>
              <a:sym typeface="Nunito"/>
            </a:endParaRPr>
          </a:p>
          <a:p>
            <a:pPr indent="0" lvl="0" marL="0" rtl="0" algn="ctr">
              <a:lnSpc>
                <a:spcPct val="100000"/>
              </a:lnSpc>
              <a:spcBef>
                <a:spcPts val="1600"/>
              </a:spcBef>
              <a:spcAft>
                <a:spcPts val="0"/>
              </a:spcAft>
              <a:buNone/>
            </a:pPr>
            <a:r>
              <a:rPr lang="en" sz="2200">
                <a:latin typeface="Nunito"/>
                <a:ea typeface="Nunito"/>
                <a:cs typeface="Nunito"/>
                <a:sym typeface="Nunito"/>
              </a:rPr>
              <a:t>RPKM = </a:t>
            </a:r>
            <a:r>
              <a:rPr b="1" lang="en" sz="2200">
                <a:latin typeface="Nunito"/>
                <a:ea typeface="Nunito"/>
                <a:cs typeface="Nunito"/>
                <a:sym typeface="Nunito"/>
              </a:rPr>
              <a:t>x</a:t>
            </a:r>
            <a:r>
              <a:rPr lang="en" sz="2200">
                <a:latin typeface="Nunito"/>
                <a:ea typeface="Nunito"/>
                <a:cs typeface="Nunito"/>
                <a:sym typeface="Nunito"/>
              </a:rPr>
              <a:t> × 10^9/(</a:t>
            </a:r>
            <a:r>
              <a:rPr b="1" lang="en" sz="2200">
                <a:latin typeface="Nunito"/>
                <a:ea typeface="Nunito"/>
                <a:cs typeface="Nunito"/>
                <a:sym typeface="Nunito"/>
              </a:rPr>
              <a:t>y×z</a:t>
            </a:r>
            <a:r>
              <a:rPr lang="en" sz="2200">
                <a:latin typeface="Nunito"/>
                <a:ea typeface="Nunito"/>
                <a:cs typeface="Nunito"/>
                <a:sym typeface="Nunito"/>
              </a:rPr>
              <a:t>)</a:t>
            </a:r>
            <a:endParaRPr sz="2200">
              <a:latin typeface="Nunito"/>
              <a:ea typeface="Nunito"/>
              <a:cs typeface="Nunito"/>
              <a:sym typeface="Nunito"/>
            </a:endParaRPr>
          </a:p>
          <a:p>
            <a:pPr indent="0" lvl="0" marL="0" rtl="0" algn="l">
              <a:lnSpc>
                <a:spcPct val="100000"/>
              </a:lnSpc>
              <a:spcBef>
                <a:spcPts val="1600"/>
              </a:spcBef>
              <a:spcAft>
                <a:spcPts val="0"/>
              </a:spcAft>
              <a:buNone/>
            </a:pPr>
            <a:r>
              <a:rPr lang="en" sz="2200">
                <a:latin typeface="Nunito"/>
                <a:ea typeface="Nunito"/>
                <a:cs typeface="Nunito"/>
                <a:sym typeface="Nunito"/>
              </a:rPr>
              <a:t>x = Number of reads mapped to the gene</a:t>
            </a:r>
            <a:endParaRPr sz="2200">
              <a:latin typeface="Nunito"/>
              <a:ea typeface="Nunito"/>
              <a:cs typeface="Nunito"/>
              <a:sym typeface="Nunito"/>
            </a:endParaRPr>
          </a:p>
          <a:p>
            <a:pPr indent="0" lvl="0" marL="0" rtl="0" algn="l">
              <a:lnSpc>
                <a:spcPct val="100000"/>
              </a:lnSpc>
              <a:spcBef>
                <a:spcPts val="1600"/>
              </a:spcBef>
              <a:spcAft>
                <a:spcPts val="0"/>
              </a:spcAft>
              <a:buNone/>
            </a:pPr>
            <a:r>
              <a:rPr lang="en" sz="2200">
                <a:latin typeface="Nunito"/>
                <a:ea typeface="Nunito"/>
                <a:cs typeface="Nunito"/>
                <a:sym typeface="Nunito"/>
              </a:rPr>
              <a:t>y= Length of the gene sequence</a:t>
            </a:r>
            <a:endParaRPr sz="2200">
              <a:latin typeface="Nunito"/>
              <a:ea typeface="Nunito"/>
              <a:cs typeface="Nunito"/>
              <a:sym typeface="Nunito"/>
            </a:endParaRPr>
          </a:p>
          <a:p>
            <a:pPr indent="0" lvl="0" marL="0" rtl="0" algn="l">
              <a:lnSpc>
                <a:spcPct val="100000"/>
              </a:lnSpc>
              <a:spcBef>
                <a:spcPts val="1600"/>
              </a:spcBef>
              <a:spcAft>
                <a:spcPts val="0"/>
              </a:spcAft>
              <a:buNone/>
            </a:pPr>
            <a:r>
              <a:rPr lang="en" sz="2200">
                <a:latin typeface="Nunito"/>
                <a:ea typeface="Nunito"/>
                <a:cs typeface="Nunito"/>
                <a:sym typeface="Nunito"/>
              </a:rPr>
              <a:t>z = Total number of mapped reads in the sample</a:t>
            </a:r>
            <a:endParaRPr sz="2200">
              <a:latin typeface="Nunito"/>
              <a:ea typeface="Nunito"/>
              <a:cs typeface="Nunito"/>
              <a:sym typeface="Nunito"/>
            </a:endParaRPr>
          </a:p>
          <a:p>
            <a:pPr indent="0" lvl="0" marL="0" rtl="0" algn="l">
              <a:lnSpc>
                <a:spcPct val="100000"/>
              </a:lnSpc>
              <a:spcBef>
                <a:spcPts val="1600"/>
              </a:spcBef>
              <a:spcAft>
                <a:spcPts val="0"/>
              </a:spcAft>
              <a:buNone/>
            </a:pPr>
            <a:r>
              <a:rPr b="1" lang="en" sz="2200">
                <a:latin typeface="Nunito"/>
                <a:ea typeface="Nunito"/>
                <a:cs typeface="Nunito"/>
                <a:sym typeface="Nunito"/>
              </a:rPr>
              <a:t>Statistical Analysis</a:t>
            </a:r>
            <a:r>
              <a:rPr lang="en" sz="2200">
                <a:latin typeface="Nunito"/>
                <a:ea typeface="Nunito"/>
                <a:cs typeface="Nunito"/>
                <a:sym typeface="Nunito"/>
              </a:rPr>
              <a:t>:</a:t>
            </a:r>
            <a:endParaRPr sz="2200">
              <a:latin typeface="Nunito"/>
              <a:ea typeface="Nunito"/>
              <a:cs typeface="Nunito"/>
              <a:sym typeface="Nunito"/>
            </a:endParaRPr>
          </a:p>
          <a:p>
            <a:pPr indent="-368300" lvl="0" marL="457200" rtl="0" algn="l">
              <a:lnSpc>
                <a:spcPct val="100000"/>
              </a:lnSpc>
              <a:spcBef>
                <a:spcPts val="1600"/>
              </a:spcBef>
              <a:spcAft>
                <a:spcPts val="0"/>
              </a:spcAft>
              <a:buSzPts val="2200"/>
              <a:buFont typeface="Nunito"/>
              <a:buChar char="●"/>
            </a:pPr>
            <a:r>
              <a:rPr lang="en" sz="2200">
                <a:latin typeface="Nunito"/>
                <a:ea typeface="Nunito"/>
                <a:cs typeface="Nunito"/>
                <a:sym typeface="Nunito"/>
              </a:rPr>
              <a:t>For statistical analysis of expression level, </a:t>
            </a:r>
            <a:r>
              <a:rPr b="1" lang="en" sz="2200">
                <a:latin typeface="Nunito"/>
                <a:ea typeface="Nunito"/>
                <a:cs typeface="Nunito"/>
                <a:sym typeface="Nunito"/>
              </a:rPr>
              <a:t>t-test</a:t>
            </a:r>
            <a:r>
              <a:rPr lang="en" sz="2200">
                <a:latin typeface="Nunito"/>
                <a:ea typeface="Nunito"/>
                <a:cs typeface="Nunito"/>
                <a:sym typeface="Nunito"/>
              </a:rPr>
              <a:t> was performed by using python statistics library of </a:t>
            </a:r>
            <a:r>
              <a:rPr b="1" lang="en" sz="2200">
                <a:latin typeface="Nunito"/>
                <a:ea typeface="Nunito"/>
                <a:cs typeface="Nunito"/>
                <a:sym typeface="Nunito"/>
              </a:rPr>
              <a:t>scipy.stats</a:t>
            </a:r>
            <a:r>
              <a:rPr lang="en" sz="2200">
                <a:latin typeface="Nunito"/>
                <a:ea typeface="Nunito"/>
                <a:cs typeface="Nunito"/>
                <a:sym typeface="Nunito"/>
              </a:rPr>
              <a:t>.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For regression analysis, functions </a:t>
            </a:r>
            <a:r>
              <a:rPr b="1" lang="en" sz="2200">
                <a:latin typeface="Nunito"/>
                <a:ea typeface="Nunito"/>
                <a:cs typeface="Nunito"/>
                <a:sym typeface="Nunito"/>
              </a:rPr>
              <a:t>lm</a:t>
            </a:r>
            <a:r>
              <a:rPr lang="en" sz="2200">
                <a:latin typeface="Nunito"/>
                <a:ea typeface="Nunito"/>
                <a:cs typeface="Nunito"/>
                <a:sym typeface="Nunito"/>
              </a:rPr>
              <a:t> was used from standard R package.</a:t>
            </a:r>
            <a:endParaRPr sz="2200">
              <a:latin typeface="Nunito"/>
              <a:ea typeface="Nunito"/>
              <a:cs typeface="Nunito"/>
              <a:sym typeface="Nunito"/>
            </a:endParaRPr>
          </a:p>
          <a:p>
            <a:pPr indent="0" lvl="0" marL="0" rtl="0" algn="l">
              <a:lnSpc>
                <a:spcPct val="100000"/>
              </a:lnSpc>
              <a:spcBef>
                <a:spcPts val="1600"/>
              </a:spcBef>
              <a:spcAft>
                <a:spcPts val="1600"/>
              </a:spcAft>
              <a:buNone/>
            </a:pPr>
            <a:r>
              <a:t/>
            </a:r>
            <a:endParaRPr sz="22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7"/>
          <p:cNvSpPr txBox="1"/>
          <p:nvPr>
            <p:ph type="title"/>
          </p:nvPr>
        </p:nvSpPr>
        <p:spPr>
          <a:xfrm>
            <a:off x="311700" y="292850"/>
            <a:ext cx="8520600" cy="801000"/>
          </a:xfrm>
          <a:prstGeom prst="rect">
            <a:avLst/>
          </a:prstGeom>
          <a:solidFill>
            <a:srgbClr val="00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t>RESULTS AND DISCUSSION</a:t>
            </a:r>
            <a:endParaRPr/>
          </a:p>
        </p:txBody>
      </p:sp>
      <p:sp>
        <p:nvSpPr>
          <p:cNvPr id="130" name="Google Shape;130;p27"/>
          <p:cNvSpPr txBox="1"/>
          <p:nvPr>
            <p:ph idx="1" type="body"/>
          </p:nvPr>
        </p:nvSpPr>
        <p:spPr>
          <a:xfrm>
            <a:off x="145725" y="1228675"/>
            <a:ext cx="8907000" cy="372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200">
                <a:latin typeface="Nunito"/>
                <a:ea typeface="Nunito"/>
                <a:cs typeface="Nunito"/>
                <a:sym typeface="Nunito"/>
              </a:rPr>
              <a:t>Bacterial composition of the mouse gut microbiome</a:t>
            </a:r>
            <a:endParaRPr b="1" sz="2200">
              <a:latin typeface="Nunito"/>
              <a:ea typeface="Nunito"/>
              <a:cs typeface="Nunito"/>
              <a:sym typeface="Nunito"/>
            </a:endParaRPr>
          </a:p>
          <a:p>
            <a:pPr indent="-368300" lvl="0" marL="457200" rtl="0" algn="just">
              <a:lnSpc>
                <a:spcPct val="100000"/>
              </a:lnSpc>
              <a:spcBef>
                <a:spcPts val="1600"/>
              </a:spcBef>
              <a:spcAft>
                <a:spcPts val="0"/>
              </a:spcAft>
              <a:buSzPts val="2200"/>
              <a:buFont typeface="Nunito"/>
              <a:buChar char="●"/>
            </a:pPr>
            <a:r>
              <a:rPr lang="en" sz="2200">
                <a:latin typeface="Nunito"/>
                <a:ea typeface="Nunito"/>
                <a:cs typeface="Nunito"/>
                <a:sym typeface="Nunito"/>
              </a:rPr>
              <a:t>Despite the use of three different approaches each with its own limitations, </a:t>
            </a:r>
            <a:r>
              <a:rPr b="1" lang="en" sz="2200">
                <a:latin typeface="Nunito"/>
                <a:ea typeface="Nunito"/>
                <a:cs typeface="Nunito"/>
                <a:sym typeface="Nunito"/>
              </a:rPr>
              <a:t>16S rRNA-based profiling with amplicon sequencing data, 16S rRNA-based profiling extracted from shotgun sequencing data, </a:t>
            </a:r>
            <a:r>
              <a:rPr lang="en" sz="2200">
                <a:latin typeface="Nunito"/>
                <a:ea typeface="Nunito"/>
                <a:cs typeface="Nunito"/>
                <a:sym typeface="Nunito"/>
              </a:rPr>
              <a:t>and</a:t>
            </a:r>
            <a:r>
              <a:rPr b="1" lang="en" sz="2200">
                <a:latin typeface="Nunito"/>
                <a:ea typeface="Nunito"/>
                <a:cs typeface="Nunito"/>
                <a:sym typeface="Nunito"/>
              </a:rPr>
              <a:t> genome-based profiling with shotgun sequencing data</a:t>
            </a:r>
            <a:r>
              <a:rPr lang="en" sz="2200">
                <a:latin typeface="Nunito"/>
                <a:ea typeface="Nunito"/>
                <a:cs typeface="Nunito"/>
                <a:sym typeface="Nunito"/>
              </a:rPr>
              <a:t>, the overall composition revealed by the three approaches was consistent and complementary.</a:t>
            </a:r>
            <a:endParaRPr sz="2200">
              <a:latin typeface="Nunito"/>
              <a:ea typeface="Nunito"/>
              <a:cs typeface="Nunito"/>
              <a:sym typeface="Nunito"/>
            </a:endParaRPr>
          </a:p>
          <a:p>
            <a:pPr indent="0" lvl="0" marL="457200" rtl="0" algn="just">
              <a:lnSpc>
                <a:spcPct val="100000"/>
              </a:lnSpc>
              <a:spcBef>
                <a:spcPts val="0"/>
              </a:spcBef>
              <a:spcAft>
                <a:spcPts val="0"/>
              </a:spcAft>
              <a:buNone/>
            </a:pPr>
            <a:r>
              <a:t/>
            </a:r>
            <a:endParaRPr sz="2200">
              <a:latin typeface="Nunito"/>
              <a:ea typeface="Nunito"/>
              <a:cs typeface="Nunito"/>
              <a:sym typeface="Nunito"/>
            </a:endParaRPr>
          </a:p>
          <a:p>
            <a:pPr indent="-368300" lvl="0" marL="457200" rtl="0" algn="just">
              <a:lnSpc>
                <a:spcPct val="100000"/>
              </a:lnSpc>
              <a:spcBef>
                <a:spcPts val="0"/>
              </a:spcBef>
              <a:spcAft>
                <a:spcPts val="0"/>
              </a:spcAft>
              <a:buSzPts val="2200"/>
              <a:buFont typeface="Nunito"/>
              <a:buChar char="●"/>
            </a:pPr>
            <a:r>
              <a:rPr lang="en" sz="2200">
                <a:latin typeface="Nunito"/>
                <a:ea typeface="Nunito"/>
                <a:cs typeface="Nunito"/>
                <a:sym typeface="Nunito"/>
              </a:rPr>
              <a:t>After low-quality reads were filtered, an average of 77.77% of the metagenome was retained. </a:t>
            </a:r>
            <a:endParaRPr sz="2200">
              <a:latin typeface="Nunito"/>
              <a:ea typeface="Nunito"/>
              <a:cs typeface="Nunito"/>
              <a:sym typeface="Nunito"/>
            </a:endParaRPr>
          </a:p>
          <a:p>
            <a:pPr indent="0" lvl="0" marL="457200" rtl="0" algn="just">
              <a:lnSpc>
                <a:spcPct val="100000"/>
              </a:lnSpc>
              <a:spcBef>
                <a:spcPts val="1600"/>
              </a:spcBef>
              <a:spcAft>
                <a:spcPts val="1600"/>
              </a:spcAft>
              <a:buNone/>
            </a:pPr>
            <a:r>
              <a:t/>
            </a:r>
            <a:endParaRPr sz="2200">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idx="1" type="body"/>
          </p:nvPr>
        </p:nvSpPr>
        <p:spPr>
          <a:xfrm>
            <a:off x="0" y="-78975"/>
            <a:ext cx="8925600" cy="50646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Taxonomic assignment was performed at the phylum, family and genus level. All the 3 approaches revealed </a:t>
            </a:r>
            <a:r>
              <a:rPr b="1" i="1" lang="en" sz="2200">
                <a:latin typeface="Nunito"/>
                <a:ea typeface="Nunito"/>
                <a:cs typeface="Nunito"/>
                <a:sym typeface="Nunito"/>
              </a:rPr>
              <a:t>Bacteroidetes</a:t>
            </a:r>
            <a:r>
              <a:rPr lang="en" sz="2200">
                <a:latin typeface="Nunito"/>
                <a:ea typeface="Nunito"/>
                <a:cs typeface="Nunito"/>
                <a:sym typeface="Nunito"/>
              </a:rPr>
              <a:t> as the </a:t>
            </a:r>
            <a:r>
              <a:rPr b="1" lang="en" sz="2200">
                <a:latin typeface="Nunito"/>
                <a:ea typeface="Nunito"/>
                <a:cs typeface="Nunito"/>
                <a:sym typeface="Nunito"/>
              </a:rPr>
              <a:t>most abundant phylum</a:t>
            </a:r>
            <a:r>
              <a:rPr lang="en" sz="2200">
                <a:latin typeface="Nunito"/>
                <a:ea typeface="Nunito"/>
                <a:cs typeface="Nunito"/>
                <a:sym typeface="Nunito"/>
              </a:rPr>
              <a:t>.</a:t>
            </a:r>
            <a:endParaRPr sz="2200">
              <a:latin typeface="Nunito"/>
              <a:ea typeface="Nunito"/>
              <a:cs typeface="Nunito"/>
              <a:sym typeface="Nunito"/>
            </a:endParaRPr>
          </a:p>
          <a:p>
            <a:pPr indent="0" lvl="0" marL="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Most </a:t>
            </a:r>
            <a:r>
              <a:rPr i="1" lang="en" sz="2200">
                <a:latin typeface="Nunito"/>
                <a:ea typeface="Nunito"/>
                <a:cs typeface="Nunito"/>
                <a:sym typeface="Nunito"/>
              </a:rPr>
              <a:t>Bacteroidetes</a:t>
            </a:r>
            <a:r>
              <a:rPr lang="en" sz="2200">
                <a:latin typeface="Nunito"/>
                <a:ea typeface="Nunito"/>
                <a:cs typeface="Nunito"/>
                <a:sym typeface="Nunito"/>
              </a:rPr>
              <a:t> strains were classified into the family </a:t>
            </a:r>
            <a:r>
              <a:rPr i="1" lang="en" sz="2200">
                <a:latin typeface="Nunito"/>
                <a:ea typeface="Nunito"/>
                <a:cs typeface="Nunito"/>
                <a:sym typeface="Nunito"/>
              </a:rPr>
              <a:t>Muribaculaceae</a:t>
            </a:r>
            <a:r>
              <a:rPr lang="en" sz="2200">
                <a:latin typeface="Nunito"/>
                <a:ea typeface="Nunito"/>
                <a:cs typeface="Nunito"/>
                <a:sym typeface="Nunito"/>
              </a:rPr>
              <a:t>. This constituted to roughly 54.99% to 83.44% of the microbial community in the eight metagenome samples analyzed by genome-based profiling.</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i="1" lang="en" sz="2200">
                <a:latin typeface="Nunito"/>
                <a:ea typeface="Nunito"/>
                <a:cs typeface="Nunito"/>
                <a:sym typeface="Nunito"/>
              </a:rPr>
              <a:t>Barnesiellaceae</a:t>
            </a:r>
            <a:r>
              <a:rPr lang="en" sz="2200">
                <a:latin typeface="Nunito"/>
                <a:ea typeface="Nunito"/>
                <a:cs typeface="Nunito"/>
                <a:sym typeface="Nunito"/>
              </a:rPr>
              <a:t> was the most abundant family in 16S rRNA profiling based on amplicon sequencing and shotgun sequencing data. </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This discrepancy is due to the different versions of taxonomic classification that each method uses.</a:t>
            </a:r>
            <a:endParaRPr sz="2200">
              <a:latin typeface="Nunito"/>
              <a:ea typeface="Nunito"/>
              <a:cs typeface="Nunito"/>
              <a:sym typeface="Nunito"/>
            </a:endParaRPr>
          </a:p>
          <a:p>
            <a:pPr indent="0" lvl="0" marL="457200" rtl="0" algn="l">
              <a:lnSpc>
                <a:spcPct val="100000"/>
              </a:lnSpc>
              <a:spcBef>
                <a:spcPts val="1600"/>
              </a:spcBef>
              <a:spcAft>
                <a:spcPts val="1600"/>
              </a:spcAft>
              <a:buNone/>
            </a:pPr>
            <a:r>
              <a:t/>
            </a:r>
            <a:endParaRPr sz="2200">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idx="1" type="body"/>
          </p:nvPr>
        </p:nvSpPr>
        <p:spPr>
          <a:xfrm>
            <a:off x="311700" y="364300"/>
            <a:ext cx="8520600" cy="4204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Nunito"/>
              <a:buChar char="●"/>
            </a:pPr>
            <a:r>
              <a:rPr lang="en" sz="2200">
                <a:latin typeface="Nunito"/>
                <a:ea typeface="Nunito"/>
                <a:cs typeface="Nunito"/>
                <a:sym typeface="Nunito"/>
              </a:rPr>
              <a:t>For example, the family </a:t>
            </a:r>
            <a:r>
              <a:rPr i="1" lang="en" sz="2200">
                <a:latin typeface="Nunito"/>
                <a:ea typeface="Nunito"/>
                <a:cs typeface="Nunito"/>
                <a:sym typeface="Nunito"/>
              </a:rPr>
              <a:t>Muribaculaceae</a:t>
            </a:r>
            <a:r>
              <a:rPr lang="en" sz="2200">
                <a:latin typeface="Nunito"/>
                <a:ea typeface="Nunito"/>
                <a:cs typeface="Nunito"/>
                <a:sym typeface="Nunito"/>
              </a:rPr>
              <a:t> is annotated in NCBI taxonomy and its genome could be identified, while this family is not included in the RDP classifier model.</a:t>
            </a:r>
            <a:endParaRPr sz="2200">
              <a:latin typeface="Nunito"/>
              <a:ea typeface="Nunito"/>
              <a:cs typeface="Nunito"/>
              <a:sym typeface="Nunito"/>
            </a:endParaRPr>
          </a:p>
          <a:p>
            <a:pPr indent="0" lvl="0" marL="457200" rtl="0" algn="l">
              <a:spcBef>
                <a:spcPts val="0"/>
              </a:spcBef>
              <a:spcAft>
                <a:spcPts val="0"/>
              </a:spcAft>
              <a:buNone/>
            </a:pPr>
            <a:r>
              <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 The RDP classifier predicted this family as </a:t>
            </a:r>
            <a:r>
              <a:rPr i="1" lang="en" sz="2200">
                <a:latin typeface="Nunito"/>
                <a:ea typeface="Nunito"/>
                <a:cs typeface="Nunito"/>
                <a:sym typeface="Nunito"/>
              </a:rPr>
              <a:t>Barnesiellaceae</a:t>
            </a:r>
            <a:r>
              <a:rPr lang="en" sz="2200">
                <a:latin typeface="Nunito"/>
                <a:ea typeface="Nunito"/>
                <a:cs typeface="Nunito"/>
                <a:sym typeface="Nunito"/>
              </a:rPr>
              <a:t>, which is close to the family </a:t>
            </a:r>
            <a:r>
              <a:rPr i="1" lang="en" sz="2200">
                <a:latin typeface="Nunito"/>
                <a:ea typeface="Nunito"/>
                <a:cs typeface="Nunito"/>
                <a:sym typeface="Nunito"/>
              </a:rPr>
              <a:t>Muribaculaceae</a:t>
            </a:r>
            <a:r>
              <a:rPr lang="en" sz="2200">
                <a:latin typeface="Nunito"/>
                <a:ea typeface="Nunito"/>
                <a:cs typeface="Nunito"/>
                <a:sym typeface="Nunito"/>
              </a:rPr>
              <a:t>. </a:t>
            </a:r>
            <a:endParaRPr sz="2200">
              <a:latin typeface="Nunito"/>
              <a:ea typeface="Nunito"/>
              <a:cs typeface="Nunito"/>
              <a:sym typeface="Nunito"/>
            </a:endParaRPr>
          </a:p>
          <a:p>
            <a:pPr indent="0" lvl="0" marL="457200" rtl="0" algn="l">
              <a:spcBef>
                <a:spcPts val="0"/>
              </a:spcBef>
              <a:spcAft>
                <a:spcPts val="0"/>
              </a:spcAft>
              <a:buNone/>
            </a:pPr>
            <a:r>
              <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The second most abundant phylum was </a:t>
            </a:r>
            <a:r>
              <a:rPr i="1" lang="en" sz="2200">
                <a:latin typeface="Nunito"/>
                <a:ea typeface="Nunito"/>
                <a:cs typeface="Nunito"/>
                <a:sym typeface="Nunito"/>
              </a:rPr>
              <a:t>Firmicutes,</a:t>
            </a:r>
            <a:r>
              <a:rPr lang="en" sz="2200">
                <a:latin typeface="Nunito"/>
                <a:ea typeface="Nunito"/>
                <a:cs typeface="Nunito"/>
                <a:sym typeface="Nunito"/>
              </a:rPr>
              <a:t> while the third was</a:t>
            </a:r>
            <a:r>
              <a:rPr i="1" lang="en" sz="2200">
                <a:latin typeface="Nunito"/>
                <a:ea typeface="Nunito"/>
                <a:cs typeface="Nunito"/>
                <a:sym typeface="Nunito"/>
              </a:rPr>
              <a:t> Deferribacteres.</a:t>
            </a:r>
            <a:endParaRPr sz="2200">
              <a:latin typeface="Nunito"/>
              <a:ea typeface="Nunito"/>
              <a:cs typeface="Nunito"/>
              <a:sym typeface="Nunito"/>
            </a:endParaRPr>
          </a:p>
          <a:p>
            <a:pPr indent="0" lvl="0" marL="0" rtl="0" algn="l">
              <a:spcBef>
                <a:spcPts val="1600"/>
              </a:spcBef>
              <a:spcAft>
                <a:spcPts val="1600"/>
              </a:spcAft>
              <a:buNone/>
            </a:pPr>
            <a:r>
              <a:t/>
            </a:r>
            <a:endParaRPr sz="2200">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30"/>
          <p:cNvPicPr preferRelativeResize="0"/>
          <p:nvPr/>
        </p:nvPicPr>
        <p:blipFill>
          <a:blip r:embed="rId3">
            <a:alphaModFix/>
          </a:blip>
          <a:stretch>
            <a:fillRect/>
          </a:stretch>
        </p:blipFill>
        <p:spPr>
          <a:xfrm>
            <a:off x="458700" y="243550"/>
            <a:ext cx="8226576" cy="4448775"/>
          </a:xfrm>
          <a:prstGeom prst="rect">
            <a:avLst/>
          </a:prstGeom>
          <a:noFill/>
          <a:ln>
            <a:noFill/>
          </a:ln>
        </p:spPr>
      </p:pic>
      <p:sp>
        <p:nvSpPr>
          <p:cNvPr id="146" name="Google Shape;146;p30"/>
          <p:cNvSpPr txBox="1"/>
          <p:nvPr/>
        </p:nvSpPr>
        <p:spPr>
          <a:xfrm>
            <a:off x="382525" y="4583050"/>
            <a:ext cx="8670300" cy="4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latin typeface="Nunito"/>
                <a:ea typeface="Nunito"/>
                <a:cs typeface="Nunito"/>
                <a:sym typeface="Nunito"/>
              </a:rPr>
              <a:t>Fig 1</a:t>
            </a:r>
            <a:r>
              <a:rPr i="1" lang="en">
                <a:latin typeface="Nunito"/>
                <a:ea typeface="Nunito"/>
                <a:cs typeface="Nunito"/>
                <a:sym typeface="Nunito"/>
              </a:rPr>
              <a:t>:Bacterial composition of the eight mice gut microbiome estimated by the three different approaches.</a:t>
            </a:r>
            <a:endParaRPr i="1">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ph idx="1" type="body"/>
          </p:nvPr>
        </p:nvSpPr>
        <p:spPr>
          <a:xfrm>
            <a:off x="311700" y="145725"/>
            <a:ext cx="8520600" cy="484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Nunito"/>
                <a:ea typeface="Nunito"/>
                <a:cs typeface="Nunito"/>
                <a:sym typeface="Nunito"/>
              </a:rPr>
              <a:t>Distribution of functional contents encoded in the predominant genera of the mouse gut microbiome  </a:t>
            </a:r>
            <a:endParaRPr b="1" sz="2200">
              <a:latin typeface="Nunito"/>
              <a:ea typeface="Nunito"/>
              <a:cs typeface="Nunito"/>
              <a:sym typeface="Nunito"/>
            </a:endParaRPr>
          </a:p>
          <a:p>
            <a:pPr indent="-368300" lvl="0" marL="457200" rtl="0" algn="l">
              <a:spcBef>
                <a:spcPts val="1600"/>
              </a:spcBef>
              <a:spcAft>
                <a:spcPts val="0"/>
              </a:spcAft>
              <a:buSzPts val="2200"/>
              <a:buFont typeface="Nunito"/>
              <a:buChar char="●"/>
            </a:pPr>
            <a:r>
              <a:rPr lang="en" sz="2200">
                <a:latin typeface="Nunito"/>
                <a:ea typeface="Nunito"/>
                <a:cs typeface="Nunito"/>
                <a:sym typeface="Nunito"/>
              </a:rPr>
              <a:t>The analysis of bacterial composition revealed that nine major genera constitute the mouse gut microbiome by genome-based profiling.</a:t>
            </a:r>
            <a:endParaRPr sz="2200">
              <a:latin typeface="Nunito"/>
              <a:ea typeface="Nunito"/>
              <a:cs typeface="Nunito"/>
              <a:sym typeface="Nunito"/>
            </a:endParaRPr>
          </a:p>
          <a:p>
            <a:pPr indent="0" lvl="0" marL="457200" rtl="0" algn="l">
              <a:spcBef>
                <a:spcPts val="0"/>
              </a:spcBef>
              <a:spcAft>
                <a:spcPts val="0"/>
              </a:spcAft>
              <a:buNone/>
            </a:pPr>
            <a:r>
              <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All the strains identified in each genus were analyzed to determine the functions encoded in the genome.</a:t>
            </a:r>
            <a:endParaRPr sz="2200">
              <a:latin typeface="Nunito"/>
              <a:ea typeface="Nunito"/>
              <a:cs typeface="Nunito"/>
              <a:sym typeface="Nunito"/>
            </a:endParaRPr>
          </a:p>
          <a:p>
            <a:pPr indent="0" lvl="0" marL="457200" rtl="0" algn="l">
              <a:spcBef>
                <a:spcPts val="0"/>
              </a:spcBef>
              <a:spcAft>
                <a:spcPts val="0"/>
              </a:spcAft>
              <a:buNone/>
            </a:pPr>
            <a:r>
              <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Three strains were randomly selected from each genus for better comparison of the functions in the genome of the nine genera (except two) (Table1).</a:t>
            </a:r>
            <a:endParaRPr sz="2200">
              <a:latin typeface="Nunito"/>
              <a:ea typeface="Nunito"/>
              <a:cs typeface="Nunito"/>
              <a:sym typeface="Nunito"/>
            </a:endParaRPr>
          </a:p>
          <a:p>
            <a:pPr indent="0" lvl="0" marL="0" rtl="0" algn="l">
              <a:spcBef>
                <a:spcPts val="1600"/>
              </a:spcBef>
              <a:spcAft>
                <a:spcPts val="1600"/>
              </a:spcAft>
              <a:buNone/>
            </a:pPr>
            <a:r>
              <a:rPr lang="en" sz="2200">
                <a:latin typeface="Nunito"/>
                <a:ea typeface="Nunito"/>
                <a:cs typeface="Nunito"/>
                <a:sym typeface="Nunito"/>
              </a:rPr>
              <a:t> </a:t>
            </a:r>
            <a:endParaRPr sz="22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46200"/>
            <a:ext cx="8520600" cy="801000"/>
          </a:xfrm>
          <a:prstGeom prst="rect">
            <a:avLst/>
          </a:prstGeom>
          <a:solidFill>
            <a:srgbClr val="00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3" name="Google Shape;63;p14"/>
          <p:cNvSpPr txBox="1"/>
          <p:nvPr>
            <p:ph idx="1" type="body"/>
          </p:nvPr>
        </p:nvSpPr>
        <p:spPr>
          <a:xfrm>
            <a:off x="311700" y="901650"/>
            <a:ext cx="8520600" cy="3959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Nunito"/>
              <a:buChar char="●"/>
            </a:pPr>
            <a:r>
              <a:rPr lang="en" sz="2200">
                <a:latin typeface="Nunito"/>
                <a:ea typeface="Nunito"/>
                <a:cs typeface="Nunito"/>
                <a:sym typeface="Nunito"/>
              </a:rPr>
              <a:t>Despite the microbial communities of the mouse gut being extensively studied, their functional roles and regulations are not yet well elucidated.</a:t>
            </a:r>
            <a:endParaRPr sz="2200">
              <a:latin typeface="Nunito"/>
              <a:ea typeface="Nunito"/>
              <a:cs typeface="Nunito"/>
              <a:sym typeface="Nunito"/>
            </a:endParaRPr>
          </a:p>
          <a:p>
            <a:pPr indent="0" lvl="0" marL="0" rtl="0" algn="l">
              <a:lnSpc>
                <a:spcPct val="100000"/>
              </a:lnSpc>
              <a:spcBef>
                <a:spcPts val="0"/>
              </a:spcBef>
              <a:spcAft>
                <a:spcPts val="0"/>
              </a:spcAft>
              <a:buNone/>
            </a:pPr>
            <a:r>
              <a:t/>
            </a:r>
            <a:endParaRPr sz="2200">
              <a:latin typeface="Nunito"/>
              <a:ea typeface="Nunito"/>
              <a:cs typeface="Nunito"/>
              <a:sym typeface="Nunito"/>
            </a:endParaRPr>
          </a:p>
          <a:p>
            <a:pPr indent="0" lvl="0" marL="457200" rtl="0" algn="l">
              <a:spcBef>
                <a:spcPts val="0"/>
              </a:spcBef>
              <a:spcAft>
                <a:spcPts val="0"/>
              </a:spcAft>
              <a:buNone/>
            </a:pPr>
            <a:r>
              <a:rPr b="1" lang="en" sz="2200">
                <a:latin typeface="Nunito"/>
                <a:ea typeface="Nunito"/>
                <a:cs typeface="Nunito"/>
                <a:sym typeface="Nunito"/>
              </a:rPr>
              <a:t>Aim of the Study</a:t>
            </a:r>
            <a:endParaRPr b="1" sz="2200">
              <a:latin typeface="Nunito"/>
              <a:ea typeface="Nunito"/>
              <a:cs typeface="Nunito"/>
              <a:sym typeface="Nunito"/>
            </a:endParaRPr>
          </a:p>
          <a:p>
            <a:pPr indent="-368300" lvl="0" marL="457200" rtl="0" algn="l">
              <a:spcBef>
                <a:spcPts val="1600"/>
              </a:spcBef>
              <a:spcAft>
                <a:spcPts val="0"/>
              </a:spcAft>
              <a:buSzPts val="2200"/>
              <a:buFont typeface="Nunito"/>
              <a:buChar char="●"/>
            </a:pPr>
            <a:r>
              <a:rPr lang="en" sz="2200">
                <a:latin typeface="Nunito"/>
                <a:ea typeface="Nunito"/>
                <a:cs typeface="Nunito"/>
                <a:sym typeface="Nunito"/>
              </a:rPr>
              <a:t>To investigate the active functions of the microbial communities in the murine cecum by analyzing both metagenomic and metatranscriptomic data on </a:t>
            </a:r>
            <a:r>
              <a:rPr lang="en" sz="2200">
                <a:latin typeface="Nunito"/>
                <a:ea typeface="Nunito"/>
                <a:cs typeface="Nunito"/>
                <a:sym typeface="Nunito"/>
              </a:rPr>
              <a:t>the whole microbiome and </a:t>
            </a:r>
            <a:r>
              <a:rPr lang="en" sz="2200">
                <a:latin typeface="Nunito"/>
                <a:ea typeface="Nunito"/>
                <a:cs typeface="Nunito"/>
                <a:sym typeface="Nunito"/>
              </a:rPr>
              <a:t>specific bacterial species.</a:t>
            </a:r>
            <a:endParaRPr sz="2200">
              <a:latin typeface="Nunito"/>
              <a:ea typeface="Nunito"/>
              <a:cs typeface="Nunito"/>
              <a:sym typeface="Nunito"/>
            </a:endParaRPr>
          </a:p>
          <a:p>
            <a:pPr indent="0" lvl="0" marL="457200" rtl="0" algn="l">
              <a:spcBef>
                <a:spcPts val="1600"/>
              </a:spcBef>
              <a:spcAft>
                <a:spcPts val="1600"/>
              </a:spcAft>
              <a:buNone/>
            </a:pPr>
            <a:r>
              <a:t/>
            </a:r>
            <a:endParaRPr sz="2200">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2"/>
          <p:cNvPicPr preferRelativeResize="0"/>
          <p:nvPr/>
        </p:nvPicPr>
        <p:blipFill>
          <a:blip r:embed="rId3">
            <a:alphaModFix/>
          </a:blip>
          <a:stretch>
            <a:fillRect/>
          </a:stretch>
        </p:blipFill>
        <p:spPr>
          <a:xfrm>
            <a:off x="152400" y="152400"/>
            <a:ext cx="8408724" cy="4437825"/>
          </a:xfrm>
          <a:prstGeom prst="rect">
            <a:avLst/>
          </a:prstGeom>
          <a:noFill/>
          <a:ln>
            <a:noFill/>
          </a:ln>
        </p:spPr>
      </p:pic>
      <p:sp>
        <p:nvSpPr>
          <p:cNvPr id="157" name="Google Shape;157;p32"/>
          <p:cNvSpPr txBox="1"/>
          <p:nvPr/>
        </p:nvSpPr>
        <p:spPr>
          <a:xfrm>
            <a:off x="528250" y="4590225"/>
            <a:ext cx="7796100" cy="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Table1: Strains of the nine genera used for the analysis of functional distribution</a:t>
            </a:r>
            <a:endParaRPr b="1">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33"/>
          <p:cNvPicPr preferRelativeResize="0"/>
          <p:nvPr/>
        </p:nvPicPr>
        <p:blipFill>
          <a:blip r:embed="rId3">
            <a:alphaModFix/>
          </a:blip>
          <a:stretch>
            <a:fillRect/>
          </a:stretch>
        </p:blipFill>
        <p:spPr>
          <a:xfrm>
            <a:off x="152400" y="152400"/>
            <a:ext cx="6113600" cy="4802125"/>
          </a:xfrm>
          <a:prstGeom prst="rect">
            <a:avLst/>
          </a:prstGeom>
          <a:noFill/>
          <a:ln>
            <a:noFill/>
          </a:ln>
        </p:spPr>
      </p:pic>
      <p:sp>
        <p:nvSpPr>
          <p:cNvPr id="163" name="Google Shape;163;p33"/>
          <p:cNvSpPr txBox="1"/>
          <p:nvPr/>
        </p:nvSpPr>
        <p:spPr>
          <a:xfrm>
            <a:off x="6372975" y="152325"/>
            <a:ext cx="2679900" cy="4911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300">
                <a:latin typeface="Nunito"/>
                <a:ea typeface="Nunito"/>
                <a:cs typeface="Nunito"/>
                <a:sym typeface="Nunito"/>
              </a:rPr>
              <a:t>Fig 2</a:t>
            </a:r>
            <a:r>
              <a:rPr lang="en" sz="1300">
                <a:latin typeface="Nunito"/>
                <a:ea typeface="Nunito"/>
                <a:cs typeface="Nunito"/>
                <a:sym typeface="Nunito"/>
              </a:rPr>
              <a:t>: Abundance of functional contents encoded in the genomes of major nine genera in the mouse gut. Each column represents one species. </a:t>
            </a:r>
            <a:endParaRPr sz="1300">
              <a:latin typeface="Nunito"/>
              <a:ea typeface="Nunito"/>
              <a:cs typeface="Nunito"/>
              <a:sym typeface="Nunito"/>
            </a:endParaRPr>
          </a:p>
          <a:p>
            <a:pPr indent="0" lvl="0" marL="0" rtl="0" algn="just">
              <a:spcBef>
                <a:spcPts val="0"/>
              </a:spcBef>
              <a:spcAft>
                <a:spcPts val="0"/>
              </a:spcAft>
              <a:buNone/>
            </a:pPr>
            <a:r>
              <a:rPr lang="en" sz="1300">
                <a:latin typeface="Nunito"/>
                <a:ea typeface="Nunito"/>
                <a:cs typeface="Nunito"/>
                <a:sym typeface="Nunito"/>
              </a:rPr>
              <a:t>Labels on the top represent each genus. </a:t>
            </a:r>
            <a:endParaRPr sz="1300">
              <a:latin typeface="Nunito"/>
              <a:ea typeface="Nunito"/>
              <a:cs typeface="Nunito"/>
              <a:sym typeface="Nunito"/>
            </a:endParaRPr>
          </a:p>
          <a:p>
            <a:pPr indent="0" lvl="0" marL="0" rtl="0" algn="just">
              <a:spcBef>
                <a:spcPts val="0"/>
              </a:spcBef>
              <a:spcAft>
                <a:spcPts val="0"/>
              </a:spcAft>
              <a:buNone/>
            </a:pPr>
            <a:r>
              <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M: Muribaculum, </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D: Duncaniella, </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B: Bacteroides, </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A: Alistipes, </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O: Oscillibacter, </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N: Anaerotruncus, </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U: Acutalibacter, </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C: Clostridium, and L:Mucispirillum. </a:t>
            </a:r>
            <a:endParaRPr sz="1300">
              <a:latin typeface="Nunito"/>
              <a:ea typeface="Nunito"/>
              <a:cs typeface="Nunito"/>
              <a:sym typeface="Nunito"/>
            </a:endParaRPr>
          </a:p>
          <a:p>
            <a:pPr indent="-311150" lvl="0" marL="457200" rtl="0" algn="just">
              <a:spcBef>
                <a:spcPts val="0"/>
              </a:spcBef>
              <a:spcAft>
                <a:spcPts val="0"/>
              </a:spcAft>
              <a:buSzPts val="1300"/>
              <a:buFont typeface="Nunito"/>
              <a:buChar char="●"/>
            </a:pPr>
            <a:r>
              <a:rPr lang="en" sz="1300">
                <a:latin typeface="Nunito"/>
                <a:ea typeface="Nunito"/>
                <a:cs typeface="Nunito"/>
                <a:sym typeface="Nunito"/>
              </a:rPr>
              <a:t>Each row represents a functional category in KEGG pathway. </a:t>
            </a:r>
            <a:endParaRPr sz="1300">
              <a:latin typeface="Nunito"/>
              <a:ea typeface="Nunito"/>
              <a:cs typeface="Nunito"/>
              <a:sym typeface="Nunito"/>
            </a:endParaRPr>
          </a:p>
          <a:p>
            <a:pPr indent="-311150" lvl="0" marL="457200" rtl="0" algn="just">
              <a:spcBef>
                <a:spcPts val="0"/>
              </a:spcBef>
              <a:spcAft>
                <a:spcPts val="0"/>
              </a:spcAft>
              <a:buSzPts val="1300"/>
              <a:buFont typeface="Nunito"/>
              <a:buChar char="●"/>
            </a:pPr>
            <a:r>
              <a:rPr lang="en" sz="1300">
                <a:latin typeface="Nunito"/>
                <a:ea typeface="Nunito"/>
                <a:cs typeface="Nunito"/>
                <a:sym typeface="Nunito"/>
              </a:rPr>
              <a:t>Each cell represents a ratio of genes in a specific genome, which is related to a given functional category.  </a:t>
            </a:r>
            <a:endParaRPr sz="1300">
              <a:latin typeface="Nunito"/>
              <a:ea typeface="Nunito"/>
              <a:cs typeface="Nunito"/>
              <a:sym typeface="Nunito"/>
            </a:endParaRPr>
          </a:p>
          <a:p>
            <a:pPr indent="0" lvl="0" marL="0" rtl="0" algn="l">
              <a:spcBef>
                <a:spcPts val="0"/>
              </a:spcBef>
              <a:spcAft>
                <a:spcPts val="0"/>
              </a:spcAft>
              <a:buNone/>
            </a:pPr>
            <a:r>
              <a:t/>
            </a:r>
            <a:endParaRPr sz="1300">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idx="1" type="body"/>
          </p:nvPr>
        </p:nvSpPr>
        <p:spPr>
          <a:xfrm>
            <a:off x="91075" y="0"/>
            <a:ext cx="8961900" cy="4954500"/>
          </a:xfrm>
          <a:prstGeom prst="rect">
            <a:avLst/>
          </a:prstGeom>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SzPts val="2100"/>
              <a:buFont typeface="Nunito"/>
              <a:buChar char="●"/>
            </a:pPr>
            <a:r>
              <a:rPr b="1" lang="en" sz="2100">
                <a:latin typeface="Nunito"/>
                <a:ea typeface="Nunito"/>
                <a:cs typeface="Nunito"/>
                <a:sym typeface="Nunito"/>
              </a:rPr>
              <a:t>Translation </a:t>
            </a:r>
            <a:r>
              <a:rPr lang="en" sz="2100">
                <a:latin typeface="Nunito"/>
                <a:ea typeface="Nunito"/>
                <a:cs typeface="Nunito"/>
                <a:sym typeface="Nunito"/>
              </a:rPr>
              <a:t>and</a:t>
            </a:r>
            <a:r>
              <a:rPr b="1" lang="en" sz="2100">
                <a:latin typeface="Nunito"/>
                <a:ea typeface="Nunito"/>
                <a:cs typeface="Nunito"/>
                <a:sym typeface="Nunito"/>
              </a:rPr>
              <a:t> carbohydrate metabolism</a:t>
            </a:r>
            <a:r>
              <a:rPr lang="en" sz="2100">
                <a:latin typeface="Nunito"/>
                <a:ea typeface="Nunito"/>
                <a:cs typeface="Nunito"/>
                <a:sym typeface="Nunito"/>
              </a:rPr>
              <a:t> were the most abundant functions among the 35 KEGG pathway categories. </a:t>
            </a:r>
            <a:endParaRPr sz="2100">
              <a:latin typeface="Nunito"/>
              <a:ea typeface="Nunito"/>
              <a:cs typeface="Nunito"/>
              <a:sym typeface="Nunito"/>
            </a:endParaRPr>
          </a:p>
          <a:p>
            <a:pPr indent="0" lvl="0" marL="457200" rtl="0" algn="l">
              <a:lnSpc>
                <a:spcPct val="100000"/>
              </a:lnSpc>
              <a:spcBef>
                <a:spcPts val="0"/>
              </a:spcBef>
              <a:spcAft>
                <a:spcPts val="0"/>
              </a:spcAft>
              <a:buNone/>
            </a:pPr>
            <a:r>
              <a:t/>
            </a:r>
            <a:endParaRPr sz="2100">
              <a:latin typeface="Nunito"/>
              <a:ea typeface="Nunito"/>
              <a:cs typeface="Nunito"/>
              <a:sym typeface="Nunito"/>
            </a:endParaRPr>
          </a:p>
          <a:p>
            <a:pPr indent="-361950" lvl="0" marL="457200" rtl="0" algn="l">
              <a:lnSpc>
                <a:spcPct val="100000"/>
              </a:lnSpc>
              <a:spcBef>
                <a:spcPts val="0"/>
              </a:spcBef>
              <a:spcAft>
                <a:spcPts val="0"/>
              </a:spcAft>
              <a:buSzPts val="2100"/>
              <a:buFont typeface="Nunito"/>
              <a:buChar char="●"/>
            </a:pPr>
            <a:r>
              <a:rPr lang="en" sz="2100">
                <a:latin typeface="Nunito"/>
                <a:ea typeface="Nunito"/>
                <a:cs typeface="Nunito"/>
                <a:sym typeface="Nunito"/>
              </a:rPr>
              <a:t>In </a:t>
            </a:r>
            <a:r>
              <a:rPr i="1" lang="en" sz="2100">
                <a:latin typeface="Nunito"/>
                <a:ea typeface="Nunito"/>
                <a:cs typeface="Nunito"/>
                <a:sym typeface="Nunito"/>
              </a:rPr>
              <a:t>Bacteroides</a:t>
            </a:r>
            <a:r>
              <a:rPr lang="en" sz="2100">
                <a:latin typeface="Nunito"/>
                <a:ea typeface="Nunito"/>
                <a:cs typeface="Nunito"/>
                <a:sym typeface="Nunito"/>
              </a:rPr>
              <a:t>, </a:t>
            </a:r>
            <a:r>
              <a:rPr b="1" lang="en" sz="2100">
                <a:latin typeface="Nunito"/>
                <a:ea typeface="Nunito"/>
                <a:cs typeface="Nunito"/>
                <a:sym typeface="Nunito"/>
              </a:rPr>
              <a:t>carbohydrate metabolism was the most abundant</a:t>
            </a:r>
            <a:r>
              <a:rPr lang="en" sz="2100">
                <a:latin typeface="Nunito"/>
                <a:ea typeface="Nunito"/>
                <a:cs typeface="Nunito"/>
                <a:sym typeface="Nunito"/>
              </a:rPr>
              <a:t>, while translation was less abundant as compared to the other </a:t>
            </a:r>
            <a:r>
              <a:rPr lang="en" sz="2100">
                <a:latin typeface="Nunito"/>
                <a:ea typeface="Nunito"/>
                <a:cs typeface="Nunito"/>
                <a:sym typeface="Nunito"/>
              </a:rPr>
              <a:t>eight</a:t>
            </a:r>
            <a:r>
              <a:rPr lang="en" sz="2100">
                <a:latin typeface="Nunito"/>
                <a:ea typeface="Nunito"/>
                <a:cs typeface="Nunito"/>
                <a:sym typeface="Nunito"/>
              </a:rPr>
              <a:t> genera.</a:t>
            </a:r>
            <a:endParaRPr sz="2100">
              <a:latin typeface="Nunito"/>
              <a:ea typeface="Nunito"/>
              <a:cs typeface="Nunito"/>
              <a:sym typeface="Nunito"/>
            </a:endParaRPr>
          </a:p>
          <a:p>
            <a:pPr indent="0" lvl="0" marL="457200" rtl="0" algn="l">
              <a:lnSpc>
                <a:spcPct val="100000"/>
              </a:lnSpc>
              <a:spcBef>
                <a:spcPts val="0"/>
              </a:spcBef>
              <a:spcAft>
                <a:spcPts val="0"/>
              </a:spcAft>
              <a:buNone/>
            </a:pPr>
            <a:r>
              <a:t/>
            </a:r>
            <a:endParaRPr sz="2100">
              <a:latin typeface="Nunito"/>
              <a:ea typeface="Nunito"/>
              <a:cs typeface="Nunito"/>
              <a:sym typeface="Nunito"/>
            </a:endParaRPr>
          </a:p>
          <a:p>
            <a:pPr indent="-361950" lvl="0" marL="457200" rtl="0" algn="l">
              <a:lnSpc>
                <a:spcPct val="100000"/>
              </a:lnSpc>
              <a:spcBef>
                <a:spcPts val="0"/>
              </a:spcBef>
              <a:spcAft>
                <a:spcPts val="0"/>
              </a:spcAft>
              <a:buSzPts val="2100"/>
              <a:buFont typeface="Nunito"/>
              <a:buChar char="●"/>
            </a:pPr>
            <a:r>
              <a:rPr i="1" lang="en" sz="2100">
                <a:latin typeface="Nunito"/>
                <a:ea typeface="Nunito"/>
                <a:cs typeface="Nunito"/>
                <a:sym typeface="Nunito"/>
              </a:rPr>
              <a:t>Muribaculum, Duncaniella,</a:t>
            </a:r>
            <a:r>
              <a:rPr lang="en" sz="2100">
                <a:latin typeface="Nunito"/>
                <a:ea typeface="Nunito"/>
                <a:cs typeface="Nunito"/>
                <a:sym typeface="Nunito"/>
              </a:rPr>
              <a:t> and </a:t>
            </a:r>
            <a:r>
              <a:rPr i="1" lang="en" sz="2100">
                <a:latin typeface="Nunito"/>
                <a:ea typeface="Nunito"/>
                <a:cs typeface="Nunito"/>
                <a:sym typeface="Nunito"/>
              </a:rPr>
              <a:t>Alistipes</a:t>
            </a:r>
            <a:r>
              <a:rPr lang="en" sz="2100">
                <a:latin typeface="Nunito"/>
                <a:ea typeface="Nunito"/>
                <a:cs typeface="Nunito"/>
                <a:sym typeface="Nunito"/>
              </a:rPr>
              <a:t> showed similar functional distribution </a:t>
            </a:r>
            <a:r>
              <a:rPr lang="en" sz="2100">
                <a:latin typeface="Nunito"/>
                <a:ea typeface="Nunito"/>
                <a:cs typeface="Nunito"/>
                <a:sym typeface="Nunito"/>
              </a:rPr>
              <a:t>patterns</a:t>
            </a:r>
            <a:r>
              <a:rPr lang="en" sz="2100">
                <a:latin typeface="Nunito"/>
                <a:ea typeface="Nunito"/>
                <a:cs typeface="Nunito"/>
                <a:sym typeface="Nunito"/>
              </a:rPr>
              <a:t> as the amount of genomic content for carbohydrate metabolism was comparable to that for translation.</a:t>
            </a:r>
            <a:endParaRPr sz="2100">
              <a:latin typeface="Nunito"/>
              <a:ea typeface="Nunito"/>
              <a:cs typeface="Nunito"/>
              <a:sym typeface="Nunito"/>
            </a:endParaRPr>
          </a:p>
          <a:p>
            <a:pPr indent="0" lvl="0" marL="457200" rtl="0" algn="l">
              <a:lnSpc>
                <a:spcPct val="100000"/>
              </a:lnSpc>
              <a:spcBef>
                <a:spcPts val="0"/>
              </a:spcBef>
              <a:spcAft>
                <a:spcPts val="0"/>
              </a:spcAft>
              <a:buNone/>
            </a:pPr>
            <a:r>
              <a:t/>
            </a:r>
            <a:endParaRPr sz="2100">
              <a:latin typeface="Nunito"/>
              <a:ea typeface="Nunito"/>
              <a:cs typeface="Nunito"/>
              <a:sym typeface="Nunito"/>
            </a:endParaRPr>
          </a:p>
          <a:p>
            <a:pPr indent="-361950" lvl="0" marL="457200" rtl="0" algn="l">
              <a:lnSpc>
                <a:spcPct val="100000"/>
              </a:lnSpc>
              <a:spcBef>
                <a:spcPts val="0"/>
              </a:spcBef>
              <a:spcAft>
                <a:spcPts val="0"/>
              </a:spcAft>
              <a:buSzPts val="2100"/>
              <a:buFont typeface="Nunito"/>
              <a:buChar char="●"/>
            </a:pPr>
            <a:r>
              <a:rPr lang="en" sz="2100">
                <a:latin typeface="Nunito"/>
                <a:ea typeface="Nunito"/>
                <a:cs typeface="Nunito"/>
                <a:sym typeface="Nunito"/>
              </a:rPr>
              <a:t>The genomic content for metabolism of cofactors and vitamins was more enhanced in </a:t>
            </a:r>
            <a:r>
              <a:rPr i="1" lang="en" sz="2100">
                <a:latin typeface="Nunito"/>
                <a:ea typeface="Nunito"/>
                <a:cs typeface="Nunito"/>
                <a:sym typeface="Nunito"/>
              </a:rPr>
              <a:t>Muribaculum, Duncaniella, Bacteroides</a:t>
            </a:r>
            <a:r>
              <a:rPr lang="en" sz="2100">
                <a:latin typeface="Nunito"/>
                <a:ea typeface="Nunito"/>
                <a:cs typeface="Nunito"/>
                <a:sym typeface="Nunito"/>
              </a:rPr>
              <a:t>, and </a:t>
            </a:r>
            <a:r>
              <a:rPr i="1" lang="en" sz="2100">
                <a:latin typeface="Nunito"/>
                <a:ea typeface="Nunito"/>
                <a:cs typeface="Nunito"/>
                <a:sym typeface="Nunito"/>
              </a:rPr>
              <a:t>Alistipes</a:t>
            </a:r>
            <a:r>
              <a:rPr lang="en" sz="2100">
                <a:latin typeface="Nunito"/>
                <a:ea typeface="Nunito"/>
                <a:cs typeface="Nunito"/>
                <a:sym typeface="Nunito"/>
              </a:rPr>
              <a:t>. </a:t>
            </a:r>
            <a:r>
              <a:rPr lang="en" sz="2100">
                <a:latin typeface="Nunito"/>
                <a:ea typeface="Nunito"/>
                <a:cs typeface="Nunito"/>
                <a:sym typeface="Nunito"/>
              </a:rPr>
              <a:t>The increase of genomic content for membrane transport was also distinct in </a:t>
            </a:r>
            <a:r>
              <a:rPr i="1" lang="en" sz="2100">
                <a:latin typeface="Nunito"/>
                <a:ea typeface="Nunito"/>
                <a:cs typeface="Nunito"/>
                <a:sym typeface="Nunito"/>
              </a:rPr>
              <a:t>Oscillibacter, Anaerotruncus, and Clostridium.</a:t>
            </a:r>
            <a:endParaRPr i="1" sz="2100">
              <a:latin typeface="Nunito"/>
              <a:ea typeface="Nunito"/>
              <a:cs typeface="Nunito"/>
              <a:sym typeface="Nunito"/>
            </a:endParaRPr>
          </a:p>
          <a:p>
            <a:pPr indent="0" lvl="0" marL="457200" rtl="0" algn="l">
              <a:lnSpc>
                <a:spcPct val="100000"/>
              </a:lnSpc>
              <a:spcBef>
                <a:spcPts val="1600"/>
              </a:spcBef>
              <a:spcAft>
                <a:spcPts val="1600"/>
              </a:spcAft>
              <a:buNone/>
            </a:pPr>
            <a:r>
              <a:t/>
            </a:r>
            <a:endParaRPr sz="2100">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5"/>
          <p:cNvSpPr txBox="1"/>
          <p:nvPr>
            <p:ph idx="1" type="body"/>
          </p:nvPr>
        </p:nvSpPr>
        <p:spPr>
          <a:xfrm>
            <a:off x="-63750" y="0"/>
            <a:ext cx="9271500" cy="5053200"/>
          </a:xfrm>
          <a:prstGeom prst="rect">
            <a:avLst/>
          </a:prstGeom>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en" sz="2200">
                <a:latin typeface="Nunito"/>
                <a:ea typeface="Nunito"/>
                <a:cs typeface="Nunito"/>
                <a:sym typeface="Nunito"/>
              </a:rPr>
              <a:t>Differentially expressed genes of the predominant genera in the mouse gut</a:t>
            </a:r>
            <a:endParaRPr b="1"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The expression of bacterial genes was quantified by all metagenomic and metatranscriptomic reads that were mapped against the reference genomes of the most abundant species.</a:t>
            </a:r>
            <a:endParaRPr sz="2200">
              <a:latin typeface="Nunito"/>
              <a:ea typeface="Nunito"/>
              <a:cs typeface="Nunito"/>
              <a:sym typeface="Nunito"/>
            </a:endParaRPr>
          </a:p>
          <a:p>
            <a:pPr indent="0" lvl="0" marL="9144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Among the reference genomes in the NCBI repository, the closest strains were selected for each species.</a:t>
            </a:r>
            <a:endParaRPr sz="2200">
              <a:latin typeface="Nunito"/>
              <a:ea typeface="Nunito"/>
              <a:cs typeface="Nunito"/>
              <a:sym typeface="Nunito"/>
            </a:endParaRPr>
          </a:p>
          <a:p>
            <a:pPr indent="0" lvl="0" marL="9144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The abundance of each gene was measured by RPKM to determine the distribution of expression levels across the entire set of genes in each species. T. test was used for comparison.</a:t>
            </a:r>
            <a:endParaRPr sz="2200">
              <a:latin typeface="Nunito"/>
              <a:ea typeface="Nunito"/>
              <a:cs typeface="Nunito"/>
              <a:sym typeface="Nunito"/>
            </a:endParaRPr>
          </a:p>
          <a:p>
            <a:pPr indent="0" lvl="0" marL="9144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The uneven abundance of genes can be attributed to uneven sequencing.</a:t>
            </a:r>
            <a:endParaRPr sz="2200">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6"/>
          <p:cNvSpPr txBox="1"/>
          <p:nvPr>
            <p:ph idx="1" type="body"/>
          </p:nvPr>
        </p:nvSpPr>
        <p:spPr>
          <a:xfrm>
            <a:off x="127500" y="327875"/>
            <a:ext cx="8889000" cy="4699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Nunito"/>
              <a:buChar char="●"/>
            </a:pPr>
            <a:r>
              <a:rPr lang="en" sz="2200">
                <a:latin typeface="Nunito"/>
                <a:ea typeface="Nunito"/>
                <a:cs typeface="Nunito"/>
                <a:sym typeface="Nunito"/>
              </a:rPr>
              <a:t>Three genera </a:t>
            </a:r>
            <a:r>
              <a:rPr i="1" lang="en" sz="2200">
                <a:latin typeface="Nunito"/>
                <a:ea typeface="Nunito"/>
                <a:cs typeface="Nunito"/>
                <a:sym typeface="Nunito"/>
              </a:rPr>
              <a:t>Muribaculum, Duncaniella</a:t>
            </a:r>
            <a:r>
              <a:rPr lang="en" sz="2200">
                <a:latin typeface="Nunito"/>
                <a:ea typeface="Nunito"/>
                <a:cs typeface="Nunito"/>
                <a:sym typeface="Nunito"/>
              </a:rPr>
              <a:t>, and </a:t>
            </a:r>
            <a:r>
              <a:rPr i="1" lang="en" sz="2200">
                <a:latin typeface="Nunito"/>
                <a:ea typeface="Nunito"/>
                <a:cs typeface="Nunito"/>
                <a:sym typeface="Nunito"/>
              </a:rPr>
              <a:t>Mucispirillum</a:t>
            </a:r>
            <a:r>
              <a:rPr lang="en" sz="2200">
                <a:latin typeface="Nunito"/>
                <a:ea typeface="Nunito"/>
                <a:cs typeface="Nunito"/>
                <a:sym typeface="Nunito"/>
              </a:rPr>
              <a:t> that had enough reads with over 80% of the genome, and their functional distribution was estimated based on the KEGG classification.</a:t>
            </a:r>
            <a:endParaRPr sz="2200">
              <a:latin typeface="Nunito"/>
              <a:ea typeface="Nunito"/>
              <a:cs typeface="Nunito"/>
              <a:sym typeface="Nunito"/>
            </a:endParaRPr>
          </a:p>
          <a:p>
            <a:pPr indent="0" lvl="0" marL="457200" rtl="0" algn="l">
              <a:spcBef>
                <a:spcPts val="0"/>
              </a:spcBef>
              <a:spcAft>
                <a:spcPts val="0"/>
              </a:spcAft>
              <a:buNone/>
            </a:pPr>
            <a:r>
              <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The reads of the metagenome and metatranscriptome that were mapped to the genera and the functions in the KEGG database, were quantified and normalized.</a:t>
            </a:r>
            <a:endParaRPr sz="2200">
              <a:latin typeface="Nunito"/>
              <a:ea typeface="Nunito"/>
              <a:cs typeface="Nunito"/>
              <a:sym typeface="Nunito"/>
            </a:endParaRPr>
          </a:p>
          <a:p>
            <a:pPr indent="0" lvl="0" marL="457200" rtl="0" algn="l">
              <a:spcBef>
                <a:spcPts val="0"/>
              </a:spcBef>
              <a:spcAft>
                <a:spcPts val="0"/>
              </a:spcAft>
              <a:buNone/>
            </a:pPr>
            <a:r>
              <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Comparison of the function distributions of the metagenome with the metatranscriptome revealed the differential expression of functions at the genomic and transcriptomic levels.</a:t>
            </a:r>
            <a:endParaRPr sz="2200">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7"/>
          <p:cNvPicPr preferRelativeResize="0"/>
          <p:nvPr/>
        </p:nvPicPr>
        <p:blipFill>
          <a:blip r:embed="rId3">
            <a:alphaModFix/>
          </a:blip>
          <a:stretch>
            <a:fillRect/>
          </a:stretch>
        </p:blipFill>
        <p:spPr>
          <a:xfrm>
            <a:off x="152400" y="152400"/>
            <a:ext cx="6641851" cy="4638175"/>
          </a:xfrm>
          <a:prstGeom prst="rect">
            <a:avLst/>
          </a:prstGeom>
          <a:noFill/>
          <a:ln>
            <a:noFill/>
          </a:ln>
        </p:spPr>
      </p:pic>
      <p:sp>
        <p:nvSpPr>
          <p:cNvPr id="184" name="Google Shape;184;p37"/>
          <p:cNvSpPr txBox="1"/>
          <p:nvPr/>
        </p:nvSpPr>
        <p:spPr>
          <a:xfrm>
            <a:off x="6885325" y="364300"/>
            <a:ext cx="2167500" cy="44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Nunito"/>
                <a:ea typeface="Nunito"/>
                <a:cs typeface="Nunito"/>
                <a:sym typeface="Nunito"/>
              </a:rPr>
              <a:t>Fig 3</a:t>
            </a:r>
            <a:r>
              <a:rPr lang="en" sz="1600">
                <a:latin typeface="Nunito"/>
                <a:ea typeface="Nunito"/>
                <a:cs typeface="Nunito"/>
                <a:sym typeface="Nunito"/>
              </a:rPr>
              <a:t>: Abundance of functional contents measured from metagenomic and metatranscriptomic reads. </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Metagenomic and</a:t>
            </a:r>
            <a:endParaRPr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metatranscriptomic reads mapped to the top three genera (</a:t>
            </a:r>
            <a:r>
              <a:rPr i="1" lang="en" sz="1600">
                <a:latin typeface="Nunito"/>
                <a:ea typeface="Nunito"/>
                <a:cs typeface="Nunito"/>
                <a:sym typeface="Nunito"/>
              </a:rPr>
              <a:t>Muribaculum, Duncaniella,</a:t>
            </a:r>
            <a:r>
              <a:rPr lang="en" sz="1600">
                <a:latin typeface="Nunito"/>
                <a:ea typeface="Nunito"/>
                <a:cs typeface="Nunito"/>
                <a:sym typeface="Nunito"/>
              </a:rPr>
              <a:t> and </a:t>
            </a:r>
            <a:r>
              <a:rPr i="1" lang="en" sz="1600">
                <a:latin typeface="Nunito"/>
                <a:ea typeface="Nunito"/>
                <a:cs typeface="Nunito"/>
                <a:sym typeface="Nunito"/>
              </a:rPr>
              <a:t>Mucispirillum</a:t>
            </a:r>
            <a:r>
              <a:rPr lang="en" sz="1600">
                <a:latin typeface="Nunito"/>
                <a:ea typeface="Nunito"/>
                <a:cs typeface="Nunito"/>
                <a:sym typeface="Nunito"/>
              </a:rPr>
              <a:t>) were classified against</a:t>
            </a:r>
            <a:endParaRPr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the KEGG database. </a:t>
            </a:r>
            <a:endParaRPr sz="1600">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8"/>
          <p:cNvSpPr txBox="1"/>
          <p:nvPr>
            <p:ph idx="1" type="body"/>
          </p:nvPr>
        </p:nvSpPr>
        <p:spPr>
          <a:xfrm>
            <a:off x="311700" y="382525"/>
            <a:ext cx="8723400" cy="43899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The expression level of </a:t>
            </a:r>
            <a:r>
              <a:rPr b="1" lang="en" sz="2200">
                <a:latin typeface="Nunito"/>
                <a:ea typeface="Nunito"/>
                <a:cs typeface="Nunito"/>
                <a:sym typeface="Nunito"/>
              </a:rPr>
              <a:t>carbohydrate metabolism was up-regulated in all three genera</a:t>
            </a:r>
            <a:r>
              <a:rPr lang="en" sz="2200">
                <a:latin typeface="Nunito"/>
                <a:ea typeface="Nunito"/>
                <a:cs typeface="Nunito"/>
                <a:sym typeface="Nunito"/>
              </a:rPr>
              <a:t> of </a:t>
            </a:r>
            <a:r>
              <a:rPr i="1" lang="en" sz="2200">
                <a:latin typeface="Nunito"/>
                <a:ea typeface="Nunito"/>
                <a:cs typeface="Nunito"/>
                <a:sym typeface="Nunito"/>
              </a:rPr>
              <a:t>Muribaculum, Duncaniella, </a:t>
            </a:r>
            <a:r>
              <a:rPr lang="en" sz="2200">
                <a:latin typeface="Nunito"/>
                <a:ea typeface="Nunito"/>
                <a:cs typeface="Nunito"/>
                <a:sym typeface="Nunito"/>
              </a:rPr>
              <a:t>and</a:t>
            </a:r>
            <a:r>
              <a:rPr i="1" lang="en" sz="2200">
                <a:latin typeface="Nunito"/>
                <a:ea typeface="Nunito"/>
                <a:cs typeface="Nunito"/>
                <a:sym typeface="Nunito"/>
              </a:rPr>
              <a:t> Mucispirillum</a:t>
            </a:r>
            <a:r>
              <a:rPr lang="en" sz="2200">
                <a:latin typeface="Nunito"/>
                <a:ea typeface="Nunito"/>
                <a:cs typeface="Nunito"/>
                <a:sym typeface="Nunito"/>
              </a:rPr>
              <a:t>.</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The expression level of </a:t>
            </a:r>
            <a:r>
              <a:rPr b="1" lang="en" sz="2200">
                <a:latin typeface="Nunito"/>
                <a:ea typeface="Nunito"/>
                <a:cs typeface="Nunito"/>
                <a:sym typeface="Nunito"/>
              </a:rPr>
              <a:t>metabolism of cofactors and vitamins, amino acid metabolism, </a:t>
            </a:r>
            <a:r>
              <a:rPr lang="en" sz="2200">
                <a:latin typeface="Nunito"/>
                <a:ea typeface="Nunito"/>
                <a:cs typeface="Nunito"/>
                <a:sym typeface="Nunito"/>
              </a:rPr>
              <a:t>and</a:t>
            </a:r>
            <a:r>
              <a:rPr b="1" lang="en" sz="2200">
                <a:latin typeface="Nunito"/>
                <a:ea typeface="Nunito"/>
                <a:cs typeface="Nunito"/>
                <a:sym typeface="Nunito"/>
              </a:rPr>
              <a:t> nucleotide metabolism</a:t>
            </a:r>
            <a:r>
              <a:rPr lang="en" sz="2200">
                <a:latin typeface="Nunito"/>
                <a:ea typeface="Nunito"/>
                <a:cs typeface="Nunito"/>
                <a:sym typeface="Nunito"/>
              </a:rPr>
              <a:t> was down-regulated in all three genera of </a:t>
            </a:r>
            <a:r>
              <a:rPr i="1" lang="en" sz="2200">
                <a:latin typeface="Nunito"/>
                <a:ea typeface="Nunito"/>
                <a:cs typeface="Nunito"/>
                <a:sym typeface="Nunito"/>
              </a:rPr>
              <a:t>Muribaculum, Duncaniella</a:t>
            </a:r>
            <a:r>
              <a:rPr lang="en" sz="2200">
                <a:latin typeface="Nunito"/>
                <a:ea typeface="Nunito"/>
                <a:cs typeface="Nunito"/>
                <a:sym typeface="Nunito"/>
              </a:rPr>
              <a:t>, and </a:t>
            </a:r>
            <a:r>
              <a:rPr i="1" lang="en" sz="2200">
                <a:latin typeface="Nunito"/>
                <a:ea typeface="Nunito"/>
                <a:cs typeface="Nunito"/>
                <a:sym typeface="Nunito"/>
              </a:rPr>
              <a:t>Mucispirillum</a:t>
            </a:r>
            <a:r>
              <a:rPr lang="en" sz="2200">
                <a:latin typeface="Nunito"/>
                <a:ea typeface="Nunito"/>
                <a:cs typeface="Nunito"/>
                <a:sym typeface="Nunito"/>
              </a:rPr>
              <a:t>.</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 For </a:t>
            </a:r>
            <a:r>
              <a:rPr b="1" lang="en" sz="2200">
                <a:latin typeface="Nunito"/>
                <a:ea typeface="Nunito"/>
                <a:cs typeface="Nunito"/>
                <a:sym typeface="Nunito"/>
              </a:rPr>
              <a:t>energy metabolism</a:t>
            </a:r>
            <a:r>
              <a:rPr lang="en" sz="2200">
                <a:latin typeface="Nunito"/>
                <a:ea typeface="Nunito"/>
                <a:cs typeface="Nunito"/>
                <a:sym typeface="Nunito"/>
              </a:rPr>
              <a:t>, expression rate was not changed in </a:t>
            </a:r>
            <a:r>
              <a:rPr i="1" lang="en" sz="2200">
                <a:latin typeface="Nunito"/>
                <a:ea typeface="Nunito"/>
                <a:cs typeface="Nunito"/>
                <a:sym typeface="Nunito"/>
              </a:rPr>
              <a:t>Muribaculum</a:t>
            </a:r>
            <a:r>
              <a:rPr lang="en" sz="2200">
                <a:latin typeface="Nunito"/>
                <a:ea typeface="Nunito"/>
                <a:cs typeface="Nunito"/>
                <a:sym typeface="Nunito"/>
              </a:rPr>
              <a:t> and </a:t>
            </a:r>
            <a:r>
              <a:rPr i="1" lang="en" sz="2200">
                <a:latin typeface="Nunito"/>
                <a:ea typeface="Nunito"/>
                <a:cs typeface="Nunito"/>
                <a:sym typeface="Nunito"/>
              </a:rPr>
              <a:t>Duncaniella</a:t>
            </a:r>
            <a:r>
              <a:rPr lang="en" sz="2200">
                <a:latin typeface="Nunito"/>
                <a:ea typeface="Nunito"/>
                <a:cs typeface="Nunito"/>
                <a:sym typeface="Nunito"/>
              </a:rPr>
              <a:t>, but it was dramatically up-regulated in </a:t>
            </a:r>
            <a:r>
              <a:rPr i="1" lang="en" sz="2200">
                <a:latin typeface="Nunito"/>
                <a:ea typeface="Nunito"/>
                <a:cs typeface="Nunito"/>
                <a:sym typeface="Nunito"/>
              </a:rPr>
              <a:t>Mucispirillum.</a:t>
            </a:r>
            <a:endParaRPr sz="2200">
              <a:latin typeface="Nunito"/>
              <a:ea typeface="Nunito"/>
              <a:cs typeface="Nunito"/>
              <a:sym typeface="Nunito"/>
            </a:endParaRPr>
          </a:p>
          <a:p>
            <a:pPr indent="0" lvl="0" marL="0" rtl="0" algn="l">
              <a:lnSpc>
                <a:spcPct val="100000"/>
              </a:lnSpc>
              <a:spcBef>
                <a:spcPts val="1600"/>
              </a:spcBef>
              <a:spcAft>
                <a:spcPts val="1600"/>
              </a:spcAft>
              <a:buNone/>
            </a:pPr>
            <a:r>
              <a:t/>
            </a:r>
            <a:endParaRPr sz="2200">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9"/>
          <p:cNvSpPr txBox="1"/>
          <p:nvPr>
            <p:ph idx="1" type="body"/>
          </p:nvPr>
        </p:nvSpPr>
        <p:spPr>
          <a:xfrm>
            <a:off x="45125" y="127500"/>
            <a:ext cx="9001200" cy="482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200">
                <a:latin typeface="Nunito"/>
                <a:ea typeface="Nunito"/>
                <a:cs typeface="Nunito"/>
                <a:sym typeface="Nunito"/>
              </a:rPr>
              <a:t>Functional dynamics of the metagenome and metatranscriptome</a:t>
            </a:r>
            <a:endParaRPr b="1" sz="2200">
              <a:latin typeface="Nunito"/>
              <a:ea typeface="Nunito"/>
              <a:cs typeface="Nunito"/>
              <a:sym typeface="Nunito"/>
            </a:endParaRPr>
          </a:p>
          <a:p>
            <a:pPr indent="-368300" lvl="0" marL="457200" rtl="0" algn="l">
              <a:lnSpc>
                <a:spcPct val="100000"/>
              </a:lnSpc>
              <a:spcBef>
                <a:spcPts val="1600"/>
              </a:spcBef>
              <a:spcAft>
                <a:spcPts val="0"/>
              </a:spcAft>
              <a:buSzPts val="2200"/>
              <a:buFont typeface="Nunito"/>
              <a:buChar char="●"/>
            </a:pPr>
            <a:r>
              <a:rPr b="1" lang="en" sz="2200">
                <a:latin typeface="Nunito"/>
                <a:ea typeface="Nunito"/>
                <a:cs typeface="Nunito"/>
                <a:sym typeface="Nunito"/>
              </a:rPr>
              <a:t>KEGG </a:t>
            </a:r>
            <a:r>
              <a:rPr lang="en" sz="2200">
                <a:latin typeface="Nunito"/>
                <a:ea typeface="Nunito"/>
                <a:cs typeface="Nunito"/>
                <a:sym typeface="Nunito"/>
              </a:rPr>
              <a:t>was used for pathway analysis for both metagenomic and metatranscriptomic data.</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Among 7 functions with the highest level in KEGG pathways, </a:t>
            </a:r>
            <a:r>
              <a:rPr b="1" lang="en" sz="2200">
                <a:latin typeface="Nunito"/>
                <a:ea typeface="Nunito"/>
                <a:cs typeface="Nunito"/>
                <a:sym typeface="Nunito"/>
              </a:rPr>
              <a:t>genetic information processing</a:t>
            </a:r>
            <a:r>
              <a:rPr lang="en" sz="2200">
                <a:latin typeface="Nunito"/>
                <a:ea typeface="Nunito"/>
                <a:cs typeface="Nunito"/>
                <a:sym typeface="Nunito"/>
              </a:rPr>
              <a:t> function was the most dominantly expressed in transcriptomic data due to the translation function.</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b="1" lang="en" sz="2200">
                <a:latin typeface="Nunito"/>
                <a:ea typeface="Nunito"/>
                <a:cs typeface="Nunito"/>
                <a:sym typeface="Nunito"/>
              </a:rPr>
              <a:t>Translation</a:t>
            </a:r>
            <a:r>
              <a:rPr lang="en" sz="2200">
                <a:latin typeface="Nunito"/>
                <a:ea typeface="Nunito"/>
                <a:cs typeface="Nunito"/>
                <a:sym typeface="Nunito"/>
              </a:rPr>
              <a:t> was the significantly abundant function in the metatranscriptomic data, compared </a:t>
            </a:r>
            <a:r>
              <a:rPr lang="en" sz="2200">
                <a:latin typeface="Nunito"/>
                <a:ea typeface="Nunito"/>
                <a:cs typeface="Nunito"/>
                <a:sym typeface="Nunito"/>
              </a:rPr>
              <a:t>to</a:t>
            </a:r>
            <a:r>
              <a:rPr lang="en" sz="2200">
                <a:latin typeface="Nunito"/>
                <a:ea typeface="Nunito"/>
                <a:cs typeface="Nunito"/>
                <a:sym typeface="Nunito"/>
              </a:rPr>
              <a:t> the metagenomic data.</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 </a:t>
            </a:r>
            <a:r>
              <a:rPr b="1" lang="en" sz="2200">
                <a:latin typeface="Nunito"/>
                <a:ea typeface="Nunito"/>
                <a:cs typeface="Nunito"/>
                <a:sym typeface="Nunito"/>
              </a:rPr>
              <a:t>Replication</a:t>
            </a:r>
            <a:r>
              <a:rPr lang="en" sz="2200">
                <a:latin typeface="Nunito"/>
                <a:ea typeface="Nunito"/>
                <a:cs typeface="Nunito"/>
                <a:sym typeface="Nunito"/>
              </a:rPr>
              <a:t> and </a:t>
            </a:r>
            <a:r>
              <a:rPr b="1" lang="en" sz="2200">
                <a:latin typeface="Nunito"/>
                <a:ea typeface="Nunito"/>
                <a:cs typeface="Nunito"/>
                <a:sym typeface="Nunito"/>
              </a:rPr>
              <a:t>repair function</a:t>
            </a:r>
            <a:r>
              <a:rPr lang="en" sz="2200">
                <a:latin typeface="Nunito"/>
                <a:ea typeface="Nunito"/>
                <a:cs typeface="Nunito"/>
                <a:sym typeface="Nunito"/>
              </a:rPr>
              <a:t> was however, less abundant in the metatranscriptomic data. </a:t>
            </a:r>
            <a:endParaRPr sz="2200">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0"/>
          <p:cNvSpPr txBox="1"/>
          <p:nvPr>
            <p:ph idx="1" type="body"/>
          </p:nvPr>
        </p:nvSpPr>
        <p:spPr>
          <a:xfrm>
            <a:off x="127500" y="109300"/>
            <a:ext cx="8925300" cy="48999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Metabolism functions constituted a large proportion of both the metagenomic and metatranscriptomic data. </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b="1" lang="en" sz="2200">
                <a:latin typeface="Nunito"/>
                <a:ea typeface="Nunito"/>
                <a:cs typeface="Nunito"/>
                <a:sym typeface="Nunito"/>
              </a:rPr>
              <a:t>Carbohydrate metabolism, amino acid metabolism, nucleotide metabolism, energy metabolism,</a:t>
            </a:r>
            <a:r>
              <a:rPr lang="en" sz="2200">
                <a:latin typeface="Nunito"/>
                <a:ea typeface="Nunito"/>
                <a:cs typeface="Nunito"/>
                <a:sym typeface="Nunito"/>
              </a:rPr>
              <a:t> and </a:t>
            </a:r>
            <a:r>
              <a:rPr b="1" lang="en" sz="2200">
                <a:latin typeface="Nunito"/>
                <a:ea typeface="Nunito"/>
                <a:cs typeface="Nunito"/>
                <a:sym typeface="Nunito"/>
              </a:rPr>
              <a:t>metabolism of cofactors and vitamins</a:t>
            </a:r>
            <a:r>
              <a:rPr lang="en" sz="2200">
                <a:latin typeface="Nunito"/>
                <a:ea typeface="Nunito"/>
                <a:cs typeface="Nunito"/>
                <a:sym typeface="Nunito"/>
              </a:rPr>
              <a:t> were the abundant functions, which constituted more than </a:t>
            </a:r>
            <a:r>
              <a:rPr b="1" lang="en" sz="2200">
                <a:latin typeface="Nunito"/>
                <a:ea typeface="Nunito"/>
                <a:cs typeface="Nunito"/>
                <a:sym typeface="Nunito"/>
              </a:rPr>
              <a:t>73.05%</a:t>
            </a:r>
            <a:r>
              <a:rPr lang="en" sz="2200">
                <a:latin typeface="Nunito"/>
                <a:ea typeface="Nunito"/>
                <a:cs typeface="Nunito"/>
                <a:sym typeface="Nunito"/>
              </a:rPr>
              <a:t> and </a:t>
            </a:r>
            <a:r>
              <a:rPr b="1" lang="en" sz="2200">
                <a:latin typeface="Nunito"/>
                <a:ea typeface="Nunito"/>
                <a:cs typeface="Nunito"/>
                <a:sym typeface="Nunito"/>
              </a:rPr>
              <a:t>73.52%</a:t>
            </a:r>
            <a:r>
              <a:rPr lang="en" sz="2200">
                <a:latin typeface="Nunito"/>
                <a:ea typeface="Nunito"/>
                <a:cs typeface="Nunito"/>
                <a:sym typeface="Nunito"/>
              </a:rPr>
              <a:t> of metagenomic and metatranscriptomic reads.</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b="1" lang="en" sz="2200">
                <a:latin typeface="Nunito"/>
                <a:ea typeface="Nunito"/>
                <a:cs typeface="Nunito"/>
                <a:sym typeface="Nunito"/>
              </a:rPr>
              <a:t>Carbohydrate metabolism </a:t>
            </a:r>
            <a:r>
              <a:rPr lang="en" sz="2200">
                <a:latin typeface="Nunito"/>
                <a:ea typeface="Nunito"/>
                <a:cs typeface="Nunito"/>
                <a:sym typeface="Nunito"/>
              </a:rPr>
              <a:t>constitutes 35.98% in transcriptomic contents, compared to 25.95% of metabolism in genomic contents. </a:t>
            </a:r>
            <a:r>
              <a:rPr b="1" lang="en" sz="2200">
                <a:latin typeface="Nunito"/>
                <a:ea typeface="Nunito"/>
                <a:cs typeface="Nunito"/>
                <a:sym typeface="Nunito"/>
              </a:rPr>
              <a:t>Energy metabolism</a:t>
            </a:r>
            <a:r>
              <a:rPr lang="en" sz="2200">
                <a:latin typeface="Nunito"/>
                <a:ea typeface="Nunito"/>
                <a:cs typeface="Nunito"/>
                <a:sym typeface="Nunito"/>
              </a:rPr>
              <a:t> showed a similar pattern: 13.57% in transcriptomic contents vs 8.45% in genomic contents.</a:t>
            </a:r>
            <a:endParaRPr sz="2200">
              <a:latin typeface="Nunito"/>
              <a:ea typeface="Nunito"/>
              <a:cs typeface="Nunito"/>
              <a:sym typeface="Nunito"/>
            </a:endParaRPr>
          </a:p>
          <a:p>
            <a:pPr indent="0" lvl="0" marL="0" rtl="0" algn="l">
              <a:lnSpc>
                <a:spcPct val="100000"/>
              </a:lnSpc>
              <a:spcBef>
                <a:spcPts val="1600"/>
              </a:spcBef>
              <a:spcAft>
                <a:spcPts val="1600"/>
              </a:spcAft>
              <a:buNone/>
            </a:pPr>
            <a:r>
              <a:t/>
            </a:r>
            <a:endParaRPr sz="2200">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41"/>
          <p:cNvPicPr preferRelativeResize="0"/>
          <p:nvPr/>
        </p:nvPicPr>
        <p:blipFill>
          <a:blip r:embed="rId3">
            <a:alphaModFix/>
          </a:blip>
          <a:stretch>
            <a:fillRect/>
          </a:stretch>
        </p:blipFill>
        <p:spPr>
          <a:xfrm>
            <a:off x="152400" y="152400"/>
            <a:ext cx="7093095" cy="4838700"/>
          </a:xfrm>
          <a:prstGeom prst="rect">
            <a:avLst/>
          </a:prstGeom>
          <a:noFill/>
          <a:ln>
            <a:noFill/>
          </a:ln>
        </p:spPr>
      </p:pic>
      <p:sp>
        <p:nvSpPr>
          <p:cNvPr id="205" name="Google Shape;205;p41"/>
          <p:cNvSpPr txBox="1"/>
          <p:nvPr/>
        </p:nvSpPr>
        <p:spPr>
          <a:xfrm>
            <a:off x="7158550" y="0"/>
            <a:ext cx="18579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Nunito"/>
                <a:ea typeface="Nunito"/>
                <a:cs typeface="Nunito"/>
                <a:sym typeface="Nunito"/>
              </a:rPr>
              <a:t>Fig 5</a:t>
            </a:r>
            <a:r>
              <a:rPr lang="en" sz="1500">
                <a:latin typeface="Nunito"/>
                <a:ea typeface="Nunito"/>
                <a:cs typeface="Nunito"/>
                <a:sym typeface="Nunito"/>
              </a:rPr>
              <a:t>: Relative abundance of genomic contents of metabolism and their expression activities in the metagenome and </a:t>
            </a:r>
            <a:r>
              <a:rPr lang="en" sz="1500">
                <a:latin typeface="Nunito"/>
                <a:ea typeface="Nunito"/>
                <a:cs typeface="Nunito"/>
                <a:sym typeface="Nunito"/>
              </a:rPr>
              <a:t>metatranscriptome in e</a:t>
            </a:r>
            <a:r>
              <a:rPr lang="en" sz="1500">
                <a:latin typeface="Nunito"/>
                <a:ea typeface="Nunito"/>
                <a:cs typeface="Nunito"/>
                <a:sym typeface="Nunito"/>
              </a:rPr>
              <a:t>ach metabolic category. </a:t>
            </a:r>
            <a:endParaRPr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0" lvl="0" marL="0" rtl="0" algn="l">
              <a:spcBef>
                <a:spcPts val="0"/>
              </a:spcBef>
              <a:spcAft>
                <a:spcPts val="0"/>
              </a:spcAft>
              <a:buNone/>
            </a:pPr>
            <a:r>
              <a:rPr lang="en" sz="1500">
                <a:latin typeface="Nunito"/>
                <a:ea typeface="Nunito"/>
                <a:cs typeface="Nunito"/>
                <a:sym typeface="Nunito"/>
              </a:rPr>
              <a:t>The lines represent the relationship between the relative abundance of metagenome and metatranscriptome by linear</a:t>
            </a:r>
            <a:endParaRPr sz="1500">
              <a:latin typeface="Nunito"/>
              <a:ea typeface="Nunito"/>
              <a:cs typeface="Nunito"/>
              <a:sym typeface="Nunito"/>
            </a:endParaRPr>
          </a:p>
          <a:p>
            <a:pPr indent="0" lvl="0" marL="0" rtl="0" algn="l">
              <a:spcBef>
                <a:spcPts val="0"/>
              </a:spcBef>
              <a:spcAft>
                <a:spcPts val="0"/>
              </a:spcAft>
              <a:buNone/>
            </a:pPr>
            <a:r>
              <a:rPr lang="en" sz="1500">
                <a:latin typeface="Nunito"/>
                <a:ea typeface="Nunito"/>
                <a:cs typeface="Nunito"/>
                <a:sym typeface="Nunito"/>
              </a:rPr>
              <a:t>regression.</a:t>
            </a:r>
            <a:endParaRPr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116550" y="346100"/>
            <a:ext cx="8910900" cy="4608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Nunito"/>
              <a:buChar char="●"/>
            </a:pPr>
            <a:r>
              <a:rPr lang="en" sz="2200">
                <a:latin typeface="Nunito"/>
                <a:ea typeface="Nunito"/>
                <a:cs typeface="Nunito"/>
                <a:sym typeface="Nunito"/>
              </a:rPr>
              <a:t>Metagenomic and metatranscriptomic analyses can allow for the comprehensive profiling of bacterial composition and functions of the complex gut microbiota. </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Traditional methods for profiling microbial composition rely on targeted sequencing of 16S rRNA genes, which analyzes the relative abundance of the species in a microbial community.</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Shotgun sequencing is more effective in identifying the </a:t>
            </a:r>
            <a:r>
              <a:rPr b="1" lang="en" sz="2200">
                <a:latin typeface="Nunito"/>
                <a:ea typeface="Nunito"/>
                <a:cs typeface="Nunito"/>
                <a:sym typeface="Nunito"/>
              </a:rPr>
              <a:t>abundance</a:t>
            </a:r>
            <a:r>
              <a:rPr lang="en" sz="2200">
                <a:latin typeface="Nunito"/>
                <a:ea typeface="Nunito"/>
                <a:cs typeface="Nunito"/>
                <a:sym typeface="Nunito"/>
              </a:rPr>
              <a:t> and </a:t>
            </a:r>
            <a:r>
              <a:rPr b="1" lang="en" sz="2200">
                <a:latin typeface="Nunito"/>
                <a:ea typeface="Nunito"/>
                <a:cs typeface="Nunito"/>
                <a:sym typeface="Nunito"/>
              </a:rPr>
              <a:t>potential functions</a:t>
            </a:r>
            <a:r>
              <a:rPr lang="en" sz="2200">
                <a:latin typeface="Nunito"/>
                <a:ea typeface="Nunito"/>
                <a:cs typeface="Nunito"/>
                <a:sym typeface="Nunito"/>
              </a:rPr>
              <a:t> of bacterial genes in a community since the approach can decode the entire genetic material.</a:t>
            </a:r>
            <a:endParaRPr sz="2200">
              <a:latin typeface="Nunito"/>
              <a:ea typeface="Nunito"/>
              <a:cs typeface="Nunito"/>
              <a:sym typeface="Nunito"/>
            </a:endParaRPr>
          </a:p>
          <a:p>
            <a:pPr indent="0" lvl="0" marL="457200" rtl="0" algn="l">
              <a:spcBef>
                <a:spcPts val="1600"/>
              </a:spcBef>
              <a:spcAft>
                <a:spcPts val="1600"/>
              </a:spcAft>
              <a:buNone/>
            </a:pPr>
            <a:r>
              <a:t/>
            </a:r>
            <a:endParaRPr sz="2200">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2"/>
          <p:cNvSpPr txBox="1"/>
          <p:nvPr>
            <p:ph idx="1" type="body"/>
          </p:nvPr>
        </p:nvSpPr>
        <p:spPr>
          <a:xfrm>
            <a:off x="163925" y="200375"/>
            <a:ext cx="8870700" cy="43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Nunito"/>
                <a:ea typeface="Nunito"/>
                <a:cs typeface="Nunito"/>
                <a:sym typeface="Nunito"/>
              </a:rPr>
              <a:t>Diversity Analysis</a:t>
            </a:r>
            <a:endParaRPr b="1" sz="2200">
              <a:latin typeface="Nunito"/>
              <a:ea typeface="Nunito"/>
              <a:cs typeface="Nunito"/>
              <a:sym typeface="Nunito"/>
            </a:endParaRPr>
          </a:p>
          <a:p>
            <a:pPr indent="-368300" lvl="0" marL="457200" rtl="0" algn="l">
              <a:spcBef>
                <a:spcPts val="1600"/>
              </a:spcBef>
              <a:spcAft>
                <a:spcPts val="0"/>
              </a:spcAft>
              <a:buSzPts val="2200"/>
              <a:buFont typeface="Nunito"/>
              <a:buChar char="●"/>
            </a:pPr>
            <a:r>
              <a:rPr lang="en" sz="2200">
                <a:latin typeface="Nunito"/>
                <a:ea typeface="Nunito"/>
                <a:cs typeface="Nunito"/>
                <a:sym typeface="Nunito"/>
              </a:rPr>
              <a:t>To profile the abundance of functional genes, genes were predicted from both the metagenomic and the metatranscriptomic data sets, and mapped against the KEGG protein database.</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The functional diversity was compared among the metagenomic and metatranscriptomic data sets using Principal Component Analysis (PCA).</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The metagenomic data were closely clustered, while the metatranscriptomic data were more scattered.</a:t>
            </a:r>
            <a:endParaRPr sz="2200">
              <a:latin typeface="Nunito"/>
              <a:ea typeface="Nunito"/>
              <a:cs typeface="Nunito"/>
              <a:sym typeface="Nunito"/>
            </a:endParaRPr>
          </a:p>
          <a:p>
            <a:pPr indent="0" lvl="0" marL="0" rtl="0" algn="l">
              <a:spcBef>
                <a:spcPts val="1600"/>
              </a:spcBef>
              <a:spcAft>
                <a:spcPts val="1600"/>
              </a:spcAft>
              <a:buNone/>
            </a:pPr>
            <a:r>
              <a:t/>
            </a:r>
            <a:endParaRPr sz="2200">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43"/>
          <p:cNvPicPr preferRelativeResize="0"/>
          <p:nvPr/>
        </p:nvPicPr>
        <p:blipFill>
          <a:blip r:embed="rId3">
            <a:alphaModFix/>
          </a:blip>
          <a:stretch>
            <a:fillRect/>
          </a:stretch>
        </p:blipFill>
        <p:spPr>
          <a:xfrm>
            <a:off x="152400" y="152400"/>
            <a:ext cx="5239275" cy="4838700"/>
          </a:xfrm>
          <a:prstGeom prst="rect">
            <a:avLst/>
          </a:prstGeom>
          <a:noFill/>
          <a:ln>
            <a:noFill/>
          </a:ln>
        </p:spPr>
      </p:pic>
      <p:sp>
        <p:nvSpPr>
          <p:cNvPr id="216" name="Google Shape;216;p43"/>
          <p:cNvSpPr txBox="1"/>
          <p:nvPr/>
        </p:nvSpPr>
        <p:spPr>
          <a:xfrm>
            <a:off x="5610275" y="564675"/>
            <a:ext cx="3151200" cy="32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Fig 6</a:t>
            </a:r>
            <a:r>
              <a:rPr lang="en" sz="1800">
                <a:latin typeface="Nunito"/>
                <a:ea typeface="Nunito"/>
                <a:cs typeface="Nunito"/>
                <a:sym typeface="Nunito"/>
              </a:rPr>
              <a:t>: Principal component analysis of functional composition in metagenomic and metatranscriptomic data sets.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Each sample was colored based on their source; metagenome sample is indicated by coral and metatranscriptome sample by mint color.</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4"/>
          <p:cNvSpPr txBox="1"/>
          <p:nvPr>
            <p:ph idx="1" type="body"/>
          </p:nvPr>
        </p:nvSpPr>
        <p:spPr>
          <a:xfrm>
            <a:off x="311700" y="255000"/>
            <a:ext cx="8520600" cy="46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Nunito"/>
                <a:ea typeface="Nunito"/>
                <a:cs typeface="Nunito"/>
                <a:sym typeface="Nunito"/>
              </a:rPr>
              <a:t>The PCA analysis implies the following:</a:t>
            </a:r>
            <a:endParaRPr sz="2200">
              <a:latin typeface="Nunito"/>
              <a:ea typeface="Nunito"/>
              <a:cs typeface="Nunito"/>
              <a:sym typeface="Nunito"/>
            </a:endParaRPr>
          </a:p>
          <a:p>
            <a:pPr indent="0" lvl="0" marL="0" rtl="0" algn="l">
              <a:spcBef>
                <a:spcPts val="1600"/>
              </a:spcBef>
              <a:spcAft>
                <a:spcPts val="0"/>
              </a:spcAft>
              <a:buNone/>
            </a:pPr>
            <a:r>
              <a:rPr lang="en" sz="2200">
                <a:latin typeface="Nunito"/>
                <a:ea typeface="Nunito"/>
                <a:cs typeface="Nunito"/>
                <a:sym typeface="Nunito"/>
              </a:rPr>
              <a:t>i</a:t>
            </a:r>
            <a:r>
              <a:rPr lang="en" sz="2200">
                <a:latin typeface="Nunito"/>
                <a:ea typeface="Nunito"/>
                <a:cs typeface="Nunito"/>
                <a:sym typeface="Nunito"/>
              </a:rPr>
              <a:t>. Functional activities of the microbiome are more dynamic in different mice despite similar patterns in the genomic contents.</a:t>
            </a:r>
            <a:endParaRPr sz="2200">
              <a:latin typeface="Nunito"/>
              <a:ea typeface="Nunito"/>
              <a:cs typeface="Nunito"/>
              <a:sym typeface="Nunito"/>
            </a:endParaRPr>
          </a:p>
          <a:p>
            <a:pPr indent="0" lvl="0" marL="0" rtl="0" algn="l">
              <a:spcBef>
                <a:spcPts val="1600"/>
              </a:spcBef>
              <a:spcAft>
                <a:spcPts val="0"/>
              </a:spcAft>
              <a:buNone/>
            </a:pPr>
            <a:r>
              <a:rPr lang="en" sz="2200">
                <a:latin typeface="Nunito"/>
                <a:ea typeface="Nunito"/>
                <a:cs typeface="Nunito"/>
                <a:sym typeface="Nunito"/>
              </a:rPr>
              <a:t>i</a:t>
            </a:r>
            <a:r>
              <a:rPr lang="en" sz="2200">
                <a:latin typeface="Nunito"/>
                <a:ea typeface="Nunito"/>
                <a:cs typeface="Nunito"/>
                <a:sym typeface="Nunito"/>
              </a:rPr>
              <a:t>i. Functional distribution between the two datasets differs significantly.</a:t>
            </a:r>
            <a:endParaRPr sz="2200">
              <a:latin typeface="Nunito"/>
              <a:ea typeface="Nunito"/>
              <a:cs typeface="Nunito"/>
              <a:sym typeface="Nunito"/>
            </a:endParaRPr>
          </a:p>
          <a:p>
            <a:pPr indent="-368300" lvl="0" marL="457200" rtl="0" algn="l">
              <a:spcBef>
                <a:spcPts val="1600"/>
              </a:spcBef>
              <a:spcAft>
                <a:spcPts val="0"/>
              </a:spcAft>
              <a:buSzPts val="2200"/>
              <a:buFont typeface="Nunito"/>
              <a:buChar char="●"/>
            </a:pPr>
            <a:r>
              <a:rPr lang="en" sz="2200">
                <a:latin typeface="Nunito"/>
                <a:ea typeface="Nunito"/>
                <a:cs typeface="Nunito"/>
                <a:sym typeface="Nunito"/>
              </a:rPr>
              <a:t>Microbial genes encoding ribosomal proteins are some of the most highly and variably expressed genes in the metatranscriptomic data. </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These high expression levels can be attributed to their high abundance at the DNA level. </a:t>
            </a:r>
            <a:endParaRPr sz="2200">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5"/>
          <p:cNvSpPr txBox="1"/>
          <p:nvPr>
            <p:ph type="title"/>
          </p:nvPr>
        </p:nvSpPr>
        <p:spPr>
          <a:xfrm>
            <a:off x="311700" y="74250"/>
            <a:ext cx="8520600" cy="727200"/>
          </a:xfrm>
          <a:prstGeom prst="rect">
            <a:avLst/>
          </a:prstGeom>
          <a:solidFill>
            <a:srgbClr val="00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27" name="Google Shape;227;p45"/>
          <p:cNvSpPr txBox="1"/>
          <p:nvPr>
            <p:ph idx="1" type="body"/>
          </p:nvPr>
        </p:nvSpPr>
        <p:spPr>
          <a:xfrm>
            <a:off x="-68250" y="710400"/>
            <a:ext cx="9280500" cy="42438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The study demonstrated a methodology for linking and comparing genomic and transcriptomic datasets to examine the functional activities of specific bacterial species in a complex microbial environment.</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From investigating the normal mouse flora using the three approaches, </a:t>
            </a:r>
            <a:r>
              <a:rPr b="1" i="1" lang="en" sz="2200">
                <a:latin typeface="Nunito"/>
                <a:ea typeface="Nunito"/>
                <a:cs typeface="Nunito"/>
                <a:sym typeface="Nunito"/>
              </a:rPr>
              <a:t>Muribaculaceae, Lachnospiraceae,</a:t>
            </a:r>
            <a:r>
              <a:rPr lang="en" sz="2200">
                <a:latin typeface="Nunito"/>
                <a:ea typeface="Nunito"/>
                <a:cs typeface="Nunito"/>
                <a:sym typeface="Nunito"/>
              </a:rPr>
              <a:t> and </a:t>
            </a:r>
            <a:r>
              <a:rPr b="1" lang="en" sz="2200">
                <a:latin typeface="Nunito"/>
                <a:ea typeface="Nunito"/>
                <a:cs typeface="Nunito"/>
                <a:sym typeface="Nunito"/>
              </a:rPr>
              <a:t>Deferribacteraceae</a:t>
            </a:r>
            <a:r>
              <a:rPr lang="en" sz="2200">
                <a:latin typeface="Nunito"/>
                <a:ea typeface="Nunito"/>
                <a:cs typeface="Nunito"/>
                <a:sym typeface="Nunito"/>
              </a:rPr>
              <a:t> were identified as the predominant bacterial families.</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 The overall bacterial composition was consistent, and the discrepancy was mostly due to the different taxonomic classifications used in the different databases.</a:t>
            </a:r>
            <a:endParaRPr sz="2200">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6"/>
          <p:cNvSpPr txBox="1"/>
          <p:nvPr>
            <p:ph idx="1" type="body"/>
          </p:nvPr>
        </p:nvSpPr>
        <p:spPr>
          <a:xfrm>
            <a:off x="109350" y="45150"/>
            <a:ext cx="8925300" cy="50307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Expression rates were found to differ between metagenomic and metatranscriptomic data.</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b="1" lang="en" sz="2200">
                <a:latin typeface="Nunito"/>
                <a:ea typeface="Nunito"/>
                <a:cs typeface="Nunito"/>
                <a:sym typeface="Nunito"/>
              </a:rPr>
              <a:t>Translation</a:t>
            </a:r>
            <a:r>
              <a:rPr lang="en" sz="2200">
                <a:latin typeface="Nunito"/>
                <a:ea typeface="Nunito"/>
                <a:cs typeface="Nunito"/>
                <a:sym typeface="Nunito"/>
              </a:rPr>
              <a:t> and </a:t>
            </a:r>
            <a:r>
              <a:rPr b="1" lang="en" sz="2200">
                <a:latin typeface="Nunito"/>
                <a:ea typeface="Nunito"/>
                <a:cs typeface="Nunito"/>
                <a:sym typeface="Nunito"/>
              </a:rPr>
              <a:t>carbohydrate metabolism</a:t>
            </a:r>
            <a:r>
              <a:rPr lang="en" sz="2200">
                <a:latin typeface="Nunito"/>
                <a:ea typeface="Nunito"/>
                <a:cs typeface="Nunito"/>
                <a:sym typeface="Nunito"/>
              </a:rPr>
              <a:t> were the most abundant functions among 35 KEGG pathway categories in the </a:t>
            </a:r>
            <a:r>
              <a:rPr b="1" lang="en" sz="2200">
                <a:latin typeface="Nunito"/>
                <a:ea typeface="Nunito"/>
                <a:cs typeface="Nunito"/>
                <a:sym typeface="Nunito"/>
              </a:rPr>
              <a:t>nine</a:t>
            </a:r>
            <a:r>
              <a:rPr lang="en" sz="2200">
                <a:latin typeface="Nunito"/>
                <a:ea typeface="Nunito"/>
                <a:cs typeface="Nunito"/>
                <a:sym typeface="Nunito"/>
              </a:rPr>
              <a:t> most abundant genera.</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Based on functional classification via the KEGG database, the genes involved in </a:t>
            </a:r>
            <a:r>
              <a:rPr b="1" lang="en" sz="2200">
                <a:latin typeface="Nunito"/>
                <a:ea typeface="Nunito"/>
                <a:cs typeface="Nunito"/>
                <a:sym typeface="Nunito"/>
              </a:rPr>
              <a:t>translation, carbohydrate metabolism</a:t>
            </a:r>
            <a:r>
              <a:rPr lang="en" sz="2200">
                <a:latin typeface="Nunito"/>
                <a:ea typeface="Nunito"/>
                <a:cs typeface="Nunito"/>
                <a:sym typeface="Nunito"/>
              </a:rPr>
              <a:t>, and </a:t>
            </a:r>
            <a:r>
              <a:rPr b="1" lang="en" sz="2200">
                <a:latin typeface="Nunito"/>
                <a:ea typeface="Nunito"/>
                <a:cs typeface="Nunito"/>
                <a:sym typeface="Nunito"/>
              </a:rPr>
              <a:t>energy metabolism </a:t>
            </a:r>
            <a:r>
              <a:rPr lang="en" sz="2200">
                <a:latin typeface="Nunito"/>
                <a:ea typeface="Nunito"/>
                <a:cs typeface="Nunito"/>
                <a:sym typeface="Nunito"/>
              </a:rPr>
              <a:t>exhibited </a:t>
            </a:r>
            <a:r>
              <a:rPr b="1" lang="en" sz="2200">
                <a:latin typeface="Nunito"/>
                <a:ea typeface="Nunito"/>
                <a:cs typeface="Nunito"/>
                <a:sym typeface="Nunito"/>
              </a:rPr>
              <a:t>higher expression </a:t>
            </a:r>
            <a:r>
              <a:rPr lang="en" sz="2200">
                <a:latin typeface="Nunito"/>
                <a:ea typeface="Nunito"/>
                <a:cs typeface="Nunito"/>
                <a:sym typeface="Nunito"/>
              </a:rPr>
              <a:t>at the </a:t>
            </a:r>
            <a:r>
              <a:rPr b="1" lang="en" sz="2200">
                <a:latin typeface="Nunito"/>
                <a:ea typeface="Nunito"/>
                <a:cs typeface="Nunito"/>
                <a:sym typeface="Nunito"/>
              </a:rPr>
              <a:t>metatranscriptomic level</a:t>
            </a:r>
            <a:r>
              <a:rPr lang="en" sz="2200">
                <a:latin typeface="Nunito"/>
                <a:ea typeface="Nunito"/>
                <a:cs typeface="Nunito"/>
                <a:sym typeface="Nunito"/>
              </a:rPr>
              <a:t>, compared to that at the </a:t>
            </a:r>
            <a:r>
              <a:rPr b="1" lang="en" sz="2200">
                <a:latin typeface="Nunito"/>
                <a:ea typeface="Nunito"/>
                <a:cs typeface="Nunito"/>
                <a:sym typeface="Nunito"/>
              </a:rPr>
              <a:t>metagenomic level</a:t>
            </a:r>
            <a:r>
              <a:rPr lang="en" sz="2200">
                <a:latin typeface="Nunito"/>
                <a:ea typeface="Nunito"/>
                <a:cs typeface="Nunito"/>
                <a:sym typeface="Nunito"/>
              </a:rPr>
              <a:t>.</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The study intends to facilitate future development of diagnosis and pre/probiotic treatment.</a:t>
            </a:r>
            <a:endParaRPr sz="2200">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7"/>
          <p:cNvSpPr txBox="1"/>
          <p:nvPr>
            <p:ph type="title"/>
          </p:nvPr>
        </p:nvSpPr>
        <p:spPr>
          <a:xfrm>
            <a:off x="311700" y="134925"/>
            <a:ext cx="8520600" cy="801000"/>
          </a:xfrm>
          <a:prstGeom prst="rect">
            <a:avLst/>
          </a:prstGeom>
          <a:solidFill>
            <a:srgbClr val="00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t>CRITIQUE</a:t>
            </a:r>
            <a:endParaRPr/>
          </a:p>
        </p:txBody>
      </p:sp>
      <p:sp>
        <p:nvSpPr>
          <p:cNvPr id="238" name="Google Shape;238;p47"/>
          <p:cNvSpPr txBox="1"/>
          <p:nvPr>
            <p:ph idx="1" type="body"/>
          </p:nvPr>
        </p:nvSpPr>
        <p:spPr>
          <a:xfrm>
            <a:off x="5175000" y="1093850"/>
            <a:ext cx="3657300" cy="3642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000">
              <a:latin typeface="Nunito"/>
              <a:ea typeface="Nunito"/>
              <a:cs typeface="Nunito"/>
              <a:sym typeface="Nunito"/>
            </a:endParaRPr>
          </a:p>
          <a:p>
            <a:pPr indent="-355600" lvl="0" marL="457200" rtl="0" algn="l">
              <a:lnSpc>
                <a:spcPct val="100000"/>
              </a:lnSpc>
              <a:spcBef>
                <a:spcPts val="1600"/>
              </a:spcBef>
              <a:spcAft>
                <a:spcPts val="0"/>
              </a:spcAft>
              <a:buSzPts val="2000"/>
              <a:buFont typeface="Nunito"/>
              <a:buChar char="●"/>
            </a:pPr>
            <a:r>
              <a:rPr lang="en" sz="2000">
                <a:latin typeface="Nunito"/>
                <a:ea typeface="Nunito"/>
                <a:cs typeface="Nunito"/>
                <a:sym typeface="Nunito"/>
              </a:rPr>
              <a:t>Indicated title can be misleading. </a:t>
            </a:r>
            <a:endParaRPr sz="2000">
              <a:latin typeface="Nunito"/>
              <a:ea typeface="Nunito"/>
              <a:cs typeface="Nunito"/>
              <a:sym typeface="Nunito"/>
            </a:endParaRPr>
          </a:p>
          <a:p>
            <a:pPr indent="0" lvl="0" marL="0" rtl="0" algn="just">
              <a:spcBef>
                <a:spcPts val="0"/>
              </a:spcBef>
              <a:spcAft>
                <a:spcPts val="0"/>
              </a:spcAft>
              <a:buNone/>
            </a:pPr>
            <a:r>
              <a:rPr lang="en" sz="2000">
                <a:latin typeface="Nunito"/>
                <a:ea typeface="Nunito"/>
                <a:cs typeface="Nunito"/>
                <a:sym typeface="Nunito"/>
              </a:rPr>
              <a:t>Possible confusion of the techniques used to the reader.</a:t>
            </a:r>
            <a:endParaRPr sz="2000">
              <a:latin typeface="Nunito"/>
              <a:ea typeface="Nunito"/>
              <a:cs typeface="Nunito"/>
              <a:sym typeface="Nunito"/>
            </a:endParaRPr>
          </a:p>
          <a:p>
            <a:pPr indent="-355600" lvl="0" marL="457200" rtl="0" algn="l">
              <a:spcBef>
                <a:spcPts val="1600"/>
              </a:spcBef>
              <a:spcAft>
                <a:spcPts val="0"/>
              </a:spcAft>
              <a:buSzPts val="2000"/>
              <a:buFont typeface="Nunito"/>
              <a:buChar char="●"/>
            </a:pPr>
            <a:r>
              <a:rPr lang="en" sz="2000">
                <a:latin typeface="Nunito"/>
                <a:ea typeface="Nunito"/>
                <a:cs typeface="Nunito"/>
                <a:sym typeface="Nunito"/>
              </a:rPr>
              <a:t>Gross publication errors (typos).</a:t>
            </a:r>
            <a:endParaRPr sz="2000">
              <a:latin typeface="Nunito"/>
              <a:ea typeface="Nunito"/>
              <a:cs typeface="Nunito"/>
              <a:sym typeface="Nunito"/>
            </a:endParaRPr>
          </a:p>
        </p:txBody>
      </p:sp>
      <p:sp>
        <p:nvSpPr>
          <p:cNvPr id="239" name="Google Shape;239;p47"/>
          <p:cNvSpPr txBox="1"/>
          <p:nvPr>
            <p:ph idx="1" type="body"/>
          </p:nvPr>
        </p:nvSpPr>
        <p:spPr>
          <a:xfrm>
            <a:off x="0" y="1093850"/>
            <a:ext cx="5009100" cy="39336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t/>
            </a:r>
            <a:endParaRPr sz="2000">
              <a:latin typeface="Nunito"/>
              <a:ea typeface="Nunito"/>
              <a:cs typeface="Nunito"/>
              <a:sym typeface="Nunito"/>
            </a:endParaRPr>
          </a:p>
          <a:p>
            <a:pPr indent="-355600" lvl="0" marL="457200" rtl="0" algn="just">
              <a:spcBef>
                <a:spcPts val="1600"/>
              </a:spcBef>
              <a:spcAft>
                <a:spcPts val="0"/>
              </a:spcAft>
              <a:buSzPts val="2000"/>
              <a:buFont typeface="Nunito"/>
              <a:buChar char="●"/>
            </a:pPr>
            <a:r>
              <a:rPr lang="en" sz="2000">
                <a:latin typeface="Nunito"/>
                <a:ea typeface="Nunito"/>
                <a:cs typeface="Nunito"/>
                <a:sym typeface="Nunito"/>
              </a:rPr>
              <a:t>In-depth study that validates the functional activity of commensal microbes from the most abundant genera within the mouse gut, using metagenomic and metatranscriptomic analyses. </a:t>
            </a:r>
            <a:endParaRPr sz="2000">
              <a:latin typeface="Nunito"/>
              <a:ea typeface="Nunito"/>
              <a:cs typeface="Nunito"/>
              <a:sym typeface="Nunito"/>
            </a:endParaRPr>
          </a:p>
          <a:p>
            <a:pPr indent="0" lvl="0" marL="0" rtl="0" algn="just">
              <a:lnSpc>
                <a:spcPct val="100000"/>
              </a:lnSpc>
              <a:spcBef>
                <a:spcPts val="0"/>
              </a:spcBef>
              <a:spcAft>
                <a:spcPts val="0"/>
              </a:spcAft>
              <a:buNone/>
            </a:pPr>
            <a:r>
              <a:t/>
            </a:r>
            <a:endParaRPr sz="2000">
              <a:latin typeface="Nunito"/>
              <a:ea typeface="Nunito"/>
              <a:cs typeface="Nunito"/>
              <a:sym typeface="Nunito"/>
            </a:endParaRPr>
          </a:p>
          <a:p>
            <a:pPr indent="-355600" lvl="0" marL="457200" rtl="0" algn="l">
              <a:spcBef>
                <a:spcPts val="0"/>
              </a:spcBef>
              <a:spcAft>
                <a:spcPts val="0"/>
              </a:spcAft>
              <a:buSzPts val="2000"/>
              <a:buFont typeface="Nunito"/>
              <a:buChar char="●"/>
            </a:pPr>
            <a:r>
              <a:rPr lang="en" sz="2000">
                <a:latin typeface="Nunito"/>
                <a:ea typeface="Nunito"/>
                <a:cs typeface="Nunito"/>
                <a:sym typeface="Nunito"/>
              </a:rPr>
              <a:t>Unique technique of metatranscriptomic analysis and DEA.</a:t>
            </a:r>
            <a:endParaRPr sz="2000">
              <a:latin typeface="Nunito"/>
              <a:ea typeface="Nunito"/>
              <a:cs typeface="Nunito"/>
              <a:sym typeface="Nunito"/>
            </a:endParaRPr>
          </a:p>
        </p:txBody>
      </p:sp>
      <p:pic>
        <p:nvPicPr>
          <p:cNvPr id="240" name="Google Shape;240;p47"/>
          <p:cNvPicPr preferRelativeResize="0"/>
          <p:nvPr/>
        </p:nvPicPr>
        <p:blipFill>
          <a:blip r:embed="rId3">
            <a:alphaModFix/>
          </a:blip>
          <a:stretch>
            <a:fillRect/>
          </a:stretch>
        </p:blipFill>
        <p:spPr>
          <a:xfrm>
            <a:off x="2126950" y="996366"/>
            <a:ext cx="755200" cy="740675"/>
          </a:xfrm>
          <a:prstGeom prst="rect">
            <a:avLst/>
          </a:prstGeom>
          <a:noFill/>
          <a:ln>
            <a:noFill/>
          </a:ln>
        </p:spPr>
      </p:pic>
      <p:pic>
        <p:nvPicPr>
          <p:cNvPr id="241" name="Google Shape;241;p47"/>
          <p:cNvPicPr preferRelativeResize="0"/>
          <p:nvPr/>
        </p:nvPicPr>
        <p:blipFill rotWithShape="1">
          <a:blip r:embed="rId4">
            <a:alphaModFix/>
          </a:blip>
          <a:srcRect b="23899" l="0" r="0" t="16707"/>
          <a:stretch/>
        </p:blipFill>
        <p:spPr>
          <a:xfrm>
            <a:off x="6370400" y="1146762"/>
            <a:ext cx="820175" cy="439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8"/>
          <p:cNvSpPr txBox="1"/>
          <p:nvPr>
            <p:ph type="title"/>
          </p:nvPr>
        </p:nvSpPr>
        <p:spPr>
          <a:xfrm>
            <a:off x="311700" y="292850"/>
            <a:ext cx="8520600" cy="801000"/>
          </a:xfrm>
          <a:prstGeom prst="rect">
            <a:avLst/>
          </a:prstGeom>
          <a:solidFill>
            <a:srgbClr val="00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T H A N K   Y O U   F O R   L I S T E N I N G !</a:t>
            </a:r>
            <a:endParaRPr/>
          </a:p>
        </p:txBody>
      </p:sp>
      <p:pic>
        <p:nvPicPr>
          <p:cNvPr id="247" name="Google Shape;247;p48"/>
          <p:cNvPicPr preferRelativeResize="0"/>
          <p:nvPr/>
        </p:nvPicPr>
        <p:blipFill>
          <a:blip r:embed="rId3">
            <a:alphaModFix/>
          </a:blip>
          <a:stretch>
            <a:fillRect/>
          </a:stretch>
        </p:blipFill>
        <p:spPr>
          <a:xfrm>
            <a:off x="1827300" y="1124950"/>
            <a:ext cx="5023200" cy="4018550"/>
          </a:xfrm>
          <a:prstGeom prst="rect">
            <a:avLst/>
          </a:prstGeom>
          <a:noFill/>
          <a:ln>
            <a:noFill/>
          </a:ln>
        </p:spPr>
      </p:pic>
      <p:sp>
        <p:nvSpPr>
          <p:cNvPr id="248" name="Google Shape;248;p48"/>
          <p:cNvSpPr txBox="1"/>
          <p:nvPr/>
        </p:nvSpPr>
        <p:spPr>
          <a:xfrm>
            <a:off x="2027575" y="2284050"/>
            <a:ext cx="1105500" cy="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Comfortaa"/>
                <a:ea typeface="Comfortaa"/>
                <a:cs typeface="Comfortaa"/>
                <a:sym typeface="Comfortaa"/>
              </a:rPr>
              <a:t>Any</a:t>
            </a:r>
            <a:endParaRPr b="1" sz="1700">
              <a:latin typeface="Comfortaa"/>
              <a:ea typeface="Comfortaa"/>
              <a:cs typeface="Comfortaa"/>
              <a:sym typeface="Comfortaa"/>
            </a:endParaRPr>
          </a:p>
        </p:txBody>
      </p:sp>
      <p:sp>
        <p:nvSpPr>
          <p:cNvPr id="249" name="Google Shape;249;p48"/>
          <p:cNvSpPr txBox="1"/>
          <p:nvPr/>
        </p:nvSpPr>
        <p:spPr>
          <a:xfrm>
            <a:off x="6344900" y="2284050"/>
            <a:ext cx="1765200" cy="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Comfortaa"/>
                <a:ea typeface="Comfortaa"/>
                <a:cs typeface="Comfortaa"/>
                <a:sym typeface="Comfortaa"/>
              </a:rPr>
              <a:t>Questions ...</a:t>
            </a:r>
            <a:endParaRPr b="1" sz="17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266575" y="484225"/>
            <a:ext cx="8520600" cy="4230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Nunito"/>
              <a:buChar char="●"/>
            </a:pPr>
            <a:r>
              <a:rPr lang="en" sz="2200">
                <a:latin typeface="Nunito"/>
                <a:ea typeface="Nunito"/>
                <a:cs typeface="Nunito"/>
                <a:sym typeface="Nunito"/>
              </a:rPr>
              <a:t>Shotgun sequencing of a metatranscriptome facilitates microbiome analysis with better resolution. </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It enables exploration of different functional activities of individual genes in a species or community under different conditions.</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By mapping RNA sequencing reads to the known genomes or genes involved in a specific pathway, functional activity can be measured to find up- or down-regulated pathways in the microbial communities under various conditions.</a:t>
            </a:r>
            <a:endParaRPr sz="2200">
              <a:latin typeface="Nunito"/>
              <a:ea typeface="Nunito"/>
              <a:cs typeface="Nunito"/>
              <a:sym typeface="Nunito"/>
            </a:endParaRPr>
          </a:p>
          <a:p>
            <a:pPr indent="0" lvl="0" marL="0" rtl="0" algn="l">
              <a:spcBef>
                <a:spcPts val="1600"/>
              </a:spcBef>
              <a:spcAft>
                <a:spcPts val="1600"/>
              </a:spcAft>
              <a:buNone/>
            </a:pPr>
            <a:r>
              <a:t/>
            </a:r>
            <a:endParaRPr sz="22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786000"/>
            <a:ext cx="8520600" cy="42777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The metagenome and metatranscriptome data were generated from eight mice bred under specific pathogen-free animal facilities (SPF).</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To estimate the bacterial composition in the gut microbiome, three different approaches were used:</a:t>
            </a:r>
            <a:endParaRPr sz="2200">
              <a:latin typeface="Nunito"/>
              <a:ea typeface="Nunito"/>
              <a:cs typeface="Nunito"/>
              <a:sym typeface="Nunito"/>
            </a:endParaRPr>
          </a:p>
          <a:p>
            <a:pPr indent="0" lvl="0" marL="457200" rtl="0" algn="l">
              <a:lnSpc>
                <a:spcPct val="100000"/>
              </a:lnSpc>
              <a:spcBef>
                <a:spcPts val="1600"/>
              </a:spcBef>
              <a:spcAft>
                <a:spcPts val="0"/>
              </a:spcAft>
              <a:buNone/>
            </a:pPr>
            <a:r>
              <a:rPr lang="en" sz="2200">
                <a:latin typeface="Nunito"/>
                <a:ea typeface="Nunito"/>
                <a:cs typeface="Nunito"/>
                <a:sym typeface="Nunito"/>
              </a:rPr>
              <a:t>i</a:t>
            </a:r>
            <a:r>
              <a:rPr lang="en" sz="2200">
                <a:latin typeface="Nunito"/>
                <a:ea typeface="Nunito"/>
                <a:cs typeface="Nunito"/>
                <a:sym typeface="Nunito"/>
              </a:rPr>
              <a:t>. 16S rRNA profiling using amplicon sequencing data</a:t>
            </a:r>
            <a:endParaRPr sz="2200">
              <a:latin typeface="Nunito"/>
              <a:ea typeface="Nunito"/>
              <a:cs typeface="Nunito"/>
              <a:sym typeface="Nunito"/>
            </a:endParaRPr>
          </a:p>
          <a:p>
            <a:pPr indent="0" lvl="0" marL="457200" rtl="0" algn="l">
              <a:lnSpc>
                <a:spcPct val="100000"/>
              </a:lnSpc>
              <a:spcBef>
                <a:spcPts val="0"/>
              </a:spcBef>
              <a:spcAft>
                <a:spcPts val="0"/>
              </a:spcAft>
              <a:buNone/>
            </a:pPr>
            <a:r>
              <a:rPr lang="en" sz="2200">
                <a:latin typeface="Nunito"/>
                <a:ea typeface="Nunito"/>
                <a:cs typeface="Nunito"/>
                <a:sym typeface="Nunito"/>
              </a:rPr>
              <a:t>i</a:t>
            </a:r>
            <a:r>
              <a:rPr lang="en" sz="2200">
                <a:latin typeface="Nunito"/>
                <a:ea typeface="Nunito"/>
                <a:cs typeface="Nunito"/>
                <a:sym typeface="Nunito"/>
              </a:rPr>
              <a:t>i. 16S rRNA profiling using shotgun sequencing data</a:t>
            </a:r>
            <a:endParaRPr sz="2200">
              <a:latin typeface="Nunito"/>
              <a:ea typeface="Nunito"/>
              <a:cs typeface="Nunito"/>
              <a:sym typeface="Nunito"/>
            </a:endParaRPr>
          </a:p>
          <a:p>
            <a:pPr indent="0" lvl="0" marL="457200" rtl="0" algn="l">
              <a:lnSpc>
                <a:spcPct val="100000"/>
              </a:lnSpc>
              <a:spcBef>
                <a:spcPts val="0"/>
              </a:spcBef>
              <a:spcAft>
                <a:spcPts val="0"/>
              </a:spcAft>
              <a:buNone/>
            </a:pPr>
            <a:r>
              <a:rPr lang="en" sz="2200">
                <a:latin typeface="Nunito"/>
                <a:ea typeface="Nunito"/>
                <a:cs typeface="Nunito"/>
                <a:sym typeface="Nunito"/>
              </a:rPr>
              <a:t>iii. Genome-level profiling using shotgun sequencing data </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The expression levels were quantified for the </a:t>
            </a:r>
            <a:r>
              <a:rPr b="1" lang="en" sz="2200">
                <a:latin typeface="Nunito"/>
                <a:ea typeface="Nunito"/>
                <a:cs typeface="Nunito"/>
                <a:sym typeface="Nunito"/>
              </a:rPr>
              <a:t>dominant species</a:t>
            </a:r>
            <a:r>
              <a:rPr lang="en" sz="2200">
                <a:latin typeface="Nunito"/>
                <a:ea typeface="Nunito"/>
                <a:cs typeface="Nunito"/>
                <a:sym typeface="Nunito"/>
              </a:rPr>
              <a:t> of the</a:t>
            </a:r>
            <a:r>
              <a:rPr b="1" lang="en" sz="2200">
                <a:latin typeface="Nunito"/>
                <a:ea typeface="Nunito"/>
                <a:cs typeface="Nunito"/>
                <a:sym typeface="Nunito"/>
              </a:rPr>
              <a:t> normal flora</a:t>
            </a:r>
            <a:r>
              <a:rPr lang="en" sz="2200">
                <a:latin typeface="Nunito"/>
                <a:ea typeface="Nunito"/>
                <a:cs typeface="Nunito"/>
                <a:sym typeface="Nunito"/>
              </a:rPr>
              <a:t> in the murine gut microbiome. </a:t>
            </a:r>
            <a:endParaRPr sz="2200">
              <a:latin typeface="Nunito"/>
              <a:ea typeface="Nunito"/>
              <a:cs typeface="Nunito"/>
              <a:sym typeface="Nunito"/>
            </a:endParaRPr>
          </a:p>
          <a:p>
            <a:pPr indent="0" lvl="0" marL="0" rtl="0" algn="l">
              <a:lnSpc>
                <a:spcPct val="100000"/>
              </a:lnSpc>
              <a:spcBef>
                <a:spcPts val="1600"/>
              </a:spcBef>
              <a:spcAft>
                <a:spcPts val="1600"/>
              </a:spcAft>
              <a:buNone/>
            </a:pPr>
            <a:r>
              <a:t/>
            </a:r>
            <a:endParaRPr sz="2200">
              <a:latin typeface="Nunito"/>
              <a:ea typeface="Nunito"/>
              <a:cs typeface="Nunito"/>
              <a:sym typeface="Nunito"/>
            </a:endParaRPr>
          </a:p>
        </p:txBody>
      </p:sp>
      <p:sp>
        <p:nvSpPr>
          <p:cNvPr id="79" name="Google Shape;79;p17"/>
          <p:cNvSpPr txBox="1"/>
          <p:nvPr>
            <p:ph type="title"/>
          </p:nvPr>
        </p:nvSpPr>
        <p:spPr>
          <a:xfrm>
            <a:off x="311700" y="110700"/>
            <a:ext cx="8520600" cy="675300"/>
          </a:xfrm>
          <a:prstGeom prst="rect">
            <a:avLst/>
          </a:prstGeom>
          <a:solidFill>
            <a:srgbClr val="00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163925" y="309650"/>
            <a:ext cx="8980200" cy="468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200">
                <a:latin typeface="Nunito"/>
                <a:ea typeface="Nunito"/>
                <a:cs typeface="Nunito"/>
                <a:sym typeface="Nunito"/>
              </a:rPr>
              <a:t>Shotgun sequencing of the metagenome </a:t>
            </a:r>
            <a:endParaRPr b="1" sz="2200">
              <a:latin typeface="Nunito"/>
              <a:ea typeface="Nunito"/>
              <a:cs typeface="Nunito"/>
              <a:sym typeface="Nunito"/>
            </a:endParaRPr>
          </a:p>
          <a:p>
            <a:pPr indent="-368300" lvl="0" marL="457200" rtl="0" algn="l">
              <a:spcBef>
                <a:spcPts val="1600"/>
              </a:spcBef>
              <a:spcAft>
                <a:spcPts val="0"/>
              </a:spcAft>
              <a:buSzPts val="2200"/>
              <a:buFont typeface="Nunito"/>
              <a:buChar char="●"/>
            </a:pPr>
            <a:r>
              <a:rPr lang="en" sz="2200">
                <a:latin typeface="Nunito"/>
                <a:ea typeface="Nunito"/>
                <a:cs typeface="Nunito"/>
                <a:sym typeface="Nunito"/>
              </a:rPr>
              <a:t>Isolation of genomic DNA was done using QIAmp DNA Stool Mini Kit (Qiagen).</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DNA quality and quantity was assessed using PicoGreen dsDNA quantitation reagent (invitrogen).</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Genomic DNA was fragmented into 350bp inserts using an ultrasonicator, phosphorylated and prepared as per Illumina protocols.</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The final ligation product was quantified using qPCR and quality assessed using Tapestation 2200 (</a:t>
            </a:r>
            <a:r>
              <a:rPr lang="en" sz="2200">
                <a:latin typeface="Nunito"/>
                <a:ea typeface="Nunito"/>
                <a:cs typeface="Nunito"/>
                <a:sym typeface="Nunito"/>
              </a:rPr>
              <a:t>Agilent).</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Sequencing was carried out on the Hiseq 4000 platform (Illumina).</a:t>
            </a:r>
            <a:endParaRPr sz="22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idx="1" type="body"/>
          </p:nvPr>
        </p:nvSpPr>
        <p:spPr>
          <a:xfrm>
            <a:off x="145725" y="400725"/>
            <a:ext cx="8852400" cy="46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Nunito"/>
                <a:ea typeface="Nunito"/>
                <a:cs typeface="Nunito"/>
                <a:sym typeface="Nunito"/>
              </a:rPr>
              <a:t>Shotgun sequencing of the metatranscriptome</a:t>
            </a:r>
            <a:endParaRPr b="1" sz="2200">
              <a:latin typeface="Nunito"/>
              <a:ea typeface="Nunito"/>
              <a:cs typeface="Nunito"/>
              <a:sym typeface="Nunito"/>
            </a:endParaRPr>
          </a:p>
          <a:p>
            <a:pPr indent="-368300" lvl="0" marL="457200" rtl="0" algn="l">
              <a:spcBef>
                <a:spcPts val="1600"/>
              </a:spcBef>
              <a:spcAft>
                <a:spcPts val="0"/>
              </a:spcAft>
              <a:buSzPts val="2200"/>
              <a:buFont typeface="Nunito"/>
              <a:buChar char="●"/>
            </a:pPr>
            <a:r>
              <a:rPr lang="en" sz="2200">
                <a:latin typeface="Nunito"/>
                <a:ea typeface="Nunito"/>
                <a:cs typeface="Nunito"/>
                <a:sym typeface="Nunito"/>
              </a:rPr>
              <a:t>Total RNA was extracted from the mice caecum using HybridRTM total RNA purification kit (GeneAll Biotech, Korea).</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RNA concentration was determined using Quant-IT RiboGreen (Invitrogen).</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RNA integrity was assessed using RNA ScreenTape (Agilent) with RIN cutoff of 7.0 for library construction.</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Library preparation was done using Illumina TruSeq RNA Prep kit.</a:t>
            </a:r>
            <a:endParaRPr sz="2200">
              <a:latin typeface="Nunito"/>
              <a:ea typeface="Nunito"/>
              <a:cs typeface="Nunito"/>
              <a:sym typeface="Nunito"/>
            </a:endParaRPr>
          </a:p>
          <a:p>
            <a:pPr indent="-368300" lvl="0" marL="457200" rtl="0" algn="l">
              <a:spcBef>
                <a:spcPts val="0"/>
              </a:spcBef>
              <a:spcAft>
                <a:spcPts val="0"/>
              </a:spcAft>
              <a:buSzPts val="2200"/>
              <a:buFont typeface="Nunito"/>
              <a:buChar char="●"/>
            </a:pPr>
            <a:r>
              <a:rPr lang="en" sz="2200">
                <a:latin typeface="Nunito"/>
                <a:ea typeface="Nunito"/>
                <a:cs typeface="Nunito"/>
                <a:sym typeface="Nunito"/>
              </a:rPr>
              <a:t>RiboZero kit was used to degrade  rRNA and remove host RNA by means of selective polyadenylation using magnetic beads.</a:t>
            </a:r>
            <a:endParaRPr sz="22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idx="1" type="body"/>
          </p:nvPr>
        </p:nvSpPr>
        <p:spPr>
          <a:xfrm>
            <a:off x="127500" y="145725"/>
            <a:ext cx="8907300" cy="4997700"/>
          </a:xfrm>
          <a:prstGeom prst="rect">
            <a:avLst/>
          </a:prstGeom>
        </p:spPr>
        <p:txBody>
          <a:bodyPr anchorCtr="0" anchor="t" bIns="91425" lIns="91425" spcFirstLastPara="1" rIns="91425" wrap="square" tIns="91425">
            <a:noAutofit/>
          </a:bodyPr>
          <a:lstStyle/>
          <a:p>
            <a:pPr indent="-368300" lvl="0" marL="457200" rtl="0" algn="just">
              <a:lnSpc>
                <a:spcPct val="100000"/>
              </a:lnSpc>
              <a:spcBef>
                <a:spcPts val="0"/>
              </a:spcBef>
              <a:spcAft>
                <a:spcPts val="0"/>
              </a:spcAft>
              <a:buSzPts val="2200"/>
              <a:buFont typeface="Nunito"/>
              <a:buChar char="●"/>
            </a:pPr>
            <a:r>
              <a:rPr lang="en" sz="2200">
                <a:latin typeface="Nunito"/>
                <a:ea typeface="Nunito"/>
                <a:cs typeface="Nunito"/>
                <a:sym typeface="Nunito"/>
              </a:rPr>
              <a:t>Second strand cDNA synthesis using SuperScript II Reverse Transcriptase (Invitrogen) followed by end repair of cDNA fragments and ligation of the indexing adapters.</a:t>
            </a:r>
            <a:endParaRPr sz="2200">
              <a:latin typeface="Nunito"/>
              <a:ea typeface="Nunito"/>
              <a:cs typeface="Nunito"/>
              <a:sym typeface="Nunito"/>
            </a:endParaRPr>
          </a:p>
          <a:p>
            <a:pPr indent="0" lvl="0" marL="457200" rtl="0" algn="just">
              <a:lnSpc>
                <a:spcPct val="100000"/>
              </a:lnSpc>
              <a:spcBef>
                <a:spcPts val="0"/>
              </a:spcBef>
              <a:spcAft>
                <a:spcPts val="0"/>
              </a:spcAft>
              <a:buNone/>
            </a:pPr>
            <a:r>
              <a:t/>
            </a:r>
            <a:endParaRPr sz="2200">
              <a:latin typeface="Nunito"/>
              <a:ea typeface="Nunito"/>
              <a:cs typeface="Nunito"/>
              <a:sym typeface="Nunito"/>
            </a:endParaRPr>
          </a:p>
          <a:p>
            <a:pPr indent="-368300" lvl="0" marL="457200" rtl="0" algn="just">
              <a:lnSpc>
                <a:spcPct val="100000"/>
              </a:lnSpc>
              <a:spcBef>
                <a:spcPts val="0"/>
              </a:spcBef>
              <a:spcAft>
                <a:spcPts val="0"/>
              </a:spcAft>
              <a:buSzPts val="2200"/>
              <a:buFont typeface="Nunito"/>
              <a:buChar char="●"/>
            </a:pPr>
            <a:r>
              <a:rPr lang="en" sz="2200">
                <a:latin typeface="Nunito"/>
                <a:ea typeface="Nunito"/>
                <a:cs typeface="Nunito"/>
                <a:sym typeface="Nunito"/>
              </a:rPr>
              <a:t>The products were purified and enriched by PCR to create final cDNA library. </a:t>
            </a:r>
            <a:endParaRPr sz="2200">
              <a:latin typeface="Nunito"/>
              <a:ea typeface="Nunito"/>
              <a:cs typeface="Nunito"/>
              <a:sym typeface="Nunito"/>
            </a:endParaRPr>
          </a:p>
          <a:p>
            <a:pPr indent="-368300" lvl="0" marL="457200" rtl="0" algn="just">
              <a:lnSpc>
                <a:spcPct val="100000"/>
              </a:lnSpc>
              <a:spcBef>
                <a:spcPts val="0"/>
              </a:spcBef>
              <a:spcAft>
                <a:spcPts val="0"/>
              </a:spcAft>
              <a:buSzPts val="2200"/>
              <a:buFont typeface="Nunito"/>
              <a:buChar char="●"/>
            </a:pPr>
            <a:r>
              <a:rPr lang="en" sz="2200">
                <a:latin typeface="Nunito"/>
                <a:ea typeface="Nunito"/>
                <a:cs typeface="Nunito"/>
                <a:sym typeface="Nunito"/>
              </a:rPr>
              <a:t>Quantification of the libraries was done using qPCR. Quality of the reads was assessed using TapeStation D1000 ScreenTape (Agilent)</a:t>
            </a:r>
            <a:endParaRPr sz="2200">
              <a:latin typeface="Nunito"/>
              <a:ea typeface="Nunito"/>
              <a:cs typeface="Nunito"/>
              <a:sym typeface="Nunito"/>
            </a:endParaRPr>
          </a:p>
          <a:p>
            <a:pPr indent="-368300" lvl="0" marL="457200" rtl="0" algn="just">
              <a:lnSpc>
                <a:spcPct val="100000"/>
              </a:lnSpc>
              <a:spcBef>
                <a:spcPts val="0"/>
              </a:spcBef>
              <a:spcAft>
                <a:spcPts val="0"/>
              </a:spcAft>
              <a:buSzPts val="2200"/>
              <a:buFont typeface="Nunito"/>
              <a:buChar char="●"/>
            </a:pPr>
            <a:r>
              <a:rPr lang="en" sz="2200">
                <a:latin typeface="Nunito"/>
                <a:ea typeface="Nunito"/>
                <a:cs typeface="Nunito"/>
                <a:sym typeface="Nunito"/>
              </a:rPr>
              <a:t>Sequencing was done on the Hiseq 4000 platform by Macrogen Technologies, Seoul, Korea.</a:t>
            </a:r>
            <a:endParaRPr sz="2200">
              <a:latin typeface="Nunito"/>
              <a:ea typeface="Nunito"/>
              <a:cs typeface="Nunito"/>
              <a:sym typeface="Nunito"/>
            </a:endParaRPr>
          </a:p>
          <a:p>
            <a:pPr indent="0" lvl="0" marL="457200" rtl="0" algn="just">
              <a:lnSpc>
                <a:spcPct val="100000"/>
              </a:lnSpc>
              <a:spcBef>
                <a:spcPts val="0"/>
              </a:spcBef>
              <a:spcAft>
                <a:spcPts val="0"/>
              </a:spcAft>
              <a:buNone/>
            </a:pPr>
            <a:r>
              <a:t/>
            </a:r>
            <a:endParaRPr sz="2200">
              <a:latin typeface="Nunito"/>
              <a:ea typeface="Nunito"/>
              <a:cs typeface="Nunito"/>
              <a:sym typeface="Nunito"/>
            </a:endParaRPr>
          </a:p>
          <a:p>
            <a:pPr indent="-368300" lvl="0" marL="457200" rtl="0" algn="just">
              <a:lnSpc>
                <a:spcPct val="100000"/>
              </a:lnSpc>
              <a:spcBef>
                <a:spcPts val="0"/>
              </a:spcBef>
              <a:spcAft>
                <a:spcPts val="0"/>
              </a:spcAft>
              <a:buSzPts val="2200"/>
              <a:buFont typeface="Nunito"/>
              <a:buChar char="●"/>
            </a:pPr>
            <a:r>
              <a:rPr lang="en" sz="2200">
                <a:latin typeface="Nunito"/>
                <a:ea typeface="Nunito"/>
                <a:cs typeface="Nunito"/>
                <a:sym typeface="Nunito"/>
              </a:rPr>
              <a:t>Sequencing data from this study are available at ENA with the accession number PRJEB33889.</a:t>
            </a:r>
            <a:endParaRPr sz="22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idx="1" type="body"/>
          </p:nvPr>
        </p:nvSpPr>
        <p:spPr>
          <a:xfrm>
            <a:off x="0" y="0"/>
            <a:ext cx="9144000" cy="504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200">
                <a:latin typeface="Nunito"/>
                <a:ea typeface="Nunito"/>
                <a:cs typeface="Nunito"/>
                <a:sym typeface="Nunito"/>
              </a:rPr>
              <a:t>Processing of shotgun sequencing reads </a:t>
            </a:r>
            <a:r>
              <a:rPr lang="en" sz="2200">
                <a:latin typeface="Nunito"/>
                <a:ea typeface="Nunito"/>
                <a:cs typeface="Nunito"/>
                <a:sym typeface="Nunito"/>
              </a:rPr>
              <a:t>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Adapter sequences were removed using SeqPurge, low quality reads (less than Phred Score 20) were removed using Sickle while N-containing reads were removed using in-house scripts.</a:t>
            </a:r>
            <a:endParaRPr sz="2200">
              <a:latin typeface="Nunito"/>
              <a:ea typeface="Nunito"/>
              <a:cs typeface="Nunito"/>
              <a:sym typeface="Nunito"/>
            </a:endParaRPr>
          </a:p>
          <a:p>
            <a:pPr indent="0" lvl="0" marL="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3.01% and 0.13% of reads were discarded from the metagenomic and metatranscriptomic samples respectively.</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Host reads were removed by mapping against USCS mouse ref. Genome using Bowtie. Consequently, 12.04% and 7.56% of reads were discarded from metagenomic and metatranscriptomic samples respectively.</a:t>
            </a:r>
            <a:endParaRPr sz="2200">
              <a:latin typeface="Nunito"/>
              <a:ea typeface="Nunito"/>
              <a:cs typeface="Nunito"/>
              <a:sym typeface="Nunito"/>
            </a:endParaRPr>
          </a:p>
          <a:p>
            <a:pPr indent="0" lvl="0" marL="457200" rtl="0" algn="l">
              <a:lnSpc>
                <a:spcPct val="100000"/>
              </a:lnSpc>
              <a:spcBef>
                <a:spcPts val="0"/>
              </a:spcBef>
              <a:spcAft>
                <a:spcPts val="0"/>
              </a:spcAft>
              <a:buNone/>
            </a:pPr>
            <a:r>
              <a:t/>
            </a:r>
            <a:endParaRPr sz="2200">
              <a:latin typeface="Nunito"/>
              <a:ea typeface="Nunito"/>
              <a:cs typeface="Nunito"/>
              <a:sym typeface="Nunito"/>
            </a:endParaRPr>
          </a:p>
          <a:p>
            <a:pPr indent="-368300" lvl="0" marL="457200" rtl="0" algn="l">
              <a:lnSpc>
                <a:spcPct val="100000"/>
              </a:lnSpc>
              <a:spcBef>
                <a:spcPts val="0"/>
              </a:spcBef>
              <a:spcAft>
                <a:spcPts val="0"/>
              </a:spcAft>
              <a:buSzPts val="2200"/>
              <a:buFont typeface="Nunito"/>
              <a:buChar char="●"/>
            </a:pPr>
            <a:r>
              <a:rPr lang="en" sz="2200">
                <a:latin typeface="Nunito"/>
                <a:ea typeface="Nunito"/>
                <a:cs typeface="Nunito"/>
                <a:sym typeface="Nunito"/>
              </a:rPr>
              <a:t>Metatranscriptomic reads were further mapped to mouse mRNA to remove the reads and an average of 0.02% were removed.</a:t>
            </a:r>
            <a:endParaRPr sz="22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