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8"/>
  </p:notesMasterIdLst>
  <p:sldIdLst>
    <p:sldId id="256" r:id="rId2"/>
    <p:sldId id="610" r:id="rId3"/>
    <p:sldId id="603" r:id="rId4"/>
    <p:sldId id="606" r:id="rId5"/>
    <p:sldId id="590" r:id="rId6"/>
    <p:sldId id="591" r:id="rId7"/>
    <p:sldId id="592" r:id="rId8"/>
    <p:sldId id="593" r:id="rId9"/>
    <p:sldId id="594" r:id="rId10"/>
    <p:sldId id="595" r:id="rId11"/>
    <p:sldId id="600" r:id="rId12"/>
    <p:sldId id="601" r:id="rId13"/>
    <p:sldId id="602" r:id="rId14"/>
    <p:sldId id="607" r:id="rId15"/>
    <p:sldId id="608" r:id="rId16"/>
    <p:sldId id="609" r:id="rId17"/>
    <p:sldId id="517" r:id="rId18"/>
    <p:sldId id="445" r:id="rId19"/>
    <p:sldId id="447" r:id="rId20"/>
    <p:sldId id="448" r:id="rId21"/>
    <p:sldId id="449" r:id="rId22"/>
    <p:sldId id="450" r:id="rId23"/>
    <p:sldId id="451" r:id="rId24"/>
    <p:sldId id="452" r:id="rId25"/>
    <p:sldId id="453" r:id="rId26"/>
    <p:sldId id="504" r:id="rId27"/>
    <p:sldId id="454" r:id="rId28"/>
    <p:sldId id="455" r:id="rId29"/>
    <p:sldId id="456" r:id="rId30"/>
    <p:sldId id="458" r:id="rId31"/>
    <p:sldId id="459" r:id="rId32"/>
    <p:sldId id="460" r:id="rId33"/>
    <p:sldId id="461" r:id="rId34"/>
    <p:sldId id="462" r:id="rId35"/>
    <p:sldId id="463" r:id="rId36"/>
    <p:sldId id="464" r:id="rId37"/>
    <p:sldId id="515" r:id="rId38"/>
    <p:sldId id="465" r:id="rId39"/>
    <p:sldId id="505" r:id="rId40"/>
    <p:sldId id="473" r:id="rId41"/>
    <p:sldId id="474" r:id="rId42"/>
    <p:sldId id="475" r:id="rId43"/>
    <p:sldId id="476" r:id="rId44"/>
    <p:sldId id="516" r:id="rId45"/>
    <p:sldId id="477" r:id="rId46"/>
    <p:sldId id="478" r:id="rId47"/>
    <p:sldId id="480" r:id="rId48"/>
    <p:sldId id="314" r:id="rId49"/>
    <p:sldId id="323" r:id="rId50"/>
    <p:sldId id="386" r:id="rId51"/>
    <p:sldId id="394" r:id="rId52"/>
    <p:sldId id="396" r:id="rId53"/>
    <p:sldId id="390" r:id="rId54"/>
    <p:sldId id="340" r:id="rId55"/>
    <p:sldId id="466" r:id="rId56"/>
    <p:sldId id="467" r:id="rId57"/>
    <p:sldId id="387" r:id="rId58"/>
    <p:sldId id="379" r:id="rId59"/>
    <p:sldId id="380" r:id="rId60"/>
    <p:sldId id="381" r:id="rId61"/>
    <p:sldId id="382" r:id="rId62"/>
    <p:sldId id="479" r:id="rId63"/>
    <p:sldId id="388" r:id="rId64"/>
    <p:sldId id="389" r:id="rId65"/>
    <p:sldId id="383" r:id="rId66"/>
    <p:sldId id="378" r:id="rId67"/>
    <p:sldId id="518" r:id="rId68"/>
    <p:sldId id="498" r:id="rId69"/>
    <p:sldId id="506" r:id="rId70"/>
    <p:sldId id="507" r:id="rId71"/>
    <p:sldId id="508" r:id="rId72"/>
    <p:sldId id="509" r:id="rId73"/>
    <p:sldId id="510" r:id="rId74"/>
    <p:sldId id="511" r:id="rId75"/>
    <p:sldId id="512" r:id="rId76"/>
    <p:sldId id="514"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43"/>
    <p:restoredTop sz="96405"/>
  </p:normalViewPr>
  <p:slideViewPr>
    <p:cSldViewPr snapToGrid="0" snapToObjects="1">
      <p:cViewPr varScale="1">
        <p:scale>
          <a:sx n="104" d="100"/>
          <a:sy n="104" d="100"/>
        </p:scale>
        <p:origin x="232" y="7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F313AF-37AF-2740-81AD-A044C846E08E}" type="datetimeFigureOut">
              <a:rPr lang="en-US" smtClean="0"/>
              <a:t>10/13/20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053B9D-0F90-574A-A58F-36343670409B}" type="slidenum">
              <a:rPr lang="en-US" smtClean="0"/>
              <a:t>‹#›</a:t>
            </a:fld>
            <a:endParaRPr lang="en-US"/>
          </a:p>
        </p:txBody>
      </p:sp>
    </p:spTree>
    <p:extLst>
      <p:ext uri="{BB962C8B-B14F-4D97-AF65-F5344CB8AC3E}">
        <p14:creationId xmlns:p14="http://schemas.microsoft.com/office/powerpoint/2010/main" val="55599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C58C1AA9-4062-DE4A-8692-14641F7E8C45}"/>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r"/>
            <a:fld id="{1084D0BE-7ADE-5D47-BE7D-215E56764506}" type="slidenum">
              <a:rPr lang="en-US" altLang="en-US" sz="1000" i="1"/>
              <a:pPr algn="r"/>
              <a:t>41</a:t>
            </a:fld>
            <a:endParaRPr lang="en-US" altLang="en-US" sz="1000" i="1"/>
          </a:p>
        </p:txBody>
      </p:sp>
      <p:sp>
        <p:nvSpPr>
          <p:cNvPr id="36867" name="Rectangle 2">
            <a:extLst>
              <a:ext uri="{FF2B5EF4-FFF2-40B4-BE49-F238E27FC236}">
                <a16:creationId xmlns:a16="http://schemas.microsoft.com/office/drawing/2014/main" id="{3187CC88-AB94-1445-8A18-05F5B4B0614A}"/>
              </a:ext>
            </a:extLst>
          </p:cNvPr>
          <p:cNvSpPr>
            <a:spLocks noGrp="1" noRot="1" noChangeAspect="1" noChangeArrowheads="1" noTextEdit="1"/>
          </p:cNvSpPr>
          <p:nvPr>
            <p:ph type="sldImg"/>
          </p:nvPr>
        </p:nvSpPr>
        <p:spPr bwMode="auto">
          <a:xfrm>
            <a:off x="393700" y="692150"/>
            <a:ext cx="6070600" cy="3416300"/>
          </a:xfrm>
          <a:prstGeom prst="rect">
            <a:avLst/>
          </a:prstGeom>
          <a:solidFill>
            <a:srgbClr val="FFFFFF"/>
          </a:solidFill>
          <a:ln>
            <a:solidFill>
              <a:srgbClr val="000000"/>
            </a:solidFill>
            <a:miter lim="800000"/>
            <a:headEnd/>
            <a:tailEnd/>
          </a:ln>
        </p:spPr>
      </p:sp>
      <p:sp>
        <p:nvSpPr>
          <p:cNvPr id="36868" name="Rectangle 3">
            <a:extLst>
              <a:ext uri="{FF2B5EF4-FFF2-40B4-BE49-F238E27FC236}">
                <a16:creationId xmlns:a16="http://schemas.microsoft.com/office/drawing/2014/main" id="{724224F7-BD1B-974E-A9CD-80D8DAAB43E0}"/>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2075" tIns="46038" rIns="92075" bIns="46038"/>
          <a:lstStyle/>
          <a:p>
            <a:endParaRPr lang="en-US" altLang="en-US"/>
          </a:p>
        </p:txBody>
      </p:sp>
    </p:spTree>
    <p:extLst>
      <p:ext uri="{BB962C8B-B14F-4D97-AF65-F5344CB8AC3E}">
        <p14:creationId xmlns:p14="http://schemas.microsoft.com/office/powerpoint/2010/main" val="1594933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ED4B506-E912-9C47-B208-9497433C43D6}"/>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7" name="Rectangle 3">
            <a:extLst>
              <a:ext uri="{FF2B5EF4-FFF2-40B4-BE49-F238E27FC236}">
                <a16:creationId xmlns:a16="http://schemas.microsoft.com/office/drawing/2014/main" id="{9755221B-C99A-E04E-B0F5-B110BAD1937B}"/>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3145316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5E0B405C-077F-B446-9F00-535FB1B8D11C}"/>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435" name="Rectangle 3">
            <a:extLst>
              <a:ext uri="{FF2B5EF4-FFF2-40B4-BE49-F238E27FC236}">
                <a16:creationId xmlns:a16="http://schemas.microsoft.com/office/drawing/2014/main" id="{0B38DAE7-35C3-524F-BCD7-E148B1B3D837}"/>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3025939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F0DD77A1-5D88-644C-AB7F-6C8DB1CC34F4}"/>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r"/>
            <a:fld id="{E81E0EDA-174A-6B4F-ADAC-EECB33E9029F}" type="slidenum">
              <a:rPr lang="en-US" altLang="en-US" sz="1000" i="1"/>
              <a:pPr algn="r"/>
              <a:t>56</a:t>
            </a:fld>
            <a:endParaRPr lang="en-US" altLang="en-US" sz="1000" i="1"/>
          </a:p>
        </p:txBody>
      </p:sp>
      <p:sp>
        <p:nvSpPr>
          <p:cNvPr id="33795" name="Rectangle 2">
            <a:extLst>
              <a:ext uri="{FF2B5EF4-FFF2-40B4-BE49-F238E27FC236}">
                <a16:creationId xmlns:a16="http://schemas.microsoft.com/office/drawing/2014/main" id="{D4A18690-1839-6644-9B36-CAB21CA54B18}"/>
              </a:ext>
            </a:extLst>
          </p:cNvPr>
          <p:cNvSpPr>
            <a:spLocks noGrp="1" noRot="1" noChangeAspect="1" noChangeArrowheads="1" noTextEdit="1"/>
          </p:cNvSpPr>
          <p:nvPr>
            <p:ph type="sldImg"/>
          </p:nvPr>
        </p:nvSpPr>
        <p:spPr bwMode="auto">
          <a:xfrm>
            <a:off x="393700" y="692150"/>
            <a:ext cx="6070600" cy="3416300"/>
          </a:xfrm>
          <a:prstGeom prst="rect">
            <a:avLst/>
          </a:prstGeom>
          <a:solidFill>
            <a:srgbClr val="FFFFFF"/>
          </a:solidFill>
          <a:ln>
            <a:solidFill>
              <a:srgbClr val="000000"/>
            </a:solidFill>
            <a:miter lim="800000"/>
            <a:headEnd/>
            <a:tailEnd/>
          </a:ln>
        </p:spPr>
      </p:sp>
      <p:sp>
        <p:nvSpPr>
          <p:cNvPr id="33796" name="Rectangle 3">
            <a:extLst>
              <a:ext uri="{FF2B5EF4-FFF2-40B4-BE49-F238E27FC236}">
                <a16:creationId xmlns:a16="http://schemas.microsoft.com/office/drawing/2014/main" id="{5A77D4AE-4C10-6946-A4ED-53881263092F}"/>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2075" tIns="46038" rIns="92075" bIns="46038"/>
          <a:lstStyle/>
          <a:p>
            <a:endParaRPr lang="en-US" altLang="en-US"/>
          </a:p>
        </p:txBody>
      </p:sp>
    </p:spTree>
    <p:extLst>
      <p:ext uri="{BB962C8B-B14F-4D97-AF65-F5344CB8AC3E}">
        <p14:creationId xmlns:p14="http://schemas.microsoft.com/office/powerpoint/2010/main" val="3473805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9D858E49-7F07-AB4A-A018-490A7D1FC393}"/>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483" name="Rectangle 3">
            <a:extLst>
              <a:ext uri="{FF2B5EF4-FFF2-40B4-BE49-F238E27FC236}">
                <a16:creationId xmlns:a16="http://schemas.microsoft.com/office/drawing/2014/main" id="{3382669F-933D-CC4F-9A2B-4AD9B2FBFAAD}"/>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3034466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9165A13E-4875-BF45-92AA-C3464E8778B7}"/>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1" name="Rectangle 3">
            <a:extLst>
              <a:ext uri="{FF2B5EF4-FFF2-40B4-BE49-F238E27FC236}">
                <a16:creationId xmlns:a16="http://schemas.microsoft.com/office/drawing/2014/main" id="{98F1CAFF-6653-A74F-9DA2-4ACAF3652B62}"/>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287003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C2CD9776-0FB5-5944-A8B4-3BE3B5249477}"/>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79" name="Rectangle 3">
            <a:extLst>
              <a:ext uri="{FF2B5EF4-FFF2-40B4-BE49-F238E27FC236}">
                <a16:creationId xmlns:a16="http://schemas.microsoft.com/office/drawing/2014/main" id="{3164260D-2380-304B-9057-17461B6A8FF0}"/>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3258819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7CB5AE9E-91C6-3742-B393-8C73E2964497}"/>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7" name="Rectangle 3">
            <a:extLst>
              <a:ext uri="{FF2B5EF4-FFF2-40B4-BE49-F238E27FC236}">
                <a16:creationId xmlns:a16="http://schemas.microsoft.com/office/drawing/2014/main" id="{EA93CF89-0493-D64B-942E-E78FB66BB09C}"/>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29970692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B335A09D-92FF-DB47-8653-64D1526033C7}"/>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8675" name="Rectangle 3">
            <a:extLst>
              <a:ext uri="{FF2B5EF4-FFF2-40B4-BE49-F238E27FC236}">
                <a16:creationId xmlns:a16="http://schemas.microsoft.com/office/drawing/2014/main" id="{FC88FAB0-8197-684E-AE6B-C1FFC31C2936}"/>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3645728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C7165678-7E92-6045-86FE-4FF9B61FB344}"/>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23" name="Rectangle 3">
            <a:extLst>
              <a:ext uri="{FF2B5EF4-FFF2-40B4-BE49-F238E27FC236}">
                <a16:creationId xmlns:a16="http://schemas.microsoft.com/office/drawing/2014/main" id="{9F57F511-19E0-7D40-B99E-3DEE39E912E2}"/>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2311607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96C76F37-8CD9-7148-9EAE-F0A32B74EE88}"/>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2771" name="Rectangle 3">
            <a:extLst>
              <a:ext uri="{FF2B5EF4-FFF2-40B4-BE49-F238E27FC236}">
                <a16:creationId xmlns:a16="http://schemas.microsoft.com/office/drawing/2014/main" id="{E422FC88-5BA5-2340-BD80-D59DE478AF91}"/>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210129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5A1E8721-196D-0D46-84DD-2335A4875525}"/>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r"/>
            <a:fld id="{EA898294-1D6B-964E-B7AF-AD29F5CE75D3}" type="slidenum">
              <a:rPr lang="en-US" altLang="en-US" sz="1000" i="1"/>
              <a:pPr algn="r"/>
              <a:t>42</a:t>
            </a:fld>
            <a:endParaRPr lang="en-US" altLang="en-US" sz="1000" i="1"/>
          </a:p>
        </p:txBody>
      </p:sp>
      <p:sp>
        <p:nvSpPr>
          <p:cNvPr id="38915" name="Rectangle 2">
            <a:extLst>
              <a:ext uri="{FF2B5EF4-FFF2-40B4-BE49-F238E27FC236}">
                <a16:creationId xmlns:a16="http://schemas.microsoft.com/office/drawing/2014/main" id="{9C084766-105B-6240-9BC5-786EFD1AB7DC}"/>
              </a:ext>
            </a:extLst>
          </p:cNvPr>
          <p:cNvSpPr>
            <a:spLocks noGrp="1" noRot="1" noChangeAspect="1" noChangeArrowheads="1" noTextEdit="1"/>
          </p:cNvSpPr>
          <p:nvPr>
            <p:ph type="sldImg"/>
          </p:nvPr>
        </p:nvSpPr>
        <p:spPr bwMode="auto">
          <a:xfrm>
            <a:off x="393700" y="692150"/>
            <a:ext cx="6070600" cy="3416300"/>
          </a:xfrm>
          <a:prstGeom prst="rect">
            <a:avLst/>
          </a:prstGeom>
          <a:solidFill>
            <a:srgbClr val="FFFFFF"/>
          </a:solidFill>
          <a:ln>
            <a:solidFill>
              <a:srgbClr val="000000"/>
            </a:solidFill>
            <a:miter lim="800000"/>
            <a:headEnd/>
            <a:tailEnd/>
          </a:ln>
        </p:spPr>
      </p:sp>
      <p:sp>
        <p:nvSpPr>
          <p:cNvPr id="38916" name="Rectangle 3">
            <a:extLst>
              <a:ext uri="{FF2B5EF4-FFF2-40B4-BE49-F238E27FC236}">
                <a16:creationId xmlns:a16="http://schemas.microsoft.com/office/drawing/2014/main" id="{D92CB3EB-761C-7442-B4E4-A8ED956962ED}"/>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2075" tIns="46038" rIns="92075" bIns="46038"/>
          <a:lstStyle/>
          <a:p>
            <a:endParaRPr lang="en-US" altLang="en-US"/>
          </a:p>
        </p:txBody>
      </p:sp>
    </p:spTree>
    <p:extLst>
      <p:ext uri="{BB962C8B-B14F-4D97-AF65-F5344CB8AC3E}">
        <p14:creationId xmlns:p14="http://schemas.microsoft.com/office/powerpoint/2010/main" val="3594195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979720FA-FEC3-9F48-BCE9-AC8C161C0639}"/>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819" name="Rectangle 3">
            <a:extLst>
              <a:ext uri="{FF2B5EF4-FFF2-40B4-BE49-F238E27FC236}">
                <a16:creationId xmlns:a16="http://schemas.microsoft.com/office/drawing/2014/main" id="{8B9F0718-641C-A84F-8758-10CA75977FC0}"/>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10052215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F2212BFF-EB16-154F-9910-4B1064744B36}"/>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6867" name="Rectangle 3">
            <a:extLst>
              <a:ext uri="{FF2B5EF4-FFF2-40B4-BE49-F238E27FC236}">
                <a16:creationId xmlns:a16="http://schemas.microsoft.com/office/drawing/2014/main" id="{F72B72D8-323A-C043-8552-466BAD657AAE}"/>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298217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6365A5E8-AAF9-9F40-9211-82FBACE66B03}"/>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r"/>
            <a:fld id="{D23DB725-9FD8-DD46-B55B-CE3E347D14E2}" type="slidenum">
              <a:rPr lang="en-US" altLang="en-US" sz="1000" i="1"/>
              <a:pPr algn="r"/>
              <a:t>43</a:t>
            </a:fld>
            <a:endParaRPr lang="en-US" altLang="en-US" sz="1000" i="1"/>
          </a:p>
        </p:txBody>
      </p:sp>
      <p:sp>
        <p:nvSpPr>
          <p:cNvPr id="40963" name="Rectangle 2">
            <a:extLst>
              <a:ext uri="{FF2B5EF4-FFF2-40B4-BE49-F238E27FC236}">
                <a16:creationId xmlns:a16="http://schemas.microsoft.com/office/drawing/2014/main" id="{547EB739-5191-7746-B86C-BDE398B022C9}"/>
              </a:ext>
            </a:extLst>
          </p:cNvPr>
          <p:cNvSpPr>
            <a:spLocks noGrp="1" noRot="1" noChangeAspect="1" noChangeArrowheads="1" noTextEdit="1"/>
          </p:cNvSpPr>
          <p:nvPr>
            <p:ph type="sldImg"/>
          </p:nvPr>
        </p:nvSpPr>
        <p:spPr bwMode="auto">
          <a:xfrm>
            <a:off x="393700" y="692150"/>
            <a:ext cx="6070600" cy="3416300"/>
          </a:xfrm>
          <a:prstGeom prst="rect">
            <a:avLst/>
          </a:prstGeom>
          <a:solidFill>
            <a:srgbClr val="FFFFFF"/>
          </a:solidFill>
          <a:ln>
            <a:solidFill>
              <a:srgbClr val="000000"/>
            </a:solidFill>
            <a:miter lim="800000"/>
            <a:headEnd/>
            <a:tailEnd/>
          </a:ln>
        </p:spPr>
      </p:sp>
      <p:sp>
        <p:nvSpPr>
          <p:cNvPr id="40964" name="Rectangle 3">
            <a:extLst>
              <a:ext uri="{FF2B5EF4-FFF2-40B4-BE49-F238E27FC236}">
                <a16:creationId xmlns:a16="http://schemas.microsoft.com/office/drawing/2014/main" id="{1DB5FEF7-4EB7-DD43-AE62-8D95BDAC226E}"/>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2075" tIns="46038" rIns="92075" bIns="46038"/>
          <a:lstStyle/>
          <a:p>
            <a:endParaRPr lang="en-US" altLang="en-US"/>
          </a:p>
        </p:txBody>
      </p:sp>
    </p:spTree>
    <p:extLst>
      <p:ext uri="{BB962C8B-B14F-4D97-AF65-F5344CB8AC3E}">
        <p14:creationId xmlns:p14="http://schemas.microsoft.com/office/powerpoint/2010/main" val="809689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C1E8E908-C7F1-7B4C-94A4-58730CA264CF}"/>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r"/>
            <a:fld id="{1615125A-6DB2-7A45-B246-913AA93FE31D}" type="slidenum">
              <a:rPr lang="en-US" altLang="en-US" sz="1000" i="1"/>
              <a:pPr algn="r"/>
              <a:t>44</a:t>
            </a:fld>
            <a:endParaRPr lang="en-US" altLang="en-US" sz="1000" i="1"/>
          </a:p>
        </p:txBody>
      </p:sp>
      <p:sp>
        <p:nvSpPr>
          <p:cNvPr id="43011" name="Rectangle 2">
            <a:extLst>
              <a:ext uri="{FF2B5EF4-FFF2-40B4-BE49-F238E27FC236}">
                <a16:creationId xmlns:a16="http://schemas.microsoft.com/office/drawing/2014/main" id="{1215C0BA-A6CC-8A4E-9E3B-2DAF2AF4BA5F}"/>
              </a:ext>
            </a:extLst>
          </p:cNvPr>
          <p:cNvSpPr>
            <a:spLocks noGrp="1" noRot="1" noChangeAspect="1" noChangeArrowheads="1" noTextEdit="1"/>
          </p:cNvSpPr>
          <p:nvPr>
            <p:ph type="sldImg"/>
          </p:nvPr>
        </p:nvSpPr>
        <p:spPr bwMode="auto">
          <a:xfrm>
            <a:off x="393700" y="692150"/>
            <a:ext cx="6070600" cy="3416300"/>
          </a:xfrm>
          <a:prstGeom prst="rect">
            <a:avLst/>
          </a:prstGeom>
          <a:solidFill>
            <a:srgbClr val="FFFFFF"/>
          </a:solidFill>
          <a:ln>
            <a:solidFill>
              <a:srgbClr val="000000"/>
            </a:solidFill>
            <a:miter lim="800000"/>
            <a:headEnd/>
            <a:tailEnd/>
          </a:ln>
        </p:spPr>
      </p:sp>
      <p:sp>
        <p:nvSpPr>
          <p:cNvPr id="43012" name="Rectangle 3">
            <a:extLst>
              <a:ext uri="{FF2B5EF4-FFF2-40B4-BE49-F238E27FC236}">
                <a16:creationId xmlns:a16="http://schemas.microsoft.com/office/drawing/2014/main" id="{55E41693-ECED-B14B-8FC1-53CFD6A9CA45}"/>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2075" tIns="46038" rIns="92075" bIns="46038"/>
          <a:lstStyle/>
          <a:p>
            <a:endParaRPr lang="en-US" altLang="en-US"/>
          </a:p>
        </p:txBody>
      </p:sp>
    </p:spTree>
    <p:extLst>
      <p:ext uri="{BB962C8B-B14F-4D97-AF65-F5344CB8AC3E}">
        <p14:creationId xmlns:p14="http://schemas.microsoft.com/office/powerpoint/2010/main" val="5601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6707520E-16DB-4C49-A457-3547691580A0}"/>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099" name="Rectangle 3">
            <a:extLst>
              <a:ext uri="{FF2B5EF4-FFF2-40B4-BE49-F238E27FC236}">
                <a16:creationId xmlns:a16="http://schemas.microsoft.com/office/drawing/2014/main" id="{8030F51F-F01C-FD40-8E7F-16BFA2AEA049}"/>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1679950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4A0A186B-FF26-3D41-BF29-A068D1882B34}"/>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5" name="Rectangle 3">
            <a:extLst>
              <a:ext uri="{FF2B5EF4-FFF2-40B4-BE49-F238E27FC236}">
                <a16:creationId xmlns:a16="http://schemas.microsoft.com/office/drawing/2014/main" id="{2B91C866-0B14-D244-8451-4DE9E5CDC259}"/>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2924858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2C3C7D30-377C-254C-8713-F14611FF55A2}"/>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3" name="Rectangle 3">
            <a:extLst>
              <a:ext uri="{FF2B5EF4-FFF2-40B4-BE49-F238E27FC236}">
                <a16:creationId xmlns:a16="http://schemas.microsoft.com/office/drawing/2014/main" id="{1B2F318D-7D37-DB4F-A685-A045C947F8CF}"/>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1595871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560E77BE-D8CB-2743-8426-626E5A8CF4EF}"/>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291" name="Rectangle 3">
            <a:extLst>
              <a:ext uri="{FF2B5EF4-FFF2-40B4-BE49-F238E27FC236}">
                <a16:creationId xmlns:a16="http://schemas.microsoft.com/office/drawing/2014/main" id="{5A8DB3D5-78CB-4B44-94D0-75F50C4754C8}"/>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823571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39A5055D-0A00-AB44-A33B-E87B7230F4D3}"/>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339" name="Rectangle 3">
            <a:extLst>
              <a:ext uri="{FF2B5EF4-FFF2-40B4-BE49-F238E27FC236}">
                <a16:creationId xmlns:a16="http://schemas.microsoft.com/office/drawing/2014/main" id="{1BAAA1C9-EFF4-0446-8144-1AB680DE3387}"/>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837332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723B2-E59B-8749-9E39-7D594D7BAA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FB21AA-5E5B-EF47-BB96-057363453A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D5EFC1-474F-9C46-9033-363CD1A27790}"/>
              </a:ext>
            </a:extLst>
          </p:cNvPr>
          <p:cNvSpPr>
            <a:spLocks noGrp="1"/>
          </p:cNvSpPr>
          <p:nvPr>
            <p:ph type="dt" sz="half" idx="10"/>
          </p:nvPr>
        </p:nvSpPr>
        <p:spPr/>
        <p:txBody>
          <a:bodyPr/>
          <a:lstStyle/>
          <a:p>
            <a:fld id="{5BD3BA22-CD6C-0C4F-8F7B-6457551A4186}" type="datetimeFigureOut">
              <a:rPr lang="en-US" smtClean="0"/>
              <a:t>10/13/20</a:t>
            </a:fld>
            <a:endParaRPr lang="en-US"/>
          </a:p>
        </p:txBody>
      </p:sp>
      <p:sp>
        <p:nvSpPr>
          <p:cNvPr id="5" name="Footer Placeholder 4">
            <a:extLst>
              <a:ext uri="{FF2B5EF4-FFF2-40B4-BE49-F238E27FC236}">
                <a16:creationId xmlns:a16="http://schemas.microsoft.com/office/drawing/2014/main" id="{6876BE8C-9259-9C42-8E39-05262C8A9D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3659FB-7A9F-A846-8686-9C622C237128}"/>
              </a:ext>
            </a:extLst>
          </p:cNvPr>
          <p:cNvSpPr>
            <a:spLocks noGrp="1"/>
          </p:cNvSpPr>
          <p:nvPr>
            <p:ph type="sldNum" sz="quarter" idx="12"/>
          </p:nvPr>
        </p:nvSpPr>
        <p:spPr/>
        <p:txBody>
          <a:bodyPr/>
          <a:lstStyle/>
          <a:p>
            <a:fld id="{C2A87FBA-7608-884B-83C2-69BDBD099E80}" type="slidenum">
              <a:rPr lang="en-US" smtClean="0"/>
              <a:t>‹#›</a:t>
            </a:fld>
            <a:endParaRPr lang="en-US"/>
          </a:p>
        </p:txBody>
      </p:sp>
    </p:spTree>
    <p:extLst>
      <p:ext uri="{BB962C8B-B14F-4D97-AF65-F5344CB8AC3E}">
        <p14:creationId xmlns:p14="http://schemas.microsoft.com/office/powerpoint/2010/main" val="4207486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303DB-92B8-6E41-9BCC-9A24AAA1DC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0BAD2D-6794-4F45-9BD8-B488E5584C6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79ECCE-A46D-4A46-8EF5-4156915558F8}"/>
              </a:ext>
            </a:extLst>
          </p:cNvPr>
          <p:cNvSpPr>
            <a:spLocks noGrp="1"/>
          </p:cNvSpPr>
          <p:nvPr>
            <p:ph type="dt" sz="half" idx="10"/>
          </p:nvPr>
        </p:nvSpPr>
        <p:spPr/>
        <p:txBody>
          <a:bodyPr/>
          <a:lstStyle/>
          <a:p>
            <a:fld id="{5BD3BA22-CD6C-0C4F-8F7B-6457551A4186}" type="datetimeFigureOut">
              <a:rPr lang="en-US" smtClean="0"/>
              <a:t>10/13/20</a:t>
            </a:fld>
            <a:endParaRPr lang="en-US"/>
          </a:p>
        </p:txBody>
      </p:sp>
      <p:sp>
        <p:nvSpPr>
          <p:cNvPr id="5" name="Footer Placeholder 4">
            <a:extLst>
              <a:ext uri="{FF2B5EF4-FFF2-40B4-BE49-F238E27FC236}">
                <a16:creationId xmlns:a16="http://schemas.microsoft.com/office/drawing/2014/main" id="{967C3B07-D4AE-E846-BD15-F5A1CCF6B1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FBE65E-04CC-164D-A42F-015777E6FF8F}"/>
              </a:ext>
            </a:extLst>
          </p:cNvPr>
          <p:cNvSpPr>
            <a:spLocks noGrp="1"/>
          </p:cNvSpPr>
          <p:nvPr>
            <p:ph type="sldNum" sz="quarter" idx="12"/>
          </p:nvPr>
        </p:nvSpPr>
        <p:spPr/>
        <p:txBody>
          <a:bodyPr/>
          <a:lstStyle/>
          <a:p>
            <a:fld id="{C2A87FBA-7608-884B-83C2-69BDBD099E80}" type="slidenum">
              <a:rPr lang="en-US" smtClean="0"/>
              <a:t>‹#›</a:t>
            </a:fld>
            <a:endParaRPr lang="en-US"/>
          </a:p>
        </p:txBody>
      </p:sp>
    </p:spTree>
    <p:extLst>
      <p:ext uri="{BB962C8B-B14F-4D97-AF65-F5344CB8AC3E}">
        <p14:creationId xmlns:p14="http://schemas.microsoft.com/office/powerpoint/2010/main" val="2844082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5BF444-23CF-1744-9BC9-DCD9755724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1FBFA6-AB65-9042-AF42-0DBA32E14D5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F5B104-3C64-E24A-9787-2BE3CA422697}"/>
              </a:ext>
            </a:extLst>
          </p:cNvPr>
          <p:cNvSpPr>
            <a:spLocks noGrp="1"/>
          </p:cNvSpPr>
          <p:nvPr>
            <p:ph type="dt" sz="half" idx="10"/>
          </p:nvPr>
        </p:nvSpPr>
        <p:spPr/>
        <p:txBody>
          <a:bodyPr/>
          <a:lstStyle/>
          <a:p>
            <a:fld id="{5BD3BA22-CD6C-0C4F-8F7B-6457551A4186}" type="datetimeFigureOut">
              <a:rPr lang="en-US" smtClean="0"/>
              <a:t>10/13/20</a:t>
            </a:fld>
            <a:endParaRPr lang="en-US"/>
          </a:p>
        </p:txBody>
      </p:sp>
      <p:sp>
        <p:nvSpPr>
          <p:cNvPr id="5" name="Footer Placeholder 4">
            <a:extLst>
              <a:ext uri="{FF2B5EF4-FFF2-40B4-BE49-F238E27FC236}">
                <a16:creationId xmlns:a16="http://schemas.microsoft.com/office/drawing/2014/main" id="{7D3E6D4F-417B-8F4F-AB83-A0DBF91C95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D0902-1B63-FF47-93E6-956AF7B39637}"/>
              </a:ext>
            </a:extLst>
          </p:cNvPr>
          <p:cNvSpPr>
            <a:spLocks noGrp="1"/>
          </p:cNvSpPr>
          <p:nvPr>
            <p:ph type="sldNum" sz="quarter" idx="12"/>
          </p:nvPr>
        </p:nvSpPr>
        <p:spPr/>
        <p:txBody>
          <a:bodyPr/>
          <a:lstStyle/>
          <a:p>
            <a:fld id="{C2A87FBA-7608-884B-83C2-69BDBD099E80}" type="slidenum">
              <a:rPr lang="en-US" smtClean="0"/>
              <a:t>‹#›</a:t>
            </a:fld>
            <a:endParaRPr lang="en-US"/>
          </a:p>
        </p:txBody>
      </p:sp>
    </p:spTree>
    <p:extLst>
      <p:ext uri="{BB962C8B-B14F-4D97-AF65-F5344CB8AC3E}">
        <p14:creationId xmlns:p14="http://schemas.microsoft.com/office/powerpoint/2010/main" val="3689468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F459E-04A7-C44B-A945-0BCBFB7DBA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790CC8-BBF1-EA4A-86FD-98BBA65038A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CCB5BB-9126-264D-9520-BD243C0F7CD4}"/>
              </a:ext>
            </a:extLst>
          </p:cNvPr>
          <p:cNvSpPr>
            <a:spLocks noGrp="1"/>
          </p:cNvSpPr>
          <p:nvPr>
            <p:ph type="dt" sz="half" idx="10"/>
          </p:nvPr>
        </p:nvSpPr>
        <p:spPr/>
        <p:txBody>
          <a:bodyPr/>
          <a:lstStyle/>
          <a:p>
            <a:fld id="{5BD3BA22-CD6C-0C4F-8F7B-6457551A4186}" type="datetimeFigureOut">
              <a:rPr lang="en-US" smtClean="0"/>
              <a:t>10/13/20</a:t>
            </a:fld>
            <a:endParaRPr lang="en-US"/>
          </a:p>
        </p:txBody>
      </p:sp>
      <p:sp>
        <p:nvSpPr>
          <p:cNvPr id="5" name="Footer Placeholder 4">
            <a:extLst>
              <a:ext uri="{FF2B5EF4-FFF2-40B4-BE49-F238E27FC236}">
                <a16:creationId xmlns:a16="http://schemas.microsoft.com/office/drawing/2014/main" id="{2008D2EA-18B4-B348-99B3-746EF60AE4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5B564E-8DBB-3D48-A5D4-E6E42471FD0D}"/>
              </a:ext>
            </a:extLst>
          </p:cNvPr>
          <p:cNvSpPr>
            <a:spLocks noGrp="1"/>
          </p:cNvSpPr>
          <p:nvPr>
            <p:ph type="sldNum" sz="quarter" idx="12"/>
          </p:nvPr>
        </p:nvSpPr>
        <p:spPr/>
        <p:txBody>
          <a:bodyPr/>
          <a:lstStyle/>
          <a:p>
            <a:fld id="{C2A87FBA-7608-884B-83C2-69BDBD099E80}" type="slidenum">
              <a:rPr lang="en-US" smtClean="0"/>
              <a:t>‹#›</a:t>
            </a:fld>
            <a:endParaRPr lang="en-US"/>
          </a:p>
        </p:txBody>
      </p:sp>
    </p:spTree>
    <p:extLst>
      <p:ext uri="{BB962C8B-B14F-4D97-AF65-F5344CB8AC3E}">
        <p14:creationId xmlns:p14="http://schemas.microsoft.com/office/powerpoint/2010/main" val="2211792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48577-9612-6F4B-BD33-3C976AE022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E8C410-6CB6-044C-9A41-A85412478A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EB844EE-666C-F64B-BF3C-5F419F703188}"/>
              </a:ext>
            </a:extLst>
          </p:cNvPr>
          <p:cNvSpPr>
            <a:spLocks noGrp="1"/>
          </p:cNvSpPr>
          <p:nvPr>
            <p:ph type="dt" sz="half" idx="10"/>
          </p:nvPr>
        </p:nvSpPr>
        <p:spPr/>
        <p:txBody>
          <a:bodyPr/>
          <a:lstStyle/>
          <a:p>
            <a:fld id="{5BD3BA22-CD6C-0C4F-8F7B-6457551A4186}" type="datetimeFigureOut">
              <a:rPr lang="en-US" smtClean="0"/>
              <a:t>10/13/20</a:t>
            </a:fld>
            <a:endParaRPr lang="en-US"/>
          </a:p>
        </p:txBody>
      </p:sp>
      <p:sp>
        <p:nvSpPr>
          <p:cNvPr id="5" name="Footer Placeholder 4">
            <a:extLst>
              <a:ext uri="{FF2B5EF4-FFF2-40B4-BE49-F238E27FC236}">
                <a16:creationId xmlns:a16="http://schemas.microsoft.com/office/drawing/2014/main" id="{AAD683F4-06D3-E444-A50C-3819F63012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C862A9-0724-0847-91E0-78B673DE6483}"/>
              </a:ext>
            </a:extLst>
          </p:cNvPr>
          <p:cNvSpPr>
            <a:spLocks noGrp="1"/>
          </p:cNvSpPr>
          <p:nvPr>
            <p:ph type="sldNum" sz="quarter" idx="12"/>
          </p:nvPr>
        </p:nvSpPr>
        <p:spPr/>
        <p:txBody>
          <a:bodyPr/>
          <a:lstStyle/>
          <a:p>
            <a:fld id="{C2A87FBA-7608-884B-83C2-69BDBD099E80}" type="slidenum">
              <a:rPr lang="en-US" smtClean="0"/>
              <a:t>‹#›</a:t>
            </a:fld>
            <a:endParaRPr lang="en-US"/>
          </a:p>
        </p:txBody>
      </p:sp>
    </p:spTree>
    <p:extLst>
      <p:ext uri="{BB962C8B-B14F-4D97-AF65-F5344CB8AC3E}">
        <p14:creationId xmlns:p14="http://schemas.microsoft.com/office/powerpoint/2010/main" val="1035132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67B1C-7F6F-BD4C-8CD0-41A729DEA9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20AF0D-8957-7748-B605-551B7108BE1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7E9D08-4C0C-1244-B336-5524C01F856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7299E5-4FBB-0D4A-82AF-4341822B985C}"/>
              </a:ext>
            </a:extLst>
          </p:cNvPr>
          <p:cNvSpPr>
            <a:spLocks noGrp="1"/>
          </p:cNvSpPr>
          <p:nvPr>
            <p:ph type="dt" sz="half" idx="10"/>
          </p:nvPr>
        </p:nvSpPr>
        <p:spPr/>
        <p:txBody>
          <a:bodyPr/>
          <a:lstStyle/>
          <a:p>
            <a:fld id="{5BD3BA22-CD6C-0C4F-8F7B-6457551A4186}" type="datetimeFigureOut">
              <a:rPr lang="en-US" smtClean="0"/>
              <a:t>10/13/20</a:t>
            </a:fld>
            <a:endParaRPr lang="en-US"/>
          </a:p>
        </p:txBody>
      </p:sp>
      <p:sp>
        <p:nvSpPr>
          <p:cNvPr id="6" name="Footer Placeholder 5">
            <a:extLst>
              <a:ext uri="{FF2B5EF4-FFF2-40B4-BE49-F238E27FC236}">
                <a16:creationId xmlns:a16="http://schemas.microsoft.com/office/drawing/2014/main" id="{ECC8A319-0479-5344-80D2-9603169DDD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3136F7-A1A2-D548-8A24-9D61EA371435}"/>
              </a:ext>
            </a:extLst>
          </p:cNvPr>
          <p:cNvSpPr>
            <a:spLocks noGrp="1"/>
          </p:cNvSpPr>
          <p:nvPr>
            <p:ph type="sldNum" sz="quarter" idx="12"/>
          </p:nvPr>
        </p:nvSpPr>
        <p:spPr/>
        <p:txBody>
          <a:bodyPr/>
          <a:lstStyle/>
          <a:p>
            <a:fld id="{C2A87FBA-7608-884B-83C2-69BDBD099E80}" type="slidenum">
              <a:rPr lang="en-US" smtClean="0"/>
              <a:t>‹#›</a:t>
            </a:fld>
            <a:endParaRPr lang="en-US"/>
          </a:p>
        </p:txBody>
      </p:sp>
    </p:spTree>
    <p:extLst>
      <p:ext uri="{BB962C8B-B14F-4D97-AF65-F5344CB8AC3E}">
        <p14:creationId xmlns:p14="http://schemas.microsoft.com/office/powerpoint/2010/main" val="1238748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98E35-EEF1-0D45-A219-46244A3BCD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09E928-E252-6241-8B81-E8113E6B11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025FE3F-DD1C-554E-9CFF-C4592B552A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DE060B-C865-C34D-B60B-309EFF8184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8A1854C-ED59-7A46-B1E0-22840101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062E5E-4AF6-6747-956F-4099A4839FD5}"/>
              </a:ext>
            </a:extLst>
          </p:cNvPr>
          <p:cNvSpPr>
            <a:spLocks noGrp="1"/>
          </p:cNvSpPr>
          <p:nvPr>
            <p:ph type="dt" sz="half" idx="10"/>
          </p:nvPr>
        </p:nvSpPr>
        <p:spPr/>
        <p:txBody>
          <a:bodyPr/>
          <a:lstStyle/>
          <a:p>
            <a:fld id="{5BD3BA22-CD6C-0C4F-8F7B-6457551A4186}" type="datetimeFigureOut">
              <a:rPr lang="en-US" smtClean="0"/>
              <a:t>10/13/20</a:t>
            </a:fld>
            <a:endParaRPr lang="en-US"/>
          </a:p>
        </p:txBody>
      </p:sp>
      <p:sp>
        <p:nvSpPr>
          <p:cNvPr id="8" name="Footer Placeholder 7">
            <a:extLst>
              <a:ext uri="{FF2B5EF4-FFF2-40B4-BE49-F238E27FC236}">
                <a16:creationId xmlns:a16="http://schemas.microsoft.com/office/drawing/2014/main" id="{741FC9C3-DDAC-5149-8F85-1426F80B94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79E111-2081-A24F-82AE-08E96B9F254B}"/>
              </a:ext>
            </a:extLst>
          </p:cNvPr>
          <p:cNvSpPr>
            <a:spLocks noGrp="1"/>
          </p:cNvSpPr>
          <p:nvPr>
            <p:ph type="sldNum" sz="quarter" idx="12"/>
          </p:nvPr>
        </p:nvSpPr>
        <p:spPr/>
        <p:txBody>
          <a:bodyPr/>
          <a:lstStyle/>
          <a:p>
            <a:fld id="{C2A87FBA-7608-884B-83C2-69BDBD099E80}" type="slidenum">
              <a:rPr lang="en-US" smtClean="0"/>
              <a:t>‹#›</a:t>
            </a:fld>
            <a:endParaRPr lang="en-US"/>
          </a:p>
        </p:txBody>
      </p:sp>
    </p:spTree>
    <p:extLst>
      <p:ext uri="{BB962C8B-B14F-4D97-AF65-F5344CB8AC3E}">
        <p14:creationId xmlns:p14="http://schemas.microsoft.com/office/powerpoint/2010/main" val="2926874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8898A-E4EF-644D-8A5C-9743599A90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291CFE-8D15-774F-B1A5-24493BAACCF5}"/>
              </a:ext>
            </a:extLst>
          </p:cNvPr>
          <p:cNvSpPr>
            <a:spLocks noGrp="1"/>
          </p:cNvSpPr>
          <p:nvPr>
            <p:ph type="dt" sz="half" idx="10"/>
          </p:nvPr>
        </p:nvSpPr>
        <p:spPr/>
        <p:txBody>
          <a:bodyPr/>
          <a:lstStyle/>
          <a:p>
            <a:fld id="{5BD3BA22-CD6C-0C4F-8F7B-6457551A4186}" type="datetimeFigureOut">
              <a:rPr lang="en-US" smtClean="0"/>
              <a:t>10/13/20</a:t>
            </a:fld>
            <a:endParaRPr lang="en-US"/>
          </a:p>
        </p:txBody>
      </p:sp>
      <p:sp>
        <p:nvSpPr>
          <p:cNvPr id="4" name="Footer Placeholder 3">
            <a:extLst>
              <a:ext uri="{FF2B5EF4-FFF2-40B4-BE49-F238E27FC236}">
                <a16:creationId xmlns:a16="http://schemas.microsoft.com/office/drawing/2014/main" id="{A9443F43-07AF-9342-AE30-2AFD54E152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C3D0A1-C50B-A845-8341-65CB3BFC516E}"/>
              </a:ext>
            </a:extLst>
          </p:cNvPr>
          <p:cNvSpPr>
            <a:spLocks noGrp="1"/>
          </p:cNvSpPr>
          <p:nvPr>
            <p:ph type="sldNum" sz="quarter" idx="12"/>
          </p:nvPr>
        </p:nvSpPr>
        <p:spPr/>
        <p:txBody>
          <a:bodyPr/>
          <a:lstStyle/>
          <a:p>
            <a:fld id="{C2A87FBA-7608-884B-83C2-69BDBD099E80}" type="slidenum">
              <a:rPr lang="en-US" smtClean="0"/>
              <a:t>‹#›</a:t>
            </a:fld>
            <a:endParaRPr lang="en-US"/>
          </a:p>
        </p:txBody>
      </p:sp>
    </p:spTree>
    <p:extLst>
      <p:ext uri="{BB962C8B-B14F-4D97-AF65-F5344CB8AC3E}">
        <p14:creationId xmlns:p14="http://schemas.microsoft.com/office/powerpoint/2010/main" val="900635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CE64AD-2388-B24D-B548-D6E34E313656}"/>
              </a:ext>
            </a:extLst>
          </p:cNvPr>
          <p:cNvSpPr>
            <a:spLocks noGrp="1"/>
          </p:cNvSpPr>
          <p:nvPr>
            <p:ph type="dt" sz="half" idx="10"/>
          </p:nvPr>
        </p:nvSpPr>
        <p:spPr/>
        <p:txBody>
          <a:bodyPr/>
          <a:lstStyle/>
          <a:p>
            <a:fld id="{5BD3BA22-CD6C-0C4F-8F7B-6457551A4186}" type="datetimeFigureOut">
              <a:rPr lang="en-US" smtClean="0"/>
              <a:t>10/13/20</a:t>
            </a:fld>
            <a:endParaRPr lang="en-US"/>
          </a:p>
        </p:txBody>
      </p:sp>
      <p:sp>
        <p:nvSpPr>
          <p:cNvPr id="3" name="Footer Placeholder 2">
            <a:extLst>
              <a:ext uri="{FF2B5EF4-FFF2-40B4-BE49-F238E27FC236}">
                <a16:creationId xmlns:a16="http://schemas.microsoft.com/office/drawing/2014/main" id="{8BABAC8D-84CF-EA48-8A88-603546F548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71D953-195A-844C-B10F-0DE59C463C55}"/>
              </a:ext>
            </a:extLst>
          </p:cNvPr>
          <p:cNvSpPr>
            <a:spLocks noGrp="1"/>
          </p:cNvSpPr>
          <p:nvPr>
            <p:ph type="sldNum" sz="quarter" idx="12"/>
          </p:nvPr>
        </p:nvSpPr>
        <p:spPr/>
        <p:txBody>
          <a:bodyPr/>
          <a:lstStyle/>
          <a:p>
            <a:fld id="{C2A87FBA-7608-884B-83C2-69BDBD099E80}" type="slidenum">
              <a:rPr lang="en-US" smtClean="0"/>
              <a:t>‹#›</a:t>
            </a:fld>
            <a:endParaRPr lang="en-US"/>
          </a:p>
        </p:txBody>
      </p:sp>
    </p:spTree>
    <p:extLst>
      <p:ext uri="{BB962C8B-B14F-4D97-AF65-F5344CB8AC3E}">
        <p14:creationId xmlns:p14="http://schemas.microsoft.com/office/powerpoint/2010/main" val="2467239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2077B-BEFD-5446-B2FB-2962CA05D7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F1CA71-661E-6A4C-90CD-A521450920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557B7A-9A02-6C4B-B56E-A87442DD70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E4B1F81-5303-1744-BFCA-EEC3FB952268}"/>
              </a:ext>
            </a:extLst>
          </p:cNvPr>
          <p:cNvSpPr>
            <a:spLocks noGrp="1"/>
          </p:cNvSpPr>
          <p:nvPr>
            <p:ph type="dt" sz="half" idx="10"/>
          </p:nvPr>
        </p:nvSpPr>
        <p:spPr/>
        <p:txBody>
          <a:bodyPr/>
          <a:lstStyle/>
          <a:p>
            <a:fld id="{5BD3BA22-CD6C-0C4F-8F7B-6457551A4186}" type="datetimeFigureOut">
              <a:rPr lang="en-US" smtClean="0"/>
              <a:t>10/13/20</a:t>
            </a:fld>
            <a:endParaRPr lang="en-US"/>
          </a:p>
        </p:txBody>
      </p:sp>
      <p:sp>
        <p:nvSpPr>
          <p:cNvPr id="6" name="Footer Placeholder 5">
            <a:extLst>
              <a:ext uri="{FF2B5EF4-FFF2-40B4-BE49-F238E27FC236}">
                <a16:creationId xmlns:a16="http://schemas.microsoft.com/office/drawing/2014/main" id="{42D9769D-B8BB-8740-B9B0-176F1E1F43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857D66-65D9-3B48-B1AF-921C001161D4}"/>
              </a:ext>
            </a:extLst>
          </p:cNvPr>
          <p:cNvSpPr>
            <a:spLocks noGrp="1"/>
          </p:cNvSpPr>
          <p:nvPr>
            <p:ph type="sldNum" sz="quarter" idx="12"/>
          </p:nvPr>
        </p:nvSpPr>
        <p:spPr/>
        <p:txBody>
          <a:bodyPr/>
          <a:lstStyle/>
          <a:p>
            <a:fld id="{C2A87FBA-7608-884B-83C2-69BDBD099E80}" type="slidenum">
              <a:rPr lang="en-US" smtClean="0"/>
              <a:t>‹#›</a:t>
            </a:fld>
            <a:endParaRPr lang="en-US"/>
          </a:p>
        </p:txBody>
      </p:sp>
    </p:spTree>
    <p:extLst>
      <p:ext uri="{BB962C8B-B14F-4D97-AF65-F5344CB8AC3E}">
        <p14:creationId xmlns:p14="http://schemas.microsoft.com/office/powerpoint/2010/main" val="1727243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26FC9-87C0-AC49-B776-FF2F46EA6F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C10797-ED84-F640-983F-3208FC8AC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34BF11-7D88-8F4E-8B8E-9071C8B1F5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687F21-EA38-BB4D-B72F-5DCD5B83CB5F}"/>
              </a:ext>
            </a:extLst>
          </p:cNvPr>
          <p:cNvSpPr>
            <a:spLocks noGrp="1"/>
          </p:cNvSpPr>
          <p:nvPr>
            <p:ph type="dt" sz="half" idx="10"/>
          </p:nvPr>
        </p:nvSpPr>
        <p:spPr/>
        <p:txBody>
          <a:bodyPr/>
          <a:lstStyle/>
          <a:p>
            <a:fld id="{5BD3BA22-CD6C-0C4F-8F7B-6457551A4186}" type="datetimeFigureOut">
              <a:rPr lang="en-US" smtClean="0"/>
              <a:t>10/13/20</a:t>
            </a:fld>
            <a:endParaRPr lang="en-US"/>
          </a:p>
        </p:txBody>
      </p:sp>
      <p:sp>
        <p:nvSpPr>
          <p:cNvPr id="6" name="Footer Placeholder 5">
            <a:extLst>
              <a:ext uri="{FF2B5EF4-FFF2-40B4-BE49-F238E27FC236}">
                <a16:creationId xmlns:a16="http://schemas.microsoft.com/office/drawing/2014/main" id="{E26611D7-4E59-2145-8C62-E9F6D4E9E5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06C625-B3CE-CB4C-A48A-C49518E9883E}"/>
              </a:ext>
            </a:extLst>
          </p:cNvPr>
          <p:cNvSpPr>
            <a:spLocks noGrp="1"/>
          </p:cNvSpPr>
          <p:nvPr>
            <p:ph type="sldNum" sz="quarter" idx="12"/>
          </p:nvPr>
        </p:nvSpPr>
        <p:spPr/>
        <p:txBody>
          <a:bodyPr/>
          <a:lstStyle/>
          <a:p>
            <a:fld id="{C2A87FBA-7608-884B-83C2-69BDBD099E80}" type="slidenum">
              <a:rPr lang="en-US" smtClean="0"/>
              <a:t>‹#›</a:t>
            </a:fld>
            <a:endParaRPr lang="en-US"/>
          </a:p>
        </p:txBody>
      </p:sp>
    </p:spTree>
    <p:extLst>
      <p:ext uri="{BB962C8B-B14F-4D97-AF65-F5344CB8AC3E}">
        <p14:creationId xmlns:p14="http://schemas.microsoft.com/office/powerpoint/2010/main" val="17950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02673C-C932-C44B-B935-6AE41C3B50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46A3BD-8DBD-104A-9D8C-9EBE471A09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400EE5-FC8F-AC45-87F7-7C1526E820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D3BA22-CD6C-0C4F-8F7B-6457551A4186}" type="datetimeFigureOut">
              <a:rPr lang="en-US" smtClean="0"/>
              <a:t>10/13/20</a:t>
            </a:fld>
            <a:endParaRPr lang="en-US"/>
          </a:p>
        </p:txBody>
      </p:sp>
      <p:sp>
        <p:nvSpPr>
          <p:cNvPr id="5" name="Footer Placeholder 4">
            <a:extLst>
              <a:ext uri="{FF2B5EF4-FFF2-40B4-BE49-F238E27FC236}">
                <a16:creationId xmlns:a16="http://schemas.microsoft.com/office/drawing/2014/main" id="{8BD41D88-9EC6-814B-8AE5-6DF043149B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67EEC8-7062-4F45-8428-D4FE4BBF82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A87FBA-7608-884B-83C2-69BDBD099E80}" type="slidenum">
              <a:rPr lang="en-US" smtClean="0"/>
              <a:t>‹#›</a:t>
            </a:fld>
            <a:endParaRPr lang="en-US"/>
          </a:p>
        </p:txBody>
      </p:sp>
    </p:spTree>
    <p:extLst>
      <p:ext uri="{BB962C8B-B14F-4D97-AF65-F5344CB8AC3E}">
        <p14:creationId xmlns:p14="http://schemas.microsoft.com/office/powerpoint/2010/main" val="2769588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12.xml.rels><?xml version="1.0" encoding="UTF-8" standalone="yes"?>
<Relationships xmlns="http://schemas.openxmlformats.org/package/2006/relationships"><Relationship Id="rId2" Type="http://schemas.openxmlformats.org/officeDocument/2006/relationships/hyperlink" Target="winword%20TestMortgageClass.java"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liveexample.pearsoncmg.com/html/LargeFactorial.html" TargetMode="External"/><Relationship Id="rId2" Type="http://schemas.openxmlformats.org/officeDocument/2006/relationships/hyperlink" Target="winword%20TestMortgageClass.java"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ml/LargestNumbers.bat" TargetMode="External"/><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hyperlink" Target="https://liveexample.pearsoncmg.com/html/LargestNumbers.html"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ml/TestEdible.bat" TargetMode="External"/><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hyperlink" Target="https://liveexample.pearsoncmg.com/html/Edible.html" TargetMode="External"/><Relationship Id="rId4" Type="http://schemas.openxmlformats.org/officeDocument/2006/relationships/hyperlink" Target="https://liveexample.pearsoncmg.com/html/TestEdible.html" TargetMode="Externa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5.bin"/><Relationship Id="rId4" Type="http://schemas.openxmlformats.org/officeDocument/2006/relationships/image" Target="../media/image8.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hyperlink" Target="https://liveexample.pearsoncmg.com/html/House.html"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5.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14.emf"/><Relationship Id="rId4" Type="http://schemas.openxmlformats.org/officeDocument/2006/relationships/oleObject" Target="../embeddings/oleObject6.bin"/></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hyperlink" Target="https://liveexample.pearsoncmg.com/html/SortComparableObjects.html" TargetMode="External"/><Relationship Id="rId5" Type="http://schemas.openxmlformats.org/officeDocument/2006/relationships/hyperlink" Target="html/SortComparableObjects.bat" TargetMode="External"/><Relationship Id="rId4" Type="http://schemas.openxmlformats.org/officeDocument/2006/relationships/image" Target="../media/image17.emf"/></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hyperlink" Target="https://liveexample.pearsoncmg.com/html/SortRectangles.html" TargetMode="External"/><Relationship Id="rId5" Type="http://schemas.openxmlformats.org/officeDocument/2006/relationships/hyperlink" Target="html/SortRectangles.bat" TargetMode="External"/><Relationship Id="rId4" Type="http://schemas.openxmlformats.org/officeDocument/2006/relationships/hyperlink" Target="https://liveexample.pearsoncmg.com/html/ComparableRectangle.html" TargetMode="Externa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liveexample.pearsoncmg.com/html/GenericStack.html" TargetMode="Externa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liveexample.pearsoncmg.com/html/WildCardNeedDemo.htm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s://liveexample.pearsoncmg.com/html/SuperWildCardDemo.html" TargetMode="External"/><Relationship Id="rId4" Type="http://schemas.openxmlformats.org/officeDocument/2006/relationships/hyperlink" Target="https://liveexample.pearsoncmg.com/html/AnyWildCardDemo.html" TargetMode="External"/></Relationships>
</file>

<file path=ppt/slides/_rels/slide6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hyperlink" Target="html/TestRationalClass.bat" TargetMode="External"/><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hyperlink" Target="https://liveexample.pearsoncmg.com/html/TestRationalClass.html" TargetMode="External"/><Relationship Id="rId4" Type="http://schemas.openxmlformats.org/officeDocument/2006/relationships/hyperlink" Target="https://liveexample.pearsoncmg.com/html/Rational.html"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057ED-3D7F-0A45-B57B-7D59B7FA3504}"/>
              </a:ext>
            </a:extLst>
          </p:cNvPr>
          <p:cNvSpPr>
            <a:spLocks noGrp="1"/>
          </p:cNvSpPr>
          <p:nvPr>
            <p:ph type="ctrTitle"/>
          </p:nvPr>
        </p:nvSpPr>
        <p:spPr/>
        <p:txBody>
          <a:bodyPr>
            <a:normAutofit fontScale="90000"/>
          </a:bodyPr>
          <a:lstStyle/>
          <a:p>
            <a:r>
              <a:rPr lang="en-US" dirty="0"/>
              <a:t>Abstract Classes and Interfaces</a:t>
            </a:r>
            <a:br>
              <a:rPr lang="en-US" dirty="0"/>
            </a:br>
            <a:r>
              <a:rPr lang="en-US" dirty="0"/>
              <a:t>Generics</a:t>
            </a:r>
          </a:p>
        </p:txBody>
      </p:sp>
      <p:sp>
        <p:nvSpPr>
          <p:cNvPr id="3" name="Subtitle 2">
            <a:extLst>
              <a:ext uri="{FF2B5EF4-FFF2-40B4-BE49-F238E27FC236}">
                <a16:creationId xmlns:a16="http://schemas.microsoft.com/office/drawing/2014/main" id="{786DB665-66EB-6E47-8939-E8897A45458F}"/>
              </a:ext>
            </a:extLst>
          </p:cNvPr>
          <p:cNvSpPr>
            <a:spLocks noGrp="1"/>
          </p:cNvSpPr>
          <p:nvPr>
            <p:ph type="subTitle" idx="1"/>
          </p:nvPr>
        </p:nvSpPr>
        <p:spPr/>
        <p:txBody>
          <a:bodyPr/>
          <a:lstStyle/>
          <a:p>
            <a:r>
              <a:rPr lang="en-US" dirty="0"/>
              <a:t>Reading: Liang, Chapter 13 and Chapter 17</a:t>
            </a:r>
          </a:p>
          <a:p>
            <a:r>
              <a:rPr lang="en-US" dirty="0" err="1"/>
              <a:t>Horstmann</a:t>
            </a:r>
            <a:r>
              <a:rPr lang="en-US" dirty="0"/>
              <a:t>, Chapter 6.1, Chapter 8</a:t>
            </a:r>
          </a:p>
        </p:txBody>
      </p:sp>
      <p:sp>
        <p:nvSpPr>
          <p:cNvPr id="4" name="Title 1">
            <a:extLst>
              <a:ext uri="{FF2B5EF4-FFF2-40B4-BE49-F238E27FC236}">
                <a16:creationId xmlns:a16="http://schemas.microsoft.com/office/drawing/2014/main" id="{94AA4FA1-7904-DD44-ACD8-55025F70EF2E}"/>
              </a:ext>
            </a:extLst>
          </p:cNvPr>
          <p:cNvSpPr txBox="1">
            <a:spLocks/>
          </p:cNvSpPr>
          <p:nvPr/>
        </p:nvSpPr>
        <p:spPr>
          <a:xfrm>
            <a:off x="1621276" y="4712022"/>
            <a:ext cx="9144000" cy="2387600"/>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Bonus: Number objects, Integer pool, and the String pool</a:t>
            </a:r>
          </a:p>
        </p:txBody>
      </p:sp>
    </p:spTree>
    <p:extLst>
      <p:ext uri="{BB962C8B-B14F-4D97-AF65-F5344CB8AC3E}">
        <p14:creationId xmlns:p14="http://schemas.microsoft.com/office/powerpoint/2010/main" val="1435530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2">
            <a:extLst>
              <a:ext uri="{FF2B5EF4-FFF2-40B4-BE49-F238E27FC236}">
                <a16:creationId xmlns:a16="http://schemas.microsoft.com/office/drawing/2014/main" id="{FDD85738-BBC2-7049-95F0-E16C5363240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D8EB3CA-F373-724E-9C4E-B6CB2367C881}" type="slidenum">
              <a:rPr lang="en-US" altLang="en-US" sz="1400"/>
              <a:pPr>
                <a:spcBef>
                  <a:spcPct val="0"/>
                </a:spcBef>
                <a:buClrTx/>
                <a:buSzTx/>
                <a:buFontTx/>
                <a:buNone/>
              </a:pPr>
              <a:t>10</a:t>
            </a:fld>
            <a:endParaRPr lang="en-US" altLang="en-US" sz="1400"/>
          </a:p>
        </p:txBody>
      </p:sp>
      <p:sp>
        <p:nvSpPr>
          <p:cNvPr id="28675" name="Slide Number Placeholder 4">
            <a:extLst>
              <a:ext uri="{FF2B5EF4-FFF2-40B4-BE49-F238E27FC236}">
                <a16:creationId xmlns:a16="http://schemas.microsoft.com/office/drawing/2014/main" id="{6E8562DD-E8D4-2D47-BA59-3D531F752E3F}"/>
              </a:ext>
            </a:extLst>
          </p:cNvPr>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B89A290B-4586-9347-A8FD-F43A1E667224}" type="slidenum">
              <a:rPr lang="en-US" altLang="en-US" sz="1400"/>
              <a:pPr algn="r">
                <a:spcBef>
                  <a:spcPct val="0"/>
                </a:spcBef>
                <a:buClrTx/>
                <a:buSzTx/>
                <a:buFontTx/>
                <a:buNone/>
              </a:pPr>
              <a:t>10</a:t>
            </a:fld>
            <a:endParaRPr lang="en-US" altLang="en-US" sz="1400"/>
          </a:p>
        </p:txBody>
      </p:sp>
      <p:sp>
        <p:nvSpPr>
          <p:cNvPr id="28676" name="Rectangle 2">
            <a:extLst>
              <a:ext uri="{FF2B5EF4-FFF2-40B4-BE49-F238E27FC236}">
                <a16:creationId xmlns:a16="http://schemas.microsoft.com/office/drawing/2014/main" id="{4081722B-F470-5D40-A26E-A2D45D54FB43}"/>
              </a:ext>
            </a:extLst>
          </p:cNvPr>
          <p:cNvSpPr>
            <a:spLocks noGrp="1" noChangeArrowheads="1"/>
          </p:cNvSpPr>
          <p:nvPr>
            <p:ph type="title" idx="4294967295"/>
          </p:nvPr>
        </p:nvSpPr>
        <p:spPr>
          <a:xfrm>
            <a:off x="1524000" y="228600"/>
            <a:ext cx="8839200" cy="914400"/>
          </a:xfrm>
        </p:spPr>
        <p:txBody>
          <a:bodyPr>
            <a:normAutofit fontScale="90000"/>
          </a:bodyPr>
          <a:lstStyle/>
          <a:p>
            <a:r>
              <a:rPr lang="en-US" altLang="en-US">
                <a:cs typeface="Times New Roman" panose="02020603050405020304" pitchFamily="18" charset="0"/>
              </a:rPr>
              <a:t>The Methods for Parsing Strings into Numbers </a:t>
            </a:r>
          </a:p>
        </p:txBody>
      </p:sp>
      <p:sp>
        <p:nvSpPr>
          <p:cNvPr id="28677" name="Rectangle 3">
            <a:extLst>
              <a:ext uri="{FF2B5EF4-FFF2-40B4-BE49-F238E27FC236}">
                <a16:creationId xmlns:a16="http://schemas.microsoft.com/office/drawing/2014/main" id="{64F48E1D-0C21-BD4E-9868-7A4694C5D151}"/>
              </a:ext>
            </a:extLst>
          </p:cNvPr>
          <p:cNvSpPr>
            <a:spLocks noGrp="1" noChangeArrowheads="1"/>
          </p:cNvSpPr>
          <p:nvPr>
            <p:ph type="body" idx="4294967295"/>
          </p:nvPr>
        </p:nvSpPr>
        <p:spPr>
          <a:xfrm>
            <a:off x="1752600" y="1447800"/>
            <a:ext cx="8534400" cy="4876800"/>
          </a:xfrm>
        </p:spPr>
        <p:txBody>
          <a:bodyPr/>
          <a:lstStyle/>
          <a:p>
            <a:pPr marL="0" indent="0">
              <a:spcBef>
                <a:spcPct val="50000"/>
              </a:spcBef>
              <a:buNone/>
            </a:pPr>
            <a:r>
              <a:rPr lang="en-US" altLang="en-US" sz="3600">
                <a:cs typeface="Times New Roman" panose="02020603050405020304" pitchFamily="18" charset="0"/>
              </a:rPr>
              <a:t>You have used the parseInt method in the Integer class to parse a numeric string into an int value and the parseDouble method in the Double class to parse a numeric string into a double value. Each numeric wrapper class has two overloaded parsing methods to parse a numeric string into an appropriate numeric value. </a:t>
            </a:r>
          </a:p>
        </p:txBody>
      </p:sp>
    </p:spTree>
    <p:extLst>
      <p:ext uri="{BB962C8B-B14F-4D97-AF65-F5344CB8AC3E}">
        <p14:creationId xmlns:p14="http://schemas.microsoft.com/office/powerpoint/2010/main" val="2276168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2">
            <a:extLst>
              <a:ext uri="{FF2B5EF4-FFF2-40B4-BE49-F238E27FC236}">
                <a16:creationId xmlns:a16="http://schemas.microsoft.com/office/drawing/2014/main" id="{576283FB-6AFD-484F-B81D-849DDCB524E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93792DB-81FF-4D45-A38A-BA968ECD6A55}" type="slidenum">
              <a:rPr lang="en-US" altLang="en-US" sz="1400"/>
              <a:pPr>
                <a:spcBef>
                  <a:spcPct val="0"/>
                </a:spcBef>
                <a:buClrTx/>
                <a:buSzTx/>
                <a:buFontTx/>
                <a:buNone/>
              </a:pPr>
              <a:t>11</a:t>
            </a:fld>
            <a:endParaRPr lang="en-US" altLang="en-US" sz="1400"/>
          </a:p>
        </p:txBody>
      </p:sp>
      <p:sp>
        <p:nvSpPr>
          <p:cNvPr id="29699" name="Slide Number Placeholder 4">
            <a:extLst>
              <a:ext uri="{FF2B5EF4-FFF2-40B4-BE49-F238E27FC236}">
                <a16:creationId xmlns:a16="http://schemas.microsoft.com/office/drawing/2014/main" id="{01397489-98E9-AC4A-AEB2-5DD6F7C0AF60}"/>
              </a:ext>
            </a:extLst>
          </p:cNvPr>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C7455904-2B0A-7246-805C-F29DB1186726}" type="slidenum">
              <a:rPr lang="en-US" altLang="en-US" sz="1400"/>
              <a:pPr algn="r">
                <a:spcBef>
                  <a:spcPct val="0"/>
                </a:spcBef>
                <a:buClrTx/>
                <a:buSzTx/>
                <a:buFontTx/>
                <a:buNone/>
              </a:pPr>
              <a:t>11</a:t>
            </a:fld>
            <a:endParaRPr lang="en-US" altLang="en-US" sz="1400"/>
          </a:p>
        </p:txBody>
      </p:sp>
      <p:sp>
        <p:nvSpPr>
          <p:cNvPr id="29700" name="Rectangle 1026">
            <a:extLst>
              <a:ext uri="{FF2B5EF4-FFF2-40B4-BE49-F238E27FC236}">
                <a16:creationId xmlns:a16="http://schemas.microsoft.com/office/drawing/2014/main" id="{30FE0643-7E96-4E42-8E84-5AD437DBC64E}"/>
              </a:ext>
            </a:extLst>
          </p:cNvPr>
          <p:cNvSpPr>
            <a:spLocks noGrp="1" noChangeArrowheads="1"/>
          </p:cNvSpPr>
          <p:nvPr>
            <p:ph type="title" idx="4294967295"/>
          </p:nvPr>
        </p:nvSpPr>
        <p:spPr>
          <a:xfrm>
            <a:off x="2743200" y="152400"/>
            <a:ext cx="7543800" cy="685800"/>
          </a:xfrm>
        </p:spPr>
        <p:txBody>
          <a:bodyPr>
            <a:normAutofit fontScale="90000"/>
          </a:bodyPr>
          <a:lstStyle/>
          <a:p>
            <a:r>
              <a:rPr lang="en-US" altLang="en-US" sz="2400">
                <a:latin typeface="Courier New" panose="02070309020205020404" pitchFamily="49" charset="0"/>
                <a:cs typeface="Courier New" panose="02070309020205020404" pitchFamily="49" charset="0"/>
              </a:rPr>
              <a:t>Automatic Conversion Between Primitive Types and Wrapper Class Types</a:t>
            </a:r>
            <a:endParaRPr lang="en-US" altLang="en-US" sz="2400">
              <a:cs typeface="Times New Roman" panose="02020603050405020304" pitchFamily="18" charset="0"/>
            </a:endParaRPr>
          </a:p>
        </p:txBody>
      </p:sp>
      <p:sp>
        <p:nvSpPr>
          <p:cNvPr id="29701" name="Rectangle 1027">
            <a:extLst>
              <a:ext uri="{FF2B5EF4-FFF2-40B4-BE49-F238E27FC236}">
                <a16:creationId xmlns:a16="http://schemas.microsoft.com/office/drawing/2014/main" id="{7BF8682B-74AA-A244-8FDD-B43C12C526D4}"/>
              </a:ext>
            </a:extLst>
          </p:cNvPr>
          <p:cNvSpPr>
            <a:spLocks noGrp="1" noChangeArrowheads="1"/>
          </p:cNvSpPr>
          <p:nvPr>
            <p:ph type="body" idx="4294967295"/>
          </p:nvPr>
        </p:nvSpPr>
        <p:spPr>
          <a:xfrm>
            <a:off x="1752600" y="1371600"/>
            <a:ext cx="8686800" cy="609600"/>
          </a:xfrm>
        </p:spPr>
        <p:txBody>
          <a:bodyPr>
            <a:normAutofit lnSpcReduction="10000"/>
          </a:bodyPr>
          <a:lstStyle/>
          <a:p>
            <a:pPr marL="0" indent="0">
              <a:spcBef>
                <a:spcPct val="0"/>
              </a:spcBef>
              <a:buNone/>
            </a:pPr>
            <a:r>
              <a:rPr lang="en-US" altLang="en-US" sz="2000">
                <a:cs typeface="Times New Roman" panose="02020603050405020304" pitchFamily="18" charset="0"/>
              </a:rPr>
              <a:t>JDK 1.5 allows primitive type and wrapper classes to be converted automatically. For example, the following statement in (a) can be simplified as in (b): </a:t>
            </a:r>
          </a:p>
        </p:txBody>
      </p:sp>
      <p:sp>
        <p:nvSpPr>
          <p:cNvPr id="29702" name="Rectangle 1030">
            <a:extLst>
              <a:ext uri="{FF2B5EF4-FFF2-40B4-BE49-F238E27FC236}">
                <a16:creationId xmlns:a16="http://schemas.microsoft.com/office/drawing/2014/main" id="{1AFBBEC1-B2FC-1A4D-B519-80BD915F002F}"/>
              </a:ext>
            </a:extLst>
          </p:cNvPr>
          <p:cNvSpPr>
            <a:spLocks noChangeArrowheads="1"/>
          </p:cNvSpPr>
          <p:nvPr/>
        </p:nvSpPr>
        <p:spPr bwMode="auto">
          <a:xfrm>
            <a:off x="3667125" y="3095626"/>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9703" name="Object 1029">
            <a:extLst>
              <a:ext uri="{FF2B5EF4-FFF2-40B4-BE49-F238E27FC236}">
                <a16:creationId xmlns:a16="http://schemas.microsoft.com/office/drawing/2014/main" id="{92D898D1-62F2-0241-B3FA-D45E99511E3E}"/>
              </a:ext>
            </a:extLst>
          </p:cNvPr>
          <p:cNvGraphicFramePr>
            <a:graphicFrameLocks noChangeAspect="1"/>
          </p:cNvGraphicFramePr>
          <p:nvPr/>
        </p:nvGraphicFramePr>
        <p:xfrm>
          <a:off x="1752600" y="2362201"/>
          <a:ext cx="8764588" cy="1203325"/>
        </p:xfrm>
        <a:graphic>
          <a:graphicData uri="http://schemas.openxmlformats.org/presentationml/2006/ole">
            <mc:AlternateContent xmlns:mc="http://schemas.openxmlformats.org/markup-compatibility/2006">
              <mc:Choice xmlns:v="urn:schemas-microsoft-com:vml" Requires="v">
                <p:oleObj spid="_x0000_s94212" name="Picture" r:id="rId3" imgW="30149800" imgH="4152900" progId="Word.Picture.8">
                  <p:embed/>
                </p:oleObj>
              </mc:Choice>
              <mc:Fallback>
                <p:oleObj name="Picture" r:id="rId3" imgW="30149800" imgH="4152900" progId="Word.Picture.8">
                  <p:embed/>
                  <p:pic>
                    <p:nvPicPr>
                      <p:cNvPr id="29703" name="Object 1029">
                        <a:extLst>
                          <a:ext uri="{FF2B5EF4-FFF2-40B4-BE49-F238E27FC236}">
                            <a16:creationId xmlns:a16="http://schemas.microsoft.com/office/drawing/2014/main" id="{92D898D1-62F2-0241-B3FA-D45E99511E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362201"/>
                        <a:ext cx="8764588"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4" name="Rectangle 1031">
            <a:extLst>
              <a:ext uri="{FF2B5EF4-FFF2-40B4-BE49-F238E27FC236}">
                <a16:creationId xmlns:a16="http://schemas.microsoft.com/office/drawing/2014/main" id="{9C2D1827-228A-6247-BC50-DE48EA391E88}"/>
              </a:ext>
            </a:extLst>
          </p:cNvPr>
          <p:cNvSpPr>
            <a:spLocks noChangeArrowheads="1"/>
          </p:cNvSpPr>
          <p:nvPr/>
        </p:nvSpPr>
        <p:spPr bwMode="auto">
          <a:xfrm>
            <a:off x="1752600" y="3886200"/>
            <a:ext cx="8686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0"/>
              </a:spcBef>
              <a:buClrTx/>
              <a:buSzTx/>
              <a:buFontTx/>
              <a:buNone/>
            </a:pPr>
            <a:r>
              <a:rPr lang="en-US" altLang="en-US" sz="2000" u="sng">
                <a:cs typeface="Times New Roman" panose="02020603050405020304" pitchFamily="18" charset="0"/>
              </a:rPr>
              <a:t>Integer[] intArray = {1, 2, 3};</a:t>
            </a:r>
          </a:p>
          <a:p>
            <a:pPr>
              <a:lnSpc>
                <a:spcPct val="90000"/>
              </a:lnSpc>
              <a:spcBef>
                <a:spcPct val="0"/>
              </a:spcBef>
              <a:buClrTx/>
              <a:buSzTx/>
              <a:buFontTx/>
              <a:buNone/>
            </a:pPr>
            <a:r>
              <a:rPr lang="en-US" altLang="en-US" sz="2000" u="sng">
                <a:cs typeface="Times New Roman" panose="02020603050405020304" pitchFamily="18" charset="0"/>
              </a:rPr>
              <a:t>System.out.println(intArray[0] + intArray[1] + intArray[2]);</a:t>
            </a:r>
            <a:endParaRPr lang="en-US" altLang="en-US" sz="2000">
              <a:cs typeface="Times New Roman" panose="02020603050405020304" pitchFamily="18" charset="0"/>
            </a:endParaRPr>
          </a:p>
        </p:txBody>
      </p:sp>
      <p:sp>
        <p:nvSpPr>
          <p:cNvPr id="29705" name="Rectangle 1032">
            <a:extLst>
              <a:ext uri="{FF2B5EF4-FFF2-40B4-BE49-F238E27FC236}">
                <a16:creationId xmlns:a16="http://schemas.microsoft.com/office/drawing/2014/main" id="{D50E89C7-EE86-1D4C-95D1-CC65360E7A70}"/>
              </a:ext>
            </a:extLst>
          </p:cNvPr>
          <p:cNvSpPr>
            <a:spLocks noChangeArrowheads="1"/>
          </p:cNvSpPr>
          <p:nvPr/>
        </p:nvSpPr>
        <p:spPr bwMode="auto">
          <a:xfrm>
            <a:off x="3810000" y="5105400"/>
            <a:ext cx="1219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0"/>
              </a:spcBef>
              <a:buClrTx/>
              <a:buSzTx/>
              <a:buFontTx/>
              <a:buNone/>
            </a:pPr>
            <a:r>
              <a:rPr lang="en-US" altLang="en-US" sz="2000">
                <a:cs typeface="Times New Roman" panose="02020603050405020304" pitchFamily="18" charset="0"/>
              </a:rPr>
              <a:t>Unboxing</a:t>
            </a:r>
          </a:p>
        </p:txBody>
      </p:sp>
      <p:sp>
        <p:nvSpPr>
          <p:cNvPr id="29706" name="Line 1033">
            <a:extLst>
              <a:ext uri="{FF2B5EF4-FFF2-40B4-BE49-F238E27FC236}">
                <a16:creationId xmlns:a16="http://schemas.microsoft.com/office/drawing/2014/main" id="{EB38C53B-80C9-9C4E-90A3-E631D16BEBA6}"/>
              </a:ext>
            </a:extLst>
          </p:cNvPr>
          <p:cNvSpPr>
            <a:spLocks noChangeShapeType="1"/>
          </p:cNvSpPr>
          <p:nvPr/>
        </p:nvSpPr>
        <p:spPr bwMode="auto">
          <a:xfrm flipV="1">
            <a:off x="4419600" y="4495800"/>
            <a:ext cx="0" cy="60960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29707" name="Line 1034">
            <a:extLst>
              <a:ext uri="{FF2B5EF4-FFF2-40B4-BE49-F238E27FC236}">
                <a16:creationId xmlns:a16="http://schemas.microsoft.com/office/drawing/2014/main" id="{90DD9276-62EA-C14C-B37B-27DB93C08F96}"/>
              </a:ext>
            </a:extLst>
          </p:cNvPr>
          <p:cNvSpPr>
            <a:spLocks noChangeShapeType="1"/>
          </p:cNvSpPr>
          <p:nvPr/>
        </p:nvSpPr>
        <p:spPr bwMode="auto">
          <a:xfrm flipV="1">
            <a:off x="4572000" y="4495800"/>
            <a:ext cx="1066800" cy="60960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29708" name="Line 1035">
            <a:extLst>
              <a:ext uri="{FF2B5EF4-FFF2-40B4-BE49-F238E27FC236}">
                <a16:creationId xmlns:a16="http://schemas.microsoft.com/office/drawing/2014/main" id="{C773F00B-03E1-8F4B-8205-91397472BE79}"/>
              </a:ext>
            </a:extLst>
          </p:cNvPr>
          <p:cNvSpPr>
            <a:spLocks noChangeShapeType="1"/>
          </p:cNvSpPr>
          <p:nvPr/>
        </p:nvSpPr>
        <p:spPr bwMode="auto">
          <a:xfrm flipV="1">
            <a:off x="4724400" y="4495800"/>
            <a:ext cx="2514600" cy="60960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511079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a:extLst>
              <a:ext uri="{FF2B5EF4-FFF2-40B4-BE49-F238E27FC236}">
                <a16:creationId xmlns:a16="http://schemas.microsoft.com/office/drawing/2014/main" id="{70604AE0-66ED-9540-8C94-04A0EB359E2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C331F56-814B-3C4B-A7A1-8ECD7C8DCAB1}" type="slidenum">
              <a:rPr lang="en-US" altLang="en-US" sz="1400"/>
              <a:pPr>
                <a:spcBef>
                  <a:spcPct val="0"/>
                </a:spcBef>
                <a:buClrTx/>
                <a:buSzTx/>
                <a:buFontTx/>
                <a:buNone/>
              </a:pPr>
              <a:t>12</a:t>
            </a:fld>
            <a:endParaRPr lang="en-US" altLang="en-US" sz="1400"/>
          </a:p>
        </p:txBody>
      </p:sp>
      <p:sp>
        <p:nvSpPr>
          <p:cNvPr id="30723" name="Slide Number Placeholder 4">
            <a:extLst>
              <a:ext uri="{FF2B5EF4-FFF2-40B4-BE49-F238E27FC236}">
                <a16:creationId xmlns:a16="http://schemas.microsoft.com/office/drawing/2014/main" id="{8C184D2E-9693-0B48-AA61-266A02960960}"/>
              </a:ext>
            </a:extLst>
          </p:cNvPr>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7C504199-3D9C-B843-A4CA-BAB4F4EB060C}" type="slidenum">
              <a:rPr lang="en-US" altLang="en-US" sz="1400"/>
              <a:pPr algn="r">
                <a:spcBef>
                  <a:spcPct val="0"/>
                </a:spcBef>
                <a:buClrTx/>
                <a:buSzTx/>
                <a:buFontTx/>
                <a:buNone/>
              </a:pPr>
              <a:t>12</a:t>
            </a:fld>
            <a:endParaRPr lang="en-US" altLang="en-US" sz="1400"/>
          </a:p>
        </p:txBody>
      </p:sp>
      <p:sp>
        <p:nvSpPr>
          <p:cNvPr id="30724" name="Rectangle 2">
            <a:extLst>
              <a:ext uri="{FF2B5EF4-FFF2-40B4-BE49-F238E27FC236}">
                <a16:creationId xmlns:a16="http://schemas.microsoft.com/office/drawing/2014/main" id="{9520CFFC-B240-5744-AEE6-2E23B3C1A1E5}"/>
              </a:ext>
            </a:extLst>
          </p:cNvPr>
          <p:cNvSpPr>
            <a:spLocks noGrp="1" noChangeArrowheads="1"/>
          </p:cNvSpPr>
          <p:nvPr>
            <p:ph type="title" idx="4294967295"/>
          </p:nvPr>
        </p:nvSpPr>
        <p:spPr>
          <a:xfrm>
            <a:off x="1828800" y="381000"/>
            <a:ext cx="8534400" cy="762000"/>
          </a:xfrm>
        </p:spPr>
        <p:txBody>
          <a:bodyPr/>
          <a:lstStyle/>
          <a:p>
            <a:r>
              <a:rPr lang="en-US" altLang="en-US"/>
              <a:t>BigInteger and BigDecimal</a:t>
            </a:r>
            <a:endParaRPr lang="en-US" altLang="en-US" sz="4800">
              <a:hlinkClick r:id="rId2" action="ppaction://program"/>
            </a:endParaRPr>
          </a:p>
        </p:txBody>
      </p:sp>
      <p:sp>
        <p:nvSpPr>
          <p:cNvPr id="30725" name="Rectangle 3">
            <a:extLst>
              <a:ext uri="{FF2B5EF4-FFF2-40B4-BE49-F238E27FC236}">
                <a16:creationId xmlns:a16="http://schemas.microsoft.com/office/drawing/2014/main" id="{30B2C64A-95EA-054D-A348-7BE69EB29439}"/>
              </a:ext>
            </a:extLst>
          </p:cNvPr>
          <p:cNvSpPr>
            <a:spLocks noGrp="1" noChangeArrowheads="1"/>
          </p:cNvSpPr>
          <p:nvPr>
            <p:ph type="body" idx="4294967295"/>
          </p:nvPr>
        </p:nvSpPr>
        <p:spPr>
          <a:xfrm>
            <a:off x="1905000" y="1447800"/>
            <a:ext cx="8458200" cy="4876800"/>
          </a:xfrm>
        </p:spPr>
        <p:txBody>
          <a:bodyPr/>
          <a:lstStyle/>
          <a:p>
            <a:pPr marL="0" indent="0">
              <a:buNone/>
            </a:pPr>
            <a:r>
              <a:rPr lang="en-US" altLang="en-US"/>
              <a:t>If you need to compute with very large integers or high precision floating-point values, you can use the </a:t>
            </a:r>
            <a:r>
              <a:rPr lang="en-US" altLang="en-US" u="sng"/>
              <a:t>BigInteger</a:t>
            </a:r>
            <a:r>
              <a:rPr lang="en-US" altLang="en-US"/>
              <a:t> and </a:t>
            </a:r>
            <a:r>
              <a:rPr lang="en-US" altLang="en-US" u="sng"/>
              <a:t>BigDecimal</a:t>
            </a:r>
            <a:r>
              <a:rPr lang="en-US" altLang="en-US"/>
              <a:t> classes in the </a:t>
            </a:r>
            <a:r>
              <a:rPr lang="en-US" altLang="en-US" u="sng"/>
              <a:t>java.math</a:t>
            </a:r>
            <a:r>
              <a:rPr lang="en-US" altLang="en-US"/>
              <a:t> package. Both are </a:t>
            </a:r>
            <a:r>
              <a:rPr lang="en-US" altLang="en-US" i="1"/>
              <a:t>immutable</a:t>
            </a:r>
            <a:r>
              <a:rPr lang="en-US" altLang="en-US"/>
              <a:t>. Both extend the </a:t>
            </a:r>
            <a:r>
              <a:rPr lang="en-US" altLang="en-US" u="sng"/>
              <a:t>Number</a:t>
            </a:r>
            <a:r>
              <a:rPr lang="en-US" altLang="en-US"/>
              <a:t> class and implement the </a:t>
            </a:r>
            <a:r>
              <a:rPr lang="en-US" altLang="en-US" u="sng"/>
              <a:t>Comparable</a:t>
            </a:r>
            <a:r>
              <a:rPr lang="en-US" altLang="en-US"/>
              <a:t> interface. </a:t>
            </a:r>
          </a:p>
        </p:txBody>
      </p:sp>
    </p:spTree>
    <p:extLst>
      <p:ext uri="{BB962C8B-B14F-4D97-AF65-F5344CB8AC3E}">
        <p14:creationId xmlns:p14="http://schemas.microsoft.com/office/powerpoint/2010/main" val="3906862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2">
            <a:extLst>
              <a:ext uri="{FF2B5EF4-FFF2-40B4-BE49-F238E27FC236}">
                <a16:creationId xmlns:a16="http://schemas.microsoft.com/office/drawing/2014/main" id="{45E2AD77-4CAC-A64D-8816-51B1A766603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5603A93-AFC4-1147-8A15-DBA1EBBAB419}" type="slidenum">
              <a:rPr lang="en-US" altLang="en-US" sz="1400"/>
              <a:pPr>
                <a:spcBef>
                  <a:spcPct val="0"/>
                </a:spcBef>
                <a:buClrTx/>
                <a:buSzTx/>
                <a:buFontTx/>
                <a:buNone/>
              </a:pPr>
              <a:t>13</a:t>
            </a:fld>
            <a:endParaRPr lang="en-US" altLang="en-US" sz="1400"/>
          </a:p>
        </p:txBody>
      </p:sp>
      <p:sp>
        <p:nvSpPr>
          <p:cNvPr id="31747" name="Slide Number Placeholder 4">
            <a:extLst>
              <a:ext uri="{FF2B5EF4-FFF2-40B4-BE49-F238E27FC236}">
                <a16:creationId xmlns:a16="http://schemas.microsoft.com/office/drawing/2014/main" id="{6F06ECFA-8F2F-6146-8188-6131EFF1524F}"/>
              </a:ext>
            </a:extLst>
          </p:cNvPr>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A1A5B398-3D12-F843-9C7C-7E0A5B636997}" type="slidenum">
              <a:rPr lang="en-US" altLang="en-US" sz="1400"/>
              <a:pPr algn="r">
                <a:spcBef>
                  <a:spcPct val="0"/>
                </a:spcBef>
                <a:buClrTx/>
                <a:buSzTx/>
                <a:buFontTx/>
                <a:buNone/>
              </a:pPr>
              <a:t>13</a:t>
            </a:fld>
            <a:endParaRPr lang="en-US" altLang="en-US" sz="1400"/>
          </a:p>
        </p:txBody>
      </p:sp>
      <p:sp>
        <p:nvSpPr>
          <p:cNvPr id="31748" name="Rectangle 2">
            <a:extLst>
              <a:ext uri="{FF2B5EF4-FFF2-40B4-BE49-F238E27FC236}">
                <a16:creationId xmlns:a16="http://schemas.microsoft.com/office/drawing/2014/main" id="{555F1063-455E-0F43-A49C-81529A904615}"/>
              </a:ext>
            </a:extLst>
          </p:cNvPr>
          <p:cNvSpPr>
            <a:spLocks noGrp="1" noChangeArrowheads="1"/>
          </p:cNvSpPr>
          <p:nvPr>
            <p:ph type="title" idx="4294967295"/>
          </p:nvPr>
        </p:nvSpPr>
        <p:spPr>
          <a:xfrm>
            <a:off x="1828800" y="152400"/>
            <a:ext cx="8534400" cy="762000"/>
          </a:xfrm>
        </p:spPr>
        <p:txBody>
          <a:bodyPr/>
          <a:lstStyle/>
          <a:p>
            <a:r>
              <a:rPr lang="en-US" altLang="en-US"/>
              <a:t>BigInteger and BigDecimal</a:t>
            </a:r>
            <a:endParaRPr lang="en-US" altLang="en-US" sz="4800">
              <a:hlinkClick r:id="rId2" action="ppaction://program"/>
            </a:endParaRPr>
          </a:p>
        </p:txBody>
      </p:sp>
      <p:sp>
        <p:nvSpPr>
          <p:cNvPr id="31749" name="Rectangle 3">
            <a:extLst>
              <a:ext uri="{FF2B5EF4-FFF2-40B4-BE49-F238E27FC236}">
                <a16:creationId xmlns:a16="http://schemas.microsoft.com/office/drawing/2014/main" id="{A9CD2460-B25B-C84F-90D8-DF3A3A0D48E4}"/>
              </a:ext>
            </a:extLst>
          </p:cNvPr>
          <p:cNvSpPr>
            <a:spLocks noGrp="1" noChangeArrowheads="1"/>
          </p:cNvSpPr>
          <p:nvPr>
            <p:ph type="body" idx="4294967295"/>
          </p:nvPr>
        </p:nvSpPr>
        <p:spPr>
          <a:xfrm>
            <a:off x="1752600" y="1066800"/>
            <a:ext cx="8686800" cy="2209800"/>
          </a:xfrm>
        </p:spPr>
        <p:txBody>
          <a:bodyPr/>
          <a:lstStyle/>
          <a:p>
            <a:pPr marL="0" indent="0">
              <a:buNone/>
            </a:pPr>
            <a:r>
              <a:rPr lang="en-US" altLang="en-US">
                <a:solidFill>
                  <a:schemeClr val="tx2"/>
                </a:solidFill>
              </a:rPr>
              <a:t>BigInteger a = </a:t>
            </a:r>
            <a:r>
              <a:rPr lang="en-US" altLang="en-US" b="1">
                <a:solidFill>
                  <a:schemeClr val="tx2"/>
                </a:solidFill>
              </a:rPr>
              <a:t>new</a:t>
            </a:r>
            <a:r>
              <a:rPr lang="en-US" altLang="en-US">
                <a:solidFill>
                  <a:schemeClr val="tx2"/>
                </a:solidFill>
              </a:rPr>
              <a:t> BigInteger("9223372036854775807");</a:t>
            </a:r>
          </a:p>
          <a:p>
            <a:pPr marL="0" indent="0">
              <a:buNone/>
            </a:pPr>
            <a:r>
              <a:rPr lang="en-US" altLang="en-US">
                <a:solidFill>
                  <a:schemeClr val="tx2"/>
                </a:solidFill>
              </a:rPr>
              <a:t>BigInteger b = </a:t>
            </a:r>
            <a:r>
              <a:rPr lang="en-US" altLang="en-US" b="1">
                <a:solidFill>
                  <a:schemeClr val="tx2"/>
                </a:solidFill>
              </a:rPr>
              <a:t>new</a:t>
            </a:r>
            <a:r>
              <a:rPr lang="en-US" altLang="en-US">
                <a:solidFill>
                  <a:schemeClr val="tx2"/>
                </a:solidFill>
              </a:rPr>
              <a:t> BigInteger("2");</a:t>
            </a:r>
          </a:p>
          <a:p>
            <a:pPr marL="0" indent="0">
              <a:buNone/>
            </a:pPr>
            <a:r>
              <a:rPr lang="en-US" altLang="en-US">
                <a:solidFill>
                  <a:schemeClr val="tx2"/>
                </a:solidFill>
              </a:rPr>
              <a:t>BigInteger c = a.multiply(b); // 9223372036854775807 * 2</a:t>
            </a:r>
          </a:p>
          <a:p>
            <a:pPr marL="0" indent="0">
              <a:buNone/>
            </a:pPr>
            <a:r>
              <a:rPr lang="en-US" altLang="en-US">
                <a:solidFill>
                  <a:schemeClr val="tx2"/>
                </a:solidFill>
              </a:rPr>
              <a:t>System.out.println(c); </a:t>
            </a:r>
          </a:p>
        </p:txBody>
      </p:sp>
      <p:sp>
        <p:nvSpPr>
          <p:cNvPr id="31750" name="Rectangle 4">
            <a:extLst>
              <a:ext uri="{FF2B5EF4-FFF2-40B4-BE49-F238E27FC236}">
                <a16:creationId xmlns:a16="http://schemas.microsoft.com/office/drawing/2014/main" id="{5A9574CD-1C20-304C-BD17-453E4327A1EB}"/>
              </a:ext>
            </a:extLst>
          </p:cNvPr>
          <p:cNvSpPr>
            <a:spLocks noChangeArrowheads="1"/>
          </p:cNvSpPr>
          <p:nvPr/>
        </p:nvSpPr>
        <p:spPr bwMode="auto">
          <a:xfrm>
            <a:off x="1752600" y="4191000"/>
            <a:ext cx="86868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800">
                <a:solidFill>
                  <a:schemeClr val="tx2"/>
                </a:solidFill>
              </a:rPr>
              <a:t>BigDecimal a = </a:t>
            </a:r>
            <a:r>
              <a:rPr lang="en-US" altLang="en-US" sz="2800" b="1">
                <a:solidFill>
                  <a:schemeClr val="tx2"/>
                </a:solidFill>
              </a:rPr>
              <a:t>new</a:t>
            </a:r>
            <a:r>
              <a:rPr lang="en-US" altLang="en-US" sz="2800">
                <a:solidFill>
                  <a:schemeClr val="tx2"/>
                </a:solidFill>
              </a:rPr>
              <a:t> BigDecimal(1.0);</a:t>
            </a:r>
          </a:p>
          <a:p>
            <a:pPr>
              <a:buFont typeface="Monotype Sorts" pitchFamily="2" charset="2"/>
              <a:buNone/>
            </a:pPr>
            <a:r>
              <a:rPr lang="en-US" altLang="en-US" sz="2800">
                <a:solidFill>
                  <a:schemeClr val="tx2"/>
                </a:solidFill>
              </a:rPr>
              <a:t>BigDecimal b = </a:t>
            </a:r>
            <a:r>
              <a:rPr lang="en-US" altLang="en-US" sz="2800" b="1">
                <a:solidFill>
                  <a:schemeClr val="tx2"/>
                </a:solidFill>
              </a:rPr>
              <a:t>new</a:t>
            </a:r>
            <a:r>
              <a:rPr lang="en-US" altLang="en-US" sz="2800">
                <a:solidFill>
                  <a:schemeClr val="tx2"/>
                </a:solidFill>
              </a:rPr>
              <a:t> BigDecimal(3);</a:t>
            </a:r>
          </a:p>
          <a:p>
            <a:pPr>
              <a:buFont typeface="Monotype Sorts" pitchFamily="2" charset="2"/>
              <a:buNone/>
            </a:pPr>
            <a:r>
              <a:rPr lang="en-US" altLang="en-US" sz="2800">
                <a:solidFill>
                  <a:schemeClr val="tx2"/>
                </a:solidFill>
              </a:rPr>
              <a:t>BigDecimal c = a.divide(b, 20, BigDecimal.ROUND_UP);</a:t>
            </a:r>
          </a:p>
          <a:p>
            <a:pPr>
              <a:buFont typeface="Monotype Sorts" pitchFamily="2" charset="2"/>
              <a:buNone/>
            </a:pPr>
            <a:r>
              <a:rPr lang="en-US" altLang="en-US" sz="2800">
                <a:solidFill>
                  <a:schemeClr val="tx2"/>
                </a:solidFill>
              </a:rPr>
              <a:t>System.out.println(c);</a:t>
            </a:r>
          </a:p>
        </p:txBody>
      </p:sp>
      <p:sp>
        <p:nvSpPr>
          <p:cNvPr id="31751" name="Rectangle 10">
            <a:hlinkClick r:id="rId3"/>
            <a:extLst>
              <a:ext uri="{FF2B5EF4-FFF2-40B4-BE49-F238E27FC236}">
                <a16:creationId xmlns:a16="http://schemas.microsoft.com/office/drawing/2014/main" id="{C66F726E-559F-A04E-AC77-E8A62E93B648}"/>
              </a:ext>
            </a:extLst>
          </p:cNvPr>
          <p:cNvSpPr>
            <a:spLocks noChangeArrowheads="1"/>
          </p:cNvSpPr>
          <p:nvPr/>
        </p:nvSpPr>
        <p:spPr bwMode="auto">
          <a:xfrm>
            <a:off x="6456363" y="3352800"/>
            <a:ext cx="2354262"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LargeFactorial</a:t>
            </a:r>
          </a:p>
        </p:txBody>
      </p:sp>
    </p:spTree>
    <p:extLst>
      <p:ext uri="{BB962C8B-B14F-4D97-AF65-F5344CB8AC3E}">
        <p14:creationId xmlns:p14="http://schemas.microsoft.com/office/powerpoint/2010/main" val="62260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223E0-9302-AE4E-AC0D-6868BD8586D6}"/>
              </a:ext>
            </a:extLst>
          </p:cNvPr>
          <p:cNvSpPr>
            <a:spLocks noGrp="1"/>
          </p:cNvSpPr>
          <p:nvPr>
            <p:ph type="title"/>
          </p:nvPr>
        </p:nvSpPr>
        <p:spPr/>
        <p:txBody>
          <a:bodyPr/>
          <a:lstStyle/>
          <a:p>
            <a:r>
              <a:rPr lang="en-US" dirty="0"/>
              <a:t>The String Pool and the Integer Pool</a:t>
            </a:r>
          </a:p>
        </p:txBody>
      </p:sp>
      <p:sp>
        <p:nvSpPr>
          <p:cNvPr id="3" name="Content Placeholder 2">
            <a:extLst>
              <a:ext uri="{FF2B5EF4-FFF2-40B4-BE49-F238E27FC236}">
                <a16:creationId xmlns:a16="http://schemas.microsoft.com/office/drawing/2014/main" id="{B21A2306-025A-2845-A622-8031E04384AC}"/>
              </a:ext>
            </a:extLst>
          </p:cNvPr>
          <p:cNvSpPr>
            <a:spLocks noGrp="1"/>
          </p:cNvSpPr>
          <p:nvPr>
            <p:ph idx="1"/>
          </p:nvPr>
        </p:nvSpPr>
        <p:spPr>
          <a:xfrm>
            <a:off x="838200" y="1825625"/>
            <a:ext cx="10515600" cy="966213"/>
          </a:xfrm>
        </p:spPr>
        <p:txBody>
          <a:bodyPr/>
          <a:lstStyle/>
          <a:p>
            <a:r>
              <a:rPr lang="en-US" dirty="0"/>
              <a:t>Remember if you create two Strings with the name value, they won’t be the same string:</a:t>
            </a:r>
          </a:p>
        </p:txBody>
      </p:sp>
      <p:sp>
        <p:nvSpPr>
          <p:cNvPr id="4" name="TextBox 3">
            <a:extLst>
              <a:ext uri="{FF2B5EF4-FFF2-40B4-BE49-F238E27FC236}">
                <a16:creationId xmlns:a16="http://schemas.microsoft.com/office/drawing/2014/main" id="{6C907210-AB21-D448-9670-7891665816FA}"/>
              </a:ext>
            </a:extLst>
          </p:cNvPr>
          <p:cNvSpPr txBox="1"/>
          <p:nvPr/>
        </p:nvSpPr>
        <p:spPr>
          <a:xfrm>
            <a:off x="2762655" y="2791838"/>
            <a:ext cx="6050605" cy="830997"/>
          </a:xfrm>
          <a:prstGeom prst="rect">
            <a:avLst/>
          </a:prstGeom>
          <a:noFill/>
        </p:spPr>
        <p:txBody>
          <a:bodyPr wrap="square" rtlCol="0">
            <a:spAutoFit/>
          </a:bodyPr>
          <a:lstStyle/>
          <a:p>
            <a:r>
              <a:rPr lang="en-US" sz="1600" dirty="0">
                <a:latin typeface="Courier" pitchFamily="2" charset="0"/>
              </a:rPr>
              <a:t>String a = new String(“Hello!”);</a:t>
            </a:r>
          </a:p>
          <a:p>
            <a:r>
              <a:rPr lang="en-US" sz="1600" dirty="0">
                <a:latin typeface="Courier" pitchFamily="2" charset="0"/>
              </a:rPr>
              <a:t>String b = new String(“Hello!”);</a:t>
            </a:r>
          </a:p>
          <a:p>
            <a:r>
              <a:rPr lang="en-US" sz="1600" dirty="0" err="1">
                <a:latin typeface="Courier" pitchFamily="2" charset="0"/>
              </a:rPr>
              <a:t>System.out.println</a:t>
            </a:r>
            <a:r>
              <a:rPr lang="en-US" sz="1600" dirty="0">
                <a:latin typeface="Courier" pitchFamily="2" charset="0"/>
              </a:rPr>
              <a:t>(a == b); // prints “false”</a:t>
            </a:r>
          </a:p>
        </p:txBody>
      </p:sp>
      <p:sp>
        <p:nvSpPr>
          <p:cNvPr id="5" name="Content Placeholder 2">
            <a:extLst>
              <a:ext uri="{FF2B5EF4-FFF2-40B4-BE49-F238E27FC236}">
                <a16:creationId xmlns:a16="http://schemas.microsoft.com/office/drawing/2014/main" id="{7896112B-CBAC-1E4D-8C6B-F75F2B01B71D}"/>
              </a:ext>
            </a:extLst>
          </p:cNvPr>
          <p:cNvSpPr txBox="1">
            <a:spLocks/>
          </p:cNvSpPr>
          <p:nvPr/>
        </p:nvSpPr>
        <p:spPr>
          <a:xfrm>
            <a:off x="838200" y="3758051"/>
            <a:ext cx="10515600" cy="96621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But if you declare strings as literals, the compiler implicitly instantiates that String, and every </a:t>
            </a:r>
            <a:r>
              <a:rPr lang="en-US" i="1" dirty="0"/>
              <a:t>other</a:t>
            </a:r>
            <a:r>
              <a:rPr lang="en-US" dirty="0"/>
              <a:t> time it encounters that String literal, it retrieves it from the same place:</a:t>
            </a:r>
          </a:p>
        </p:txBody>
      </p:sp>
      <p:sp>
        <p:nvSpPr>
          <p:cNvPr id="6" name="TextBox 5">
            <a:extLst>
              <a:ext uri="{FF2B5EF4-FFF2-40B4-BE49-F238E27FC236}">
                <a16:creationId xmlns:a16="http://schemas.microsoft.com/office/drawing/2014/main" id="{B123C87E-9505-8D46-8E18-23064C0B262E}"/>
              </a:ext>
            </a:extLst>
          </p:cNvPr>
          <p:cNvSpPr txBox="1"/>
          <p:nvPr/>
        </p:nvSpPr>
        <p:spPr>
          <a:xfrm>
            <a:off x="2632953" y="4717711"/>
            <a:ext cx="6050605" cy="830997"/>
          </a:xfrm>
          <a:prstGeom prst="rect">
            <a:avLst/>
          </a:prstGeom>
          <a:noFill/>
        </p:spPr>
        <p:txBody>
          <a:bodyPr wrap="square" rtlCol="0">
            <a:spAutoFit/>
          </a:bodyPr>
          <a:lstStyle/>
          <a:p>
            <a:r>
              <a:rPr lang="en-US" sz="1600" dirty="0">
                <a:latin typeface="Courier" pitchFamily="2" charset="0"/>
              </a:rPr>
              <a:t>String c = Hello!”;</a:t>
            </a:r>
          </a:p>
          <a:p>
            <a:r>
              <a:rPr lang="en-US" sz="1600" dirty="0">
                <a:latin typeface="Courier" pitchFamily="2" charset="0"/>
              </a:rPr>
              <a:t>String d = Hello!”;</a:t>
            </a:r>
          </a:p>
          <a:p>
            <a:r>
              <a:rPr lang="en-US" sz="1600" dirty="0" err="1">
                <a:latin typeface="Courier" pitchFamily="2" charset="0"/>
              </a:rPr>
              <a:t>System.out.println</a:t>
            </a:r>
            <a:r>
              <a:rPr lang="en-US" sz="1600" dirty="0">
                <a:latin typeface="Courier" pitchFamily="2" charset="0"/>
              </a:rPr>
              <a:t>(c == d); // prints “true” (!)</a:t>
            </a:r>
          </a:p>
        </p:txBody>
      </p:sp>
    </p:spTree>
    <p:extLst>
      <p:ext uri="{BB962C8B-B14F-4D97-AF65-F5344CB8AC3E}">
        <p14:creationId xmlns:p14="http://schemas.microsoft.com/office/powerpoint/2010/main" val="3967449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59106-F4CB-6541-B224-054B56AB1BCC}"/>
              </a:ext>
            </a:extLst>
          </p:cNvPr>
          <p:cNvSpPr>
            <a:spLocks noGrp="1"/>
          </p:cNvSpPr>
          <p:nvPr>
            <p:ph type="title"/>
          </p:nvPr>
        </p:nvSpPr>
        <p:spPr/>
        <p:txBody>
          <a:bodyPr/>
          <a:lstStyle/>
          <a:p>
            <a:r>
              <a:rPr lang="en-US" dirty="0"/>
              <a:t>The String Pool</a:t>
            </a:r>
          </a:p>
        </p:txBody>
      </p:sp>
      <p:sp>
        <p:nvSpPr>
          <p:cNvPr id="3" name="Content Placeholder 2">
            <a:extLst>
              <a:ext uri="{FF2B5EF4-FFF2-40B4-BE49-F238E27FC236}">
                <a16:creationId xmlns:a16="http://schemas.microsoft.com/office/drawing/2014/main" id="{E19C0771-6A28-7B40-89ED-78E3F0964664}"/>
              </a:ext>
            </a:extLst>
          </p:cNvPr>
          <p:cNvSpPr>
            <a:spLocks noGrp="1"/>
          </p:cNvSpPr>
          <p:nvPr>
            <p:ph idx="1"/>
          </p:nvPr>
        </p:nvSpPr>
        <p:spPr>
          <a:xfrm>
            <a:off x="838200" y="1825625"/>
            <a:ext cx="10515600" cy="1524557"/>
          </a:xfrm>
        </p:spPr>
        <p:txBody>
          <a:bodyPr>
            <a:normAutofit lnSpcReduction="10000"/>
          </a:bodyPr>
          <a:lstStyle/>
          <a:p>
            <a:r>
              <a:rPr lang="en-US" dirty="0"/>
              <a:t>What Java does is store all these String literals in a place called the “String pool”, so it does not duplicate and recreate String literals when they’re encountered. </a:t>
            </a:r>
            <a:r>
              <a:rPr lang="en-US" sz="2600" dirty="0">
                <a:latin typeface="Courier" pitchFamily="2" charset="0"/>
              </a:rPr>
              <a:t>c</a:t>
            </a:r>
            <a:r>
              <a:rPr lang="en-US" dirty="0"/>
              <a:t> and </a:t>
            </a:r>
            <a:r>
              <a:rPr lang="en-US" sz="2600" dirty="0">
                <a:latin typeface="Courier" pitchFamily="2" charset="0"/>
              </a:rPr>
              <a:t>d</a:t>
            </a:r>
            <a:r>
              <a:rPr lang="en-US" dirty="0"/>
              <a:t> here will point to the same String literal</a:t>
            </a:r>
          </a:p>
        </p:txBody>
      </p:sp>
      <p:sp>
        <p:nvSpPr>
          <p:cNvPr id="4" name="Oval 3">
            <a:extLst>
              <a:ext uri="{FF2B5EF4-FFF2-40B4-BE49-F238E27FC236}">
                <a16:creationId xmlns:a16="http://schemas.microsoft.com/office/drawing/2014/main" id="{9A3E6EE1-CEDE-6140-A310-EADDD660CFCF}"/>
              </a:ext>
            </a:extLst>
          </p:cNvPr>
          <p:cNvSpPr/>
          <p:nvPr/>
        </p:nvSpPr>
        <p:spPr>
          <a:xfrm>
            <a:off x="2305455" y="4455268"/>
            <a:ext cx="5165388" cy="17216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12D3B07F-E2B6-C74F-B738-F7FBCDDA51A4}"/>
              </a:ext>
            </a:extLst>
          </p:cNvPr>
          <p:cNvSpPr txBox="1"/>
          <p:nvPr/>
        </p:nvSpPr>
        <p:spPr>
          <a:xfrm>
            <a:off x="3262184" y="4917989"/>
            <a:ext cx="1172116" cy="338554"/>
          </a:xfrm>
          <a:prstGeom prst="rect">
            <a:avLst/>
          </a:prstGeom>
          <a:noFill/>
        </p:spPr>
        <p:txBody>
          <a:bodyPr wrap="none" rtlCol="0">
            <a:spAutoFit/>
          </a:bodyPr>
          <a:lstStyle/>
          <a:p>
            <a:r>
              <a:rPr lang="en-US" sz="1600" dirty="0">
                <a:latin typeface="Courier" pitchFamily="2" charset="0"/>
              </a:rPr>
              <a:t>“Hello!”</a:t>
            </a:r>
          </a:p>
        </p:txBody>
      </p:sp>
      <p:sp>
        <p:nvSpPr>
          <p:cNvPr id="6" name="TextBox 5">
            <a:extLst>
              <a:ext uri="{FF2B5EF4-FFF2-40B4-BE49-F238E27FC236}">
                <a16:creationId xmlns:a16="http://schemas.microsoft.com/office/drawing/2014/main" id="{1950CFC6-A928-F341-8EB0-765F26F365B5}"/>
              </a:ext>
            </a:extLst>
          </p:cNvPr>
          <p:cNvSpPr txBox="1"/>
          <p:nvPr/>
        </p:nvSpPr>
        <p:spPr>
          <a:xfrm>
            <a:off x="5152768" y="5029200"/>
            <a:ext cx="1418978" cy="338554"/>
          </a:xfrm>
          <a:prstGeom prst="rect">
            <a:avLst/>
          </a:prstGeom>
          <a:noFill/>
        </p:spPr>
        <p:txBody>
          <a:bodyPr wrap="none" rtlCol="0">
            <a:spAutoFit/>
          </a:bodyPr>
          <a:lstStyle/>
          <a:p>
            <a:r>
              <a:rPr lang="en-US" sz="1600" dirty="0">
                <a:latin typeface="Courier" pitchFamily="2" charset="0"/>
              </a:rPr>
              <a:t>“Goodbye!”</a:t>
            </a:r>
          </a:p>
        </p:txBody>
      </p:sp>
      <p:sp>
        <p:nvSpPr>
          <p:cNvPr id="7" name="TextBox 6">
            <a:extLst>
              <a:ext uri="{FF2B5EF4-FFF2-40B4-BE49-F238E27FC236}">
                <a16:creationId xmlns:a16="http://schemas.microsoft.com/office/drawing/2014/main" id="{72AB41D6-34C7-DD43-B9D4-1958622EAB96}"/>
              </a:ext>
            </a:extLst>
          </p:cNvPr>
          <p:cNvSpPr txBox="1"/>
          <p:nvPr/>
        </p:nvSpPr>
        <p:spPr>
          <a:xfrm flipH="1">
            <a:off x="1445740" y="3350182"/>
            <a:ext cx="2877349" cy="646331"/>
          </a:xfrm>
          <a:prstGeom prst="rect">
            <a:avLst/>
          </a:prstGeom>
          <a:noFill/>
        </p:spPr>
        <p:txBody>
          <a:bodyPr wrap="square" rtlCol="0">
            <a:spAutoFit/>
          </a:bodyPr>
          <a:lstStyle/>
          <a:p>
            <a:r>
              <a:rPr lang="en-US" dirty="0"/>
              <a:t>String c = “Hello!”;</a:t>
            </a:r>
          </a:p>
          <a:p>
            <a:r>
              <a:rPr lang="en-US" dirty="0"/>
              <a:t>String d = “Hello!”; </a:t>
            </a:r>
          </a:p>
        </p:txBody>
      </p:sp>
      <p:sp>
        <p:nvSpPr>
          <p:cNvPr id="9" name="TextBox 8">
            <a:extLst>
              <a:ext uri="{FF2B5EF4-FFF2-40B4-BE49-F238E27FC236}">
                <a16:creationId xmlns:a16="http://schemas.microsoft.com/office/drawing/2014/main" id="{19D3038C-8446-BD47-AE87-585BCC703D02}"/>
              </a:ext>
            </a:extLst>
          </p:cNvPr>
          <p:cNvSpPr txBox="1"/>
          <p:nvPr/>
        </p:nvSpPr>
        <p:spPr>
          <a:xfrm>
            <a:off x="2417779" y="4039242"/>
            <a:ext cx="1665841" cy="338554"/>
          </a:xfrm>
          <a:prstGeom prst="rect">
            <a:avLst/>
          </a:prstGeom>
          <a:noFill/>
        </p:spPr>
        <p:txBody>
          <a:bodyPr wrap="none" rtlCol="0">
            <a:spAutoFit/>
          </a:bodyPr>
          <a:lstStyle/>
          <a:p>
            <a:r>
              <a:rPr lang="en-US" sz="1600" dirty="0">
                <a:latin typeface="Courier" pitchFamily="2" charset="0"/>
              </a:rPr>
              <a:t>c          d</a:t>
            </a:r>
          </a:p>
        </p:txBody>
      </p:sp>
      <p:cxnSp>
        <p:nvCxnSpPr>
          <p:cNvPr id="11" name="Straight Arrow Connector 10">
            <a:extLst>
              <a:ext uri="{FF2B5EF4-FFF2-40B4-BE49-F238E27FC236}">
                <a16:creationId xmlns:a16="http://schemas.microsoft.com/office/drawing/2014/main" id="{9FB9C1DF-D723-0D46-B379-255A27D6A23D}"/>
              </a:ext>
            </a:extLst>
          </p:cNvPr>
          <p:cNvCxnSpPr>
            <a:cxnSpLocks/>
          </p:cNvCxnSpPr>
          <p:nvPr/>
        </p:nvCxnSpPr>
        <p:spPr>
          <a:xfrm>
            <a:off x="2543716" y="4377796"/>
            <a:ext cx="1138598" cy="4969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0CA32BC-24FC-4F46-9EA0-854ECCF3FCBC}"/>
              </a:ext>
            </a:extLst>
          </p:cNvPr>
          <p:cNvCxnSpPr>
            <a:cxnSpLocks/>
          </p:cNvCxnSpPr>
          <p:nvPr/>
        </p:nvCxnSpPr>
        <p:spPr>
          <a:xfrm flipH="1">
            <a:off x="3808251" y="4377796"/>
            <a:ext cx="112325" cy="4468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312691E-0B4D-214B-8B3C-BC75CC668637}"/>
              </a:ext>
            </a:extLst>
          </p:cNvPr>
          <p:cNvSpPr txBox="1"/>
          <p:nvPr/>
        </p:nvSpPr>
        <p:spPr>
          <a:xfrm>
            <a:off x="5239265" y="3256393"/>
            <a:ext cx="4381328" cy="830997"/>
          </a:xfrm>
          <a:prstGeom prst="rect">
            <a:avLst/>
          </a:prstGeom>
          <a:noFill/>
        </p:spPr>
        <p:txBody>
          <a:bodyPr wrap="none" rtlCol="0">
            <a:spAutoFit/>
          </a:bodyPr>
          <a:lstStyle/>
          <a:p>
            <a:r>
              <a:rPr lang="en-US" sz="1600" dirty="0">
                <a:latin typeface="Courier" pitchFamily="2" charset="0"/>
              </a:rPr>
              <a:t>String e = “Goodbye!”;</a:t>
            </a:r>
          </a:p>
          <a:p>
            <a:r>
              <a:rPr lang="en-US" sz="1600" dirty="0">
                <a:latin typeface="Courier" pitchFamily="2" charset="0"/>
              </a:rPr>
              <a:t>String f = new String(“Goodbye!”);</a:t>
            </a:r>
          </a:p>
          <a:p>
            <a:r>
              <a:rPr lang="en-US" sz="1600" dirty="0">
                <a:latin typeface="Courier" pitchFamily="2" charset="0"/>
              </a:rPr>
              <a:t>String g = new String(“Goodbye!”);</a:t>
            </a:r>
          </a:p>
        </p:txBody>
      </p:sp>
      <p:sp>
        <p:nvSpPr>
          <p:cNvPr id="18" name="Rectangle 17">
            <a:extLst>
              <a:ext uri="{FF2B5EF4-FFF2-40B4-BE49-F238E27FC236}">
                <a16:creationId xmlns:a16="http://schemas.microsoft.com/office/drawing/2014/main" id="{C4BACE3F-71F2-0C4A-8708-B9A06F2EA720}"/>
              </a:ext>
            </a:extLst>
          </p:cNvPr>
          <p:cNvSpPr/>
          <p:nvPr/>
        </p:nvSpPr>
        <p:spPr>
          <a:xfrm>
            <a:off x="9502346" y="4455268"/>
            <a:ext cx="1285103" cy="9124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Goodbye!</a:t>
            </a:r>
            <a:r>
              <a:rPr lang="en-US" sz="1600" dirty="0"/>
              <a:t>!</a:t>
            </a:r>
          </a:p>
        </p:txBody>
      </p:sp>
      <p:sp>
        <p:nvSpPr>
          <p:cNvPr id="20" name="TextBox 19">
            <a:extLst>
              <a:ext uri="{FF2B5EF4-FFF2-40B4-BE49-F238E27FC236}">
                <a16:creationId xmlns:a16="http://schemas.microsoft.com/office/drawing/2014/main" id="{14FCB841-0398-1C44-BC50-DC3C5F026A66}"/>
              </a:ext>
            </a:extLst>
          </p:cNvPr>
          <p:cNvSpPr txBox="1"/>
          <p:nvPr/>
        </p:nvSpPr>
        <p:spPr>
          <a:xfrm>
            <a:off x="6571746" y="4071177"/>
            <a:ext cx="2653290" cy="338554"/>
          </a:xfrm>
          <a:prstGeom prst="rect">
            <a:avLst/>
          </a:prstGeom>
          <a:noFill/>
        </p:spPr>
        <p:txBody>
          <a:bodyPr wrap="none" rtlCol="0">
            <a:spAutoFit/>
          </a:bodyPr>
          <a:lstStyle/>
          <a:p>
            <a:r>
              <a:rPr lang="en-US" sz="1600" dirty="0">
                <a:latin typeface="Courier" pitchFamily="2" charset="0"/>
              </a:rPr>
              <a:t>e                  f</a:t>
            </a:r>
          </a:p>
        </p:txBody>
      </p:sp>
      <p:cxnSp>
        <p:nvCxnSpPr>
          <p:cNvPr id="21" name="Straight Arrow Connector 20">
            <a:extLst>
              <a:ext uri="{FF2B5EF4-FFF2-40B4-BE49-F238E27FC236}">
                <a16:creationId xmlns:a16="http://schemas.microsoft.com/office/drawing/2014/main" id="{5573DF29-C6CF-9540-9F7E-B7F751C87B01}"/>
              </a:ext>
            </a:extLst>
          </p:cNvPr>
          <p:cNvCxnSpPr>
            <a:cxnSpLocks/>
            <a:endCxn id="6" idx="0"/>
          </p:cNvCxnSpPr>
          <p:nvPr/>
        </p:nvCxnSpPr>
        <p:spPr>
          <a:xfrm flipH="1">
            <a:off x="5862257" y="4377796"/>
            <a:ext cx="793042" cy="6514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CBB0F68-F123-0F4B-B985-F82002DA4A72}"/>
              </a:ext>
            </a:extLst>
          </p:cNvPr>
          <p:cNvCxnSpPr>
            <a:cxnSpLocks/>
          </p:cNvCxnSpPr>
          <p:nvPr/>
        </p:nvCxnSpPr>
        <p:spPr>
          <a:xfrm>
            <a:off x="8995720" y="4387537"/>
            <a:ext cx="407772" cy="3241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1B851D1F-25F4-A54E-8A19-0A2852422ED1}"/>
              </a:ext>
            </a:extLst>
          </p:cNvPr>
          <p:cNvSpPr/>
          <p:nvPr/>
        </p:nvSpPr>
        <p:spPr>
          <a:xfrm>
            <a:off x="8760940" y="5514817"/>
            <a:ext cx="1285103" cy="9124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Goodbye!</a:t>
            </a:r>
            <a:r>
              <a:rPr lang="en-US" sz="1600" dirty="0"/>
              <a:t>!</a:t>
            </a:r>
          </a:p>
        </p:txBody>
      </p:sp>
      <p:cxnSp>
        <p:nvCxnSpPr>
          <p:cNvPr id="28" name="Straight Arrow Connector 27">
            <a:extLst>
              <a:ext uri="{FF2B5EF4-FFF2-40B4-BE49-F238E27FC236}">
                <a16:creationId xmlns:a16="http://schemas.microsoft.com/office/drawing/2014/main" id="{1A4C74E3-65D9-C04A-8622-8E679634A183}"/>
              </a:ext>
            </a:extLst>
          </p:cNvPr>
          <p:cNvCxnSpPr>
            <a:cxnSpLocks/>
          </p:cNvCxnSpPr>
          <p:nvPr/>
        </p:nvCxnSpPr>
        <p:spPr>
          <a:xfrm>
            <a:off x="8254314" y="5447086"/>
            <a:ext cx="407772" cy="3241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2ED064E-0370-D445-83E8-EE138A5CF799}"/>
              </a:ext>
            </a:extLst>
          </p:cNvPr>
          <p:cNvSpPr txBox="1"/>
          <p:nvPr/>
        </p:nvSpPr>
        <p:spPr>
          <a:xfrm>
            <a:off x="7999703" y="5056565"/>
            <a:ext cx="308098" cy="338554"/>
          </a:xfrm>
          <a:prstGeom prst="rect">
            <a:avLst/>
          </a:prstGeom>
          <a:noFill/>
        </p:spPr>
        <p:txBody>
          <a:bodyPr wrap="none" rtlCol="0">
            <a:spAutoFit/>
          </a:bodyPr>
          <a:lstStyle/>
          <a:p>
            <a:r>
              <a:rPr lang="en-US" sz="1600" dirty="0">
                <a:latin typeface="Courier" pitchFamily="2" charset="0"/>
              </a:rPr>
              <a:t>g</a:t>
            </a:r>
          </a:p>
        </p:txBody>
      </p:sp>
    </p:spTree>
    <p:extLst>
      <p:ext uri="{BB962C8B-B14F-4D97-AF65-F5344CB8AC3E}">
        <p14:creationId xmlns:p14="http://schemas.microsoft.com/office/powerpoint/2010/main" val="2267355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DFB0D-D8D2-6A4C-8C1A-FABEB1880675}"/>
              </a:ext>
            </a:extLst>
          </p:cNvPr>
          <p:cNvSpPr>
            <a:spLocks noGrp="1"/>
          </p:cNvSpPr>
          <p:nvPr>
            <p:ph type="title"/>
          </p:nvPr>
        </p:nvSpPr>
        <p:spPr/>
        <p:txBody>
          <a:bodyPr/>
          <a:lstStyle/>
          <a:p>
            <a:r>
              <a:rPr lang="en-US" dirty="0"/>
              <a:t>The Integer Pool</a:t>
            </a:r>
          </a:p>
        </p:txBody>
      </p:sp>
      <p:sp>
        <p:nvSpPr>
          <p:cNvPr id="3" name="Content Placeholder 2">
            <a:extLst>
              <a:ext uri="{FF2B5EF4-FFF2-40B4-BE49-F238E27FC236}">
                <a16:creationId xmlns:a16="http://schemas.microsoft.com/office/drawing/2014/main" id="{D010650B-40F6-134D-8F6B-099372215132}"/>
              </a:ext>
            </a:extLst>
          </p:cNvPr>
          <p:cNvSpPr>
            <a:spLocks noGrp="1"/>
          </p:cNvSpPr>
          <p:nvPr>
            <p:ph idx="1"/>
          </p:nvPr>
        </p:nvSpPr>
        <p:spPr/>
        <p:txBody>
          <a:bodyPr/>
          <a:lstStyle/>
          <a:p>
            <a:r>
              <a:rPr lang="en-US" dirty="0"/>
              <a:t>Works like the String Pool, except that explicitly creating new Integer objects are all drawn from the Integer pool for all Integers from -128 to 127</a:t>
            </a:r>
          </a:p>
        </p:txBody>
      </p:sp>
      <p:sp>
        <p:nvSpPr>
          <p:cNvPr id="4" name="TextBox 3">
            <a:extLst>
              <a:ext uri="{FF2B5EF4-FFF2-40B4-BE49-F238E27FC236}">
                <a16:creationId xmlns:a16="http://schemas.microsoft.com/office/drawing/2014/main" id="{B8E46EFA-F357-2641-9F46-1AF6DC1B35EE}"/>
              </a:ext>
            </a:extLst>
          </p:cNvPr>
          <p:cNvSpPr txBox="1"/>
          <p:nvPr/>
        </p:nvSpPr>
        <p:spPr>
          <a:xfrm>
            <a:off x="2503162" y="3339574"/>
            <a:ext cx="6050605" cy="2062103"/>
          </a:xfrm>
          <a:prstGeom prst="rect">
            <a:avLst/>
          </a:prstGeom>
          <a:noFill/>
        </p:spPr>
        <p:txBody>
          <a:bodyPr wrap="square" rtlCol="0">
            <a:spAutoFit/>
          </a:bodyPr>
          <a:lstStyle/>
          <a:p>
            <a:r>
              <a:rPr lang="en-US" sz="1600" dirty="0">
                <a:latin typeface="Courier" pitchFamily="2" charset="0"/>
              </a:rPr>
              <a:t>Integer </a:t>
            </a:r>
            <a:r>
              <a:rPr lang="en-US" sz="1600" dirty="0" err="1">
                <a:latin typeface="Courier" pitchFamily="2" charset="0"/>
              </a:rPr>
              <a:t>i</a:t>
            </a:r>
            <a:r>
              <a:rPr lang="en-US" sz="1600" dirty="0">
                <a:latin typeface="Courier" pitchFamily="2" charset="0"/>
              </a:rPr>
              <a:t> = new Integer(12);</a:t>
            </a:r>
          </a:p>
          <a:p>
            <a:r>
              <a:rPr lang="en-US" sz="1600" dirty="0">
                <a:latin typeface="Courier" pitchFamily="2" charset="0"/>
              </a:rPr>
              <a:t>Integer j = new Integer(12);</a:t>
            </a:r>
          </a:p>
          <a:p>
            <a:r>
              <a:rPr lang="en-US" sz="1600" dirty="0" err="1">
                <a:latin typeface="Courier" pitchFamily="2" charset="0"/>
              </a:rPr>
              <a:t>System.out.println</a:t>
            </a:r>
            <a:r>
              <a:rPr lang="en-US" sz="1600" dirty="0">
                <a:latin typeface="Courier" pitchFamily="2" charset="0"/>
              </a:rPr>
              <a:t>(</a:t>
            </a:r>
            <a:r>
              <a:rPr lang="en-US" sz="1600" dirty="0" err="1">
                <a:latin typeface="Courier" pitchFamily="2" charset="0"/>
              </a:rPr>
              <a:t>i</a:t>
            </a:r>
            <a:r>
              <a:rPr lang="en-US" sz="1600" dirty="0">
                <a:latin typeface="Courier" pitchFamily="2" charset="0"/>
              </a:rPr>
              <a:t> == j); // prints “true”</a:t>
            </a:r>
          </a:p>
          <a:p>
            <a:endParaRPr lang="en-US" sz="1600" dirty="0">
              <a:latin typeface="Courier" pitchFamily="2" charset="0"/>
            </a:endParaRPr>
          </a:p>
          <a:p>
            <a:r>
              <a:rPr lang="en-US" sz="1600" dirty="0">
                <a:latin typeface="Courier" pitchFamily="2" charset="0"/>
              </a:rPr>
              <a:t>Integer m = new Integer(999);</a:t>
            </a:r>
          </a:p>
          <a:p>
            <a:r>
              <a:rPr lang="en-US" sz="1600" dirty="0">
                <a:latin typeface="Courier" pitchFamily="2" charset="0"/>
              </a:rPr>
              <a:t>Integer n = new Integer(999);</a:t>
            </a:r>
          </a:p>
          <a:p>
            <a:r>
              <a:rPr lang="en-US" sz="1600" dirty="0" err="1">
                <a:latin typeface="Courier" pitchFamily="2" charset="0"/>
              </a:rPr>
              <a:t>System.out.println</a:t>
            </a:r>
            <a:r>
              <a:rPr lang="en-US" sz="1600" dirty="0">
                <a:latin typeface="Courier" pitchFamily="2" charset="0"/>
              </a:rPr>
              <a:t>(m == n); // prints “false”</a:t>
            </a:r>
          </a:p>
          <a:p>
            <a:endParaRPr lang="en-US" sz="1600" dirty="0">
              <a:latin typeface="Courier" pitchFamily="2" charset="0"/>
            </a:endParaRPr>
          </a:p>
        </p:txBody>
      </p:sp>
    </p:spTree>
    <p:extLst>
      <p:ext uri="{BB962C8B-B14F-4D97-AF65-F5344CB8AC3E}">
        <p14:creationId xmlns:p14="http://schemas.microsoft.com/office/powerpoint/2010/main" val="2818311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2">
            <a:extLst>
              <a:ext uri="{FF2B5EF4-FFF2-40B4-BE49-F238E27FC236}">
                <a16:creationId xmlns:a16="http://schemas.microsoft.com/office/drawing/2014/main" id="{540A9D8B-6C6F-A941-B937-979565F9330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A0A0B25-FCD2-CC4B-92D6-21AB3F65A848}" type="slidenum">
              <a:rPr lang="en-US" altLang="en-US" sz="1400"/>
              <a:pPr>
                <a:spcBef>
                  <a:spcPct val="0"/>
                </a:spcBef>
                <a:buClrTx/>
                <a:buSzTx/>
                <a:buFontTx/>
                <a:buNone/>
              </a:pPr>
              <a:t>17</a:t>
            </a:fld>
            <a:endParaRPr lang="en-US" altLang="en-US" sz="1400"/>
          </a:p>
        </p:txBody>
      </p:sp>
      <p:sp>
        <p:nvSpPr>
          <p:cNvPr id="6147" name="Slide Number Placeholder 4">
            <a:extLst>
              <a:ext uri="{FF2B5EF4-FFF2-40B4-BE49-F238E27FC236}">
                <a16:creationId xmlns:a16="http://schemas.microsoft.com/office/drawing/2014/main" id="{D0C300CE-1B3A-8949-B87A-B5CB9934D07B}"/>
              </a:ext>
            </a:extLst>
          </p:cNvPr>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D3B5F475-42AA-F144-A1E8-B16E0ABA272F}" type="slidenum">
              <a:rPr lang="en-US" altLang="en-US" sz="1400"/>
              <a:pPr algn="r">
                <a:spcBef>
                  <a:spcPct val="0"/>
                </a:spcBef>
                <a:buClrTx/>
                <a:buSzTx/>
                <a:buFontTx/>
                <a:buNone/>
              </a:pPr>
              <a:t>17</a:t>
            </a:fld>
            <a:endParaRPr lang="en-US" altLang="en-US" sz="1400"/>
          </a:p>
        </p:txBody>
      </p:sp>
      <p:sp>
        <p:nvSpPr>
          <p:cNvPr id="6148" name="Rectangle 2">
            <a:extLst>
              <a:ext uri="{FF2B5EF4-FFF2-40B4-BE49-F238E27FC236}">
                <a16:creationId xmlns:a16="http://schemas.microsoft.com/office/drawing/2014/main" id="{A70025D6-3AEB-0E4B-811F-198A5D6CBDF9}"/>
              </a:ext>
            </a:extLst>
          </p:cNvPr>
          <p:cNvSpPr>
            <a:spLocks noGrp="1" noChangeArrowheads="1"/>
          </p:cNvSpPr>
          <p:nvPr>
            <p:ph type="title" idx="4294967295"/>
          </p:nvPr>
        </p:nvSpPr>
        <p:spPr>
          <a:xfrm>
            <a:off x="1676400" y="228600"/>
            <a:ext cx="8763000" cy="838200"/>
          </a:xfrm>
        </p:spPr>
        <p:txBody>
          <a:bodyPr/>
          <a:lstStyle/>
          <a:p>
            <a:r>
              <a:rPr lang="en-US" altLang="en-US"/>
              <a:t>Motivations</a:t>
            </a:r>
          </a:p>
        </p:txBody>
      </p:sp>
      <p:sp>
        <p:nvSpPr>
          <p:cNvPr id="6149" name="Rectangle 3">
            <a:extLst>
              <a:ext uri="{FF2B5EF4-FFF2-40B4-BE49-F238E27FC236}">
                <a16:creationId xmlns:a16="http://schemas.microsoft.com/office/drawing/2014/main" id="{7456596A-A834-584F-AFE1-FE9F4D5EA4DC}"/>
              </a:ext>
            </a:extLst>
          </p:cNvPr>
          <p:cNvSpPr>
            <a:spLocks noGrp="1" noChangeArrowheads="1"/>
          </p:cNvSpPr>
          <p:nvPr>
            <p:ph type="body" idx="4294967295"/>
          </p:nvPr>
        </p:nvSpPr>
        <p:spPr>
          <a:xfrm>
            <a:off x="1752600" y="1066800"/>
            <a:ext cx="8686800" cy="5181600"/>
          </a:xfrm>
        </p:spPr>
        <p:txBody>
          <a:bodyPr/>
          <a:lstStyle/>
          <a:p>
            <a:pPr>
              <a:buFont typeface="Wingdings" pitchFamily="2" charset="2"/>
              <a:buChar char="q"/>
            </a:pPr>
            <a:r>
              <a:rPr lang="en-US" altLang="en-US" dirty="0"/>
              <a:t>An </a:t>
            </a:r>
            <a:r>
              <a:rPr lang="en-US" altLang="en-US" i="1" dirty="0"/>
              <a:t>interface</a:t>
            </a:r>
            <a:r>
              <a:rPr lang="en-US" altLang="en-US" dirty="0"/>
              <a:t> is for defining common behavior for classes (including unrelated classes). Before discussing interfaces, we introduce a closely related subject: abstract classes.</a:t>
            </a:r>
          </a:p>
        </p:txBody>
      </p:sp>
    </p:spTree>
    <p:extLst>
      <p:ext uri="{BB962C8B-B14F-4D97-AF65-F5344CB8AC3E}">
        <p14:creationId xmlns:p14="http://schemas.microsoft.com/office/powerpoint/2010/main" val="2105432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2">
            <a:extLst>
              <a:ext uri="{FF2B5EF4-FFF2-40B4-BE49-F238E27FC236}">
                <a16:creationId xmlns:a16="http://schemas.microsoft.com/office/drawing/2014/main" id="{8F989717-A7BA-934F-AC4B-386B37F6A2E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9386AA1-E5B9-6C4D-9330-045B306C441E}" type="slidenum">
              <a:rPr lang="en-US" altLang="en-US" sz="1400"/>
              <a:pPr>
                <a:spcBef>
                  <a:spcPct val="0"/>
                </a:spcBef>
                <a:buClrTx/>
                <a:buSzTx/>
                <a:buFontTx/>
                <a:buNone/>
              </a:pPr>
              <a:t>18</a:t>
            </a:fld>
            <a:endParaRPr lang="en-US" altLang="en-US" sz="1400"/>
          </a:p>
        </p:txBody>
      </p:sp>
      <p:sp>
        <p:nvSpPr>
          <p:cNvPr id="7171" name="Slide Number Placeholder 4">
            <a:extLst>
              <a:ext uri="{FF2B5EF4-FFF2-40B4-BE49-F238E27FC236}">
                <a16:creationId xmlns:a16="http://schemas.microsoft.com/office/drawing/2014/main" id="{93B004AA-CA65-A645-8849-032334DD4620}"/>
              </a:ext>
            </a:extLst>
          </p:cNvPr>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68B3DE6C-3F30-5743-B396-DC34339A3C1A}" type="slidenum">
              <a:rPr lang="en-US" altLang="en-US" sz="1400"/>
              <a:pPr algn="r">
                <a:spcBef>
                  <a:spcPct val="0"/>
                </a:spcBef>
                <a:buClrTx/>
                <a:buSzTx/>
                <a:buFontTx/>
                <a:buNone/>
              </a:pPr>
              <a:t>18</a:t>
            </a:fld>
            <a:endParaRPr lang="en-US" altLang="en-US" sz="1400"/>
          </a:p>
        </p:txBody>
      </p:sp>
      <p:sp>
        <p:nvSpPr>
          <p:cNvPr id="7172" name="Rectangle 2">
            <a:extLst>
              <a:ext uri="{FF2B5EF4-FFF2-40B4-BE49-F238E27FC236}">
                <a16:creationId xmlns:a16="http://schemas.microsoft.com/office/drawing/2014/main" id="{7296B470-BD81-D64F-A490-B4FDE94FC5F0}"/>
              </a:ext>
            </a:extLst>
          </p:cNvPr>
          <p:cNvSpPr>
            <a:spLocks noGrp="1" noChangeArrowheads="1"/>
          </p:cNvSpPr>
          <p:nvPr>
            <p:ph type="title" idx="4294967295"/>
          </p:nvPr>
        </p:nvSpPr>
        <p:spPr>
          <a:xfrm>
            <a:off x="2209800" y="152400"/>
            <a:ext cx="7772400" cy="457200"/>
          </a:xfrm>
        </p:spPr>
        <p:txBody>
          <a:bodyPr>
            <a:normAutofit fontScale="90000"/>
          </a:bodyPr>
          <a:lstStyle/>
          <a:p>
            <a:r>
              <a:rPr lang="en-US" altLang="en-US"/>
              <a:t>Objectives</a:t>
            </a:r>
          </a:p>
        </p:txBody>
      </p:sp>
      <p:sp>
        <p:nvSpPr>
          <p:cNvPr id="7173" name="Rectangle 3">
            <a:extLst>
              <a:ext uri="{FF2B5EF4-FFF2-40B4-BE49-F238E27FC236}">
                <a16:creationId xmlns:a16="http://schemas.microsoft.com/office/drawing/2014/main" id="{80184C12-230F-DE4F-8EA5-F2E40E61BB10}"/>
              </a:ext>
            </a:extLst>
          </p:cNvPr>
          <p:cNvSpPr>
            <a:spLocks noGrp="1" noChangeArrowheads="1"/>
          </p:cNvSpPr>
          <p:nvPr>
            <p:ph type="body" idx="4294967295"/>
          </p:nvPr>
        </p:nvSpPr>
        <p:spPr>
          <a:xfrm>
            <a:off x="1752600" y="685800"/>
            <a:ext cx="8915400" cy="5943600"/>
          </a:xfrm>
        </p:spPr>
        <p:txBody>
          <a:bodyPr/>
          <a:lstStyle/>
          <a:p>
            <a:pPr marL="358775" lvl="2" indent="-355600">
              <a:buFont typeface="Wingdings" pitchFamily="2" charset="2"/>
              <a:buChar char="q"/>
            </a:pPr>
            <a:r>
              <a:rPr lang="en-US" altLang="en-US" sz="2300" dirty="0"/>
              <a:t>To design and use abstract classes (§13.2).</a:t>
            </a:r>
          </a:p>
          <a:p>
            <a:pPr marL="358775" lvl="2" indent="-355600">
              <a:buFont typeface="Wingdings" pitchFamily="2" charset="2"/>
              <a:buChar char="q"/>
            </a:pPr>
            <a:r>
              <a:rPr lang="en-US" altLang="en-US" sz="2300" dirty="0"/>
              <a:t>To generalize numeric wrapper classes, </a:t>
            </a:r>
            <a:r>
              <a:rPr lang="en-US" altLang="en-US" sz="2300" b="1" dirty="0" err="1"/>
              <a:t>BigInteger</a:t>
            </a:r>
            <a:r>
              <a:rPr lang="en-US" altLang="en-US" sz="2300" dirty="0"/>
              <a:t>, and </a:t>
            </a:r>
            <a:r>
              <a:rPr lang="en-US" altLang="en-US" sz="2300" b="1" dirty="0" err="1"/>
              <a:t>BigDecimal</a:t>
            </a:r>
            <a:r>
              <a:rPr lang="en-US" altLang="en-US" sz="2300" dirty="0"/>
              <a:t> using the abstract </a:t>
            </a:r>
            <a:r>
              <a:rPr lang="en-US" altLang="en-US" sz="2300" b="1" dirty="0"/>
              <a:t>Number</a:t>
            </a:r>
            <a:r>
              <a:rPr lang="en-US" altLang="en-US" sz="2300" dirty="0"/>
              <a:t> class (§13.3).</a:t>
            </a:r>
          </a:p>
          <a:p>
            <a:pPr marL="358775" lvl="2" indent="-355600">
              <a:buFont typeface="Wingdings" pitchFamily="2" charset="2"/>
              <a:buChar char="q"/>
            </a:pPr>
            <a:r>
              <a:rPr lang="en-US" altLang="en-US" sz="2300" dirty="0"/>
              <a:t>To process a calendar using the </a:t>
            </a:r>
            <a:r>
              <a:rPr lang="en-US" altLang="en-US" sz="2300" b="1" dirty="0"/>
              <a:t>Calendar</a:t>
            </a:r>
            <a:r>
              <a:rPr lang="en-US" altLang="en-US" sz="2300" dirty="0"/>
              <a:t> and </a:t>
            </a:r>
            <a:r>
              <a:rPr lang="en-US" altLang="en-US" sz="2300" b="1" dirty="0" err="1"/>
              <a:t>GregorianCalendar</a:t>
            </a:r>
            <a:r>
              <a:rPr lang="en-US" altLang="en-US" sz="2300" dirty="0"/>
              <a:t> classes (§13.4).</a:t>
            </a:r>
          </a:p>
          <a:p>
            <a:pPr marL="358775" lvl="2" indent="-355600">
              <a:buFont typeface="Wingdings" pitchFamily="2" charset="2"/>
              <a:buChar char="q"/>
            </a:pPr>
            <a:r>
              <a:rPr lang="en-US" altLang="en-US" sz="2300" dirty="0"/>
              <a:t>To specify common behavior for objects using interfaces (§13.5).</a:t>
            </a:r>
          </a:p>
          <a:p>
            <a:pPr marL="358775" lvl="2" indent="-355600">
              <a:buFont typeface="Wingdings" pitchFamily="2" charset="2"/>
              <a:buChar char="q"/>
            </a:pPr>
            <a:r>
              <a:rPr lang="en-US" altLang="en-US" sz="2300" dirty="0"/>
              <a:t>To define interfaces and define classes that implement interfaces (§13.5).</a:t>
            </a:r>
          </a:p>
          <a:p>
            <a:pPr marL="358775" lvl="2" indent="-355600">
              <a:buFont typeface="Wingdings" pitchFamily="2" charset="2"/>
              <a:buChar char="q"/>
            </a:pPr>
            <a:r>
              <a:rPr lang="en-US" altLang="en-US" sz="2300" dirty="0"/>
              <a:t>To define a natural order using the </a:t>
            </a:r>
            <a:r>
              <a:rPr lang="en-US" altLang="en-US" sz="2300" b="1" dirty="0"/>
              <a:t>Comparable</a:t>
            </a:r>
            <a:r>
              <a:rPr lang="en-US" altLang="en-US" sz="2300" dirty="0"/>
              <a:t> interface (§13.6).</a:t>
            </a:r>
          </a:p>
          <a:p>
            <a:pPr marL="358775" lvl="2" indent="-355600">
              <a:buFont typeface="Wingdings" pitchFamily="2" charset="2"/>
              <a:buChar char="q"/>
            </a:pPr>
            <a:r>
              <a:rPr lang="en-US" altLang="en-US" sz="2300" dirty="0"/>
              <a:t>To make objects cloneable using the </a:t>
            </a:r>
            <a:r>
              <a:rPr lang="en-US" altLang="en-US" sz="2300" b="1" dirty="0"/>
              <a:t>Cloneable</a:t>
            </a:r>
            <a:r>
              <a:rPr lang="en-US" altLang="en-US" sz="2300" dirty="0"/>
              <a:t> interface (§13.7).</a:t>
            </a:r>
          </a:p>
          <a:p>
            <a:pPr marL="358775" lvl="2" indent="-355600">
              <a:buFont typeface="Wingdings" pitchFamily="2" charset="2"/>
              <a:buChar char="q"/>
            </a:pPr>
            <a:r>
              <a:rPr lang="en-US" altLang="en-US" sz="2300" dirty="0"/>
              <a:t>To explore the similarities and differences among concrete classes, abstract classes, and interfaces (§</a:t>
            </a:r>
            <a:r>
              <a:rPr lang="en-US" altLang="en-US" sz="2300"/>
              <a:t>13.8).</a:t>
            </a:r>
            <a:endParaRPr lang="en-US" altLang="en-US" sz="2300" dirty="0"/>
          </a:p>
        </p:txBody>
      </p:sp>
    </p:spTree>
    <p:extLst>
      <p:ext uri="{BB962C8B-B14F-4D97-AF65-F5344CB8AC3E}">
        <p14:creationId xmlns:p14="http://schemas.microsoft.com/office/powerpoint/2010/main" val="2531815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2">
            <a:extLst>
              <a:ext uri="{FF2B5EF4-FFF2-40B4-BE49-F238E27FC236}">
                <a16:creationId xmlns:a16="http://schemas.microsoft.com/office/drawing/2014/main" id="{BAD47EA4-1FE1-C644-AFE7-1F0572AFD17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3E58849-3CEC-F341-B78D-FB46BFE79F5C}" type="slidenum">
              <a:rPr lang="en-US" altLang="en-US" sz="1400"/>
              <a:pPr>
                <a:spcBef>
                  <a:spcPct val="0"/>
                </a:spcBef>
                <a:buClrTx/>
                <a:buSzTx/>
                <a:buFontTx/>
                <a:buNone/>
              </a:pPr>
              <a:t>19</a:t>
            </a:fld>
            <a:endParaRPr lang="en-US" altLang="en-US" sz="1400"/>
          </a:p>
        </p:txBody>
      </p:sp>
      <p:sp>
        <p:nvSpPr>
          <p:cNvPr id="9219" name="Slide Number Placeholder 4">
            <a:extLst>
              <a:ext uri="{FF2B5EF4-FFF2-40B4-BE49-F238E27FC236}">
                <a16:creationId xmlns:a16="http://schemas.microsoft.com/office/drawing/2014/main" id="{4442D791-8287-C04D-A782-97F65DBE6C4E}"/>
              </a:ext>
            </a:extLst>
          </p:cNvPr>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0112CB17-B982-D445-94E4-B08282E0CA02}" type="slidenum">
              <a:rPr lang="en-US" altLang="en-US" sz="1400"/>
              <a:pPr algn="r">
                <a:spcBef>
                  <a:spcPct val="0"/>
                </a:spcBef>
                <a:buClrTx/>
                <a:buSzTx/>
                <a:buFontTx/>
                <a:buNone/>
              </a:pPr>
              <a:t>19</a:t>
            </a:fld>
            <a:endParaRPr lang="en-US" altLang="en-US" sz="1400"/>
          </a:p>
        </p:txBody>
      </p:sp>
      <p:sp>
        <p:nvSpPr>
          <p:cNvPr id="9220" name="Rectangle 2">
            <a:extLst>
              <a:ext uri="{FF2B5EF4-FFF2-40B4-BE49-F238E27FC236}">
                <a16:creationId xmlns:a16="http://schemas.microsoft.com/office/drawing/2014/main" id="{B1515316-4DA2-3447-8B4D-D662E53D4A5C}"/>
              </a:ext>
            </a:extLst>
          </p:cNvPr>
          <p:cNvSpPr>
            <a:spLocks noGrp="1" noChangeArrowheads="1"/>
          </p:cNvSpPr>
          <p:nvPr>
            <p:ph type="title" idx="4294967295"/>
          </p:nvPr>
        </p:nvSpPr>
        <p:spPr>
          <a:xfrm>
            <a:off x="2209800" y="228600"/>
            <a:ext cx="7772400" cy="685800"/>
          </a:xfrm>
        </p:spPr>
        <p:txBody>
          <a:bodyPr>
            <a:normAutofit fontScale="90000"/>
          </a:bodyPr>
          <a:lstStyle/>
          <a:p>
            <a:r>
              <a:rPr lang="en-US" altLang="en-US"/>
              <a:t>abstract method in abstract class </a:t>
            </a:r>
          </a:p>
        </p:txBody>
      </p:sp>
      <p:sp>
        <p:nvSpPr>
          <p:cNvPr id="9221" name="Text Box 3">
            <a:extLst>
              <a:ext uri="{FF2B5EF4-FFF2-40B4-BE49-F238E27FC236}">
                <a16:creationId xmlns:a16="http://schemas.microsoft.com/office/drawing/2014/main" id="{F3C3858E-113E-AA42-B057-6D1667D136B1}"/>
              </a:ext>
            </a:extLst>
          </p:cNvPr>
          <p:cNvSpPr txBox="1">
            <a:spLocks noChangeArrowheads="1"/>
          </p:cNvSpPr>
          <p:nvPr/>
        </p:nvSpPr>
        <p:spPr bwMode="auto">
          <a:xfrm>
            <a:off x="1828800" y="1219201"/>
            <a:ext cx="83058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000">
                <a:cs typeface="Times New Roman" panose="02020603050405020304" pitchFamily="18" charset="0"/>
              </a:rPr>
              <a:t>An abstract method cannot be contained in a nonabstract class. If a subclass of an abstract superclass does not implement all the abstract methods, the subclass must be defined abstract. In other words, in a nonabstract subclass extended from an abstract class, all the abstract methods must be implemented, even if they are not used in the subclass. </a:t>
            </a:r>
          </a:p>
        </p:txBody>
      </p:sp>
    </p:spTree>
    <p:extLst>
      <p:ext uri="{BB962C8B-B14F-4D97-AF65-F5344CB8AC3E}">
        <p14:creationId xmlns:p14="http://schemas.microsoft.com/office/powerpoint/2010/main" val="1263633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671EC-4DA1-084E-84A7-674E2F16253C}"/>
              </a:ext>
            </a:extLst>
          </p:cNvPr>
          <p:cNvSpPr>
            <a:spLocks noGrp="1"/>
          </p:cNvSpPr>
          <p:nvPr>
            <p:ph type="title"/>
          </p:nvPr>
        </p:nvSpPr>
        <p:spPr/>
        <p:txBody>
          <a:bodyPr/>
          <a:lstStyle/>
          <a:p>
            <a:r>
              <a:rPr lang="en-US" dirty="0"/>
              <a:t>Midterm</a:t>
            </a:r>
          </a:p>
        </p:txBody>
      </p:sp>
      <p:sp>
        <p:nvSpPr>
          <p:cNvPr id="3" name="Content Placeholder 2">
            <a:extLst>
              <a:ext uri="{FF2B5EF4-FFF2-40B4-BE49-F238E27FC236}">
                <a16:creationId xmlns:a16="http://schemas.microsoft.com/office/drawing/2014/main" id="{8FBCFC72-06E3-B541-8609-F545F369E0E2}"/>
              </a:ext>
            </a:extLst>
          </p:cNvPr>
          <p:cNvSpPr>
            <a:spLocks noGrp="1"/>
          </p:cNvSpPr>
          <p:nvPr>
            <p:ph idx="1"/>
          </p:nvPr>
        </p:nvSpPr>
        <p:spPr/>
        <p:txBody>
          <a:bodyPr/>
          <a:lstStyle/>
          <a:p>
            <a:r>
              <a:rPr lang="en-US" dirty="0"/>
              <a:t>Don’t worry, it’s not hard</a:t>
            </a:r>
          </a:p>
          <a:p>
            <a:r>
              <a:rPr lang="en-US" dirty="0"/>
              <a:t>10 questions about Java</a:t>
            </a:r>
          </a:p>
          <a:p>
            <a:pPr lvl="1"/>
            <a:r>
              <a:rPr lang="en-US" dirty="0"/>
              <a:t>Explain your reasoning. This is </a:t>
            </a:r>
            <a:r>
              <a:rPr lang="en-US" dirty="0" err="1"/>
              <a:t>takehome</a:t>
            </a:r>
            <a:r>
              <a:rPr lang="en-US" dirty="0"/>
              <a:t>, so there aren’t any “show what this method outputs” questions, because you could just run that code yourself.</a:t>
            </a:r>
          </a:p>
          <a:p>
            <a:r>
              <a:rPr lang="en-US" dirty="0"/>
              <a:t>Two programming questions</a:t>
            </a:r>
          </a:p>
        </p:txBody>
      </p:sp>
    </p:spTree>
    <p:extLst>
      <p:ext uri="{BB962C8B-B14F-4D97-AF65-F5344CB8AC3E}">
        <p14:creationId xmlns:p14="http://schemas.microsoft.com/office/powerpoint/2010/main" val="4142407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2">
            <a:extLst>
              <a:ext uri="{FF2B5EF4-FFF2-40B4-BE49-F238E27FC236}">
                <a16:creationId xmlns:a16="http://schemas.microsoft.com/office/drawing/2014/main" id="{91E3441D-7740-5A4B-BCFC-D1A29369A6E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7571D88-8191-CE4C-B669-C2FA9A5EE603}" type="slidenum">
              <a:rPr lang="en-US" altLang="en-US" sz="1400"/>
              <a:pPr>
                <a:spcBef>
                  <a:spcPct val="0"/>
                </a:spcBef>
                <a:buClrTx/>
                <a:buSzTx/>
                <a:buFontTx/>
                <a:buNone/>
              </a:pPr>
              <a:t>20</a:t>
            </a:fld>
            <a:endParaRPr lang="en-US" altLang="en-US" sz="1400"/>
          </a:p>
        </p:txBody>
      </p:sp>
      <p:sp>
        <p:nvSpPr>
          <p:cNvPr id="10243" name="Slide Number Placeholder 4">
            <a:extLst>
              <a:ext uri="{FF2B5EF4-FFF2-40B4-BE49-F238E27FC236}">
                <a16:creationId xmlns:a16="http://schemas.microsoft.com/office/drawing/2014/main" id="{BBC4885C-31FF-484D-860E-3366483FBE5D}"/>
              </a:ext>
            </a:extLst>
          </p:cNvPr>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4E215446-1781-5B49-A537-7EDCB7E30871}" type="slidenum">
              <a:rPr lang="en-US" altLang="en-US" sz="1400"/>
              <a:pPr algn="r">
                <a:spcBef>
                  <a:spcPct val="0"/>
                </a:spcBef>
                <a:buClrTx/>
                <a:buSzTx/>
                <a:buFontTx/>
                <a:buNone/>
              </a:pPr>
              <a:t>20</a:t>
            </a:fld>
            <a:endParaRPr lang="en-US" altLang="en-US" sz="1400"/>
          </a:p>
        </p:txBody>
      </p:sp>
      <p:sp>
        <p:nvSpPr>
          <p:cNvPr id="10244" name="Rectangle 2">
            <a:extLst>
              <a:ext uri="{FF2B5EF4-FFF2-40B4-BE49-F238E27FC236}">
                <a16:creationId xmlns:a16="http://schemas.microsoft.com/office/drawing/2014/main" id="{9BA2208B-FA0B-F743-B06F-896879FC90D5}"/>
              </a:ext>
            </a:extLst>
          </p:cNvPr>
          <p:cNvSpPr>
            <a:spLocks noGrp="1" noChangeArrowheads="1"/>
          </p:cNvSpPr>
          <p:nvPr>
            <p:ph type="title" idx="4294967295"/>
          </p:nvPr>
        </p:nvSpPr>
        <p:spPr>
          <a:xfrm>
            <a:off x="1828800" y="228600"/>
            <a:ext cx="8610600" cy="914400"/>
          </a:xfrm>
        </p:spPr>
        <p:txBody>
          <a:bodyPr>
            <a:normAutofit fontScale="90000"/>
          </a:bodyPr>
          <a:lstStyle/>
          <a:p>
            <a:r>
              <a:rPr lang="en-US" altLang="en-US"/>
              <a:t>object cannot be created from abstract class </a:t>
            </a:r>
          </a:p>
        </p:txBody>
      </p:sp>
      <p:sp>
        <p:nvSpPr>
          <p:cNvPr id="10245" name="Text Box 3">
            <a:extLst>
              <a:ext uri="{FF2B5EF4-FFF2-40B4-BE49-F238E27FC236}">
                <a16:creationId xmlns:a16="http://schemas.microsoft.com/office/drawing/2014/main" id="{35F28459-6584-5842-8982-6A53BA20F092}"/>
              </a:ext>
            </a:extLst>
          </p:cNvPr>
          <p:cNvSpPr txBox="1">
            <a:spLocks noChangeArrowheads="1"/>
          </p:cNvSpPr>
          <p:nvPr/>
        </p:nvSpPr>
        <p:spPr bwMode="auto">
          <a:xfrm>
            <a:off x="1828800" y="1600200"/>
            <a:ext cx="8534400"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600">
                <a:cs typeface="Times New Roman" panose="02020603050405020304" pitchFamily="18" charset="0"/>
              </a:rPr>
              <a:t>An abstract class cannot be instantiated using the new operator, but you can still define its constructors, which are invoked in the constructors of its subclasses. For instance, the constructors of GeometricObject are invoked in the Circle class and the Rectangle class. </a:t>
            </a:r>
          </a:p>
        </p:txBody>
      </p:sp>
    </p:spTree>
    <p:extLst>
      <p:ext uri="{BB962C8B-B14F-4D97-AF65-F5344CB8AC3E}">
        <p14:creationId xmlns:p14="http://schemas.microsoft.com/office/powerpoint/2010/main" val="3986417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2">
            <a:extLst>
              <a:ext uri="{FF2B5EF4-FFF2-40B4-BE49-F238E27FC236}">
                <a16:creationId xmlns:a16="http://schemas.microsoft.com/office/drawing/2014/main" id="{3787CC03-28B7-6E41-A181-4A295DF867D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A536CD0-B4C0-4B4A-83C3-70BDF5880967}" type="slidenum">
              <a:rPr lang="en-US" altLang="en-US" sz="1400"/>
              <a:pPr>
                <a:spcBef>
                  <a:spcPct val="0"/>
                </a:spcBef>
                <a:buClrTx/>
                <a:buSzTx/>
                <a:buFontTx/>
                <a:buNone/>
              </a:pPr>
              <a:t>21</a:t>
            </a:fld>
            <a:endParaRPr lang="en-US" altLang="en-US" sz="1400"/>
          </a:p>
        </p:txBody>
      </p:sp>
      <p:sp>
        <p:nvSpPr>
          <p:cNvPr id="11267" name="Slide Number Placeholder 4">
            <a:extLst>
              <a:ext uri="{FF2B5EF4-FFF2-40B4-BE49-F238E27FC236}">
                <a16:creationId xmlns:a16="http://schemas.microsoft.com/office/drawing/2014/main" id="{06A3CC3D-B452-374A-8274-B68E776C0C05}"/>
              </a:ext>
            </a:extLst>
          </p:cNvPr>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332C9F99-15B9-DF4A-BD71-6CEA429772EB}" type="slidenum">
              <a:rPr lang="en-US" altLang="en-US" sz="1400"/>
              <a:pPr algn="r">
                <a:spcBef>
                  <a:spcPct val="0"/>
                </a:spcBef>
                <a:buClrTx/>
                <a:buSzTx/>
                <a:buFontTx/>
                <a:buNone/>
              </a:pPr>
              <a:t>21</a:t>
            </a:fld>
            <a:endParaRPr lang="en-US" altLang="en-US" sz="1400"/>
          </a:p>
        </p:txBody>
      </p:sp>
      <p:sp>
        <p:nvSpPr>
          <p:cNvPr id="11268" name="Rectangle 2">
            <a:extLst>
              <a:ext uri="{FF2B5EF4-FFF2-40B4-BE49-F238E27FC236}">
                <a16:creationId xmlns:a16="http://schemas.microsoft.com/office/drawing/2014/main" id="{5FE8BF89-FDB9-4049-A737-06022C8FA022}"/>
              </a:ext>
            </a:extLst>
          </p:cNvPr>
          <p:cNvSpPr>
            <a:spLocks noGrp="1" noChangeArrowheads="1"/>
          </p:cNvSpPr>
          <p:nvPr>
            <p:ph type="title" idx="4294967295"/>
          </p:nvPr>
        </p:nvSpPr>
        <p:spPr>
          <a:xfrm>
            <a:off x="1752600" y="228600"/>
            <a:ext cx="8610600" cy="1143000"/>
          </a:xfrm>
        </p:spPr>
        <p:txBody>
          <a:bodyPr>
            <a:normAutofit fontScale="90000"/>
          </a:bodyPr>
          <a:lstStyle/>
          <a:p>
            <a:r>
              <a:rPr lang="en-US" altLang="en-US"/>
              <a:t>abstract class without abstract method </a:t>
            </a:r>
          </a:p>
        </p:txBody>
      </p:sp>
      <p:sp>
        <p:nvSpPr>
          <p:cNvPr id="11269" name="Text Box 3">
            <a:extLst>
              <a:ext uri="{FF2B5EF4-FFF2-40B4-BE49-F238E27FC236}">
                <a16:creationId xmlns:a16="http://schemas.microsoft.com/office/drawing/2014/main" id="{6D9211B5-7BB0-5844-869F-DCE77FE22693}"/>
              </a:ext>
            </a:extLst>
          </p:cNvPr>
          <p:cNvSpPr txBox="1">
            <a:spLocks noChangeArrowheads="1"/>
          </p:cNvSpPr>
          <p:nvPr/>
        </p:nvSpPr>
        <p:spPr bwMode="auto">
          <a:xfrm>
            <a:off x="1828800" y="1828800"/>
            <a:ext cx="8534400"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600">
                <a:cs typeface="Times New Roman" panose="02020603050405020304" pitchFamily="18" charset="0"/>
              </a:rPr>
              <a:t>A class that contains abstract methods must be abstract. However, it is possible to define an abstract class that contains no abstract methods. In this case, you cannot create instances of the class using the new operator. This class is used as a base class for defining a new subclass. </a:t>
            </a:r>
          </a:p>
        </p:txBody>
      </p:sp>
    </p:spTree>
    <p:extLst>
      <p:ext uri="{BB962C8B-B14F-4D97-AF65-F5344CB8AC3E}">
        <p14:creationId xmlns:p14="http://schemas.microsoft.com/office/powerpoint/2010/main" val="4031158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2">
            <a:extLst>
              <a:ext uri="{FF2B5EF4-FFF2-40B4-BE49-F238E27FC236}">
                <a16:creationId xmlns:a16="http://schemas.microsoft.com/office/drawing/2014/main" id="{A7AA85A2-487E-714D-BFCF-EDF0998715B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DC4D9CD-B5D1-624F-8E41-0D2887D2BE7A}" type="slidenum">
              <a:rPr lang="en-US" altLang="en-US" sz="1400"/>
              <a:pPr>
                <a:spcBef>
                  <a:spcPct val="0"/>
                </a:spcBef>
                <a:buClrTx/>
                <a:buSzTx/>
                <a:buFontTx/>
                <a:buNone/>
              </a:pPr>
              <a:t>22</a:t>
            </a:fld>
            <a:endParaRPr lang="en-US" altLang="en-US" sz="1400"/>
          </a:p>
        </p:txBody>
      </p:sp>
      <p:sp>
        <p:nvSpPr>
          <p:cNvPr id="12291" name="Slide Number Placeholder 4">
            <a:extLst>
              <a:ext uri="{FF2B5EF4-FFF2-40B4-BE49-F238E27FC236}">
                <a16:creationId xmlns:a16="http://schemas.microsoft.com/office/drawing/2014/main" id="{20C3AE4E-0A5B-7142-847D-819D4FE8F24D}"/>
              </a:ext>
            </a:extLst>
          </p:cNvPr>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15AA1FE0-2F3E-C942-99B1-9BB40D420938}" type="slidenum">
              <a:rPr lang="en-US" altLang="en-US" sz="1400"/>
              <a:pPr algn="r">
                <a:spcBef>
                  <a:spcPct val="0"/>
                </a:spcBef>
                <a:buClrTx/>
                <a:buSzTx/>
                <a:buFontTx/>
                <a:buNone/>
              </a:pPr>
              <a:t>22</a:t>
            </a:fld>
            <a:endParaRPr lang="en-US" altLang="en-US" sz="1400"/>
          </a:p>
        </p:txBody>
      </p:sp>
      <p:sp>
        <p:nvSpPr>
          <p:cNvPr id="12292" name="Rectangle 2">
            <a:extLst>
              <a:ext uri="{FF2B5EF4-FFF2-40B4-BE49-F238E27FC236}">
                <a16:creationId xmlns:a16="http://schemas.microsoft.com/office/drawing/2014/main" id="{BE2A505D-72B4-C744-BBD7-BC598E15036C}"/>
              </a:ext>
            </a:extLst>
          </p:cNvPr>
          <p:cNvSpPr>
            <a:spLocks noGrp="1" noChangeArrowheads="1"/>
          </p:cNvSpPr>
          <p:nvPr>
            <p:ph type="title" idx="4294967295"/>
          </p:nvPr>
        </p:nvSpPr>
        <p:spPr>
          <a:xfrm>
            <a:off x="1752600" y="228600"/>
            <a:ext cx="8686800" cy="1143000"/>
          </a:xfrm>
        </p:spPr>
        <p:txBody>
          <a:bodyPr>
            <a:normAutofit fontScale="90000"/>
          </a:bodyPr>
          <a:lstStyle/>
          <a:p>
            <a:r>
              <a:rPr lang="en-US" altLang="en-US"/>
              <a:t>superclass of abstract class may be concrete </a:t>
            </a:r>
          </a:p>
        </p:txBody>
      </p:sp>
      <p:sp>
        <p:nvSpPr>
          <p:cNvPr id="12293" name="Text Box 3">
            <a:extLst>
              <a:ext uri="{FF2B5EF4-FFF2-40B4-BE49-F238E27FC236}">
                <a16:creationId xmlns:a16="http://schemas.microsoft.com/office/drawing/2014/main" id="{914AE4DD-7DA0-7F4D-A4F5-0D9F6048B058}"/>
              </a:ext>
            </a:extLst>
          </p:cNvPr>
          <p:cNvSpPr txBox="1">
            <a:spLocks noChangeArrowheads="1"/>
          </p:cNvSpPr>
          <p:nvPr/>
        </p:nvSpPr>
        <p:spPr bwMode="auto">
          <a:xfrm>
            <a:off x="1828800" y="1828801"/>
            <a:ext cx="8534400"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600">
                <a:cs typeface="Times New Roman" panose="02020603050405020304" pitchFamily="18" charset="0"/>
              </a:rPr>
              <a:t>A subclass can be abstract even if its superclass is concrete. For example, the Object class is concrete, but its subclasses, such as GeometricObject, may be abstract.</a:t>
            </a:r>
          </a:p>
        </p:txBody>
      </p:sp>
    </p:spTree>
    <p:extLst>
      <p:ext uri="{BB962C8B-B14F-4D97-AF65-F5344CB8AC3E}">
        <p14:creationId xmlns:p14="http://schemas.microsoft.com/office/powerpoint/2010/main" val="2124466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2">
            <a:extLst>
              <a:ext uri="{FF2B5EF4-FFF2-40B4-BE49-F238E27FC236}">
                <a16:creationId xmlns:a16="http://schemas.microsoft.com/office/drawing/2014/main" id="{ECE2018A-35EF-9E4D-BF13-372922A407E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3153C4C-E891-4B42-8506-703C802DE703}" type="slidenum">
              <a:rPr lang="en-US" altLang="en-US" sz="1400"/>
              <a:pPr>
                <a:spcBef>
                  <a:spcPct val="0"/>
                </a:spcBef>
                <a:buClrTx/>
                <a:buSzTx/>
                <a:buFontTx/>
                <a:buNone/>
              </a:pPr>
              <a:t>23</a:t>
            </a:fld>
            <a:endParaRPr lang="en-US" altLang="en-US" sz="1400"/>
          </a:p>
        </p:txBody>
      </p:sp>
      <p:sp>
        <p:nvSpPr>
          <p:cNvPr id="13315" name="Slide Number Placeholder 4">
            <a:extLst>
              <a:ext uri="{FF2B5EF4-FFF2-40B4-BE49-F238E27FC236}">
                <a16:creationId xmlns:a16="http://schemas.microsoft.com/office/drawing/2014/main" id="{96363A21-BC3E-3D42-80DF-C22A92EB116D}"/>
              </a:ext>
            </a:extLst>
          </p:cNvPr>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71870518-6B58-9448-9792-5B133151924D}" type="slidenum">
              <a:rPr lang="en-US" altLang="en-US" sz="1400"/>
              <a:pPr algn="r">
                <a:spcBef>
                  <a:spcPct val="0"/>
                </a:spcBef>
                <a:buClrTx/>
                <a:buSzTx/>
                <a:buFontTx/>
                <a:buNone/>
              </a:pPr>
              <a:t>23</a:t>
            </a:fld>
            <a:endParaRPr lang="en-US" altLang="en-US" sz="1400"/>
          </a:p>
        </p:txBody>
      </p:sp>
      <p:sp>
        <p:nvSpPr>
          <p:cNvPr id="13316" name="Rectangle 2">
            <a:extLst>
              <a:ext uri="{FF2B5EF4-FFF2-40B4-BE49-F238E27FC236}">
                <a16:creationId xmlns:a16="http://schemas.microsoft.com/office/drawing/2014/main" id="{80F8F6A3-2B18-C345-9C63-AA0691EB68E3}"/>
              </a:ext>
            </a:extLst>
          </p:cNvPr>
          <p:cNvSpPr>
            <a:spLocks noGrp="1" noChangeArrowheads="1"/>
          </p:cNvSpPr>
          <p:nvPr>
            <p:ph type="title" idx="4294967295"/>
          </p:nvPr>
        </p:nvSpPr>
        <p:spPr>
          <a:xfrm>
            <a:off x="1752600" y="228600"/>
            <a:ext cx="8763000" cy="1143000"/>
          </a:xfrm>
        </p:spPr>
        <p:txBody>
          <a:bodyPr>
            <a:normAutofit fontScale="90000"/>
          </a:bodyPr>
          <a:lstStyle/>
          <a:p>
            <a:r>
              <a:rPr lang="en-US" altLang="en-US"/>
              <a:t>concrete method overridden to be abstract </a:t>
            </a:r>
          </a:p>
        </p:txBody>
      </p:sp>
      <p:sp>
        <p:nvSpPr>
          <p:cNvPr id="13317" name="Text Box 3">
            <a:extLst>
              <a:ext uri="{FF2B5EF4-FFF2-40B4-BE49-F238E27FC236}">
                <a16:creationId xmlns:a16="http://schemas.microsoft.com/office/drawing/2014/main" id="{E3059D17-54D6-034C-9C14-C2C2CC022816}"/>
              </a:ext>
            </a:extLst>
          </p:cNvPr>
          <p:cNvSpPr txBox="1">
            <a:spLocks noChangeArrowheads="1"/>
          </p:cNvSpPr>
          <p:nvPr/>
        </p:nvSpPr>
        <p:spPr bwMode="auto">
          <a:xfrm>
            <a:off x="1752600" y="1676401"/>
            <a:ext cx="8686800"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600">
                <a:cs typeface="Times New Roman" panose="02020603050405020304" pitchFamily="18" charset="0"/>
              </a:rPr>
              <a:t>A subclass can override a method from its superclass to define it abstract. This is rare, but useful when the implementation of the method in the superclass becomes invalid in the subclass. In this case, the subclass must be defined abstract. </a:t>
            </a:r>
          </a:p>
        </p:txBody>
      </p:sp>
    </p:spTree>
    <p:extLst>
      <p:ext uri="{BB962C8B-B14F-4D97-AF65-F5344CB8AC3E}">
        <p14:creationId xmlns:p14="http://schemas.microsoft.com/office/powerpoint/2010/main" val="1749041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2">
            <a:extLst>
              <a:ext uri="{FF2B5EF4-FFF2-40B4-BE49-F238E27FC236}">
                <a16:creationId xmlns:a16="http://schemas.microsoft.com/office/drawing/2014/main" id="{043F8672-3895-D44B-B33C-0C78473C0A2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6B31082-87FA-B14B-8AAD-7BB851EF7DEC}" type="slidenum">
              <a:rPr lang="en-US" altLang="en-US" sz="1400"/>
              <a:pPr>
                <a:spcBef>
                  <a:spcPct val="0"/>
                </a:spcBef>
                <a:buClrTx/>
                <a:buSzTx/>
                <a:buFontTx/>
                <a:buNone/>
              </a:pPr>
              <a:t>24</a:t>
            </a:fld>
            <a:endParaRPr lang="en-US" altLang="en-US" sz="1400"/>
          </a:p>
        </p:txBody>
      </p:sp>
      <p:sp>
        <p:nvSpPr>
          <p:cNvPr id="14339" name="Slide Number Placeholder 4">
            <a:extLst>
              <a:ext uri="{FF2B5EF4-FFF2-40B4-BE49-F238E27FC236}">
                <a16:creationId xmlns:a16="http://schemas.microsoft.com/office/drawing/2014/main" id="{DE48C912-DA0F-C14F-9597-47D56328B906}"/>
              </a:ext>
            </a:extLst>
          </p:cNvPr>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C68F35CD-576E-1F4A-A7E8-2D06F44DBC6C}" type="slidenum">
              <a:rPr lang="en-US" altLang="en-US" sz="1400"/>
              <a:pPr algn="r">
                <a:spcBef>
                  <a:spcPct val="0"/>
                </a:spcBef>
                <a:buClrTx/>
                <a:buSzTx/>
                <a:buFontTx/>
                <a:buNone/>
              </a:pPr>
              <a:t>24</a:t>
            </a:fld>
            <a:endParaRPr lang="en-US" altLang="en-US" sz="1400"/>
          </a:p>
        </p:txBody>
      </p:sp>
      <p:sp>
        <p:nvSpPr>
          <p:cNvPr id="14340" name="Rectangle 2">
            <a:extLst>
              <a:ext uri="{FF2B5EF4-FFF2-40B4-BE49-F238E27FC236}">
                <a16:creationId xmlns:a16="http://schemas.microsoft.com/office/drawing/2014/main" id="{4CD7E3CC-5541-574D-8FDB-0C1C8586AEB6}"/>
              </a:ext>
            </a:extLst>
          </p:cNvPr>
          <p:cNvSpPr>
            <a:spLocks noGrp="1" noChangeArrowheads="1"/>
          </p:cNvSpPr>
          <p:nvPr>
            <p:ph type="title" idx="4294967295"/>
          </p:nvPr>
        </p:nvSpPr>
        <p:spPr>
          <a:xfrm>
            <a:off x="2209800" y="228600"/>
            <a:ext cx="7772400" cy="685800"/>
          </a:xfrm>
        </p:spPr>
        <p:txBody>
          <a:bodyPr>
            <a:normAutofit fontScale="90000"/>
          </a:bodyPr>
          <a:lstStyle/>
          <a:p>
            <a:r>
              <a:rPr lang="en-US" altLang="en-US"/>
              <a:t>abstract class as type </a:t>
            </a:r>
          </a:p>
        </p:txBody>
      </p:sp>
      <p:sp>
        <p:nvSpPr>
          <p:cNvPr id="14341" name="Text Box 3">
            <a:extLst>
              <a:ext uri="{FF2B5EF4-FFF2-40B4-BE49-F238E27FC236}">
                <a16:creationId xmlns:a16="http://schemas.microsoft.com/office/drawing/2014/main" id="{E22B3866-6DB0-C343-8367-4302D86F6A09}"/>
              </a:ext>
            </a:extLst>
          </p:cNvPr>
          <p:cNvSpPr txBox="1">
            <a:spLocks noChangeArrowheads="1"/>
          </p:cNvSpPr>
          <p:nvPr/>
        </p:nvSpPr>
        <p:spPr bwMode="auto">
          <a:xfrm>
            <a:off x="1752600" y="1295401"/>
            <a:ext cx="8686800"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600">
                <a:cs typeface="Times New Roman" panose="02020603050405020304" pitchFamily="18" charset="0"/>
              </a:rPr>
              <a:t>You cannot create an instance from an abstract class using the new operator, but an abstract class can be used as a data type. Therefore, the following statement, which creates an array whose elements are of GeometricObject type, is correct. </a:t>
            </a:r>
          </a:p>
          <a:p>
            <a:pPr>
              <a:spcBef>
                <a:spcPct val="50000"/>
              </a:spcBef>
              <a:buClrTx/>
              <a:buSzTx/>
              <a:buFontTx/>
              <a:buNone/>
            </a:pPr>
            <a:r>
              <a:rPr lang="en-US" altLang="en-US" sz="2800">
                <a:cs typeface="Times New Roman" panose="02020603050405020304" pitchFamily="18" charset="0"/>
              </a:rPr>
              <a:t>GeometricObject[] geo = new    GeometricObject[10];</a:t>
            </a:r>
          </a:p>
        </p:txBody>
      </p:sp>
    </p:spTree>
    <p:extLst>
      <p:ext uri="{BB962C8B-B14F-4D97-AF65-F5344CB8AC3E}">
        <p14:creationId xmlns:p14="http://schemas.microsoft.com/office/powerpoint/2010/main" val="330450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2">
            <a:extLst>
              <a:ext uri="{FF2B5EF4-FFF2-40B4-BE49-F238E27FC236}">
                <a16:creationId xmlns:a16="http://schemas.microsoft.com/office/drawing/2014/main" id="{650F241D-EA30-1048-A3AC-6AE755797EC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B725DA3-8C84-FE46-97D1-DC8ECABD3273}" type="slidenum">
              <a:rPr lang="en-US" altLang="en-US" sz="1400"/>
              <a:pPr>
                <a:spcBef>
                  <a:spcPct val="0"/>
                </a:spcBef>
                <a:buClrTx/>
                <a:buSzTx/>
                <a:buFontTx/>
                <a:buNone/>
              </a:pPr>
              <a:t>25</a:t>
            </a:fld>
            <a:endParaRPr lang="en-US" altLang="en-US" sz="1400"/>
          </a:p>
        </p:txBody>
      </p:sp>
      <p:sp>
        <p:nvSpPr>
          <p:cNvPr id="15363" name="Slide Number Placeholder 4">
            <a:extLst>
              <a:ext uri="{FF2B5EF4-FFF2-40B4-BE49-F238E27FC236}">
                <a16:creationId xmlns:a16="http://schemas.microsoft.com/office/drawing/2014/main" id="{90215B55-B842-B94C-8408-A0B978D632AD}"/>
              </a:ext>
            </a:extLst>
          </p:cNvPr>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D57314E4-E98D-E749-820A-7E4DC2B04419}" type="slidenum">
              <a:rPr lang="en-US" altLang="en-US" sz="1400"/>
              <a:pPr algn="r">
                <a:spcBef>
                  <a:spcPct val="0"/>
                </a:spcBef>
                <a:buClrTx/>
                <a:buSzTx/>
                <a:buFontTx/>
                <a:buNone/>
              </a:pPr>
              <a:t>25</a:t>
            </a:fld>
            <a:endParaRPr lang="en-US" altLang="en-US" sz="1400"/>
          </a:p>
        </p:txBody>
      </p:sp>
      <p:sp>
        <p:nvSpPr>
          <p:cNvPr id="15364" name="Rectangle 2">
            <a:extLst>
              <a:ext uri="{FF2B5EF4-FFF2-40B4-BE49-F238E27FC236}">
                <a16:creationId xmlns:a16="http://schemas.microsoft.com/office/drawing/2014/main" id="{BF616B01-722A-1443-9C4A-809056003BD1}"/>
              </a:ext>
            </a:extLst>
          </p:cNvPr>
          <p:cNvSpPr>
            <a:spLocks noGrp="1" noChangeArrowheads="1"/>
          </p:cNvSpPr>
          <p:nvPr>
            <p:ph type="title" idx="4294967295"/>
          </p:nvPr>
        </p:nvSpPr>
        <p:spPr>
          <a:xfrm>
            <a:off x="1676400" y="152400"/>
            <a:ext cx="8991600" cy="1047750"/>
          </a:xfrm>
        </p:spPr>
        <p:txBody>
          <a:bodyPr/>
          <a:lstStyle/>
          <a:p>
            <a:r>
              <a:rPr lang="en-US" altLang="en-US" sz="4000"/>
              <a:t>Case Study: the Abstract Number Class</a:t>
            </a:r>
            <a:r>
              <a:rPr lang="en-US" altLang="en-US"/>
              <a:t> </a:t>
            </a:r>
          </a:p>
        </p:txBody>
      </p:sp>
      <p:sp>
        <p:nvSpPr>
          <p:cNvPr id="15365" name="Rectangle 6">
            <a:extLst>
              <a:ext uri="{FF2B5EF4-FFF2-40B4-BE49-F238E27FC236}">
                <a16:creationId xmlns:a16="http://schemas.microsoft.com/office/drawing/2014/main" id="{69D90233-3725-7C46-82F2-B7FCC3723A1D}"/>
              </a:ext>
            </a:extLst>
          </p:cNvPr>
          <p:cNvSpPr>
            <a:spLocks noChangeArrowheads="1"/>
          </p:cNvSpPr>
          <p:nvPr/>
        </p:nvSpPr>
        <p:spPr bwMode="auto">
          <a:xfrm>
            <a:off x="1524001" y="168845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6" name="Rectangle 7">
            <a:extLst>
              <a:ext uri="{FF2B5EF4-FFF2-40B4-BE49-F238E27FC236}">
                <a16:creationId xmlns:a16="http://schemas.microsoft.com/office/drawing/2014/main" id="{9885C6CB-DB15-7342-9309-47DDED334E50}"/>
              </a:ext>
            </a:extLst>
          </p:cNvPr>
          <p:cNvSpPr>
            <a:spLocks noChangeArrowheads="1"/>
          </p:cNvSpPr>
          <p:nvPr/>
        </p:nvSpPr>
        <p:spPr bwMode="auto">
          <a:xfrm>
            <a:off x="1524001" y="21647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7" name="Rectangle 8">
            <a:extLst>
              <a:ext uri="{FF2B5EF4-FFF2-40B4-BE49-F238E27FC236}">
                <a16:creationId xmlns:a16="http://schemas.microsoft.com/office/drawing/2014/main" id="{9642E63D-6CDB-B449-8316-C93B72F41DB4}"/>
              </a:ext>
            </a:extLst>
          </p:cNvPr>
          <p:cNvSpPr>
            <a:spLocks noChangeArrowheads="1"/>
          </p:cNvSpPr>
          <p:nvPr/>
        </p:nvSpPr>
        <p:spPr bwMode="auto">
          <a:xfrm>
            <a:off x="1524001" y="42316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15368" name="Picture 12">
            <a:extLst>
              <a:ext uri="{FF2B5EF4-FFF2-40B4-BE49-F238E27FC236}">
                <a16:creationId xmlns:a16="http://schemas.microsoft.com/office/drawing/2014/main" id="{028D9BEF-F06E-844D-8CCF-D11BA4B09F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8126" y="1795463"/>
            <a:ext cx="9159875" cy="3014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15369" name="AutoShape 10">
            <a:hlinkClick r:id="rId3" action="ppaction://program" highlightClick="1"/>
            <a:extLst>
              <a:ext uri="{FF2B5EF4-FFF2-40B4-BE49-F238E27FC236}">
                <a16:creationId xmlns:a16="http://schemas.microsoft.com/office/drawing/2014/main" id="{D6F0AEE4-4A35-4E4F-A1D3-769674CD6384}"/>
              </a:ext>
            </a:extLst>
          </p:cNvPr>
          <p:cNvSpPr>
            <a:spLocks noChangeArrowheads="1"/>
          </p:cNvSpPr>
          <p:nvPr/>
        </p:nvSpPr>
        <p:spPr bwMode="auto">
          <a:xfrm>
            <a:off x="8763000" y="5410200"/>
            <a:ext cx="69850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
        <p:nvSpPr>
          <p:cNvPr id="15370" name="Rectangle 12">
            <a:hlinkClick r:id="rId4"/>
            <a:extLst>
              <a:ext uri="{FF2B5EF4-FFF2-40B4-BE49-F238E27FC236}">
                <a16:creationId xmlns:a16="http://schemas.microsoft.com/office/drawing/2014/main" id="{EBAA09CF-AB04-9D4E-91B1-C48FF619B287}"/>
              </a:ext>
            </a:extLst>
          </p:cNvPr>
          <p:cNvSpPr>
            <a:spLocks noChangeArrowheads="1"/>
          </p:cNvSpPr>
          <p:nvPr/>
        </p:nvSpPr>
        <p:spPr bwMode="auto">
          <a:xfrm>
            <a:off x="6248401" y="5410200"/>
            <a:ext cx="23717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err="1"/>
              <a:t>LargestNumbers</a:t>
            </a:r>
            <a:endParaRPr lang="en-US" altLang="en-US" sz="2000" dirty="0"/>
          </a:p>
        </p:txBody>
      </p:sp>
    </p:spTree>
    <p:extLst>
      <p:ext uri="{BB962C8B-B14F-4D97-AF65-F5344CB8AC3E}">
        <p14:creationId xmlns:p14="http://schemas.microsoft.com/office/powerpoint/2010/main" val="1649957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2">
            <a:extLst>
              <a:ext uri="{FF2B5EF4-FFF2-40B4-BE49-F238E27FC236}">
                <a16:creationId xmlns:a16="http://schemas.microsoft.com/office/drawing/2014/main" id="{6702DCC7-FDA2-5F42-9CFB-F489BE5D868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E9B2A28-B7F3-AC40-BE81-B835673526AB}" type="slidenum">
              <a:rPr lang="en-US" altLang="en-US" sz="1400"/>
              <a:pPr>
                <a:spcBef>
                  <a:spcPct val="0"/>
                </a:spcBef>
                <a:buClrTx/>
                <a:buSzTx/>
                <a:buFontTx/>
                <a:buNone/>
              </a:pPr>
              <a:t>26</a:t>
            </a:fld>
            <a:endParaRPr lang="en-US" altLang="en-US" sz="1400"/>
          </a:p>
        </p:txBody>
      </p:sp>
      <p:sp>
        <p:nvSpPr>
          <p:cNvPr id="16387" name="Slide Number Placeholder 4">
            <a:extLst>
              <a:ext uri="{FF2B5EF4-FFF2-40B4-BE49-F238E27FC236}">
                <a16:creationId xmlns:a16="http://schemas.microsoft.com/office/drawing/2014/main" id="{D895E91D-9797-254B-B5E5-84DEBF434F6F}"/>
              </a:ext>
            </a:extLst>
          </p:cNvPr>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44C8F5E7-184C-3146-982D-486163A88C06}" type="slidenum">
              <a:rPr lang="en-US" altLang="en-US" sz="1400"/>
              <a:pPr algn="r">
                <a:spcBef>
                  <a:spcPct val="0"/>
                </a:spcBef>
                <a:buClrTx/>
                <a:buSzTx/>
                <a:buFontTx/>
                <a:buNone/>
              </a:pPr>
              <a:t>26</a:t>
            </a:fld>
            <a:endParaRPr lang="en-US" altLang="en-US" sz="1400"/>
          </a:p>
        </p:txBody>
      </p:sp>
      <p:sp>
        <p:nvSpPr>
          <p:cNvPr id="16388" name="Rectangle 2">
            <a:extLst>
              <a:ext uri="{FF2B5EF4-FFF2-40B4-BE49-F238E27FC236}">
                <a16:creationId xmlns:a16="http://schemas.microsoft.com/office/drawing/2014/main" id="{2C6C6EA2-2A26-8C49-AD80-7C799267DC49}"/>
              </a:ext>
            </a:extLst>
          </p:cNvPr>
          <p:cNvSpPr>
            <a:spLocks noGrp="1" noChangeArrowheads="1"/>
          </p:cNvSpPr>
          <p:nvPr>
            <p:ph type="title" idx="4294967295"/>
          </p:nvPr>
        </p:nvSpPr>
        <p:spPr>
          <a:xfrm>
            <a:off x="1676400" y="152400"/>
            <a:ext cx="8991600" cy="1047750"/>
          </a:xfrm>
        </p:spPr>
        <p:txBody>
          <a:bodyPr>
            <a:normAutofit fontScale="90000"/>
          </a:bodyPr>
          <a:lstStyle/>
          <a:p>
            <a:r>
              <a:rPr lang="en-US" altLang="en-US"/>
              <a:t>The Abstract Calendar Class and Its GregorianCalendar subclass</a:t>
            </a:r>
          </a:p>
        </p:txBody>
      </p:sp>
      <p:sp>
        <p:nvSpPr>
          <p:cNvPr id="16389" name="Rectangle 6">
            <a:extLst>
              <a:ext uri="{FF2B5EF4-FFF2-40B4-BE49-F238E27FC236}">
                <a16:creationId xmlns:a16="http://schemas.microsoft.com/office/drawing/2014/main" id="{0F11264C-38AC-C142-85AC-CE77FA5CA0BF}"/>
              </a:ext>
            </a:extLst>
          </p:cNvPr>
          <p:cNvSpPr>
            <a:spLocks noChangeArrowheads="1"/>
          </p:cNvSpPr>
          <p:nvPr/>
        </p:nvSpPr>
        <p:spPr bwMode="auto">
          <a:xfrm>
            <a:off x="1524001" y="168845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16390" name="Picture 7">
            <a:extLst>
              <a:ext uri="{FF2B5EF4-FFF2-40B4-BE49-F238E27FC236}">
                <a16:creationId xmlns:a16="http://schemas.microsoft.com/office/drawing/2014/main" id="{3E03878C-4FE9-2B4F-9EAE-05B2A7761E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3525" y="1600200"/>
            <a:ext cx="9124950" cy="474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961998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2">
            <a:extLst>
              <a:ext uri="{FF2B5EF4-FFF2-40B4-BE49-F238E27FC236}">
                <a16:creationId xmlns:a16="http://schemas.microsoft.com/office/drawing/2014/main" id="{208C1D07-7B99-AA4B-9B98-4021F862AA7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7745A98-0E33-A543-855F-AD184AF2E434}" type="slidenum">
              <a:rPr lang="en-US" altLang="en-US" sz="1400"/>
              <a:pPr>
                <a:spcBef>
                  <a:spcPct val="0"/>
                </a:spcBef>
                <a:buClrTx/>
                <a:buSzTx/>
                <a:buFontTx/>
                <a:buNone/>
              </a:pPr>
              <a:t>27</a:t>
            </a:fld>
            <a:endParaRPr lang="en-US" altLang="en-US" sz="1400"/>
          </a:p>
        </p:txBody>
      </p:sp>
      <p:sp>
        <p:nvSpPr>
          <p:cNvPr id="17411" name="Slide Number Placeholder 4">
            <a:extLst>
              <a:ext uri="{FF2B5EF4-FFF2-40B4-BE49-F238E27FC236}">
                <a16:creationId xmlns:a16="http://schemas.microsoft.com/office/drawing/2014/main" id="{86B0CF4D-7831-6547-A2E5-3E0FAFAE649E}"/>
              </a:ext>
            </a:extLst>
          </p:cNvPr>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C4A1518C-DB5F-A046-BBCA-97F6DFF123AF}" type="slidenum">
              <a:rPr lang="en-US" altLang="en-US" sz="1400"/>
              <a:pPr algn="r">
                <a:spcBef>
                  <a:spcPct val="0"/>
                </a:spcBef>
                <a:buClrTx/>
                <a:buSzTx/>
                <a:buFontTx/>
                <a:buNone/>
              </a:pPr>
              <a:t>27</a:t>
            </a:fld>
            <a:endParaRPr lang="en-US" altLang="en-US" sz="1400"/>
          </a:p>
        </p:txBody>
      </p:sp>
      <p:sp>
        <p:nvSpPr>
          <p:cNvPr id="17412" name="Rectangle 2">
            <a:extLst>
              <a:ext uri="{FF2B5EF4-FFF2-40B4-BE49-F238E27FC236}">
                <a16:creationId xmlns:a16="http://schemas.microsoft.com/office/drawing/2014/main" id="{1C7A7729-B5FA-2342-BEBF-FD678197E95D}"/>
              </a:ext>
            </a:extLst>
          </p:cNvPr>
          <p:cNvSpPr>
            <a:spLocks noGrp="1" noChangeArrowheads="1"/>
          </p:cNvSpPr>
          <p:nvPr>
            <p:ph type="title" idx="4294967295"/>
          </p:nvPr>
        </p:nvSpPr>
        <p:spPr>
          <a:xfrm>
            <a:off x="1676400" y="152400"/>
            <a:ext cx="8991600" cy="1047750"/>
          </a:xfrm>
        </p:spPr>
        <p:txBody>
          <a:bodyPr>
            <a:normAutofit fontScale="90000"/>
          </a:bodyPr>
          <a:lstStyle/>
          <a:p>
            <a:r>
              <a:rPr lang="en-US" altLang="en-US"/>
              <a:t>The Abstract Calendar Class and Its GregorianCalendar subclass</a:t>
            </a:r>
          </a:p>
        </p:txBody>
      </p:sp>
      <p:sp>
        <p:nvSpPr>
          <p:cNvPr id="17413" name="Rectangle 3">
            <a:extLst>
              <a:ext uri="{FF2B5EF4-FFF2-40B4-BE49-F238E27FC236}">
                <a16:creationId xmlns:a16="http://schemas.microsoft.com/office/drawing/2014/main" id="{634C25E2-3A14-D449-8F35-32F14DE07F5C}"/>
              </a:ext>
            </a:extLst>
          </p:cNvPr>
          <p:cNvSpPr>
            <a:spLocks noGrp="1" noChangeArrowheads="1"/>
          </p:cNvSpPr>
          <p:nvPr>
            <p:ph type="body" idx="4294967295"/>
          </p:nvPr>
        </p:nvSpPr>
        <p:spPr>
          <a:xfrm>
            <a:off x="1752600" y="1371600"/>
            <a:ext cx="8686800" cy="5029200"/>
          </a:xfrm>
        </p:spPr>
        <p:txBody>
          <a:bodyPr/>
          <a:lstStyle/>
          <a:p>
            <a:pPr marL="0" indent="0">
              <a:buNone/>
            </a:pPr>
            <a:r>
              <a:rPr lang="en-US" altLang="en-US">
                <a:cs typeface="Times New Roman" panose="02020603050405020304" pitchFamily="18" charset="0"/>
              </a:rPr>
              <a:t>An instance of java.util.Date represents a specific instant in time with millisecond precision. java.util.Calendar is an abstract base class for extracting detailed information such as year, month, date, hour, minute and second from a Date object. Subclasses of Calendar can implement specific calendar systems such as Gregorian calendar, Lunar Calendar and Jewish calendar. Currently, java.util.GregorianCalendar for the Gregorian calendar is supported in the Java API. </a:t>
            </a:r>
            <a:endParaRPr lang="en-US" altLang="en-US"/>
          </a:p>
        </p:txBody>
      </p:sp>
    </p:spTree>
    <p:extLst>
      <p:ext uri="{BB962C8B-B14F-4D97-AF65-F5344CB8AC3E}">
        <p14:creationId xmlns:p14="http://schemas.microsoft.com/office/powerpoint/2010/main" val="2064177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2">
            <a:extLst>
              <a:ext uri="{FF2B5EF4-FFF2-40B4-BE49-F238E27FC236}">
                <a16:creationId xmlns:a16="http://schemas.microsoft.com/office/drawing/2014/main" id="{6D3082DE-8791-3148-A993-8890010FB8C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281CBD3-9D4D-954B-9A28-5119186087C6}" type="slidenum">
              <a:rPr lang="en-US" altLang="en-US" sz="1400"/>
              <a:pPr>
                <a:spcBef>
                  <a:spcPct val="0"/>
                </a:spcBef>
                <a:buClrTx/>
                <a:buSzTx/>
                <a:buFontTx/>
                <a:buNone/>
              </a:pPr>
              <a:t>28</a:t>
            </a:fld>
            <a:endParaRPr lang="en-US" altLang="en-US" sz="1400"/>
          </a:p>
        </p:txBody>
      </p:sp>
      <p:sp>
        <p:nvSpPr>
          <p:cNvPr id="18435" name="Slide Number Placeholder 4">
            <a:extLst>
              <a:ext uri="{FF2B5EF4-FFF2-40B4-BE49-F238E27FC236}">
                <a16:creationId xmlns:a16="http://schemas.microsoft.com/office/drawing/2014/main" id="{BFDD9A33-B05D-4A4B-AEFF-98386D6009C3}"/>
              </a:ext>
            </a:extLst>
          </p:cNvPr>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A84D44CE-03C1-8442-A68B-3FDB65D49B53}" type="slidenum">
              <a:rPr lang="en-US" altLang="en-US" sz="1400"/>
              <a:pPr algn="r">
                <a:spcBef>
                  <a:spcPct val="0"/>
                </a:spcBef>
                <a:buClrTx/>
                <a:buSzTx/>
                <a:buFontTx/>
                <a:buNone/>
              </a:pPr>
              <a:t>28</a:t>
            </a:fld>
            <a:endParaRPr lang="en-US" altLang="en-US" sz="1400"/>
          </a:p>
        </p:txBody>
      </p:sp>
      <p:sp>
        <p:nvSpPr>
          <p:cNvPr id="18436" name="Rectangle 2">
            <a:extLst>
              <a:ext uri="{FF2B5EF4-FFF2-40B4-BE49-F238E27FC236}">
                <a16:creationId xmlns:a16="http://schemas.microsoft.com/office/drawing/2014/main" id="{44CB3B87-DF24-E24B-9B66-A1E172A0FDBF}"/>
              </a:ext>
            </a:extLst>
          </p:cNvPr>
          <p:cNvSpPr>
            <a:spLocks noGrp="1" noChangeArrowheads="1"/>
          </p:cNvSpPr>
          <p:nvPr>
            <p:ph type="title" idx="4294967295"/>
          </p:nvPr>
        </p:nvSpPr>
        <p:spPr>
          <a:xfrm>
            <a:off x="1676400" y="152400"/>
            <a:ext cx="8991600" cy="1047750"/>
          </a:xfrm>
        </p:spPr>
        <p:txBody>
          <a:bodyPr/>
          <a:lstStyle/>
          <a:p>
            <a:r>
              <a:rPr lang="en-US" altLang="en-US"/>
              <a:t>The GregorianCalendar Class</a:t>
            </a:r>
          </a:p>
        </p:txBody>
      </p:sp>
      <p:sp>
        <p:nvSpPr>
          <p:cNvPr id="18437" name="Rectangle 3">
            <a:extLst>
              <a:ext uri="{FF2B5EF4-FFF2-40B4-BE49-F238E27FC236}">
                <a16:creationId xmlns:a16="http://schemas.microsoft.com/office/drawing/2014/main" id="{134F5D29-CDD8-E142-A3CF-6027CE3B5DFA}"/>
              </a:ext>
            </a:extLst>
          </p:cNvPr>
          <p:cNvSpPr>
            <a:spLocks noGrp="1" noChangeArrowheads="1"/>
          </p:cNvSpPr>
          <p:nvPr>
            <p:ph type="body" idx="4294967295"/>
          </p:nvPr>
        </p:nvSpPr>
        <p:spPr>
          <a:xfrm>
            <a:off x="1752600" y="1371600"/>
            <a:ext cx="8686800" cy="5029200"/>
          </a:xfrm>
        </p:spPr>
        <p:txBody>
          <a:bodyPr/>
          <a:lstStyle/>
          <a:p>
            <a:pPr marL="0" indent="0">
              <a:buNone/>
            </a:pPr>
            <a:r>
              <a:rPr lang="en-US" altLang="en-US">
                <a:cs typeface="Times New Roman" panose="02020603050405020304" pitchFamily="18" charset="0"/>
              </a:rPr>
              <a:t>You can use new GregorianCalendar() to construct a default GregorianCalendar with the current time and use new GregorianCalendar(year, month, date) to construct a GregorianCalendar with the specified year, month, and date. The month parameter is 0-based, i.e., 0 is for January.</a:t>
            </a:r>
            <a:endParaRPr lang="en-US" altLang="en-US"/>
          </a:p>
        </p:txBody>
      </p:sp>
    </p:spTree>
    <p:extLst>
      <p:ext uri="{BB962C8B-B14F-4D97-AF65-F5344CB8AC3E}">
        <p14:creationId xmlns:p14="http://schemas.microsoft.com/office/powerpoint/2010/main" val="29739680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2">
            <a:extLst>
              <a:ext uri="{FF2B5EF4-FFF2-40B4-BE49-F238E27FC236}">
                <a16:creationId xmlns:a16="http://schemas.microsoft.com/office/drawing/2014/main" id="{42933F6A-A718-D347-86D5-9E307261616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8E50531-D209-634D-A0EC-4EAD80895BD2}" type="slidenum">
              <a:rPr lang="en-US" altLang="en-US" sz="1400"/>
              <a:pPr>
                <a:spcBef>
                  <a:spcPct val="0"/>
                </a:spcBef>
                <a:buClrTx/>
                <a:buSzTx/>
                <a:buFontTx/>
                <a:buNone/>
              </a:pPr>
              <a:t>29</a:t>
            </a:fld>
            <a:endParaRPr lang="en-US" altLang="en-US" sz="1400"/>
          </a:p>
        </p:txBody>
      </p:sp>
      <p:sp>
        <p:nvSpPr>
          <p:cNvPr id="19459" name="Slide Number Placeholder 4">
            <a:extLst>
              <a:ext uri="{FF2B5EF4-FFF2-40B4-BE49-F238E27FC236}">
                <a16:creationId xmlns:a16="http://schemas.microsoft.com/office/drawing/2014/main" id="{0D645E01-619A-134C-B534-3EBD20413580}"/>
              </a:ext>
            </a:extLst>
          </p:cNvPr>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4D03B0F6-9E60-5F4D-81C8-2B5967B772C0}" type="slidenum">
              <a:rPr lang="en-US" altLang="en-US" sz="1400"/>
              <a:pPr algn="r">
                <a:spcBef>
                  <a:spcPct val="0"/>
                </a:spcBef>
                <a:buClrTx/>
                <a:buSzTx/>
                <a:buFontTx/>
                <a:buNone/>
              </a:pPr>
              <a:t>29</a:t>
            </a:fld>
            <a:endParaRPr lang="en-US" altLang="en-US" sz="1400"/>
          </a:p>
        </p:txBody>
      </p:sp>
      <p:sp>
        <p:nvSpPr>
          <p:cNvPr id="19460" name="Rectangle 2">
            <a:extLst>
              <a:ext uri="{FF2B5EF4-FFF2-40B4-BE49-F238E27FC236}">
                <a16:creationId xmlns:a16="http://schemas.microsoft.com/office/drawing/2014/main" id="{CD3B654A-56D3-CE46-8F27-C8F2457B0BBD}"/>
              </a:ext>
            </a:extLst>
          </p:cNvPr>
          <p:cNvSpPr>
            <a:spLocks noGrp="1" noChangeArrowheads="1"/>
          </p:cNvSpPr>
          <p:nvPr>
            <p:ph type="title" idx="4294967295"/>
          </p:nvPr>
        </p:nvSpPr>
        <p:spPr>
          <a:xfrm>
            <a:off x="2057400" y="228600"/>
            <a:ext cx="8305800" cy="609600"/>
          </a:xfrm>
        </p:spPr>
        <p:txBody>
          <a:bodyPr>
            <a:normAutofit fontScale="90000"/>
          </a:bodyPr>
          <a:lstStyle/>
          <a:p>
            <a:r>
              <a:rPr lang="en-US" altLang="en-US" sz="4000"/>
              <a:t>The get Method in Calendar Class</a:t>
            </a:r>
          </a:p>
        </p:txBody>
      </p:sp>
      <p:sp>
        <p:nvSpPr>
          <p:cNvPr id="19461" name="Rectangle 3">
            <a:extLst>
              <a:ext uri="{FF2B5EF4-FFF2-40B4-BE49-F238E27FC236}">
                <a16:creationId xmlns:a16="http://schemas.microsoft.com/office/drawing/2014/main" id="{69033C1C-A03E-B74E-A5B4-E1C2219F2B81}"/>
              </a:ext>
            </a:extLst>
          </p:cNvPr>
          <p:cNvSpPr>
            <a:spLocks noGrp="1" noChangeArrowheads="1"/>
          </p:cNvSpPr>
          <p:nvPr>
            <p:ph type="body" idx="4294967295"/>
          </p:nvPr>
        </p:nvSpPr>
        <p:spPr>
          <a:xfrm>
            <a:off x="1752600" y="838200"/>
            <a:ext cx="8915400" cy="1524000"/>
          </a:xfrm>
        </p:spPr>
        <p:txBody>
          <a:bodyPr/>
          <a:lstStyle/>
          <a:p>
            <a:pPr marL="0" indent="0">
              <a:buNone/>
            </a:pPr>
            <a:r>
              <a:rPr lang="en-US" altLang="en-US" sz="2400"/>
              <a:t>The get(int field) method defined in the Calendar class is useful to extract the date and time information from a Calendar object. The fields are defined as constants, as shown in the following.</a:t>
            </a:r>
          </a:p>
        </p:txBody>
      </p:sp>
      <p:sp>
        <p:nvSpPr>
          <p:cNvPr id="19462" name="Rectangle 5">
            <a:extLst>
              <a:ext uri="{FF2B5EF4-FFF2-40B4-BE49-F238E27FC236}">
                <a16:creationId xmlns:a16="http://schemas.microsoft.com/office/drawing/2014/main" id="{EEE686DE-3E0B-B24E-8E40-54DE62C135AB}"/>
              </a:ext>
            </a:extLst>
          </p:cNvPr>
          <p:cNvSpPr>
            <a:spLocks noChangeArrowheads="1"/>
          </p:cNvSpPr>
          <p:nvPr/>
        </p:nvSpPr>
        <p:spPr bwMode="auto">
          <a:xfrm>
            <a:off x="1524001" y="181545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19463" name="Picture 8">
            <a:extLst>
              <a:ext uri="{FF2B5EF4-FFF2-40B4-BE49-F238E27FC236}">
                <a16:creationId xmlns:a16="http://schemas.microsoft.com/office/drawing/2014/main" id="{CD3FE2FD-E83D-3D40-B5ED-3C74C16433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5250" y="2046289"/>
            <a:ext cx="7042150" cy="4275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51270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2">
            <a:extLst>
              <a:ext uri="{FF2B5EF4-FFF2-40B4-BE49-F238E27FC236}">
                <a16:creationId xmlns:a16="http://schemas.microsoft.com/office/drawing/2014/main" id="{D22F90FB-8FC2-5646-92D1-792FE70AB66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93B6005-EE51-2B48-8885-5A7C5E082033}" type="slidenum">
              <a:rPr lang="en-US" altLang="en-US" sz="1400"/>
              <a:pPr>
                <a:spcBef>
                  <a:spcPct val="0"/>
                </a:spcBef>
                <a:buClrTx/>
                <a:buSzTx/>
                <a:buFontTx/>
                <a:buNone/>
              </a:pPr>
              <a:t>3</a:t>
            </a:fld>
            <a:endParaRPr lang="en-US" altLang="en-US" sz="1400"/>
          </a:p>
        </p:txBody>
      </p:sp>
      <p:sp>
        <p:nvSpPr>
          <p:cNvPr id="21507" name="Slide Number Placeholder 4">
            <a:extLst>
              <a:ext uri="{FF2B5EF4-FFF2-40B4-BE49-F238E27FC236}">
                <a16:creationId xmlns:a16="http://schemas.microsoft.com/office/drawing/2014/main" id="{3DCE50A2-EC6D-114F-AF8A-A3A9001FD3E6}"/>
              </a:ext>
            </a:extLst>
          </p:cNvPr>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1460CEAF-6C4A-9B4C-B92D-92310049E6DC}" type="slidenum">
              <a:rPr lang="en-US" altLang="en-US" sz="1400"/>
              <a:pPr algn="r">
                <a:spcBef>
                  <a:spcPct val="0"/>
                </a:spcBef>
                <a:buClrTx/>
                <a:buSzTx/>
                <a:buFontTx/>
                <a:buNone/>
              </a:pPr>
              <a:t>3</a:t>
            </a:fld>
            <a:endParaRPr lang="en-US" altLang="en-US" sz="1400"/>
          </a:p>
        </p:txBody>
      </p:sp>
      <p:sp>
        <p:nvSpPr>
          <p:cNvPr id="21508" name="Rectangle 2">
            <a:extLst>
              <a:ext uri="{FF2B5EF4-FFF2-40B4-BE49-F238E27FC236}">
                <a16:creationId xmlns:a16="http://schemas.microsoft.com/office/drawing/2014/main" id="{81E39229-97B4-1442-B558-E21871CA9C4D}"/>
              </a:ext>
            </a:extLst>
          </p:cNvPr>
          <p:cNvSpPr>
            <a:spLocks noGrp="1" noChangeArrowheads="1"/>
          </p:cNvSpPr>
          <p:nvPr>
            <p:ph type="title" idx="4294967295"/>
          </p:nvPr>
        </p:nvSpPr>
        <p:spPr>
          <a:xfrm>
            <a:off x="2209800" y="0"/>
            <a:ext cx="7772400" cy="1428750"/>
          </a:xfrm>
        </p:spPr>
        <p:txBody>
          <a:bodyPr/>
          <a:lstStyle/>
          <a:p>
            <a:r>
              <a:rPr lang="en-US" altLang="en-US"/>
              <a:t>Wrapper Classes</a:t>
            </a:r>
          </a:p>
        </p:txBody>
      </p:sp>
      <p:sp>
        <p:nvSpPr>
          <p:cNvPr id="21509" name="Rectangle 3">
            <a:extLst>
              <a:ext uri="{FF2B5EF4-FFF2-40B4-BE49-F238E27FC236}">
                <a16:creationId xmlns:a16="http://schemas.microsoft.com/office/drawing/2014/main" id="{2E4F42D0-DFDD-F344-959F-0F07F9DEA010}"/>
              </a:ext>
            </a:extLst>
          </p:cNvPr>
          <p:cNvSpPr>
            <a:spLocks noGrp="1" noChangeArrowheads="1"/>
          </p:cNvSpPr>
          <p:nvPr>
            <p:ph type="body" idx="4294967295"/>
          </p:nvPr>
        </p:nvSpPr>
        <p:spPr>
          <a:xfrm>
            <a:off x="1828800" y="1371600"/>
            <a:ext cx="2286000" cy="2133600"/>
          </a:xfrm>
        </p:spPr>
        <p:txBody>
          <a:bodyPr/>
          <a:lstStyle/>
          <a:p>
            <a:pPr>
              <a:buFont typeface="Wingdings" pitchFamily="2" charset="2"/>
              <a:buChar char="q"/>
            </a:pPr>
            <a:r>
              <a:rPr lang="en-US" altLang="en-US" sz="2400"/>
              <a:t>Boolean</a:t>
            </a:r>
          </a:p>
          <a:p>
            <a:pPr>
              <a:spcBef>
                <a:spcPct val="50000"/>
              </a:spcBef>
              <a:buFont typeface="Wingdings" pitchFamily="2" charset="2"/>
              <a:buChar char="q"/>
            </a:pPr>
            <a:r>
              <a:rPr lang="en-US" altLang="en-US" sz="2400"/>
              <a:t>Character</a:t>
            </a:r>
          </a:p>
          <a:p>
            <a:pPr>
              <a:spcBef>
                <a:spcPct val="50000"/>
              </a:spcBef>
              <a:buFont typeface="Wingdings" pitchFamily="2" charset="2"/>
              <a:buChar char="q"/>
            </a:pPr>
            <a:r>
              <a:rPr lang="en-US" altLang="en-US" sz="2400"/>
              <a:t>Short</a:t>
            </a:r>
          </a:p>
          <a:p>
            <a:pPr>
              <a:spcBef>
                <a:spcPct val="50000"/>
              </a:spcBef>
              <a:buFont typeface="Wingdings" pitchFamily="2" charset="2"/>
              <a:buChar char="q"/>
            </a:pPr>
            <a:r>
              <a:rPr lang="en-US" altLang="en-US" sz="2400"/>
              <a:t>Byte</a:t>
            </a:r>
            <a:endParaRPr lang="en-US" altLang="en-US"/>
          </a:p>
        </p:txBody>
      </p:sp>
      <p:sp>
        <p:nvSpPr>
          <p:cNvPr id="21510" name="Rectangle 4">
            <a:extLst>
              <a:ext uri="{FF2B5EF4-FFF2-40B4-BE49-F238E27FC236}">
                <a16:creationId xmlns:a16="http://schemas.microsoft.com/office/drawing/2014/main" id="{5C606129-26A4-9F49-936C-98F415AD5F03}"/>
              </a:ext>
            </a:extLst>
          </p:cNvPr>
          <p:cNvSpPr>
            <a:spLocks noChangeArrowheads="1"/>
          </p:cNvSpPr>
          <p:nvPr/>
        </p:nvSpPr>
        <p:spPr bwMode="auto">
          <a:xfrm>
            <a:off x="4267200" y="1447800"/>
            <a:ext cx="1905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Wingdings" pitchFamily="2" charset="2"/>
              <a:buChar char="q"/>
            </a:pPr>
            <a:r>
              <a:rPr lang="en-US" altLang="en-US" sz="2400"/>
              <a:t>Integer</a:t>
            </a:r>
          </a:p>
          <a:p>
            <a:pPr>
              <a:buFont typeface="Wingdings" pitchFamily="2" charset="2"/>
              <a:buChar char="q"/>
            </a:pPr>
            <a:r>
              <a:rPr lang="en-US" altLang="en-US" sz="2400"/>
              <a:t>Long</a:t>
            </a:r>
          </a:p>
          <a:p>
            <a:pPr>
              <a:spcBef>
                <a:spcPct val="50000"/>
              </a:spcBef>
              <a:buFont typeface="Wingdings" pitchFamily="2" charset="2"/>
              <a:buChar char="q"/>
            </a:pPr>
            <a:r>
              <a:rPr lang="en-US" altLang="en-US" sz="2400"/>
              <a:t>Float</a:t>
            </a:r>
          </a:p>
          <a:p>
            <a:pPr>
              <a:spcBef>
                <a:spcPct val="50000"/>
              </a:spcBef>
              <a:buFont typeface="Wingdings" pitchFamily="2" charset="2"/>
              <a:buChar char="q"/>
            </a:pPr>
            <a:r>
              <a:rPr lang="en-US" altLang="en-US" sz="2400"/>
              <a:t>Double</a:t>
            </a:r>
            <a:endParaRPr lang="en-US" altLang="en-US" sz="2800"/>
          </a:p>
        </p:txBody>
      </p:sp>
      <p:sp>
        <p:nvSpPr>
          <p:cNvPr id="21511" name="Rectangle 5">
            <a:extLst>
              <a:ext uri="{FF2B5EF4-FFF2-40B4-BE49-F238E27FC236}">
                <a16:creationId xmlns:a16="http://schemas.microsoft.com/office/drawing/2014/main" id="{CF9AB4D0-60DD-4A49-A790-AA7C76B2A539}"/>
              </a:ext>
            </a:extLst>
          </p:cNvPr>
          <p:cNvSpPr>
            <a:spLocks noChangeArrowheads="1"/>
          </p:cNvSpPr>
          <p:nvPr/>
        </p:nvSpPr>
        <p:spPr bwMode="auto">
          <a:xfrm>
            <a:off x="3638550" y="25415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2" name="Text Box 7">
            <a:extLst>
              <a:ext uri="{FF2B5EF4-FFF2-40B4-BE49-F238E27FC236}">
                <a16:creationId xmlns:a16="http://schemas.microsoft.com/office/drawing/2014/main" id="{FD0DCDCF-4706-9647-B776-DABD2FB50554}"/>
              </a:ext>
            </a:extLst>
          </p:cNvPr>
          <p:cNvSpPr txBox="1">
            <a:spLocks noChangeArrowheads="1"/>
          </p:cNvSpPr>
          <p:nvPr/>
        </p:nvSpPr>
        <p:spPr bwMode="auto">
          <a:xfrm>
            <a:off x="6705600" y="1371601"/>
            <a:ext cx="38100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a:cs typeface="Courier New" panose="02070309020205020404" pitchFamily="49" charset="0"/>
              </a:rPr>
              <a:t>NOTE: (1) The wrapper classes do not have no-arg constructors. (2) The instances of all wrapper classes are immutable, i.e., their internal values cannot be changed once the objects are created.</a:t>
            </a:r>
            <a:r>
              <a:rPr lang="en-US" altLang="en-US" sz="2000"/>
              <a:t> </a:t>
            </a:r>
          </a:p>
        </p:txBody>
      </p:sp>
    </p:spTree>
    <p:extLst>
      <p:ext uri="{BB962C8B-B14F-4D97-AF65-F5344CB8AC3E}">
        <p14:creationId xmlns:p14="http://schemas.microsoft.com/office/powerpoint/2010/main" val="4196946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2">
            <a:extLst>
              <a:ext uri="{FF2B5EF4-FFF2-40B4-BE49-F238E27FC236}">
                <a16:creationId xmlns:a16="http://schemas.microsoft.com/office/drawing/2014/main" id="{C54CCBE2-B4B8-E540-A619-20D4881298D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BC39EB5-2C39-5845-92D5-AE0C86323F90}" type="slidenum">
              <a:rPr lang="en-US" altLang="en-US" sz="1400"/>
              <a:pPr>
                <a:spcBef>
                  <a:spcPct val="0"/>
                </a:spcBef>
                <a:buClrTx/>
                <a:buSzTx/>
                <a:buFontTx/>
                <a:buNone/>
              </a:pPr>
              <a:t>30</a:t>
            </a:fld>
            <a:endParaRPr lang="en-US" altLang="en-US" sz="1400"/>
          </a:p>
        </p:txBody>
      </p:sp>
      <p:sp>
        <p:nvSpPr>
          <p:cNvPr id="21507" name="Slide Number Placeholder 4">
            <a:extLst>
              <a:ext uri="{FF2B5EF4-FFF2-40B4-BE49-F238E27FC236}">
                <a16:creationId xmlns:a16="http://schemas.microsoft.com/office/drawing/2014/main" id="{EA241163-BD77-1F4A-A1B2-4F39257D2CD1}"/>
              </a:ext>
            </a:extLst>
          </p:cNvPr>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2C7282E1-CAE4-5F47-957F-5B153C873DAB}" type="slidenum">
              <a:rPr lang="en-US" altLang="en-US" sz="1400"/>
              <a:pPr algn="r">
                <a:spcBef>
                  <a:spcPct val="0"/>
                </a:spcBef>
                <a:buClrTx/>
                <a:buSzTx/>
                <a:buFontTx/>
                <a:buNone/>
              </a:pPr>
              <a:t>30</a:t>
            </a:fld>
            <a:endParaRPr lang="en-US" altLang="en-US" sz="1400"/>
          </a:p>
        </p:txBody>
      </p:sp>
      <p:sp>
        <p:nvSpPr>
          <p:cNvPr id="21508" name="Rectangle 2">
            <a:extLst>
              <a:ext uri="{FF2B5EF4-FFF2-40B4-BE49-F238E27FC236}">
                <a16:creationId xmlns:a16="http://schemas.microsoft.com/office/drawing/2014/main" id="{02228465-4ECF-E14B-A3DE-525DACDEE87F}"/>
              </a:ext>
            </a:extLst>
          </p:cNvPr>
          <p:cNvSpPr>
            <a:spLocks noGrp="1" noChangeArrowheads="1"/>
          </p:cNvSpPr>
          <p:nvPr>
            <p:ph type="title" idx="4294967295"/>
          </p:nvPr>
        </p:nvSpPr>
        <p:spPr>
          <a:xfrm>
            <a:off x="2209800" y="228600"/>
            <a:ext cx="7772400" cy="685800"/>
          </a:xfrm>
        </p:spPr>
        <p:txBody>
          <a:bodyPr>
            <a:normAutofit fontScale="90000"/>
          </a:bodyPr>
          <a:lstStyle/>
          <a:p>
            <a:r>
              <a:rPr lang="en-US" altLang="en-US"/>
              <a:t>Interfaces</a:t>
            </a:r>
          </a:p>
        </p:txBody>
      </p:sp>
      <p:sp>
        <p:nvSpPr>
          <p:cNvPr id="21509" name="Rectangle 3">
            <a:extLst>
              <a:ext uri="{FF2B5EF4-FFF2-40B4-BE49-F238E27FC236}">
                <a16:creationId xmlns:a16="http://schemas.microsoft.com/office/drawing/2014/main" id="{9A2950B4-23F6-6746-9818-D86FD3D5D6AE}"/>
              </a:ext>
            </a:extLst>
          </p:cNvPr>
          <p:cNvSpPr>
            <a:spLocks noGrp="1" noChangeArrowheads="1"/>
          </p:cNvSpPr>
          <p:nvPr>
            <p:ph type="body" idx="4294967295"/>
          </p:nvPr>
        </p:nvSpPr>
        <p:spPr>
          <a:xfrm>
            <a:off x="1828800" y="1219200"/>
            <a:ext cx="8610600" cy="3048000"/>
          </a:xfrm>
        </p:spPr>
        <p:txBody>
          <a:bodyPr/>
          <a:lstStyle/>
          <a:p>
            <a:pPr marL="0" indent="0">
              <a:buNone/>
            </a:pPr>
            <a:r>
              <a:rPr lang="en-US" altLang="en-US">
                <a:cs typeface="Courier New" panose="02070309020205020404" pitchFamily="49" charset="0"/>
              </a:rPr>
              <a:t>What is an interface?</a:t>
            </a:r>
          </a:p>
          <a:p>
            <a:pPr marL="0" indent="0">
              <a:buNone/>
            </a:pPr>
            <a:r>
              <a:rPr lang="en-US" altLang="en-US">
                <a:cs typeface="Courier New" panose="02070309020205020404" pitchFamily="49" charset="0"/>
              </a:rPr>
              <a:t>Why is an interface useful?</a:t>
            </a:r>
          </a:p>
          <a:p>
            <a:pPr marL="0" indent="0">
              <a:buNone/>
            </a:pPr>
            <a:r>
              <a:rPr lang="en-US" altLang="en-US">
                <a:cs typeface="Courier New" panose="02070309020205020404" pitchFamily="49" charset="0"/>
              </a:rPr>
              <a:t>How do you define an interface?</a:t>
            </a:r>
          </a:p>
          <a:p>
            <a:pPr marL="0" indent="0">
              <a:buNone/>
            </a:pPr>
            <a:r>
              <a:rPr lang="en-US" altLang="en-US">
                <a:cs typeface="Courier New" panose="02070309020205020404" pitchFamily="49" charset="0"/>
              </a:rPr>
              <a:t>How do you use an interface?</a:t>
            </a:r>
          </a:p>
        </p:txBody>
      </p:sp>
    </p:spTree>
    <p:extLst>
      <p:ext uri="{BB962C8B-B14F-4D97-AF65-F5344CB8AC3E}">
        <p14:creationId xmlns:p14="http://schemas.microsoft.com/office/powerpoint/2010/main" val="36611236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2">
            <a:extLst>
              <a:ext uri="{FF2B5EF4-FFF2-40B4-BE49-F238E27FC236}">
                <a16:creationId xmlns:a16="http://schemas.microsoft.com/office/drawing/2014/main" id="{F4F79190-F7C8-F74E-82AE-95EE668AF05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330AF2C-2C04-AC40-9F31-7A363FCEB62F}" type="slidenum">
              <a:rPr lang="en-US" altLang="en-US" sz="1400"/>
              <a:pPr>
                <a:spcBef>
                  <a:spcPct val="0"/>
                </a:spcBef>
                <a:buClrTx/>
                <a:buSzTx/>
                <a:buFontTx/>
                <a:buNone/>
              </a:pPr>
              <a:t>31</a:t>
            </a:fld>
            <a:endParaRPr lang="en-US" altLang="en-US" sz="1400"/>
          </a:p>
        </p:txBody>
      </p:sp>
      <p:sp>
        <p:nvSpPr>
          <p:cNvPr id="22531" name="Slide Number Placeholder 4">
            <a:extLst>
              <a:ext uri="{FF2B5EF4-FFF2-40B4-BE49-F238E27FC236}">
                <a16:creationId xmlns:a16="http://schemas.microsoft.com/office/drawing/2014/main" id="{542E1DDE-0BC4-F44D-BA9C-4D5C5E18F032}"/>
              </a:ext>
            </a:extLst>
          </p:cNvPr>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50952C4F-4FD3-0544-AA56-64BAFEDB0A21}" type="slidenum">
              <a:rPr lang="en-US" altLang="en-US" sz="1400"/>
              <a:pPr algn="r">
                <a:spcBef>
                  <a:spcPct val="0"/>
                </a:spcBef>
                <a:buClrTx/>
                <a:buSzTx/>
                <a:buFontTx/>
                <a:buNone/>
              </a:pPr>
              <a:t>31</a:t>
            </a:fld>
            <a:endParaRPr lang="en-US" altLang="en-US" sz="1400"/>
          </a:p>
        </p:txBody>
      </p:sp>
      <p:sp>
        <p:nvSpPr>
          <p:cNvPr id="22532" name="Rectangle 2">
            <a:extLst>
              <a:ext uri="{FF2B5EF4-FFF2-40B4-BE49-F238E27FC236}">
                <a16:creationId xmlns:a16="http://schemas.microsoft.com/office/drawing/2014/main" id="{C1BA65FC-7D16-AE4C-A4FE-9324A639F0AB}"/>
              </a:ext>
            </a:extLst>
          </p:cNvPr>
          <p:cNvSpPr>
            <a:spLocks noGrp="1" noChangeArrowheads="1"/>
          </p:cNvSpPr>
          <p:nvPr>
            <p:ph type="title" idx="4294967295"/>
          </p:nvPr>
        </p:nvSpPr>
        <p:spPr>
          <a:xfrm>
            <a:off x="1905000" y="228600"/>
            <a:ext cx="8305800" cy="1295400"/>
          </a:xfrm>
        </p:spPr>
        <p:txBody>
          <a:bodyPr>
            <a:normAutofit fontScale="90000"/>
          </a:bodyPr>
          <a:lstStyle/>
          <a:p>
            <a:r>
              <a:rPr lang="en-US" altLang="en-US">
                <a:cs typeface="Courier New" panose="02070309020205020404" pitchFamily="49" charset="0"/>
              </a:rPr>
              <a:t>What is an interface?</a:t>
            </a:r>
            <a:br>
              <a:rPr lang="en-US" altLang="en-US">
                <a:cs typeface="Courier New" panose="02070309020205020404" pitchFamily="49" charset="0"/>
              </a:rPr>
            </a:br>
            <a:r>
              <a:rPr lang="en-US" altLang="en-US">
                <a:cs typeface="Courier New" panose="02070309020205020404" pitchFamily="49" charset="0"/>
              </a:rPr>
              <a:t> Why is an interface useful?</a:t>
            </a:r>
          </a:p>
        </p:txBody>
      </p:sp>
      <p:sp>
        <p:nvSpPr>
          <p:cNvPr id="22533" name="Rectangle 3">
            <a:extLst>
              <a:ext uri="{FF2B5EF4-FFF2-40B4-BE49-F238E27FC236}">
                <a16:creationId xmlns:a16="http://schemas.microsoft.com/office/drawing/2014/main" id="{ACD93BFF-4F03-FD42-8AB8-7C23728439AA}"/>
              </a:ext>
            </a:extLst>
          </p:cNvPr>
          <p:cNvSpPr>
            <a:spLocks noGrp="1" noChangeArrowheads="1"/>
          </p:cNvSpPr>
          <p:nvPr>
            <p:ph type="body" idx="4294967295"/>
          </p:nvPr>
        </p:nvSpPr>
        <p:spPr>
          <a:xfrm>
            <a:off x="1828800" y="1828800"/>
            <a:ext cx="8610600" cy="3886200"/>
          </a:xfrm>
        </p:spPr>
        <p:txBody>
          <a:bodyPr/>
          <a:lstStyle/>
          <a:p>
            <a:pPr marL="0" indent="0">
              <a:buNone/>
            </a:pPr>
            <a:r>
              <a:rPr lang="en-US" altLang="en-US"/>
              <a:t>An interface is a classlike construct that contains only constants and abstract methods. In many ways, an interface is similar to an abstract class, but the intent of an interface is to specify common behavior for objects. For example, you can specify that the objects are comparable, edible, cloneable using appropriate interfaces. </a:t>
            </a:r>
            <a:endParaRPr lang="en-US" altLang="en-US">
              <a:ea typeface="PMingLiU" panose="02020500000000000000" pitchFamily="18" charset="-120"/>
            </a:endParaRPr>
          </a:p>
        </p:txBody>
      </p:sp>
    </p:spTree>
    <p:extLst>
      <p:ext uri="{BB962C8B-B14F-4D97-AF65-F5344CB8AC3E}">
        <p14:creationId xmlns:p14="http://schemas.microsoft.com/office/powerpoint/2010/main" val="32491670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2">
            <a:extLst>
              <a:ext uri="{FF2B5EF4-FFF2-40B4-BE49-F238E27FC236}">
                <a16:creationId xmlns:a16="http://schemas.microsoft.com/office/drawing/2014/main" id="{855BA8D0-53CD-5D41-B1B1-F9FD5D54ADB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EAD5858-B4F1-654F-81C0-DCC8305CDB9D}" type="slidenum">
              <a:rPr lang="en-US" altLang="en-US" sz="1400"/>
              <a:pPr>
                <a:spcBef>
                  <a:spcPct val="0"/>
                </a:spcBef>
                <a:buClrTx/>
                <a:buSzTx/>
                <a:buFontTx/>
                <a:buNone/>
              </a:pPr>
              <a:t>32</a:t>
            </a:fld>
            <a:endParaRPr lang="en-US" altLang="en-US" sz="1400"/>
          </a:p>
        </p:txBody>
      </p:sp>
      <p:sp>
        <p:nvSpPr>
          <p:cNvPr id="23555" name="Slide Number Placeholder 4">
            <a:extLst>
              <a:ext uri="{FF2B5EF4-FFF2-40B4-BE49-F238E27FC236}">
                <a16:creationId xmlns:a16="http://schemas.microsoft.com/office/drawing/2014/main" id="{012F1E2A-87FD-0A4C-8944-82089E03252F}"/>
              </a:ext>
            </a:extLst>
          </p:cNvPr>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9E7F5A00-66D7-4E45-AA62-1970EFA60A18}" type="slidenum">
              <a:rPr lang="en-US" altLang="en-US" sz="1400"/>
              <a:pPr algn="r">
                <a:spcBef>
                  <a:spcPct val="0"/>
                </a:spcBef>
                <a:buClrTx/>
                <a:buSzTx/>
                <a:buFontTx/>
                <a:buNone/>
              </a:pPr>
              <a:t>32</a:t>
            </a:fld>
            <a:endParaRPr lang="en-US" altLang="en-US" sz="1400"/>
          </a:p>
        </p:txBody>
      </p:sp>
      <p:sp>
        <p:nvSpPr>
          <p:cNvPr id="23556" name="Rectangle 2">
            <a:extLst>
              <a:ext uri="{FF2B5EF4-FFF2-40B4-BE49-F238E27FC236}">
                <a16:creationId xmlns:a16="http://schemas.microsoft.com/office/drawing/2014/main" id="{CAB42901-8899-D44C-9B2C-0D1838390A22}"/>
              </a:ext>
            </a:extLst>
          </p:cNvPr>
          <p:cNvSpPr>
            <a:spLocks noGrp="1" noChangeArrowheads="1"/>
          </p:cNvSpPr>
          <p:nvPr>
            <p:ph type="title" idx="4294967295"/>
          </p:nvPr>
        </p:nvSpPr>
        <p:spPr>
          <a:xfrm>
            <a:off x="2209800" y="228600"/>
            <a:ext cx="7772400" cy="685800"/>
          </a:xfrm>
        </p:spPr>
        <p:txBody>
          <a:bodyPr>
            <a:normAutofit fontScale="90000"/>
          </a:bodyPr>
          <a:lstStyle/>
          <a:p>
            <a:r>
              <a:rPr lang="en-US" altLang="en-US">
                <a:cs typeface="Courier New" panose="02070309020205020404" pitchFamily="49" charset="0"/>
              </a:rPr>
              <a:t>Define an Interface</a:t>
            </a:r>
          </a:p>
        </p:txBody>
      </p:sp>
      <p:sp>
        <p:nvSpPr>
          <p:cNvPr id="23557" name="Rectangle 3">
            <a:extLst>
              <a:ext uri="{FF2B5EF4-FFF2-40B4-BE49-F238E27FC236}">
                <a16:creationId xmlns:a16="http://schemas.microsoft.com/office/drawing/2014/main" id="{3A570F11-367B-EC42-B9C4-411450DBE252}"/>
              </a:ext>
            </a:extLst>
          </p:cNvPr>
          <p:cNvSpPr>
            <a:spLocks noGrp="1" noChangeArrowheads="1"/>
          </p:cNvSpPr>
          <p:nvPr>
            <p:ph type="body" idx="4294967295"/>
          </p:nvPr>
        </p:nvSpPr>
        <p:spPr>
          <a:xfrm>
            <a:off x="1676400" y="914400"/>
            <a:ext cx="8763000" cy="990600"/>
          </a:xfrm>
        </p:spPr>
        <p:txBody>
          <a:bodyPr/>
          <a:lstStyle/>
          <a:p>
            <a:pPr marL="0" indent="0">
              <a:buNone/>
            </a:pPr>
            <a:r>
              <a:rPr lang="en-US" altLang="en-US">
                <a:cs typeface="Courier New" panose="02070309020205020404" pitchFamily="49" charset="0"/>
              </a:rPr>
              <a:t>To distinguish an interface from a class, Java uses the following syntax to define an interface:</a:t>
            </a:r>
          </a:p>
        </p:txBody>
      </p:sp>
      <p:sp>
        <p:nvSpPr>
          <p:cNvPr id="23558" name="Rectangle 4">
            <a:extLst>
              <a:ext uri="{FF2B5EF4-FFF2-40B4-BE49-F238E27FC236}">
                <a16:creationId xmlns:a16="http://schemas.microsoft.com/office/drawing/2014/main" id="{3FFE552F-1F1A-3F4D-A603-2FB6D7806BA2}"/>
              </a:ext>
            </a:extLst>
          </p:cNvPr>
          <p:cNvSpPr>
            <a:spLocks noChangeArrowheads="1"/>
          </p:cNvSpPr>
          <p:nvPr/>
        </p:nvSpPr>
        <p:spPr bwMode="auto">
          <a:xfrm>
            <a:off x="1752600" y="1981200"/>
            <a:ext cx="86106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2800" b="1">
                <a:solidFill>
                  <a:schemeClr val="tx2"/>
                </a:solidFill>
                <a:latin typeface="Courier New" panose="02070309020205020404" pitchFamily="49" charset="0"/>
              </a:rPr>
              <a:t>public interface InterfaceName { </a:t>
            </a:r>
          </a:p>
          <a:p>
            <a:pPr>
              <a:lnSpc>
                <a:spcPct val="90000"/>
              </a:lnSpc>
              <a:spcBef>
                <a:spcPct val="0"/>
              </a:spcBef>
              <a:buFont typeface="Monotype Sorts" pitchFamily="2" charset="2"/>
              <a:buNone/>
            </a:pPr>
            <a:r>
              <a:rPr lang="en-US" altLang="en-US" sz="2800" b="1">
                <a:solidFill>
                  <a:schemeClr val="tx2"/>
                </a:solidFill>
                <a:latin typeface="Courier New" panose="02070309020205020404" pitchFamily="49" charset="0"/>
              </a:rPr>
              <a:t>  constant declarations;</a:t>
            </a:r>
          </a:p>
          <a:p>
            <a:pPr>
              <a:lnSpc>
                <a:spcPct val="90000"/>
              </a:lnSpc>
              <a:spcBef>
                <a:spcPct val="0"/>
              </a:spcBef>
              <a:buFont typeface="Monotype Sorts" pitchFamily="2" charset="2"/>
              <a:buNone/>
            </a:pPr>
            <a:r>
              <a:rPr lang="en-US" altLang="en-US" sz="2800" b="1">
                <a:solidFill>
                  <a:schemeClr val="tx2"/>
                </a:solidFill>
                <a:latin typeface="Courier New" panose="02070309020205020404" pitchFamily="49" charset="0"/>
              </a:rPr>
              <a:t>  abstract method signatures;</a:t>
            </a:r>
          </a:p>
          <a:p>
            <a:pPr>
              <a:lnSpc>
                <a:spcPct val="90000"/>
              </a:lnSpc>
              <a:spcBef>
                <a:spcPct val="0"/>
              </a:spcBef>
              <a:buFont typeface="Monotype Sorts" pitchFamily="2" charset="2"/>
              <a:buNone/>
            </a:pPr>
            <a:r>
              <a:rPr lang="en-US" altLang="en-US" sz="2800" b="1">
                <a:solidFill>
                  <a:schemeClr val="tx2"/>
                </a:solidFill>
                <a:latin typeface="Courier New" panose="02070309020205020404" pitchFamily="49" charset="0"/>
              </a:rPr>
              <a:t>}</a:t>
            </a:r>
            <a:endParaRPr lang="en-US" altLang="en-US" b="1">
              <a:solidFill>
                <a:schemeClr val="tx2"/>
              </a:solidFill>
            </a:endParaRPr>
          </a:p>
        </p:txBody>
      </p:sp>
      <p:sp>
        <p:nvSpPr>
          <p:cNvPr id="23559" name="Rectangle 5">
            <a:extLst>
              <a:ext uri="{FF2B5EF4-FFF2-40B4-BE49-F238E27FC236}">
                <a16:creationId xmlns:a16="http://schemas.microsoft.com/office/drawing/2014/main" id="{4A494EC4-1981-184E-9D7E-52C016633E84}"/>
              </a:ext>
            </a:extLst>
          </p:cNvPr>
          <p:cNvSpPr>
            <a:spLocks noChangeArrowheads="1"/>
          </p:cNvSpPr>
          <p:nvPr/>
        </p:nvSpPr>
        <p:spPr bwMode="auto">
          <a:xfrm>
            <a:off x="1828800" y="3810000"/>
            <a:ext cx="8610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a:t>Example</a:t>
            </a:r>
            <a:r>
              <a:rPr lang="en-US" altLang="en-US" sz="2800">
                <a:cs typeface="Courier New" panose="02070309020205020404" pitchFamily="49" charset="0"/>
              </a:rPr>
              <a:t>:</a:t>
            </a:r>
          </a:p>
        </p:txBody>
      </p:sp>
      <p:sp>
        <p:nvSpPr>
          <p:cNvPr id="23560" name="Rectangle 6">
            <a:extLst>
              <a:ext uri="{FF2B5EF4-FFF2-40B4-BE49-F238E27FC236}">
                <a16:creationId xmlns:a16="http://schemas.microsoft.com/office/drawing/2014/main" id="{1A6E6BC2-D12A-8E48-8F2E-EEB297366A90}"/>
              </a:ext>
            </a:extLst>
          </p:cNvPr>
          <p:cNvSpPr>
            <a:spLocks noChangeArrowheads="1"/>
          </p:cNvSpPr>
          <p:nvPr/>
        </p:nvSpPr>
        <p:spPr bwMode="auto">
          <a:xfrm>
            <a:off x="1752600" y="4419600"/>
            <a:ext cx="8610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solidFill>
                  <a:schemeClr val="tx2"/>
                </a:solidFill>
                <a:latin typeface="Courier New" panose="02070309020205020404" pitchFamily="49" charset="0"/>
              </a:rPr>
              <a:t>public interface Edible {</a:t>
            </a:r>
          </a:p>
          <a:p>
            <a:pPr>
              <a:buFont typeface="Monotype Sorts" pitchFamily="2" charset="2"/>
              <a:buNone/>
            </a:pPr>
            <a:r>
              <a:rPr lang="en-US" altLang="en-US" sz="2400" b="1">
                <a:solidFill>
                  <a:schemeClr val="tx2"/>
                </a:solidFill>
                <a:latin typeface="Courier New" panose="02070309020205020404" pitchFamily="49" charset="0"/>
              </a:rPr>
              <a:t>  /** Describe how to eat */</a:t>
            </a:r>
          </a:p>
          <a:p>
            <a:pPr>
              <a:buFont typeface="Monotype Sorts" pitchFamily="2" charset="2"/>
              <a:buNone/>
            </a:pPr>
            <a:r>
              <a:rPr lang="en-US" altLang="en-US" sz="2400" b="1">
                <a:solidFill>
                  <a:schemeClr val="tx2"/>
                </a:solidFill>
                <a:latin typeface="Courier New" panose="02070309020205020404" pitchFamily="49" charset="0"/>
              </a:rPr>
              <a:t>  public abstract String howToEat();</a:t>
            </a:r>
          </a:p>
          <a:p>
            <a:pPr>
              <a:buFont typeface="Monotype Sorts" pitchFamily="2" charset="2"/>
              <a:buNone/>
            </a:pPr>
            <a:r>
              <a:rPr lang="en-US" altLang="en-US" sz="2400" b="1">
                <a:solidFill>
                  <a:schemeClr val="tx2"/>
                </a:solidFill>
                <a:latin typeface="Courier New" panose="02070309020205020404" pitchFamily="49" charset="0"/>
              </a:rPr>
              <a:t>}</a:t>
            </a:r>
          </a:p>
        </p:txBody>
      </p:sp>
    </p:spTree>
    <p:extLst>
      <p:ext uri="{BB962C8B-B14F-4D97-AF65-F5344CB8AC3E}">
        <p14:creationId xmlns:p14="http://schemas.microsoft.com/office/powerpoint/2010/main" val="4977121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2">
            <a:extLst>
              <a:ext uri="{FF2B5EF4-FFF2-40B4-BE49-F238E27FC236}">
                <a16:creationId xmlns:a16="http://schemas.microsoft.com/office/drawing/2014/main" id="{DE9E6551-985C-014B-A1B2-8485D9DA52A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FEDC835-9E19-BC46-AC7A-BB5520E96F1B}" type="slidenum">
              <a:rPr lang="en-US" altLang="en-US" sz="1400"/>
              <a:pPr>
                <a:spcBef>
                  <a:spcPct val="0"/>
                </a:spcBef>
                <a:buClrTx/>
                <a:buSzTx/>
                <a:buFontTx/>
                <a:buNone/>
              </a:pPr>
              <a:t>33</a:t>
            </a:fld>
            <a:endParaRPr lang="en-US" altLang="en-US" sz="1400"/>
          </a:p>
        </p:txBody>
      </p:sp>
      <p:sp>
        <p:nvSpPr>
          <p:cNvPr id="24579" name="Slide Number Placeholder 4">
            <a:extLst>
              <a:ext uri="{FF2B5EF4-FFF2-40B4-BE49-F238E27FC236}">
                <a16:creationId xmlns:a16="http://schemas.microsoft.com/office/drawing/2014/main" id="{4A3F5BEA-CB62-ED4F-B824-6D78AAC357FE}"/>
              </a:ext>
            </a:extLst>
          </p:cNvPr>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369BC8C1-80FB-354E-B98D-651C40A70910}" type="slidenum">
              <a:rPr lang="en-US" altLang="en-US" sz="1400"/>
              <a:pPr algn="r">
                <a:spcBef>
                  <a:spcPct val="0"/>
                </a:spcBef>
                <a:buClrTx/>
                <a:buSzTx/>
                <a:buFontTx/>
                <a:buNone/>
              </a:pPr>
              <a:t>33</a:t>
            </a:fld>
            <a:endParaRPr lang="en-US" altLang="en-US" sz="1400"/>
          </a:p>
        </p:txBody>
      </p:sp>
      <p:sp>
        <p:nvSpPr>
          <p:cNvPr id="24580" name="Rectangle 2">
            <a:extLst>
              <a:ext uri="{FF2B5EF4-FFF2-40B4-BE49-F238E27FC236}">
                <a16:creationId xmlns:a16="http://schemas.microsoft.com/office/drawing/2014/main" id="{D61E2E57-79AC-0548-871C-A15E3772D706}"/>
              </a:ext>
            </a:extLst>
          </p:cNvPr>
          <p:cNvSpPr>
            <a:spLocks noGrp="1" noChangeArrowheads="1"/>
          </p:cNvSpPr>
          <p:nvPr>
            <p:ph type="title" idx="4294967295"/>
          </p:nvPr>
        </p:nvSpPr>
        <p:spPr>
          <a:xfrm>
            <a:off x="2209800" y="228600"/>
            <a:ext cx="7772400" cy="685800"/>
          </a:xfrm>
        </p:spPr>
        <p:txBody>
          <a:bodyPr>
            <a:normAutofit fontScale="90000"/>
          </a:bodyPr>
          <a:lstStyle/>
          <a:p>
            <a:r>
              <a:rPr lang="en-US" altLang="en-US"/>
              <a:t>Interface is a Special Class</a:t>
            </a:r>
          </a:p>
        </p:txBody>
      </p:sp>
      <p:sp>
        <p:nvSpPr>
          <p:cNvPr id="24581" name="Rectangle 3">
            <a:extLst>
              <a:ext uri="{FF2B5EF4-FFF2-40B4-BE49-F238E27FC236}">
                <a16:creationId xmlns:a16="http://schemas.microsoft.com/office/drawing/2014/main" id="{ECE4C86C-5706-7A4D-8E5A-CC34012614D6}"/>
              </a:ext>
            </a:extLst>
          </p:cNvPr>
          <p:cNvSpPr>
            <a:spLocks noGrp="1" noChangeArrowheads="1"/>
          </p:cNvSpPr>
          <p:nvPr>
            <p:ph type="body" idx="4294967295"/>
          </p:nvPr>
        </p:nvSpPr>
        <p:spPr>
          <a:xfrm>
            <a:off x="1828800" y="1143000"/>
            <a:ext cx="8610600" cy="5257800"/>
          </a:xfrm>
        </p:spPr>
        <p:txBody>
          <a:bodyPr/>
          <a:lstStyle/>
          <a:p>
            <a:pPr marL="0" indent="0">
              <a:buNone/>
            </a:pPr>
            <a:r>
              <a:rPr lang="en-US" altLang="en-US">
                <a:cs typeface="Courier New" panose="02070309020205020404" pitchFamily="49" charset="0"/>
              </a:rPr>
              <a:t>An interface is treated like a special class in Java. Each interface is compiled into a separate bytecode file, just like a regular class. Like an abstract class, you cannot create an instance from an interface using the new operator, but in most cases you can use an interface more or less the same way you use an abstract class. For example, you can use an interface as a data type for a variable, as the result of casting, and so on.</a:t>
            </a:r>
            <a:endParaRPr lang="en-US" altLang="en-US">
              <a:ea typeface="PMingLiU" panose="02020500000000000000" pitchFamily="18" charset="-120"/>
            </a:endParaRPr>
          </a:p>
        </p:txBody>
      </p:sp>
    </p:spTree>
    <p:extLst>
      <p:ext uri="{BB962C8B-B14F-4D97-AF65-F5344CB8AC3E}">
        <p14:creationId xmlns:p14="http://schemas.microsoft.com/office/powerpoint/2010/main" val="40344193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2">
            <a:extLst>
              <a:ext uri="{FF2B5EF4-FFF2-40B4-BE49-F238E27FC236}">
                <a16:creationId xmlns:a16="http://schemas.microsoft.com/office/drawing/2014/main" id="{C44FBF0D-9803-B141-98E2-0569464C96C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719533D-FF13-0F4B-8AEE-EEEF3C76F88D}" type="slidenum">
              <a:rPr lang="en-US" altLang="en-US" sz="1400"/>
              <a:pPr>
                <a:spcBef>
                  <a:spcPct val="0"/>
                </a:spcBef>
                <a:buClrTx/>
                <a:buSzTx/>
                <a:buFontTx/>
                <a:buNone/>
              </a:pPr>
              <a:t>34</a:t>
            </a:fld>
            <a:endParaRPr lang="en-US" altLang="en-US" sz="1400"/>
          </a:p>
        </p:txBody>
      </p:sp>
      <p:sp>
        <p:nvSpPr>
          <p:cNvPr id="25603" name="Slide Number Placeholder 4">
            <a:extLst>
              <a:ext uri="{FF2B5EF4-FFF2-40B4-BE49-F238E27FC236}">
                <a16:creationId xmlns:a16="http://schemas.microsoft.com/office/drawing/2014/main" id="{D529CC49-121E-0441-93C1-AC010AB18346}"/>
              </a:ext>
            </a:extLst>
          </p:cNvPr>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0E69DF79-51C3-3B43-AF2E-FC29F3F9F9FD}" type="slidenum">
              <a:rPr lang="en-US" altLang="en-US" sz="1400"/>
              <a:pPr algn="r">
                <a:spcBef>
                  <a:spcPct val="0"/>
                </a:spcBef>
                <a:buClrTx/>
                <a:buSzTx/>
                <a:buFontTx/>
                <a:buNone/>
              </a:pPr>
              <a:t>34</a:t>
            </a:fld>
            <a:endParaRPr lang="en-US" altLang="en-US" sz="1400"/>
          </a:p>
        </p:txBody>
      </p:sp>
      <p:sp>
        <p:nvSpPr>
          <p:cNvPr id="25604" name="Rectangle 2">
            <a:extLst>
              <a:ext uri="{FF2B5EF4-FFF2-40B4-BE49-F238E27FC236}">
                <a16:creationId xmlns:a16="http://schemas.microsoft.com/office/drawing/2014/main" id="{CC69F631-D16F-5743-89E4-C7F19D36CFBA}"/>
              </a:ext>
            </a:extLst>
          </p:cNvPr>
          <p:cNvSpPr>
            <a:spLocks noGrp="1" noChangeArrowheads="1"/>
          </p:cNvSpPr>
          <p:nvPr>
            <p:ph type="title" idx="4294967295"/>
          </p:nvPr>
        </p:nvSpPr>
        <p:spPr>
          <a:xfrm>
            <a:off x="2209800" y="228600"/>
            <a:ext cx="7772400" cy="609600"/>
          </a:xfrm>
        </p:spPr>
        <p:txBody>
          <a:bodyPr>
            <a:normAutofit fontScale="90000"/>
          </a:bodyPr>
          <a:lstStyle/>
          <a:p>
            <a:r>
              <a:rPr lang="en-US" altLang="en-US"/>
              <a:t>Example</a:t>
            </a:r>
          </a:p>
        </p:txBody>
      </p:sp>
      <p:sp>
        <p:nvSpPr>
          <p:cNvPr id="25605" name="Rectangle 3">
            <a:extLst>
              <a:ext uri="{FF2B5EF4-FFF2-40B4-BE49-F238E27FC236}">
                <a16:creationId xmlns:a16="http://schemas.microsoft.com/office/drawing/2014/main" id="{BA506771-CD5B-3546-A8EB-BA6DAFFCF1AA}"/>
              </a:ext>
            </a:extLst>
          </p:cNvPr>
          <p:cNvSpPr>
            <a:spLocks noGrp="1" noChangeArrowheads="1"/>
          </p:cNvSpPr>
          <p:nvPr>
            <p:ph type="body" idx="4294967295"/>
          </p:nvPr>
        </p:nvSpPr>
        <p:spPr>
          <a:xfrm>
            <a:off x="1676400" y="914400"/>
            <a:ext cx="8991600" cy="1981200"/>
          </a:xfrm>
        </p:spPr>
        <p:txBody>
          <a:bodyPr>
            <a:normAutofit lnSpcReduction="10000"/>
          </a:bodyPr>
          <a:lstStyle/>
          <a:p>
            <a:pPr marL="0" indent="0">
              <a:buNone/>
            </a:pPr>
            <a:r>
              <a:rPr lang="en-US" altLang="en-US"/>
              <a:t>You can now use the Edible interface to specify whether an object is edible. This is accomplished by letting the class for the object implement this interface using the implements keyword. For example, the classes Chicken and Fruit implement the Edible interface (See TestEdible). </a:t>
            </a:r>
          </a:p>
        </p:txBody>
      </p:sp>
      <p:sp>
        <p:nvSpPr>
          <p:cNvPr id="25606" name="Rectangle 9">
            <a:extLst>
              <a:ext uri="{FF2B5EF4-FFF2-40B4-BE49-F238E27FC236}">
                <a16:creationId xmlns:a16="http://schemas.microsoft.com/office/drawing/2014/main" id="{80111589-3C34-CC42-9C56-670A1BF49AD5}"/>
              </a:ext>
            </a:extLst>
          </p:cNvPr>
          <p:cNvSpPr>
            <a:spLocks noChangeArrowheads="1"/>
          </p:cNvSpPr>
          <p:nvPr/>
        </p:nvSpPr>
        <p:spPr bwMode="auto">
          <a:xfrm>
            <a:off x="1524001" y="22837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5607" name="Picture 13">
            <a:extLst>
              <a:ext uri="{FF2B5EF4-FFF2-40B4-BE49-F238E27FC236}">
                <a16:creationId xmlns:a16="http://schemas.microsoft.com/office/drawing/2014/main" id="{376B8AE0-CF6D-6F45-9832-E502D730AD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711576"/>
            <a:ext cx="7239000"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25608" name="AutoShape 10">
            <a:hlinkClick r:id="rId3" action="ppaction://program" highlightClick="1"/>
            <a:extLst>
              <a:ext uri="{FF2B5EF4-FFF2-40B4-BE49-F238E27FC236}">
                <a16:creationId xmlns:a16="http://schemas.microsoft.com/office/drawing/2014/main" id="{312D78D6-AEE9-3A42-8984-E3797A8BC2DD}"/>
              </a:ext>
            </a:extLst>
          </p:cNvPr>
          <p:cNvSpPr>
            <a:spLocks noChangeArrowheads="1"/>
          </p:cNvSpPr>
          <p:nvPr/>
        </p:nvSpPr>
        <p:spPr bwMode="auto">
          <a:xfrm>
            <a:off x="9283700" y="3200400"/>
            <a:ext cx="69850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
        <p:nvSpPr>
          <p:cNvPr id="25609" name="Rectangle 13">
            <a:hlinkClick r:id="rId4"/>
            <a:extLst>
              <a:ext uri="{FF2B5EF4-FFF2-40B4-BE49-F238E27FC236}">
                <a16:creationId xmlns:a16="http://schemas.microsoft.com/office/drawing/2014/main" id="{A7A2B48F-9755-334E-83E8-5ABBCB6F6EFD}"/>
              </a:ext>
            </a:extLst>
          </p:cNvPr>
          <p:cNvSpPr>
            <a:spLocks noChangeArrowheads="1"/>
          </p:cNvSpPr>
          <p:nvPr/>
        </p:nvSpPr>
        <p:spPr bwMode="auto">
          <a:xfrm>
            <a:off x="6769101" y="3200400"/>
            <a:ext cx="23717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TestEdible</a:t>
            </a:r>
          </a:p>
        </p:txBody>
      </p:sp>
      <p:sp>
        <p:nvSpPr>
          <p:cNvPr id="25610" name="Rectangle 14">
            <a:hlinkClick r:id="rId5"/>
            <a:extLst>
              <a:ext uri="{FF2B5EF4-FFF2-40B4-BE49-F238E27FC236}">
                <a16:creationId xmlns:a16="http://schemas.microsoft.com/office/drawing/2014/main" id="{5CE7E0C3-CE12-634C-BAA5-375685757241}"/>
              </a:ext>
            </a:extLst>
          </p:cNvPr>
          <p:cNvSpPr>
            <a:spLocks noChangeArrowheads="1"/>
          </p:cNvSpPr>
          <p:nvPr/>
        </p:nvSpPr>
        <p:spPr bwMode="auto">
          <a:xfrm>
            <a:off x="5410201" y="3213100"/>
            <a:ext cx="12858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Edible</a:t>
            </a:r>
          </a:p>
        </p:txBody>
      </p:sp>
    </p:spTree>
    <p:extLst>
      <p:ext uri="{BB962C8B-B14F-4D97-AF65-F5344CB8AC3E}">
        <p14:creationId xmlns:p14="http://schemas.microsoft.com/office/powerpoint/2010/main" val="30578309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2">
            <a:extLst>
              <a:ext uri="{FF2B5EF4-FFF2-40B4-BE49-F238E27FC236}">
                <a16:creationId xmlns:a16="http://schemas.microsoft.com/office/drawing/2014/main" id="{00D03D8B-4C90-E84C-92FD-2D9462C123F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71F8DF2-9039-9248-B649-163A8BD53D8B}" type="slidenum">
              <a:rPr lang="en-US" altLang="en-US" sz="1400"/>
              <a:pPr>
                <a:spcBef>
                  <a:spcPct val="0"/>
                </a:spcBef>
                <a:buClrTx/>
                <a:buSzTx/>
                <a:buFontTx/>
                <a:buNone/>
              </a:pPr>
              <a:t>35</a:t>
            </a:fld>
            <a:endParaRPr lang="en-US" altLang="en-US" sz="1400"/>
          </a:p>
        </p:txBody>
      </p:sp>
      <p:sp>
        <p:nvSpPr>
          <p:cNvPr id="26627" name="Slide Number Placeholder 4">
            <a:extLst>
              <a:ext uri="{FF2B5EF4-FFF2-40B4-BE49-F238E27FC236}">
                <a16:creationId xmlns:a16="http://schemas.microsoft.com/office/drawing/2014/main" id="{3BB92285-BC44-A743-85EB-108C5D2F73DF}"/>
              </a:ext>
            </a:extLst>
          </p:cNvPr>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D5E0196E-4886-8D42-964E-BCC2855D74F7}" type="slidenum">
              <a:rPr lang="en-US" altLang="en-US" sz="1400"/>
              <a:pPr algn="r">
                <a:spcBef>
                  <a:spcPct val="0"/>
                </a:spcBef>
                <a:buClrTx/>
                <a:buSzTx/>
                <a:buFontTx/>
                <a:buNone/>
              </a:pPr>
              <a:t>35</a:t>
            </a:fld>
            <a:endParaRPr lang="en-US" altLang="en-US" sz="1400"/>
          </a:p>
        </p:txBody>
      </p:sp>
      <p:sp>
        <p:nvSpPr>
          <p:cNvPr id="26628" name="Rectangle 2">
            <a:extLst>
              <a:ext uri="{FF2B5EF4-FFF2-40B4-BE49-F238E27FC236}">
                <a16:creationId xmlns:a16="http://schemas.microsoft.com/office/drawing/2014/main" id="{2C81987A-4494-864B-BDA2-A547A5831BCD}"/>
              </a:ext>
            </a:extLst>
          </p:cNvPr>
          <p:cNvSpPr>
            <a:spLocks noGrp="1" noChangeArrowheads="1"/>
          </p:cNvSpPr>
          <p:nvPr>
            <p:ph type="title" idx="4294967295"/>
          </p:nvPr>
        </p:nvSpPr>
        <p:spPr>
          <a:xfrm>
            <a:off x="1676400" y="304800"/>
            <a:ext cx="8839200" cy="609600"/>
          </a:xfrm>
        </p:spPr>
        <p:txBody>
          <a:bodyPr>
            <a:normAutofit fontScale="90000"/>
          </a:bodyPr>
          <a:lstStyle/>
          <a:p>
            <a:r>
              <a:rPr lang="en-US" altLang="en-US"/>
              <a:t>Omitting Modifiers in Interfaces</a:t>
            </a:r>
            <a:endParaRPr lang="en-US" altLang="en-US" b="1">
              <a:latin typeface="Courier" pitchFamily="2" charset="0"/>
            </a:endParaRPr>
          </a:p>
        </p:txBody>
      </p:sp>
      <p:sp>
        <p:nvSpPr>
          <p:cNvPr id="26629" name="Rectangle 3">
            <a:extLst>
              <a:ext uri="{FF2B5EF4-FFF2-40B4-BE49-F238E27FC236}">
                <a16:creationId xmlns:a16="http://schemas.microsoft.com/office/drawing/2014/main" id="{73383B3C-FC53-984E-B9BC-BFD305A8BDEA}"/>
              </a:ext>
            </a:extLst>
          </p:cNvPr>
          <p:cNvSpPr>
            <a:spLocks noGrp="1" noChangeArrowheads="1"/>
          </p:cNvSpPr>
          <p:nvPr>
            <p:ph type="body" idx="4294967295"/>
          </p:nvPr>
        </p:nvSpPr>
        <p:spPr>
          <a:xfrm>
            <a:off x="1676400" y="1143000"/>
            <a:ext cx="8839200" cy="1447800"/>
          </a:xfrm>
        </p:spPr>
        <p:txBody>
          <a:bodyPr/>
          <a:lstStyle/>
          <a:p>
            <a:pPr marL="114300" lvl="1" indent="0">
              <a:spcAft>
                <a:spcPts val="1200"/>
              </a:spcAft>
              <a:buNone/>
            </a:pPr>
            <a:r>
              <a:rPr lang="en-US" altLang="en-US" sz="2600">
                <a:cs typeface="Times New Roman" panose="02020603050405020304" pitchFamily="18" charset="0"/>
              </a:rPr>
              <a:t>All data fields are </a:t>
            </a:r>
            <a:r>
              <a:rPr lang="en-US" altLang="en-US" sz="2600" i="1">
                <a:cs typeface="Times New Roman" panose="02020603050405020304" pitchFamily="18" charset="0"/>
              </a:rPr>
              <a:t>public final static</a:t>
            </a:r>
            <a:r>
              <a:rPr lang="en-US" altLang="en-US" sz="2600">
                <a:cs typeface="Times New Roman" panose="02020603050405020304" pitchFamily="18" charset="0"/>
              </a:rPr>
              <a:t> and all methods are </a:t>
            </a:r>
            <a:r>
              <a:rPr lang="en-US" altLang="en-US" sz="2600" i="1">
                <a:cs typeface="Times New Roman" panose="02020603050405020304" pitchFamily="18" charset="0"/>
              </a:rPr>
              <a:t>public abstract </a:t>
            </a:r>
            <a:r>
              <a:rPr lang="en-US" altLang="en-US" sz="2600">
                <a:cs typeface="Times New Roman" panose="02020603050405020304" pitchFamily="18" charset="0"/>
              </a:rPr>
              <a:t>in an interface. For this reason, these modifiers can be omitted, as shown below:</a:t>
            </a:r>
          </a:p>
        </p:txBody>
      </p:sp>
      <p:sp>
        <p:nvSpPr>
          <p:cNvPr id="26630" name="Rectangle 5">
            <a:extLst>
              <a:ext uri="{FF2B5EF4-FFF2-40B4-BE49-F238E27FC236}">
                <a16:creationId xmlns:a16="http://schemas.microsoft.com/office/drawing/2014/main" id="{499709F2-21BC-DD4E-8B36-1BF4B7D0DA3D}"/>
              </a:ext>
            </a:extLst>
          </p:cNvPr>
          <p:cNvSpPr>
            <a:spLocks noChangeArrowheads="1"/>
          </p:cNvSpPr>
          <p:nvPr/>
        </p:nvSpPr>
        <p:spPr bwMode="auto">
          <a:xfrm>
            <a:off x="4052888" y="30622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6631" name="Object 4">
            <a:extLst>
              <a:ext uri="{FF2B5EF4-FFF2-40B4-BE49-F238E27FC236}">
                <a16:creationId xmlns:a16="http://schemas.microsoft.com/office/drawing/2014/main" id="{EC12BA47-BC3F-B741-BABB-1700C21BDD92}"/>
              </a:ext>
            </a:extLst>
          </p:cNvPr>
          <p:cNvGraphicFramePr>
            <a:graphicFrameLocks noChangeAspect="1"/>
          </p:cNvGraphicFramePr>
          <p:nvPr/>
        </p:nvGraphicFramePr>
        <p:xfrm>
          <a:off x="2436813" y="2971800"/>
          <a:ext cx="7397750" cy="1327150"/>
        </p:xfrm>
        <a:graphic>
          <a:graphicData uri="http://schemas.openxmlformats.org/presentationml/2006/ole">
            <mc:AlternateContent xmlns:mc="http://schemas.openxmlformats.org/markup-compatibility/2006">
              <mc:Choice xmlns:v="urn:schemas-microsoft-com:vml" Requires="v">
                <p:oleObj spid="_x0000_s20490" name="Picture" r:id="rId3" imgW="25438100" imgH="4533900" progId="Word.Picture.8">
                  <p:embed/>
                </p:oleObj>
              </mc:Choice>
              <mc:Fallback>
                <p:oleObj name="Picture" r:id="rId3" imgW="25438100" imgH="4533900" progId="Word.Picture.8">
                  <p:embed/>
                  <p:pic>
                    <p:nvPicPr>
                      <p:cNvPr id="26631" name="Object 4">
                        <a:extLst>
                          <a:ext uri="{FF2B5EF4-FFF2-40B4-BE49-F238E27FC236}">
                            <a16:creationId xmlns:a16="http://schemas.microsoft.com/office/drawing/2014/main" id="{EC12BA47-BC3F-B741-BABB-1700C21BDD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6813" y="2971800"/>
                        <a:ext cx="7397750"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2" name="Rectangle 6">
            <a:extLst>
              <a:ext uri="{FF2B5EF4-FFF2-40B4-BE49-F238E27FC236}">
                <a16:creationId xmlns:a16="http://schemas.microsoft.com/office/drawing/2014/main" id="{B2B06D02-63A7-5143-B310-8857B2D52C5E}"/>
              </a:ext>
            </a:extLst>
          </p:cNvPr>
          <p:cNvSpPr>
            <a:spLocks noChangeArrowheads="1"/>
          </p:cNvSpPr>
          <p:nvPr/>
        </p:nvSpPr>
        <p:spPr bwMode="auto">
          <a:xfrm>
            <a:off x="1828800" y="4572000"/>
            <a:ext cx="8839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11430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lvl="1">
              <a:spcAft>
                <a:spcPts val="1200"/>
              </a:spcAft>
              <a:buNone/>
            </a:pPr>
            <a:r>
              <a:rPr lang="en-US" altLang="en-US" sz="2600">
                <a:cs typeface="Times New Roman" panose="02020603050405020304" pitchFamily="18" charset="0"/>
              </a:rPr>
              <a:t>A constant defined in an interface can be accessed using syntax InterfaceName.CONSTANT_NAME (e.g., T1.K). </a:t>
            </a:r>
          </a:p>
        </p:txBody>
      </p:sp>
    </p:spTree>
    <p:extLst>
      <p:ext uri="{BB962C8B-B14F-4D97-AF65-F5344CB8AC3E}">
        <p14:creationId xmlns:p14="http://schemas.microsoft.com/office/powerpoint/2010/main" val="29989531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2">
            <a:extLst>
              <a:ext uri="{FF2B5EF4-FFF2-40B4-BE49-F238E27FC236}">
                <a16:creationId xmlns:a16="http://schemas.microsoft.com/office/drawing/2014/main" id="{ED5613CA-1E23-EA48-A2D9-FB67953CE2F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C523EC0-EBEF-6B48-9F62-C93FEE510161}" type="slidenum">
              <a:rPr lang="en-US" altLang="en-US" sz="1400"/>
              <a:pPr>
                <a:spcBef>
                  <a:spcPct val="0"/>
                </a:spcBef>
                <a:buClrTx/>
                <a:buSzTx/>
                <a:buFontTx/>
                <a:buNone/>
              </a:pPr>
              <a:t>36</a:t>
            </a:fld>
            <a:endParaRPr lang="en-US" altLang="en-US" sz="1400"/>
          </a:p>
        </p:txBody>
      </p:sp>
      <p:sp>
        <p:nvSpPr>
          <p:cNvPr id="27651" name="Slide Number Placeholder 4">
            <a:extLst>
              <a:ext uri="{FF2B5EF4-FFF2-40B4-BE49-F238E27FC236}">
                <a16:creationId xmlns:a16="http://schemas.microsoft.com/office/drawing/2014/main" id="{C3076BEF-580D-4443-9713-011C9967FE81}"/>
              </a:ext>
            </a:extLst>
          </p:cNvPr>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B0C11C7D-F588-5D47-B1D4-998D729D112A}" type="slidenum">
              <a:rPr lang="en-US" altLang="en-US" sz="1400"/>
              <a:pPr algn="r">
                <a:spcBef>
                  <a:spcPct val="0"/>
                </a:spcBef>
                <a:buClrTx/>
                <a:buSzTx/>
                <a:buFontTx/>
                <a:buNone/>
              </a:pPr>
              <a:t>36</a:t>
            </a:fld>
            <a:endParaRPr lang="en-US" altLang="en-US" sz="1400"/>
          </a:p>
        </p:txBody>
      </p:sp>
      <p:sp>
        <p:nvSpPr>
          <p:cNvPr id="27652" name="Rectangle 2">
            <a:extLst>
              <a:ext uri="{FF2B5EF4-FFF2-40B4-BE49-F238E27FC236}">
                <a16:creationId xmlns:a16="http://schemas.microsoft.com/office/drawing/2014/main" id="{0FCA5A34-62C5-164C-922C-706F238224C0}"/>
              </a:ext>
            </a:extLst>
          </p:cNvPr>
          <p:cNvSpPr>
            <a:spLocks noGrp="1" noChangeArrowheads="1"/>
          </p:cNvSpPr>
          <p:nvPr>
            <p:ph type="title" idx="4294967295"/>
          </p:nvPr>
        </p:nvSpPr>
        <p:spPr>
          <a:xfrm>
            <a:off x="2209800" y="0"/>
            <a:ext cx="7772400" cy="1428750"/>
          </a:xfrm>
        </p:spPr>
        <p:txBody>
          <a:bodyPr/>
          <a:lstStyle/>
          <a:p>
            <a:r>
              <a:rPr lang="en-US" altLang="en-US" sz="4000"/>
              <a:t>Example: The </a:t>
            </a:r>
            <a:r>
              <a:rPr lang="en-US" altLang="en-US" sz="4000" u="sng"/>
              <a:t>Comparable</a:t>
            </a:r>
            <a:r>
              <a:rPr lang="en-US" altLang="en-US" sz="4000"/>
              <a:t> Interface</a:t>
            </a:r>
          </a:p>
        </p:txBody>
      </p:sp>
      <p:sp>
        <p:nvSpPr>
          <p:cNvPr id="27653" name="Rectangle 3">
            <a:extLst>
              <a:ext uri="{FF2B5EF4-FFF2-40B4-BE49-F238E27FC236}">
                <a16:creationId xmlns:a16="http://schemas.microsoft.com/office/drawing/2014/main" id="{F8DEE755-BD6F-3943-A6C1-F5370A110ED3}"/>
              </a:ext>
            </a:extLst>
          </p:cNvPr>
          <p:cNvSpPr>
            <a:spLocks noGrp="1" noChangeArrowheads="1"/>
          </p:cNvSpPr>
          <p:nvPr>
            <p:ph type="body" idx="4294967295"/>
          </p:nvPr>
        </p:nvSpPr>
        <p:spPr>
          <a:xfrm>
            <a:off x="1905000" y="1905000"/>
            <a:ext cx="8458200" cy="3810000"/>
          </a:xfrm>
        </p:spPr>
        <p:txBody>
          <a:bodyPr/>
          <a:lstStyle/>
          <a:p>
            <a:pPr>
              <a:lnSpc>
                <a:spcPct val="90000"/>
              </a:lnSpc>
              <a:buFont typeface="Monotype Sorts" pitchFamily="2" charset="2"/>
              <a:buNone/>
            </a:pPr>
            <a:r>
              <a:rPr lang="en-US" altLang="en-US" b="1">
                <a:solidFill>
                  <a:schemeClr val="tx2"/>
                </a:solidFill>
                <a:latin typeface="Courier New" panose="02070309020205020404" pitchFamily="49" charset="0"/>
              </a:rPr>
              <a:t>// This interface is defined in </a:t>
            </a:r>
          </a:p>
          <a:p>
            <a:pPr>
              <a:lnSpc>
                <a:spcPct val="90000"/>
              </a:lnSpc>
              <a:buFont typeface="Monotype Sorts" pitchFamily="2" charset="2"/>
              <a:buNone/>
            </a:pPr>
            <a:r>
              <a:rPr lang="en-US" altLang="en-US" b="1">
                <a:solidFill>
                  <a:schemeClr val="tx2"/>
                </a:solidFill>
                <a:latin typeface="Courier New" panose="02070309020205020404" pitchFamily="49" charset="0"/>
              </a:rPr>
              <a:t>// java.lang package</a:t>
            </a:r>
          </a:p>
          <a:p>
            <a:pPr>
              <a:lnSpc>
                <a:spcPct val="90000"/>
              </a:lnSpc>
              <a:buFont typeface="Monotype Sorts" pitchFamily="2" charset="2"/>
              <a:buNone/>
            </a:pPr>
            <a:r>
              <a:rPr lang="en-US" altLang="en-US" b="1">
                <a:solidFill>
                  <a:schemeClr val="tx2"/>
                </a:solidFill>
                <a:latin typeface="Courier New" panose="02070309020205020404" pitchFamily="49" charset="0"/>
              </a:rPr>
              <a:t>package java.lang;</a:t>
            </a:r>
          </a:p>
          <a:p>
            <a:pPr>
              <a:lnSpc>
                <a:spcPct val="90000"/>
              </a:lnSpc>
              <a:buFont typeface="Monotype Sorts" pitchFamily="2" charset="2"/>
              <a:buNone/>
            </a:pPr>
            <a:endParaRPr lang="en-US" altLang="en-US" b="1">
              <a:solidFill>
                <a:schemeClr val="tx2"/>
              </a:solidFill>
              <a:latin typeface="Courier New" panose="02070309020205020404" pitchFamily="49" charset="0"/>
            </a:endParaRPr>
          </a:p>
          <a:p>
            <a:pPr>
              <a:lnSpc>
                <a:spcPct val="90000"/>
              </a:lnSpc>
              <a:buFont typeface="Monotype Sorts" pitchFamily="2" charset="2"/>
              <a:buNone/>
            </a:pPr>
            <a:r>
              <a:rPr lang="en-US" altLang="en-US" b="1">
                <a:solidFill>
                  <a:schemeClr val="tx2"/>
                </a:solidFill>
                <a:latin typeface="Courier New" panose="02070309020205020404" pitchFamily="49" charset="0"/>
              </a:rPr>
              <a:t>public interface Comparable&lt;E&gt; {</a:t>
            </a:r>
          </a:p>
          <a:p>
            <a:pPr>
              <a:lnSpc>
                <a:spcPct val="90000"/>
              </a:lnSpc>
              <a:buFont typeface="Monotype Sorts" pitchFamily="2" charset="2"/>
              <a:buNone/>
            </a:pPr>
            <a:r>
              <a:rPr lang="en-US" altLang="en-US" b="1">
                <a:solidFill>
                  <a:schemeClr val="tx2"/>
                </a:solidFill>
                <a:latin typeface="Courier New" panose="02070309020205020404" pitchFamily="49" charset="0"/>
              </a:rPr>
              <a:t>  public int compareTo(E o);</a:t>
            </a:r>
          </a:p>
          <a:p>
            <a:pPr>
              <a:spcAft>
                <a:spcPts val="1200"/>
              </a:spcAft>
              <a:buNone/>
            </a:pPr>
            <a:r>
              <a:rPr lang="en-US" altLang="en-US" b="1">
                <a:solidFill>
                  <a:schemeClr val="tx2"/>
                </a:solidFill>
                <a:latin typeface="Courier New" panose="02070309020205020404" pitchFamily="49" charset="0"/>
              </a:rPr>
              <a:t>}</a:t>
            </a:r>
            <a:endParaRPr lang="en-US" altLang="en-US" b="1" u="sng">
              <a:solidFill>
                <a:schemeClr val="tx2"/>
              </a:solidFill>
              <a:latin typeface="Courier" pitchFamily="2" charset="0"/>
            </a:endParaRPr>
          </a:p>
        </p:txBody>
      </p:sp>
    </p:spTree>
    <p:extLst>
      <p:ext uri="{BB962C8B-B14F-4D97-AF65-F5344CB8AC3E}">
        <p14:creationId xmlns:p14="http://schemas.microsoft.com/office/powerpoint/2010/main" val="22503494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2">
            <a:extLst>
              <a:ext uri="{FF2B5EF4-FFF2-40B4-BE49-F238E27FC236}">
                <a16:creationId xmlns:a16="http://schemas.microsoft.com/office/drawing/2014/main" id="{35610F14-EC8D-7348-9264-5AA2A5AD5AE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24B24A8-D720-084C-A982-0CE54A679EEC}" type="slidenum">
              <a:rPr lang="en-US" altLang="en-US" sz="1400"/>
              <a:pPr>
                <a:spcBef>
                  <a:spcPct val="0"/>
                </a:spcBef>
                <a:buClrTx/>
                <a:buSzTx/>
                <a:buFontTx/>
                <a:buNone/>
              </a:pPr>
              <a:t>37</a:t>
            </a:fld>
            <a:endParaRPr lang="en-US" altLang="en-US" sz="1400"/>
          </a:p>
        </p:txBody>
      </p:sp>
      <p:sp>
        <p:nvSpPr>
          <p:cNvPr id="28675" name="Slide Number Placeholder 4">
            <a:extLst>
              <a:ext uri="{FF2B5EF4-FFF2-40B4-BE49-F238E27FC236}">
                <a16:creationId xmlns:a16="http://schemas.microsoft.com/office/drawing/2014/main" id="{9ED24A5D-0963-9A44-A699-F7E8960214EF}"/>
              </a:ext>
            </a:extLst>
          </p:cNvPr>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21616C4B-6F50-6548-8CEC-AF87F071449C}" type="slidenum">
              <a:rPr lang="en-US" altLang="en-US" sz="1400"/>
              <a:pPr algn="r">
                <a:spcBef>
                  <a:spcPct val="0"/>
                </a:spcBef>
                <a:buClrTx/>
                <a:buSzTx/>
                <a:buFontTx/>
                <a:buNone/>
              </a:pPr>
              <a:t>37</a:t>
            </a:fld>
            <a:endParaRPr lang="en-US" altLang="en-US" sz="1400"/>
          </a:p>
        </p:txBody>
      </p:sp>
      <p:sp>
        <p:nvSpPr>
          <p:cNvPr id="28676" name="Rectangle 2">
            <a:extLst>
              <a:ext uri="{FF2B5EF4-FFF2-40B4-BE49-F238E27FC236}">
                <a16:creationId xmlns:a16="http://schemas.microsoft.com/office/drawing/2014/main" id="{B050654C-FFC5-864A-A1E1-63556E184A5A}"/>
              </a:ext>
            </a:extLst>
          </p:cNvPr>
          <p:cNvSpPr>
            <a:spLocks noGrp="1" noChangeArrowheads="1"/>
          </p:cNvSpPr>
          <p:nvPr>
            <p:ph type="title" idx="4294967295"/>
          </p:nvPr>
        </p:nvSpPr>
        <p:spPr>
          <a:xfrm>
            <a:off x="1524000" y="381000"/>
            <a:ext cx="8839200" cy="914400"/>
          </a:xfrm>
        </p:spPr>
        <p:txBody>
          <a:bodyPr>
            <a:normAutofit fontScale="90000"/>
          </a:bodyPr>
          <a:lstStyle/>
          <a:p>
            <a:r>
              <a:rPr lang="en-US" altLang="en-US">
                <a:cs typeface="Times New Roman" panose="02020603050405020304" pitchFamily="18" charset="0"/>
              </a:rPr>
              <a:t>The </a:t>
            </a:r>
            <a:r>
              <a:rPr lang="en-US" altLang="en-US" sz="4800" u="sng">
                <a:cs typeface="Times New Roman" panose="02020603050405020304" pitchFamily="18" charset="0"/>
              </a:rPr>
              <a:t>toString</a:t>
            </a:r>
            <a:r>
              <a:rPr lang="en-US" altLang="en-US" sz="4800">
                <a:cs typeface="Times New Roman" panose="02020603050405020304" pitchFamily="18" charset="0"/>
              </a:rPr>
              <a:t>, </a:t>
            </a:r>
            <a:r>
              <a:rPr lang="en-US" altLang="en-US" sz="4800" u="sng">
                <a:cs typeface="Times New Roman" panose="02020603050405020304" pitchFamily="18" charset="0"/>
              </a:rPr>
              <a:t>equals</a:t>
            </a:r>
            <a:r>
              <a:rPr lang="en-US" altLang="en-US" sz="4800">
                <a:cs typeface="Times New Roman" panose="02020603050405020304" pitchFamily="18" charset="0"/>
              </a:rPr>
              <a:t>, and </a:t>
            </a:r>
            <a:r>
              <a:rPr lang="en-US" altLang="en-US" sz="4800" u="sng">
                <a:cs typeface="Times New Roman" panose="02020603050405020304" pitchFamily="18" charset="0"/>
              </a:rPr>
              <a:t>hashCode</a:t>
            </a:r>
            <a:r>
              <a:rPr lang="en-US" altLang="en-US" sz="4800">
                <a:cs typeface="Times New Roman" panose="02020603050405020304" pitchFamily="18" charset="0"/>
              </a:rPr>
              <a:t> </a:t>
            </a:r>
            <a:r>
              <a:rPr lang="en-US" altLang="en-US">
                <a:cs typeface="Times New Roman" panose="02020603050405020304" pitchFamily="18" charset="0"/>
              </a:rPr>
              <a:t>Methods</a:t>
            </a:r>
            <a:r>
              <a:rPr lang="en-US" altLang="en-US"/>
              <a:t> </a:t>
            </a:r>
          </a:p>
        </p:txBody>
      </p:sp>
      <p:sp>
        <p:nvSpPr>
          <p:cNvPr id="28677" name="Rectangle 3">
            <a:extLst>
              <a:ext uri="{FF2B5EF4-FFF2-40B4-BE49-F238E27FC236}">
                <a16:creationId xmlns:a16="http://schemas.microsoft.com/office/drawing/2014/main" id="{97003019-489E-8C4E-BC53-CB68067FC363}"/>
              </a:ext>
            </a:extLst>
          </p:cNvPr>
          <p:cNvSpPr>
            <a:spLocks noGrp="1" noChangeArrowheads="1"/>
          </p:cNvSpPr>
          <p:nvPr>
            <p:ph type="body" idx="4294967295"/>
          </p:nvPr>
        </p:nvSpPr>
        <p:spPr>
          <a:xfrm>
            <a:off x="1752600" y="1905000"/>
            <a:ext cx="8534400" cy="4419600"/>
          </a:xfrm>
        </p:spPr>
        <p:txBody>
          <a:bodyPr/>
          <a:lstStyle/>
          <a:p>
            <a:pPr marL="0" indent="0">
              <a:spcBef>
                <a:spcPct val="50000"/>
              </a:spcBef>
              <a:buNone/>
            </a:pPr>
            <a:r>
              <a:rPr lang="en-US" altLang="en-US" sz="3600">
                <a:cs typeface="Times New Roman" panose="02020603050405020304" pitchFamily="18" charset="0"/>
              </a:rPr>
              <a:t>Each wrapper class overrides the toString, equals, and hashCode methods defined in the Object class. Since all the numeric wrapper classes and the Character class implement the Comparable interface, the compareTo method is implemented in these classes. </a:t>
            </a:r>
          </a:p>
        </p:txBody>
      </p:sp>
    </p:spTree>
    <p:extLst>
      <p:ext uri="{BB962C8B-B14F-4D97-AF65-F5344CB8AC3E}">
        <p14:creationId xmlns:p14="http://schemas.microsoft.com/office/powerpoint/2010/main" val="16769268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2">
            <a:extLst>
              <a:ext uri="{FF2B5EF4-FFF2-40B4-BE49-F238E27FC236}">
                <a16:creationId xmlns:a16="http://schemas.microsoft.com/office/drawing/2014/main" id="{208E4B75-1860-8C40-A317-BC30DEFAC75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AB12E9E-35BB-A744-BB53-1BB03588D108}" type="slidenum">
              <a:rPr lang="en-US" altLang="en-US" sz="1400"/>
              <a:pPr>
                <a:spcBef>
                  <a:spcPct val="0"/>
                </a:spcBef>
                <a:buClrTx/>
                <a:buSzTx/>
                <a:buFontTx/>
                <a:buNone/>
              </a:pPr>
              <a:t>38</a:t>
            </a:fld>
            <a:endParaRPr lang="en-US" altLang="en-US" sz="1400"/>
          </a:p>
        </p:txBody>
      </p:sp>
      <p:sp>
        <p:nvSpPr>
          <p:cNvPr id="29699" name="Slide Number Placeholder 4">
            <a:extLst>
              <a:ext uri="{FF2B5EF4-FFF2-40B4-BE49-F238E27FC236}">
                <a16:creationId xmlns:a16="http://schemas.microsoft.com/office/drawing/2014/main" id="{31D30168-F65D-F94F-B209-524F7E7CFC58}"/>
              </a:ext>
            </a:extLst>
          </p:cNvPr>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101F7F0B-1153-AB4B-8D47-15DD26EDB0FA}" type="slidenum">
              <a:rPr lang="en-US" altLang="en-US" sz="1400"/>
              <a:pPr algn="r">
                <a:spcBef>
                  <a:spcPct val="0"/>
                </a:spcBef>
                <a:buClrTx/>
                <a:buSzTx/>
                <a:buFontTx/>
                <a:buNone/>
              </a:pPr>
              <a:t>38</a:t>
            </a:fld>
            <a:endParaRPr lang="en-US" altLang="en-US" sz="1400"/>
          </a:p>
        </p:txBody>
      </p:sp>
      <p:sp>
        <p:nvSpPr>
          <p:cNvPr id="29700" name="Rectangle 2">
            <a:extLst>
              <a:ext uri="{FF2B5EF4-FFF2-40B4-BE49-F238E27FC236}">
                <a16:creationId xmlns:a16="http://schemas.microsoft.com/office/drawing/2014/main" id="{423233F0-D8DC-AB4C-BA97-250780D607E7}"/>
              </a:ext>
            </a:extLst>
          </p:cNvPr>
          <p:cNvSpPr>
            <a:spLocks noGrp="1" noChangeArrowheads="1"/>
          </p:cNvSpPr>
          <p:nvPr>
            <p:ph type="title" idx="4294967295"/>
          </p:nvPr>
        </p:nvSpPr>
        <p:spPr>
          <a:xfrm>
            <a:off x="2209800" y="228600"/>
            <a:ext cx="7772400" cy="457200"/>
          </a:xfrm>
        </p:spPr>
        <p:txBody>
          <a:bodyPr>
            <a:normAutofit fontScale="90000"/>
          </a:bodyPr>
          <a:lstStyle/>
          <a:p>
            <a:r>
              <a:rPr lang="en-US" altLang="en-US"/>
              <a:t>Integer and BigInteger Classes</a:t>
            </a:r>
          </a:p>
        </p:txBody>
      </p:sp>
      <p:sp>
        <p:nvSpPr>
          <p:cNvPr id="29701" name="Rectangle 5">
            <a:extLst>
              <a:ext uri="{FF2B5EF4-FFF2-40B4-BE49-F238E27FC236}">
                <a16:creationId xmlns:a16="http://schemas.microsoft.com/office/drawing/2014/main" id="{9C38BAF0-CE8A-C44F-B8B4-C47EF23B6A7A}"/>
              </a:ext>
            </a:extLst>
          </p:cNvPr>
          <p:cNvSpPr>
            <a:spLocks noChangeArrowheads="1"/>
          </p:cNvSpPr>
          <p:nvPr/>
        </p:nvSpPr>
        <p:spPr bwMode="auto">
          <a:xfrm>
            <a:off x="3843338" y="30527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2" name="Rectangle 9">
            <a:extLst>
              <a:ext uri="{FF2B5EF4-FFF2-40B4-BE49-F238E27FC236}">
                <a16:creationId xmlns:a16="http://schemas.microsoft.com/office/drawing/2014/main" id="{4F201D16-7587-BA42-BB13-D1A2A9014478}"/>
              </a:ext>
            </a:extLst>
          </p:cNvPr>
          <p:cNvSpPr>
            <a:spLocks noChangeArrowheads="1"/>
          </p:cNvSpPr>
          <p:nvPr/>
        </p:nvSpPr>
        <p:spPr bwMode="auto">
          <a:xfrm>
            <a:off x="1524001" y="25361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9703" name="Object 8">
            <a:extLst>
              <a:ext uri="{FF2B5EF4-FFF2-40B4-BE49-F238E27FC236}">
                <a16:creationId xmlns:a16="http://schemas.microsoft.com/office/drawing/2014/main" id="{FF35A1EF-03FA-DF47-8924-0C5655D24519}"/>
              </a:ext>
            </a:extLst>
          </p:cNvPr>
          <p:cNvGraphicFramePr>
            <a:graphicFrameLocks noChangeAspect="1"/>
          </p:cNvGraphicFramePr>
          <p:nvPr/>
        </p:nvGraphicFramePr>
        <p:xfrm>
          <a:off x="1524000" y="838201"/>
          <a:ext cx="9144000" cy="2339975"/>
        </p:xfrm>
        <a:graphic>
          <a:graphicData uri="http://schemas.openxmlformats.org/presentationml/2006/ole">
            <mc:AlternateContent xmlns:mc="http://schemas.openxmlformats.org/markup-compatibility/2006">
              <mc:Choice xmlns:v="urn:schemas-microsoft-com:vml" Requires="v">
                <p:oleObj spid="_x0000_s23571" name="Picture" r:id="rId3" imgW="3721100" imgH="952500" progId="Word.Picture.8">
                  <p:embed/>
                </p:oleObj>
              </mc:Choice>
              <mc:Fallback>
                <p:oleObj name="Picture" r:id="rId3" imgW="3721100" imgH="952500" progId="Word.Picture.8">
                  <p:embed/>
                  <p:pic>
                    <p:nvPicPr>
                      <p:cNvPr id="29703" name="Object 8">
                        <a:extLst>
                          <a:ext uri="{FF2B5EF4-FFF2-40B4-BE49-F238E27FC236}">
                            <a16:creationId xmlns:a16="http://schemas.microsoft.com/office/drawing/2014/main" id="{FF35A1EF-03FA-DF47-8924-0C5655D245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838201"/>
                        <a:ext cx="9144000"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4" name="Rectangle 11">
            <a:extLst>
              <a:ext uri="{FF2B5EF4-FFF2-40B4-BE49-F238E27FC236}">
                <a16:creationId xmlns:a16="http://schemas.microsoft.com/office/drawing/2014/main" id="{75DFF0A7-3809-7848-834C-6A1E91A23637}"/>
              </a:ext>
            </a:extLst>
          </p:cNvPr>
          <p:cNvSpPr>
            <a:spLocks noChangeArrowheads="1"/>
          </p:cNvSpPr>
          <p:nvPr/>
        </p:nvSpPr>
        <p:spPr bwMode="auto">
          <a:xfrm>
            <a:off x="1524001" y="25361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9705" name="Object 10">
            <a:extLst>
              <a:ext uri="{FF2B5EF4-FFF2-40B4-BE49-F238E27FC236}">
                <a16:creationId xmlns:a16="http://schemas.microsoft.com/office/drawing/2014/main" id="{6F212743-EFA7-CD4A-9696-D21C6F0CB9F1}"/>
              </a:ext>
            </a:extLst>
          </p:cNvPr>
          <p:cNvGraphicFramePr>
            <a:graphicFrameLocks noChangeAspect="1"/>
          </p:cNvGraphicFramePr>
          <p:nvPr/>
        </p:nvGraphicFramePr>
        <p:xfrm>
          <a:off x="1524000" y="4114800"/>
          <a:ext cx="9144000" cy="2336800"/>
        </p:xfrm>
        <a:graphic>
          <a:graphicData uri="http://schemas.openxmlformats.org/presentationml/2006/ole">
            <mc:AlternateContent xmlns:mc="http://schemas.openxmlformats.org/markup-compatibility/2006">
              <mc:Choice xmlns:v="urn:schemas-microsoft-com:vml" Requires="v">
                <p:oleObj spid="_x0000_s23572" name="Picture" r:id="rId5" imgW="3733800" imgH="952500" progId="Word.Picture.8">
                  <p:embed/>
                </p:oleObj>
              </mc:Choice>
              <mc:Fallback>
                <p:oleObj name="Picture" r:id="rId5" imgW="3733800" imgH="952500" progId="Word.Picture.8">
                  <p:embed/>
                  <p:pic>
                    <p:nvPicPr>
                      <p:cNvPr id="29705" name="Object 10">
                        <a:extLst>
                          <a:ext uri="{FF2B5EF4-FFF2-40B4-BE49-F238E27FC236}">
                            <a16:creationId xmlns:a16="http://schemas.microsoft.com/office/drawing/2014/main" id="{6F212743-EFA7-CD4A-9696-D21C6F0CB9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4114800"/>
                        <a:ext cx="9144000"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6" name="Rectangle 2">
            <a:extLst>
              <a:ext uri="{FF2B5EF4-FFF2-40B4-BE49-F238E27FC236}">
                <a16:creationId xmlns:a16="http://schemas.microsoft.com/office/drawing/2014/main" id="{18F77DBA-C0A8-CC47-B7CA-DC9C7E3EC67A}"/>
              </a:ext>
            </a:extLst>
          </p:cNvPr>
          <p:cNvSpPr>
            <a:spLocks noChangeArrowheads="1"/>
          </p:cNvSpPr>
          <p:nvPr/>
        </p:nvSpPr>
        <p:spPr bwMode="auto">
          <a:xfrm>
            <a:off x="2286000" y="3505200"/>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4400">
                <a:solidFill>
                  <a:schemeClr val="tx2"/>
                </a:solidFill>
              </a:rPr>
              <a:t>String and Date Classes</a:t>
            </a:r>
          </a:p>
        </p:txBody>
      </p:sp>
    </p:spTree>
    <p:extLst>
      <p:ext uri="{BB962C8B-B14F-4D97-AF65-F5344CB8AC3E}">
        <p14:creationId xmlns:p14="http://schemas.microsoft.com/office/powerpoint/2010/main" val="28515436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a:extLst>
              <a:ext uri="{FF2B5EF4-FFF2-40B4-BE49-F238E27FC236}">
                <a16:creationId xmlns:a16="http://schemas.microsoft.com/office/drawing/2014/main" id="{574DDF8B-5F72-E64D-A91F-CE789CAEC3E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69A3319-70DB-3840-81D7-7498A97E646F}" type="slidenum">
              <a:rPr lang="en-US" altLang="en-US" sz="1400"/>
              <a:pPr>
                <a:spcBef>
                  <a:spcPct val="0"/>
                </a:spcBef>
                <a:buClrTx/>
                <a:buSzTx/>
                <a:buFontTx/>
                <a:buNone/>
              </a:pPr>
              <a:t>39</a:t>
            </a:fld>
            <a:endParaRPr lang="en-US" altLang="en-US" sz="1400"/>
          </a:p>
        </p:txBody>
      </p:sp>
      <p:sp>
        <p:nvSpPr>
          <p:cNvPr id="30723" name="Slide Number Placeholder 4">
            <a:extLst>
              <a:ext uri="{FF2B5EF4-FFF2-40B4-BE49-F238E27FC236}">
                <a16:creationId xmlns:a16="http://schemas.microsoft.com/office/drawing/2014/main" id="{F78E797E-3DC3-BC4E-BA3C-A2DBE1FEF608}"/>
              </a:ext>
            </a:extLst>
          </p:cNvPr>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942B49C4-A7B3-8143-97CD-E77CAA82D3DB}" type="slidenum">
              <a:rPr lang="en-US" altLang="en-US" sz="1400"/>
              <a:pPr algn="r">
                <a:spcBef>
                  <a:spcPct val="0"/>
                </a:spcBef>
                <a:buClrTx/>
                <a:buSzTx/>
                <a:buFontTx/>
                <a:buNone/>
              </a:pPr>
              <a:t>39</a:t>
            </a:fld>
            <a:endParaRPr lang="en-US" altLang="en-US" sz="1400"/>
          </a:p>
        </p:txBody>
      </p:sp>
      <p:sp>
        <p:nvSpPr>
          <p:cNvPr id="30724" name="Rectangle 2">
            <a:extLst>
              <a:ext uri="{FF2B5EF4-FFF2-40B4-BE49-F238E27FC236}">
                <a16:creationId xmlns:a16="http://schemas.microsoft.com/office/drawing/2014/main" id="{C07512A1-64C8-4543-99E5-D65547DE2081}"/>
              </a:ext>
            </a:extLst>
          </p:cNvPr>
          <p:cNvSpPr>
            <a:spLocks noGrp="1" noChangeArrowheads="1"/>
          </p:cNvSpPr>
          <p:nvPr>
            <p:ph type="title" idx="4294967295"/>
          </p:nvPr>
        </p:nvSpPr>
        <p:spPr>
          <a:xfrm>
            <a:off x="2209800" y="228600"/>
            <a:ext cx="7772400" cy="685800"/>
          </a:xfrm>
        </p:spPr>
        <p:txBody>
          <a:bodyPr>
            <a:normAutofit fontScale="90000"/>
          </a:bodyPr>
          <a:lstStyle/>
          <a:p>
            <a:r>
              <a:rPr lang="en-US" altLang="en-US"/>
              <a:t>Example</a:t>
            </a:r>
          </a:p>
        </p:txBody>
      </p:sp>
      <p:sp>
        <p:nvSpPr>
          <p:cNvPr id="30725" name="Rectangle 5">
            <a:extLst>
              <a:ext uri="{FF2B5EF4-FFF2-40B4-BE49-F238E27FC236}">
                <a16:creationId xmlns:a16="http://schemas.microsoft.com/office/drawing/2014/main" id="{470FAF4A-3529-2147-A8FA-26D2C47938FA}"/>
              </a:ext>
            </a:extLst>
          </p:cNvPr>
          <p:cNvSpPr>
            <a:spLocks noChangeArrowheads="1"/>
          </p:cNvSpPr>
          <p:nvPr/>
        </p:nvSpPr>
        <p:spPr bwMode="auto">
          <a:xfrm>
            <a:off x="3843338" y="30527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6" name="Rectangle 6">
            <a:extLst>
              <a:ext uri="{FF2B5EF4-FFF2-40B4-BE49-F238E27FC236}">
                <a16:creationId xmlns:a16="http://schemas.microsoft.com/office/drawing/2014/main" id="{38AE97C1-E986-BF40-9D67-113667C797E2}"/>
              </a:ext>
            </a:extLst>
          </p:cNvPr>
          <p:cNvSpPr>
            <a:spLocks noChangeArrowheads="1"/>
          </p:cNvSpPr>
          <p:nvPr/>
        </p:nvSpPr>
        <p:spPr bwMode="auto">
          <a:xfrm>
            <a:off x="1752600" y="1219200"/>
            <a:ext cx="8610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a:solidFill>
                  <a:schemeClr val="tx2"/>
                </a:solidFill>
              </a:rPr>
              <a:t>1  System.out.println(</a:t>
            </a:r>
            <a:r>
              <a:rPr lang="en-US" altLang="en-US" sz="2400" b="1">
                <a:solidFill>
                  <a:schemeClr val="tx2"/>
                </a:solidFill>
              </a:rPr>
              <a:t>new</a:t>
            </a:r>
            <a:r>
              <a:rPr lang="en-US" altLang="en-US" sz="2400">
                <a:solidFill>
                  <a:schemeClr val="tx2"/>
                </a:solidFill>
              </a:rPr>
              <a:t> Integer(</a:t>
            </a:r>
            <a:r>
              <a:rPr lang="en-US" altLang="en-US" sz="2400" b="1">
                <a:solidFill>
                  <a:schemeClr val="tx2"/>
                </a:solidFill>
              </a:rPr>
              <a:t>3</a:t>
            </a:r>
            <a:r>
              <a:rPr lang="en-US" altLang="en-US" sz="2400">
                <a:solidFill>
                  <a:schemeClr val="tx2"/>
                </a:solidFill>
              </a:rPr>
              <a:t>).compareTo(</a:t>
            </a:r>
            <a:r>
              <a:rPr lang="en-US" altLang="en-US" sz="2400" b="1">
                <a:solidFill>
                  <a:schemeClr val="tx2"/>
                </a:solidFill>
              </a:rPr>
              <a:t>new</a:t>
            </a:r>
            <a:r>
              <a:rPr lang="en-US" altLang="en-US" sz="2400">
                <a:solidFill>
                  <a:schemeClr val="tx2"/>
                </a:solidFill>
              </a:rPr>
              <a:t> Integer(</a:t>
            </a:r>
            <a:r>
              <a:rPr lang="en-US" altLang="en-US" sz="2400" b="1">
                <a:solidFill>
                  <a:schemeClr val="tx2"/>
                </a:solidFill>
              </a:rPr>
              <a:t>5</a:t>
            </a:r>
            <a:r>
              <a:rPr lang="en-US" altLang="en-US" sz="2400">
                <a:solidFill>
                  <a:schemeClr val="tx2"/>
                </a:solidFill>
              </a:rPr>
              <a:t>)));   </a:t>
            </a:r>
          </a:p>
          <a:p>
            <a:pPr>
              <a:buFont typeface="Monotype Sorts" pitchFamily="2" charset="2"/>
              <a:buNone/>
            </a:pPr>
            <a:r>
              <a:rPr lang="en-US" altLang="en-US" sz="2400">
                <a:solidFill>
                  <a:schemeClr val="tx2"/>
                </a:solidFill>
              </a:rPr>
              <a:t>2  System.out.println(</a:t>
            </a:r>
            <a:r>
              <a:rPr lang="en-US" altLang="en-US" sz="2400" b="1">
                <a:solidFill>
                  <a:schemeClr val="tx2"/>
                </a:solidFill>
              </a:rPr>
              <a:t>"ABC"</a:t>
            </a:r>
            <a:r>
              <a:rPr lang="en-US" altLang="en-US" sz="2400">
                <a:solidFill>
                  <a:schemeClr val="tx2"/>
                </a:solidFill>
              </a:rPr>
              <a:t>.compareTo(</a:t>
            </a:r>
            <a:r>
              <a:rPr lang="en-US" altLang="en-US" sz="2400" b="1">
                <a:solidFill>
                  <a:schemeClr val="tx2"/>
                </a:solidFill>
              </a:rPr>
              <a:t>"ABE"</a:t>
            </a:r>
            <a:r>
              <a:rPr lang="en-US" altLang="en-US" sz="2400">
                <a:solidFill>
                  <a:schemeClr val="tx2"/>
                </a:solidFill>
              </a:rPr>
              <a:t>));    </a:t>
            </a:r>
          </a:p>
          <a:p>
            <a:pPr>
              <a:buFont typeface="Monotype Sorts" pitchFamily="2" charset="2"/>
              <a:buNone/>
            </a:pPr>
            <a:r>
              <a:rPr lang="en-US" altLang="en-US" sz="2400">
                <a:solidFill>
                  <a:schemeClr val="tx2"/>
                </a:solidFill>
              </a:rPr>
              <a:t>3  java.util.Date date1 = </a:t>
            </a:r>
            <a:r>
              <a:rPr lang="en-US" altLang="en-US" sz="2400" b="1">
                <a:solidFill>
                  <a:schemeClr val="tx2"/>
                </a:solidFill>
              </a:rPr>
              <a:t>new</a:t>
            </a:r>
            <a:r>
              <a:rPr lang="en-US" altLang="en-US" sz="2400">
                <a:solidFill>
                  <a:schemeClr val="tx2"/>
                </a:solidFill>
              </a:rPr>
              <a:t> java.util.Date(</a:t>
            </a:r>
            <a:r>
              <a:rPr lang="en-US" altLang="en-US" sz="2400" b="1">
                <a:solidFill>
                  <a:schemeClr val="tx2"/>
                </a:solidFill>
              </a:rPr>
              <a:t>2013</a:t>
            </a:r>
            <a:r>
              <a:rPr lang="en-US" altLang="en-US" sz="2400">
                <a:solidFill>
                  <a:schemeClr val="tx2"/>
                </a:solidFill>
              </a:rPr>
              <a:t>, </a:t>
            </a:r>
            <a:r>
              <a:rPr lang="en-US" altLang="en-US" sz="2400" b="1">
                <a:solidFill>
                  <a:schemeClr val="tx2"/>
                </a:solidFill>
              </a:rPr>
              <a:t>1</a:t>
            </a:r>
            <a:r>
              <a:rPr lang="en-US" altLang="en-US" sz="2400">
                <a:solidFill>
                  <a:schemeClr val="tx2"/>
                </a:solidFill>
              </a:rPr>
              <a:t>, </a:t>
            </a:r>
            <a:r>
              <a:rPr lang="en-US" altLang="en-US" sz="2400" b="1">
                <a:solidFill>
                  <a:schemeClr val="tx2"/>
                </a:solidFill>
              </a:rPr>
              <a:t>1</a:t>
            </a:r>
            <a:r>
              <a:rPr lang="en-US" altLang="en-US" sz="2400">
                <a:solidFill>
                  <a:schemeClr val="tx2"/>
                </a:solidFill>
              </a:rPr>
              <a:t>);    </a:t>
            </a:r>
          </a:p>
          <a:p>
            <a:pPr>
              <a:buFont typeface="Monotype Sorts" pitchFamily="2" charset="2"/>
              <a:buNone/>
            </a:pPr>
            <a:r>
              <a:rPr lang="en-US" altLang="en-US" sz="2400">
                <a:solidFill>
                  <a:schemeClr val="tx2"/>
                </a:solidFill>
              </a:rPr>
              <a:t>4  java.util.Date date2 = </a:t>
            </a:r>
            <a:r>
              <a:rPr lang="en-US" altLang="en-US" sz="2400" b="1">
                <a:solidFill>
                  <a:schemeClr val="tx2"/>
                </a:solidFill>
              </a:rPr>
              <a:t>new</a:t>
            </a:r>
            <a:r>
              <a:rPr lang="en-US" altLang="en-US" sz="2400">
                <a:solidFill>
                  <a:schemeClr val="tx2"/>
                </a:solidFill>
              </a:rPr>
              <a:t> java.util.Date(</a:t>
            </a:r>
            <a:r>
              <a:rPr lang="en-US" altLang="en-US" sz="2400" b="1">
                <a:solidFill>
                  <a:schemeClr val="tx2"/>
                </a:solidFill>
              </a:rPr>
              <a:t>2012</a:t>
            </a:r>
            <a:r>
              <a:rPr lang="en-US" altLang="en-US" sz="2400">
                <a:solidFill>
                  <a:schemeClr val="tx2"/>
                </a:solidFill>
              </a:rPr>
              <a:t>, </a:t>
            </a:r>
            <a:r>
              <a:rPr lang="en-US" altLang="en-US" sz="2400" b="1">
                <a:solidFill>
                  <a:schemeClr val="tx2"/>
                </a:solidFill>
              </a:rPr>
              <a:t>1</a:t>
            </a:r>
            <a:r>
              <a:rPr lang="en-US" altLang="en-US" sz="2400">
                <a:solidFill>
                  <a:schemeClr val="tx2"/>
                </a:solidFill>
              </a:rPr>
              <a:t>, </a:t>
            </a:r>
            <a:r>
              <a:rPr lang="en-US" altLang="en-US" sz="2400" b="1">
                <a:solidFill>
                  <a:schemeClr val="tx2"/>
                </a:solidFill>
              </a:rPr>
              <a:t>1</a:t>
            </a:r>
            <a:r>
              <a:rPr lang="en-US" altLang="en-US" sz="2400">
                <a:solidFill>
                  <a:schemeClr val="tx2"/>
                </a:solidFill>
              </a:rPr>
              <a:t>);    </a:t>
            </a:r>
          </a:p>
          <a:p>
            <a:pPr>
              <a:buFont typeface="Monotype Sorts" pitchFamily="2" charset="2"/>
              <a:buNone/>
            </a:pPr>
            <a:r>
              <a:rPr lang="en-US" altLang="en-US" sz="2400">
                <a:solidFill>
                  <a:schemeClr val="tx2"/>
                </a:solidFill>
              </a:rPr>
              <a:t>5  System.out.println(date1.compareTo(date2)); </a:t>
            </a:r>
          </a:p>
        </p:txBody>
      </p:sp>
    </p:spTree>
    <p:extLst>
      <p:ext uri="{BB962C8B-B14F-4D97-AF65-F5344CB8AC3E}">
        <p14:creationId xmlns:p14="http://schemas.microsoft.com/office/powerpoint/2010/main" val="1046735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2">
            <a:extLst>
              <a:ext uri="{FF2B5EF4-FFF2-40B4-BE49-F238E27FC236}">
                <a16:creationId xmlns:a16="http://schemas.microsoft.com/office/drawing/2014/main" id="{7427A186-1E22-BD47-B603-C30489922CE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20C2C64-E66D-3E42-8130-9F9816E7C9B2}" type="slidenum">
              <a:rPr lang="en-US" altLang="en-US" sz="1400"/>
              <a:pPr>
                <a:spcBef>
                  <a:spcPct val="0"/>
                </a:spcBef>
                <a:buClrTx/>
                <a:buSzTx/>
                <a:buFontTx/>
                <a:buNone/>
              </a:pPr>
              <a:t>4</a:t>
            </a:fld>
            <a:endParaRPr lang="en-US" altLang="en-US" sz="1400"/>
          </a:p>
        </p:txBody>
      </p:sp>
      <p:sp>
        <p:nvSpPr>
          <p:cNvPr id="22531" name="Slide Number Placeholder 4">
            <a:extLst>
              <a:ext uri="{FF2B5EF4-FFF2-40B4-BE49-F238E27FC236}">
                <a16:creationId xmlns:a16="http://schemas.microsoft.com/office/drawing/2014/main" id="{7F68E54C-F4A5-0C46-ADEC-509B6C4190A8}"/>
              </a:ext>
            </a:extLst>
          </p:cNvPr>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3BE59930-D9A7-3B4C-932D-024C851C50A2}" type="slidenum">
              <a:rPr lang="en-US" altLang="en-US" sz="1400"/>
              <a:pPr algn="r">
                <a:spcBef>
                  <a:spcPct val="0"/>
                </a:spcBef>
                <a:buClrTx/>
                <a:buSzTx/>
                <a:buFontTx/>
                <a:buNone/>
              </a:pPr>
              <a:t>4</a:t>
            </a:fld>
            <a:endParaRPr lang="en-US" altLang="en-US" sz="1400"/>
          </a:p>
        </p:txBody>
      </p:sp>
      <p:sp>
        <p:nvSpPr>
          <p:cNvPr id="22532" name="Rectangle 2">
            <a:extLst>
              <a:ext uri="{FF2B5EF4-FFF2-40B4-BE49-F238E27FC236}">
                <a16:creationId xmlns:a16="http://schemas.microsoft.com/office/drawing/2014/main" id="{21804E59-5EBA-7D4A-AE08-C7FFF730000F}"/>
              </a:ext>
            </a:extLst>
          </p:cNvPr>
          <p:cNvSpPr>
            <a:spLocks noGrp="1" noChangeArrowheads="1"/>
          </p:cNvSpPr>
          <p:nvPr>
            <p:ph type="title" idx="4294967295"/>
          </p:nvPr>
        </p:nvSpPr>
        <p:spPr>
          <a:xfrm>
            <a:off x="1752600" y="228600"/>
            <a:ext cx="8610600" cy="609600"/>
          </a:xfrm>
        </p:spPr>
        <p:txBody>
          <a:bodyPr>
            <a:normAutofit fontScale="90000"/>
          </a:bodyPr>
          <a:lstStyle/>
          <a:p>
            <a:r>
              <a:rPr lang="en-US" altLang="en-US"/>
              <a:t>The </a:t>
            </a:r>
            <a:r>
              <a:rPr lang="en-US" altLang="en-US" sz="4200">
                <a:latin typeface="Courier New" panose="02070309020205020404" pitchFamily="49" charset="0"/>
              </a:rPr>
              <a:t>Integer</a:t>
            </a:r>
            <a:r>
              <a:rPr lang="en-US" altLang="en-US"/>
              <a:t> and </a:t>
            </a:r>
            <a:r>
              <a:rPr lang="en-US" altLang="en-US" sz="4200">
                <a:latin typeface="Courier New" panose="02070309020205020404" pitchFamily="49" charset="0"/>
              </a:rPr>
              <a:t>Double</a:t>
            </a:r>
            <a:r>
              <a:rPr lang="en-US" altLang="en-US"/>
              <a:t> Classes</a:t>
            </a:r>
          </a:p>
        </p:txBody>
      </p:sp>
      <p:sp>
        <p:nvSpPr>
          <p:cNvPr id="22533" name="Rectangle 6">
            <a:extLst>
              <a:ext uri="{FF2B5EF4-FFF2-40B4-BE49-F238E27FC236}">
                <a16:creationId xmlns:a16="http://schemas.microsoft.com/office/drawing/2014/main" id="{0F16FA9D-F1C2-0045-A6A8-D513906C17A1}"/>
              </a:ext>
            </a:extLst>
          </p:cNvPr>
          <p:cNvSpPr>
            <a:spLocks noChangeArrowheads="1"/>
          </p:cNvSpPr>
          <p:nvPr/>
        </p:nvSpPr>
        <p:spPr bwMode="auto">
          <a:xfrm>
            <a:off x="4267200" y="18859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34" name="Rectangle 8">
            <a:extLst>
              <a:ext uri="{FF2B5EF4-FFF2-40B4-BE49-F238E27FC236}">
                <a16:creationId xmlns:a16="http://schemas.microsoft.com/office/drawing/2014/main" id="{C84074B7-9652-3B40-A44D-B3C122BE4688}"/>
              </a:ext>
            </a:extLst>
          </p:cNvPr>
          <p:cNvSpPr>
            <a:spLocks noChangeArrowheads="1"/>
          </p:cNvSpPr>
          <p:nvPr/>
        </p:nvSpPr>
        <p:spPr bwMode="auto">
          <a:xfrm>
            <a:off x="4267200" y="18859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35" name="Rectangle 10">
            <a:extLst>
              <a:ext uri="{FF2B5EF4-FFF2-40B4-BE49-F238E27FC236}">
                <a16:creationId xmlns:a16="http://schemas.microsoft.com/office/drawing/2014/main" id="{873328B8-305F-1E49-9366-EF18F9F4B683}"/>
              </a:ext>
            </a:extLst>
          </p:cNvPr>
          <p:cNvSpPr>
            <a:spLocks noChangeArrowheads="1"/>
          </p:cNvSpPr>
          <p:nvPr/>
        </p:nvSpPr>
        <p:spPr bwMode="auto">
          <a:xfrm>
            <a:off x="4152900" y="18859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36" name="Rectangle 9">
            <a:extLst>
              <a:ext uri="{FF2B5EF4-FFF2-40B4-BE49-F238E27FC236}">
                <a16:creationId xmlns:a16="http://schemas.microsoft.com/office/drawing/2014/main" id="{4FD925C9-99AF-A047-BAAF-C609C41540CE}"/>
              </a:ext>
            </a:extLst>
          </p:cNvPr>
          <p:cNvSpPr>
            <a:spLocks noChangeArrowheads="1"/>
          </p:cNvSpPr>
          <p:nvPr/>
        </p:nvSpPr>
        <p:spPr bwMode="auto">
          <a:xfrm>
            <a:off x="1524001" y="162654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2537" name="Object 8">
            <a:extLst>
              <a:ext uri="{FF2B5EF4-FFF2-40B4-BE49-F238E27FC236}">
                <a16:creationId xmlns:a16="http://schemas.microsoft.com/office/drawing/2014/main" id="{5F3B51FA-5EF2-F44E-988D-B62D03AA6CD8}"/>
              </a:ext>
            </a:extLst>
          </p:cNvPr>
          <p:cNvGraphicFramePr>
            <a:graphicFrameLocks noChangeAspect="1"/>
          </p:cNvGraphicFramePr>
          <p:nvPr/>
        </p:nvGraphicFramePr>
        <p:xfrm>
          <a:off x="1528764" y="1331914"/>
          <a:ext cx="9134475" cy="4968875"/>
        </p:xfrm>
        <a:graphic>
          <a:graphicData uri="http://schemas.openxmlformats.org/presentationml/2006/ole">
            <mc:AlternateContent xmlns:mc="http://schemas.openxmlformats.org/markup-compatibility/2006">
              <mc:Choice xmlns:v="urn:schemas-microsoft-com:vml" Requires="v">
                <p:oleObj spid="_x0000_s87044" name="Picture" r:id="rId3" imgW="34582100" imgH="18834100" progId="Word.Picture.8">
                  <p:embed/>
                </p:oleObj>
              </mc:Choice>
              <mc:Fallback>
                <p:oleObj name="Picture" r:id="rId3" imgW="34582100" imgH="18834100" progId="Word.Picture.8">
                  <p:embed/>
                  <p:pic>
                    <p:nvPicPr>
                      <p:cNvPr id="22537" name="Object 8">
                        <a:extLst>
                          <a:ext uri="{FF2B5EF4-FFF2-40B4-BE49-F238E27FC236}">
                            <a16:creationId xmlns:a16="http://schemas.microsoft.com/office/drawing/2014/main" id="{5F3B51FA-5EF2-F44E-988D-B62D03AA6C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8764" y="1331914"/>
                        <a:ext cx="9134475"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226486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2">
            <a:extLst>
              <a:ext uri="{FF2B5EF4-FFF2-40B4-BE49-F238E27FC236}">
                <a16:creationId xmlns:a16="http://schemas.microsoft.com/office/drawing/2014/main" id="{A7A87D00-3C76-0947-B3EF-8D1636A3F70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188EAA1-405C-F441-B432-F5D8CBD537ED}" type="slidenum">
              <a:rPr lang="en-US" altLang="en-US" sz="1400"/>
              <a:pPr>
                <a:spcBef>
                  <a:spcPct val="0"/>
                </a:spcBef>
                <a:buClrTx/>
                <a:buSzTx/>
                <a:buFontTx/>
                <a:buNone/>
              </a:pPr>
              <a:t>40</a:t>
            </a:fld>
            <a:endParaRPr lang="en-US" altLang="en-US" sz="1400"/>
          </a:p>
        </p:txBody>
      </p:sp>
      <p:sp>
        <p:nvSpPr>
          <p:cNvPr id="34819" name="Slide Number Placeholder 4">
            <a:extLst>
              <a:ext uri="{FF2B5EF4-FFF2-40B4-BE49-F238E27FC236}">
                <a16:creationId xmlns:a16="http://schemas.microsoft.com/office/drawing/2014/main" id="{720FEDCC-ABEF-554C-B66F-6003CC470796}"/>
              </a:ext>
            </a:extLst>
          </p:cNvPr>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71094DB0-30E2-3E46-98D5-A89891289429}" type="slidenum">
              <a:rPr lang="en-US" altLang="en-US" sz="1400"/>
              <a:pPr algn="r">
                <a:spcBef>
                  <a:spcPct val="0"/>
                </a:spcBef>
                <a:buClrTx/>
                <a:buSzTx/>
                <a:buFontTx/>
                <a:buNone/>
              </a:pPr>
              <a:t>40</a:t>
            </a:fld>
            <a:endParaRPr lang="en-US" altLang="en-US" sz="1400"/>
          </a:p>
        </p:txBody>
      </p:sp>
      <p:sp>
        <p:nvSpPr>
          <p:cNvPr id="34820" name="Rectangle 2">
            <a:extLst>
              <a:ext uri="{FF2B5EF4-FFF2-40B4-BE49-F238E27FC236}">
                <a16:creationId xmlns:a16="http://schemas.microsoft.com/office/drawing/2014/main" id="{5664EF88-524E-C64A-9F11-DD7962AE29D6}"/>
              </a:ext>
            </a:extLst>
          </p:cNvPr>
          <p:cNvSpPr>
            <a:spLocks noGrp="1" noChangeArrowheads="1"/>
          </p:cNvSpPr>
          <p:nvPr>
            <p:ph type="title" idx="4294967295"/>
          </p:nvPr>
        </p:nvSpPr>
        <p:spPr>
          <a:xfrm>
            <a:off x="2209800" y="228600"/>
            <a:ext cx="7772400" cy="685800"/>
          </a:xfrm>
        </p:spPr>
        <p:txBody>
          <a:bodyPr>
            <a:normAutofit fontScale="90000"/>
          </a:bodyPr>
          <a:lstStyle/>
          <a:p>
            <a:r>
              <a:rPr lang="en-US" altLang="en-US"/>
              <a:t>The </a:t>
            </a:r>
            <a:r>
              <a:rPr lang="en-US" altLang="en-US">
                <a:latin typeface="Courier New" panose="02070309020205020404" pitchFamily="49" charset="0"/>
              </a:rPr>
              <a:t>Cloneable</a:t>
            </a:r>
            <a:r>
              <a:rPr lang="en-US" altLang="en-US"/>
              <a:t> Interfaces</a:t>
            </a:r>
            <a:endParaRPr lang="en-US" altLang="en-US" b="1">
              <a:latin typeface="Courier" pitchFamily="2" charset="0"/>
            </a:endParaRPr>
          </a:p>
        </p:txBody>
      </p:sp>
      <p:sp>
        <p:nvSpPr>
          <p:cNvPr id="34821" name="Rectangle 3">
            <a:extLst>
              <a:ext uri="{FF2B5EF4-FFF2-40B4-BE49-F238E27FC236}">
                <a16:creationId xmlns:a16="http://schemas.microsoft.com/office/drawing/2014/main" id="{5A87CFB8-9ACF-0649-88C1-57951DBB873D}"/>
              </a:ext>
            </a:extLst>
          </p:cNvPr>
          <p:cNvSpPr>
            <a:spLocks noGrp="1" noChangeArrowheads="1"/>
          </p:cNvSpPr>
          <p:nvPr>
            <p:ph type="body" idx="4294967295"/>
          </p:nvPr>
        </p:nvSpPr>
        <p:spPr>
          <a:xfrm>
            <a:off x="2057400" y="4800600"/>
            <a:ext cx="7696200" cy="1371600"/>
          </a:xfrm>
        </p:spPr>
        <p:txBody>
          <a:bodyPr/>
          <a:lstStyle/>
          <a:p>
            <a:pPr marL="114300" lvl="1" indent="0">
              <a:buNone/>
            </a:pPr>
            <a:r>
              <a:rPr lang="en-US" altLang="en-US">
                <a:latin typeface="Courier New" panose="02070309020205020404" pitchFamily="49" charset="0"/>
              </a:rPr>
              <a:t>package java.lang;</a:t>
            </a:r>
          </a:p>
          <a:p>
            <a:pPr marL="114300" lvl="1" indent="0">
              <a:buNone/>
            </a:pPr>
            <a:r>
              <a:rPr lang="en-US" altLang="en-US">
                <a:latin typeface="Courier New" panose="02070309020205020404" pitchFamily="49" charset="0"/>
              </a:rPr>
              <a:t>public interface Cloneable { </a:t>
            </a:r>
          </a:p>
          <a:p>
            <a:pPr marL="114300" lvl="1" indent="0">
              <a:buNone/>
            </a:pPr>
            <a:r>
              <a:rPr lang="en-US" altLang="en-US">
                <a:latin typeface="Courier New" panose="02070309020205020404" pitchFamily="49" charset="0"/>
              </a:rPr>
              <a:t>}</a:t>
            </a:r>
          </a:p>
        </p:txBody>
      </p:sp>
      <p:sp>
        <p:nvSpPr>
          <p:cNvPr id="34822" name="Rectangle 4">
            <a:extLst>
              <a:ext uri="{FF2B5EF4-FFF2-40B4-BE49-F238E27FC236}">
                <a16:creationId xmlns:a16="http://schemas.microsoft.com/office/drawing/2014/main" id="{3F5B2B92-E7E2-854B-9CA5-849C91DBDD69}"/>
              </a:ext>
            </a:extLst>
          </p:cNvPr>
          <p:cNvSpPr>
            <a:spLocks noChangeArrowheads="1"/>
          </p:cNvSpPr>
          <p:nvPr/>
        </p:nvSpPr>
        <p:spPr bwMode="auto">
          <a:xfrm>
            <a:off x="1752600" y="1143000"/>
            <a:ext cx="86106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11430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lvl="1">
              <a:spcAft>
                <a:spcPts val="1200"/>
              </a:spcAft>
              <a:buNone/>
            </a:pPr>
            <a:r>
              <a:rPr lang="en-US" altLang="en-US"/>
              <a:t>Marker Interface: An empty interface.</a:t>
            </a:r>
          </a:p>
          <a:p>
            <a:pPr lvl="1">
              <a:spcAft>
                <a:spcPts val="1200"/>
              </a:spcAft>
              <a:buNone/>
            </a:pPr>
            <a:r>
              <a:rPr lang="en-US" altLang="en-US">
                <a:cs typeface="Courier New" panose="02070309020205020404" pitchFamily="49" charset="0"/>
              </a:rPr>
              <a:t>A marker interface does not contain constants or methods. It is used to denote that a class possesses certain desirable properties. A class that implements the </a:t>
            </a:r>
            <a:r>
              <a:rPr lang="en-US" altLang="en-US" u="sng">
                <a:cs typeface="Courier New" panose="02070309020205020404" pitchFamily="49" charset="0"/>
              </a:rPr>
              <a:t>Cloneable</a:t>
            </a:r>
            <a:r>
              <a:rPr lang="en-US" altLang="en-US">
                <a:cs typeface="Courier New" panose="02070309020205020404" pitchFamily="49" charset="0"/>
              </a:rPr>
              <a:t> interface is marked cloneable, and its objects can be cloned using the </a:t>
            </a:r>
            <a:r>
              <a:rPr lang="en-US" altLang="en-US" u="sng">
                <a:cs typeface="Courier New" panose="02070309020205020404" pitchFamily="49" charset="0"/>
              </a:rPr>
              <a:t>clone()</a:t>
            </a:r>
            <a:r>
              <a:rPr lang="en-US" altLang="en-US">
                <a:cs typeface="Courier New" panose="02070309020205020404" pitchFamily="49" charset="0"/>
              </a:rPr>
              <a:t> method defined in the </a:t>
            </a:r>
            <a:r>
              <a:rPr lang="en-US" altLang="en-US" u="sng">
                <a:cs typeface="Courier New" panose="02070309020205020404" pitchFamily="49" charset="0"/>
              </a:rPr>
              <a:t>Object</a:t>
            </a:r>
            <a:r>
              <a:rPr lang="en-US" altLang="en-US">
                <a:cs typeface="Courier New" panose="02070309020205020404" pitchFamily="49" charset="0"/>
              </a:rPr>
              <a:t> class. </a:t>
            </a:r>
          </a:p>
        </p:txBody>
      </p:sp>
    </p:spTree>
    <p:extLst>
      <p:ext uri="{BB962C8B-B14F-4D97-AF65-F5344CB8AC3E}">
        <p14:creationId xmlns:p14="http://schemas.microsoft.com/office/powerpoint/2010/main" val="16531823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2">
            <a:extLst>
              <a:ext uri="{FF2B5EF4-FFF2-40B4-BE49-F238E27FC236}">
                <a16:creationId xmlns:a16="http://schemas.microsoft.com/office/drawing/2014/main" id="{1E167DCD-9DAB-094A-986F-7F8E6A08E3D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AC1CEAF-7F74-B043-B25E-707E47452139}" type="slidenum">
              <a:rPr lang="en-US" altLang="en-US" sz="1400"/>
              <a:pPr>
                <a:spcBef>
                  <a:spcPct val="0"/>
                </a:spcBef>
                <a:buClrTx/>
                <a:buSzTx/>
                <a:buFontTx/>
                <a:buNone/>
              </a:pPr>
              <a:t>41</a:t>
            </a:fld>
            <a:endParaRPr lang="en-US" altLang="en-US" sz="1400"/>
          </a:p>
        </p:txBody>
      </p:sp>
      <p:sp>
        <p:nvSpPr>
          <p:cNvPr id="35843" name="Slide Number Placeholder 4">
            <a:extLst>
              <a:ext uri="{FF2B5EF4-FFF2-40B4-BE49-F238E27FC236}">
                <a16:creationId xmlns:a16="http://schemas.microsoft.com/office/drawing/2014/main" id="{B57855AA-BC01-B04A-984D-755BD75E6FDE}"/>
              </a:ext>
            </a:extLst>
          </p:cNvPr>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F47B0CE1-74BE-5F49-A43E-E7F357D432D1}" type="slidenum">
              <a:rPr lang="en-US" altLang="en-US" sz="1400"/>
              <a:pPr algn="r">
                <a:spcBef>
                  <a:spcPct val="0"/>
                </a:spcBef>
                <a:buClrTx/>
                <a:buSzTx/>
                <a:buFontTx/>
                <a:buNone/>
              </a:pPr>
              <a:t>41</a:t>
            </a:fld>
            <a:endParaRPr lang="en-US" altLang="en-US" sz="1400"/>
          </a:p>
        </p:txBody>
      </p:sp>
      <p:sp>
        <p:nvSpPr>
          <p:cNvPr id="35844" name="Rectangle 2">
            <a:extLst>
              <a:ext uri="{FF2B5EF4-FFF2-40B4-BE49-F238E27FC236}">
                <a16:creationId xmlns:a16="http://schemas.microsoft.com/office/drawing/2014/main" id="{A641B067-8199-B440-B4E0-0766CE8960AB}"/>
              </a:ext>
            </a:extLst>
          </p:cNvPr>
          <p:cNvSpPr>
            <a:spLocks noGrp="1" noChangeArrowheads="1"/>
          </p:cNvSpPr>
          <p:nvPr>
            <p:ph type="title" idx="4294967295"/>
          </p:nvPr>
        </p:nvSpPr>
        <p:spPr>
          <a:xfrm>
            <a:off x="2209800" y="228600"/>
            <a:ext cx="7772400" cy="609600"/>
          </a:xfrm>
        </p:spPr>
        <p:txBody>
          <a:bodyPr>
            <a:normAutofit fontScale="90000"/>
          </a:bodyPr>
          <a:lstStyle/>
          <a:p>
            <a:r>
              <a:rPr lang="en-US" altLang="en-US"/>
              <a:t>Examples</a:t>
            </a:r>
            <a:endParaRPr lang="en-US" altLang="en-US" u="sng">
              <a:solidFill>
                <a:schemeClr val="tx1"/>
              </a:solidFill>
              <a:latin typeface="Book Antiqua" panose="02040602050305030304" pitchFamily="18" charset="0"/>
            </a:endParaRPr>
          </a:p>
        </p:txBody>
      </p:sp>
      <p:sp>
        <p:nvSpPr>
          <p:cNvPr id="35845" name="Rectangle 3">
            <a:extLst>
              <a:ext uri="{FF2B5EF4-FFF2-40B4-BE49-F238E27FC236}">
                <a16:creationId xmlns:a16="http://schemas.microsoft.com/office/drawing/2014/main" id="{D493841B-9E1C-C24A-AF34-98E9D0274805}"/>
              </a:ext>
            </a:extLst>
          </p:cNvPr>
          <p:cNvSpPr>
            <a:spLocks noGrp="1" noChangeArrowheads="1"/>
          </p:cNvSpPr>
          <p:nvPr>
            <p:ph type="body" idx="4294967295"/>
          </p:nvPr>
        </p:nvSpPr>
        <p:spPr>
          <a:xfrm>
            <a:off x="1752600" y="1143000"/>
            <a:ext cx="8763000" cy="5257800"/>
          </a:xfrm>
        </p:spPr>
        <p:txBody>
          <a:bodyPr/>
          <a:lstStyle/>
          <a:p>
            <a:pPr marL="0" indent="0">
              <a:buNone/>
            </a:pPr>
            <a:r>
              <a:rPr lang="en-US" altLang="en-US" sz="2400">
                <a:cs typeface="Courier New" panose="02070309020205020404" pitchFamily="49" charset="0"/>
              </a:rPr>
              <a:t>Many classes (e.g., Date and Calendar) in the Java library implement Cloneable. Thus, the instances of these classes can be cloned. For example, the following code</a:t>
            </a:r>
          </a:p>
          <a:p>
            <a:pPr marL="0" indent="0">
              <a:buNone/>
            </a:pPr>
            <a:endParaRPr lang="en-US" altLang="en-US" sz="2400">
              <a:cs typeface="Times New Roman" panose="02020603050405020304" pitchFamily="18" charset="0"/>
            </a:endParaRPr>
          </a:p>
          <a:p>
            <a:pPr lvl="1">
              <a:buFontTx/>
              <a:buNone/>
            </a:pPr>
            <a:r>
              <a:rPr lang="en-US" altLang="en-US" sz="1800" b="1">
                <a:solidFill>
                  <a:schemeClr val="tx2"/>
                </a:solidFill>
                <a:latin typeface="Courier New" panose="02070309020205020404" pitchFamily="49" charset="0"/>
                <a:cs typeface="Courier New" panose="02070309020205020404" pitchFamily="49" charset="0"/>
              </a:rPr>
              <a:t>Calendar calendar = new GregorianCalendar(2003, 2, 1);</a:t>
            </a:r>
            <a:endParaRPr lang="en-US" altLang="en-US" sz="1800" b="1">
              <a:solidFill>
                <a:schemeClr val="tx2"/>
              </a:solidFill>
              <a:latin typeface="Courier New" panose="02070309020205020404" pitchFamily="49" charset="0"/>
              <a:cs typeface="Times New Roman" panose="02020603050405020304" pitchFamily="18" charset="0"/>
            </a:endParaRPr>
          </a:p>
          <a:p>
            <a:pPr lvl="1">
              <a:buFontTx/>
              <a:buNone/>
            </a:pPr>
            <a:r>
              <a:rPr lang="en-US" altLang="en-US" sz="1800" b="1">
                <a:solidFill>
                  <a:schemeClr val="tx2"/>
                </a:solidFill>
                <a:latin typeface="Courier New" panose="02070309020205020404" pitchFamily="49" charset="0"/>
                <a:cs typeface="Courier New" panose="02070309020205020404" pitchFamily="49" charset="0"/>
              </a:rPr>
              <a:t>Calendar calendarCopy = (Calendar)calendar.clone();</a:t>
            </a:r>
            <a:endParaRPr lang="en-US" altLang="en-US" sz="1800" b="1">
              <a:solidFill>
                <a:schemeClr val="tx2"/>
              </a:solidFill>
              <a:latin typeface="Courier New" panose="02070309020205020404" pitchFamily="49" charset="0"/>
              <a:cs typeface="Times New Roman" panose="02020603050405020304" pitchFamily="18" charset="0"/>
            </a:endParaRPr>
          </a:p>
          <a:p>
            <a:pPr lvl="1">
              <a:buFontTx/>
              <a:buNone/>
            </a:pPr>
            <a:r>
              <a:rPr lang="en-US" altLang="en-US" sz="1800" b="1">
                <a:solidFill>
                  <a:schemeClr val="tx2"/>
                </a:solidFill>
                <a:latin typeface="Courier New" panose="02070309020205020404" pitchFamily="49" charset="0"/>
                <a:cs typeface="Courier New" panose="02070309020205020404" pitchFamily="49" charset="0"/>
              </a:rPr>
              <a:t>System.out.println("calendar == calendarCopy is " +</a:t>
            </a:r>
            <a:endParaRPr lang="en-US" altLang="en-US" sz="1800" b="1">
              <a:solidFill>
                <a:schemeClr val="tx2"/>
              </a:solidFill>
              <a:latin typeface="Courier New" panose="02070309020205020404" pitchFamily="49" charset="0"/>
              <a:cs typeface="Times New Roman" panose="02020603050405020304" pitchFamily="18" charset="0"/>
            </a:endParaRPr>
          </a:p>
          <a:p>
            <a:pPr lvl="1">
              <a:buFontTx/>
              <a:buNone/>
            </a:pPr>
            <a:r>
              <a:rPr lang="en-US" altLang="en-US" sz="1800" b="1">
                <a:solidFill>
                  <a:schemeClr val="tx2"/>
                </a:solidFill>
                <a:latin typeface="Courier New" panose="02070309020205020404" pitchFamily="49" charset="0"/>
                <a:cs typeface="Courier New" panose="02070309020205020404" pitchFamily="49" charset="0"/>
              </a:rPr>
              <a:t>  (calendar == calendarCopy));</a:t>
            </a:r>
            <a:endParaRPr lang="en-US" altLang="en-US" sz="1800" b="1">
              <a:solidFill>
                <a:schemeClr val="tx2"/>
              </a:solidFill>
              <a:latin typeface="Courier New" panose="02070309020205020404" pitchFamily="49" charset="0"/>
              <a:cs typeface="Times New Roman" panose="02020603050405020304" pitchFamily="18" charset="0"/>
            </a:endParaRPr>
          </a:p>
          <a:p>
            <a:pPr lvl="1">
              <a:buFontTx/>
              <a:buNone/>
            </a:pPr>
            <a:r>
              <a:rPr lang="en-US" altLang="en-US" sz="1800" b="1">
                <a:solidFill>
                  <a:schemeClr val="tx2"/>
                </a:solidFill>
                <a:latin typeface="Courier New" panose="02070309020205020404" pitchFamily="49" charset="0"/>
                <a:cs typeface="Courier New" panose="02070309020205020404" pitchFamily="49" charset="0"/>
              </a:rPr>
              <a:t>System.out.println("calendar.equals(calendarCopy) is " +</a:t>
            </a:r>
            <a:endParaRPr lang="en-US" altLang="en-US" sz="1800" b="1">
              <a:solidFill>
                <a:schemeClr val="tx2"/>
              </a:solidFill>
              <a:latin typeface="Courier New" panose="02070309020205020404" pitchFamily="49" charset="0"/>
              <a:cs typeface="Times New Roman" panose="02020603050405020304" pitchFamily="18" charset="0"/>
            </a:endParaRPr>
          </a:p>
          <a:p>
            <a:pPr lvl="1">
              <a:buFontTx/>
              <a:buNone/>
            </a:pPr>
            <a:r>
              <a:rPr lang="en-US" altLang="en-US" sz="1800" b="1">
                <a:solidFill>
                  <a:schemeClr val="tx2"/>
                </a:solidFill>
                <a:latin typeface="Courier New" panose="02070309020205020404" pitchFamily="49" charset="0"/>
                <a:cs typeface="Courier New" panose="02070309020205020404" pitchFamily="49" charset="0"/>
              </a:rPr>
              <a:t>  calendar.equals(calendarCopy));</a:t>
            </a:r>
            <a:endParaRPr lang="en-US" altLang="en-US" sz="1800" b="1">
              <a:solidFill>
                <a:schemeClr val="tx2"/>
              </a:solidFill>
              <a:latin typeface="Courier New" panose="02070309020205020404" pitchFamily="49" charset="0"/>
              <a:cs typeface="Times New Roman" panose="02020603050405020304" pitchFamily="18" charset="0"/>
            </a:endParaRPr>
          </a:p>
          <a:p>
            <a:pPr marL="0" indent="0">
              <a:buNone/>
            </a:pPr>
            <a:r>
              <a:rPr lang="en-US" altLang="en-US" sz="2400">
                <a:cs typeface="Courier New" panose="02070309020205020404" pitchFamily="49" charset="0"/>
              </a:rPr>
              <a:t> </a:t>
            </a:r>
            <a:endParaRPr lang="en-US" altLang="en-US" sz="2400">
              <a:cs typeface="Times New Roman" panose="02020603050405020304" pitchFamily="18" charset="0"/>
            </a:endParaRPr>
          </a:p>
          <a:p>
            <a:pPr marL="0" indent="0">
              <a:buNone/>
            </a:pPr>
            <a:r>
              <a:rPr lang="en-US" altLang="en-US" sz="2400">
                <a:cs typeface="Courier New" panose="02070309020205020404" pitchFamily="49" charset="0"/>
              </a:rPr>
              <a:t>displays</a:t>
            </a:r>
            <a:endParaRPr lang="en-US" altLang="en-US" sz="2400">
              <a:cs typeface="Times New Roman" panose="02020603050405020304" pitchFamily="18" charset="0"/>
            </a:endParaRPr>
          </a:p>
          <a:p>
            <a:pPr lvl="1">
              <a:buFontTx/>
              <a:buNone/>
            </a:pPr>
            <a:r>
              <a:rPr lang="en-US" altLang="en-US" sz="2000">
                <a:cs typeface="Courier New" panose="02070309020205020404" pitchFamily="49" charset="0"/>
              </a:rPr>
              <a:t>calendar == calendarCopy is false</a:t>
            </a:r>
            <a:endParaRPr lang="en-US" altLang="en-US" sz="2000">
              <a:cs typeface="Times New Roman" panose="02020603050405020304" pitchFamily="18" charset="0"/>
            </a:endParaRPr>
          </a:p>
          <a:p>
            <a:pPr lvl="1">
              <a:buFontTx/>
              <a:buNone/>
            </a:pPr>
            <a:r>
              <a:rPr lang="en-US" altLang="en-US" sz="2000">
                <a:cs typeface="Courier New" panose="02070309020205020404" pitchFamily="49" charset="0"/>
              </a:rPr>
              <a:t>calendar.equals(calendarCopy) is true</a:t>
            </a:r>
            <a:r>
              <a:rPr lang="en-US" altLang="en-US" sz="2000"/>
              <a:t> </a:t>
            </a:r>
            <a:r>
              <a:rPr lang="en-US" altLang="en-US" sz="2000">
                <a:cs typeface="Times New Roman" panose="02020603050405020304" pitchFamily="18" charset="0"/>
              </a:rPr>
              <a:t> </a:t>
            </a:r>
            <a:endParaRPr lang="en-US" altLang="en-US">
              <a:latin typeface="Courier" pitchFamily="2" charset="0"/>
            </a:endParaRPr>
          </a:p>
        </p:txBody>
      </p:sp>
    </p:spTree>
    <p:extLst>
      <p:ext uri="{BB962C8B-B14F-4D97-AF65-F5344CB8AC3E}">
        <p14:creationId xmlns:p14="http://schemas.microsoft.com/office/powerpoint/2010/main" val="8158646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2">
            <a:extLst>
              <a:ext uri="{FF2B5EF4-FFF2-40B4-BE49-F238E27FC236}">
                <a16:creationId xmlns:a16="http://schemas.microsoft.com/office/drawing/2014/main" id="{553B2E26-E044-9149-A11F-610AEA3A9A0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BEA829E-764D-8240-ADAC-F8C410F1253C}" type="slidenum">
              <a:rPr lang="en-US" altLang="en-US" sz="1400"/>
              <a:pPr>
                <a:spcBef>
                  <a:spcPct val="0"/>
                </a:spcBef>
                <a:buClrTx/>
                <a:buSzTx/>
                <a:buFontTx/>
                <a:buNone/>
              </a:pPr>
              <a:t>42</a:t>
            </a:fld>
            <a:endParaRPr lang="en-US" altLang="en-US" sz="1400"/>
          </a:p>
        </p:txBody>
      </p:sp>
      <p:sp>
        <p:nvSpPr>
          <p:cNvPr id="37891" name="Slide Number Placeholder 4">
            <a:extLst>
              <a:ext uri="{FF2B5EF4-FFF2-40B4-BE49-F238E27FC236}">
                <a16:creationId xmlns:a16="http://schemas.microsoft.com/office/drawing/2014/main" id="{6D223BDF-A6A6-8949-9C9E-FF9AA7BE17E5}"/>
              </a:ext>
            </a:extLst>
          </p:cNvPr>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30EDA966-1DE9-8C44-8422-EF7651F9D9D8}" type="slidenum">
              <a:rPr lang="en-US" altLang="en-US" sz="1400"/>
              <a:pPr algn="r">
                <a:spcBef>
                  <a:spcPct val="0"/>
                </a:spcBef>
                <a:buClrTx/>
                <a:buSzTx/>
                <a:buFontTx/>
                <a:buNone/>
              </a:pPr>
              <a:t>42</a:t>
            </a:fld>
            <a:endParaRPr lang="en-US" altLang="en-US" sz="1400"/>
          </a:p>
        </p:txBody>
      </p:sp>
      <p:sp>
        <p:nvSpPr>
          <p:cNvPr id="37892" name="Rectangle 2">
            <a:extLst>
              <a:ext uri="{FF2B5EF4-FFF2-40B4-BE49-F238E27FC236}">
                <a16:creationId xmlns:a16="http://schemas.microsoft.com/office/drawing/2014/main" id="{23C6A9FD-BB8B-D947-A77B-D50D28726171}"/>
              </a:ext>
            </a:extLst>
          </p:cNvPr>
          <p:cNvSpPr>
            <a:spLocks noGrp="1" noChangeArrowheads="1"/>
          </p:cNvSpPr>
          <p:nvPr>
            <p:ph type="title" idx="4294967295"/>
          </p:nvPr>
        </p:nvSpPr>
        <p:spPr>
          <a:xfrm>
            <a:off x="1828800" y="228600"/>
            <a:ext cx="8610600" cy="609600"/>
          </a:xfrm>
        </p:spPr>
        <p:txBody>
          <a:bodyPr>
            <a:normAutofit fontScale="90000"/>
          </a:bodyPr>
          <a:lstStyle/>
          <a:p>
            <a:r>
              <a:rPr lang="en-US" altLang="en-US"/>
              <a:t>Implementing Cloneable Interface</a:t>
            </a:r>
            <a:endParaRPr lang="en-US" altLang="en-US" u="sng">
              <a:solidFill>
                <a:schemeClr val="tx1"/>
              </a:solidFill>
              <a:latin typeface="Book Antiqua" panose="02040602050305030304" pitchFamily="18" charset="0"/>
            </a:endParaRPr>
          </a:p>
        </p:txBody>
      </p:sp>
      <p:sp>
        <p:nvSpPr>
          <p:cNvPr id="37893" name="Rectangle 3">
            <a:extLst>
              <a:ext uri="{FF2B5EF4-FFF2-40B4-BE49-F238E27FC236}">
                <a16:creationId xmlns:a16="http://schemas.microsoft.com/office/drawing/2014/main" id="{494A8F34-11A2-BE41-92BF-F5E53003AC08}"/>
              </a:ext>
            </a:extLst>
          </p:cNvPr>
          <p:cNvSpPr>
            <a:spLocks noGrp="1" noChangeArrowheads="1"/>
          </p:cNvSpPr>
          <p:nvPr>
            <p:ph type="body" idx="4294967295"/>
          </p:nvPr>
        </p:nvSpPr>
        <p:spPr>
          <a:xfrm>
            <a:off x="1828800" y="1143000"/>
            <a:ext cx="8458200" cy="3276600"/>
          </a:xfrm>
        </p:spPr>
        <p:txBody>
          <a:bodyPr/>
          <a:lstStyle/>
          <a:p>
            <a:pPr marL="0" indent="0">
              <a:buNone/>
            </a:pPr>
            <a:r>
              <a:rPr lang="en-US" altLang="en-US">
                <a:cs typeface="Courier New" panose="02070309020205020404" pitchFamily="49" charset="0"/>
              </a:rPr>
              <a:t>To define a custom class that implements the Cloneable interface, the class must override the clone() method in the Object class. The following code defines a class named House that implements Cloneable and Comparable.</a:t>
            </a:r>
            <a:endParaRPr lang="en-US" altLang="en-US"/>
          </a:p>
        </p:txBody>
      </p:sp>
      <p:sp>
        <p:nvSpPr>
          <p:cNvPr id="37894" name="Rectangle 7">
            <a:hlinkClick r:id="rId3"/>
            <a:extLst>
              <a:ext uri="{FF2B5EF4-FFF2-40B4-BE49-F238E27FC236}">
                <a16:creationId xmlns:a16="http://schemas.microsoft.com/office/drawing/2014/main" id="{307DEF6F-5F21-1943-8DC6-A3C717664C37}"/>
              </a:ext>
            </a:extLst>
          </p:cNvPr>
          <p:cNvSpPr>
            <a:spLocks noChangeArrowheads="1"/>
          </p:cNvSpPr>
          <p:nvPr/>
        </p:nvSpPr>
        <p:spPr bwMode="auto">
          <a:xfrm>
            <a:off x="5486400" y="4495800"/>
            <a:ext cx="12954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House</a:t>
            </a:r>
          </a:p>
        </p:txBody>
      </p:sp>
    </p:spTree>
    <p:extLst>
      <p:ext uri="{BB962C8B-B14F-4D97-AF65-F5344CB8AC3E}">
        <p14:creationId xmlns:p14="http://schemas.microsoft.com/office/powerpoint/2010/main" val="10230881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2">
            <a:extLst>
              <a:ext uri="{FF2B5EF4-FFF2-40B4-BE49-F238E27FC236}">
                <a16:creationId xmlns:a16="http://schemas.microsoft.com/office/drawing/2014/main" id="{D1F69EDC-4BD7-7E45-BCA6-01E4299DB3C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139D576-D3FC-7449-BB27-F7B31DE24F69}" type="slidenum">
              <a:rPr lang="en-US" altLang="en-US" sz="1400"/>
              <a:pPr>
                <a:spcBef>
                  <a:spcPct val="0"/>
                </a:spcBef>
                <a:buClrTx/>
                <a:buSzTx/>
                <a:buFontTx/>
                <a:buNone/>
              </a:pPr>
              <a:t>43</a:t>
            </a:fld>
            <a:endParaRPr lang="en-US" altLang="en-US" sz="1400"/>
          </a:p>
        </p:txBody>
      </p:sp>
      <p:sp>
        <p:nvSpPr>
          <p:cNvPr id="39939" name="Slide Number Placeholder 4">
            <a:extLst>
              <a:ext uri="{FF2B5EF4-FFF2-40B4-BE49-F238E27FC236}">
                <a16:creationId xmlns:a16="http://schemas.microsoft.com/office/drawing/2014/main" id="{36537BF9-E7EA-DA41-8076-B976C67EB049}"/>
              </a:ext>
            </a:extLst>
          </p:cNvPr>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326941F4-3CDC-BA43-91BA-E304162087A9}" type="slidenum">
              <a:rPr lang="en-US" altLang="en-US" sz="1400"/>
              <a:pPr algn="r">
                <a:spcBef>
                  <a:spcPct val="0"/>
                </a:spcBef>
                <a:buClrTx/>
                <a:buSzTx/>
                <a:buFontTx/>
                <a:buNone/>
              </a:pPr>
              <a:t>43</a:t>
            </a:fld>
            <a:endParaRPr lang="en-US" altLang="en-US" sz="1400"/>
          </a:p>
        </p:txBody>
      </p:sp>
      <p:sp>
        <p:nvSpPr>
          <p:cNvPr id="39940" name="Rectangle 2">
            <a:extLst>
              <a:ext uri="{FF2B5EF4-FFF2-40B4-BE49-F238E27FC236}">
                <a16:creationId xmlns:a16="http://schemas.microsoft.com/office/drawing/2014/main" id="{EBC75769-19EF-7B48-BDEE-995E684B601D}"/>
              </a:ext>
            </a:extLst>
          </p:cNvPr>
          <p:cNvSpPr>
            <a:spLocks noGrp="1" noChangeArrowheads="1"/>
          </p:cNvSpPr>
          <p:nvPr>
            <p:ph type="title" idx="4294967295"/>
          </p:nvPr>
        </p:nvSpPr>
        <p:spPr>
          <a:xfrm>
            <a:off x="2209800" y="381000"/>
            <a:ext cx="7772400" cy="685800"/>
          </a:xfrm>
        </p:spPr>
        <p:txBody>
          <a:bodyPr>
            <a:normAutofit fontScale="90000"/>
          </a:bodyPr>
          <a:lstStyle/>
          <a:p>
            <a:r>
              <a:rPr lang="en-US" altLang="en-US"/>
              <a:t>Shallow vs. Deep Copy</a:t>
            </a:r>
            <a:endParaRPr lang="en-US" altLang="en-US" u="sng">
              <a:solidFill>
                <a:schemeClr val="tx1"/>
              </a:solidFill>
              <a:latin typeface="Book Antiqua" panose="02040602050305030304" pitchFamily="18" charset="0"/>
            </a:endParaRPr>
          </a:p>
        </p:txBody>
      </p:sp>
      <p:sp>
        <p:nvSpPr>
          <p:cNvPr id="39941" name="Rectangle 3">
            <a:extLst>
              <a:ext uri="{FF2B5EF4-FFF2-40B4-BE49-F238E27FC236}">
                <a16:creationId xmlns:a16="http://schemas.microsoft.com/office/drawing/2014/main" id="{961767ED-0A2B-B44D-935C-D35A8D52B13B}"/>
              </a:ext>
            </a:extLst>
          </p:cNvPr>
          <p:cNvSpPr>
            <a:spLocks noChangeArrowheads="1"/>
          </p:cNvSpPr>
          <p:nvPr/>
        </p:nvSpPr>
        <p:spPr bwMode="auto">
          <a:xfrm>
            <a:off x="3867150" y="23129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2" name="Rectangle 6">
            <a:extLst>
              <a:ext uri="{FF2B5EF4-FFF2-40B4-BE49-F238E27FC236}">
                <a16:creationId xmlns:a16="http://schemas.microsoft.com/office/drawing/2014/main" id="{0B1039D2-5BA4-CE4D-AADE-74D8219D82E4}"/>
              </a:ext>
            </a:extLst>
          </p:cNvPr>
          <p:cNvSpPr>
            <a:spLocks noChangeArrowheads="1"/>
          </p:cNvSpPr>
          <p:nvPr/>
        </p:nvSpPr>
        <p:spPr bwMode="auto">
          <a:xfrm>
            <a:off x="3867150" y="24003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3" name="Rectangle 8">
            <a:extLst>
              <a:ext uri="{FF2B5EF4-FFF2-40B4-BE49-F238E27FC236}">
                <a16:creationId xmlns:a16="http://schemas.microsoft.com/office/drawing/2014/main" id="{4C608550-B83D-E049-8C3A-C1189AD2301F}"/>
              </a:ext>
            </a:extLst>
          </p:cNvPr>
          <p:cNvSpPr>
            <a:spLocks noChangeArrowheads="1"/>
          </p:cNvSpPr>
          <p:nvPr/>
        </p:nvSpPr>
        <p:spPr bwMode="auto">
          <a:xfrm>
            <a:off x="4067175" y="24574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4" name="Rectangle 10">
            <a:extLst>
              <a:ext uri="{FF2B5EF4-FFF2-40B4-BE49-F238E27FC236}">
                <a16:creationId xmlns:a16="http://schemas.microsoft.com/office/drawing/2014/main" id="{704D84C0-103E-4446-97F2-9ED15A2D48A1}"/>
              </a:ext>
            </a:extLst>
          </p:cNvPr>
          <p:cNvSpPr>
            <a:spLocks noChangeArrowheads="1"/>
          </p:cNvSpPr>
          <p:nvPr/>
        </p:nvSpPr>
        <p:spPr bwMode="auto">
          <a:xfrm>
            <a:off x="4067175" y="24574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5" name="Text Box 11">
            <a:extLst>
              <a:ext uri="{FF2B5EF4-FFF2-40B4-BE49-F238E27FC236}">
                <a16:creationId xmlns:a16="http://schemas.microsoft.com/office/drawing/2014/main" id="{64D032A0-0D86-2D4D-A111-185C67E17C06}"/>
              </a:ext>
            </a:extLst>
          </p:cNvPr>
          <p:cNvSpPr txBox="1">
            <a:spLocks noChangeArrowheads="1"/>
          </p:cNvSpPr>
          <p:nvPr/>
        </p:nvSpPr>
        <p:spPr bwMode="auto">
          <a:xfrm>
            <a:off x="2743200" y="1524000"/>
            <a:ext cx="670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39946" name="Text Box 12">
            <a:extLst>
              <a:ext uri="{FF2B5EF4-FFF2-40B4-BE49-F238E27FC236}">
                <a16:creationId xmlns:a16="http://schemas.microsoft.com/office/drawing/2014/main" id="{9D748B90-7AEC-0F44-BFE8-5959721937B9}"/>
              </a:ext>
            </a:extLst>
          </p:cNvPr>
          <p:cNvSpPr txBox="1">
            <a:spLocks noChangeArrowheads="1"/>
          </p:cNvSpPr>
          <p:nvPr/>
        </p:nvSpPr>
        <p:spPr bwMode="auto">
          <a:xfrm>
            <a:off x="1981200" y="1371600"/>
            <a:ext cx="8153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House house1 = new House(1, 1750.50);</a:t>
            </a:r>
          </a:p>
          <a:p>
            <a:pPr>
              <a:spcBef>
                <a:spcPct val="50000"/>
              </a:spcBef>
              <a:buClrTx/>
              <a:buSzTx/>
              <a:buFontTx/>
              <a:buNone/>
            </a:pPr>
            <a:r>
              <a:rPr lang="en-US" altLang="en-US" sz="2400"/>
              <a:t>House house2 = (House)house1.clone();</a:t>
            </a:r>
          </a:p>
        </p:txBody>
      </p:sp>
      <p:sp>
        <p:nvSpPr>
          <p:cNvPr id="39947" name="Rectangle 2">
            <a:extLst>
              <a:ext uri="{FF2B5EF4-FFF2-40B4-BE49-F238E27FC236}">
                <a16:creationId xmlns:a16="http://schemas.microsoft.com/office/drawing/2014/main" id="{20447AF1-B5ED-5048-8145-E2DD041A8B67}"/>
              </a:ext>
            </a:extLst>
          </p:cNvPr>
          <p:cNvSpPr>
            <a:spLocks noChangeArrowheads="1"/>
          </p:cNvSpPr>
          <p:nvPr/>
        </p:nvSpPr>
        <p:spPr bwMode="auto">
          <a:xfrm>
            <a:off x="1658938" y="2581276"/>
            <a:ext cx="2438400"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4400">
                <a:solidFill>
                  <a:schemeClr val="tx2"/>
                </a:solidFill>
              </a:rPr>
              <a:t>Shallow Copy</a:t>
            </a:r>
            <a:endParaRPr lang="en-US" altLang="en-US" sz="4400" u="sng">
              <a:latin typeface="Book Antiqua" panose="02040602050305030304" pitchFamily="18" charset="0"/>
            </a:endParaRPr>
          </a:p>
        </p:txBody>
      </p:sp>
      <p:pic>
        <p:nvPicPr>
          <p:cNvPr id="39948" name="Picture 14">
            <a:extLst>
              <a:ext uri="{FF2B5EF4-FFF2-40B4-BE49-F238E27FC236}">
                <a16:creationId xmlns:a16="http://schemas.microsoft.com/office/drawing/2014/main" id="{E857D30D-CEB1-7043-B428-EE10ED549D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1" y="2457450"/>
            <a:ext cx="5286375" cy="410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9713237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2">
            <a:extLst>
              <a:ext uri="{FF2B5EF4-FFF2-40B4-BE49-F238E27FC236}">
                <a16:creationId xmlns:a16="http://schemas.microsoft.com/office/drawing/2014/main" id="{0A533B6F-C369-BB40-9645-F0F151CAADA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F985735-BD94-A949-855F-2D73D859A5C0}" type="slidenum">
              <a:rPr lang="en-US" altLang="en-US" sz="1400"/>
              <a:pPr>
                <a:spcBef>
                  <a:spcPct val="0"/>
                </a:spcBef>
                <a:buClrTx/>
                <a:buSzTx/>
                <a:buFontTx/>
                <a:buNone/>
              </a:pPr>
              <a:t>44</a:t>
            </a:fld>
            <a:endParaRPr lang="en-US" altLang="en-US" sz="1400"/>
          </a:p>
        </p:txBody>
      </p:sp>
      <p:sp>
        <p:nvSpPr>
          <p:cNvPr id="41987" name="Slide Number Placeholder 4">
            <a:extLst>
              <a:ext uri="{FF2B5EF4-FFF2-40B4-BE49-F238E27FC236}">
                <a16:creationId xmlns:a16="http://schemas.microsoft.com/office/drawing/2014/main" id="{644F420F-DA19-7C46-982B-CA95F189FDF6}"/>
              </a:ext>
            </a:extLst>
          </p:cNvPr>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4BB1E6AE-44ED-0C44-9C63-5413E68FF1ED}" type="slidenum">
              <a:rPr lang="en-US" altLang="en-US" sz="1400"/>
              <a:pPr algn="r">
                <a:spcBef>
                  <a:spcPct val="0"/>
                </a:spcBef>
                <a:buClrTx/>
                <a:buSzTx/>
                <a:buFontTx/>
                <a:buNone/>
              </a:pPr>
              <a:t>44</a:t>
            </a:fld>
            <a:endParaRPr lang="en-US" altLang="en-US" sz="1400"/>
          </a:p>
        </p:txBody>
      </p:sp>
      <p:sp>
        <p:nvSpPr>
          <p:cNvPr id="41988" name="Rectangle 2">
            <a:extLst>
              <a:ext uri="{FF2B5EF4-FFF2-40B4-BE49-F238E27FC236}">
                <a16:creationId xmlns:a16="http://schemas.microsoft.com/office/drawing/2014/main" id="{1A9760AB-7E11-DD4B-B64F-34DEE32DA377}"/>
              </a:ext>
            </a:extLst>
          </p:cNvPr>
          <p:cNvSpPr>
            <a:spLocks noGrp="1" noChangeArrowheads="1"/>
          </p:cNvSpPr>
          <p:nvPr>
            <p:ph type="title" idx="4294967295"/>
          </p:nvPr>
        </p:nvSpPr>
        <p:spPr>
          <a:xfrm>
            <a:off x="2209800" y="381000"/>
            <a:ext cx="7772400" cy="685800"/>
          </a:xfrm>
        </p:spPr>
        <p:txBody>
          <a:bodyPr>
            <a:normAutofit fontScale="90000"/>
          </a:bodyPr>
          <a:lstStyle/>
          <a:p>
            <a:r>
              <a:rPr lang="en-US" altLang="en-US"/>
              <a:t>Shallow vs. Deep Copy</a:t>
            </a:r>
            <a:endParaRPr lang="en-US" altLang="en-US" u="sng">
              <a:solidFill>
                <a:schemeClr val="tx1"/>
              </a:solidFill>
              <a:latin typeface="Book Antiqua" panose="02040602050305030304" pitchFamily="18" charset="0"/>
            </a:endParaRPr>
          </a:p>
        </p:txBody>
      </p:sp>
      <p:sp>
        <p:nvSpPr>
          <p:cNvPr id="41989" name="Rectangle 3">
            <a:extLst>
              <a:ext uri="{FF2B5EF4-FFF2-40B4-BE49-F238E27FC236}">
                <a16:creationId xmlns:a16="http://schemas.microsoft.com/office/drawing/2014/main" id="{9DB21EBB-30B8-F446-AC8A-244E3A43FC4B}"/>
              </a:ext>
            </a:extLst>
          </p:cNvPr>
          <p:cNvSpPr>
            <a:spLocks noChangeArrowheads="1"/>
          </p:cNvSpPr>
          <p:nvPr/>
        </p:nvSpPr>
        <p:spPr bwMode="auto">
          <a:xfrm>
            <a:off x="3867150" y="23129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90" name="Rectangle 6">
            <a:extLst>
              <a:ext uri="{FF2B5EF4-FFF2-40B4-BE49-F238E27FC236}">
                <a16:creationId xmlns:a16="http://schemas.microsoft.com/office/drawing/2014/main" id="{D102EE22-96B7-624B-8015-BFEA14BED7F5}"/>
              </a:ext>
            </a:extLst>
          </p:cNvPr>
          <p:cNvSpPr>
            <a:spLocks noChangeArrowheads="1"/>
          </p:cNvSpPr>
          <p:nvPr/>
        </p:nvSpPr>
        <p:spPr bwMode="auto">
          <a:xfrm>
            <a:off x="3867150" y="24003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91" name="Rectangle 8">
            <a:extLst>
              <a:ext uri="{FF2B5EF4-FFF2-40B4-BE49-F238E27FC236}">
                <a16:creationId xmlns:a16="http://schemas.microsoft.com/office/drawing/2014/main" id="{98C40386-B7B1-BE42-A3A7-F5DD5810B7FB}"/>
              </a:ext>
            </a:extLst>
          </p:cNvPr>
          <p:cNvSpPr>
            <a:spLocks noChangeArrowheads="1"/>
          </p:cNvSpPr>
          <p:nvPr/>
        </p:nvSpPr>
        <p:spPr bwMode="auto">
          <a:xfrm>
            <a:off x="4067175" y="24574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92" name="Rectangle 10">
            <a:extLst>
              <a:ext uri="{FF2B5EF4-FFF2-40B4-BE49-F238E27FC236}">
                <a16:creationId xmlns:a16="http://schemas.microsoft.com/office/drawing/2014/main" id="{2629E807-A821-8D41-ABD3-844EBA4AD925}"/>
              </a:ext>
            </a:extLst>
          </p:cNvPr>
          <p:cNvSpPr>
            <a:spLocks noChangeArrowheads="1"/>
          </p:cNvSpPr>
          <p:nvPr/>
        </p:nvSpPr>
        <p:spPr bwMode="auto">
          <a:xfrm>
            <a:off x="4067175" y="24574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93" name="Text Box 11">
            <a:extLst>
              <a:ext uri="{FF2B5EF4-FFF2-40B4-BE49-F238E27FC236}">
                <a16:creationId xmlns:a16="http://schemas.microsoft.com/office/drawing/2014/main" id="{FB92868C-152D-8B4C-AEDF-C907A01FF071}"/>
              </a:ext>
            </a:extLst>
          </p:cNvPr>
          <p:cNvSpPr txBox="1">
            <a:spLocks noChangeArrowheads="1"/>
          </p:cNvSpPr>
          <p:nvPr/>
        </p:nvSpPr>
        <p:spPr bwMode="auto">
          <a:xfrm>
            <a:off x="2743200" y="1524000"/>
            <a:ext cx="670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41994" name="Text Box 12">
            <a:extLst>
              <a:ext uri="{FF2B5EF4-FFF2-40B4-BE49-F238E27FC236}">
                <a16:creationId xmlns:a16="http://schemas.microsoft.com/office/drawing/2014/main" id="{386A1601-DF5F-7B48-9454-462A401B3411}"/>
              </a:ext>
            </a:extLst>
          </p:cNvPr>
          <p:cNvSpPr txBox="1">
            <a:spLocks noChangeArrowheads="1"/>
          </p:cNvSpPr>
          <p:nvPr/>
        </p:nvSpPr>
        <p:spPr bwMode="auto">
          <a:xfrm>
            <a:off x="1858963" y="1065213"/>
            <a:ext cx="8153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House house1 = new House(1, 1750.50);</a:t>
            </a:r>
          </a:p>
          <a:p>
            <a:pPr>
              <a:spcBef>
                <a:spcPct val="50000"/>
              </a:spcBef>
              <a:buClrTx/>
              <a:buSzTx/>
              <a:buFontTx/>
              <a:buNone/>
            </a:pPr>
            <a:r>
              <a:rPr lang="en-US" altLang="en-US" sz="2400"/>
              <a:t>House house2 = (House)house1.clone();</a:t>
            </a:r>
          </a:p>
        </p:txBody>
      </p:sp>
      <p:sp>
        <p:nvSpPr>
          <p:cNvPr id="41995" name="Rectangle 2">
            <a:extLst>
              <a:ext uri="{FF2B5EF4-FFF2-40B4-BE49-F238E27FC236}">
                <a16:creationId xmlns:a16="http://schemas.microsoft.com/office/drawing/2014/main" id="{1E1916B4-DA83-7541-BDA3-F536B72F0E07}"/>
              </a:ext>
            </a:extLst>
          </p:cNvPr>
          <p:cNvSpPr>
            <a:spLocks noChangeArrowheads="1"/>
          </p:cNvSpPr>
          <p:nvPr/>
        </p:nvSpPr>
        <p:spPr bwMode="auto">
          <a:xfrm>
            <a:off x="2120900" y="2632075"/>
            <a:ext cx="1981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4400">
                <a:solidFill>
                  <a:schemeClr val="tx2"/>
                </a:solidFill>
              </a:rPr>
              <a:t>Deep Copy</a:t>
            </a:r>
            <a:endParaRPr lang="en-US" altLang="en-US" sz="4400" u="sng">
              <a:latin typeface="Book Antiqua" panose="02040602050305030304" pitchFamily="18" charset="0"/>
            </a:endParaRPr>
          </a:p>
        </p:txBody>
      </p:sp>
      <p:pic>
        <p:nvPicPr>
          <p:cNvPr id="41996" name="Picture 14">
            <a:extLst>
              <a:ext uri="{FF2B5EF4-FFF2-40B4-BE49-F238E27FC236}">
                <a16:creationId xmlns:a16="http://schemas.microsoft.com/office/drawing/2014/main" id="{FFC7EA65-65A0-5B48-8EE3-40731156E1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1" y="2116139"/>
            <a:ext cx="5546725" cy="4395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8102943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2">
            <a:extLst>
              <a:ext uri="{FF2B5EF4-FFF2-40B4-BE49-F238E27FC236}">
                <a16:creationId xmlns:a16="http://schemas.microsoft.com/office/drawing/2014/main" id="{9706A7BC-AA00-034D-AF2F-8A44CE17C88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04D210E-A6D8-D04E-84F2-193B248784F9}" type="slidenum">
              <a:rPr lang="en-US" altLang="en-US" sz="1400"/>
              <a:pPr>
                <a:spcBef>
                  <a:spcPct val="0"/>
                </a:spcBef>
                <a:buClrTx/>
                <a:buSzTx/>
                <a:buFontTx/>
                <a:buNone/>
              </a:pPr>
              <a:t>45</a:t>
            </a:fld>
            <a:endParaRPr lang="en-US" altLang="en-US" sz="1400"/>
          </a:p>
        </p:txBody>
      </p:sp>
      <p:sp>
        <p:nvSpPr>
          <p:cNvPr id="44035" name="Slide Number Placeholder 4">
            <a:extLst>
              <a:ext uri="{FF2B5EF4-FFF2-40B4-BE49-F238E27FC236}">
                <a16:creationId xmlns:a16="http://schemas.microsoft.com/office/drawing/2014/main" id="{6DCD3E62-9F5A-3F40-B954-263F4E6ABAFD}"/>
              </a:ext>
            </a:extLst>
          </p:cNvPr>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F8E36C34-4AA7-934E-B53E-FD2473DC8DFD}" type="slidenum">
              <a:rPr lang="en-US" altLang="en-US" sz="1400"/>
              <a:pPr algn="r">
                <a:spcBef>
                  <a:spcPct val="0"/>
                </a:spcBef>
                <a:buClrTx/>
                <a:buSzTx/>
                <a:buFontTx/>
                <a:buNone/>
              </a:pPr>
              <a:t>45</a:t>
            </a:fld>
            <a:endParaRPr lang="en-US" altLang="en-US" sz="1400"/>
          </a:p>
        </p:txBody>
      </p:sp>
      <p:sp>
        <p:nvSpPr>
          <p:cNvPr id="44036" name="Rectangle 2">
            <a:extLst>
              <a:ext uri="{FF2B5EF4-FFF2-40B4-BE49-F238E27FC236}">
                <a16:creationId xmlns:a16="http://schemas.microsoft.com/office/drawing/2014/main" id="{FC4B8F3A-AA1D-7146-A44C-B4E027CFA1CF}"/>
              </a:ext>
            </a:extLst>
          </p:cNvPr>
          <p:cNvSpPr>
            <a:spLocks noGrp="1" noChangeArrowheads="1"/>
          </p:cNvSpPr>
          <p:nvPr>
            <p:ph type="title" idx="4294967295"/>
          </p:nvPr>
        </p:nvSpPr>
        <p:spPr>
          <a:xfrm>
            <a:off x="2209800" y="0"/>
            <a:ext cx="7772400" cy="1428750"/>
          </a:xfrm>
        </p:spPr>
        <p:txBody>
          <a:bodyPr/>
          <a:lstStyle/>
          <a:p>
            <a:r>
              <a:rPr lang="en-US" altLang="en-US"/>
              <a:t>Interfaces vs. Abstract Classes</a:t>
            </a:r>
            <a:endParaRPr lang="en-US" altLang="en-US" b="1">
              <a:latin typeface="Courier" pitchFamily="2" charset="0"/>
            </a:endParaRPr>
          </a:p>
        </p:txBody>
      </p:sp>
      <p:sp>
        <p:nvSpPr>
          <p:cNvPr id="44037" name="Rectangle 3">
            <a:extLst>
              <a:ext uri="{FF2B5EF4-FFF2-40B4-BE49-F238E27FC236}">
                <a16:creationId xmlns:a16="http://schemas.microsoft.com/office/drawing/2014/main" id="{F6F38B95-A03B-294E-BDBA-A2BB09C152E7}"/>
              </a:ext>
            </a:extLst>
          </p:cNvPr>
          <p:cNvSpPr>
            <a:spLocks noGrp="1" noChangeArrowheads="1"/>
          </p:cNvSpPr>
          <p:nvPr>
            <p:ph type="body" idx="4294967295"/>
          </p:nvPr>
        </p:nvSpPr>
        <p:spPr>
          <a:xfrm>
            <a:off x="1752600" y="1143000"/>
            <a:ext cx="8686800" cy="1905000"/>
          </a:xfrm>
        </p:spPr>
        <p:txBody>
          <a:bodyPr/>
          <a:lstStyle/>
          <a:p>
            <a:pPr marL="114300" lvl="1" indent="0">
              <a:spcAft>
                <a:spcPts val="1200"/>
              </a:spcAft>
              <a:buNone/>
            </a:pPr>
            <a:r>
              <a:rPr lang="en-US" altLang="en-US"/>
              <a:t>In an interface, the data must be constants; an abstract class can have all types of data.</a:t>
            </a:r>
          </a:p>
          <a:p>
            <a:pPr marL="114300" lvl="1" indent="0">
              <a:spcAft>
                <a:spcPts val="1200"/>
              </a:spcAft>
              <a:buNone/>
            </a:pPr>
            <a:r>
              <a:rPr lang="en-US" altLang="en-US"/>
              <a:t>Each method in an interface has only a signature without implementation; an abstract class can have concrete methods.</a:t>
            </a:r>
          </a:p>
        </p:txBody>
      </p:sp>
      <p:sp>
        <p:nvSpPr>
          <p:cNvPr id="44038" name="Rectangle 4">
            <a:extLst>
              <a:ext uri="{FF2B5EF4-FFF2-40B4-BE49-F238E27FC236}">
                <a16:creationId xmlns:a16="http://schemas.microsoft.com/office/drawing/2014/main" id="{77998223-D750-5749-9269-5E8A82EC1937}"/>
              </a:ext>
            </a:extLst>
          </p:cNvPr>
          <p:cNvSpPr>
            <a:spLocks noChangeArrowheads="1"/>
          </p:cNvSpPr>
          <p:nvPr/>
        </p:nvSpPr>
        <p:spPr bwMode="auto">
          <a:xfrm>
            <a:off x="1524001" y="231551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039" name="Rectangle 82">
            <a:extLst>
              <a:ext uri="{FF2B5EF4-FFF2-40B4-BE49-F238E27FC236}">
                <a16:creationId xmlns:a16="http://schemas.microsoft.com/office/drawing/2014/main" id="{5CC20DBF-754D-EA4F-B910-E45D5F2E9683}"/>
              </a:ext>
            </a:extLst>
          </p:cNvPr>
          <p:cNvSpPr>
            <a:spLocks noChangeArrowheads="1"/>
          </p:cNvSpPr>
          <p:nvPr/>
        </p:nvSpPr>
        <p:spPr bwMode="auto">
          <a:xfrm>
            <a:off x="1524001" y="40792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tabLst>
                <a:tab pos="2286000" algn="l"/>
                <a:tab pos="38862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2286000" algn="l"/>
                <a:tab pos="38862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2286000" algn="l"/>
                <a:tab pos="38862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2286000" algn="l"/>
                <a:tab pos="38862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2286000" algn="l"/>
                <a:tab pos="38862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2286000" algn="l"/>
                <a:tab pos="38862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2286000" algn="l"/>
                <a:tab pos="38862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2286000" algn="l"/>
                <a:tab pos="38862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2286000" algn="l"/>
                <a:tab pos="3886200" algn="l"/>
              </a:tabLst>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44040" name="Picture 30">
            <a:extLst>
              <a:ext uri="{FF2B5EF4-FFF2-40B4-BE49-F238E27FC236}">
                <a16:creationId xmlns:a16="http://schemas.microsoft.com/office/drawing/2014/main" id="{5AA08AEE-C329-E84E-97E2-61A25B8976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4325" y="3352800"/>
            <a:ext cx="9023350"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9022031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2">
            <a:extLst>
              <a:ext uri="{FF2B5EF4-FFF2-40B4-BE49-F238E27FC236}">
                <a16:creationId xmlns:a16="http://schemas.microsoft.com/office/drawing/2014/main" id="{0AE1B909-A0D1-2740-9B99-F459B76858C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0216657-EA64-A248-86F1-EDCE3C304C98}" type="slidenum">
              <a:rPr lang="en-US" altLang="en-US" sz="1400"/>
              <a:pPr>
                <a:spcBef>
                  <a:spcPct val="0"/>
                </a:spcBef>
                <a:buClrTx/>
                <a:buSzTx/>
                <a:buFontTx/>
                <a:buNone/>
              </a:pPr>
              <a:t>46</a:t>
            </a:fld>
            <a:endParaRPr lang="en-US" altLang="en-US" sz="1400"/>
          </a:p>
        </p:txBody>
      </p:sp>
      <p:sp>
        <p:nvSpPr>
          <p:cNvPr id="45059" name="Slide Number Placeholder 4">
            <a:extLst>
              <a:ext uri="{FF2B5EF4-FFF2-40B4-BE49-F238E27FC236}">
                <a16:creationId xmlns:a16="http://schemas.microsoft.com/office/drawing/2014/main" id="{76FC9D1E-674E-2642-8539-36CAA94FC22E}"/>
              </a:ext>
            </a:extLst>
          </p:cNvPr>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46AFCA98-8687-1D4B-BA68-4D4FBCDB19F0}" type="slidenum">
              <a:rPr lang="en-US" altLang="en-US" sz="1400"/>
              <a:pPr algn="r">
                <a:spcBef>
                  <a:spcPct val="0"/>
                </a:spcBef>
                <a:buClrTx/>
                <a:buSzTx/>
                <a:buFontTx/>
                <a:buNone/>
              </a:pPr>
              <a:t>46</a:t>
            </a:fld>
            <a:endParaRPr lang="en-US" altLang="en-US" sz="1400"/>
          </a:p>
        </p:txBody>
      </p:sp>
      <p:sp>
        <p:nvSpPr>
          <p:cNvPr id="45060" name="Rectangle 2">
            <a:extLst>
              <a:ext uri="{FF2B5EF4-FFF2-40B4-BE49-F238E27FC236}">
                <a16:creationId xmlns:a16="http://schemas.microsoft.com/office/drawing/2014/main" id="{FAAC7AD2-DE98-7449-B9AE-E82FD49BDE56}"/>
              </a:ext>
            </a:extLst>
          </p:cNvPr>
          <p:cNvSpPr>
            <a:spLocks noGrp="1" noChangeArrowheads="1"/>
          </p:cNvSpPr>
          <p:nvPr>
            <p:ph type="title" idx="4294967295"/>
          </p:nvPr>
        </p:nvSpPr>
        <p:spPr>
          <a:xfrm>
            <a:off x="1752600" y="152400"/>
            <a:ext cx="8763000" cy="609600"/>
          </a:xfrm>
        </p:spPr>
        <p:txBody>
          <a:bodyPr>
            <a:normAutofit fontScale="90000"/>
          </a:bodyPr>
          <a:lstStyle/>
          <a:p>
            <a:r>
              <a:rPr lang="en-US" altLang="en-US"/>
              <a:t>Interfaces vs. Abstract Classes, cont.</a:t>
            </a:r>
            <a:endParaRPr lang="en-US" altLang="en-US" b="1">
              <a:latin typeface="Courier" pitchFamily="2" charset="0"/>
            </a:endParaRPr>
          </a:p>
        </p:txBody>
      </p:sp>
      <p:sp>
        <p:nvSpPr>
          <p:cNvPr id="45061" name="Rectangle 3">
            <a:extLst>
              <a:ext uri="{FF2B5EF4-FFF2-40B4-BE49-F238E27FC236}">
                <a16:creationId xmlns:a16="http://schemas.microsoft.com/office/drawing/2014/main" id="{C98A4D2E-C01A-0044-907F-25EE0999B093}"/>
              </a:ext>
            </a:extLst>
          </p:cNvPr>
          <p:cNvSpPr>
            <a:spLocks noChangeArrowheads="1"/>
          </p:cNvSpPr>
          <p:nvPr/>
        </p:nvSpPr>
        <p:spPr bwMode="auto">
          <a:xfrm>
            <a:off x="4038600" y="26558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5062" name="Rectangle 5">
            <a:extLst>
              <a:ext uri="{FF2B5EF4-FFF2-40B4-BE49-F238E27FC236}">
                <a16:creationId xmlns:a16="http://schemas.microsoft.com/office/drawing/2014/main" id="{65A903B8-6CCA-BF4C-B7FD-1095AE926FC1}"/>
              </a:ext>
            </a:extLst>
          </p:cNvPr>
          <p:cNvSpPr>
            <a:spLocks noGrp="1" noChangeArrowheads="1"/>
          </p:cNvSpPr>
          <p:nvPr>
            <p:ph type="body" idx="4294967295"/>
          </p:nvPr>
        </p:nvSpPr>
        <p:spPr>
          <a:xfrm>
            <a:off x="1676400" y="5715000"/>
            <a:ext cx="8763000" cy="685800"/>
          </a:xfrm>
        </p:spPr>
        <p:txBody>
          <a:bodyPr/>
          <a:lstStyle/>
          <a:p>
            <a:pPr marL="114300" lvl="1" indent="0">
              <a:spcAft>
                <a:spcPts val="1200"/>
              </a:spcAft>
              <a:buNone/>
            </a:pPr>
            <a:r>
              <a:rPr lang="en-US" altLang="en-US" sz="2000">
                <a:cs typeface="Courier New" panose="02070309020205020404" pitchFamily="49" charset="0"/>
              </a:rPr>
              <a:t>Suppose that c is an instance of Class2. c is also an instance of Object, Class1, Interface1, Interface1_1, Interface1_2, Interface2_1, and Interface2_2.</a:t>
            </a:r>
            <a:endParaRPr lang="en-US" altLang="en-US" sz="2000">
              <a:cs typeface="Times New Roman" panose="02020603050405020304" pitchFamily="18" charset="0"/>
            </a:endParaRPr>
          </a:p>
        </p:txBody>
      </p:sp>
      <p:sp>
        <p:nvSpPr>
          <p:cNvPr id="45063" name="Rectangle 7">
            <a:extLst>
              <a:ext uri="{FF2B5EF4-FFF2-40B4-BE49-F238E27FC236}">
                <a16:creationId xmlns:a16="http://schemas.microsoft.com/office/drawing/2014/main" id="{20CFE36C-7EE9-1247-A6DB-16D9E2B76250}"/>
              </a:ext>
            </a:extLst>
          </p:cNvPr>
          <p:cNvSpPr>
            <a:spLocks noChangeArrowheads="1"/>
          </p:cNvSpPr>
          <p:nvPr/>
        </p:nvSpPr>
        <p:spPr bwMode="auto">
          <a:xfrm>
            <a:off x="1676400" y="838200"/>
            <a:ext cx="8839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11430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lvl="1">
              <a:spcAft>
                <a:spcPts val="1200"/>
              </a:spcAft>
              <a:buNone/>
            </a:pPr>
            <a:r>
              <a:rPr lang="en-US" altLang="en-US" sz="2000">
                <a:cs typeface="Courier New" panose="02070309020205020404" pitchFamily="49" charset="0"/>
              </a:rPr>
              <a:t>All classes share a single root, the Object class, but there is no single root for interfaces. Like a class, an interface also defines a type. A variable of an interface type can reference any instance of the class that implements the interface. If a class extends an interface, this interface plays the same role as a superclass. You can use an interface as a data type and cast a variable of an interface type to its subclass, and vice versa.</a:t>
            </a:r>
            <a:r>
              <a:rPr lang="en-US" altLang="en-US" sz="2000"/>
              <a:t> </a:t>
            </a:r>
          </a:p>
        </p:txBody>
      </p:sp>
      <p:pic>
        <p:nvPicPr>
          <p:cNvPr id="45064" name="Picture 10">
            <a:extLst>
              <a:ext uri="{FF2B5EF4-FFF2-40B4-BE49-F238E27FC236}">
                <a16:creationId xmlns:a16="http://schemas.microsoft.com/office/drawing/2014/main" id="{9E12DB70-3EDB-F142-9BF2-92F4E384A3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7125" y="2895600"/>
            <a:ext cx="739775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4751582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2">
            <a:extLst>
              <a:ext uri="{FF2B5EF4-FFF2-40B4-BE49-F238E27FC236}">
                <a16:creationId xmlns:a16="http://schemas.microsoft.com/office/drawing/2014/main" id="{08C16129-0929-E34F-9D89-3FA8ED8ABD8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A0CEF22-D224-D44E-8D7E-83C700C4D939}" type="slidenum">
              <a:rPr lang="en-US" altLang="en-US" sz="1400"/>
              <a:pPr>
                <a:spcBef>
                  <a:spcPct val="0"/>
                </a:spcBef>
                <a:buClrTx/>
                <a:buSzTx/>
                <a:buFontTx/>
                <a:buNone/>
              </a:pPr>
              <a:t>47</a:t>
            </a:fld>
            <a:endParaRPr lang="en-US" altLang="en-US" sz="1400"/>
          </a:p>
        </p:txBody>
      </p:sp>
      <p:sp>
        <p:nvSpPr>
          <p:cNvPr id="47107" name="Slide Number Placeholder 4">
            <a:extLst>
              <a:ext uri="{FF2B5EF4-FFF2-40B4-BE49-F238E27FC236}">
                <a16:creationId xmlns:a16="http://schemas.microsoft.com/office/drawing/2014/main" id="{749D20F3-06B9-6641-9E84-AD98D7F27E01}"/>
              </a:ext>
            </a:extLst>
          </p:cNvPr>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53884594-98E8-B047-A29A-2C69656D6B1C}" type="slidenum">
              <a:rPr lang="en-US" altLang="en-US" sz="1400"/>
              <a:pPr algn="r">
                <a:spcBef>
                  <a:spcPct val="0"/>
                </a:spcBef>
                <a:buClrTx/>
                <a:buSzTx/>
                <a:buFontTx/>
                <a:buNone/>
              </a:pPr>
              <a:t>47</a:t>
            </a:fld>
            <a:endParaRPr lang="en-US" altLang="en-US" sz="1400"/>
          </a:p>
        </p:txBody>
      </p:sp>
      <p:sp>
        <p:nvSpPr>
          <p:cNvPr id="47108" name="Rectangle 2">
            <a:extLst>
              <a:ext uri="{FF2B5EF4-FFF2-40B4-BE49-F238E27FC236}">
                <a16:creationId xmlns:a16="http://schemas.microsoft.com/office/drawing/2014/main" id="{BBF365A3-7321-624A-9A9A-85C57E14749F}"/>
              </a:ext>
            </a:extLst>
          </p:cNvPr>
          <p:cNvSpPr>
            <a:spLocks noGrp="1" noChangeArrowheads="1"/>
          </p:cNvSpPr>
          <p:nvPr>
            <p:ph type="title" idx="4294967295"/>
          </p:nvPr>
        </p:nvSpPr>
        <p:spPr>
          <a:xfrm>
            <a:off x="1752600" y="152400"/>
            <a:ext cx="8763000" cy="609600"/>
          </a:xfrm>
        </p:spPr>
        <p:txBody>
          <a:bodyPr>
            <a:normAutofit fontScale="90000"/>
          </a:bodyPr>
          <a:lstStyle/>
          <a:p>
            <a:r>
              <a:rPr lang="en-US" altLang="en-US" sz="4000">
                <a:cs typeface="Courier New" panose="02070309020205020404" pitchFamily="49" charset="0"/>
              </a:rPr>
              <a:t>Whether to use an interface or a class?</a:t>
            </a:r>
            <a:endParaRPr lang="en-US" altLang="en-US" sz="4000"/>
          </a:p>
        </p:txBody>
      </p:sp>
      <p:sp>
        <p:nvSpPr>
          <p:cNvPr id="47109" name="Rectangle 3">
            <a:extLst>
              <a:ext uri="{FF2B5EF4-FFF2-40B4-BE49-F238E27FC236}">
                <a16:creationId xmlns:a16="http://schemas.microsoft.com/office/drawing/2014/main" id="{C482C8B2-D81F-C54C-9C1B-44123DC4E079}"/>
              </a:ext>
            </a:extLst>
          </p:cNvPr>
          <p:cNvSpPr>
            <a:spLocks noChangeArrowheads="1"/>
          </p:cNvSpPr>
          <p:nvPr/>
        </p:nvSpPr>
        <p:spPr bwMode="auto">
          <a:xfrm>
            <a:off x="4038600" y="26558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7110" name="Rectangle 5">
            <a:extLst>
              <a:ext uri="{FF2B5EF4-FFF2-40B4-BE49-F238E27FC236}">
                <a16:creationId xmlns:a16="http://schemas.microsoft.com/office/drawing/2014/main" id="{D20C9882-2C7B-3741-875B-AFA0AAFB0A67}"/>
              </a:ext>
            </a:extLst>
          </p:cNvPr>
          <p:cNvSpPr>
            <a:spLocks noGrp="1" noChangeArrowheads="1"/>
          </p:cNvSpPr>
          <p:nvPr>
            <p:ph type="body" idx="4294967295"/>
          </p:nvPr>
        </p:nvSpPr>
        <p:spPr>
          <a:xfrm>
            <a:off x="1676400" y="838200"/>
            <a:ext cx="8686800" cy="5257800"/>
          </a:xfrm>
        </p:spPr>
        <p:txBody>
          <a:bodyPr/>
          <a:lstStyle/>
          <a:p>
            <a:pPr marL="114300" lvl="1" indent="0">
              <a:spcAft>
                <a:spcPts val="1200"/>
              </a:spcAft>
              <a:buNone/>
            </a:pPr>
            <a:r>
              <a:rPr lang="en-US" altLang="en-US" sz="2600">
                <a:cs typeface="Courier New" panose="02070309020205020404" pitchFamily="49" charset="0"/>
              </a:rPr>
              <a:t>Abstract classes and interfaces can both be used to model common features. How do you decide whether to use an interface or a class? In general, a strong is-a relationship that clearly describes a parent-child relationship should be modeled using classes. For example, a staff member is a person. A weak is-a relationship, also known as an is-kind-of relationship, indicates that an object possesses a certain property. A weak is-a relationship can be modeled using interfaces. For example, all strings are comparable, so the String class implements the Comparable interface. You can also use interfaces to circumvent single inheritance restriction if multiple inheritance is desired. In the case of multiple inheritance, you have to design one as a superclass, and others as interface. </a:t>
            </a:r>
          </a:p>
        </p:txBody>
      </p:sp>
    </p:spTree>
    <p:extLst>
      <p:ext uri="{BB962C8B-B14F-4D97-AF65-F5344CB8AC3E}">
        <p14:creationId xmlns:p14="http://schemas.microsoft.com/office/powerpoint/2010/main" val="28850884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4">
            <a:extLst>
              <a:ext uri="{FF2B5EF4-FFF2-40B4-BE49-F238E27FC236}">
                <a16:creationId xmlns:a16="http://schemas.microsoft.com/office/drawing/2014/main" id="{1F224243-7ED1-F747-A2AA-43F21D27DCF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50689DD-8530-7B4B-A354-A0B04C018685}" type="slidenum">
              <a:rPr lang="en-US" altLang="en-US" sz="1400"/>
              <a:pPr>
                <a:spcBef>
                  <a:spcPct val="0"/>
                </a:spcBef>
                <a:buClrTx/>
                <a:buSzTx/>
                <a:buFontTx/>
                <a:buNone/>
              </a:pPr>
              <a:t>48</a:t>
            </a:fld>
            <a:endParaRPr lang="en-US" altLang="en-US" sz="1400"/>
          </a:p>
        </p:txBody>
      </p:sp>
      <p:sp>
        <p:nvSpPr>
          <p:cNvPr id="3075" name="Rectangle 2">
            <a:extLst>
              <a:ext uri="{FF2B5EF4-FFF2-40B4-BE49-F238E27FC236}">
                <a16:creationId xmlns:a16="http://schemas.microsoft.com/office/drawing/2014/main" id="{5F1C4B2D-9B7C-4C40-9783-1A755C676203}"/>
              </a:ext>
            </a:extLst>
          </p:cNvPr>
          <p:cNvSpPr>
            <a:spLocks noGrp="1" noChangeArrowheads="1"/>
          </p:cNvSpPr>
          <p:nvPr>
            <p:ph type="title"/>
          </p:nvPr>
        </p:nvSpPr>
        <p:spPr>
          <a:xfrm>
            <a:off x="2209800" y="685800"/>
            <a:ext cx="7772400" cy="1143000"/>
          </a:xfrm>
        </p:spPr>
        <p:txBody>
          <a:bodyPr/>
          <a:lstStyle/>
          <a:p>
            <a:r>
              <a:rPr lang="en-US" altLang="en-US" dirty="0"/>
              <a:t>Next: Generics</a:t>
            </a:r>
            <a:endParaRPr lang="en-US" altLang="en-US" dirty="0">
              <a:solidFill>
                <a:schemeClr val="tx1"/>
              </a:solidFill>
              <a:latin typeface="Book Antiqua" panose="02040602050305030304" pitchFamily="18" charset="0"/>
            </a:endParaRPr>
          </a:p>
        </p:txBody>
      </p:sp>
      <p:sp>
        <p:nvSpPr>
          <p:cNvPr id="3076" name="Rectangle 9">
            <a:extLst>
              <a:ext uri="{FF2B5EF4-FFF2-40B4-BE49-F238E27FC236}">
                <a16:creationId xmlns:a16="http://schemas.microsoft.com/office/drawing/2014/main" id="{B57D5226-EB7E-E84D-8E9D-98B21427D958}"/>
              </a:ext>
            </a:extLst>
          </p:cNvPr>
          <p:cNvSpPr>
            <a:spLocks noChangeArrowheads="1"/>
          </p:cNvSpPr>
          <p:nvPr/>
        </p:nvSpPr>
        <p:spPr bwMode="auto">
          <a:xfrm>
            <a:off x="-319088" y="20313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7" name="Rectangle 10">
            <a:extLst>
              <a:ext uri="{FF2B5EF4-FFF2-40B4-BE49-F238E27FC236}">
                <a16:creationId xmlns:a16="http://schemas.microsoft.com/office/drawing/2014/main" id="{A49C3F25-B896-1440-933B-77B4D38780AD}"/>
              </a:ext>
            </a:extLst>
          </p:cNvPr>
          <p:cNvSpPr>
            <a:spLocks noChangeArrowheads="1"/>
          </p:cNvSpPr>
          <p:nvPr/>
        </p:nvSpPr>
        <p:spPr bwMode="auto">
          <a:xfrm>
            <a:off x="1844676" y="436339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38258345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a:extLst>
              <a:ext uri="{FF2B5EF4-FFF2-40B4-BE49-F238E27FC236}">
                <a16:creationId xmlns:a16="http://schemas.microsoft.com/office/drawing/2014/main" id="{714415AD-38B7-1C46-A3FD-8F92C2A058D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D3AE7B4-4F22-FB44-AD14-8941461B2B5F}" type="slidenum">
              <a:rPr lang="en-US" altLang="en-US" sz="1400"/>
              <a:pPr>
                <a:spcBef>
                  <a:spcPct val="0"/>
                </a:spcBef>
                <a:buClrTx/>
                <a:buSzTx/>
                <a:buFontTx/>
                <a:buNone/>
              </a:pPr>
              <a:t>49</a:t>
            </a:fld>
            <a:endParaRPr lang="en-US" altLang="en-US" sz="1400"/>
          </a:p>
        </p:txBody>
      </p:sp>
      <p:sp>
        <p:nvSpPr>
          <p:cNvPr id="7171" name="Rectangle 2">
            <a:extLst>
              <a:ext uri="{FF2B5EF4-FFF2-40B4-BE49-F238E27FC236}">
                <a16:creationId xmlns:a16="http://schemas.microsoft.com/office/drawing/2014/main" id="{5F082A60-7F96-3746-A68A-6BA0264C2236}"/>
              </a:ext>
            </a:extLst>
          </p:cNvPr>
          <p:cNvSpPr>
            <a:spLocks noGrp="1" noChangeArrowheads="1"/>
          </p:cNvSpPr>
          <p:nvPr>
            <p:ph type="title"/>
          </p:nvPr>
        </p:nvSpPr>
        <p:spPr>
          <a:xfrm>
            <a:off x="2209800" y="304800"/>
            <a:ext cx="7772400" cy="838200"/>
          </a:xfrm>
        </p:spPr>
        <p:txBody>
          <a:bodyPr/>
          <a:lstStyle/>
          <a:p>
            <a:r>
              <a:rPr lang="en-US" altLang="en-US"/>
              <a:t>Why Do You Get a Warning?</a:t>
            </a:r>
          </a:p>
        </p:txBody>
      </p:sp>
      <p:sp>
        <p:nvSpPr>
          <p:cNvPr id="7172" name="Rectangle 3">
            <a:extLst>
              <a:ext uri="{FF2B5EF4-FFF2-40B4-BE49-F238E27FC236}">
                <a16:creationId xmlns:a16="http://schemas.microsoft.com/office/drawing/2014/main" id="{27D7436A-0957-2A43-8105-2585F4012374}"/>
              </a:ext>
            </a:extLst>
          </p:cNvPr>
          <p:cNvSpPr>
            <a:spLocks noGrp="1" noChangeArrowheads="1"/>
          </p:cNvSpPr>
          <p:nvPr>
            <p:ph type="body" idx="1"/>
          </p:nvPr>
        </p:nvSpPr>
        <p:spPr>
          <a:xfrm>
            <a:off x="1828800" y="1371600"/>
            <a:ext cx="8458200" cy="2971800"/>
          </a:xfrm>
        </p:spPr>
        <p:txBody>
          <a:bodyPr>
            <a:normAutofit lnSpcReduction="10000"/>
          </a:bodyPr>
          <a:lstStyle/>
          <a:p>
            <a:pPr>
              <a:lnSpc>
                <a:spcPct val="90000"/>
              </a:lnSpc>
              <a:buFont typeface="Monotype Sorts" pitchFamily="2" charset="2"/>
              <a:buNone/>
            </a:pPr>
            <a:r>
              <a:rPr lang="en-US" altLang="en-US" sz="2400" b="1">
                <a:solidFill>
                  <a:schemeClr val="tx2"/>
                </a:solidFill>
                <a:latin typeface="Courier New" panose="02070309020205020404" pitchFamily="49" charset="0"/>
              </a:rPr>
              <a:t>public class ShowUncheckedWarning {</a:t>
            </a:r>
          </a:p>
          <a:p>
            <a:pPr>
              <a:lnSpc>
                <a:spcPct val="90000"/>
              </a:lnSpc>
              <a:buFont typeface="Monotype Sorts" pitchFamily="2" charset="2"/>
              <a:buNone/>
            </a:pPr>
            <a:r>
              <a:rPr lang="en-US" altLang="en-US" sz="2400" b="1">
                <a:solidFill>
                  <a:schemeClr val="tx2"/>
                </a:solidFill>
                <a:latin typeface="Courier New" panose="02070309020205020404" pitchFamily="49" charset="0"/>
              </a:rPr>
              <a:t>  public static void main(String[] args) {</a:t>
            </a:r>
          </a:p>
          <a:p>
            <a:pPr>
              <a:lnSpc>
                <a:spcPct val="90000"/>
              </a:lnSpc>
              <a:buFont typeface="Monotype Sorts" pitchFamily="2" charset="2"/>
              <a:buNone/>
            </a:pPr>
            <a:r>
              <a:rPr lang="en-US" altLang="en-US" sz="2400" b="1">
                <a:solidFill>
                  <a:schemeClr val="tx2"/>
                </a:solidFill>
                <a:latin typeface="Courier New" panose="02070309020205020404" pitchFamily="49" charset="0"/>
              </a:rPr>
              <a:t>    java.util.ArrayList list = </a:t>
            </a:r>
          </a:p>
          <a:p>
            <a:pPr>
              <a:lnSpc>
                <a:spcPct val="90000"/>
              </a:lnSpc>
              <a:buFont typeface="Monotype Sorts" pitchFamily="2" charset="2"/>
              <a:buNone/>
            </a:pPr>
            <a:r>
              <a:rPr lang="en-US" altLang="en-US" sz="2400" b="1">
                <a:solidFill>
                  <a:schemeClr val="tx2"/>
                </a:solidFill>
                <a:latin typeface="Courier New" panose="02070309020205020404" pitchFamily="49" charset="0"/>
              </a:rPr>
              <a:t>      new java.util.ArrayList();</a:t>
            </a:r>
          </a:p>
          <a:p>
            <a:pPr>
              <a:lnSpc>
                <a:spcPct val="90000"/>
              </a:lnSpc>
              <a:buFont typeface="Monotype Sorts" pitchFamily="2" charset="2"/>
              <a:buNone/>
            </a:pPr>
            <a:r>
              <a:rPr lang="en-US" altLang="en-US" sz="2400" b="1">
                <a:solidFill>
                  <a:schemeClr val="tx2"/>
                </a:solidFill>
                <a:latin typeface="Courier New" panose="02070309020205020404" pitchFamily="49" charset="0"/>
              </a:rPr>
              <a:t>    list.add("Java Programming");</a:t>
            </a:r>
          </a:p>
          <a:p>
            <a:pPr>
              <a:lnSpc>
                <a:spcPct val="90000"/>
              </a:lnSpc>
              <a:buFont typeface="Monotype Sorts" pitchFamily="2" charset="2"/>
              <a:buNone/>
            </a:pPr>
            <a:r>
              <a:rPr lang="en-US" altLang="en-US" sz="2400" b="1">
                <a:solidFill>
                  <a:schemeClr val="tx2"/>
                </a:solidFill>
                <a:latin typeface="Courier New" panose="02070309020205020404" pitchFamily="49" charset="0"/>
              </a:rPr>
              <a:t>  }</a:t>
            </a:r>
          </a:p>
          <a:p>
            <a:pPr>
              <a:lnSpc>
                <a:spcPct val="90000"/>
              </a:lnSpc>
              <a:buFont typeface="Monotype Sorts" pitchFamily="2" charset="2"/>
              <a:buNone/>
            </a:pPr>
            <a:r>
              <a:rPr lang="en-US" altLang="en-US" sz="2400" b="1">
                <a:solidFill>
                  <a:schemeClr val="tx2"/>
                </a:solidFill>
                <a:latin typeface="Courier New" panose="02070309020205020404" pitchFamily="49" charset="0"/>
              </a:rPr>
              <a:t>}</a:t>
            </a:r>
          </a:p>
        </p:txBody>
      </p:sp>
      <p:sp>
        <p:nvSpPr>
          <p:cNvPr id="7173" name="Rectangle 8">
            <a:extLst>
              <a:ext uri="{FF2B5EF4-FFF2-40B4-BE49-F238E27FC236}">
                <a16:creationId xmlns:a16="http://schemas.microsoft.com/office/drawing/2014/main" id="{8F680195-20FD-0146-9F0F-2C22176E6479}"/>
              </a:ext>
            </a:extLst>
          </p:cNvPr>
          <p:cNvSpPr>
            <a:spLocks noChangeArrowheads="1"/>
          </p:cNvSpPr>
          <p:nvPr/>
        </p:nvSpPr>
        <p:spPr bwMode="auto">
          <a:xfrm>
            <a:off x="2971800" y="4495800"/>
            <a:ext cx="7391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endParaRPr lang="en-US" altLang="en-US" sz="2800"/>
          </a:p>
        </p:txBody>
      </p:sp>
      <p:sp>
        <p:nvSpPr>
          <p:cNvPr id="7174" name="Rectangle 9">
            <a:extLst>
              <a:ext uri="{FF2B5EF4-FFF2-40B4-BE49-F238E27FC236}">
                <a16:creationId xmlns:a16="http://schemas.microsoft.com/office/drawing/2014/main" id="{F8B501E4-8010-E942-BDEF-2ADF089B70DE}"/>
              </a:ext>
            </a:extLst>
          </p:cNvPr>
          <p:cNvSpPr>
            <a:spLocks noChangeArrowheads="1"/>
          </p:cNvSpPr>
          <p:nvPr/>
        </p:nvSpPr>
        <p:spPr bwMode="auto">
          <a:xfrm>
            <a:off x="5638800" y="4343400"/>
            <a:ext cx="48768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800"/>
              <a:t>To understand the compile warning on this line, you need to learn JDK 1.6 generics.</a:t>
            </a:r>
          </a:p>
        </p:txBody>
      </p:sp>
      <p:sp>
        <p:nvSpPr>
          <p:cNvPr id="7175" name="Line 10">
            <a:extLst>
              <a:ext uri="{FF2B5EF4-FFF2-40B4-BE49-F238E27FC236}">
                <a16:creationId xmlns:a16="http://schemas.microsoft.com/office/drawing/2014/main" id="{F4BC2643-CE59-824B-8A43-BD56F6107669}"/>
              </a:ext>
            </a:extLst>
          </p:cNvPr>
          <p:cNvSpPr>
            <a:spLocks noChangeShapeType="1"/>
          </p:cNvSpPr>
          <p:nvPr/>
        </p:nvSpPr>
        <p:spPr bwMode="auto">
          <a:xfrm flipH="1" flipV="1">
            <a:off x="5562600" y="3276600"/>
            <a:ext cx="304800" cy="1143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6" name="Rectangle 11">
            <a:extLst>
              <a:ext uri="{FF2B5EF4-FFF2-40B4-BE49-F238E27FC236}">
                <a16:creationId xmlns:a16="http://schemas.microsoft.com/office/drawing/2014/main" id="{889AA5A5-B01D-6547-AEC5-56249A061DB5}"/>
              </a:ext>
            </a:extLst>
          </p:cNvPr>
          <p:cNvSpPr>
            <a:spLocks noChangeArrowheads="1"/>
          </p:cNvSpPr>
          <p:nvPr/>
        </p:nvSpPr>
        <p:spPr bwMode="auto">
          <a:xfrm>
            <a:off x="2667000" y="3048000"/>
            <a:ext cx="5257800" cy="304800"/>
          </a:xfrm>
          <a:prstGeom prst="rect">
            <a:avLst/>
          </a:prstGeom>
          <a:solidFill>
            <a:schemeClr val="accent1">
              <a:alpha val="4313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117378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2">
            <a:extLst>
              <a:ext uri="{FF2B5EF4-FFF2-40B4-BE49-F238E27FC236}">
                <a16:creationId xmlns:a16="http://schemas.microsoft.com/office/drawing/2014/main" id="{866DBF87-5B5C-B44C-9436-920A245298F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DB9A7A4-6E7A-0D48-B5E7-98FA59FDCB64}" type="slidenum">
              <a:rPr lang="en-US" altLang="en-US" sz="1400"/>
              <a:pPr>
                <a:spcBef>
                  <a:spcPct val="0"/>
                </a:spcBef>
                <a:buClrTx/>
                <a:buSzTx/>
                <a:buFontTx/>
                <a:buNone/>
              </a:pPr>
              <a:t>5</a:t>
            </a:fld>
            <a:endParaRPr lang="en-US" altLang="en-US" sz="1400"/>
          </a:p>
        </p:txBody>
      </p:sp>
      <p:sp>
        <p:nvSpPr>
          <p:cNvPr id="23555" name="Slide Number Placeholder 4">
            <a:extLst>
              <a:ext uri="{FF2B5EF4-FFF2-40B4-BE49-F238E27FC236}">
                <a16:creationId xmlns:a16="http://schemas.microsoft.com/office/drawing/2014/main" id="{EC56CCBC-BC08-DF49-A9E7-2AE82C8E6045}"/>
              </a:ext>
            </a:extLst>
          </p:cNvPr>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E8CEF6A5-F370-734E-A034-61D34203EF55}" type="slidenum">
              <a:rPr lang="en-US" altLang="en-US" sz="1400"/>
              <a:pPr algn="r">
                <a:spcBef>
                  <a:spcPct val="0"/>
                </a:spcBef>
                <a:buClrTx/>
                <a:buSzTx/>
                <a:buFontTx/>
                <a:buNone/>
              </a:pPr>
              <a:t>5</a:t>
            </a:fld>
            <a:endParaRPr lang="en-US" altLang="en-US" sz="1400"/>
          </a:p>
        </p:txBody>
      </p:sp>
      <p:sp>
        <p:nvSpPr>
          <p:cNvPr id="23556" name="Rectangle 2">
            <a:extLst>
              <a:ext uri="{FF2B5EF4-FFF2-40B4-BE49-F238E27FC236}">
                <a16:creationId xmlns:a16="http://schemas.microsoft.com/office/drawing/2014/main" id="{58568171-C52B-394C-9AB7-A84C928B0FBA}"/>
              </a:ext>
            </a:extLst>
          </p:cNvPr>
          <p:cNvSpPr>
            <a:spLocks noGrp="1" noChangeArrowheads="1"/>
          </p:cNvSpPr>
          <p:nvPr>
            <p:ph type="title" idx="4294967295"/>
          </p:nvPr>
        </p:nvSpPr>
        <p:spPr>
          <a:xfrm>
            <a:off x="2209800" y="381000"/>
            <a:ext cx="7772400" cy="1428750"/>
          </a:xfrm>
        </p:spPr>
        <p:txBody>
          <a:bodyPr/>
          <a:lstStyle/>
          <a:p>
            <a:r>
              <a:rPr lang="en-US" altLang="en-US"/>
              <a:t>The </a:t>
            </a:r>
            <a:r>
              <a:rPr lang="en-US" altLang="en-US" sz="4200">
                <a:latin typeface="Courier New" panose="02070309020205020404" pitchFamily="49" charset="0"/>
              </a:rPr>
              <a:t>Integer</a:t>
            </a:r>
            <a:r>
              <a:rPr lang="en-US" altLang="en-US"/>
              <a:t> Class</a:t>
            </a:r>
            <a:br>
              <a:rPr lang="en-US" altLang="en-US"/>
            </a:br>
            <a:r>
              <a:rPr lang="en-US" altLang="en-US"/>
              <a:t>and the </a:t>
            </a:r>
            <a:r>
              <a:rPr lang="en-US" altLang="en-US" sz="4200">
                <a:latin typeface="Courier New" panose="02070309020205020404" pitchFamily="49" charset="0"/>
              </a:rPr>
              <a:t>Double</a:t>
            </a:r>
            <a:r>
              <a:rPr lang="en-US" altLang="en-US"/>
              <a:t> Class</a:t>
            </a:r>
          </a:p>
        </p:txBody>
      </p:sp>
      <p:sp>
        <p:nvSpPr>
          <p:cNvPr id="23557" name="Rectangle 3">
            <a:extLst>
              <a:ext uri="{FF2B5EF4-FFF2-40B4-BE49-F238E27FC236}">
                <a16:creationId xmlns:a16="http://schemas.microsoft.com/office/drawing/2014/main" id="{E710EB86-71D2-904D-B587-CF2EE6949CDD}"/>
              </a:ext>
            </a:extLst>
          </p:cNvPr>
          <p:cNvSpPr>
            <a:spLocks noGrp="1" noChangeArrowheads="1"/>
          </p:cNvSpPr>
          <p:nvPr>
            <p:ph type="body" idx="4294967295"/>
          </p:nvPr>
        </p:nvSpPr>
        <p:spPr>
          <a:xfrm>
            <a:off x="2362200" y="1981200"/>
            <a:ext cx="7772400" cy="2514600"/>
          </a:xfrm>
        </p:spPr>
        <p:txBody>
          <a:bodyPr/>
          <a:lstStyle/>
          <a:p>
            <a:pPr>
              <a:lnSpc>
                <a:spcPct val="90000"/>
              </a:lnSpc>
              <a:spcBef>
                <a:spcPct val="50000"/>
              </a:spcBef>
              <a:buFont typeface="Wingdings" pitchFamily="2" charset="2"/>
              <a:buChar char="q"/>
            </a:pPr>
            <a:r>
              <a:rPr lang="en-US" altLang="en-US"/>
              <a:t>Constructors</a:t>
            </a:r>
          </a:p>
          <a:p>
            <a:pPr>
              <a:lnSpc>
                <a:spcPct val="90000"/>
              </a:lnSpc>
              <a:spcBef>
                <a:spcPct val="100000"/>
              </a:spcBef>
              <a:buFont typeface="Wingdings" pitchFamily="2" charset="2"/>
              <a:buChar char="q"/>
            </a:pPr>
            <a:r>
              <a:rPr lang="en-US" altLang="en-US"/>
              <a:t>Class Constants </a:t>
            </a:r>
            <a:r>
              <a:rPr lang="en-US" altLang="en-US" sz="3000">
                <a:latin typeface="Courier New" panose="02070309020205020404" pitchFamily="49" charset="0"/>
              </a:rPr>
              <a:t>MAX_VALUE</a:t>
            </a:r>
            <a:r>
              <a:rPr lang="en-US" altLang="en-US"/>
              <a:t>, </a:t>
            </a:r>
            <a:r>
              <a:rPr lang="en-US" altLang="en-US" sz="3000">
                <a:latin typeface="Courier New" panose="02070309020205020404" pitchFamily="49" charset="0"/>
              </a:rPr>
              <a:t>MIN_VALUE</a:t>
            </a:r>
            <a:endParaRPr lang="en-US" altLang="en-US"/>
          </a:p>
          <a:p>
            <a:pPr>
              <a:lnSpc>
                <a:spcPct val="90000"/>
              </a:lnSpc>
              <a:spcBef>
                <a:spcPct val="100000"/>
              </a:spcBef>
              <a:buFont typeface="Wingdings" pitchFamily="2" charset="2"/>
              <a:buChar char="q"/>
            </a:pPr>
            <a:r>
              <a:rPr lang="en-US" altLang="en-US"/>
              <a:t>Conversion Methods</a:t>
            </a:r>
          </a:p>
        </p:txBody>
      </p:sp>
    </p:spTree>
    <p:extLst>
      <p:ext uri="{BB962C8B-B14F-4D97-AF65-F5344CB8AC3E}">
        <p14:creationId xmlns:p14="http://schemas.microsoft.com/office/powerpoint/2010/main" val="26961701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a:extLst>
              <a:ext uri="{FF2B5EF4-FFF2-40B4-BE49-F238E27FC236}">
                <a16:creationId xmlns:a16="http://schemas.microsoft.com/office/drawing/2014/main" id="{C43EE96C-7763-A94C-B838-2C278D77121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EAB70CF-AA06-B745-A954-7107FDFED257}" type="slidenum">
              <a:rPr lang="en-US" altLang="en-US" sz="1400"/>
              <a:pPr>
                <a:spcBef>
                  <a:spcPct val="0"/>
                </a:spcBef>
                <a:buClrTx/>
                <a:buSzTx/>
                <a:buFontTx/>
                <a:buNone/>
              </a:pPr>
              <a:t>50</a:t>
            </a:fld>
            <a:endParaRPr lang="en-US" altLang="en-US" sz="1400"/>
          </a:p>
        </p:txBody>
      </p:sp>
      <p:sp>
        <p:nvSpPr>
          <p:cNvPr id="9219" name="Rectangle 2">
            <a:extLst>
              <a:ext uri="{FF2B5EF4-FFF2-40B4-BE49-F238E27FC236}">
                <a16:creationId xmlns:a16="http://schemas.microsoft.com/office/drawing/2014/main" id="{15242D14-86D9-7B46-B217-2611CD03F203}"/>
              </a:ext>
            </a:extLst>
          </p:cNvPr>
          <p:cNvSpPr>
            <a:spLocks noGrp="1" noChangeArrowheads="1"/>
          </p:cNvSpPr>
          <p:nvPr>
            <p:ph type="title"/>
          </p:nvPr>
        </p:nvSpPr>
        <p:spPr>
          <a:xfrm>
            <a:off x="2209800" y="304800"/>
            <a:ext cx="7772400" cy="838200"/>
          </a:xfrm>
        </p:spPr>
        <p:txBody>
          <a:bodyPr/>
          <a:lstStyle/>
          <a:p>
            <a:r>
              <a:rPr lang="en-US" altLang="en-US"/>
              <a:t>Fix the Warning</a:t>
            </a:r>
          </a:p>
        </p:txBody>
      </p:sp>
      <p:sp>
        <p:nvSpPr>
          <p:cNvPr id="9220" name="Rectangle 3">
            <a:extLst>
              <a:ext uri="{FF2B5EF4-FFF2-40B4-BE49-F238E27FC236}">
                <a16:creationId xmlns:a16="http://schemas.microsoft.com/office/drawing/2014/main" id="{4E5B1B12-9275-9046-B2F0-4601DF08F737}"/>
              </a:ext>
            </a:extLst>
          </p:cNvPr>
          <p:cNvSpPr>
            <a:spLocks noGrp="1" noChangeArrowheads="1"/>
          </p:cNvSpPr>
          <p:nvPr>
            <p:ph type="body" idx="1"/>
          </p:nvPr>
        </p:nvSpPr>
        <p:spPr>
          <a:xfrm>
            <a:off x="1828800" y="1371600"/>
            <a:ext cx="8077200" cy="3124200"/>
          </a:xfrm>
        </p:spPr>
        <p:txBody>
          <a:bodyPr>
            <a:normAutofit lnSpcReduction="10000"/>
          </a:bodyPr>
          <a:lstStyle/>
          <a:p>
            <a:pPr>
              <a:buFont typeface="Monotype Sorts" pitchFamily="2" charset="2"/>
              <a:buNone/>
            </a:pPr>
            <a:r>
              <a:rPr lang="en-US" altLang="en-US" sz="2400" b="1">
                <a:solidFill>
                  <a:schemeClr val="tx2"/>
                </a:solidFill>
                <a:latin typeface="Courier New" panose="02070309020205020404" pitchFamily="49" charset="0"/>
              </a:rPr>
              <a:t>public class ShowUncheckedWarning {</a:t>
            </a:r>
          </a:p>
          <a:p>
            <a:pPr>
              <a:buFont typeface="Monotype Sorts" pitchFamily="2" charset="2"/>
              <a:buNone/>
            </a:pPr>
            <a:r>
              <a:rPr lang="en-US" altLang="en-US" sz="2400" b="1">
                <a:solidFill>
                  <a:schemeClr val="tx2"/>
                </a:solidFill>
                <a:latin typeface="Courier New" panose="02070309020205020404" pitchFamily="49" charset="0"/>
              </a:rPr>
              <a:t>  public static void main(String[] args) {</a:t>
            </a:r>
          </a:p>
          <a:p>
            <a:pPr>
              <a:buFont typeface="Monotype Sorts" pitchFamily="2" charset="2"/>
              <a:buNone/>
            </a:pPr>
            <a:r>
              <a:rPr lang="en-US" altLang="en-US" sz="2400" b="1">
                <a:solidFill>
                  <a:schemeClr val="tx2"/>
                </a:solidFill>
                <a:latin typeface="Courier New" panose="02070309020205020404" pitchFamily="49" charset="0"/>
              </a:rPr>
              <a:t>    java.util.ArrayList&lt;String&gt; list = </a:t>
            </a:r>
          </a:p>
          <a:p>
            <a:pPr>
              <a:buFont typeface="Monotype Sorts" pitchFamily="2" charset="2"/>
              <a:buNone/>
            </a:pPr>
            <a:r>
              <a:rPr lang="en-US" altLang="en-US" sz="2400" b="1">
                <a:solidFill>
                  <a:schemeClr val="tx2"/>
                </a:solidFill>
                <a:latin typeface="Courier New" panose="02070309020205020404" pitchFamily="49" charset="0"/>
              </a:rPr>
              <a:t>      new java.util.ArrayList&lt;String&gt;();</a:t>
            </a:r>
          </a:p>
          <a:p>
            <a:pPr>
              <a:buFont typeface="Monotype Sorts" pitchFamily="2" charset="2"/>
              <a:buNone/>
            </a:pPr>
            <a:r>
              <a:rPr lang="en-US" altLang="en-US" sz="2400" b="1">
                <a:solidFill>
                  <a:schemeClr val="tx2"/>
                </a:solidFill>
                <a:latin typeface="Courier New" panose="02070309020205020404" pitchFamily="49" charset="0"/>
              </a:rPr>
              <a:t>    list.add("Java Programming");</a:t>
            </a:r>
          </a:p>
          <a:p>
            <a:pPr>
              <a:buFont typeface="Monotype Sorts" pitchFamily="2" charset="2"/>
              <a:buNone/>
            </a:pPr>
            <a:r>
              <a:rPr lang="en-US" altLang="en-US" sz="2400" b="1">
                <a:solidFill>
                  <a:schemeClr val="tx2"/>
                </a:solidFill>
                <a:latin typeface="Courier New" panose="02070309020205020404" pitchFamily="49" charset="0"/>
              </a:rPr>
              <a:t>  }</a:t>
            </a:r>
          </a:p>
          <a:p>
            <a:pPr>
              <a:buFont typeface="Monotype Sorts" pitchFamily="2" charset="2"/>
              <a:buNone/>
            </a:pPr>
            <a:r>
              <a:rPr lang="en-US" altLang="en-US" sz="2400" b="1">
                <a:solidFill>
                  <a:schemeClr val="tx2"/>
                </a:solidFill>
                <a:latin typeface="Courier New" panose="02070309020205020404" pitchFamily="49" charset="0"/>
              </a:rPr>
              <a:t>}</a:t>
            </a:r>
          </a:p>
        </p:txBody>
      </p:sp>
      <p:sp>
        <p:nvSpPr>
          <p:cNvPr id="9221" name="Rectangle 4">
            <a:extLst>
              <a:ext uri="{FF2B5EF4-FFF2-40B4-BE49-F238E27FC236}">
                <a16:creationId xmlns:a16="http://schemas.microsoft.com/office/drawing/2014/main" id="{8DB17C10-C49D-F146-80B3-0F0021485062}"/>
              </a:ext>
            </a:extLst>
          </p:cNvPr>
          <p:cNvSpPr>
            <a:spLocks noChangeArrowheads="1"/>
          </p:cNvSpPr>
          <p:nvPr/>
        </p:nvSpPr>
        <p:spPr bwMode="auto">
          <a:xfrm>
            <a:off x="2667000" y="3200400"/>
            <a:ext cx="5334000" cy="381000"/>
          </a:xfrm>
          <a:prstGeom prst="rect">
            <a:avLst/>
          </a:prstGeom>
          <a:solidFill>
            <a:schemeClr val="tx2">
              <a:alpha val="43137"/>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2" name="Rectangle 5">
            <a:extLst>
              <a:ext uri="{FF2B5EF4-FFF2-40B4-BE49-F238E27FC236}">
                <a16:creationId xmlns:a16="http://schemas.microsoft.com/office/drawing/2014/main" id="{AE322AE5-BB4A-574E-9EA0-A640CA256D75}"/>
              </a:ext>
            </a:extLst>
          </p:cNvPr>
          <p:cNvSpPr>
            <a:spLocks noChangeArrowheads="1"/>
          </p:cNvSpPr>
          <p:nvPr/>
        </p:nvSpPr>
        <p:spPr bwMode="auto">
          <a:xfrm>
            <a:off x="2971800" y="4495800"/>
            <a:ext cx="7391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endParaRPr lang="en-US" altLang="en-US" sz="2800"/>
          </a:p>
        </p:txBody>
      </p:sp>
      <p:sp>
        <p:nvSpPr>
          <p:cNvPr id="9223" name="Rectangle 6">
            <a:extLst>
              <a:ext uri="{FF2B5EF4-FFF2-40B4-BE49-F238E27FC236}">
                <a16:creationId xmlns:a16="http://schemas.microsoft.com/office/drawing/2014/main" id="{A0A75AC8-0482-3945-833A-C0E9F372FC9B}"/>
              </a:ext>
            </a:extLst>
          </p:cNvPr>
          <p:cNvSpPr>
            <a:spLocks noChangeArrowheads="1"/>
          </p:cNvSpPr>
          <p:nvPr/>
        </p:nvSpPr>
        <p:spPr bwMode="auto">
          <a:xfrm>
            <a:off x="4724400" y="4495800"/>
            <a:ext cx="4876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800"/>
              <a:t>No compile warning on this line.</a:t>
            </a:r>
          </a:p>
        </p:txBody>
      </p:sp>
      <p:sp>
        <p:nvSpPr>
          <p:cNvPr id="9224" name="Line 7">
            <a:extLst>
              <a:ext uri="{FF2B5EF4-FFF2-40B4-BE49-F238E27FC236}">
                <a16:creationId xmlns:a16="http://schemas.microsoft.com/office/drawing/2014/main" id="{FF45D9CD-3614-814C-B78D-C556A331BB82}"/>
              </a:ext>
            </a:extLst>
          </p:cNvPr>
          <p:cNvSpPr>
            <a:spLocks noChangeShapeType="1"/>
          </p:cNvSpPr>
          <p:nvPr/>
        </p:nvSpPr>
        <p:spPr bwMode="auto">
          <a:xfrm flipH="1" flipV="1">
            <a:off x="5257800" y="3581400"/>
            <a:ext cx="152400" cy="1066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5" name="Rectangle 8">
            <a:extLst>
              <a:ext uri="{FF2B5EF4-FFF2-40B4-BE49-F238E27FC236}">
                <a16:creationId xmlns:a16="http://schemas.microsoft.com/office/drawing/2014/main" id="{89C3FDA7-5704-1140-88AC-0C0A6FA62808}"/>
              </a:ext>
            </a:extLst>
          </p:cNvPr>
          <p:cNvSpPr>
            <a:spLocks noChangeArrowheads="1"/>
          </p:cNvSpPr>
          <p:nvPr/>
        </p:nvSpPr>
        <p:spPr bwMode="auto">
          <a:xfrm>
            <a:off x="6172200" y="2362200"/>
            <a:ext cx="1447800" cy="304800"/>
          </a:xfrm>
          <a:prstGeom prst="rect">
            <a:avLst/>
          </a:prstGeom>
          <a:solidFill>
            <a:schemeClr val="accent1">
              <a:alpha val="3411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6" name="Rectangle 9">
            <a:extLst>
              <a:ext uri="{FF2B5EF4-FFF2-40B4-BE49-F238E27FC236}">
                <a16:creationId xmlns:a16="http://schemas.microsoft.com/office/drawing/2014/main" id="{849A1594-0506-9047-A697-BB92D6CDAD7C}"/>
              </a:ext>
            </a:extLst>
          </p:cNvPr>
          <p:cNvSpPr>
            <a:spLocks noChangeArrowheads="1"/>
          </p:cNvSpPr>
          <p:nvPr/>
        </p:nvSpPr>
        <p:spPr bwMode="auto">
          <a:xfrm>
            <a:off x="7239000" y="2743200"/>
            <a:ext cx="1447800" cy="304800"/>
          </a:xfrm>
          <a:prstGeom prst="rect">
            <a:avLst/>
          </a:prstGeom>
          <a:solidFill>
            <a:schemeClr val="accent1">
              <a:alpha val="3411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a:t>
            </a:r>
          </a:p>
        </p:txBody>
      </p:sp>
    </p:spTree>
    <p:extLst>
      <p:ext uri="{BB962C8B-B14F-4D97-AF65-F5344CB8AC3E}">
        <p14:creationId xmlns:p14="http://schemas.microsoft.com/office/powerpoint/2010/main" val="40160908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a:extLst>
              <a:ext uri="{FF2B5EF4-FFF2-40B4-BE49-F238E27FC236}">
                <a16:creationId xmlns:a16="http://schemas.microsoft.com/office/drawing/2014/main" id="{E242B92A-0F65-0044-A4A9-955AD5FFDDF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726CBB8-D8E8-DB41-ABA6-356859D2D98F}" type="slidenum">
              <a:rPr lang="en-US" altLang="en-US" sz="1400"/>
              <a:pPr>
                <a:spcBef>
                  <a:spcPct val="0"/>
                </a:spcBef>
                <a:buClrTx/>
                <a:buSzTx/>
                <a:buFontTx/>
                <a:buNone/>
              </a:pPr>
              <a:t>51</a:t>
            </a:fld>
            <a:endParaRPr lang="en-US" altLang="en-US" sz="1400"/>
          </a:p>
        </p:txBody>
      </p:sp>
      <p:sp>
        <p:nvSpPr>
          <p:cNvPr id="11267" name="Rectangle 2">
            <a:extLst>
              <a:ext uri="{FF2B5EF4-FFF2-40B4-BE49-F238E27FC236}">
                <a16:creationId xmlns:a16="http://schemas.microsoft.com/office/drawing/2014/main" id="{4180AF4B-EF97-594A-8334-252BE2B5F0F0}"/>
              </a:ext>
            </a:extLst>
          </p:cNvPr>
          <p:cNvSpPr>
            <a:spLocks noGrp="1" noChangeArrowheads="1"/>
          </p:cNvSpPr>
          <p:nvPr>
            <p:ph type="title"/>
          </p:nvPr>
        </p:nvSpPr>
        <p:spPr>
          <a:xfrm>
            <a:off x="2209800" y="228600"/>
            <a:ext cx="7772400" cy="685800"/>
          </a:xfrm>
        </p:spPr>
        <p:txBody>
          <a:bodyPr/>
          <a:lstStyle/>
          <a:p>
            <a:r>
              <a:rPr lang="en-US" altLang="en-US" sz="4000"/>
              <a:t>What is Generics? </a:t>
            </a:r>
          </a:p>
        </p:txBody>
      </p:sp>
      <p:sp>
        <p:nvSpPr>
          <p:cNvPr id="11268" name="Rectangle 3">
            <a:extLst>
              <a:ext uri="{FF2B5EF4-FFF2-40B4-BE49-F238E27FC236}">
                <a16:creationId xmlns:a16="http://schemas.microsoft.com/office/drawing/2014/main" id="{5F07064F-AC9E-0B4A-B045-C42DD20C2CF7}"/>
              </a:ext>
            </a:extLst>
          </p:cNvPr>
          <p:cNvSpPr>
            <a:spLocks noGrp="1" noChangeArrowheads="1"/>
          </p:cNvSpPr>
          <p:nvPr>
            <p:ph type="body" idx="1"/>
          </p:nvPr>
        </p:nvSpPr>
        <p:spPr>
          <a:xfrm>
            <a:off x="1752600" y="1219200"/>
            <a:ext cx="8686800" cy="5029200"/>
          </a:xfrm>
        </p:spPr>
        <p:txBody>
          <a:bodyPr/>
          <a:lstStyle/>
          <a:p>
            <a:pPr marL="0" indent="0">
              <a:buNone/>
            </a:pPr>
            <a:r>
              <a:rPr lang="en-US" altLang="en-US" i="1"/>
              <a:t>Generics</a:t>
            </a:r>
            <a:r>
              <a:rPr lang="en-US" altLang="en-US"/>
              <a:t> is the capability to parameterize types. With this capability, you can define a class or a method with generic types that can be substituted using concrete types by the compiler. For example, you may define a generic stack class that stores the elements of a generic type. From this generic class, you may create a stack object for holding strings and a stack object for holding numbers. Here, strings and numbers are concrete types that replace the generic type.</a:t>
            </a:r>
          </a:p>
        </p:txBody>
      </p:sp>
    </p:spTree>
    <p:extLst>
      <p:ext uri="{BB962C8B-B14F-4D97-AF65-F5344CB8AC3E}">
        <p14:creationId xmlns:p14="http://schemas.microsoft.com/office/powerpoint/2010/main" val="9335358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a:extLst>
              <a:ext uri="{FF2B5EF4-FFF2-40B4-BE49-F238E27FC236}">
                <a16:creationId xmlns:a16="http://schemas.microsoft.com/office/drawing/2014/main" id="{4BC8F4A8-9616-2844-AEA4-E19F7453A8E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BAAEAEB-85BB-BB42-AE66-04FB3C5E08D6}" type="slidenum">
              <a:rPr lang="en-US" altLang="en-US" sz="1400"/>
              <a:pPr>
                <a:spcBef>
                  <a:spcPct val="0"/>
                </a:spcBef>
                <a:buClrTx/>
                <a:buSzTx/>
                <a:buFontTx/>
                <a:buNone/>
              </a:pPr>
              <a:t>52</a:t>
            </a:fld>
            <a:endParaRPr lang="en-US" altLang="en-US" sz="1400"/>
          </a:p>
        </p:txBody>
      </p:sp>
      <p:sp>
        <p:nvSpPr>
          <p:cNvPr id="13315" name="Rectangle 2">
            <a:extLst>
              <a:ext uri="{FF2B5EF4-FFF2-40B4-BE49-F238E27FC236}">
                <a16:creationId xmlns:a16="http://schemas.microsoft.com/office/drawing/2014/main" id="{D8690B12-1052-CA42-B7CF-DDB9BA8D992B}"/>
              </a:ext>
            </a:extLst>
          </p:cNvPr>
          <p:cNvSpPr>
            <a:spLocks noGrp="1" noChangeArrowheads="1"/>
          </p:cNvSpPr>
          <p:nvPr>
            <p:ph type="title"/>
          </p:nvPr>
        </p:nvSpPr>
        <p:spPr>
          <a:xfrm>
            <a:off x="2209800" y="228600"/>
            <a:ext cx="7772400" cy="685800"/>
          </a:xfrm>
        </p:spPr>
        <p:txBody>
          <a:bodyPr/>
          <a:lstStyle/>
          <a:p>
            <a:r>
              <a:rPr lang="en-US" altLang="en-US" sz="4000"/>
              <a:t>Why Generics? </a:t>
            </a:r>
          </a:p>
        </p:txBody>
      </p:sp>
      <p:sp>
        <p:nvSpPr>
          <p:cNvPr id="13316" name="Rectangle 3">
            <a:extLst>
              <a:ext uri="{FF2B5EF4-FFF2-40B4-BE49-F238E27FC236}">
                <a16:creationId xmlns:a16="http://schemas.microsoft.com/office/drawing/2014/main" id="{E70A343C-8A8E-C64B-BE86-56C3315FDEB2}"/>
              </a:ext>
            </a:extLst>
          </p:cNvPr>
          <p:cNvSpPr>
            <a:spLocks noGrp="1" noChangeArrowheads="1"/>
          </p:cNvSpPr>
          <p:nvPr>
            <p:ph type="body" idx="1"/>
          </p:nvPr>
        </p:nvSpPr>
        <p:spPr>
          <a:xfrm>
            <a:off x="1752600" y="1219200"/>
            <a:ext cx="8686800" cy="5029200"/>
          </a:xfrm>
        </p:spPr>
        <p:txBody>
          <a:bodyPr/>
          <a:lstStyle/>
          <a:p>
            <a:pPr marL="0" indent="0">
              <a:buNone/>
            </a:pPr>
            <a:r>
              <a:rPr lang="en-US" altLang="en-US"/>
              <a:t>The key benefit of generics is to enable errors to be detected at compile time rather than at runtime. A generic class or method permits you to specify allowable types of objects that the class or method may work with. If you attempt to use the class or method with an incompatible object, a compile error occurs.</a:t>
            </a:r>
          </a:p>
        </p:txBody>
      </p:sp>
    </p:spTree>
    <p:extLst>
      <p:ext uri="{BB962C8B-B14F-4D97-AF65-F5344CB8AC3E}">
        <p14:creationId xmlns:p14="http://schemas.microsoft.com/office/powerpoint/2010/main" val="15477983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a:extLst>
              <a:ext uri="{FF2B5EF4-FFF2-40B4-BE49-F238E27FC236}">
                <a16:creationId xmlns:a16="http://schemas.microsoft.com/office/drawing/2014/main" id="{C35B692E-1F96-A644-A4B0-BC0A77016A0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B0F7A84-46F9-B24B-A592-50995695DAF5}" type="slidenum">
              <a:rPr lang="en-US" altLang="en-US" sz="1400"/>
              <a:pPr>
                <a:spcBef>
                  <a:spcPct val="0"/>
                </a:spcBef>
                <a:buClrTx/>
                <a:buSzTx/>
                <a:buFontTx/>
                <a:buNone/>
              </a:pPr>
              <a:t>53</a:t>
            </a:fld>
            <a:endParaRPr lang="en-US" altLang="en-US" sz="1400"/>
          </a:p>
        </p:txBody>
      </p:sp>
      <p:sp>
        <p:nvSpPr>
          <p:cNvPr id="15363" name="Rectangle 2">
            <a:extLst>
              <a:ext uri="{FF2B5EF4-FFF2-40B4-BE49-F238E27FC236}">
                <a16:creationId xmlns:a16="http://schemas.microsoft.com/office/drawing/2014/main" id="{753CA0CA-98A2-4749-B058-8D2174A08357}"/>
              </a:ext>
            </a:extLst>
          </p:cNvPr>
          <p:cNvSpPr>
            <a:spLocks noGrp="1" noChangeArrowheads="1"/>
          </p:cNvSpPr>
          <p:nvPr>
            <p:ph type="title"/>
          </p:nvPr>
        </p:nvSpPr>
        <p:spPr>
          <a:xfrm>
            <a:off x="6248400" y="304800"/>
            <a:ext cx="3962400" cy="685800"/>
          </a:xfrm>
        </p:spPr>
        <p:txBody>
          <a:bodyPr/>
          <a:lstStyle/>
          <a:p>
            <a:pPr algn="l"/>
            <a:r>
              <a:rPr lang="en-US" altLang="en-US" sz="3800"/>
              <a:t>Generic Type</a:t>
            </a:r>
          </a:p>
        </p:txBody>
      </p:sp>
      <p:sp>
        <p:nvSpPr>
          <p:cNvPr id="15364" name="Rectangle 3">
            <a:extLst>
              <a:ext uri="{FF2B5EF4-FFF2-40B4-BE49-F238E27FC236}">
                <a16:creationId xmlns:a16="http://schemas.microsoft.com/office/drawing/2014/main" id="{5070EB27-B282-F24F-8CC0-6FA94DA96DFB}"/>
              </a:ext>
            </a:extLst>
          </p:cNvPr>
          <p:cNvSpPr>
            <a:spLocks noChangeArrowheads="1"/>
          </p:cNvSpPr>
          <p:nvPr/>
        </p:nvSpPr>
        <p:spPr bwMode="auto">
          <a:xfrm>
            <a:off x="1524001" y="2656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5" name="Rectangle 4">
            <a:extLst>
              <a:ext uri="{FF2B5EF4-FFF2-40B4-BE49-F238E27FC236}">
                <a16:creationId xmlns:a16="http://schemas.microsoft.com/office/drawing/2014/main" id="{C84F3666-3999-C04F-9C8C-BB3AEFAA32B0}"/>
              </a:ext>
            </a:extLst>
          </p:cNvPr>
          <p:cNvSpPr>
            <a:spLocks noChangeArrowheads="1"/>
          </p:cNvSpPr>
          <p:nvPr/>
        </p:nvSpPr>
        <p:spPr bwMode="auto">
          <a:xfrm>
            <a:off x="1524001" y="2656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5366" name="Object 5">
            <a:extLst>
              <a:ext uri="{FF2B5EF4-FFF2-40B4-BE49-F238E27FC236}">
                <a16:creationId xmlns:a16="http://schemas.microsoft.com/office/drawing/2014/main" id="{02ABA470-AC68-0C46-9A3F-32040B17C56F}"/>
              </a:ext>
            </a:extLst>
          </p:cNvPr>
          <p:cNvGraphicFramePr>
            <a:graphicFrameLocks noChangeAspect="1"/>
          </p:cNvGraphicFramePr>
          <p:nvPr/>
        </p:nvGraphicFramePr>
        <p:xfrm>
          <a:off x="1755775" y="1298576"/>
          <a:ext cx="8680450" cy="1857375"/>
        </p:xfrm>
        <a:graphic>
          <a:graphicData uri="http://schemas.openxmlformats.org/presentationml/2006/ole">
            <mc:AlternateContent xmlns:mc="http://schemas.openxmlformats.org/markup-compatibility/2006">
              <mc:Choice xmlns:v="urn:schemas-microsoft-com:vml" Requires="v">
                <p:oleObj spid="_x0000_s62481" name="Picture" r:id="rId4" imgW="3632200" imgH="774700" progId="Word.Picture.8">
                  <p:embed/>
                </p:oleObj>
              </mc:Choice>
              <mc:Fallback>
                <p:oleObj name="Picture" r:id="rId4" imgW="3632200" imgH="774700" progId="Word.Picture.8">
                  <p:embed/>
                  <p:pic>
                    <p:nvPicPr>
                      <p:cNvPr id="15366" name="Object 5">
                        <a:extLst>
                          <a:ext uri="{FF2B5EF4-FFF2-40B4-BE49-F238E27FC236}">
                            <a16:creationId xmlns:a16="http://schemas.microsoft.com/office/drawing/2014/main" id="{02ABA470-AC68-0C46-9A3F-32040B17C5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5775" y="1298576"/>
                        <a:ext cx="8680450"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7" name="Rectangle 6">
            <a:extLst>
              <a:ext uri="{FF2B5EF4-FFF2-40B4-BE49-F238E27FC236}">
                <a16:creationId xmlns:a16="http://schemas.microsoft.com/office/drawing/2014/main" id="{82A44DF4-B975-F940-9222-90B611F72A4E}"/>
              </a:ext>
            </a:extLst>
          </p:cNvPr>
          <p:cNvSpPr>
            <a:spLocks noChangeArrowheads="1"/>
          </p:cNvSpPr>
          <p:nvPr/>
        </p:nvSpPr>
        <p:spPr bwMode="auto">
          <a:xfrm>
            <a:off x="6019800" y="3429000"/>
            <a:ext cx="4343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3800">
                <a:solidFill>
                  <a:schemeClr val="tx2"/>
                </a:solidFill>
              </a:rPr>
              <a:t>Generic Instantiation</a:t>
            </a:r>
            <a:r>
              <a:rPr lang="en-US" altLang="en-US" sz="4400">
                <a:solidFill>
                  <a:schemeClr val="tx2"/>
                </a:solidFill>
              </a:rPr>
              <a:t> </a:t>
            </a:r>
          </a:p>
        </p:txBody>
      </p:sp>
      <p:sp>
        <p:nvSpPr>
          <p:cNvPr id="238599" name="Text Box 7">
            <a:extLst>
              <a:ext uri="{FF2B5EF4-FFF2-40B4-BE49-F238E27FC236}">
                <a16:creationId xmlns:a16="http://schemas.microsoft.com/office/drawing/2014/main" id="{735406B9-EE96-3542-A3E7-4E65256B6A32}"/>
              </a:ext>
            </a:extLst>
          </p:cNvPr>
          <p:cNvSpPr txBox="1">
            <a:spLocks noChangeArrowheads="1"/>
          </p:cNvSpPr>
          <p:nvPr/>
        </p:nvSpPr>
        <p:spPr bwMode="auto">
          <a:xfrm>
            <a:off x="3124200" y="3733800"/>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Runtime error</a:t>
            </a:r>
          </a:p>
        </p:txBody>
      </p:sp>
      <p:sp>
        <p:nvSpPr>
          <p:cNvPr id="238600" name="Text Box 8">
            <a:extLst>
              <a:ext uri="{FF2B5EF4-FFF2-40B4-BE49-F238E27FC236}">
                <a16:creationId xmlns:a16="http://schemas.microsoft.com/office/drawing/2014/main" id="{357AFA86-4EB7-D149-83AE-8F7B33BA73DB}"/>
              </a:ext>
            </a:extLst>
          </p:cNvPr>
          <p:cNvSpPr txBox="1">
            <a:spLocks noChangeArrowheads="1"/>
          </p:cNvSpPr>
          <p:nvPr/>
        </p:nvSpPr>
        <p:spPr bwMode="auto">
          <a:xfrm>
            <a:off x="8229600" y="59436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Compile error</a:t>
            </a:r>
          </a:p>
        </p:txBody>
      </p:sp>
      <p:sp>
        <p:nvSpPr>
          <p:cNvPr id="15370" name="Rectangle 9">
            <a:extLst>
              <a:ext uri="{FF2B5EF4-FFF2-40B4-BE49-F238E27FC236}">
                <a16:creationId xmlns:a16="http://schemas.microsoft.com/office/drawing/2014/main" id="{3003C7DD-CC07-7A4D-BC33-90C66B23EE25}"/>
              </a:ext>
            </a:extLst>
          </p:cNvPr>
          <p:cNvSpPr>
            <a:spLocks noChangeArrowheads="1"/>
          </p:cNvSpPr>
          <p:nvPr/>
        </p:nvSpPr>
        <p:spPr bwMode="auto">
          <a:xfrm>
            <a:off x="1524001" y="28663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5371" name="Object 10">
            <a:extLst>
              <a:ext uri="{FF2B5EF4-FFF2-40B4-BE49-F238E27FC236}">
                <a16:creationId xmlns:a16="http://schemas.microsoft.com/office/drawing/2014/main" id="{9CC92D88-43DE-E04B-9F1C-C137575F49D9}"/>
              </a:ext>
            </a:extLst>
          </p:cNvPr>
          <p:cNvGraphicFramePr>
            <a:graphicFrameLocks noChangeAspect="1"/>
          </p:cNvGraphicFramePr>
          <p:nvPr/>
        </p:nvGraphicFramePr>
        <p:xfrm>
          <a:off x="1668464" y="4419600"/>
          <a:ext cx="8999537" cy="1150938"/>
        </p:xfrm>
        <a:graphic>
          <a:graphicData uri="http://schemas.openxmlformats.org/presentationml/2006/ole">
            <mc:AlternateContent xmlns:mc="http://schemas.openxmlformats.org/markup-compatibility/2006">
              <mc:Choice xmlns:v="urn:schemas-microsoft-com:vml" Requires="v">
                <p:oleObj spid="_x0000_s62482" name="Picture" r:id="rId6" imgW="31076900" imgH="4000500" progId="Word.Picture.8">
                  <p:embed/>
                </p:oleObj>
              </mc:Choice>
              <mc:Fallback>
                <p:oleObj name="Picture" r:id="rId6" imgW="31076900" imgH="4000500" progId="Word.Picture.8">
                  <p:embed/>
                  <p:pic>
                    <p:nvPicPr>
                      <p:cNvPr id="15371" name="Object 10">
                        <a:extLst>
                          <a:ext uri="{FF2B5EF4-FFF2-40B4-BE49-F238E27FC236}">
                            <a16:creationId xmlns:a16="http://schemas.microsoft.com/office/drawing/2014/main" id="{9CC92D88-43DE-E04B-9F1C-C137575F49D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68464" y="4419600"/>
                        <a:ext cx="8999537"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8603" name="Line 11">
            <a:extLst>
              <a:ext uri="{FF2B5EF4-FFF2-40B4-BE49-F238E27FC236}">
                <a16:creationId xmlns:a16="http://schemas.microsoft.com/office/drawing/2014/main" id="{9916B4E4-4669-5846-9920-28A861637F30}"/>
              </a:ext>
            </a:extLst>
          </p:cNvPr>
          <p:cNvSpPr>
            <a:spLocks noChangeShapeType="1"/>
          </p:cNvSpPr>
          <p:nvPr/>
        </p:nvSpPr>
        <p:spPr bwMode="auto">
          <a:xfrm>
            <a:off x="4267200" y="4114800"/>
            <a:ext cx="533400" cy="762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8604" name="Line 12">
            <a:extLst>
              <a:ext uri="{FF2B5EF4-FFF2-40B4-BE49-F238E27FC236}">
                <a16:creationId xmlns:a16="http://schemas.microsoft.com/office/drawing/2014/main" id="{5D45291C-5660-1F40-819F-4A083ED4C8EF}"/>
              </a:ext>
            </a:extLst>
          </p:cNvPr>
          <p:cNvSpPr>
            <a:spLocks noChangeShapeType="1"/>
          </p:cNvSpPr>
          <p:nvPr/>
        </p:nvSpPr>
        <p:spPr bwMode="auto">
          <a:xfrm flipH="1" flipV="1">
            <a:off x="9372600" y="5029200"/>
            <a:ext cx="0" cy="1066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4" name="Rectangle 13">
            <a:extLst>
              <a:ext uri="{FF2B5EF4-FFF2-40B4-BE49-F238E27FC236}">
                <a16:creationId xmlns:a16="http://schemas.microsoft.com/office/drawing/2014/main" id="{DE8777B5-F71C-F64A-BE01-21246422818F}"/>
              </a:ext>
            </a:extLst>
          </p:cNvPr>
          <p:cNvSpPr>
            <a:spLocks noChangeArrowheads="1"/>
          </p:cNvSpPr>
          <p:nvPr/>
        </p:nvSpPr>
        <p:spPr bwMode="auto">
          <a:xfrm>
            <a:off x="5105400" y="5791200"/>
            <a:ext cx="2819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2400"/>
              <a:t>Improves reliability</a:t>
            </a:r>
          </a:p>
        </p:txBody>
      </p:sp>
    </p:spTree>
    <p:extLst>
      <p:ext uri="{BB962C8B-B14F-4D97-AF65-F5344CB8AC3E}">
        <p14:creationId xmlns:p14="http://schemas.microsoft.com/office/powerpoint/2010/main" val="36902269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8599"/>
                                        </p:tgtEl>
                                        <p:attrNameLst>
                                          <p:attrName>style.visibility</p:attrName>
                                        </p:attrNameLst>
                                      </p:cBhvr>
                                      <p:to>
                                        <p:strVal val="visible"/>
                                      </p:to>
                                    </p:set>
                                    <p:anim calcmode="lin" valueType="num">
                                      <p:cBhvr additive="base">
                                        <p:cTn id="7" dur="500" fill="hold"/>
                                        <p:tgtEl>
                                          <p:spTgt spid="238599"/>
                                        </p:tgtEl>
                                        <p:attrNameLst>
                                          <p:attrName>ppt_x</p:attrName>
                                        </p:attrNameLst>
                                      </p:cBhvr>
                                      <p:tavLst>
                                        <p:tav tm="0">
                                          <p:val>
                                            <p:strVal val="#ppt_x"/>
                                          </p:val>
                                        </p:tav>
                                        <p:tav tm="100000">
                                          <p:val>
                                            <p:strVal val="#ppt_x"/>
                                          </p:val>
                                        </p:tav>
                                      </p:tavLst>
                                    </p:anim>
                                    <p:anim calcmode="lin" valueType="num">
                                      <p:cBhvr additive="base">
                                        <p:cTn id="8" dur="500" fill="hold"/>
                                        <p:tgtEl>
                                          <p:spTgt spid="238599"/>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238603"/>
                                        </p:tgtEl>
                                        <p:attrNameLst>
                                          <p:attrName>style.visibility</p:attrName>
                                        </p:attrNameLst>
                                      </p:cBhvr>
                                      <p:to>
                                        <p:strVal val="visible"/>
                                      </p:to>
                                    </p:set>
                                    <p:anim calcmode="lin" valueType="num">
                                      <p:cBhvr additive="base">
                                        <p:cTn id="12" dur="500" fill="hold"/>
                                        <p:tgtEl>
                                          <p:spTgt spid="238603"/>
                                        </p:tgtEl>
                                        <p:attrNameLst>
                                          <p:attrName>ppt_x</p:attrName>
                                        </p:attrNameLst>
                                      </p:cBhvr>
                                      <p:tavLst>
                                        <p:tav tm="0">
                                          <p:val>
                                            <p:strVal val="#ppt_x"/>
                                          </p:val>
                                        </p:tav>
                                        <p:tav tm="100000">
                                          <p:val>
                                            <p:strVal val="#ppt_x"/>
                                          </p:val>
                                        </p:tav>
                                      </p:tavLst>
                                    </p:anim>
                                    <p:anim calcmode="lin" valueType="num">
                                      <p:cBhvr additive="base">
                                        <p:cTn id="13" dur="500" fill="hold"/>
                                        <p:tgtEl>
                                          <p:spTgt spid="23860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238604"/>
                                        </p:tgtEl>
                                        <p:attrNameLst>
                                          <p:attrName>style.visibility</p:attrName>
                                        </p:attrNameLst>
                                      </p:cBhvr>
                                      <p:to>
                                        <p:strVal val="visible"/>
                                      </p:to>
                                    </p:set>
                                    <p:anim calcmode="lin" valueType="num">
                                      <p:cBhvr additive="base">
                                        <p:cTn id="18" dur="500" fill="hold"/>
                                        <p:tgtEl>
                                          <p:spTgt spid="238604"/>
                                        </p:tgtEl>
                                        <p:attrNameLst>
                                          <p:attrName>ppt_x</p:attrName>
                                        </p:attrNameLst>
                                      </p:cBhvr>
                                      <p:tavLst>
                                        <p:tav tm="0">
                                          <p:val>
                                            <p:strVal val="#ppt_x"/>
                                          </p:val>
                                        </p:tav>
                                        <p:tav tm="100000">
                                          <p:val>
                                            <p:strVal val="#ppt_x"/>
                                          </p:val>
                                        </p:tav>
                                      </p:tavLst>
                                    </p:anim>
                                    <p:anim calcmode="lin" valueType="num">
                                      <p:cBhvr additive="base">
                                        <p:cTn id="19" dur="500" fill="hold"/>
                                        <p:tgtEl>
                                          <p:spTgt spid="238604"/>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238600"/>
                                        </p:tgtEl>
                                        <p:attrNameLst>
                                          <p:attrName>style.visibility</p:attrName>
                                        </p:attrNameLst>
                                      </p:cBhvr>
                                      <p:to>
                                        <p:strVal val="visible"/>
                                      </p:to>
                                    </p:set>
                                    <p:anim calcmode="lin" valueType="num">
                                      <p:cBhvr additive="base">
                                        <p:cTn id="23" dur="500" fill="hold"/>
                                        <p:tgtEl>
                                          <p:spTgt spid="238600"/>
                                        </p:tgtEl>
                                        <p:attrNameLst>
                                          <p:attrName>ppt_x</p:attrName>
                                        </p:attrNameLst>
                                      </p:cBhvr>
                                      <p:tavLst>
                                        <p:tav tm="0">
                                          <p:val>
                                            <p:strVal val="#ppt_x"/>
                                          </p:val>
                                        </p:tav>
                                        <p:tav tm="100000">
                                          <p:val>
                                            <p:strVal val="#ppt_x"/>
                                          </p:val>
                                        </p:tav>
                                      </p:tavLst>
                                    </p:anim>
                                    <p:anim calcmode="lin" valueType="num">
                                      <p:cBhvr additive="base">
                                        <p:cTn id="24" dur="500" fill="hold"/>
                                        <p:tgtEl>
                                          <p:spTgt spid="2386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9" grpId="0" autoUpdateAnimBg="0"/>
      <p:bldP spid="238600"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a:extLst>
              <a:ext uri="{FF2B5EF4-FFF2-40B4-BE49-F238E27FC236}">
                <a16:creationId xmlns:a16="http://schemas.microsoft.com/office/drawing/2014/main" id="{E2742701-3558-3746-B9CD-545907B0D9D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4500456-66E6-AD42-A1CC-8C1C169DCD93}" type="slidenum">
              <a:rPr lang="en-US" altLang="en-US" sz="1400"/>
              <a:pPr>
                <a:spcBef>
                  <a:spcPct val="0"/>
                </a:spcBef>
                <a:buClrTx/>
                <a:buSzTx/>
                <a:buFontTx/>
                <a:buNone/>
              </a:pPr>
              <a:t>54</a:t>
            </a:fld>
            <a:endParaRPr lang="en-US" altLang="en-US" sz="1400"/>
          </a:p>
        </p:txBody>
      </p:sp>
      <p:sp>
        <p:nvSpPr>
          <p:cNvPr id="17411" name="Rectangle 2">
            <a:extLst>
              <a:ext uri="{FF2B5EF4-FFF2-40B4-BE49-F238E27FC236}">
                <a16:creationId xmlns:a16="http://schemas.microsoft.com/office/drawing/2014/main" id="{3F4F48E5-CCB2-6646-B1DB-978385E2299C}"/>
              </a:ext>
            </a:extLst>
          </p:cNvPr>
          <p:cNvSpPr>
            <a:spLocks noGrp="1" noChangeArrowheads="1"/>
          </p:cNvSpPr>
          <p:nvPr>
            <p:ph type="title"/>
          </p:nvPr>
        </p:nvSpPr>
        <p:spPr>
          <a:xfrm>
            <a:off x="2209800" y="152400"/>
            <a:ext cx="7772400" cy="762000"/>
          </a:xfrm>
        </p:spPr>
        <p:txBody>
          <a:bodyPr/>
          <a:lstStyle/>
          <a:p>
            <a:r>
              <a:rPr lang="en-US" altLang="en-US"/>
              <a:t>Generic ArrayList in JDK 1.5</a:t>
            </a:r>
          </a:p>
        </p:txBody>
      </p:sp>
      <p:sp>
        <p:nvSpPr>
          <p:cNvPr id="17412" name="Rectangle 8">
            <a:extLst>
              <a:ext uri="{FF2B5EF4-FFF2-40B4-BE49-F238E27FC236}">
                <a16:creationId xmlns:a16="http://schemas.microsoft.com/office/drawing/2014/main" id="{9901DB4A-9D60-1A4C-88E1-B0DD5774D10A}"/>
              </a:ext>
            </a:extLst>
          </p:cNvPr>
          <p:cNvSpPr>
            <a:spLocks noChangeArrowheads="1"/>
          </p:cNvSpPr>
          <p:nvPr/>
        </p:nvSpPr>
        <p:spPr bwMode="auto">
          <a:xfrm>
            <a:off x="26670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3" name="Rectangle 10">
            <a:extLst>
              <a:ext uri="{FF2B5EF4-FFF2-40B4-BE49-F238E27FC236}">
                <a16:creationId xmlns:a16="http://schemas.microsoft.com/office/drawing/2014/main" id="{6408F748-1FF6-5042-8CDC-6740B96ECD0F}"/>
              </a:ext>
            </a:extLst>
          </p:cNvPr>
          <p:cNvSpPr>
            <a:spLocks noChangeArrowheads="1"/>
          </p:cNvSpPr>
          <p:nvPr/>
        </p:nvSpPr>
        <p:spPr bwMode="auto">
          <a:xfrm>
            <a:off x="3352800" y="242411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4" name="Rectangle 12">
            <a:extLst>
              <a:ext uri="{FF2B5EF4-FFF2-40B4-BE49-F238E27FC236}">
                <a16:creationId xmlns:a16="http://schemas.microsoft.com/office/drawing/2014/main" id="{4FF381C6-6960-FC48-B0A7-08DCA724E793}"/>
              </a:ext>
            </a:extLst>
          </p:cNvPr>
          <p:cNvSpPr>
            <a:spLocks noChangeArrowheads="1"/>
          </p:cNvSpPr>
          <p:nvPr/>
        </p:nvSpPr>
        <p:spPr bwMode="auto">
          <a:xfrm>
            <a:off x="1524001" y="193769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17415" name="Picture 8">
            <a:extLst>
              <a:ext uri="{FF2B5EF4-FFF2-40B4-BE49-F238E27FC236}">
                <a16:creationId xmlns:a16="http://schemas.microsoft.com/office/drawing/2014/main" id="{D313876F-33F8-4E47-92FA-6A6DF2D4EE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143000"/>
            <a:ext cx="8580438"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5298683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2">
            <a:extLst>
              <a:ext uri="{FF2B5EF4-FFF2-40B4-BE49-F238E27FC236}">
                <a16:creationId xmlns:a16="http://schemas.microsoft.com/office/drawing/2014/main" id="{BD9C899F-AD19-EE42-8D9B-486BF9E51F1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A0D8D81-3E39-C440-B483-3BB662873B3B}" type="slidenum">
              <a:rPr lang="en-US" altLang="en-US" sz="1400"/>
              <a:pPr>
                <a:spcBef>
                  <a:spcPct val="0"/>
                </a:spcBef>
                <a:buClrTx/>
                <a:buSzTx/>
                <a:buFontTx/>
                <a:buNone/>
              </a:pPr>
              <a:t>55</a:t>
            </a:fld>
            <a:endParaRPr lang="en-US" altLang="en-US" sz="1400"/>
          </a:p>
        </p:txBody>
      </p:sp>
      <p:sp>
        <p:nvSpPr>
          <p:cNvPr id="31747" name="Slide Number Placeholder 4">
            <a:extLst>
              <a:ext uri="{FF2B5EF4-FFF2-40B4-BE49-F238E27FC236}">
                <a16:creationId xmlns:a16="http://schemas.microsoft.com/office/drawing/2014/main" id="{CCCD0D5A-CC94-F849-B851-E8B7053F876D}"/>
              </a:ext>
            </a:extLst>
          </p:cNvPr>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AA407685-EC12-DD44-999D-73D022FAF719}" type="slidenum">
              <a:rPr lang="en-US" altLang="en-US" sz="1400"/>
              <a:pPr algn="r">
                <a:spcBef>
                  <a:spcPct val="0"/>
                </a:spcBef>
                <a:buClrTx/>
                <a:buSzTx/>
                <a:buFontTx/>
                <a:buNone/>
              </a:pPr>
              <a:t>55</a:t>
            </a:fld>
            <a:endParaRPr lang="en-US" altLang="en-US" sz="1400"/>
          </a:p>
        </p:txBody>
      </p:sp>
      <p:sp>
        <p:nvSpPr>
          <p:cNvPr id="31748" name="Rectangle 2">
            <a:extLst>
              <a:ext uri="{FF2B5EF4-FFF2-40B4-BE49-F238E27FC236}">
                <a16:creationId xmlns:a16="http://schemas.microsoft.com/office/drawing/2014/main" id="{DE6E5B58-7D1A-9543-BCE7-1ADA4050FCD8}"/>
              </a:ext>
            </a:extLst>
          </p:cNvPr>
          <p:cNvSpPr>
            <a:spLocks noGrp="1" noChangeArrowheads="1"/>
          </p:cNvSpPr>
          <p:nvPr>
            <p:ph type="title" idx="4294967295"/>
          </p:nvPr>
        </p:nvSpPr>
        <p:spPr>
          <a:xfrm>
            <a:off x="2209800" y="228600"/>
            <a:ext cx="7772400" cy="609600"/>
          </a:xfrm>
        </p:spPr>
        <p:txBody>
          <a:bodyPr>
            <a:normAutofit fontScale="90000"/>
          </a:bodyPr>
          <a:lstStyle/>
          <a:p>
            <a:r>
              <a:rPr lang="en-US" altLang="en-US"/>
              <a:t>Generic </a:t>
            </a:r>
            <a:r>
              <a:rPr lang="en-US" altLang="en-US">
                <a:latin typeface="Courier New" panose="02070309020205020404" pitchFamily="49" charset="0"/>
              </a:rPr>
              <a:t>sort</a:t>
            </a:r>
            <a:r>
              <a:rPr lang="en-US" altLang="en-US"/>
              <a:t> Method</a:t>
            </a:r>
          </a:p>
        </p:txBody>
      </p:sp>
      <p:sp>
        <p:nvSpPr>
          <p:cNvPr id="31749" name="Rectangle 8">
            <a:extLst>
              <a:ext uri="{FF2B5EF4-FFF2-40B4-BE49-F238E27FC236}">
                <a16:creationId xmlns:a16="http://schemas.microsoft.com/office/drawing/2014/main" id="{051DABC2-9265-324B-9D7D-0EF346FB79F8}"/>
              </a:ext>
            </a:extLst>
          </p:cNvPr>
          <p:cNvSpPr>
            <a:spLocks noChangeArrowheads="1"/>
          </p:cNvSpPr>
          <p:nvPr/>
        </p:nvSpPr>
        <p:spPr bwMode="auto">
          <a:xfrm>
            <a:off x="3128963" y="2581276"/>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0" name="Rectangle 11">
            <a:extLst>
              <a:ext uri="{FF2B5EF4-FFF2-40B4-BE49-F238E27FC236}">
                <a16:creationId xmlns:a16="http://schemas.microsoft.com/office/drawing/2014/main" id="{5167787C-70A6-1D44-82C1-AC38DD0C6123}"/>
              </a:ext>
            </a:extLst>
          </p:cNvPr>
          <p:cNvSpPr>
            <a:spLocks noGrp="1" noChangeArrowheads="1"/>
          </p:cNvSpPr>
          <p:nvPr>
            <p:ph type="body" idx="4294967295"/>
          </p:nvPr>
        </p:nvSpPr>
        <p:spPr>
          <a:xfrm>
            <a:off x="1676400" y="1219200"/>
            <a:ext cx="8839200" cy="1828800"/>
          </a:xfrm>
        </p:spPr>
        <p:txBody>
          <a:bodyPr/>
          <a:lstStyle/>
          <a:p>
            <a:pPr marL="0" indent="0">
              <a:buNone/>
            </a:pPr>
            <a:r>
              <a:rPr lang="en-US" altLang="en-US"/>
              <a:t>Let </a:t>
            </a:r>
            <a:r>
              <a:rPr lang="en-US" altLang="en-US" b="1"/>
              <a:t>n</a:t>
            </a:r>
            <a:r>
              <a:rPr lang="en-US" altLang="en-US"/>
              <a:t> be an </a:t>
            </a:r>
            <a:r>
              <a:rPr lang="en-US" altLang="en-US" b="1"/>
              <a:t>Integer</a:t>
            </a:r>
            <a:r>
              <a:rPr lang="en-US" altLang="en-US"/>
              <a:t> object, </a:t>
            </a:r>
            <a:r>
              <a:rPr lang="en-US" altLang="en-US" b="1"/>
              <a:t>s</a:t>
            </a:r>
            <a:r>
              <a:rPr lang="en-US" altLang="en-US"/>
              <a:t> be a </a:t>
            </a:r>
            <a:r>
              <a:rPr lang="en-US" altLang="en-US" b="1"/>
              <a:t>String</a:t>
            </a:r>
            <a:r>
              <a:rPr lang="en-US" altLang="en-US"/>
              <a:t> object, and </a:t>
            </a:r>
            <a:r>
              <a:rPr lang="en-US" altLang="en-US" b="1"/>
              <a:t>d</a:t>
            </a:r>
            <a:r>
              <a:rPr lang="en-US" altLang="en-US"/>
              <a:t> be a </a:t>
            </a:r>
            <a:r>
              <a:rPr lang="en-US" altLang="en-US" b="1"/>
              <a:t>Date</a:t>
            </a:r>
            <a:r>
              <a:rPr lang="en-US" altLang="en-US"/>
              <a:t> object. All the following expressions are </a:t>
            </a:r>
            <a:r>
              <a:rPr lang="en-US" altLang="en-US" b="1"/>
              <a:t>true</a:t>
            </a:r>
            <a:r>
              <a:rPr lang="en-US" altLang="en-US"/>
              <a:t>.</a:t>
            </a:r>
          </a:p>
        </p:txBody>
      </p:sp>
      <p:sp>
        <p:nvSpPr>
          <p:cNvPr id="31751" name="Rectangle 12">
            <a:extLst>
              <a:ext uri="{FF2B5EF4-FFF2-40B4-BE49-F238E27FC236}">
                <a16:creationId xmlns:a16="http://schemas.microsoft.com/office/drawing/2014/main" id="{516A569A-DD74-A943-9D18-EEF158C02FFC}"/>
              </a:ext>
            </a:extLst>
          </p:cNvPr>
          <p:cNvSpPr>
            <a:spLocks noChangeArrowheads="1"/>
          </p:cNvSpPr>
          <p:nvPr/>
        </p:nvSpPr>
        <p:spPr bwMode="auto">
          <a:xfrm>
            <a:off x="1524001" y="29552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1752" name="Object 11">
            <a:extLst>
              <a:ext uri="{FF2B5EF4-FFF2-40B4-BE49-F238E27FC236}">
                <a16:creationId xmlns:a16="http://schemas.microsoft.com/office/drawing/2014/main" id="{1D64C668-29AA-6042-8AEF-2C8371509CFF}"/>
              </a:ext>
            </a:extLst>
          </p:cNvPr>
          <p:cNvGraphicFramePr>
            <a:graphicFrameLocks noChangeAspect="1"/>
          </p:cNvGraphicFramePr>
          <p:nvPr/>
        </p:nvGraphicFramePr>
        <p:xfrm>
          <a:off x="1676400" y="2895601"/>
          <a:ext cx="8915400" cy="809625"/>
        </p:xfrm>
        <a:graphic>
          <a:graphicData uri="http://schemas.openxmlformats.org/presentationml/2006/ole">
            <mc:AlternateContent xmlns:mc="http://schemas.openxmlformats.org/markup-compatibility/2006">
              <mc:Choice xmlns:v="urn:schemas-microsoft-com:vml" Requires="v">
                <p:oleObj spid="_x0000_s85000" name="Picture" r:id="rId3" imgW="4165600" imgH="381000" progId="Word.Picture.8">
                  <p:embed/>
                </p:oleObj>
              </mc:Choice>
              <mc:Fallback>
                <p:oleObj name="Picture" r:id="rId3" imgW="4165600" imgH="381000" progId="Word.Picture.8">
                  <p:embed/>
                  <p:pic>
                    <p:nvPicPr>
                      <p:cNvPr id="31752" name="Object 11">
                        <a:extLst>
                          <a:ext uri="{FF2B5EF4-FFF2-40B4-BE49-F238E27FC236}">
                            <a16:creationId xmlns:a16="http://schemas.microsoft.com/office/drawing/2014/main" id="{1D64C668-29AA-6042-8AEF-2C8371509C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895601"/>
                        <a:ext cx="8915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3" name="Rectangle 11">
            <a:extLst>
              <a:ext uri="{FF2B5EF4-FFF2-40B4-BE49-F238E27FC236}">
                <a16:creationId xmlns:a16="http://schemas.microsoft.com/office/drawing/2014/main" id="{E682C346-8AB8-1E4C-BCF3-E86F5DFC5D62}"/>
              </a:ext>
            </a:extLst>
          </p:cNvPr>
          <p:cNvSpPr>
            <a:spLocks noChangeArrowheads="1"/>
          </p:cNvSpPr>
          <p:nvPr/>
        </p:nvSpPr>
        <p:spPr bwMode="auto">
          <a:xfrm>
            <a:off x="1676400" y="3886200"/>
            <a:ext cx="88392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a:t>The java.util.Arrays.sort(array) method requires that the elements in an array are instances of Comparable&lt;E&gt;. </a:t>
            </a:r>
          </a:p>
        </p:txBody>
      </p:sp>
      <p:sp>
        <p:nvSpPr>
          <p:cNvPr id="31754" name="AutoShape 10">
            <a:hlinkClick r:id="rId5" action="ppaction://program" highlightClick="1"/>
            <a:extLst>
              <a:ext uri="{FF2B5EF4-FFF2-40B4-BE49-F238E27FC236}">
                <a16:creationId xmlns:a16="http://schemas.microsoft.com/office/drawing/2014/main" id="{4477F322-17AA-E745-AFD0-AF6ADC695966}"/>
              </a:ext>
            </a:extLst>
          </p:cNvPr>
          <p:cNvSpPr>
            <a:spLocks noChangeArrowheads="1"/>
          </p:cNvSpPr>
          <p:nvPr/>
        </p:nvSpPr>
        <p:spPr bwMode="auto">
          <a:xfrm>
            <a:off x="9283700" y="5638800"/>
            <a:ext cx="69850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
        <p:nvSpPr>
          <p:cNvPr id="31755" name="Rectangle 13">
            <a:hlinkClick r:id="rId6"/>
            <a:extLst>
              <a:ext uri="{FF2B5EF4-FFF2-40B4-BE49-F238E27FC236}">
                <a16:creationId xmlns:a16="http://schemas.microsoft.com/office/drawing/2014/main" id="{BF353EF2-8E9B-4941-BDDE-D87210E7C605}"/>
              </a:ext>
            </a:extLst>
          </p:cNvPr>
          <p:cNvSpPr>
            <a:spLocks noChangeArrowheads="1"/>
          </p:cNvSpPr>
          <p:nvPr/>
        </p:nvSpPr>
        <p:spPr bwMode="auto">
          <a:xfrm>
            <a:off x="6216651" y="5638800"/>
            <a:ext cx="28987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SortComparableObjects</a:t>
            </a:r>
          </a:p>
        </p:txBody>
      </p:sp>
    </p:spTree>
    <p:extLst>
      <p:ext uri="{BB962C8B-B14F-4D97-AF65-F5344CB8AC3E}">
        <p14:creationId xmlns:p14="http://schemas.microsoft.com/office/powerpoint/2010/main" val="27298351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2">
            <a:extLst>
              <a:ext uri="{FF2B5EF4-FFF2-40B4-BE49-F238E27FC236}">
                <a16:creationId xmlns:a16="http://schemas.microsoft.com/office/drawing/2014/main" id="{F0565C23-0F40-9A4B-B8FA-D835E176FC3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B1BCBD6-D0A5-6B49-841D-702E9EE974C8}" type="slidenum">
              <a:rPr lang="en-US" altLang="en-US" sz="1400"/>
              <a:pPr>
                <a:spcBef>
                  <a:spcPct val="0"/>
                </a:spcBef>
                <a:buClrTx/>
                <a:buSzTx/>
                <a:buFontTx/>
                <a:buNone/>
              </a:pPr>
              <a:t>56</a:t>
            </a:fld>
            <a:endParaRPr lang="en-US" altLang="en-US" sz="1400"/>
          </a:p>
        </p:txBody>
      </p:sp>
      <p:sp>
        <p:nvSpPr>
          <p:cNvPr id="32771" name="Slide Number Placeholder 4">
            <a:extLst>
              <a:ext uri="{FF2B5EF4-FFF2-40B4-BE49-F238E27FC236}">
                <a16:creationId xmlns:a16="http://schemas.microsoft.com/office/drawing/2014/main" id="{1E7D6278-C947-D84B-961D-925DD8F92DD1}"/>
              </a:ext>
            </a:extLst>
          </p:cNvPr>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D088F452-820F-3149-B41B-40B10E4413FA}" type="slidenum">
              <a:rPr lang="en-US" altLang="en-US" sz="1400"/>
              <a:pPr algn="r">
                <a:spcBef>
                  <a:spcPct val="0"/>
                </a:spcBef>
                <a:buClrTx/>
                <a:buSzTx/>
                <a:buFontTx/>
                <a:buNone/>
              </a:pPr>
              <a:t>56</a:t>
            </a:fld>
            <a:endParaRPr lang="en-US" altLang="en-US" sz="1400"/>
          </a:p>
        </p:txBody>
      </p:sp>
      <p:sp>
        <p:nvSpPr>
          <p:cNvPr id="32772" name="Rectangle 2">
            <a:extLst>
              <a:ext uri="{FF2B5EF4-FFF2-40B4-BE49-F238E27FC236}">
                <a16:creationId xmlns:a16="http://schemas.microsoft.com/office/drawing/2014/main" id="{9C004BB3-481D-C244-8F95-33604EF2FA3E}"/>
              </a:ext>
            </a:extLst>
          </p:cNvPr>
          <p:cNvSpPr>
            <a:spLocks noGrp="1" noChangeArrowheads="1"/>
          </p:cNvSpPr>
          <p:nvPr>
            <p:ph type="title" idx="4294967295"/>
          </p:nvPr>
        </p:nvSpPr>
        <p:spPr>
          <a:xfrm>
            <a:off x="1524000" y="304800"/>
            <a:ext cx="9144000" cy="533400"/>
          </a:xfrm>
        </p:spPr>
        <p:txBody>
          <a:bodyPr>
            <a:normAutofit fontScale="90000"/>
          </a:bodyPr>
          <a:lstStyle/>
          <a:p>
            <a:r>
              <a:rPr lang="en-US" altLang="en-US" sz="3900">
                <a:ea typeface="PMingLiU" panose="02020500000000000000" pitchFamily="18" charset="-120"/>
              </a:rPr>
              <a:t>Defining Classes to Implement Comparable</a:t>
            </a:r>
            <a:endParaRPr lang="en-US" altLang="en-US" sz="3900">
              <a:cs typeface="Times New Roman" panose="02020603050405020304" pitchFamily="18" charset="0"/>
            </a:endParaRPr>
          </a:p>
        </p:txBody>
      </p:sp>
      <p:sp>
        <p:nvSpPr>
          <p:cNvPr id="32773" name="Rectangle 5">
            <a:extLst>
              <a:ext uri="{FF2B5EF4-FFF2-40B4-BE49-F238E27FC236}">
                <a16:creationId xmlns:a16="http://schemas.microsoft.com/office/drawing/2014/main" id="{F2FE4445-C69D-714D-A8AC-6EED4D61B096}"/>
              </a:ext>
            </a:extLst>
          </p:cNvPr>
          <p:cNvSpPr>
            <a:spLocks noChangeArrowheads="1"/>
          </p:cNvSpPr>
          <p:nvPr/>
        </p:nvSpPr>
        <p:spPr bwMode="auto">
          <a:xfrm>
            <a:off x="3524250" y="28003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4" name="Rectangle 11">
            <a:extLst>
              <a:ext uri="{FF2B5EF4-FFF2-40B4-BE49-F238E27FC236}">
                <a16:creationId xmlns:a16="http://schemas.microsoft.com/office/drawing/2014/main" id="{11A6B549-9668-7C49-B739-4BADE3385ADA}"/>
              </a:ext>
            </a:extLst>
          </p:cNvPr>
          <p:cNvSpPr>
            <a:spLocks noChangeArrowheads="1"/>
          </p:cNvSpPr>
          <p:nvPr/>
        </p:nvSpPr>
        <p:spPr bwMode="auto">
          <a:xfrm>
            <a:off x="1524001" y="2439344"/>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5" name="Rectangle 12">
            <a:extLst>
              <a:ext uri="{FF2B5EF4-FFF2-40B4-BE49-F238E27FC236}">
                <a16:creationId xmlns:a16="http://schemas.microsoft.com/office/drawing/2014/main" id="{BBFD93F2-1864-C042-9C00-B61364BF8703}"/>
              </a:ext>
            </a:extLst>
          </p:cNvPr>
          <p:cNvSpPr>
            <a:spLocks noChangeArrowheads="1"/>
          </p:cNvSpPr>
          <p:nvPr/>
        </p:nvSpPr>
        <p:spPr bwMode="auto">
          <a:xfrm>
            <a:off x="1524001" y="3927475"/>
            <a:ext cx="11334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a:ea typeface="PMingLiU" panose="02020500000000000000" pitchFamily="18" charset="-120"/>
              </a:rPr>
              <a:t>	</a:t>
            </a:r>
            <a:r>
              <a:rPr lang="en-US" altLang="en-US" sz="1100">
                <a:ea typeface="PMingLiU" panose="02020500000000000000" pitchFamily="18" charset="-120"/>
              </a:rPr>
              <a:t> </a:t>
            </a:r>
            <a:endParaRPr lang="en-US" altLang="en-US" sz="2400">
              <a:ea typeface="PMingLiU" panose="02020500000000000000" pitchFamily="18" charset="-120"/>
            </a:endParaRPr>
          </a:p>
        </p:txBody>
      </p:sp>
      <p:sp>
        <p:nvSpPr>
          <p:cNvPr id="32776" name="Rectangle 14">
            <a:extLst>
              <a:ext uri="{FF2B5EF4-FFF2-40B4-BE49-F238E27FC236}">
                <a16:creationId xmlns:a16="http://schemas.microsoft.com/office/drawing/2014/main" id="{A531E978-3A9F-0747-95A6-C2AC169F3965}"/>
              </a:ext>
            </a:extLst>
          </p:cNvPr>
          <p:cNvSpPr>
            <a:spLocks noChangeArrowheads="1"/>
          </p:cNvSpPr>
          <p:nvPr/>
        </p:nvSpPr>
        <p:spPr bwMode="auto">
          <a:xfrm>
            <a:off x="1524001" y="25695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2777" name="Picture 15">
            <a:extLst>
              <a:ext uri="{FF2B5EF4-FFF2-40B4-BE49-F238E27FC236}">
                <a16:creationId xmlns:a16="http://schemas.microsoft.com/office/drawing/2014/main" id="{CB4C514A-2F2C-2D4E-9713-96D1A679B1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7675" y="1266826"/>
            <a:ext cx="8891588"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32778" name="Rectangle 15">
            <a:hlinkClick r:id="rId4"/>
            <a:extLst>
              <a:ext uri="{FF2B5EF4-FFF2-40B4-BE49-F238E27FC236}">
                <a16:creationId xmlns:a16="http://schemas.microsoft.com/office/drawing/2014/main" id="{3CB3235D-A128-524F-B751-13FFC1DF06E5}"/>
              </a:ext>
            </a:extLst>
          </p:cNvPr>
          <p:cNvSpPr>
            <a:spLocks noChangeArrowheads="1"/>
          </p:cNvSpPr>
          <p:nvPr/>
        </p:nvSpPr>
        <p:spPr bwMode="auto">
          <a:xfrm>
            <a:off x="4094164" y="5562600"/>
            <a:ext cx="25304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ComparableRectangle</a:t>
            </a:r>
          </a:p>
        </p:txBody>
      </p:sp>
      <p:sp>
        <p:nvSpPr>
          <p:cNvPr id="32779" name="AutoShape 10">
            <a:hlinkClick r:id="rId5" action="ppaction://program" highlightClick="1"/>
            <a:extLst>
              <a:ext uri="{FF2B5EF4-FFF2-40B4-BE49-F238E27FC236}">
                <a16:creationId xmlns:a16="http://schemas.microsoft.com/office/drawing/2014/main" id="{BCC2A3FC-BFA4-CF46-A779-AABB4C4764E2}"/>
              </a:ext>
            </a:extLst>
          </p:cNvPr>
          <p:cNvSpPr>
            <a:spLocks noChangeArrowheads="1"/>
          </p:cNvSpPr>
          <p:nvPr/>
        </p:nvSpPr>
        <p:spPr bwMode="auto">
          <a:xfrm>
            <a:off x="9121775" y="5562600"/>
            <a:ext cx="69850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
        <p:nvSpPr>
          <p:cNvPr id="32780" name="Rectangle 17">
            <a:hlinkClick r:id="rId6"/>
            <a:extLst>
              <a:ext uri="{FF2B5EF4-FFF2-40B4-BE49-F238E27FC236}">
                <a16:creationId xmlns:a16="http://schemas.microsoft.com/office/drawing/2014/main" id="{2AEA1958-423E-2D42-A69D-DBAE70AD5979}"/>
              </a:ext>
            </a:extLst>
          </p:cNvPr>
          <p:cNvSpPr>
            <a:spLocks noChangeArrowheads="1"/>
          </p:cNvSpPr>
          <p:nvPr/>
        </p:nvSpPr>
        <p:spPr bwMode="auto">
          <a:xfrm>
            <a:off x="6804026" y="5562600"/>
            <a:ext cx="21494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SortRectangles</a:t>
            </a:r>
          </a:p>
        </p:txBody>
      </p:sp>
    </p:spTree>
    <p:extLst>
      <p:ext uri="{BB962C8B-B14F-4D97-AF65-F5344CB8AC3E}">
        <p14:creationId xmlns:p14="http://schemas.microsoft.com/office/powerpoint/2010/main" val="6174638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a:extLst>
              <a:ext uri="{FF2B5EF4-FFF2-40B4-BE49-F238E27FC236}">
                <a16:creationId xmlns:a16="http://schemas.microsoft.com/office/drawing/2014/main" id="{B5D90707-79E1-8A46-8080-7788EF83A87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E4A9720-7CBA-8A4F-BF90-511D4253F3F7}" type="slidenum">
              <a:rPr lang="en-US" altLang="en-US" sz="1400"/>
              <a:pPr>
                <a:spcBef>
                  <a:spcPct val="0"/>
                </a:spcBef>
                <a:buClrTx/>
                <a:buSzTx/>
                <a:buFontTx/>
                <a:buNone/>
              </a:pPr>
              <a:t>57</a:t>
            </a:fld>
            <a:endParaRPr lang="en-US" altLang="en-US" sz="1400"/>
          </a:p>
        </p:txBody>
      </p:sp>
      <p:sp>
        <p:nvSpPr>
          <p:cNvPr id="19459" name="Rectangle 2">
            <a:extLst>
              <a:ext uri="{FF2B5EF4-FFF2-40B4-BE49-F238E27FC236}">
                <a16:creationId xmlns:a16="http://schemas.microsoft.com/office/drawing/2014/main" id="{5DB4BC73-E4E0-8A49-8841-28056B928A25}"/>
              </a:ext>
            </a:extLst>
          </p:cNvPr>
          <p:cNvSpPr>
            <a:spLocks noGrp="1" noChangeArrowheads="1"/>
          </p:cNvSpPr>
          <p:nvPr>
            <p:ph type="title"/>
          </p:nvPr>
        </p:nvSpPr>
        <p:spPr>
          <a:xfrm>
            <a:off x="2209800" y="304800"/>
            <a:ext cx="7772400" cy="838200"/>
          </a:xfrm>
        </p:spPr>
        <p:txBody>
          <a:bodyPr/>
          <a:lstStyle/>
          <a:p>
            <a:r>
              <a:rPr lang="en-US" altLang="en-US"/>
              <a:t>No Casting Needed</a:t>
            </a:r>
          </a:p>
        </p:txBody>
      </p:sp>
      <p:sp>
        <p:nvSpPr>
          <p:cNvPr id="19460" name="Rectangle 3">
            <a:extLst>
              <a:ext uri="{FF2B5EF4-FFF2-40B4-BE49-F238E27FC236}">
                <a16:creationId xmlns:a16="http://schemas.microsoft.com/office/drawing/2014/main" id="{CB50A854-AA2A-874B-9EDC-0C3EBD4F49B5}"/>
              </a:ext>
            </a:extLst>
          </p:cNvPr>
          <p:cNvSpPr>
            <a:spLocks noGrp="1" noChangeArrowheads="1"/>
          </p:cNvSpPr>
          <p:nvPr>
            <p:ph type="body" idx="1"/>
          </p:nvPr>
        </p:nvSpPr>
        <p:spPr>
          <a:xfrm>
            <a:off x="1752600" y="1371600"/>
            <a:ext cx="8382000" cy="2133600"/>
          </a:xfrm>
        </p:spPr>
        <p:txBody>
          <a:bodyPr>
            <a:normAutofit lnSpcReduction="10000"/>
          </a:bodyPr>
          <a:lstStyle/>
          <a:p>
            <a:pPr>
              <a:lnSpc>
                <a:spcPct val="90000"/>
              </a:lnSpc>
              <a:buFont typeface="Monotype Sorts" pitchFamily="2" charset="2"/>
              <a:buNone/>
            </a:pPr>
            <a:r>
              <a:rPr lang="en-US" altLang="en-US" sz="2400">
                <a:solidFill>
                  <a:schemeClr val="tx2"/>
                </a:solidFill>
              </a:rPr>
              <a:t>ArrayList&lt;Double&gt; list = new ArrayList&lt;&gt;();</a:t>
            </a:r>
          </a:p>
          <a:p>
            <a:pPr>
              <a:lnSpc>
                <a:spcPct val="90000"/>
              </a:lnSpc>
              <a:buFont typeface="Monotype Sorts" pitchFamily="2" charset="2"/>
              <a:buNone/>
            </a:pPr>
            <a:r>
              <a:rPr lang="en-US" altLang="en-US" sz="2400">
                <a:solidFill>
                  <a:schemeClr val="tx2"/>
                </a:solidFill>
              </a:rPr>
              <a:t>list.add(5.5); // 5.5 is automatically converted to new Double(5.5)</a:t>
            </a:r>
          </a:p>
          <a:p>
            <a:pPr>
              <a:lnSpc>
                <a:spcPct val="90000"/>
              </a:lnSpc>
              <a:buFont typeface="Monotype Sorts" pitchFamily="2" charset="2"/>
              <a:buNone/>
            </a:pPr>
            <a:r>
              <a:rPr lang="en-US" altLang="en-US" sz="2400">
                <a:solidFill>
                  <a:schemeClr val="tx2"/>
                </a:solidFill>
              </a:rPr>
              <a:t>list.add(3.0); // 3.0 is automatically converted to new Double(3.0)</a:t>
            </a:r>
          </a:p>
          <a:p>
            <a:pPr>
              <a:lnSpc>
                <a:spcPct val="90000"/>
              </a:lnSpc>
              <a:buFont typeface="Monotype Sorts" pitchFamily="2" charset="2"/>
              <a:buNone/>
            </a:pPr>
            <a:r>
              <a:rPr lang="en-US" altLang="en-US" sz="2400">
                <a:solidFill>
                  <a:schemeClr val="tx2"/>
                </a:solidFill>
              </a:rPr>
              <a:t>Double doubleObject = list.get(0); // No casting is needed</a:t>
            </a:r>
          </a:p>
          <a:p>
            <a:pPr>
              <a:lnSpc>
                <a:spcPct val="90000"/>
              </a:lnSpc>
              <a:buFont typeface="Monotype Sorts" pitchFamily="2" charset="2"/>
              <a:buNone/>
            </a:pPr>
            <a:r>
              <a:rPr lang="en-US" altLang="en-US" sz="2400">
                <a:solidFill>
                  <a:schemeClr val="tx2"/>
                </a:solidFill>
              </a:rPr>
              <a:t>double d = list.get(1); // Automatically converted to double</a:t>
            </a:r>
          </a:p>
        </p:txBody>
      </p:sp>
      <p:sp>
        <p:nvSpPr>
          <p:cNvPr id="19461" name="Rectangle 5">
            <a:extLst>
              <a:ext uri="{FF2B5EF4-FFF2-40B4-BE49-F238E27FC236}">
                <a16:creationId xmlns:a16="http://schemas.microsoft.com/office/drawing/2014/main" id="{37E377A3-B181-CF47-86FB-E9262A91F21B}"/>
              </a:ext>
            </a:extLst>
          </p:cNvPr>
          <p:cNvSpPr>
            <a:spLocks noChangeArrowheads="1"/>
          </p:cNvSpPr>
          <p:nvPr/>
        </p:nvSpPr>
        <p:spPr bwMode="auto">
          <a:xfrm>
            <a:off x="2971800" y="4495800"/>
            <a:ext cx="7391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endParaRPr lang="en-US" altLang="en-US" sz="2800"/>
          </a:p>
        </p:txBody>
      </p:sp>
    </p:spTree>
    <p:extLst>
      <p:ext uri="{BB962C8B-B14F-4D97-AF65-F5344CB8AC3E}">
        <p14:creationId xmlns:p14="http://schemas.microsoft.com/office/powerpoint/2010/main" val="25807656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a:extLst>
              <a:ext uri="{FF2B5EF4-FFF2-40B4-BE49-F238E27FC236}">
                <a16:creationId xmlns:a16="http://schemas.microsoft.com/office/drawing/2014/main" id="{408C006C-507B-DC4D-88FC-3A0E00D9F42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CDF6952-1E38-5343-BA1C-868CD5550466}" type="slidenum">
              <a:rPr lang="en-US" altLang="en-US" sz="1400"/>
              <a:pPr>
                <a:spcBef>
                  <a:spcPct val="0"/>
                </a:spcBef>
                <a:buClrTx/>
                <a:buSzTx/>
                <a:buFontTx/>
                <a:buNone/>
              </a:pPr>
              <a:t>58</a:t>
            </a:fld>
            <a:endParaRPr lang="en-US" altLang="en-US" sz="1400"/>
          </a:p>
        </p:txBody>
      </p:sp>
      <p:sp>
        <p:nvSpPr>
          <p:cNvPr id="21507" name="Rectangle 2">
            <a:extLst>
              <a:ext uri="{FF2B5EF4-FFF2-40B4-BE49-F238E27FC236}">
                <a16:creationId xmlns:a16="http://schemas.microsoft.com/office/drawing/2014/main" id="{0EA03376-22D4-BA4C-BACD-23C9C94A1CB9}"/>
              </a:ext>
            </a:extLst>
          </p:cNvPr>
          <p:cNvSpPr>
            <a:spLocks noGrp="1" noChangeArrowheads="1"/>
          </p:cNvSpPr>
          <p:nvPr>
            <p:ph type="title"/>
          </p:nvPr>
        </p:nvSpPr>
        <p:spPr>
          <a:xfrm>
            <a:off x="1524000" y="228600"/>
            <a:ext cx="9144000" cy="685800"/>
          </a:xfrm>
        </p:spPr>
        <p:txBody>
          <a:bodyPr>
            <a:normAutofit fontScale="90000"/>
          </a:bodyPr>
          <a:lstStyle/>
          <a:p>
            <a:r>
              <a:rPr lang="en-US" altLang="en-US" sz="4200"/>
              <a:t>Declaring Generic Classes and Interfaces</a:t>
            </a:r>
            <a:r>
              <a:rPr lang="en-US" altLang="en-US"/>
              <a:t> </a:t>
            </a:r>
          </a:p>
        </p:txBody>
      </p:sp>
      <p:sp>
        <p:nvSpPr>
          <p:cNvPr id="21508" name="Rectangle 7">
            <a:extLst>
              <a:ext uri="{FF2B5EF4-FFF2-40B4-BE49-F238E27FC236}">
                <a16:creationId xmlns:a16="http://schemas.microsoft.com/office/drawing/2014/main" id="{F10FFA1C-DAD0-724A-980D-D3F7CD95D2D7}"/>
              </a:ext>
            </a:extLst>
          </p:cNvPr>
          <p:cNvSpPr>
            <a:spLocks noChangeArrowheads="1"/>
          </p:cNvSpPr>
          <p:nvPr/>
        </p:nvSpPr>
        <p:spPr bwMode="auto">
          <a:xfrm>
            <a:off x="1524001" y="22456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09" name="Rectangle 11">
            <a:extLst>
              <a:ext uri="{FF2B5EF4-FFF2-40B4-BE49-F238E27FC236}">
                <a16:creationId xmlns:a16="http://schemas.microsoft.com/office/drawing/2014/main" id="{A3C42E98-0ABE-4546-B3FB-7D90C7C24FA9}"/>
              </a:ext>
            </a:extLst>
          </p:cNvPr>
          <p:cNvSpPr>
            <a:spLocks noChangeArrowheads="1"/>
          </p:cNvSpPr>
          <p:nvPr/>
        </p:nvSpPr>
        <p:spPr bwMode="auto">
          <a:xfrm>
            <a:off x="1524001" y="24790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1510" name="Picture 9">
            <a:extLst>
              <a:ext uri="{FF2B5EF4-FFF2-40B4-BE49-F238E27FC236}">
                <a16:creationId xmlns:a16="http://schemas.microsoft.com/office/drawing/2014/main" id="{6B14D066-D395-D64C-8DA2-8814A4C028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676400"/>
            <a:ext cx="8731250"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21511" name="Rectangle 8">
            <a:hlinkClick r:id="rId4"/>
            <a:extLst>
              <a:ext uri="{FF2B5EF4-FFF2-40B4-BE49-F238E27FC236}">
                <a16:creationId xmlns:a16="http://schemas.microsoft.com/office/drawing/2014/main" id="{062EC857-E762-9F4A-AEAC-EE17B6AEAB41}"/>
              </a:ext>
            </a:extLst>
          </p:cNvPr>
          <p:cNvSpPr>
            <a:spLocks noChangeArrowheads="1"/>
          </p:cNvSpPr>
          <p:nvPr/>
        </p:nvSpPr>
        <p:spPr bwMode="auto">
          <a:xfrm>
            <a:off x="2276475" y="5167313"/>
            <a:ext cx="25146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GenericStack</a:t>
            </a:r>
          </a:p>
        </p:txBody>
      </p:sp>
    </p:spTree>
    <p:extLst>
      <p:ext uri="{BB962C8B-B14F-4D97-AF65-F5344CB8AC3E}">
        <p14:creationId xmlns:p14="http://schemas.microsoft.com/office/powerpoint/2010/main" val="424216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a:extLst>
              <a:ext uri="{FF2B5EF4-FFF2-40B4-BE49-F238E27FC236}">
                <a16:creationId xmlns:a16="http://schemas.microsoft.com/office/drawing/2014/main" id="{BDB57AFB-8008-C240-9E6F-AE784D73C3E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09ADA7D-220D-BD4F-BBF8-ACE61C42FF64}" type="slidenum">
              <a:rPr lang="en-US" altLang="en-US" sz="1400"/>
              <a:pPr>
                <a:spcBef>
                  <a:spcPct val="0"/>
                </a:spcBef>
                <a:buClrTx/>
                <a:buSzTx/>
                <a:buFontTx/>
                <a:buNone/>
              </a:pPr>
              <a:t>59</a:t>
            </a:fld>
            <a:endParaRPr lang="en-US" altLang="en-US" sz="1400"/>
          </a:p>
        </p:txBody>
      </p:sp>
      <p:sp>
        <p:nvSpPr>
          <p:cNvPr id="23555" name="Rectangle 2">
            <a:extLst>
              <a:ext uri="{FF2B5EF4-FFF2-40B4-BE49-F238E27FC236}">
                <a16:creationId xmlns:a16="http://schemas.microsoft.com/office/drawing/2014/main" id="{818CF047-8FE0-8245-BFE4-719F5DE9C0D7}"/>
              </a:ext>
            </a:extLst>
          </p:cNvPr>
          <p:cNvSpPr>
            <a:spLocks noGrp="1" noChangeArrowheads="1"/>
          </p:cNvSpPr>
          <p:nvPr>
            <p:ph type="title"/>
          </p:nvPr>
        </p:nvSpPr>
        <p:spPr>
          <a:xfrm>
            <a:off x="2209800" y="228600"/>
            <a:ext cx="7772400" cy="685800"/>
          </a:xfrm>
        </p:spPr>
        <p:txBody>
          <a:bodyPr/>
          <a:lstStyle/>
          <a:p>
            <a:r>
              <a:rPr lang="en-US" altLang="en-US" sz="4000"/>
              <a:t>Generic Methods</a:t>
            </a:r>
          </a:p>
        </p:txBody>
      </p:sp>
      <p:sp>
        <p:nvSpPr>
          <p:cNvPr id="23556" name="Rectangle 4">
            <a:extLst>
              <a:ext uri="{FF2B5EF4-FFF2-40B4-BE49-F238E27FC236}">
                <a16:creationId xmlns:a16="http://schemas.microsoft.com/office/drawing/2014/main" id="{2C544313-C01D-144C-84B8-7ED787C3EC57}"/>
              </a:ext>
            </a:extLst>
          </p:cNvPr>
          <p:cNvSpPr>
            <a:spLocks noChangeArrowheads="1"/>
          </p:cNvSpPr>
          <p:nvPr/>
        </p:nvSpPr>
        <p:spPr bwMode="auto">
          <a:xfrm>
            <a:off x="1905000" y="1066800"/>
            <a:ext cx="84582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a:solidFill>
                  <a:schemeClr val="tx2"/>
                </a:solidFill>
              </a:rPr>
              <a:t> public static &lt;E&gt; void print(E[] list) {</a:t>
            </a:r>
          </a:p>
          <a:p>
            <a:pPr>
              <a:buFont typeface="Monotype Sorts" pitchFamily="2" charset="2"/>
              <a:buNone/>
            </a:pPr>
            <a:r>
              <a:rPr lang="en-US" altLang="en-US" sz="2400">
                <a:solidFill>
                  <a:schemeClr val="tx2"/>
                </a:solidFill>
              </a:rPr>
              <a:t>    for (int i = 0; i &lt; list.length; i++) </a:t>
            </a:r>
          </a:p>
          <a:p>
            <a:pPr>
              <a:buFont typeface="Monotype Sorts" pitchFamily="2" charset="2"/>
              <a:buNone/>
            </a:pPr>
            <a:r>
              <a:rPr lang="en-US" altLang="en-US" sz="2400">
                <a:solidFill>
                  <a:schemeClr val="tx2"/>
                </a:solidFill>
              </a:rPr>
              <a:t>      System.out.print(list[i] + " ");</a:t>
            </a:r>
          </a:p>
          <a:p>
            <a:pPr>
              <a:buFont typeface="Monotype Sorts" pitchFamily="2" charset="2"/>
              <a:buNone/>
            </a:pPr>
            <a:r>
              <a:rPr lang="en-US" altLang="en-US" sz="2400">
                <a:solidFill>
                  <a:schemeClr val="tx2"/>
                </a:solidFill>
              </a:rPr>
              <a:t>    System.out.println();</a:t>
            </a:r>
          </a:p>
          <a:p>
            <a:pPr>
              <a:buFont typeface="Monotype Sorts" pitchFamily="2" charset="2"/>
              <a:buNone/>
            </a:pPr>
            <a:r>
              <a:rPr lang="en-US" altLang="en-US" sz="2400">
                <a:solidFill>
                  <a:schemeClr val="tx2"/>
                </a:solidFill>
              </a:rPr>
              <a:t>  }</a:t>
            </a:r>
          </a:p>
        </p:txBody>
      </p:sp>
      <p:sp>
        <p:nvSpPr>
          <p:cNvPr id="23557" name="Rectangle 6">
            <a:extLst>
              <a:ext uri="{FF2B5EF4-FFF2-40B4-BE49-F238E27FC236}">
                <a16:creationId xmlns:a16="http://schemas.microsoft.com/office/drawing/2014/main" id="{7D9E1DD1-B615-854F-A140-A17C889F9DF4}"/>
              </a:ext>
            </a:extLst>
          </p:cNvPr>
          <p:cNvSpPr>
            <a:spLocks noChangeArrowheads="1"/>
          </p:cNvSpPr>
          <p:nvPr/>
        </p:nvSpPr>
        <p:spPr bwMode="auto">
          <a:xfrm>
            <a:off x="1905000" y="3962400"/>
            <a:ext cx="84582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a:solidFill>
                  <a:schemeClr val="tx2"/>
                </a:solidFill>
              </a:rPr>
              <a:t> public static void print(Object[] list) {</a:t>
            </a:r>
          </a:p>
          <a:p>
            <a:pPr>
              <a:buFont typeface="Monotype Sorts" pitchFamily="2" charset="2"/>
              <a:buNone/>
            </a:pPr>
            <a:r>
              <a:rPr lang="en-US" altLang="en-US" sz="2400">
                <a:solidFill>
                  <a:schemeClr val="tx2"/>
                </a:solidFill>
              </a:rPr>
              <a:t>    for (int i = 0; i &lt; list.length; i++) </a:t>
            </a:r>
          </a:p>
          <a:p>
            <a:pPr>
              <a:buFont typeface="Monotype Sorts" pitchFamily="2" charset="2"/>
              <a:buNone/>
            </a:pPr>
            <a:r>
              <a:rPr lang="en-US" altLang="en-US" sz="2400">
                <a:solidFill>
                  <a:schemeClr val="tx2"/>
                </a:solidFill>
              </a:rPr>
              <a:t>      System.out.print(list[i] + " ");</a:t>
            </a:r>
          </a:p>
          <a:p>
            <a:pPr>
              <a:buFont typeface="Monotype Sorts" pitchFamily="2" charset="2"/>
              <a:buNone/>
            </a:pPr>
            <a:r>
              <a:rPr lang="en-US" altLang="en-US" sz="2400">
                <a:solidFill>
                  <a:schemeClr val="tx2"/>
                </a:solidFill>
              </a:rPr>
              <a:t>    System.out.println();</a:t>
            </a:r>
          </a:p>
          <a:p>
            <a:pPr>
              <a:buFont typeface="Monotype Sorts" pitchFamily="2" charset="2"/>
              <a:buNone/>
            </a:pPr>
            <a:r>
              <a:rPr lang="en-US" altLang="en-US" sz="2400">
                <a:solidFill>
                  <a:schemeClr val="tx2"/>
                </a:solidFill>
              </a:rPr>
              <a:t>  }</a:t>
            </a:r>
          </a:p>
        </p:txBody>
      </p:sp>
    </p:spTree>
    <p:extLst>
      <p:ext uri="{BB962C8B-B14F-4D97-AF65-F5344CB8AC3E}">
        <p14:creationId xmlns:p14="http://schemas.microsoft.com/office/powerpoint/2010/main" val="3183982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2">
            <a:extLst>
              <a:ext uri="{FF2B5EF4-FFF2-40B4-BE49-F238E27FC236}">
                <a16:creationId xmlns:a16="http://schemas.microsoft.com/office/drawing/2014/main" id="{E09991C6-182D-054F-B890-263F3505749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690A2D1-7AB4-0D40-9254-C8BA2CABEA25}" type="slidenum">
              <a:rPr lang="en-US" altLang="en-US" sz="1400"/>
              <a:pPr>
                <a:spcBef>
                  <a:spcPct val="0"/>
                </a:spcBef>
                <a:buClrTx/>
                <a:buSzTx/>
                <a:buFontTx/>
                <a:buNone/>
              </a:pPr>
              <a:t>6</a:t>
            </a:fld>
            <a:endParaRPr lang="en-US" altLang="en-US" sz="1400"/>
          </a:p>
        </p:txBody>
      </p:sp>
      <p:sp>
        <p:nvSpPr>
          <p:cNvPr id="24579" name="Slide Number Placeholder 4">
            <a:extLst>
              <a:ext uri="{FF2B5EF4-FFF2-40B4-BE49-F238E27FC236}">
                <a16:creationId xmlns:a16="http://schemas.microsoft.com/office/drawing/2014/main" id="{3C396C37-5F57-E64A-82E4-5882D04A8AEC}"/>
              </a:ext>
            </a:extLst>
          </p:cNvPr>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30DBB729-EF71-CC40-80CC-03361CDFD0E5}" type="slidenum">
              <a:rPr lang="en-US" altLang="en-US" sz="1400"/>
              <a:pPr algn="r">
                <a:spcBef>
                  <a:spcPct val="0"/>
                </a:spcBef>
                <a:buClrTx/>
                <a:buSzTx/>
                <a:buFontTx/>
                <a:buNone/>
              </a:pPr>
              <a:t>6</a:t>
            </a:fld>
            <a:endParaRPr lang="en-US" altLang="en-US" sz="1400"/>
          </a:p>
        </p:txBody>
      </p:sp>
      <p:sp>
        <p:nvSpPr>
          <p:cNvPr id="24580" name="Rectangle 2">
            <a:extLst>
              <a:ext uri="{FF2B5EF4-FFF2-40B4-BE49-F238E27FC236}">
                <a16:creationId xmlns:a16="http://schemas.microsoft.com/office/drawing/2014/main" id="{10C864A4-26C7-3648-AFC3-88E59C4C80D9}"/>
              </a:ext>
            </a:extLst>
          </p:cNvPr>
          <p:cNvSpPr>
            <a:spLocks noGrp="1" noChangeArrowheads="1"/>
          </p:cNvSpPr>
          <p:nvPr>
            <p:ph type="title" idx="4294967295"/>
          </p:nvPr>
        </p:nvSpPr>
        <p:spPr>
          <a:xfrm>
            <a:off x="1524000" y="381000"/>
            <a:ext cx="8839200" cy="914400"/>
          </a:xfrm>
        </p:spPr>
        <p:txBody>
          <a:bodyPr/>
          <a:lstStyle/>
          <a:p>
            <a:r>
              <a:rPr lang="en-US" altLang="en-US">
                <a:cs typeface="Times New Roman" panose="02020603050405020304" pitchFamily="18" charset="0"/>
              </a:rPr>
              <a:t>Numeric Wrapper Class Constructors</a:t>
            </a:r>
            <a:r>
              <a:rPr lang="en-US" altLang="en-US"/>
              <a:t> </a:t>
            </a:r>
          </a:p>
        </p:txBody>
      </p:sp>
      <p:sp>
        <p:nvSpPr>
          <p:cNvPr id="24581" name="Rectangle 3">
            <a:extLst>
              <a:ext uri="{FF2B5EF4-FFF2-40B4-BE49-F238E27FC236}">
                <a16:creationId xmlns:a16="http://schemas.microsoft.com/office/drawing/2014/main" id="{5EDFFA94-D431-F046-983C-4E54DE13577A}"/>
              </a:ext>
            </a:extLst>
          </p:cNvPr>
          <p:cNvSpPr>
            <a:spLocks noGrp="1" noChangeArrowheads="1"/>
          </p:cNvSpPr>
          <p:nvPr>
            <p:ph type="body" idx="4294967295"/>
          </p:nvPr>
        </p:nvSpPr>
        <p:spPr>
          <a:xfrm>
            <a:off x="1752600" y="1371600"/>
            <a:ext cx="8534400" cy="4953000"/>
          </a:xfrm>
        </p:spPr>
        <p:txBody>
          <a:bodyPr/>
          <a:lstStyle/>
          <a:p>
            <a:pPr marL="0" indent="0">
              <a:spcBef>
                <a:spcPct val="50000"/>
              </a:spcBef>
              <a:buNone/>
            </a:pPr>
            <a:r>
              <a:rPr lang="en-US" altLang="en-US">
                <a:cs typeface="Times New Roman" panose="02020603050405020304" pitchFamily="18" charset="0"/>
              </a:rPr>
              <a:t>You can construct a wrapper object either from a primitive data type value or from a string representing the numeric value. The constructors for Integer and Double are:</a:t>
            </a:r>
          </a:p>
          <a:p>
            <a:pPr lvl="1">
              <a:spcBef>
                <a:spcPct val="50000"/>
              </a:spcBef>
              <a:buFontTx/>
              <a:buNone/>
            </a:pPr>
            <a:r>
              <a:rPr lang="en-US" altLang="en-US">
                <a:cs typeface="Times New Roman" panose="02020603050405020304" pitchFamily="18" charset="0"/>
              </a:rPr>
              <a:t>public Integer(int value)</a:t>
            </a:r>
          </a:p>
          <a:p>
            <a:pPr lvl="1">
              <a:spcBef>
                <a:spcPct val="50000"/>
              </a:spcBef>
              <a:buFontTx/>
              <a:buNone/>
            </a:pPr>
            <a:r>
              <a:rPr lang="en-US" altLang="en-US">
                <a:cs typeface="Times New Roman" panose="02020603050405020304" pitchFamily="18" charset="0"/>
              </a:rPr>
              <a:t>public Integer(String s)</a:t>
            </a:r>
          </a:p>
          <a:p>
            <a:pPr lvl="1">
              <a:spcBef>
                <a:spcPct val="50000"/>
              </a:spcBef>
              <a:buFontTx/>
              <a:buNone/>
            </a:pPr>
            <a:r>
              <a:rPr lang="en-US" altLang="en-US">
                <a:cs typeface="Times New Roman" panose="02020603050405020304" pitchFamily="18" charset="0"/>
              </a:rPr>
              <a:t>public Double(double value)</a:t>
            </a:r>
          </a:p>
          <a:p>
            <a:pPr lvl="1">
              <a:spcBef>
                <a:spcPct val="50000"/>
              </a:spcBef>
              <a:buFontTx/>
              <a:buNone/>
            </a:pPr>
            <a:r>
              <a:rPr lang="en-US" altLang="en-US">
                <a:cs typeface="Times New Roman" panose="02020603050405020304" pitchFamily="18" charset="0"/>
              </a:rPr>
              <a:t>public Double(String s)</a:t>
            </a:r>
          </a:p>
        </p:txBody>
      </p:sp>
    </p:spTree>
    <p:extLst>
      <p:ext uri="{BB962C8B-B14F-4D97-AF65-F5344CB8AC3E}">
        <p14:creationId xmlns:p14="http://schemas.microsoft.com/office/powerpoint/2010/main" val="35540756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5F15B1A3-F20A-A240-86C4-E64784909C5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F80A645-E626-9A4F-9AB3-C3C6EB586721}" type="slidenum">
              <a:rPr lang="en-US" altLang="en-US" sz="1400"/>
              <a:pPr>
                <a:spcBef>
                  <a:spcPct val="0"/>
                </a:spcBef>
                <a:buClrTx/>
                <a:buSzTx/>
                <a:buFontTx/>
                <a:buNone/>
              </a:pPr>
              <a:t>60</a:t>
            </a:fld>
            <a:endParaRPr lang="en-US" altLang="en-US" sz="1400"/>
          </a:p>
        </p:txBody>
      </p:sp>
      <p:sp>
        <p:nvSpPr>
          <p:cNvPr id="25603" name="Rectangle 2">
            <a:extLst>
              <a:ext uri="{FF2B5EF4-FFF2-40B4-BE49-F238E27FC236}">
                <a16:creationId xmlns:a16="http://schemas.microsoft.com/office/drawing/2014/main" id="{BF15CCCD-5DE4-8541-8A03-807A6AA7058E}"/>
              </a:ext>
            </a:extLst>
          </p:cNvPr>
          <p:cNvSpPr>
            <a:spLocks noGrp="1" noChangeArrowheads="1"/>
          </p:cNvSpPr>
          <p:nvPr>
            <p:ph type="title"/>
          </p:nvPr>
        </p:nvSpPr>
        <p:spPr>
          <a:xfrm>
            <a:off x="2209800" y="228600"/>
            <a:ext cx="7772400" cy="685800"/>
          </a:xfrm>
        </p:spPr>
        <p:txBody>
          <a:bodyPr/>
          <a:lstStyle/>
          <a:p>
            <a:r>
              <a:rPr lang="en-US" altLang="en-US" sz="4000"/>
              <a:t>Bounded Generic Type</a:t>
            </a:r>
          </a:p>
        </p:txBody>
      </p:sp>
      <p:sp>
        <p:nvSpPr>
          <p:cNvPr id="25604" name="Rectangle 4">
            <a:extLst>
              <a:ext uri="{FF2B5EF4-FFF2-40B4-BE49-F238E27FC236}">
                <a16:creationId xmlns:a16="http://schemas.microsoft.com/office/drawing/2014/main" id="{539A42F5-D6CA-0D42-A511-A3618019DB90}"/>
              </a:ext>
            </a:extLst>
          </p:cNvPr>
          <p:cNvSpPr>
            <a:spLocks noChangeArrowheads="1"/>
          </p:cNvSpPr>
          <p:nvPr/>
        </p:nvSpPr>
        <p:spPr bwMode="auto">
          <a:xfrm>
            <a:off x="1752600" y="1143000"/>
            <a:ext cx="8686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200">
                <a:solidFill>
                  <a:schemeClr val="tx2"/>
                </a:solidFill>
              </a:rPr>
              <a:t>public static void main(String[] args ) {</a:t>
            </a:r>
          </a:p>
          <a:p>
            <a:pPr>
              <a:buFont typeface="Monotype Sorts" pitchFamily="2" charset="2"/>
              <a:buNone/>
            </a:pPr>
            <a:r>
              <a:rPr lang="en-US" altLang="en-US" sz="2200">
                <a:solidFill>
                  <a:schemeClr val="tx2"/>
                </a:solidFill>
              </a:rPr>
              <a:t>    Rectangle rectangle = new Rectangle(2, 2);</a:t>
            </a:r>
          </a:p>
          <a:p>
            <a:pPr>
              <a:buFont typeface="Monotype Sorts" pitchFamily="2" charset="2"/>
              <a:buNone/>
            </a:pPr>
            <a:r>
              <a:rPr lang="en-US" altLang="en-US" sz="2200">
                <a:solidFill>
                  <a:schemeClr val="tx2"/>
                </a:solidFill>
              </a:rPr>
              <a:t>    Circle circle = new Circle (2);</a:t>
            </a:r>
          </a:p>
          <a:p>
            <a:pPr>
              <a:buFont typeface="Monotype Sorts" pitchFamily="2" charset="2"/>
              <a:buNone/>
            </a:pPr>
            <a:r>
              <a:rPr lang="en-US" altLang="en-US" sz="2200">
                <a:solidFill>
                  <a:schemeClr val="tx2"/>
                </a:solidFill>
              </a:rPr>
              <a:t>    System.out.println("Same area? " + equalArea(rectangle, circle));</a:t>
            </a:r>
          </a:p>
          <a:p>
            <a:pPr>
              <a:buFont typeface="Monotype Sorts" pitchFamily="2" charset="2"/>
              <a:buNone/>
            </a:pPr>
            <a:r>
              <a:rPr lang="en-US" altLang="en-US" sz="2200">
                <a:solidFill>
                  <a:schemeClr val="tx2"/>
                </a:solidFill>
              </a:rPr>
              <a:t>}</a:t>
            </a:r>
          </a:p>
          <a:p>
            <a:pPr>
              <a:buFont typeface="Monotype Sorts" pitchFamily="2" charset="2"/>
              <a:buNone/>
            </a:pPr>
            <a:endParaRPr lang="en-US" altLang="en-US" sz="2200">
              <a:solidFill>
                <a:schemeClr val="tx2"/>
              </a:solidFill>
            </a:endParaRPr>
          </a:p>
          <a:p>
            <a:pPr>
              <a:buFont typeface="Monotype Sorts" pitchFamily="2" charset="2"/>
              <a:buNone/>
            </a:pPr>
            <a:r>
              <a:rPr lang="en-US" altLang="en-US" sz="2200">
                <a:solidFill>
                  <a:schemeClr val="tx2"/>
                </a:solidFill>
              </a:rPr>
              <a:t>public static &lt;E extends GeometricObject&gt; boolean     </a:t>
            </a:r>
          </a:p>
          <a:p>
            <a:pPr>
              <a:buFont typeface="Monotype Sorts" pitchFamily="2" charset="2"/>
              <a:buNone/>
            </a:pPr>
            <a:r>
              <a:rPr lang="en-US" altLang="en-US" sz="2200">
                <a:solidFill>
                  <a:schemeClr val="tx2"/>
                </a:solidFill>
              </a:rPr>
              <a:t>       equalArea(E object1, E object2) {</a:t>
            </a:r>
          </a:p>
          <a:p>
            <a:pPr>
              <a:buFont typeface="Monotype Sorts" pitchFamily="2" charset="2"/>
              <a:buNone/>
            </a:pPr>
            <a:r>
              <a:rPr lang="en-US" altLang="en-US" sz="2200">
                <a:solidFill>
                  <a:schemeClr val="tx2"/>
                </a:solidFill>
              </a:rPr>
              <a:t>    return object1.getArea() == object2.getArea();</a:t>
            </a:r>
          </a:p>
          <a:p>
            <a:pPr>
              <a:buFont typeface="Monotype Sorts" pitchFamily="2" charset="2"/>
              <a:buNone/>
            </a:pPr>
            <a:r>
              <a:rPr lang="en-US" altLang="en-US" sz="2200">
                <a:solidFill>
                  <a:schemeClr val="tx2"/>
                </a:solidFill>
              </a:rPr>
              <a:t>}</a:t>
            </a:r>
          </a:p>
        </p:txBody>
      </p:sp>
    </p:spTree>
    <p:extLst>
      <p:ext uri="{BB962C8B-B14F-4D97-AF65-F5344CB8AC3E}">
        <p14:creationId xmlns:p14="http://schemas.microsoft.com/office/powerpoint/2010/main" val="31100542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82DA5B4A-4510-484D-9BAC-448C8053AB0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45F8AB7-152E-6348-BB6D-B311A6DF38C6}" type="slidenum">
              <a:rPr lang="en-US" altLang="en-US" sz="1400"/>
              <a:pPr>
                <a:spcBef>
                  <a:spcPct val="0"/>
                </a:spcBef>
                <a:buClrTx/>
                <a:buSzTx/>
                <a:buFontTx/>
                <a:buNone/>
              </a:pPr>
              <a:t>61</a:t>
            </a:fld>
            <a:endParaRPr lang="en-US" altLang="en-US" sz="1400"/>
          </a:p>
        </p:txBody>
      </p:sp>
      <p:sp>
        <p:nvSpPr>
          <p:cNvPr id="27651" name="Rectangle 2">
            <a:extLst>
              <a:ext uri="{FF2B5EF4-FFF2-40B4-BE49-F238E27FC236}">
                <a16:creationId xmlns:a16="http://schemas.microsoft.com/office/drawing/2014/main" id="{74083168-B03C-8249-B074-27D08587CA6D}"/>
              </a:ext>
            </a:extLst>
          </p:cNvPr>
          <p:cNvSpPr>
            <a:spLocks noGrp="1" noChangeArrowheads="1"/>
          </p:cNvSpPr>
          <p:nvPr>
            <p:ph type="title"/>
          </p:nvPr>
        </p:nvSpPr>
        <p:spPr>
          <a:xfrm>
            <a:off x="2209800" y="228600"/>
            <a:ext cx="7772400" cy="685800"/>
          </a:xfrm>
        </p:spPr>
        <p:txBody>
          <a:bodyPr>
            <a:normAutofit fontScale="90000"/>
          </a:bodyPr>
          <a:lstStyle/>
          <a:p>
            <a:r>
              <a:rPr lang="en-US" altLang="en-US"/>
              <a:t>Raw Type and Backward Compatibility </a:t>
            </a:r>
          </a:p>
        </p:txBody>
      </p:sp>
      <p:sp>
        <p:nvSpPr>
          <p:cNvPr id="27652" name="Rectangle 9">
            <a:extLst>
              <a:ext uri="{FF2B5EF4-FFF2-40B4-BE49-F238E27FC236}">
                <a16:creationId xmlns:a16="http://schemas.microsoft.com/office/drawing/2014/main" id="{72F313D3-9FE6-F14F-A883-C7AAC8BE8887}"/>
              </a:ext>
            </a:extLst>
          </p:cNvPr>
          <p:cNvSpPr>
            <a:spLocks noGrp="1" noChangeArrowheads="1"/>
          </p:cNvSpPr>
          <p:nvPr>
            <p:ph type="body" idx="1"/>
          </p:nvPr>
        </p:nvSpPr>
        <p:spPr>
          <a:xfrm>
            <a:off x="1752600" y="1371600"/>
            <a:ext cx="8686800" cy="1143000"/>
          </a:xfrm>
        </p:spPr>
        <p:txBody>
          <a:bodyPr/>
          <a:lstStyle/>
          <a:p>
            <a:pPr marL="609600" indent="-609600">
              <a:buNone/>
            </a:pPr>
            <a:r>
              <a:rPr lang="en-US" altLang="en-US"/>
              <a:t>// raw type</a:t>
            </a:r>
          </a:p>
          <a:p>
            <a:pPr marL="609600" indent="-609600">
              <a:buNone/>
            </a:pPr>
            <a:r>
              <a:rPr lang="en-US" altLang="en-US"/>
              <a:t>ArrayList list = new ArrayList();</a:t>
            </a:r>
            <a:r>
              <a:rPr lang="en-US" altLang="en-US" u="sng"/>
              <a:t> </a:t>
            </a:r>
          </a:p>
        </p:txBody>
      </p:sp>
      <p:sp>
        <p:nvSpPr>
          <p:cNvPr id="27653" name="Rectangle 12">
            <a:extLst>
              <a:ext uri="{FF2B5EF4-FFF2-40B4-BE49-F238E27FC236}">
                <a16:creationId xmlns:a16="http://schemas.microsoft.com/office/drawing/2014/main" id="{5DA47440-8CB3-B644-97E7-0FF10F6563AE}"/>
              </a:ext>
            </a:extLst>
          </p:cNvPr>
          <p:cNvSpPr>
            <a:spLocks noChangeArrowheads="1"/>
          </p:cNvSpPr>
          <p:nvPr/>
        </p:nvSpPr>
        <p:spPr bwMode="auto">
          <a:xfrm>
            <a:off x="1752600" y="2971800"/>
            <a:ext cx="8686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2600"/>
              <a:t>This is </a:t>
            </a:r>
            <a:r>
              <a:rPr lang="en-US" altLang="en-US" sz="2600" i="1"/>
              <a:t>roughly</a:t>
            </a:r>
            <a:r>
              <a:rPr lang="en-US" altLang="en-US" sz="2600"/>
              <a:t> equivalent to </a:t>
            </a:r>
          </a:p>
          <a:p>
            <a:pPr>
              <a:lnSpc>
                <a:spcPct val="90000"/>
              </a:lnSpc>
              <a:buFont typeface="Monotype Sorts" pitchFamily="2" charset="2"/>
              <a:buNone/>
            </a:pPr>
            <a:r>
              <a:rPr lang="en-US" altLang="en-US" sz="2600"/>
              <a:t>ArrayList&lt;Object&gt; list = new ArrayList&lt;Object&gt;(); </a:t>
            </a:r>
          </a:p>
        </p:txBody>
      </p:sp>
    </p:spTree>
    <p:extLst>
      <p:ext uri="{BB962C8B-B14F-4D97-AF65-F5344CB8AC3E}">
        <p14:creationId xmlns:p14="http://schemas.microsoft.com/office/powerpoint/2010/main" val="16385387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2">
            <a:extLst>
              <a:ext uri="{FF2B5EF4-FFF2-40B4-BE49-F238E27FC236}">
                <a16:creationId xmlns:a16="http://schemas.microsoft.com/office/drawing/2014/main" id="{50AF5931-03E4-974F-AF9F-2C458635418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38BA74E-2890-7542-A14E-A137B729B31E}" type="slidenum">
              <a:rPr lang="en-US" altLang="en-US" sz="1400"/>
              <a:pPr>
                <a:spcBef>
                  <a:spcPct val="0"/>
                </a:spcBef>
                <a:buClrTx/>
                <a:buSzTx/>
                <a:buFontTx/>
                <a:buNone/>
              </a:pPr>
              <a:t>62</a:t>
            </a:fld>
            <a:endParaRPr lang="en-US" altLang="en-US" sz="1400"/>
          </a:p>
        </p:txBody>
      </p:sp>
      <p:sp>
        <p:nvSpPr>
          <p:cNvPr id="46083" name="Slide Number Placeholder 4">
            <a:extLst>
              <a:ext uri="{FF2B5EF4-FFF2-40B4-BE49-F238E27FC236}">
                <a16:creationId xmlns:a16="http://schemas.microsoft.com/office/drawing/2014/main" id="{533BA0B2-E29D-4547-9105-47660F2D8397}"/>
              </a:ext>
            </a:extLst>
          </p:cNvPr>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8A1E6310-B875-D44D-8710-2AD1CBE59C8E}" type="slidenum">
              <a:rPr lang="en-US" altLang="en-US" sz="1400"/>
              <a:pPr algn="r">
                <a:spcBef>
                  <a:spcPct val="0"/>
                </a:spcBef>
                <a:buClrTx/>
                <a:buSzTx/>
                <a:buFontTx/>
                <a:buNone/>
              </a:pPr>
              <a:t>62</a:t>
            </a:fld>
            <a:endParaRPr lang="en-US" altLang="en-US" sz="1400"/>
          </a:p>
        </p:txBody>
      </p:sp>
      <p:sp>
        <p:nvSpPr>
          <p:cNvPr id="46084" name="Rectangle 2">
            <a:extLst>
              <a:ext uri="{FF2B5EF4-FFF2-40B4-BE49-F238E27FC236}">
                <a16:creationId xmlns:a16="http://schemas.microsoft.com/office/drawing/2014/main" id="{1307C913-DAE9-1B4B-836F-00B8D7C0E38B}"/>
              </a:ext>
            </a:extLst>
          </p:cNvPr>
          <p:cNvSpPr>
            <a:spLocks noGrp="1" noChangeArrowheads="1"/>
          </p:cNvSpPr>
          <p:nvPr>
            <p:ph type="title" idx="4294967295"/>
          </p:nvPr>
        </p:nvSpPr>
        <p:spPr>
          <a:xfrm>
            <a:off x="1752600" y="152400"/>
            <a:ext cx="8763000" cy="609600"/>
          </a:xfrm>
        </p:spPr>
        <p:txBody>
          <a:bodyPr>
            <a:normAutofit fontScale="90000"/>
          </a:bodyPr>
          <a:lstStyle/>
          <a:p>
            <a:r>
              <a:rPr lang="en-US" altLang="en-US" sz="4000">
                <a:cs typeface="Courier New" panose="02070309020205020404" pitchFamily="49" charset="0"/>
              </a:rPr>
              <a:t>Caution: </a:t>
            </a:r>
            <a:r>
              <a:rPr lang="en-US" altLang="en-US" sz="4000">
                <a:cs typeface="Times New Roman" panose="02020603050405020304" pitchFamily="18" charset="0"/>
              </a:rPr>
              <a:t>conflict interfaces</a:t>
            </a:r>
            <a:r>
              <a:rPr lang="en-US" altLang="en-US" sz="4000">
                <a:cs typeface="Courier New" panose="02070309020205020404" pitchFamily="49" charset="0"/>
              </a:rPr>
              <a:t> </a:t>
            </a:r>
          </a:p>
        </p:txBody>
      </p:sp>
      <p:sp>
        <p:nvSpPr>
          <p:cNvPr id="46085" name="Rectangle 3">
            <a:extLst>
              <a:ext uri="{FF2B5EF4-FFF2-40B4-BE49-F238E27FC236}">
                <a16:creationId xmlns:a16="http://schemas.microsoft.com/office/drawing/2014/main" id="{5A7FDCBE-CAFF-C74C-97CB-BD2C51CA6E6E}"/>
              </a:ext>
            </a:extLst>
          </p:cNvPr>
          <p:cNvSpPr>
            <a:spLocks noChangeArrowheads="1"/>
          </p:cNvSpPr>
          <p:nvPr/>
        </p:nvSpPr>
        <p:spPr bwMode="auto">
          <a:xfrm>
            <a:off x="4038600" y="26558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6086" name="Rectangle 4">
            <a:extLst>
              <a:ext uri="{FF2B5EF4-FFF2-40B4-BE49-F238E27FC236}">
                <a16:creationId xmlns:a16="http://schemas.microsoft.com/office/drawing/2014/main" id="{3B8C4720-DF25-864C-8CBA-7671BAA8EC41}"/>
              </a:ext>
            </a:extLst>
          </p:cNvPr>
          <p:cNvSpPr>
            <a:spLocks noGrp="1" noChangeArrowheads="1"/>
          </p:cNvSpPr>
          <p:nvPr>
            <p:ph type="body" idx="4294967295"/>
          </p:nvPr>
        </p:nvSpPr>
        <p:spPr>
          <a:xfrm>
            <a:off x="1676400" y="838200"/>
            <a:ext cx="8686800" cy="5257800"/>
          </a:xfrm>
        </p:spPr>
        <p:txBody>
          <a:bodyPr/>
          <a:lstStyle/>
          <a:p>
            <a:pPr marL="114300" lvl="1" indent="0">
              <a:spcAft>
                <a:spcPts val="1200"/>
              </a:spcAft>
              <a:buNone/>
            </a:pPr>
            <a:r>
              <a:rPr lang="en-US" altLang="en-US">
                <a:cs typeface="Times New Roman" panose="02020603050405020304" pitchFamily="18" charset="0"/>
              </a:rPr>
              <a:t>In rare occasions, a class may implement two interfaces with conflict information (e.g., two same constants with different values or two methods with same signature but different return type). This type of errors will be detected by the compiler.</a:t>
            </a:r>
            <a:r>
              <a:rPr lang="en-US" altLang="en-US">
                <a:cs typeface="Courier New" panose="02070309020205020404" pitchFamily="49" charset="0"/>
              </a:rPr>
              <a:t> </a:t>
            </a:r>
          </a:p>
        </p:txBody>
      </p:sp>
    </p:spTree>
    <p:extLst>
      <p:ext uri="{BB962C8B-B14F-4D97-AF65-F5344CB8AC3E}">
        <p14:creationId xmlns:p14="http://schemas.microsoft.com/office/powerpoint/2010/main" val="8720556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ED8A4368-84E7-8049-BA49-7027203A7CA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98AEB70-8E7C-3D47-B394-54BC09629890}" type="slidenum">
              <a:rPr lang="en-US" altLang="en-US" sz="1400"/>
              <a:pPr>
                <a:spcBef>
                  <a:spcPct val="0"/>
                </a:spcBef>
                <a:buClrTx/>
                <a:buSzTx/>
                <a:buFontTx/>
                <a:buNone/>
              </a:pPr>
              <a:t>63</a:t>
            </a:fld>
            <a:endParaRPr lang="en-US" altLang="en-US" sz="1400"/>
          </a:p>
        </p:txBody>
      </p:sp>
      <p:sp>
        <p:nvSpPr>
          <p:cNvPr id="29699" name="Rectangle 2">
            <a:extLst>
              <a:ext uri="{FF2B5EF4-FFF2-40B4-BE49-F238E27FC236}">
                <a16:creationId xmlns:a16="http://schemas.microsoft.com/office/drawing/2014/main" id="{2AC9885A-3AB8-034F-A91F-72EFA3FD89EE}"/>
              </a:ext>
            </a:extLst>
          </p:cNvPr>
          <p:cNvSpPr>
            <a:spLocks noGrp="1" noChangeArrowheads="1"/>
          </p:cNvSpPr>
          <p:nvPr>
            <p:ph type="title"/>
          </p:nvPr>
        </p:nvSpPr>
        <p:spPr>
          <a:xfrm>
            <a:off x="2209800" y="228600"/>
            <a:ext cx="7772400" cy="685800"/>
          </a:xfrm>
        </p:spPr>
        <p:txBody>
          <a:bodyPr>
            <a:normAutofit fontScale="90000"/>
          </a:bodyPr>
          <a:lstStyle/>
          <a:p>
            <a:r>
              <a:rPr lang="en-US" altLang="en-US"/>
              <a:t>Raw Type is Unsafe </a:t>
            </a:r>
          </a:p>
        </p:txBody>
      </p:sp>
      <p:sp>
        <p:nvSpPr>
          <p:cNvPr id="29700" name="Rectangle 3">
            <a:extLst>
              <a:ext uri="{FF2B5EF4-FFF2-40B4-BE49-F238E27FC236}">
                <a16:creationId xmlns:a16="http://schemas.microsoft.com/office/drawing/2014/main" id="{D2E03685-E952-8641-9198-DF45859A391F}"/>
              </a:ext>
            </a:extLst>
          </p:cNvPr>
          <p:cNvSpPr>
            <a:spLocks noGrp="1" noChangeArrowheads="1"/>
          </p:cNvSpPr>
          <p:nvPr>
            <p:ph type="body" idx="1"/>
          </p:nvPr>
        </p:nvSpPr>
        <p:spPr>
          <a:xfrm>
            <a:off x="1752600" y="5562600"/>
            <a:ext cx="8686800" cy="533400"/>
          </a:xfrm>
        </p:spPr>
        <p:txBody>
          <a:bodyPr/>
          <a:lstStyle/>
          <a:p>
            <a:pPr marL="609600" indent="-609600">
              <a:buNone/>
            </a:pPr>
            <a:r>
              <a:rPr lang="en-US" altLang="en-US"/>
              <a:t>Max.max("Welcome", 23); </a:t>
            </a:r>
          </a:p>
        </p:txBody>
      </p:sp>
      <p:sp>
        <p:nvSpPr>
          <p:cNvPr id="29701" name="Rectangle 4">
            <a:extLst>
              <a:ext uri="{FF2B5EF4-FFF2-40B4-BE49-F238E27FC236}">
                <a16:creationId xmlns:a16="http://schemas.microsoft.com/office/drawing/2014/main" id="{96B2373A-1D77-C94F-80B1-C67E5D0DD68E}"/>
              </a:ext>
            </a:extLst>
          </p:cNvPr>
          <p:cNvSpPr>
            <a:spLocks noChangeArrowheads="1"/>
          </p:cNvSpPr>
          <p:nvPr/>
        </p:nvSpPr>
        <p:spPr bwMode="auto">
          <a:xfrm>
            <a:off x="1752600" y="1066800"/>
            <a:ext cx="76200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000">
                <a:solidFill>
                  <a:schemeClr val="tx2"/>
                </a:solidFill>
              </a:rPr>
              <a:t>// Max.java: Find a maximum object</a:t>
            </a:r>
          </a:p>
          <a:p>
            <a:pPr>
              <a:buFont typeface="Monotype Sorts" pitchFamily="2" charset="2"/>
              <a:buNone/>
            </a:pPr>
            <a:r>
              <a:rPr lang="en-US" altLang="en-US" sz="2000">
                <a:solidFill>
                  <a:schemeClr val="tx2"/>
                </a:solidFill>
              </a:rPr>
              <a:t>public class Max {</a:t>
            </a:r>
          </a:p>
          <a:p>
            <a:pPr>
              <a:buFont typeface="Monotype Sorts" pitchFamily="2" charset="2"/>
              <a:buNone/>
            </a:pPr>
            <a:r>
              <a:rPr lang="en-US" altLang="en-US" sz="2000">
                <a:solidFill>
                  <a:schemeClr val="tx2"/>
                </a:solidFill>
              </a:rPr>
              <a:t>  /** Return the maximum between two objects */</a:t>
            </a:r>
          </a:p>
          <a:p>
            <a:pPr>
              <a:buFont typeface="Monotype Sorts" pitchFamily="2" charset="2"/>
              <a:buNone/>
            </a:pPr>
            <a:r>
              <a:rPr lang="en-US" altLang="en-US" sz="2000">
                <a:solidFill>
                  <a:schemeClr val="tx2"/>
                </a:solidFill>
              </a:rPr>
              <a:t>  public static Comparable max(Comparable o1, Comparable o2) {   </a:t>
            </a:r>
          </a:p>
          <a:p>
            <a:pPr>
              <a:buFont typeface="Monotype Sorts" pitchFamily="2" charset="2"/>
              <a:buNone/>
            </a:pPr>
            <a:r>
              <a:rPr lang="en-US" altLang="en-US" sz="2000">
                <a:solidFill>
                  <a:schemeClr val="tx2"/>
                </a:solidFill>
              </a:rPr>
              <a:t>    if (o1.compareTo(o2) &gt; 0)</a:t>
            </a:r>
          </a:p>
          <a:p>
            <a:pPr>
              <a:buFont typeface="Monotype Sorts" pitchFamily="2" charset="2"/>
              <a:buNone/>
            </a:pPr>
            <a:r>
              <a:rPr lang="en-US" altLang="en-US" sz="2000">
                <a:solidFill>
                  <a:schemeClr val="tx2"/>
                </a:solidFill>
              </a:rPr>
              <a:t>      return o1;</a:t>
            </a:r>
          </a:p>
          <a:p>
            <a:pPr>
              <a:buFont typeface="Monotype Sorts" pitchFamily="2" charset="2"/>
              <a:buNone/>
            </a:pPr>
            <a:r>
              <a:rPr lang="en-US" altLang="en-US" sz="2000">
                <a:solidFill>
                  <a:schemeClr val="tx2"/>
                </a:solidFill>
              </a:rPr>
              <a:t>    else</a:t>
            </a:r>
          </a:p>
          <a:p>
            <a:pPr>
              <a:buFont typeface="Monotype Sorts" pitchFamily="2" charset="2"/>
              <a:buNone/>
            </a:pPr>
            <a:r>
              <a:rPr lang="en-US" altLang="en-US" sz="2000">
                <a:solidFill>
                  <a:schemeClr val="tx2"/>
                </a:solidFill>
              </a:rPr>
              <a:t>      return o2;</a:t>
            </a:r>
          </a:p>
          <a:p>
            <a:pPr>
              <a:buFont typeface="Monotype Sorts" pitchFamily="2" charset="2"/>
              <a:buNone/>
            </a:pPr>
            <a:r>
              <a:rPr lang="en-US" altLang="en-US" sz="2000">
                <a:solidFill>
                  <a:schemeClr val="tx2"/>
                </a:solidFill>
              </a:rPr>
              <a:t>  }</a:t>
            </a:r>
          </a:p>
          <a:p>
            <a:pPr>
              <a:buFont typeface="Monotype Sorts" pitchFamily="2" charset="2"/>
              <a:buNone/>
            </a:pPr>
            <a:r>
              <a:rPr lang="en-US" altLang="en-US" sz="2000">
                <a:solidFill>
                  <a:schemeClr val="tx2"/>
                </a:solidFill>
              </a:rPr>
              <a:t>}</a:t>
            </a:r>
          </a:p>
        </p:txBody>
      </p:sp>
      <p:sp>
        <p:nvSpPr>
          <p:cNvPr id="29702" name="Rectangle 5">
            <a:extLst>
              <a:ext uri="{FF2B5EF4-FFF2-40B4-BE49-F238E27FC236}">
                <a16:creationId xmlns:a16="http://schemas.microsoft.com/office/drawing/2014/main" id="{C98F05F9-8305-FF4F-B238-E2C47FEE0C9C}"/>
              </a:ext>
            </a:extLst>
          </p:cNvPr>
          <p:cNvSpPr>
            <a:spLocks noChangeArrowheads="1"/>
          </p:cNvSpPr>
          <p:nvPr/>
        </p:nvSpPr>
        <p:spPr bwMode="auto">
          <a:xfrm>
            <a:off x="1752600" y="4876800"/>
            <a:ext cx="8686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800"/>
              <a:t>Runtime Error: </a:t>
            </a:r>
          </a:p>
        </p:txBody>
      </p:sp>
    </p:spTree>
    <p:extLst>
      <p:ext uri="{BB962C8B-B14F-4D97-AF65-F5344CB8AC3E}">
        <p14:creationId xmlns:p14="http://schemas.microsoft.com/office/powerpoint/2010/main" val="34140939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7A98D8C3-281F-9C4E-B559-B0D698EFE3D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AAA6F00-4058-6349-9A26-76033DE9A28B}" type="slidenum">
              <a:rPr lang="en-US" altLang="en-US" sz="1400"/>
              <a:pPr>
                <a:spcBef>
                  <a:spcPct val="0"/>
                </a:spcBef>
                <a:buClrTx/>
                <a:buSzTx/>
                <a:buFontTx/>
                <a:buNone/>
              </a:pPr>
              <a:t>64</a:t>
            </a:fld>
            <a:endParaRPr lang="en-US" altLang="en-US" sz="1400"/>
          </a:p>
        </p:txBody>
      </p:sp>
      <p:sp>
        <p:nvSpPr>
          <p:cNvPr id="31747" name="Rectangle 2">
            <a:extLst>
              <a:ext uri="{FF2B5EF4-FFF2-40B4-BE49-F238E27FC236}">
                <a16:creationId xmlns:a16="http://schemas.microsoft.com/office/drawing/2014/main" id="{1FDB5DEA-7A4C-1E43-BF6B-80722659B2BA}"/>
              </a:ext>
            </a:extLst>
          </p:cNvPr>
          <p:cNvSpPr>
            <a:spLocks noGrp="1" noChangeArrowheads="1"/>
          </p:cNvSpPr>
          <p:nvPr>
            <p:ph type="title"/>
          </p:nvPr>
        </p:nvSpPr>
        <p:spPr>
          <a:xfrm>
            <a:off x="2209800" y="228600"/>
            <a:ext cx="7772400" cy="685800"/>
          </a:xfrm>
        </p:spPr>
        <p:txBody>
          <a:bodyPr>
            <a:normAutofit fontScale="90000"/>
          </a:bodyPr>
          <a:lstStyle/>
          <a:p>
            <a:r>
              <a:rPr lang="en-US" altLang="en-US"/>
              <a:t>Make it Safe </a:t>
            </a:r>
          </a:p>
        </p:txBody>
      </p:sp>
      <p:sp>
        <p:nvSpPr>
          <p:cNvPr id="31748" name="Rectangle 3">
            <a:extLst>
              <a:ext uri="{FF2B5EF4-FFF2-40B4-BE49-F238E27FC236}">
                <a16:creationId xmlns:a16="http://schemas.microsoft.com/office/drawing/2014/main" id="{806DCA59-1369-0D46-BCF9-F4E1B50786DA}"/>
              </a:ext>
            </a:extLst>
          </p:cNvPr>
          <p:cNvSpPr>
            <a:spLocks noGrp="1" noChangeArrowheads="1"/>
          </p:cNvSpPr>
          <p:nvPr>
            <p:ph type="body" idx="1"/>
          </p:nvPr>
        </p:nvSpPr>
        <p:spPr>
          <a:xfrm>
            <a:off x="1752600" y="5562600"/>
            <a:ext cx="8686800" cy="533400"/>
          </a:xfrm>
        </p:spPr>
        <p:txBody>
          <a:bodyPr/>
          <a:lstStyle/>
          <a:p>
            <a:pPr marL="609600" indent="-609600">
              <a:buNone/>
            </a:pPr>
            <a:r>
              <a:rPr lang="en-US" altLang="en-US"/>
              <a:t>Max.max("Welcome", 23); </a:t>
            </a:r>
          </a:p>
        </p:txBody>
      </p:sp>
      <p:sp>
        <p:nvSpPr>
          <p:cNvPr id="31749" name="Rectangle 4">
            <a:extLst>
              <a:ext uri="{FF2B5EF4-FFF2-40B4-BE49-F238E27FC236}">
                <a16:creationId xmlns:a16="http://schemas.microsoft.com/office/drawing/2014/main" id="{07EAA5C8-236D-684C-BC08-46870A4CEBEE}"/>
              </a:ext>
            </a:extLst>
          </p:cNvPr>
          <p:cNvSpPr>
            <a:spLocks noChangeArrowheads="1"/>
          </p:cNvSpPr>
          <p:nvPr/>
        </p:nvSpPr>
        <p:spPr bwMode="auto">
          <a:xfrm>
            <a:off x="1752600" y="1066800"/>
            <a:ext cx="8382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a:solidFill>
                  <a:schemeClr val="tx2"/>
                </a:solidFill>
              </a:rPr>
              <a:t>// Max1.java: Find a maximum object</a:t>
            </a:r>
          </a:p>
          <a:p>
            <a:pPr>
              <a:buFont typeface="Monotype Sorts" pitchFamily="2" charset="2"/>
              <a:buNone/>
            </a:pPr>
            <a:r>
              <a:rPr lang="en-US" altLang="en-US" sz="2400">
                <a:solidFill>
                  <a:schemeClr val="tx2"/>
                </a:solidFill>
              </a:rPr>
              <a:t>public class Max1 {</a:t>
            </a:r>
          </a:p>
          <a:p>
            <a:pPr>
              <a:buFont typeface="Monotype Sorts" pitchFamily="2" charset="2"/>
              <a:buNone/>
            </a:pPr>
            <a:r>
              <a:rPr lang="en-US" altLang="en-US" sz="2400">
                <a:solidFill>
                  <a:schemeClr val="tx2"/>
                </a:solidFill>
              </a:rPr>
              <a:t>  /** Return the maximum between two objects */</a:t>
            </a:r>
          </a:p>
          <a:p>
            <a:pPr>
              <a:buFont typeface="Monotype Sorts" pitchFamily="2" charset="2"/>
              <a:buNone/>
            </a:pPr>
            <a:r>
              <a:rPr lang="en-US" altLang="en-US" sz="2400">
                <a:solidFill>
                  <a:schemeClr val="tx2"/>
                </a:solidFill>
              </a:rPr>
              <a:t>  public static &lt;E extends Comparable&lt;E&gt;&gt; E max(E o1, E o2) {   </a:t>
            </a:r>
          </a:p>
          <a:p>
            <a:pPr>
              <a:buFont typeface="Monotype Sorts" pitchFamily="2" charset="2"/>
              <a:buNone/>
            </a:pPr>
            <a:r>
              <a:rPr lang="en-US" altLang="en-US" sz="2400">
                <a:solidFill>
                  <a:schemeClr val="tx2"/>
                </a:solidFill>
              </a:rPr>
              <a:t>    if (o1.compareTo(o2) &gt; 0)</a:t>
            </a:r>
          </a:p>
          <a:p>
            <a:pPr>
              <a:buFont typeface="Monotype Sorts" pitchFamily="2" charset="2"/>
              <a:buNone/>
            </a:pPr>
            <a:r>
              <a:rPr lang="en-US" altLang="en-US" sz="2400">
                <a:solidFill>
                  <a:schemeClr val="tx2"/>
                </a:solidFill>
              </a:rPr>
              <a:t>      return o1;</a:t>
            </a:r>
          </a:p>
          <a:p>
            <a:pPr>
              <a:buFont typeface="Monotype Sorts" pitchFamily="2" charset="2"/>
              <a:buNone/>
            </a:pPr>
            <a:r>
              <a:rPr lang="en-US" altLang="en-US" sz="2400">
                <a:solidFill>
                  <a:schemeClr val="tx2"/>
                </a:solidFill>
              </a:rPr>
              <a:t>    else</a:t>
            </a:r>
          </a:p>
          <a:p>
            <a:pPr>
              <a:buFont typeface="Monotype Sorts" pitchFamily="2" charset="2"/>
              <a:buNone/>
            </a:pPr>
            <a:r>
              <a:rPr lang="en-US" altLang="en-US" sz="2400">
                <a:solidFill>
                  <a:schemeClr val="tx2"/>
                </a:solidFill>
              </a:rPr>
              <a:t>      return o2;</a:t>
            </a:r>
          </a:p>
          <a:p>
            <a:pPr>
              <a:buFont typeface="Monotype Sorts" pitchFamily="2" charset="2"/>
              <a:buNone/>
            </a:pPr>
            <a:r>
              <a:rPr lang="en-US" altLang="en-US" sz="2400">
                <a:solidFill>
                  <a:schemeClr val="tx2"/>
                </a:solidFill>
              </a:rPr>
              <a:t>  }</a:t>
            </a:r>
          </a:p>
          <a:p>
            <a:pPr>
              <a:buFont typeface="Monotype Sorts" pitchFamily="2" charset="2"/>
              <a:buNone/>
            </a:pPr>
            <a:r>
              <a:rPr lang="en-US" altLang="en-US" sz="2400">
                <a:solidFill>
                  <a:schemeClr val="tx2"/>
                </a:solidFill>
              </a:rPr>
              <a:t>}</a:t>
            </a:r>
          </a:p>
        </p:txBody>
      </p:sp>
    </p:spTree>
    <p:extLst>
      <p:ext uri="{BB962C8B-B14F-4D97-AF65-F5344CB8AC3E}">
        <p14:creationId xmlns:p14="http://schemas.microsoft.com/office/powerpoint/2010/main" val="14125678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a:extLst>
              <a:ext uri="{FF2B5EF4-FFF2-40B4-BE49-F238E27FC236}">
                <a16:creationId xmlns:a16="http://schemas.microsoft.com/office/drawing/2014/main" id="{87A29975-CEA9-124F-9375-0918233A4B7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3F7E1B3-693A-2348-B33C-D9C2F6229194}" type="slidenum">
              <a:rPr lang="en-US" altLang="en-US" sz="1400"/>
              <a:pPr>
                <a:spcBef>
                  <a:spcPct val="0"/>
                </a:spcBef>
                <a:buClrTx/>
                <a:buSzTx/>
                <a:buFontTx/>
                <a:buNone/>
              </a:pPr>
              <a:t>65</a:t>
            </a:fld>
            <a:endParaRPr lang="en-US" altLang="en-US" sz="1400"/>
          </a:p>
        </p:txBody>
      </p:sp>
      <p:sp>
        <p:nvSpPr>
          <p:cNvPr id="33795" name="Rectangle 2">
            <a:extLst>
              <a:ext uri="{FF2B5EF4-FFF2-40B4-BE49-F238E27FC236}">
                <a16:creationId xmlns:a16="http://schemas.microsoft.com/office/drawing/2014/main" id="{400A96F8-BD1D-6B45-B829-6CC2281BE932}"/>
              </a:ext>
            </a:extLst>
          </p:cNvPr>
          <p:cNvSpPr>
            <a:spLocks noGrp="1" noChangeArrowheads="1"/>
          </p:cNvSpPr>
          <p:nvPr>
            <p:ph type="title"/>
          </p:nvPr>
        </p:nvSpPr>
        <p:spPr>
          <a:xfrm>
            <a:off x="2209800" y="228600"/>
            <a:ext cx="7772400" cy="685800"/>
          </a:xfrm>
        </p:spPr>
        <p:txBody>
          <a:bodyPr>
            <a:normAutofit fontScale="90000"/>
          </a:bodyPr>
          <a:lstStyle/>
          <a:p>
            <a:r>
              <a:rPr lang="en-US" altLang="en-US"/>
              <a:t>Wildcards </a:t>
            </a:r>
          </a:p>
        </p:txBody>
      </p:sp>
      <p:sp>
        <p:nvSpPr>
          <p:cNvPr id="33796" name="Rectangle 4">
            <a:extLst>
              <a:ext uri="{FF2B5EF4-FFF2-40B4-BE49-F238E27FC236}">
                <a16:creationId xmlns:a16="http://schemas.microsoft.com/office/drawing/2014/main" id="{EC0C5CE6-90BD-0E4E-861A-A3740BDD2293}"/>
              </a:ext>
            </a:extLst>
          </p:cNvPr>
          <p:cNvSpPr>
            <a:spLocks noGrp="1" noChangeArrowheads="1"/>
          </p:cNvSpPr>
          <p:nvPr>
            <p:ph type="body" idx="1"/>
          </p:nvPr>
        </p:nvSpPr>
        <p:spPr>
          <a:xfrm>
            <a:off x="1752600" y="1219200"/>
            <a:ext cx="8686800" cy="685800"/>
          </a:xfrm>
        </p:spPr>
        <p:txBody>
          <a:bodyPr/>
          <a:lstStyle/>
          <a:p>
            <a:pPr marL="609600" indent="-609600">
              <a:buNone/>
            </a:pPr>
            <a:r>
              <a:rPr lang="en-US" altLang="en-US"/>
              <a:t>Why wildcards are necessary? See this example.</a:t>
            </a:r>
          </a:p>
        </p:txBody>
      </p:sp>
      <p:sp>
        <p:nvSpPr>
          <p:cNvPr id="33797" name="Rectangle 5">
            <a:extLst>
              <a:ext uri="{FF2B5EF4-FFF2-40B4-BE49-F238E27FC236}">
                <a16:creationId xmlns:a16="http://schemas.microsoft.com/office/drawing/2014/main" id="{4B7F1AB2-E6AE-5946-A8A6-2A3BBD100EFA}"/>
              </a:ext>
            </a:extLst>
          </p:cNvPr>
          <p:cNvSpPr>
            <a:spLocks noChangeArrowheads="1"/>
          </p:cNvSpPr>
          <p:nvPr/>
        </p:nvSpPr>
        <p:spPr bwMode="auto">
          <a:xfrm>
            <a:off x="1752600" y="2819400"/>
            <a:ext cx="86868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a:t>?                              unbounded wildcard </a:t>
            </a:r>
          </a:p>
          <a:p>
            <a:pPr>
              <a:buFont typeface="Monotype Sorts" pitchFamily="2" charset="2"/>
              <a:buNone/>
            </a:pPr>
            <a:r>
              <a:rPr lang="en-US" altLang="en-US"/>
              <a:t>? extends T             bounded wildcard </a:t>
            </a:r>
          </a:p>
          <a:p>
            <a:pPr>
              <a:buFont typeface="Monotype Sorts" pitchFamily="2" charset="2"/>
              <a:buNone/>
            </a:pPr>
            <a:r>
              <a:rPr lang="en-US" altLang="en-US"/>
              <a:t>? super T                 lower bound wildcard </a:t>
            </a:r>
          </a:p>
        </p:txBody>
      </p:sp>
      <p:sp>
        <p:nvSpPr>
          <p:cNvPr id="33798" name="Rectangle 12">
            <a:hlinkClick r:id="rId3"/>
            <a:extLst>
              <a:ext uri="{FF2B5EF4-FFF2-40B4-BE49-F238E27FC236}">
                <a16:creationId xmlns:a16="http://schemas.microsoft.com/office/drawing/2014/main" id="{A5CCA078-71B0-6349-B240-2238249485C4}"/>
              </a:ext>
            </a:extLst>
          </p:cNvPr>
          <p:cNvSpPr>
            <a:spLocks noChangeArrowheads="1"/>
          </p:cNvSpPr>
          <p:nvPr/>
        </p:nvSpPr>
        <p:spPr bwMode="auto">
          <a:xfrm>
            <a:off x="2286000" y="2057400"/>
            <a:ext cx="25146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WildCardNeedDemo</a:t>
            </a:r>
          </a:p>
        </p:txBody>
      </p:sp>
      <p:sp>
        <p:nvSpPr>
          <p:cNvPr id="33799" name="Rectangle 13">
            <a:hlinkClick r:id="rId4"/>
            <a:extLst>
              <a:ext uri="{FF2B5EF4-FFF2-40B4-BE49-F238E27FC236}">
                <a16:creationId xmlns:a16="http://schemas.microsoft.com/office/drawing/2014/main" id="{D472413D-7024-1E4B-B2B0-24D9AEF33B31}"/>
              </a:ext>
            </a:extLst>
          </p:cNvPr>
          <p:cNvSpPr>
            <a:spLocks noChangeArrowheads="1"/>
          </p:cNvSpPr>
          <p:nvPr/>
        </p:nvSpPr>
        <p:spPr bwMode="auto">
          <a:xfrm>
            <a:off x="2276475" y="5167313"/>
            <a:ext cx="25146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AnyWildCardDemo</a:t>
            </a:r>
          </a:p>
        </p:txBody>
      </p:sp>
      <p:sp>
        <p:nvSpPr>
          <p:cNvPr id="33800" name="Rectangle 14">
            <a:hlinkClick r:id="rId5"/>
            <a:extLst>
              <a:ext uri="{FF2B5EF4-FFF2-40B4-BE49-F238E27FC236}">
                <a16:creationId xmlns:a16="http://schemas.microsoft.com/office/drawing/2014/main" id="{3F945B9B-0A51-C740-BC0B-A46745B975A2}"/>
              </a:ext>
            </a:extLst>
          </p:cNvPr>
          <p:cNvSpPr>
            <a:spLocks noChangeArrowheads="1"/>
          </p:cNvSpPr>
          <p:nvPr/>
        </p:nvSpPr>
        <p:spPr bwMode="auto">
          <a:xfrm>
            <a:off x="6467475" y="5181600"/>
            <a:ext cx="25146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SuperWildCardDemo</a:t>
            </a:r>
          </a:p>
        </p:txBody>
      </p:sp>
    </p:spTree>
    <p:extLst>
      <p:ext uri="{BB962C8B-B14F-4D97-AF65-F5344CB8AC3E}">
        <p14:creationId xmlns:p14="http://schemas.microsoft.com/office/powerpoint/2010/main" val="3591555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a:extLst>
              <a:ext uri="{FF2B5EF4-FFF2-40B4-BE49-F238E27FC236}">
                <a16:creationId xmlns:a16="http://schemas.microsoft.com/office/drawing/2014/main" id="{C8977371-890A-8743-924C-F5347417C0C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F7A5268-4241-F547-9439-6312E79C583C}" type="slidenum">
              <a:rPr lang="en-US" altLang="en-US" sz="1400"/>
              <a:pPr>
                <a:spcBef>
                  <a:spcPct val="0"/>
                </a:spcBef>
                <a:buClrTx/>
                <a:buSzTx/>
                <a:buFontTx/>
                <a:buNone/>
              </a:pPr>
              <a:t>66</a:t>
            </a:fld>
            <a:endParaRPr lang="en-US" altLang="en-US" sz="1400"/>
          </a:p>
        </p:txBody>
      </p:sp>
      <p:sp>
        <p:nvSpPr>
          <p:cNvPr id="35843" name="Rectangle 2">
            <a:extLst>
              <a:ext uri="{FF2B5EF4-FFF2-40B4-BE49-F238E27FC236}">
                <a16:creationId xmlns:a16="http://schemas.microsoft.com/office/drawing/2014/main" id="{525AE903-6774-4F41-8588-6AEEE993BBF5}"/>
              </a:ext>
            </a:extLst>
          </p:cNvPr>
          <p:cNvSpPr>
            <a:spLocks noGrp="1" noChangeArrowheads="1"/>
          </p:cNvSpPr>
          <p:nvPr>
            <p:ph type="title"/>
          </p:nvPr>
        </p:nvSpPr>
        <p:spPr>
          <a:xfrm>
            <a:off x="2209800" y="0"/>
            <a:ext cx="7772400" cy="1428750"/>
          </a:xfrm>
        </p:spPr>
        <p:txBody>
          <a:bodyPr/>
          <a:lstStyle/>
          <a:p>
            <a:r>
              <a:rPr lang="en-US" altLang="en-US" sz="4000"/>
              <a:t>Generic Types and Wildcard Types</a:t>
            </a:r>
          </a:p>
        </p:txBody>
      </p:sp>
      <p:sp>
        <p:nvSpPr>
          <p:cNvPr id="35844" name="Rectangle 8">
            <a:extLst>
              <a:ext uri="{FF2B5EF4-FFF2-40B4-BE49-F238E27FC236}">
                <a16:creationId xmlns:a16="http://schemas.microsoft.com/office/drawing/2014/main" id="{556AB742-4B9A-5042-A578-1925CE80C51F}"/>
              </a:ext>
            </a:extLst>
          </p:cNvPr>
          <p:cNvSpPr>
            <a:spLocks noChangeArrowheads="1"/>
          </p:cNvSpPr>
          <p:nvPr/>
        </p:nvSpPr>
        <p:spPr bwMode="auto">
          <a:xfrm>
            <a:off x="1524001" y="23107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5" name="Rectangle 10">
            <a:extLst>
              <a:ext uri="{FF2B5EF4-FFF2-40B4-BE49-F238E27FC236}">
                <a16:creationId xmlns:a16="http://schemas.microsoft.com/office/drawing/2014/main" id="{D584F62C-A124-5840-9920-6B6886AEA4D1}"/>
              </a:ext>
            </a:extLst>
          </p:cNvPr>
          <p:cNvSpPr>
            <a:spLocks noChangeArrowheads="1"/>
          </p:cNvSpPr>
          <p:nvPr/>
        </p:nvSpPr>
        <p:spPr bwMode="auto">
          <a:xfrm>
            <a:off x="1524001" y="23107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5846" name="Picture 8">
            <a:extLst>
              <a:ext uri="{FF2B5EF4-FFF2-40B4-BE49-F238E27FC236}">
                <a16:creationId xmlns:a16="http://schemas.microsoft.com/office/drawing/2014/main" id="{ADAC5983-FFC8-3B4B-B14C-28ABB05596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4964" y="2057401"/>
            <a:ext cx="8982075" cy="2549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2467051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9312D-4464-4641-9CBE-E9265C7D6DF1}"/>
              </a:ext>
            </a:extLst>
          </p:cNvPr>
          <p:cNvSpPr>
            <a:spLocks noGrp="1"/>
          </p:cNvSpPr>
          <p:nvPr>
            <p:ph type="title"/>
          </p:nvPr>
        </p:nvSpPr>
        <p:spPr/>
        <p:txBody>
          <a:bodyPr/>
          <a:lstStyle/>
          <a:p>
            <a:r>
              <a:rPr lang="en-US" dirty="0"/>
              <a:t>End</a:t>
            </a:r>
          </a:p>
        </p:txBody>
      </p:sp>
      <p:sp>
        <p:nvSpPr>
          <p:cNvPr id="3" name="Text Placeholder 2">
            <a:extLst>
              <a:ext uri="{FF2B5EF4-FFF2-40B4-BE49-F238E27FC236}">
                <a16:creationId xmlns:a16="http://schemas.microsoft.com/office/drawing/2014/main" id="{CAE6517E-F586-D241-BFCC-33E9259F979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263051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15">
            <a:extLst>
              <a:ext uri="{FF2B5EF4-FFF2-40B4-BE49-F238E27FC236}">
                <a16:creationId xmlns:a16="http://schemas.microsoft.com/office/drawing/2014/main" id="{620CBD39-0090-5644-86A7-E36BB7236D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3226" y="704850"/>
            <a:ext cx="8308975" cy="5118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48131" name="Slide Number Placeholder 2">
            <a:extLst>
              <a:ext uri="{FF2B5EF4-FFF2-40B4-BE49-F238E27FC236}">
                <a16:creationId xmlns:a16="http://schemas.microsoft.com/office/drawing/2014/main" id="{7559E39F-226A-8A48-80FB-5A9E3653D20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854EC55-8036-FD4B-98D2-E69DE535912F}" type="slidenum">
              <a:rPr lang="en-US" altLang="en-US" sz="1400"/>
              <a:pPr>
                <a:spcBef>
                  <a:spcPct val="0"/>
                </a:spcBef>
                <a:buClrTx/>
                <a:buSzTx/>
                <a:buFontTx/>
                <a:buNone/>
              </a:pPr>
              <a:t>68</a:t>
            </a:fld>
            <a:endParaRPr lang="en-US" altLang="en-US" sz="1400"/>
          </a:p>
        </p:txBody>
      </p:sp>
      <p:sp>
        <p:nvSpPr>
          <p:cNvPr id="48132" name="Slide Number Placeholder 4">
            <a:extLst>
              <a:ext uri="{FF2B5EF4-FFF2-40B4-BE49-F238E27FC236}">
                <a16:creationId xmlns:a16="http://schemas.microsoft.com/office/drawing/2014/main" id="{425F34ED-C939-E34A-9AFF-74C54854E0A8}"/>
              </a:ext>
            </a:extLst>
          </p:cNvPr>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A6879F47-2CCA-8241-8898-28A718EEBF8A}" type="slidenum">
              <a:rPr lang="en-US" altLang="en-US" sz="1400"/>
              <a:pPr algn="r">
                <a:spcBef>
                  <a:spcPct val="0"/>
                </a:spcBef>
                <a:buClrTx/>
                <a:buSzTx/>
                <a:buFontTx/>
                <a:buNone/>
              </a:pPr>
              <a:t>68</a:t>
            </a:fld>
            <a:endParaRPr lang="en-US" altLang="en-US" sz="1400"/>
          </a:p>
        </p:txBody>
      </p:sp>
      <p:sp>
        <p:nvSpPr>
          <p:cNvPr id="48133" name="Rectangle 2">
            <a:extLst>
              <a:ext uri="{FF2B5EF4-FFF2-40B4-BE49-F238E27FC236}">
                <a16:creationId xmlns:a16="http://schemas.microsoft.com/office/drawing/2014/main" id="{2FB98287-677E-384B-985E-B29E5D62C186}"/>
              </a:ext>
            </a:extLst>
          </p:cNvPr>
          <p:cNvSpPr>
            <a:spLocks noGrp="1" noChangeArrowheads="1"/>
          </p:cNvSpPr>
          <p:nvPr>
            <p:ph type="title" idx="4294967295"/>
          </p:nvPr>
        </p:nvSpPr>
        <p:spPr>
          <a:xfrm>
            <a:off x="1866900" y="155576"/>
            <a:ext cx="8686800" cy="454025"/>
          </a:xfrm>
        </p:spPr>
        <p:txBody>
          <a:bodyPr>
            <a:normAutofit fontScale="90000"/>
          </a:bodyPr>
          <a:lstStyle/>
          <a:p>
            <a:r>
              <a:rPr lang="en-US" altLang="en-US" sz="4000"/>
              <a:t>The </a:t>
            </a:r>
            <a:r>
              <a:rPr lang="en-US" altLang="en-US" sz="3800">
                <a:latin typeface="Courier New" panose="02070309020205020404" pitchFamily="49" charset="0"/>
              </a:rPr>
              <a:t>Rational</a:t>
            </a:r>
            <a:r>
              <a:rPr lang="en-US" altLang="en-US" sz="4000"/>
              <a:t> Class</a:t>
            </a:r>
          </a:p>
        </p:txBody>
      </p:sp>
      <p:sp>
        <p:nvSpPr>
          <p:cNvPr id="48134" name="Rectangle 6">
            <a:extLst>
              <a:ext uri="{FF2B5EF4-FFF2-40B4-BE49-F238E27FC236}">
                <a16:creationId xmlns:a16="http://schemas.microsoft.com/office/drawing/2014/main" id="{EB49FE89-93E3-FD41-A010-5AC4CEE2D2C0}"/>
              </a:ext>
            </a:extLst>
          </p:cNvPr>
          <p:cNvSpPr>
            <a:spLocks noChangeArrowheads="1"/>
          </p:cNvSpPr>
          <p:nvPr/>
        </p:nvSpPr>
        <p:spPr bwMode="auto">
          <a:xfrm>
            <a:off x="3665538" y="23129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8135" name="Rectangle 10">
            <a:extLst>
              <a:ext uri="{FF2B5EF4-FFF2-40B4-BE49-F238E27FC236}">
                <a16:creationId xmlns:a16="http://schemas.microsoft.com/office/drawing/2014/main" id="{35B88037-0094-6042-9AEE-9621E85E0543}"/>
              </a:ext>
            </a:extLst>
          </p:cNvPr>
          <p:cNvSpPr>
            <a:spLocks noChangeArrowheads="1"/>
          </p:cNvSpPr>
          <p:nvPr/>
        </p:nvSpPr>
        <p:spPr bwMode="auto">
          <a:xfrm>
            <a:off x="1524001" y="11979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8136" name="Rectangle 14">
            <a:extLst>
              <a:ext uri="{FF2B5EF4-FFF2-40B4-BE49-F238E27FC236}">
                <a16:creationId xmlns:a16="http://schemas.microsoft.com/office/drawing/2014/main" id="{01CE3B09-FFF5-3C48-8C66-CAEFFD2DD132}"/>
              </a:ext>
            </a:extLst>
          </p:cNvPr>
          <p:cNvSpPr>
            <a:spLocks noChangeArrowheads="1"/>
          </p:cNvSpPr>
          <p:nvPr/>
        </p:nvSpPr>
        <p:spPr bwMode="auto">
          <a:xfrm>
            <a:off x="1524001" y="10407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8137" name="AutoShape 10">
            <a:hlinkClick r:id="rId3" action="ppaction://program" highlightClick="1"/>
            <a:extLst>
              <a:ext uri="{FF2B5EF4-FFF2-40B4-BE49-F238E27FC236}">
                <a16:creationId xmlns:a16="http://schemas.microsoft.com/office/drawing/2014/main" id="{9B17C2BE-AAAF-ED47-8DEE-ECE1CC3895F4}"/>
              </a:ext>
            </a:extLst>
          </p:cNvPr>
          <p:cNvSpPr>
            <a:spLocks noChangeArrowheads="1"/>
          </p:cNvSpPr>
          <p:nvPr/>
        </p:nvSpPr>
        <p:spPr bwMode="auto">
          <a:xfrm>
            <a:off x="9128125" y="5943600"/>
            <a:ext cx="69850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Book Antiqua" panose="02040602050305030304" pitchFamily="18" charset="0"/>
              </a:rPr>
              <a:t>Run</a:t>
            </a:r>
            <a:endParaRPr lang="en-US" altLang="en-US" sz="1800"/>
          </a:p>
        </p:txBody>
      </p:sp>
      <p:sp>
        <p:nvSpPr>
          <p:cNvPr id="48138" name="Rectangle 14">
            <a:hlinkClick r:id="rId4"/>
            <a:extLst>
              <a:ext uri="{FF2B5EF4-FFF2-40B4-BE49-F238E27FC236}">
                <a16:creationId xmlns:a16="http://schemas.microsoft.com/office/drawing/2014/main" id="{8B5F7C6F-C6DF-4A46-A5AE-A755FA02ABD6}"/>
              </a:ext>
            </a:extLst>
          </p:cNvPr>
          <p:cNvSpPr>
            <a:spLocks noChangeArrowheads="1"/>
          </p:cNvSpPr>
          <p:nvPr/>
        </p:nvSpPr>
        <p:spPr bwMode="auto">
          <a:xfrm>
            <a:off x="5257800" y="5943600"/>
            <a:ext cx="14224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Rational</a:t>
            </a:r>
          </a:p>
        </p:txBody>
      </p:sp>
      <p:sp>
        <p:nvSpPr>
          <p:cNvPr id="48139" name="Rectangle 15">
            <a:hlinkClick r:id="rId5"/>
            <a:extLst>
              <a:ext uri="{FF2B5EF4-FFF2-40B4-BE49-F238E27FC236}">
                <a16:creationId xmlns:a16="http://schemas.microsoft.com/office/drawing/2014/main" id="{99AFEFD6-7544-0B41-94CC-D9201708EA44}"/>
              </a:ext>
            </a:extLst>
          </p:cNvPr>
          <p:cNvSpPr>
            <a:spLocks noChangeArrowheads="1"/>
          </p:cNvSpPr>
          <p:nvPr/>
        </p:nvSpPr>
        <p:spPr bwMode="auto">
          <a:xfrm>
            <a:off x="6781801" y="5957888"/>
            <a:ext cx="22018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TestRationalClass</a:t>
            </a:r>
          </a:p>
        </p:txBody>
      </p:sp>
    </p:spTree>
    <p:extLst>
      <p:ext uri="{BB962C8B-B14F-4D97-AF65-F5344CB8AC3E}">
        <p14:creationId xmlns:p14="http://schemas.microsoft.com/office/powerpoint/2010/main" val="25275900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a:extLst>
              <a:ext uri="{FF2B5EF4-FFF2-40B4-BE49-F238E27FC236}">
                <a16:creationId xmlns:a16="http://schemas.microsoft.com/office/drawing/2014/main" id="{986D286D-295C-0B45-A329-8F02EEC848D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77F602E-547A-BA40-AABC-2445BC7881FC}" type="slidenum">
              <a:rPr lang="en-US" altLang="en-US" sz="1400"/>
              <a:pPr>
                <a:spcBef>
                  <a:spcPct val="0"/>
                </a:spcBef>
                <a:buClrTx/>
                <a:buSzTx/>
                <a:buFontTx/>
                <a:buNone/>
              </a:pPr>
              <a:t>69</a:t>
            </a:fld>
            <a:endParaRPr lang="en-US" altLang="en-US" sz="1400"/>
          </a:p>
        </p:txBody>
      </p:sp>
      <p:sp>
        <p:nvSpPr>
          <p:cNvPr id="49155" name="Rectangle 2">
            <a:extLst>
              <a:ext uri="{FF2B5EF4-FFF2-40B4-BE49-F238E27FC236}">
                <a16:creationId xmlns:a16="http://schemas.microsoft.com/office/drawing/2014/main" id="{FA468AC7-E285-A544-80D9-ECF78F645FDE}"/>
              </a:ext>
            </a:extLst>
          </p:cNvPr>
          <p:cNvSpPr>
            <a:spLocks noGrp="1" noChangeArrowheads="1"/>
          </p:cNvSpPr>
          <p:nvPr>
            <p:ph type="title"/>
          </p:nvPr>
        </p:nvSpPr>
        <p:spPr>
          <a:xfrm>
            <a:off x="2209800" y="304800"/>
            <a:ext cx="7772400" cy="819150"/>
          </a:xfrm>
        </p:spPr>
        <p:txBody>
          <a:bodyPr/>
          <a:lstStyle/>
          <a:p>
            <a:r>
              <a:rPr lang="en-US" altLang="en-US"/>
              <a:t>Designing a Class</a:t>
            </a:r>
          </a:p>
        </p:txBody>
      </p:sp>
      <p:sp>
        <p:nvSpPr>
          <p:cNvPr id="49156" name="Rectangle 3">
            <a:extLst>
              <a:ext uri="{FF2B5EF4-FFF2-40B4-BE49-F238E27FC236}">
                <a16:creationId xmlns:a16="http://schemas.microsoft.com/office/drawing/2014/main" id="{2924218A-0090-5740-B289-86AAA847300A}"/>
              </a:ext>
            </a:extLst>
          </p:cNvPr>
          <p:cNvSpPr>
            <a:spLocks noGrp="1" noChangeArrowheads="1"/>
          </p:cNvSpPr>
          <p:nvPr>
            <p:ph type="body" idx="1"/>
          </p:nvPr>
        </p:nvSpPr>
        <p:spPr>
          <a:xfrm>
            <a:off x="1828800" y="1371600"/>
            <a:ext cx="8839200" cy="4800600"/>
          </a:xfrm>
        </p:spPr>
        <p:txBody>
          <a:bodyPr/>
          <a:lstStyle/>
          <a:p>
            <a:pPr marL="0" indent="0">
              <a:spcBef>
                <a:spcPct val="50000"/>
              </a:spcBef>
              <a:buNone/>
            </a:pPr>
            <a:r>
              <a:rPr lang="en-US" altLang="en-US"/>
              <a:t>(Coherence) A class should describe a single entity, and all the class operations should logically fit together to support a coherent purpose. You can use a class for students, for example, but you should not combine students and staff in the same class, because students and staff have different entities. </a:t>
            </a:r>
          </a:p>
        </p:txBody>
      </p:sp>
    </p:spTree>
    <p:extLst>
      <p:ext uri="{BB962C8B-B14F-4D97-AF65-F5344CB8AC3E}">
        <p14:creationId xmlns:p14="http://schemas.microsoft.com/office/powerpoint/2010/main" val="2903716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2">
            <a:extLst>
              <a:ext uri="{FF2B5EF4-FFF2-40B4-BE49-F238E27FC236}">
                <a16:creationId xmlns:a16="http://schemas.microsoft.com/office/drawing/2014/main" id="{45A16129-B99B-C04E-8127-2A110DAE427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15BE007-E0A8-7547-A0D9-6C574F7B62AC}" type="slidenum">
              <a:rPr lang="en-US" altLang="en-US" sz="1400"/>
              <a:pPr>
                <a:spcBef>
                  <a:spcPct val="0"/>
                </a:spcBef>
                <a:buClrTx/>
                <a:buSzTx/>
                <a:buFontTx/>
                <a:buNone/>
              </a:pPr>
              <a:t>7</a:t>
            </a:fld>
            <a:endParaRPr lang="en-US" altLang="en-US" sz="1400"/>
          </a:p>
        </p:txBody>
      </p:sp>
      <p:sp>
        <p:nvSpPr>
          <p:cNvPr id="25603" name="Slide Number Placeholder 4">
            <a:extLst>
              <a:ext uri="{FF2B5EF4-FFF2-40B4-BE49-F238E27FC236}">
                <a16:creationId xmlns:a16="http://schemas.microsoft.com/office/drawing/2014/main" id="{9E4222B9-28F2-284C-BF5C-5B5647C513EC}"/>
              </a:ext>
            </a:extLst>
          </p:cNvPr>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F4044F03-B89B-9644-A06B-99079975FAAB}" type="slidenum">
              <a:rPr lang="en-US" altLang="en-US" sz="1400"/>
              <a:pPr algn="r">
                <a:spcBef>
                  <a:spcPct val="0"/>
                </a:spcBef>
                <a:buClrTx/>
                <a:buSzTx/>
                <a:buFontTx/>
                <a:buNone/>
              </a:pPr>
              <a:t>7</a:t>
            </a:fld>
            <a:endParaRPr lang="en-US" altLang="en-US" sz="1400"/>
          </a:p>
        </p:txBody>
      </p:sp>
      <p:sp>
        <p:nvSpPr>
          <p:cNvPr id="25604" name="Rectangle 2">
            <a:extLst>
              <a:ext uri="{FF2B5EF4-FFF2-40B4-BE49-F238E27FC236}">
                <a16:creationId xmlns:a16="http://schemas.microsoft.com/office/drawing/2014/main" id="{3D658937-1E76-2945-BAD6-EF322E0EFEBE}"/>
              </a:ext>
            </a:extLst>
          </p:cNvPr>
          <p:cNvSpPr>
            <a:spLocks noGrp="1" noChangeArrowheads="1"/>
          </p:cNvSpPr>
          <p:nvPr>
            <p:ph type="title" idx="4294967295"/>
          </p:nvPr>
        </p:nvSpPr>
        <p:spPr>
          <a:xfrm>
            <a:off x="1524000" y="228600"/>
            <a:ext cx="8839200" cy="914400"/>
          </a:xfrm>
        </p:spPr>
        <p:txBody>
          <a:bodyPr/>
          <a:lstStyle/>
          <a:p>
            <a:r>
              <a:rPr lang="en-US" altLang="en-US">
                <a:cs typeface="Times New Roman" panose="02020603050405020304" pitchFamily="18" charset="0"/>
              </a:rPr>
              <a:t>Numeric Wrapper Class Constants</a:t>
            </a:r>
            <a:r>
              <a:rPr lang="en-US" altLang="en-US"/>
              <a:t> </a:t>
            </a:r>
          </a:p>
        </p:txBody>
      </p:sp>
      <p:sp>
        <p:nvSpPr>
          <p:cNvPr id="25605" name="Rectangle 3">
            <a:extLst>
              <a:ext uri="{FF2B5EF4-FFF2-40B4-BE49-F238E27FC236}">
                <a16:creationId xmlns:a16="http://schemas.microsoft.com/office/drawing/2014/main" id="{273E1516-75CE-6241-A6EA-6CB5F3C43990}"/>
              </a:ext>
            </a:extLst>
          </p:cNvPr>
          <p:cNvSpPr>
            <a:spLocks noGrp="1" noChangeArrowheads="1"/>
          </p:cNvSpPr>
          <p:nvPr>
            <p:ph type="body" idx="4294967295"/>
          </p:nvPr>
        </p:nvSpPr>
        <p:spPr>
          <a:xfrm>
            <a:off x="1981200" y="1295400"/>
            <a:ext cx="8305800" cy="5029200"/>
          </a:xfrm>
        </p:spPr>
        <p:txBody>
          <a:bodyPr/>
          <a:lstStyle/>
          <a:p>
            <a:pPr marL="0" indent="0">
              <a:spcBef>
                <a:spcPct val="50000"/>
              </a:spcBef>
              <a:buNone/>
            </a:pPr>
            <a:r>
              <a:rPr lang="en-US" altLang="en-US">
                <a:cs typeface="Times New Roman" panose="02020603050405020304" pitchFamily="18" charset="0"/>
              </a:rPr>
              <a:t>Each numerical wrapper class has the constants </a:t>
            </a:r>
            <a:r>
              <a:rPr lang="en-US" altLang="en-US" u="sng">
                <a:cs typeface="Times New Roman" panose="02020603050405020304" pitchFamily="18" charset="0"/>
              </a:rPr>
              <a:t>MAX_VALUE</a:t>
            </a:r>
            <a:r>
              <a:rPr lang="en-US" altLang="en-US">
                <a:cs typeface="Times New Roman" panose="02020603050405020304" pitchFamily="18" charset="0"/>
              </a:rPr>
              <a:t> and </a:t>
            </a:r>
            <a:r>
              <a:rPr lang="en-US" altLang="en-US" u="sng">
                <a:cs typeface="Times New Roman" panose="02020603050405020304" pitchFamily="18" charset="0"/>
              </a:rPr>
              <a:t>MIN_VALUE</a:t>
            </a:r>
            <a:r>
              <a:rPr lang="en-US" altLang="en-US">
                <a:cs typeface="Times New Roman" panose="02020603050405020304" pitchFamily="18" charset="0"/>
              </a:rPr>
              <a:t>. </a:t>
            </a:r>
            <a:r>
              <a:rPr lang="en-US" altLang="en-US" u="sng">
                <a:cs typeface="Times New Roman" panose="02020603050405020304" pitchFamily="18" charset="0"/>
              </a:rPr>
              <a:t>MAX_VALUE</a:t>
            </a:r>
            <a:r>
              <a:rPr lang="en-US" altLang="en-US">
                <a:cs typeface="Times New Roman" panose="02020603050405020304" pitchFamily="18" charset="0"/>
              </a:rPr>
              <a:t> represents the maximum value of the corresponding primitive data type. For </a:t>
            </a:r>
            <a:r>
              <a:rPr lang="en-US" altLang="en-US" u="sng">
                <a:cs typeface="Times New Roman" panose="02020603050405020304" pitchFamily="18" charset="0"/>
              </a:rPr>
              <a:t>Byte</a:t>
            </a:r>
            <a:r>
              <a:rPr lang="en-US" altLang="en-US">
                <a:cs typeface="Times New Roman" panose="02020603050405020304" pitchFamily="18" charset="0"/>
              </a:rPr>
              <a:t>, </a:t>
            </a:r>
            <a:r>
              <a:rPr lang="en-US" altLang="en-US" u="sng">
                <a:cs typeface="Times New Roman" panose="02020603050405020304" pitchFamily="18" charset="0"/>
              </a:rPr>
              <a:t>Short</a:t>
            </a:r>
            <a:r>
              <a:rPr lang="en-US" altLang="en-US">
                <a:cs typeface="Times New Roman" panose="02020603050405020304" pitchFamily="18" charset="0"/>
              </a:rPr>
              <a:t>, </a:t>
            </a:r>
            <a:r>
              <a:rPr lang="en-US" altLang="en-US" u="sng">
                <a:cs typeface="Times New Roman" panose="02020603050405020304" pitchFamily="18" charset="0"/>
              </a:rPr>
              <a:t>Integer</a:t>
            </a:r>
            <a:r>
              <a:rPr lang="en-US" altLang="en-US">
                <a:cs typeface="Times New Roman" panose="02020603050405020304" pitchFamily="18" charset="0"/>
              </a:rPr>
              <a:t>, and </a:t>
            </a:r>
            <a:r>
              <a:rPr lang="en-US" altLang="en-US" u="sng">
                <a:cs typeface="Times New Roman" panose="02020603050405020304" pitchFamily="18" charset="0"/>
              </a:rPr>
              <a:t>Long</a:t>
            </a:r>
            <a:r>
              <a:rPr lang="en-US" altLang="en-US">
                <a:cs typeface="Times New Roman" panose="02020603050405020304" pitchFamily="18" charset="0"/>
              </a:rPr>
              <a:t>, </a:t>
            </a:r>
            <a:r>
              <a:rPr lang="en-US" altLang="en-US" u="sng">
                <a:cs typeface="Times New Roman" panose="02020603050405020304" pitchFamily="18" charset="0"/>
              </a:rPr>
              <a:t>MIN_VALUE</a:t>
            </a:r>
            <a:r>
              <a:rPr lang="en-US" altLang="en-US">
                <a:cs typeface="Times New Roman" panose="02020603050405020304" pitchFamily="18" charset="0"/>
              </a:rPr>
              <a:t> represents the minimum </a:t>
            </a:r>
            <a:r>
              <a:rPr lang="en-US" altLang="en-US" u="sng">
                <a:cs typeface="Times New Roman" panose="02020603050405020304" pitchFamily="18" charset="0"/>
              </a:rPr>
              <a:t>byte</a:t>
            </a:r>
            <a:r>
              <a:rPr lang="en-US" altLang="en-US">
                <a:cs typeface="Times New Roman" panose="02020603050405020304" pitchFamily="18" charset="0"/>
              </a:rPr>
              <a:t>, </a:t>
            </a:r>
            <a:r>
              <a:rPr lang="en-US" altLang="en-US" u="sng">
                <a:cs typeface="Times New Roman" panose="02020603050405020304" pitchFamily="18" charset="0"/>
              </a:rPr>
              <a:t>short</a:t>
            </a:r>
            <a:r>
              <a:rPr lang="en-US" altLang="en-US">
                <a:cs typeface="Times New Roman" panose="02020603050405020304" pitchFamily="18" charset="0"/>
              </a:rPr>
              <a:t>, </a:t>
            </a:r>
            <a:r>
              <a:rPr lang="en-US" altLang="en-US" u="sng">
                <a:cs typeface="Times New Roman" panose="02020603050405020304" pitchFamily="18" charset="0"/>
              </a:rPr>
              <a:t>int</a:t>
            </a:r>
            <a:r>
              <a:rPr lang="en-US" altLang="en-US">
                <a:cs typeface="Times New Roman" panose="02020603050405020304" pitchFamily="18" charset="0"/>
              </a:rPr>
              <a:t>, and </a:t>
            </a:r>
            <a:r>
              <a:rPr lang="en-US" altLang="en-US" u="sng">
                <a:cs typeface="Times New Roman" panose="02020603050405020304" pitchFamily="18" charset="0"/>
              </a:rPr>
              <a:t>long</a:t>
            </a:r>
            <a:r>
              <a:rPr lang="en-US" altLang="en-US">
                <a:cs typeface="Times New Roman" panose="02020603050405020304" pitchFamily="18" charset="0"/>
              </a:rPr>
              <a:t> values. For </a:t>
            </a:r>
            <a:r>
              <a:rPr lang="en-US" altLang="en-US" u="sng">
                <a:cs typeface="Times New Roman" panose="02020603050405020304" pitchFamily="18" charset="0"/>
              </a:rPr>
              <a:t>Float</a:t>
            </a:r>
            <a:r>
              <a:rPr lang="en-US" altLang="en-US">
                <a:cs typeface="Times New Roman" panose="02020603050405020304" pitchFamily="18" charset="0"/>
              </a:rPr>
              <a:t> and </a:t>
            </a:r>
            <a:r>
              <a:rPr lang="en-US" altLang="en-US" u="sng">
                <a:cs typeface="Times New Roman" panose="02020603050405020304" pitchFamily="18" charset="0"/>
              </a:rPr>
              <a:t>Double</a:t>
            </a:r>
            <a:r>
              <a:rPr lang="en-US" altLang="en-US">
                <a:cs typeface="Times New Roman" panose="02020603050405020304" pitchFamily="18" charset="0"/>
              </a:rPr>
              <a:t>, </a:t>
            </a:r>
            <a:r>
              <a:rPr lang="en-US" altLang="en-US" u="sng">
                <a:cs typeface="Times New Roman" panose="02020603050405020304" pitchFamily="18" charset="0"/>
              </a:rPr>
              <a:t>MIN_VALUE</a:t>
            </a:r>
            <a:r>
              <a:rPr lang="en-US" altLang="en-US">
                <a:cs typeface="Times New Roman" panose="02020603050405020304" pitchFamily="18" charset="0"/>
              </a:rPr>
              <a:t> represents the minimum </a:t>
            </a:r>
            <a:r>
              <a:rPr lang="en-US" altLang="en-US" i="1">
                <a:cs typeface="Times New Roman" panose="02020603050405020304" pitchFamily="18" charset="0"/>
              </a:rPr>
              <a:t>positive</a:t>
            </a:r>
            <a:r>
              <a:rPr lang="en-US" altLang="en-US">
                <a:cs typeface="Times New Roman" panose="02020603050405020304" pitchFamily="18" charset="0"/>
              </a:rPr>
              <a:t> </a:t>
            </a:r>
            <a:r>
              <a:rPr lang="en-US" altLang="en-US" u="sng">
                <a:cs typeface="Times New Roman" panose="02020603050405020304" pitchFamily="18" charset="0"/>
              </a:rPr>
              <a:t>float</a:t>
            </a:r>
            <a:r>
              <a:rPr lang="en-US" altLang="en-US">
                <a:cs typeface="Times New Roman" panose="02020603050405020304" pitchFamily="18" charset="0"/>
              </a:rPr>
              <a:t> and </a:t>
            </a:r>
            <a:r>
              <a:rPr lang="en-US" altLang="en-US" u="sng">
                <a:cs typeface="Times New Roman" panose="02020603050405020304" pitchFamily="18" charset="0"/>
              </a:rPr>
              <a:t>double</a:t>
            </a:r>
            <a:r>
              <a:rPr lang="en-US" altLang="en-US">
                <a:cs typeface="Times New Roman" panose="02020603050405020304" pitchFamily="18" charset="0"/>
              </a:rPr>
              <a:t> values. The following statements display the maximum integer (2,147,483,647), the minimum positive float (1.4E-45), and the maximum double floating-point number (1.79769313486231570e+308d). </a:t>
            </a:r>
          </a:p>
        </p:txBody>
      </p:sp>
    </p:spTree>
    <p:extLst>
      <p:ext uri="{BB962C8B-B14F-4D97-AF65-F5344CB8AC3E}">
        <p14:creationId xmlns:p14="http://schemas.microsoft.com/office/powerpoint/2010/main" val="63997864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a:extLst>
              <a:ext uri="{FF2B5EF4-FFF2-40B4-BE49-F238E27FC236}">
                <a16:creationId xmlns:a16="http://schemas.microsoft.com/office/drawing/2014/main" id="{6566B9DC-4F73-4D40-B4F5-241A2FEFFCA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89F4CFA-58A2-1042-BA02-2B8987C80C54}" type="slidenum">
              <a:rPr lang="en-US" altLang="en-US" sz="1400"/>
              <a:pPr>
                <a:spcBef>
                  <a:spcPct val="0"/>
                </a:spcBef>
                <a:buClrTx/>
                <a:buSzTx/>
                <a:buFontTx/>
                <a:buNone/>
              </a:pPr>
              <a:t>70</a:t>
            </a:fld>
            <a:endParaRPr lang="en-US" altLang="en-US" sz="1400"/>
          </a:p>
        </p:txBody>
      </p:sp>
      <p:sp>
        <p:nvSpPr>
          <p:cNvPr id="50179" name="Rectangle 2">
            <a:extLst>
              <a:ext uri="{FF2B5EF4-FFF2-40B4-BE49-F238E27FC236}">
                <a16:creationId xmlns:a16="http://schemas.microsoft.com/office/drawing/2014/main" id="{DE8BB28B-CDAE-7748-9AAA-540B0A816823}"/>
              </a:ext>
            </a:extLst>
          </p:cNvPr>
          <p:cNvSpPr>
            <a:spLocks noGrp="1" noChangeArrowheads="1"/>
          </p:cNvSpPr>
          <p:nvPr>
            <p:ph type="title"/>
          </p:nvPr>
        </p:nvSpPr>
        <p:spPr>
          <a:xfrm>
            <a:off x="2209800" y="304800"/>
            <a:ext cx="7772400" cy="819150"/>
          </a:xfrm>
        </p:spPr>
        <p:txBody>
          <a:bodyPr/>
          <a:lstStyle/>
          <a:p>
            <a:r>
              <a:rPr lang="en-US" altLang="en-US"/>
              <a:t>Designing a Class, cont.</a:t>
            </a:r>
          </a:p>
        </p:txBody>
      </p:sp>
      <p:sp>
        <p:nvSpPr>
          <p:cNvPr id="50180" name="Rectangle 3">
            <a:extLst>
              <a:ext uri="{FF2B5EF4-FFF2-40B4-BE49-F238E27FC236}">
                <a16:creationId xmlns:a16="http://schemas.microsoft.com/office/drawing/2014/main" id="{9D92A0A0-1569-624F-9C44-C9067B49BABB}"/>
              </a:ext>
            </a:extLst>
          </p:cNvPr>
          <p:cNvSpPr>
            <a:spLocks noGrp="1" noChangeArrowheads="1"/>
          </p:cNvSpPr>
          <p:nvPr>
            <p:ph type="body" idx="1"/>
          </p:nvPr>
        </p:nvSpPr>
        <p:spPr>
          <a:xfrm>
            <a:off x="1828800" y="1371600"/>
            <a:ext cx="8839200" cy="4800600"/>
          </a:xfrm>
        </p:spPr>
        <p:txBody>
          <a:bodyPr/>
          <a:lstStyle/>
          <a:p>
            <a:pPr marL="0" indent="0">
              <a:spcBef>
                <a:spcPct val="50000"/>
              </a:spcBef>
              <a:buNone/>
            </a:pPr>
            <a:r>
              <a:rPr lang="en-US" altLang="en-US" sz="3000">
                <a:cs typeface="Times New Roman" panose="02020603050405020304" pitchFamily="18" charset="0"/>
              </a:rPr>
              <a:t>(Separating responsibilities) </a:t>
            </a:r>
            <a:r>
              <a:rPr lang="en-US" altLang="en-US" sz="3000"/>
              <a:t>A single entity with too many responsibilities can be broken into several classes to separate responsibilities. The classes String, StringBuilder, and StringBuffer all deal with strings, for example, but have different responsibilities. The String class deals with immutable strings, the StringBuilder class is for creating mutable strings, and the StringBuffer class is similar to StringBuilder except that StringBuffer contains synchronized methods for updating strings. </a:t>
            </a:r>
          </a:p>
        </p:txBody>
      </p:sp>
    </p:spTree>
    <p:extLst>
      <p:ext uri="{BB962C8B-B14F-4D97-AF65-F5344CB8AC3E}">
        <p14:creationId xmlns:p14="http://schemas.microsoft.com/office/powerpoint/2010/main" val="30014697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a:extLst>
              <a:ext uri="{FF2B5EF4-FFF2-40B4-BE49-F238E27FC236}">
                <a16:creationId xmlns:a16="http://schemas.microsoft.com/office/drawing/2014/main" id="{31828772-C079-9840-9BD1-98105F3D279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50A590D-AE5D-5840-8F3B-743A4E899EDC}" type="slidenum">
              <a:rPr lang="en-US" altLang="en-US" sz="1400"/>
              <a:pPr>
                <a:spcBef>
                  <a:spcPct val="0"/>
                </a:spcBef>
                <a:buClrTx/>
                <a:buSzTx/>
                <a:buFontTx/>
                <a:buNone/>
              </a:pPr>
              <a:t>71</a:t>
            </a:fld>
            <a:endParaRPr lang="en-US" altLang="en-US" sz="1400"/>
          </a:p>
        </p:txBody>
      </p:sp>
      <p:sp>
        <p:nvSpPr>
          <p:cNvPr id="51203" name="Rectangle 2">
            <a:extLst>
              <a:ext uri="{FF2B5EF4-FFF2-40B4-BE49-F238E27FC236}">
                <a16:creationId xmlns:a16="http://schemas.microsoft.com/office/drawing/2014/main" id="{6733C8B4-94AE-F84D-A239-711BF8F9533C}"/>
              </a:ext>
            </a:extLst>
          </p:cNvPr>
          <p:cNvSpPr>
            <a:spLocks noGrp="1" noChangeArrowheads="1"/>
          </p:cNvSpPr>
          <p:nvPr>
            <p:ph type="title"/>
          </p:nvPr>
        </p:nvSpPr>
        <p:spPr>
          <a:xfrm>
            <a:off x="2209800" y="304800"/>
            <a:ext cx="7772400" cy="819150"/>
          </a:xfrm>
        </p:spPr>
        <p:txBody>
          <a:bodyPr/>
          <a:lstStyle/>
          <a:p>
            <a:r>
              <a:rPr lang="en-US" altLang="en-US"/>
              <a:t>Designing a Class, cont.</a:t>
            </a:r>
          </a:p>
        </p:txBody>
      </p:sp>
      <p:sp>
        <p:nvSpPr>
          <p:cNvPr id="51204" name="Rectangle 3">
            <a:extLst>
              <a:ext uri="{FF2B5EF4-FFF2-40B4-BE49-F238E27FC236}">
                <a16:creationId xmlns:a16="http://schemas.microsoft.com/office/drawing/2014/main" id="{736223CE-73F0-4845-9E49-A898CA3F24B7}"/>
              </a:ext>
            </a:extLst>
          </p:cNvPr>
          <p:cNvSpPr>
            <a:spLocks noGrp="1" noChangeArrowheads="1"/>
          </p:cNvSpPr>
          <p:nvPr>
            <p:ph type="body" idx="1"/>
          </p:nvPr>
        </p:nvSpPr>
        <p:spPr>
          <a:xfrm>
            <a:off x="1524000" y="1371600"/>
            <a:ext cx="9144000" cy="5486400"/>
          </a:xfrm>
        </p:spPr>
        <p:txBody>
          <a:bodyPr/>
          <a:lstStyle/>
          <a:p>
            <a:pPr marL="0" indent="0">
              <a:spcBef>
                <a:spcPct val="50000"/>
              </a:spcBef>
              <a:buNone/>
            </a:pPr>
            <a:r>
              <a:rPr lang="en-US" altLang="en-US">
                <a:cs typeface="Times New Roman" panose="02020603050405020304" pitchFamily="18" charset="0"/>
              </a:rPr>
              <a:t>Classes are designed for reuse. Users can incorporate classes in many different combinations, orders, and environments. Therefore, you should design a class that imposes no restrictions on what or when the user can do with it, design the properties to ensure that the user can set properties in any order, with any combination of values, and design methods to function independently of their order of occurrence.</a:t>
            </a:r>
          </a:p>
        </p:txBody>
      </p:sp>
    </p:spTree>
    <p:extLst>
      <p:ext uri="{BB962C8B-B14F-4D97-AF65-F5344CB8AC3E}">
        <p14:creationId xmlns:p14="http://schemas.microsoft.com/office/powerpoint/2010/main" val="19204275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a:extLst>
              <a:ext uri="{FF2B5EF4-FFF2-40B4-BE49-F238E27FC236}">
                <a16:creationId xmlns:a16="http://schemas.microsoft.com/office/drawing/2014/main" id="{2A958964-60DE-7649-85B0-D85089ACF8D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60659AB-91E7-A943-86D6-21CEE3FBB993}" type="slidenum">
              <a:rPr lang="en-US" altLang="en-US" sz="1400"/>
              <a:pPr>
                <a:spcBef>
                  <a:spcPct val="0"/>
                </a:spcBef>
                <a:buClrTx/>
                <a:buSzTx/>
                <a:buFontTx/>
                <a:buNone/>
              </a:pPr>
              <a:t>72</a:t>
            </a:fld>
            <a:endParaRPr lang="en-US" altLang="en-US" sz="1400"/>
          </a:p>
        </p:txBody>
      </p:sp>
      <p:sp>
        <p:nvSpPr>
          <p:cNvPr id="52227" name="Rectangle 2">
            <a:extLst>
              <a:ext uri="{FF2B5EF4-FFF2-40B4-BE49-F238E27FC236}">
                <a16:creationId xmlns:a16="http://schemas.microsoft.com/office/drawing/2014/main" id="{E8719178-3B00-9546-A10C-7E9AA4E82184}"/>
              </a:ext>
            </a:extLst>
          </p:cNvPr>
          <p:cNvSpPr>
            <a:spLocks noGrp="1" noChangeArrowheads="1"/>
          </p:cNvSpPr>
          <p:nvPr>
            <p:ph type="title"/>
          </p:nvPr>
        </p:nvSpPr>
        <p:spPr>
          <a:xfrm>
            <a:off x="2209800" y="304800"/>
            <a:ext cx="7772400" cy="819150"/>
          </a:xfrm>
        </p:spPr>
        <p:txBody>
          <a:bodyPr/>
          <a:lstStyle/>
          <a:p>
            <a:r>
              <a:rPr lang="en-US" altLang="en-US"/>
              <a:t>Designing a Class, cont.</a:t>
            </a:r>
          </a:p>
        </p:txBody>
      </p:sp>
      <p:sp>
        <p:nvSpPr>
          <p:cNvPr id="52228" name="Rectangle 3">
            <a:extLst>
              <a:ext uri="{FF2B5EF4-FFF2-40B4-BE49-F238E27FC236}">
                <a16:creationId xmlns:a16="http://schemas.microsoft.com/office/drawing/2014/main" id="{389ACC64-7B0E-884B-924B-C693FC0BC973}"/>
              </a:ext>
            </a:extLst>
          </p:cNvPr>
          <p:cNvSpPr>
            <a:spLocks noGrp="1" noChangeArrowheads="1"/>
          </p:cNvSpPr>
          <p:nvPr>
            <p:ph type="body" idx="1"/>
          </p:nvPr>
        </p:nvSpPr>
        <p:spPr>
          <a:xfrm>
            <a:off x="1600200" y="1371600"/>
            <a:ext cx="9067800" cy="5486400"/>
          </a:xfrm>
        </p:spPr>
        <p:txBody>
          <a:bodyPr/>
          <a:lstStyle/>
          <a:p>
            <a:pPr marL="0" indent="0">
              <a:spcBef>
                <a:spcPct val="50000"/>
              </a:spcBef>
              <a:buNone/>
            </a:pPr>
            <a:r>
              <a:rPr lang="en-US" altLang="en-US">
                <a:cs typeface="Times New Roman" panose="02020603050405020304" pitchFamily="18" charset="0"/>
              </a:rPr>
              <a:t>Provide a public no-arg constructor and override the </a:t>
            </a:r>
            <a:r>
              <a:rPr lang="en-US" altLang="en-US" u="sng">
                <a:cs typeface="Times New Roman" panose="02020603050405020304" pitchFamily="18" charset="0"/>
              </a:rPr>
              <a:t>equals</a:t>
            </a:r>
            <a:r>
              <a:rPr lang="en-US" altLang="en-US">
                <a:cs typeface="Times New Roman" panose="02020603050405020304" pitchFamily="18" charset="0"/>
              </a:rPr>
              <a:t> method and the </a:t>
            </a:r>
            <a:r>
              <a:rPr lang="en-US" altLang="en-US" u="sng">
                <a:cs typeface="Times New Roman" panose="02020603050405020304" pitchFamily="18" charset="0"/>
              </a:rPr>
              <a:t>toString</a:t>
            </a:r>
            <a:r>
              <a:rPr lang="en-US" altLang="en-US">
                <a:cs typeface="Times New Roman" panose="02020603050405020304" pitchFamily="18" charset="0"/>
              </a:rPr>
              <a:t> method defined in the </a:t>
            </a:r>
            <a:r>
              <a:rPr lang="en-US" altLang="en-US" u="sng">
                <a:cs typeface="Times New Roman" panose="02020603050405020304" pitchFamily="18" charset="0"/>
              </a:rPr>
              <a:t>Object</a:t>
            </a:r>
            <a:r>
              <a:rPr lang="en-US" altLang="en-US">
                <a:cs typeface="Times New Roman" panose="02020603050405020304" pitchFamily="18" charset="0"/>
              </a:rPr>
              <a:t> class whenever possible.</a:t>
            </a:r>
            <a:r>
              <a:rPr lang="en-US" altLang="en-US">
                <a:latin typeface="Courier" pitchFamily="2" charset="0"/>
                <a:cs typeface="Times New Roman" panose="02020603050405020304" pitchFamily="18" charset="0"/>
              </a:rPr>
              <a:t> </a:t>
            </a:r>
          </a:p>
        </p:txBody>
      </p:sp>
    </p:spTree>
    <p:extLst>
      <p:ext uri="{BB962C8B-B14F-4D97-AF65-F5344CB8AC3E}">
        <p14:creationId xmlns:p14="http://schemas.microsoft.com/office/powerpoint/2010/main" val="41374301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a:extLst>
              <a:ext uri="{FF2B5EF4-FFF2-40B4-BE49-F238E27FC236}">
                <a16:creationId xmlns:a16="http://schemas.microsoft.com/office/drawing/2014/main" id="{D101CFBC-4872-DD43-8E98-8CB51C3C52B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89D5E21-52C5-1E48-93CA-C58095FAF4C6}" type="slidenum">
              <a:rPr lang="en-US" altLang="en-US" sz="1400"/>
              <a:pPr>
                <a:spcBef>
                  <a:spcPct val="0"/>
                </a:spcBef>
                <a:buClrTx/>
                <a:buSzTx/>
                <a:buFontTx/>
                <a:buNone/>
              </a:pPr>
              <a:t>73</a:t>
            </a:fld>
            <a:endParaRPr lang="en-US" altLang="en-US" sz="1400"/>
          </a:p>
        </p:txBody>
      </p:sp>
      <p:sp>
        <p:nvSpPr>
          <p:cNvPr id="53251" name="Rectangle 2">
            <a:extLst>
              <a:ext uri="{FF2B5EF4-FFF2-40B4-BE49-F238E27FC236}">
                <a16:creationId xmlns:a16="http://schemas.microsoft.com/office/drawing/2014/main" id="{76F4E2B4-4758-7449-A001-374E0E47492B}"/>
              </a:ext>
            </a:extLst>
          </p:cNvPr>
          <p:cNvSpPr>
            <a:spLocks noGrp="1" noChangeArrowheads="1"/>
          </p:cNvSpPr>
          <p:nvPr>
            <p:ph type="title"/>
          </p:nvPr>
        </p:nvSpPr>
        <p:spPr>
          <a:xfrm>
            <a:off x="2209800" y="304800"/>
            <a:ext cx="7772400" cy="819150"/>
          </a:xfrm>
        </p:spPr>
        <p:txBody>
          <a:bodyPr/>
          <a:lstStyle/>
          <a:p>
            <a:r>
              <a:rPr lang="en-US" altLang="en-US"/>
              <a:t>Designing a Class, cont.</a:t>
            </a:r>
          </a:p>
        </p:txBody>
      </p:sp>
      <p:sp>
        <p:nvSpPr>
          <p:cNvPr id="53252" name="Rectangle 3">
            <a:extLst>
              <a:ext uri="{FF2B5EF4-FFF2-40B4-BE49-F238E27FC236}">
                <a16:creationId xmlns:a16="http://schemas.microsoft.com/office/drawing/2014/main" id="{9B7A6A2E-B9C7-D148-A448-D5B14D9977EB}"/>
              </a:ext>
            </a:extLst>
          </p:cNvPr>
          <p:cNvSpPr>
            <a:spLocks noGrp="1" noChangeArrowheads="1"/>
          </p:cNvSpPr>
          <p:nvPr>
            <p:ph type="body" idx="1"/>
          </p:nvPr>
        </p:nvSpPr>
        <p:spPr>
          <a:xfrm>
            <a:off x="1905000" y="1371600"/>
            <a:ext cx="8382000" cy="4800600"/>
          </a:xfrm>
        </p:spPr>
        <p:txBody>
          <a:bodyPr/>
          <a:lstStyle/>
          <a:p>
            <a:pPr marL="0" indent="0">
              <a:spcBef>
                <a:spcPct val="50000"/>
              </a:spcBef>
              <a:buNone/>
            </a:pPr>
            <a:r>
              <a:rPr lang="en-US" altLang="en-US">
                <a:cs typeface="Times New Roman" panose="02020603050405020304" pitchFamily="18" charset="0"/>
              </a:rPr>
              <a:t>Follow standard Java programming style and naming conventions. Choose informative names for classes, data fields, and methods. Always place the data declaration before the constructor, and place constructors before methods. Always provide a constructor and initialize variables to avoid programming errors.</a:t>
            </a:r>
            <a:r>
              <a:rPr lang="en-US" altLang="en-US"/>
              <a:t> </a:t>
            </a:r>
          </a:p>
        </p:txBody>
      </p:sp>
    </p:spTree>
    <p:extLst>
      <p:ext uri="{BB962C8B-B14F-4D97-AF65-F5344CB8AC3E}">
        <p14:creationId xmlns:p14="http://schemas.microsoft.com/office/powerpoint/2010/main" val="9151047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a:extLst>
              <a:ext uri="{FF2B5EF4-FFF2-40B4-BE49-F238E27FC236}">
                <a16:creationId xmlns:a16="http://schemas.microsoft.com/office/drawing/2014/main" id="{2B9A7F45-E230-1B4E-854C-A83AF7117AB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094DA58-03B2-B645-8595-1CA0DAF5F3D1}" type="slidenum">
              <a:rPr lang="en-US" altLang="en-US" sz="1400"/>
              <a:pPr>
                <a:spcBef>
                  <a:spcPct val="0"/>
                </a:spcBef>
                <a:buClrTx/>
                <a:buSzTx/>
                <a:buFontTx/>
                <a:buNone/>
              </a:pPr>
              <a:t>74</a:t>
            </a:fld>
            <a:endParaRPr lang="en-US" altLang="en-US" sz="1400"/>
          </a:p>
        </p:txBody>
      </p:sp>
      <p:sp>
        <p:nvSpPr>
          <p:cNvPr id="54275" name="Rectangle 2">
            <a:extLst>
              <a:ext uri="{FF2B5EF4-FFF2-40B4-BE49-F238E27FC236}">
                <a16:creationId xmlns:a16="http://schemas.microsoft.com/office/drawing/2014/main" id="{7E3AAD7B-F2EE-DE49-937E-A3B6601B7669}"/>
              </a:ext>
            </a:extLst>
          </p:cNvPr>
          <p:cNvSpPr>
            <a:spLocks noGrp="1" noChangeArrowheads="1"/>
          </p:cNvSpPr>
          <p:nvPr>
            <p:ph type="title"/>
          </p:nvPr>
        </p:nvSpPr>
        <p:spPr>
          <a:xfrm>
            <a:off x="2209800" y="0"/>
            <a:ext cx="7772400" cy="1428750"/>
          </a:xfrm>
        </p:spPr>
        <p:txBody>
          <a:bodyPr/>
          <a:lstStyle/>
          <a:p>
            <a:r>
              <a:rPr lang="en-US" altLang="en-US">
                <a:cs typeface="Times New Roman" panose="02020603050405020304" pitchFamily="18" charset="0"/>
              </a:rPr>
              <a:t>Using Visibility Modifiers</a:t>
            </a:r>
            <a:endParaRPr lang="en-US" altLang="en-US"/>
          </a:p>
        </p:txBody>
      </p:sp>
      <p:sp>
        <p:nvSpPr>
          <p:cNvPr id="54276" name="Rectangle 3">
            <a:extLst>
              <a:ext uri="{FF2B5EF4-FFF2-40B4-BE49-F238E27FC236}">
                <a16:creationId xmlns:a16="http://schemas.microsoft.com/office/drawing/2014/main" id="{66CEAD83-A9DF-AD40-A80B-719E0CB7D577}"/>
              </a:ext>
            </a:extLst>
          </p:cNvPr>
          <p:cNvSpPr>
            <a:spLocks noGrp="1" noChangeArrowheads="1"/>
          </p:cNvSpPr>
          <p:nvPr>
            <p:ph type="body" idx="1"/>
          </p:nvPr>
        </p:nvSpPr>
        <p:spPr>
          <a:xfrm>
            <a:off x="1676400" y="1219200"/>
            <a:ext cx="8610600" cy="5181600"/>
          </a:xfrm>
        </p:spPr>
        <p:txBody>
          <a:bodyPr/>
          <a:lstStyle/>
          <a:p>
            <a:pPr marL="0" indent="0">
              <a:spcBef>
                <a:spcPct val="0"/>
              </a:spcBef>
              <a:buNone/>
            </a:pPr>
            <a:r>
              <a:rPr lang="en-US" altLang="en-US" sz="2900">
                <a:cs typeface="Times New Roman" panose="02020603050405020304" pitchFamily="18" charset="0"/>
              </a:rPr>
              <a:t>Each class can present two contracts – one for the users of the class and one for the extenders of the class. Make the fields private and accessor methods public if they are intended for the users of the class. Make the fields or method protected if they are intended for extenders of the class. The contract for the extenders encompasses the contract for the users. The extended class may increase the visibility of an instance method from protected to public, or change its implementation, but you should never change the implementation in a way that violates that contract.</a:t>
            </a:r>
          </a:p>
        </p:txBody>
      </p:sp>
    </p:spTree>
    <p:extLst>
      <p:ext uri="{BB962C8B-B14F-4D97-AF65-F5344CB8AC3E}">
        <p14:creationId xmlns:p14="http://schemas.microsoft.com/office/powerpoint/2010/main" val="20898196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a:extLst>
              <a:ext uri="{FF2B5EF4-FFF2-40B4-BE49-F238E27FC236}">
                <a16:creationId xmlns:a16="http://schemas.microsoft.com/office/drawing/2014/main" id="{F1703436-02B8-4B46-B208-A4B87B1414C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2E33CBC-052C-2948-BEAF-22DD9DABE773}" type="slidenum">
              <a:rPr lang="en-US" altLang="en-US" sz="1400"/>
              <a:pPr>
                <a:spcBef>
                  <a:spcPct val="0"/>
                </a:spcBef>
                <a:buClrTx/>
                <a:buSzTx/>
                <a:buFontTx/>
                <a:buNone/>
              </a:pPr>
              <a:t>75</a:t>
            </a:fld>
            <a:endParaRPr lang="en-US" altLang="en-US" sz="1400"/>
          </a:p>
        </p:txBody>
      </p:sp>
      <p:sp>
        <p:nvSpPr>
          <p:cNvPr id="55299" name="Rectangle 2">
            <a:extLst>
              <a:ext uri="{FF2B5EF4-FFF2-40B4-BE49-F238E27FC236}">
                <a16:creationId xmlns:a16="http://schemas.microsoft.com/office/drawing/2014/main" id="{419C004F-1E31-804D-B77D-38C0FCA19736}"/>
              </a:ext>
            </a:extLst>
          </p:cNvPr>
          <p:cNvSpPr>
            <a:spLocks noGrp="1" noChangeArrowheads="1"/>
          </p:cNvSpPr>
          <p:nvPr>
            <p:ph type="title"/>
          </p:nvPr>
        </p:nvSpPr>
        <p:spPr>
          <a:xfrm>
            <a:off x="2209800" y="228600"/>
            <a:ext cx="7772400" cy="762000"/>
          </a:xfrm>
        </p:spPr>
        <p:txBody>
          <a:bodyPr/>
          <a:lstStyle/>
          <a:p>
            <a:r>
              <a:rPr lang="en-US" altLang="en-US">
                <a:cs typeface="Times New Roman" panose="02020603050405020304" pitchFamily="18" charset="0"/>
              </a:rPr>
              <a:t>Using Visibility Modifiers, cont.</a:t>
            </a:r>
          </a:p>
        </p:txBody>
      </p:sp>
      <p:sp>
        <p:nvSpPr>
          <p:cNvPr id="55300" name="Rectangle 3">
            <a:extLst>
              <a:ext uri="{FF2B5EF4-FFF2-40B4-BE49-F238E27FC236}">
                <a16:creationId xmlns:a16="http://schemas.microsoft.com/office/drawing/2014/main" id="{3F22D398-6164-1A45-AA95-FEDB73187AF0}"/>
              </a:ext>
            </a:extLst>
          </p:cNvPr>
          <p:cNvSpPr>
            <a:spLocks noGrp="1" noChangeArrowheads="1"/>
          </p:cNvSpPr>
          <p:nvPr>
            <p:ph type="body" idx="1"/>
          </p:nvPr>
        </p:nvSpPr>
        <p:spPr>
          <a:xfrm>
            <a:off x="1752600" y="1295400"/>
            <a:ext cx="8915400" cy="5943600"/>
          </a:xfrm>
        </p:spPr>
        <p:txBody>
          <a:bodyPr/>
          <a:lstStyle/>
          <a:p>
            <a:pPr marL="0" indent="0">
              <a:spcBef>
                <a:spcPct val="0"/>
              </a:spcBef>
              <a:buNone/>
            </a:pPr>
            <a:r>
              <a:rPr lang="en-US" altLang="en-US">
                <a:cs typeface="Times New Roman" panose="02020603050405020304" pitchFamily="18" charset="0"/>
              </a:rPr>
              <a:t>A class should use the private modifier to hide its data from direct access by clients. You can use get methods and set methods to provide users with access to the private data, but only to private data you want the user to see or to modify. A class should also hide methods not intended for client use. The gcd method in the Rational class is private, for example, because it is only for internal use within the class.</a:t>
            </a:r>
          </a:p>
        </p:txBody>
      </p:sp>
    </p:spTree>
    <p:extLst>
      <p:ext uri="{BB962C8B-B14F-4D97-AF65-F5344CB8AC3E}">
        <p14:creationId xmlns:p14="http://schemas.microsoft.com/office/powerpoint/2010/main" val="393562444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a:extLst>
              <a:ext uri="{FF2B5EF4-FFF2-40B4-BE49-F238E27FC236}">
                <a16:creationId xmlns:a16="http://schemas.microsoft.com/office/drawing/2014/main" id="{216BCB55-3E09-954C-979F-5566A367CA6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270AFDF-6A12-6947-964D-4AB9D7DACC68}" type="slidenum">
              <a:rPr lang="en-US" altLang="en-US" sz="1400"/>
              <a:pPr>
                <a:spcBef>
                  <a:spcPct val="0"/>
                </a:spcBef>
                <a:buClrTx/>
                <a:buSzTx/>
                <a:buFontTx/>
                <a:buNone/>
              </a:pPr>
              <a:t>76</a:t>
            </a:fld>
            <a:endParaRPr lang="en-US" altLang="en-US" sz="1400"/>
          </a:p>
        </p:txBody>
      </p:sp>
      <p:sp>
        <p:nvSpPr>
          <p:cNvPr id="56323" name="Rectangle 2">
            <a:extLst>
              <a:ext uri="{FF2B5EF4-FFF2-40B4-BE49-F238E27FC236}">
                <a16:creationId xmlns:a16="http://schemas.microsoft.com/office/drawing/2014/main" id="{DF175A64-B488-A541-B53C-B1C344EA230D}"/>
              </a:ext>
            </a:extLst>
          </p:cNvPr>
          <p:cNvSpPr>
            <a:spLocks noGrp="1" noChangeArrowheads="1"/>
          </p:cNvSpPr>
          <p:nvPr>
            <p:ph type="title"/>
          </p:nvPr>
        </p:nvSpPr>
        <p:spPr>
          <a:xfrm>
            <a:off x="2209800" y="381000"/>
            <a:ext cx="7772400" cy="762000"/>
          </a:xfrm>
        </p:spPr>
        <p:txBody>
          <a:bodyPr/>
          <a:lstStyle/>
          <a:p>
            <a:r>
              <a:rPr lang="en-US" altLang="en-US">
                <a:cs typeface="Times New Roman" panose="02020603050405020304" pitchFamily="18" charset="0"/>
              </a:rPr>
              <a:t>Using the static Modifier</a:t>
            </a:r>
          </a:p>
        </p:txBody>
      </p:sp>
      <p:sp>
        <p:nvSpPr>
          <p:cNvPr id="56324" name="Rectangle 3">
            <a:extLst>
              <a:ext uri="{FF2B5EF4-FFF2-40B4-BE49-F238E27FC236}">
                <a16:creationId xmlns:a16="http://schemas.microsoft.com/office/drawing/2014/main" id="{627170AA-0384-EC4E-AA5C-1072B2F82837}"/>
              </a:ext>
            </a:extLst>
          </p:cNvPr>
          <p:cNvSpPr>
            <a:spLocks noGrp="1" noChangeArrowheads="1"/>
          </p:cNvSpPr>
          <p:nvPr>
            <p:ph type="body" idx="1"/>
          </p:nvPr>
        </p:nvSpPr>
        <p:spPr>
          <a:xfrm>
            <a:off x="1905000" y="1828800"/>
            <a:ext cx="8382000" cy="3505200"/>
          </a:xfrm>
        </p:spPr>
        <p:txBody>
          <a:bodyPr/>
          <a:lstStyle/>
          <a:p>
            <a:pPr marL="0" indent="0">
              <a:spcBef>
                <a:spcPct val="0"/>
              </a:spcBef>
              <a:buNone/>
            </a:pPr>
            <a:r>
              <a:rPr lang="en-US" altLang="en-US" sz="3600">
                <a:cs typeface="Times New Roman" panose="02020603050405020304" pitchFamily="18" charset="0"/>
              </a:rPr>
              <a:t>A property that is shared by all the instances of the class should be declared as a static property.</a:t>
            </a:r>
            <a:r>
              <a:rPr lang="en-US" altLang="en-US" sz="3600">
                <a:latin typeface="Courier" pitchFamily="2" charset="0"/>
                <a:cs typeface="Times New Roman" panose="02020603050405020304" pitchFamily="18" charset="0"/>
              </a:rPr>
              <a:t> </a:t>
            </a:r>
          </a:p>
        </p:txBody>
      </p:sp>
    </p:spTree>
    <p:extLst>
      <p:ext uri="{BB962C8B-B14F-4D97-AF65-F5344CB8AC3E}">
        <p14:creationId xmlns:p14="http://schemas.microsoft.com/office/powerpoint/2010/main" val="1764672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2">
            <a:extLst>
              <a:ext uri="{FF2B5EF4-FFF2-40B4-BE49-F238E27FC236}">
                <a16:creationId xmlns:a16="http://schemas.microsoft.com/office/drawing/2014/main" id="{B99663FF-0DC1-CC4F-9E85-D1B219C70C7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F570315-B94D-2F4F-B980-926A8DA78037}" type="slidenum">
              <a:rPr lang="en-US" altLang="en-US" sz="1400"/>
              <a:pPr>
                <a:spcBef>
                  <a:spcPct val="0"/>
                </a:spcBef>
                <a:buClrTx/>
                <a:buSzTx/>
                <a:buFontTx/>
                <a:buNone/>
              </a:pPr>
              <a:t>8</a:t>
            </a:fld>
            <a:endParaRPr lang="en-US" altLang="en-US" sz="1400"/>
          </a:p>
        </p:txBody>
      </p:sp>
      <p:sp>
        <p:nvSpPr>
          <p:cNvPr id="26627" name="Slide Number Placeholder 4">
            <a:extLst>
              <a:ext uri="{FF2B5EF4-FFF2-40B4-BE49-F238E27FC236}">
                <a16:creationId xmlns:a16="http://schemas.microsoft.com/office/drawing/2014/main" id="{4DCAD833-FE9A-5E47-BC4C-26598921D740}"/>
              </a:ext>
            </a:extLst>
          </p:cNvPr>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EEBD2AF5-5B94-DF45-85A9-9E9B0696B6D8}" type="slidenum">
              <a:rPr lang="en-US" altLang="en-US" sz="1400"/>
              <a:pPr algn="r">
                <a:spcBef>
                  <a:spcPct val="0"/>
                </a:spcBef>
                <a:buClrTx/>
                <a:buSzTx/>
                <a:buFontTx/>
                <a:buNone/>
              </a:pPr>
              <a:t>8</a:t>
            </a:fld>
            <a:endParaRPr lang="en-US" altLang="en-US" sz="1400"/>
          </a:p>
        </p:txBody>
      </p:sp>
      <p:sp>
        <p:nvSpPr>
          <p:cNvPr id="26628" name="Rectangle 2">
            <a:extLst>
              <a:ext uri="{FF2B5EF4-FFF2-40B4-BE49-F238E27FC236}">
                <a16:creationId xmlns:a16="http://schemas.microsoft.com/office/drawing/2014/main" id="{939464A9-8343-554F-813C-D57FF737CAF1}"/>
              </a:ext>
            </a:extLst>
          </p:cNvPr>
          <p:cNvSpPr>
            <a:spLocks noGrp="1" noChangeArrowheads="1"/>
          </p:cNvSpPr>
          <p:nvPr>
            <p:ph type="title" idx="4294967295"/>
          </p:nvPr>
        </p:nvSpPr>
        <p:spPr>
          <a:xfrm>
            <a:off x="1524000" y="228600"/>
            <a:ext cx="8839200" cy="914400"/>
          </a:xfrm>
        </p:spPr>
        <p:txBody>
          <a:bodyPr/>
          <a:lstStyle/>
          <a:p>
            <a:r>
              <a:rPr lang="en-US" altLang="en-US">
                <a:cs typeface="Times New Roman" panose="02020603050405020304" pitchFamily="18" charset="0"/>
              </a:rPr>
              <a:t>Conversion Methods</a:t>
            </a:r>
          </a:p>
        </p:txBody>
      </p:sp>
      <p:sp>
        <p:nvSpPr>
          <p:cNvPr id="26629" name="Rectangle 3">
            <a:extLst>
              <a:ext uri="{FF2B5EF4-FFF2-40B4-BE49-F238E27FC236}">
                <a16:creationId xmlns:a16="http://schemas.microsoft.com/office/drawing/2014/main" id="{07643706-ECBE-0848-8CAE-27C5F79F5A52}"/>
              </a:ext>
            </a:extLst>
          </p:cNvPr>
          <p:cNvSpPr>
            <a:spLocks noGrp="1" noChangeArrowheads="1"/>
          </p:cNvSpPr>
          <p:nvPr>
            <p:ph type="body" idx="4294967295"/>
          </p:nvPr>
        </p:nvSpPr>
        <p:spPr>
          <a:xfrm>
            <a:off x="1752600" y="1143000"/>
            <a:ext cx="8534400" cy="5181600"/>
          </a:xfrm>
        </p:spPr>
        <p:txBody>
          <a:bodyPr/>
          <a:lstStyle/>
          <a:p>
            <a:pPr marL="0" indent="0">
              <a:spcBef>
                <a:spcPct val="50000"/>
              </a:spcBef>
              <a:buNone/>
            </a:pPr>
            <a:r>
              <a:rPr lang="en-US" altLang="en-US" sz="3600">
                <a:cs typeface="Times New Roman" panose="02020603050405020304" pitchFamily="18" charset="0"/>
              </a:rPr>
              <a:t>Each numeric wrapper class implements the abstract methods </a:t>
            </a:r>
            <a:r>
              <a:rPr lang="en-US" altLang="en-US" sz="3600" u="sng">
                <a:cs typeface="Times New Roman" panose="02020603050405020304" pitchFamily="18" charset="0"/>
              </a:rPr>
              <a:t>doubleValue</a:t>
            </a:r>
            <a:r>
              <a:rPr lang="en-US" altLang="en-US" sz="3600">
                <a:cs typeface="Times New Roman" panose="02020603050405020304" pitchFamily="18" charset="0"/>
              </a:rPr>
              <a:t>, </a:t>
            </a:r>
            <a:r>
              <a:rPr lang="en-US" altLang="en-US" sz="3600" u="sng">
                <a:cs typeface="Times New Roman" panose="02020603050405020304" pitchFamily="18" charset="0"/>
              </a:rPr>
              <a:t>floatValue</a:t>
            </a:r>
            <a:r>
              <a:rPr lang="en-US" altLang="en-US" sz="3600">
                <a:cs typeface="Times New Roman" panose="02020603050405020304" pitchFamily="18" charset="0"/>
              </a:rPr>
              <a:t>, </a:t>
            </a:r>
            <a:r>
              <a:rPr lang="en-US" altLang="en-US" sz="3600" u="sng">
                <a:cs typeface="Times New Roman" panose="02020603050405020304" pitchFamily="18" charset="0"/>
              </a:rPr>
              <a:t>intValue</a:t>
            </a:r>
            <a:r>
              <a:rPr lang="en-US" altLang="en-US" sz="3600">
                <a:cs typeface="Times New Roman" panose="02020603050405020304" pitchFamily="18" charset="0"/>
              </a:rPr>
              <a:t>, </a:t>
            </a:r>
            <a:r>
              <a:rPr lang="en-US" altLang="en-US" sz="3600" u="sng">
                <a:cs typeface="Times New Roman" panose="02020603050405020304" pitchFamily="18" charset="0"/>
              </a:rPr>
              <a:t>longValue</a:t>
            </a:r>
            <a:r>
              <a:rPr lang="en-US" altLang="en-US" sz="3600">
                <a:cs typeface="Times New Roman" panose="02020603050405020304" pitchFamily="18" charset="0"/>
              </a:rPr>
              <a:t>, and </a:t>
            </a:r>
            <a:r>
              <a:rPr lang="en-US" altLang="en-US" sz="3600" u="sng">
                <a:cs typeface="Times New Roman" panose="02020603050405020304" pitchFamily="18" charset="0"/>
              </a:rPr>
              <a:t>shortValue</a:t>
            </a:r>
            <a:r>
              <a:rPr lang="en-US" altLang="en-US" sz="3600">
                <a:cs typeface="Times New Roman" panose="02020603050405020304" pitchFamily="18" charset="0"/>
              </a:rPr>
              <a:t>, which are defined in the </a:t>
            </a:r>
            <a:r>
              <a:rPr lang="en-US" altLang="en-US" sz="3600" u="sng">
                <a:cs typeface="Times New Roman" panose="02020603050405020304" pitchFamily="18" charset="0"/>
              </a:rPr>
              <a:t>Number</a:t>
            </a:r>
            <a:r>
              <a:rPr lang="en-US" altLang="en-US" sz="3600">
                <a:cs typeface="Times New Roman" panose="02020603050405020304" pitchFamily="18" charset="0"/>
              </a:rPr>
              <a:t> class. These methods “convert” objects into primitive type values. </a:t>
            </a:r>
          </a:p>
        </p:txBody>
      </p:sp>
    </p:spTree>
    <p:extLst>
      <p:ext uri="{BB962C8B-B14F-4D97-AF65-F5344CB8AC3E}">
        <p14:creationId xmlns:p14="http://schemas.microsoft.com/office/powerpoint/2010/main" val="2312891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2">
            <a:extLst>
              <a:ext uri="{FF2B5EF4-FFF2-40B4-BE49-F238E27FC236}">
                <a16:creationId xmlns:a16="http://schemas.microsoft.com/office/drawing/2014/main" id="{F4EF633D-A4D0-1F45-8F9E-4979159D817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E2F0715-8E96-4942-9134-378C962F391D}" type="slidenum">
              <a:rPr lang="en-US" altLang="en-US" sz="1400"/>
              <a:pPr>
                <a:spcBef>
                  <a:spcPct val="0"/>
                </a:spcBef>
                <a:buClrTx/>
                <a:buSzTx/>
                <a:buFontTx/>
                <a:buNone/>
              </a:pPr>
              <a:t>9</a:t>
            </a:fld>
            <a:endParaRPr lang="en-US" altLang="en-US" sz="1400"/>
          </a:p>
        </p:txBody>
      </p:sp>
      <p:sp>
        <p:nvSpPr>
          <p:cNvPr id="27651" name="Slide Number Placeholder 4">
            <a:extLst>
              <a:ext uri="{FF2B5EF4-FFF2-40B4-BE49-F238E27FC236}">
                <a16:creationId xmlns:a16="http://schemas.microsoft.com/office/drawing/2014/main" id="{57F2A3AC-C0F3-9C4F-94E5-B15B5C153747}"/>
              </a:ext>
            </a:extLst>
          </p:cNvPr>
          <p:cNvSpPr txBox="1">
            <a:spLocks noGrp="1"/>
          </p:cNvSpPr>
          <p:nvPr/>
        </p:nvSpPr>
        <p:spPr bwMode="auto">
          <a:xfrm>
            <a:off x="8077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FE61E0A6-B2F3-4C4A-9A95-D77494890AEA}" type="slidenum">
              <a:rPr lang="en-US" altLang="en-US" sz="1400"/>
              <a:pPr algn="r">
                <a:spcBef>
                  <a:spcPct val="0"/>
                </a:spcBef>
                <a:buClrTx/>
                <a:buSzTx/>
                <a:buFontTx/>
                <a:buNone/>
              </a:pPr>
              <a:t>9</a:t>
            </a:fld>
            <a:endParaRPr lang="en-US" altLang="en-US" sz="1400"/>
          </a:p>
        </p:txBody>
      </p:sp>
      <p:sp>
        <p:nvSpPr>
          <p:cNvPr id="27652" name="Rectangle 2">
            <a:extLst>
              <a:ext uri="{FF2B5EF4-FFF2-40B4-BE49-F238E27FC236}">
                <a16:creationId xmlns:a16="http://schemas.microsoft.com/office/drawing/2014/main" id="{93D20B2A-2533-6A48-8408-2CAEB07D7DEE}"/>
              </a:ext>
            </a:extLst>
          </p:cNvPr>
          <p:cNvSpPr>
            <a:spLocks noGrp="1" noChangeArrowheads="1"/>
          </p:cNvSpPr>
          <p:nvPr>
            <p:ph type="title" idx="4294967295"/>
          </p:nvPr>
        </p:nvSpPr>
        <p:spPr>
          <a:xfrm>
            <a:off x="1524000" y="228600"/>
            <a:ext cx="8839200" cy="914400"/>
          </a:xfrm>
        </p:spPr>
        <p:txBody>
          <a:bodyPr/>
          <a:lstStyle/>
          <a:p>
            <a:r>
              <a:rPr lang="en-US" altLang="en-US">
                <a:cs typeface="Times New Roman" panose="02020603050405020304" pitchFamily="18" charset="0"/>
              </a:rPr>
              <a:t>The Static </a:t>
            </a:r>
            <a:r>
              <a:rPr lang="en-US" altLang="en-US" u="sng">
                <a:cs typeface="Times New Roman" panose="02020603050405020304" pitchFamily="18" charset="0"/>
              </a:rPr>
              <a:t>valueOf</a:t>
            </a:r>
            <a:r>
              <a:rPr lang="en-US" altLang="en-US">
                <a:cs typeface="Times New Roman" panose="02020603050405020304" pitchFamily="18" charset="0"/>
              </a:rPr>
              <a:t> Methods</a:t>
            </a:r>
          </a:p>
        </p:txBody>
      </p:sp>
      <p:sp>
        <p:nvSpPr>
          <p:cNvPr id="27653" name="Rectangle 3">
            <a:extLst>
              <a:ext uri="{FF2B5EF4-FFF2-40B4-BE49-F238E27FC236}">
                <a16:creationId xmlns:a16="http://schemas.microsoft.com/office/drawing/2014/main" id="{22DEA483-5D9C-5445-A5D5-7740BDEE8549}"/>
              </a:ext>
            </a:extLst>
          </p:cNvPr>
          <p:cNvSpPr>
            <a:spLocks noGrp="1" noChangeArrowheads="1"/>
          </p:cNvSpPr>
          <p:nvPr>
            <p:ph type="body" idx="4294967295"/>
          </p:nvPr>
        </p:nvSpPr>
        <p:spPr>
          <a:xfrm>
            <a:off x="1752600" y="1143000"/>
            <a:ext cx="8534400" cy="5181600"/>
          </a:xfrm>
        </p:spPr>
        <p:txBody>
          <a:bodyPr/>
          <a:lstStyle/>
          <a:p>
            <a:pPr marL="0" indent="0">
              <a:spcBef>
                <a:spcPct val="50000"/>
              </a:spcBef>
              <a:buNone/>
            </a:pPr>
            <a:r>
              <a:rPr lang="en-US" altLang="en-US" sz="3600">
                <a:cs typeface="Times New Roman" panose="02020603050405020304" pitchFamily="18" charset="0"/>
              </a:rPr>
              <a:t>The numeric wrapper classes have a useful class method, valueOf(String s). This method creates a new object initialized to the value represented by the specified string. For example:</a:t>
            </a:r>
          </a:p>
          <a:p>
            <a:pPr marL="0" indent="0">
              <a:spcBef>
                <a:spcPct val="50000"/>
              </a:spcBef>
              <a:buNone/>
            </a:pPr>
            <a:r>
              <a:rPr lang="en-US" altLang="en-US">
                <a:latin typeface="Courier New" panose="02070309020205020404" pitchFamily="49" charset="0"/>
                <a:cs typeface="Courier New" panose="02070309020205020404" pitchFamily="49" charset="0"/>
              </a:rPr>
              <a:t> </a:t>
            </a:r>
          </a:p>
          <a:p>
            <a:pPr lvl="1">
              <a:spcBef>
                <a:spcPct val="50000"/>
              </a:spcBef>
              <a:buFontTx/>
              <a:buNone/>
            </a:pPr>
            <a:r>
              <a:rPr lang="en-US" altLang="en-US">
                <a:cs typeface="Times New Roman" panose="02020603050405020304" pitchFamily="18" charset="0"/>
              </a:rPr>
              <a:t>Double doubleObject = Double.valueOf("12.4");</a:t>
            </a:r>
          </a:p>
          <a:p>
            <a:pPr lvl="1">
              <a:spcBef>
                <a:spcPct val="50000"/>
              </a:spcBef>
              <a:buFontTx/>
              <a:buNone/>
            </a:pPr>
            <a:r>
              <a:rPr lang="en-US" altLang="en-US">
                <a:cs typeface="Times New Roman" panose="02020603050405020304" pitchFamily="18" charset="0"/>
              </a:rPr>
              <a:t>Integer integerObject = Integer.valueOf("12");</a:t>
            </a:r>
          </a:p>
        </p:txBody>
      </p:sp>
    </p:spTree>
    <p:extLst>
      <p:ext uri="{BB962C8B-B14F-4D97-AF65-F5344CB8AC3E}">
        <p14:creationId xmlns:p14="http://schemas.microsoft.com/office/powerpoint/2010/main" val="18441281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1627</TotalTime>
  <Words>4377</Words>
  <Application>Microsoft Macintosh PowerPoint</Application>
  <PresentationFormat>Widescreen</PresentationFormat>
  <Paragraphs>461</Paragraphs>
  <Slides>76</Slides>
  <Notes>21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76</vt:i4>
      </vt:variant>
    </vt:vector>
  </HeadingPairs>
  <TitlesOfParts>
    <vt:vector size="88" baseType="lpstr">
      <vt:lpstr>PMingLiU</vt:lpstr>
      <vt:lpstr>Arial</vt:lpstr>
      <vt:lpstr>Book Antiqua</vt:lpstr>
      <vt:lpstr>Calibri</vt:lpstr>
      <vt:lpstr>Calibri Light</vt:lpstr>
      <vt:lpstr>Courier</vt:lpstr>
      <vt:lpstr>Courier New</vt:lpstr>
      <vt:lpstr>Monotype Sorts</vt:lpstr>
      <vt:lpstr>Times New Roman</vt:lpstr>
      <vt:lpstr>Wingdings</vt:lpstr>
      <vt:lpstr>Office Theme</vt:lpstr>
      <vt:lpstr>Picture</vt:lpstr>
      <vt:lpstr>Abstract Classes and Interfaces Generics</vt:lpstr>
      <vt:lpstr>Midterm</vt:lpstr>
      <vt:lpstr>Wrapper Classes</vt:lpstr>
      <vt:lpstr>The Integer and Double Classes</vt:lpstr>
      <vt:lpstr>The Integer Class and the Double Class</vt:lpstr>
      <vt:lpstr>Numeric Wrapper Class Constructors </vt:lpstr>
      <vt:lpstr>Numeric Wrapper Class Constants </vt:lpstr>
      <vt:lpstr>Conversion Methods</vt:lpstr>
      <vt:lpstr>The Static valueOf Methods</vt:lpstr>
      <vt:lpstr>The Methods for Parsing Strings into Numbers </vt:lpstr>
      <vt:lpstr>Automatic Conversion Between Primitive Types and Wrapper Class Types</vt:lpstr>
      <vt:lpstr>BigInteger and BigDecimal</vt:lpstr>
      <vt:lpstr>BigInteger and BigDecimal</vt:lpstr>
      <vt:lpstr>The String Pool and the Integer Pool</vt:lpstr>
      <vt:lpstr>The String Pool</vt:lpstr>
      <vt:lpstr>The Integer Pool</vt:lpstr>
      <vt:lpstr>Motivations</vt:lpstr>
      <vt:lpstr>Objectives</vt:lpstr>
      <vt:lpstr>abstract method in abstract class </vt:lpstr>
      <vt:lpstr>object cannot be created from abstract class </vt:lpstr>
      <vt:lpstr>abstract class without abstract method </vt:lpstr>
      <vt:lpstr>superclass of abstract class may be concrete </vt:lpstr>
      <vt:lpstr>concrete method overridden to be abstract </vt:lpstr>
      <vt:lpstr>abstract class as type </vt:lpstr>
      <vt:lpstr>Case Study: the Abstract Number Class </vt:lpstr>
      <vt:lpstr>The Abstract Calendar Class and Its GregorianCalendar subclass</vt:lpstr>
      <vt:lpstr>The Abstract Calendar Class and Its GregorianCalendar subclass</vt:lpstr>
      <vt:lpstr>The GregorianCalendar Class</vt:lpstr>
      <vt:lpstr>The get Method in Calendar Class</vt:lpstr>
      <vt:lpstr>Interfaces</vt:lpstr>
      <vt:lpstr>What is an interface?  Why is an interface useful?</vt:lpstr>
      <vt:lpstr>Define an Interface</vt:lpstr>
      <vt:lpstr>Interface is a Special Class</vt:lpstr>
      <vt:lpstr>Example</vt:lpstr>
      <vt:lpstr>Omitting Modifiers in Interfaces</vt:lpstr>
      <vt:lpstr>Example: The Comparable Interface</vt:lpstr>
      <vt:lpstr>The toString, equals, and hashCode Methods </vt:lpstr>
      <vt:lpstr>Integer and BigInteger Classes</vt:lpstr>
      <vt:lpstr>Example</vt:lpstr>
      <vt:lpstr>The Cloneable Interfaces</vt:lpstr>
      <vt:lpstr>Examples</vt:lpstr>
      <vt:lpstr>Implementing Cloneable Interface</vt:lpstr>
      <vt:lpstr>Shallow vs. Deep Copy</vt:lpstr>
      <vt:lpstr>Shallow vs. Deep Copy</vt:lpstr>
      <vt:lpstr>Interfaces vs. Abstract Classes</vt:lpstr>
      <vt:lpstr>Interfaces vs. Abstract Classes, cont.</vt:lpstr>
      <vt:lpstr>Whether to use an interface or a class?</vt:lpstr>
      <vt:lpstr>Next: Generics</vt:lpstr>
      <vt:lpstr>Why Do You Get a Warning?</vt:lpstr>
      <vt:lpstr>Fix the Warning</vt:lpstr>
      <vt:lpstr>What is Generics? </vt:lpstr>
      <vt:lpstr>Why Generics? </vt:lpstr>
      <vt:lpstr>Generic Type</vt:lpstr>
      <vt:lpstr>Generic ArrayList in JDK 1.5</vt:lpstr>
      <vt:lpstr>Generic sort Method</vt:lpstr>
      <vt:lpstr>Defining Classes to Implement Comparable</vt:lpstr>
      <vt:lpstr>No Casting Needed</vt:lpstr>
      <vt:lpstr>Declaring Generic Classes and Interfaces </vt:lpstr>
      <vt:lpstr>Generic Methods</vt:lpstr>
      <vt:lpstr>Bounded Generic Type</vt:lpstr>
      <vt:lpstr>Raw Type and Backward Compatibility </vt:lpstr>
      <vt:lpstr>Caution: conflict interfaces </vt:lpstr>
      <vt:lpstr>Raw Type is Unsafe </vt:lpstr>
      <vt:lpstr>Make it Safe </vt:lpstr>
      <vt:lpstr>Wildcards </vt:lpstr>
      <vt:lpstr>Generic Types and Wildcard Types</vt:lpstr>
      <vt:lpstr>End</vt:lpstr>
      <vt:lpstr>The Rational Class</vt:lpstr>
      <vt:lpstr>Designing a Class</vt:lpstr>
      <vt:lpstr>Designing a Class, cont.</vt:lpstr>
      <vt:lpstr>Designing a Class, cont.</vt:lpstr>
      <vt:lpstr>Designing a Class, cont.</vt:lpstr>
      <vt:lpstr>Designing a Class, cont.</vt:lpstr>
      <vt:lpstr>Using Visibility Modifiers</vt:lpstr>
      <vt:lpstr>Using Visibility Modifiers, cont.</vt:lpstr>
      <vt:lpstr>Using the static Modifier</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Classes and Interfaces Generics</dc:title>
  <dc:creator>Microsoft Office User</dc:creator>
  <cp:lastModifiedBy>Microsoft Office User</cp:lastModifiedBy>
  <cp:revision>12</cp:revision>
  <dcterms:created xsi:type="dcterms:W3CDTF">2020-03-14T00:45:14Z</dcterms:created>
  <dcterms:modified xsi:type="dcterms:W3CDTF">2020-10-13T21:13:18Z</dcterms:modified>
</cp:coreProperties>
</file>