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То для чего мы используем этот фреймворк.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REST-сервис с Go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025" y="1443475"/>
            <a:ext cx="320992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Компоненты Beego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5" y="1375900"/>
            <a:ext cx="49720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Model-View-Controller</a:t>
            </a:r>
          </a:p>
        </p:txBody>
      </p:sp>
      <p:sp>
        <p:nvSpPr>
          <p:cNvPr id="67" name="Shape 67"/>
          <p:cNvSpPr/>
          <p:nvPr/>
        </p:nvSpPr>
        <p:spPr>
          <a:xfrm>
            <a:off x="1236200" y="1433700"/>
            <a:ext cx="1255800" cy="2276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Client</a:t>
            </a:r>
          </a:p>
        </p:txBody>
      </p:sp>
      <p:sp>
        <p:nvSpPr>
          <p:cNvPr id="68" name="Shape 68"/>
          <p:cNvSpPr/>
          <p:nvPr/>
        </p:nvSpPr>
        <p:spPr>
          <a:xfrm>
            <a:off x="5402625" y="1433700"/>
            <a:ext cx="2645700" cy="3138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5827725" y="1727400"/>
            <a:ext cx="1795500" cy="667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controller</a:t>
            </a:r>
          </a:p>
        </p:txBody>
      </p:sp>
      <p:sp>
        <p:nvSpPr>
          <p:cNvPr id="70" name="Shape 70"/>
          <p:cNvSpPr/>
          <p:nvPr/>
        </p:nvSpPr>
        <p:spPr>
          <a:xfrm>
            <a:off x="5891524" y="3356050"/>
            <a:ext cx="1667899" cy="922249"/>
          </a:xfrm>
          <a:prstGeom prst="flowChartMagneticDisk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Data access layer</a:t>
            </a:r>
          </a:p>
        </p:txBody>
      </p:sp>
      <p:sp>
        <p:nvSpPr>
          <p:cNvPr id="71" name="Shape 71"/>
          <p:cNvSpPr/>
          <p:nvPr/>
        </p:nvSpPr>
        <p:spPr>
          <a:xfrm>
            <a:off x="5749325" y="2688875"/>
            <a:ext cx="735900" cy="372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model</a:t>
            </a:r>
          </a:p>
        </p:txBody>
      </p:sp>
      <p:cxnSp>
        <p:nvCxnSpPr>
          <p:cNvPr id="72" name="Shape 72"/>
          <p:cNvCxnSpPr>
            <a:stCxn id="69" idx="2"/>
            <a:endCxn id="70" idx="1"/>
          </p:cNvCxnSpPr>
          <p:nvPr/>
        </p:nvCxnSpPr>
        <p:spPr>
          <a:xfrm>
            <a:off x="6725475" y="2394600"/>
            <a:ext cx="0" cy="96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73" name="Shape 73"/>
          <p:cNvCxnSpPr/>
          <p:nvPr/>
        </p:nvCxnSpPr>
        <p:spPr>
          <a:xfrm flipH="1" rot="10800000">
            <a:off x="2482275" y="1876662"/>
            <a:ext cx="3345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4" name="Shape 74"/>
          <p:cNvCxnSpPr/>
          <p:nvPr/>
        </p:nvCxnSpPr>
        <p:spPr>
          <a:xfrm>
            <a:off x="2497675" y="2307175"/>
            <a:ext cx="33402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75" name="Shape 75"/>
          <p:cNvSpPr txBox="1"/>
          <p:nvPr/>
        </p:nvSpPr>
        <p:spPr>
          <a:xfrm>
            <a:off x="3083275" y="1502825"/>
            <a:ext cx="1487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HTTP request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3082637" y="1937275"/>
            <a:ext cx="1487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HTTP response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2672175" y="2367175"/>
            <a:ext cx="25503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/>
              <a:t>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/>
              <a:t> "Id": 1,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/>
              <a:t> "Name": "Go",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/>
              <a:t> "Description": "Go Language course."</a:t>
            </a:r>
          </a:p>
          <a:p>
            <a:pPr lvl="0">
              <a:spcBef>
                <a:spcPts val="0"/>
              </a:spcBef>
              <a:buNone/>
            </a:pPr>
            <a:r>
              <a:rPr lang="en-GB" sz="100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Routing</a:t>
            </a:r>
          </a:p>
        </p:txBody>
      </p:sp>
      <p:sp>
        <p:nvSpPr>
          <p:cNvPr id="83" name="Shape 83"/>
          <p:cNvSpPr/>
          <p:nvPr/>
        </p:nvSpPr>
        <p:spPr>
          <a:xfrm>
            <a:off x="1161337" y="1920000"/>
            <a:ext cx="2361900" cy="1303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type UserController struct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      beego.Controller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}</a:t>
            </a:r>
          </a:p>
        </p:txBody>
      </p:sp>
      <p:sp>
        <p:nvSpPr>
          <p:cNvPr id="84" name="Shape 84"/>
          <p:cNvSpPr/>
          <p:nvPr/>
        </p:nvSpPr>
        <p:spPr>
          <a:xfrm>
            <a:off x="4748362" y="1920000"/>
            <a:ext cx="3234300" cy="1303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7F6000"/>
                </a:solidFill>
              </a:rPr>
              <a:t>beego</a:t>
            </a:r>
            <a:r>
              <a:rPr lang="en-GB"/>
              <a:t>.</a:t>
            </a:r>
            <a:r>
              <a:rPr lang="en-GB">
                <a:solidFill>
                  <a:srgbClr val="7F6000"/>
                </a:solidFill>
              </a:rPr>
              <a:t>NSNamespace</a:t>
            </a:r>
            <a:r>
              <a:rPr lang="en-GB"/>
              <a:t>(</a:t>
            </a:r>
            <a:r>
              <a:rPr lang="en-GB">
                <a:solidFill>
                  <a:srgbClr val="274E13"/>
                </a:solidFill>
              </a:rPr>
              <a:t>"/user"</a:t>
            </a:r>
            <a:r>
              <a:rPr lang="en-GB"/>
              <a:t>,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</a:t>
            </a:r>
            <a:r>
              <a:rPr lang="en-GB">
                <a:solidFill>
                  <a:srgbClr val="7F6000"/>
                </a:solidFill>
              </a:rPr>
              <a:t>beego</a:t>
            </a:r>
            <a:r>
              <a:rPr lang="en-GB"/>
              <a:t>.</a:t>
            </a:r>
            <a:r>
              <a:rPr lang="en-GB">
                <a:solidFill>
                  <a:srgbClr val="7F6000"/>
                </a:solidFill>
              </a:rPr>
              <a:t>NSInclude</a:t>
            </a:r>
            <a:r>
              <a:rPr lang="en-GB"/>
              <a:t>(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  </a:t>
            </a:r>
            <a:r>
              <a:rPr lang="en-GB">
                <a:solidFill>
                  <a:srgbClr val="7F6000"/>
                </a:solidFill>
              </a:rPr>
              <a:t>&amp;controllers</a:t>
            </a:r>
            <a:r>
              <a:rPr lang="en-GB"/>
              <a:t>.UserController{},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),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),</a:t>
            </a:r>
          </a:p>
        </p:txBody>
      </p:sp>
      <p:cxnSp>
        <p:nvCxnSpPr>
          <p:cNvPr id="85" name="Shape 85"/>
          <p:cNvCxnSpPr>
            <a:stCxn id="83" idx="3"/>
            <a:endCxn id="84" idx="1"/>
          </p:cNvCxnSpPr>
          <p:nvPr/>
        </p:nvCxnSpPr>
        <p:spPr>
          <a:xfrm>
            <a:off x="3523237" y="2571750"/>
            <a:ext cx="1225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6" name="Shape 86"/>
          <p:cNvSpPr txBox="1"/>
          <p:nvPr/>
        </p:nvSpPr>
        <p:spPr>
          <a:xfrm>
            <a:off x="3528500" y="2269875"/>
            <a:ext cx="12198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bind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732400" y="1654937"/>
            <a:ext cx="12198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c</a:t>
            </a:r>
            <a:r>
              <a:rPr lang="en-GB"/>
              <a:t>ontroller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5755625" y="1654937"/>
            <a:ext cx="12198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route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Swagger</a:t>
            </a:r>
          </a:p>
        </p:txBody>
      </p:sp>
      <p:sp>
        <p:nvSpPr>
          <p:cNvPr id="94" name="Shape 94"/>
          <p:cNvSpPr/>
          <p:nvPr/>
        </p:nvSpPr>
        <p:spPr>
          <a:xfrm>
            <a:off x="2724600" y="3685025"/>
            <a:ext cx="3694800" cy="764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backend</a:t>
            </a:r>
          </a:p>
        </p:txBody>
      </p:sp>
      <p:sp>
        <p:nvSpPr>
          <p:cNvPr id="95" name="Shape 95"/>
          <p:cNvSpPr/>
          <p:nvPr/>
        </p:nvSpPr>
        <p:spPr>
          <a:xfrm>
            <a:off x="2724600" y="1332125"/>
            <a:ext cx="3694800" cy="764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frontend</a:t>
            </a:r>
          </a:p>
        </p:txBody>
      </p:sp>
      <p:cxnSp>
        <p:nvCxnSpPr>
          <p:cNvPr id="96" name="Shape 96"/>
          <p:cNvCxnSpPr/>
          <p:nvPr/>
        </p:nvCxnSpPr>
        <p:spPr>
          <a:xfrm>
            <a:off x="4356375" y="2096525"/>
            <a:ext cx="0" cy="158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7" name="Shape 97"/>
          <p:cNvCxnSpPr/>
          <p:nvPr/>
        </p:nvCxnSpPr>
        <p:spPr>
          <a:xfrm rot="10800000">
            <a:off x="4797425" y="2096525"/>
            <a:ext cx="0" cy="158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8" name="Shape 98"/>
          <p:cNvSpPr/>
          <p:nvPr/>
        </p:nvSpPr>
        <p:spPr>
          <a:xfrm>
            <a:off x="5752975" y="2459550"/>
            <a:ext cx="1401516" cy="862433"/>
          </a:xfrm>
          <a:prstGeom prst="flowChartDocumen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specification</a:t>
            </a:r>
          </a:p>
        </p:txBody>
      </p:sp>
      <p:cxnSp>
        <p:nvCxnSpPr>
          <p:cNvPr id="99" name="Shape 99"/>
          <p:cNvCxnSpPr>
            <a:endCxn id="98" idx="1"/>
          </p:cNvCxnSpPr>
          <p:nvPr/>
        </p:nvCxnSpPr>
        <p:spPr>
          <a:xfrm>
            <a:off x="4155475" y="2714967"/>
            <a:ext cx="1597500" cy="17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Model</a:t>
            </a:r>
          </a:p>
        </p:txBody>
      </p:sp>
      <p:sp>
        <p:nvSpPr>
          <p:cNvPr id="105" name="Shape 105"/>
          <p:cNvSpPr/>
          <p:nvPr/>
        </p:nvSpPr>
        <p:spPr>
          <a:xfrm>
            <a:off x="3337050" y="1670100"/>
            <a:ext cx="2469900" cy="2214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type Course struct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      Id int64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      Name string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      Description string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Задание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2024550" y="1745700"/>
            <a:ext cx="5094900" cy="165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По задаче из backlog’а сделать: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GB"/>
              <a:t>Список необходимых контроллеров с методами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Список необходимых моделей с полями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Пример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2811600" y="1284900"/>
            <a:ext cx="3520800" cy="292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8735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/>
              <a:t>Задача: Список пользователей</a:t>
            </a:r>
          </a:p>
          <a:p>
            <a:pPr indent="3873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/>
              <a:t>Контроллеры: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/>
          </a:p>
          <a:p>
            <a:pPr indent="-292100" lvl="0" marL="45720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000"/>
              <a:t>Пользователи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Получить список всех пользователей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Получить данные по выбранному пользователю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/>
              <a:t>	Модели: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000"/>
              <a:t>Пользователь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ФИО - строка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Курс - число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Дата рождения - дата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