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80" r:id="rId5"/>
    <p:sldId id="281" r:id="rId6"/>
    <p:sldId id="259" r:id="rId7"/>
    <p:sldId id="271" r:id="rId8"/>
    <p:sldId id="272" r:id="rId9"/>
    <p:sldId id="260" r:id="rId10"/>
    <p:sldId id="261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65" r:id="rId19"/>
    <p:sldId id="262" r:id="rId20"/>
    <p:sldId id="263" r:id="rId21"/>
    <p:sldId id="264" r:id="rId22"/>
    <p:sldId id="266" r:id="rId23"/>
    <p:sldId id="267" r:id="rId24"/>
    <p:sldId id="268" r:id="rId25"/>
    <p:sldId id="269" r:id="rId26"/>
    <p:sldId id="270" r:id="rId27"/>
  </p:sldIdLst>
  <p:sldSz cx="12192000" cy="6858000"/>
  <p:notesSz cx="6858000" cy="9144000"/>
  <p:defaultTextStyle>
    <a:defPPr>
      <a:defRPr lang="it-A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65"/>
    <p:restoredTop sz="94621"/>
  </p:normalViewPr>
  <p:slideViewPr>
    <p:cSldViewPr snapToGrid="0" snapToObjects="1">
      <p:cViewPr varScale="1">
        <p:scale>
          <a:sx n="91" d="100"/>
          <a:sy n="91" d="100"/>
        </p:scale>
        <p:origin x="62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4743B97-20B4-DBDE-25D0-BA4C38370F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it-AL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129478BA-505F-2D04-8D77-36FBF023FB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it-AL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7CFAE40-A1CE-B24B-7337-216393C79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B80F1-C678-1845-807F-5CB8FC1D4520}" type="datetimeFigureOut">
              <a:rPr lang="it-AL" smtClean="0"/>
              <a:t>3.5.25</a:t>
            </a:fld>
            <a:endParaRPr lang="it-AL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3CFAFE6-C071-92AA-8587-EBC8BF292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AL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CAB270F-41D6-F86F-7B8D-EEF16DB79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D0199-C7EB-8C4B-A4CA-7461601CCF82}" type="slidenum">
              <a:rPr lang="it-AL" smtClean="0"/>
              <a:t>‹N›</a:t>
            </a:fld>
            <a:endParaRPr lang="it-AL"/>
          </a:p>
        </p:txBody>
      </p:sp>
    </p:spTree>
    <p:extLst>
      <p:ext uri="{BB962C8B-B14F-4D97-AF65-F5344CB8AC3E}">
        <p14:creationId xmlns:p14="http://schemas.microsoft.com/office/powerpoint/2010/main" val="3163411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3CCD792-4634-9926-6DBF-B47A1C808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it-AL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F1A277C-BE83-9436-352C-C5EB314743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AL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17A8AA2-098C-C349-41ED-F5E229BFA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B80F1-C678-1845-807F-5CB8FC1D4520}" type="datetimeFigureOut">
              <a:rPr lang="it-AL" smtClean="0"/>
              <a:t>3.5.25</a:t>
            </a:fld>
            <a:endParaRPr lang="it-AL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4711F0D-EC11-FE00-E36C-68B602F31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AL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58C106C-EE47-9592-F28F-26C1572B6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D0199-C7EB-8C4B-A4CA-7461601CCF82}" type="slidenum">
              <a:rPr lang="it-AL" smtClean="0"/>
              <a:t>‹N›</a:t>
            </a:fld>
            <a:endParaRPr lang="it-AL"/>
          </a:p>
        </p:txBody>
      </p:sp>
    </p:spTree>
    <p:extLst>
      <p:ext uri="{BB962C8B-B14F-4D97-AF65-F5344CB8AC3E}">
        <p14:creationId xmlns:p14="http://schemas.microsoft.com/office/powerpoint/2010/main" val="988495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EBF0F9E2-4A4E-7A56-5756-9A361E7FC6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it-AL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F695A71-DB23-2321-6904-02DEB038F9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AL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F3861DE-9474-863A-1595-7A0DD2D0D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B80F1-C678-1845-807F-5CB8FC1D4520}" type="datetimeFigureOut">
              <a:rPr lang="it-AL" smtClean="0"/>
              <a:t>3.5.25</a:t>
            </a:fld>
            <a:endParaRPr lang="it-AL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A92F2ED-0182-3196-5A3D-D8F81C1CF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AL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C09D9D4-C85F-7A94-BFF0-669387AD5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D0199-C7EB-8C4B-A4CA-7461601CCF82}" type="slidenum">
              <a:rPr lang="it-AL" smtClean="0"/>
              <a:t>‹N›</a:t>
            </a:fld>
            <a:endParaRPr lang="it-AL"/>
          </a:p>
        </p:txBody>
      </p:sp>
    </p:spTree>
    <p:extLst>
      <p:ext uri="{BB962C8B-B14F-4D97-AF65-F5344CB8AC3E}">
        <p14:creationId xmlns:p14="http://schemas.microsoft.com/office/powerpoint/2010/main" val="2695141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84A56DA-CA2B-FED1-22A3-2D1566483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it-AL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578542A-0839-B93B-603C-386D030647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AL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D7CBA47-D0A6-A6E1-BA97-67C521F47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B80F1-C678-1845-807F-5CB8FC1D4520}" type="datetimeFigureOut">
              <a:rPr lang="it-AL" smtClean="0"/>
              <a:t>3.5.25</a:t>
            </a:fld>
            <a:endParaRPr lang="it-AL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DBAFE65-9ACB-67BF-D256-A20523CC7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AL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AD92F47-D1B1-F6BD-E99B-42B9AFF42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D0199-C7EB-8C4B-A4CA-7461601CCF82}" type="slidenum">
              <a:rPr lang="it-AL" smtClean="0"/>
              <a:t>‹N›</a:t>
            </a:fld>
            <a:endParaRPr lang="it-AL"/>
          </a:p>
        </p:txBody>
      </p:sp>
    </p:spTree>
    <p:extLst>
      <p:ext uri="{BB962C8B-B14F-4D97-AF65-F5344CB8AC3E}">
        <p14:creationId xmlns:p14="http://schemas.microsoft.com/office/powerpoint/2010/main" val="286895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CD9964E-B8F6-436E-8AFB-8AACB5F36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it-AL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11B0143-5749-C493-D864-3862E5A7F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DAECCAC-2B94-56C4-87CC-0A59BDC7C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B80F1-C678-1845-807F-5CB8FC1D4520}" type="datetimeFigureOut">
              <a:rPr lang="it-AL" smtClean="0"/>
              <a:t>3.5.25</a:t>
            </a:fld>
            <a:endParaRPr lang="it-AL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7D39B1C-AF09-E014-7534-B7C58D1DA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AL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681C01B-F18A-518F-16D2-40A714508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D0199-C7EB-8C4B-A4CA-7461601CCF82}" type="slidenum">
              <a:rPr lang="it-AL" smtClean="0"/>
              <a:t>‹N›</a:t>
            </a:fld>
            <a:endParaRPr lang="it-AL"/>
          </a:p>
        </p:txBody>
      </p:sp>
    </p:spTree>
    <p:extLst>
      <p:ext uri="{BB962C8B-B14F-4D97-AF65-F5344CB8AC3E}">
        <p14:creationId xmlns:p14="http://schemas.microsoft.com/office/powerpoint/2010/main" val="1869815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F44B45B-E24D-F14C-7A4B-077009FE0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it-AL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45429D0-1F7E-9A8A-A08F-B0D0CE3429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AL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2EA74C2-9E6B-EC36-6EDC-AB412DEA82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AL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3B8FF0F-62C6-860F-8296-C3BAB1987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B80F1-C678-1845-807F-5CB8FC1D4520}" type="datetimeFigureOut">
              <a:rPr lang="it-AL" smtClean="0"/>
              <a:t>3.5.25</a:t>
            </a:fld>
            <a:endParaRPr lang="it-AL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6470D3F-3698-92FF-065D-DEA6B0234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AL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D7CAC00-143E-E3A0-8E3C-CC5BFE70B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D0199-C7EB-8C4B-A4CA-7461601CCF82}" type="slidenum">
              <a:rPr lang="it-AL" smtClean="0"/>
              <a:t>‹N›</a:t>
            </a:fld>
            <a:endParaRPr lang="it-AL"/>
          </a:p>
        </p:txBody>
      </p:sp>
    </p:spTree>
    <p:extLst>
      <p:ext uri="{BB962C8B-B14F-4D97-AF65-F5344CB8AC3E}">
        <p14:creationId xmlns:p14="http://schemas.microsoft.com/office/powerpoint/2010/main" val="156531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D25D5C6-705E-B8A2-3230-9CBADFEC3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it-AL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A45D3F7-CEB3-004B-1215-871C0366E0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8B933B1-283D-8882-72F6-6B407ECC21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AL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DAB28D2B-C956-1AE1-69E0-B06C051262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632A328C-B473-C547-A105-BBC346FE22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AL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D4357998-7E40-F622-22C6-4E3608E23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B80F1-C678-1845-807F-5CB8FC1D4520}" type="datetimeFigureOut">
              <a:rPr lang="it-AL" smtClean="0"/>
              <a:t>3.5.25</a:t>
            </a:fld>
            <a:endParaRPr lang="it-AL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D8007FDF-5244-2D39-AD47-A372C0ED4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AL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4893B25D-7839-B505-1303-727C0EE6D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D0199-C7EB-8C4B-A4CA-7461601CCF82}" type="slidenum">
              <a:rPr lang="it-AL" smtClean="0"/>
              <a:t>‹N›</a:t>
            </a:fld>
            <a:endParaRPr lang="it-AL"/>
          </a:p>
        </p:txBody>
      </p:sp>
    </p:spTree>
    <p:extLst>
      <p:ext uri="{BB962C8B-B14F-4D97-AF65-F5344CB8AC3E}">
        <p14:creationId xmlns:p14="http://schemas.microsoft.com/office/powerpoint/2010/main" val="2274530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636AE33-5B59-81B3-C8A6-76CAE31B1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it-AL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ED5D33DC-778D-997E-4F45-ABE6E15EB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B80F1-C678-1845-807F-5CB8FC1D4520}" type="datetimeFigureOut">
              <a:rPr lang="it-AL" smtClean="0"/>
              <a:t>3.5.25</a:t>
            </a:fld>
            <a:endParaRPr lang="it-AL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62B007A-7E58-4C80-7934-485EFA12A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AL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665313C-CA18-9F4D-2016-4B3931609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D0199-C7EB-8C4B-A4CA-7461601CCF82}" type="slidenum">
              <a:rPr lang="it-AL" smtClean="0"/>
              <a:t>‹N›</a:t>
            </a:fld>
            <a:endParaRPr lang="it-AL"/>
          </a:p>
        </p:txBody>
      </p:sp>
    </p:spTree>
    <p:extLst>
      <p:ext uri="{BB962C8B-B14F-4D97-AF65-F5344CB8AC3E}">
        <p14:creationId xmlns:p14="http://schemas.microsoft.com/office/powerpoint/2010/main" val="4112416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E065E066-978C-268F-6544-41F20CE63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B80F1-C678-1845-807F-5CB8FC1D4520}" type="datetimeFigureOut">
              <a:rPr lang="it-AL" smtClean="0"/>
              <a:t>3.5.25</a:t>
            </a:fld>
            <a:endParaRPr lang="it-AL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FDC3B9E3-F9A9-496A-CD2F-4CED0AE63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AL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9B53F04-4E9D-1412-70CB-DB4ECB5C8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D0199-C7EB-8C4B-A4CA-7461601CCF82}" type="slidenum">
              <a:rPr lang="it-AL" smtClean="0"/>
              <a:t>‹N›</a:t>
            </a:fld>
            <a:endParaRPr lang="it-AL"/>
          </a:p>
        </p:txBody>
      </p:sp>
    </p:spTree>
    <p:extLst>
      <p:ext uri="{BB962C8B-B14F-4D97-AF65-F5344CB8AC3E}">
        <p14:creationId xmlns:p14="http://schemas.microsoft.com/office/powerpoint/2010/main" val="1966645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11CDD55-3049-A5DD-3676-EE8066ED5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it-AL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A59CC25-758A-0D07-208F-CB5716143C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AL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3ADF58C-9B96-0386-E04C-DF576A8351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5A08E29-BA5E-4470-85F2-0508FDFD5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B80F1-C678-1845-807F-5CB8FC1D4520}" type="datetimeFigureOut">
              <a:rPr lang="it-AL" smtClean="0"/>
              <a:t>3.5.25</a:t>
            </a:fld>
            <a:endParaRPr lang="it-AL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0AC0B58-5857-F3A2-E740-4FA140171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AL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1086209-82CD-AF3C-E6D1-1B45FEEFF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D0199-C7EB-8C4B-A4CA-7461601CCF82}" type="slidenum">
              <a:rPr lang="it-AL" smtClean="0"/>
              <a:t>‹N›</a:t>
            </a:fld>
            <a:endParaRPr lang="it-AL"/>
          </a:p>
        </p:txBody>
      </p:sp>
    </p:spTree>
    <p:extLst>
      <p:ext uri="{BB962C8B-B14F-4D97-AF65-F5344CB8AC3E}">
        <p14:creationId xmlns:p14="http://schemas.microsoft.com/office/powerpoint/2010/main" val="1230314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613DAC0-D152-B534-0AC2-58F8BB2E8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it-AL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0D5456C2-5992-9D16-C4DD-845EBE8B53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AL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05BD7C3-497C-FE74-A002-E19AC023C4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BD7DCA8-2A13-D258-EF19-0E72F78F7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B80F1-C678-1845-807F-5CB8FC1D4520}" type="datetimeFigureOut">
              <a:rPr lang="it-AL" smtClean="0"/>
              <a:t>3.5.25</a:t>
            </a:fld>
            <a:endParaRPr lang="it-AL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0529C39-2AF1-C710-1167-37D561AB8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AL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2F707D6-E0E5-6024-D314-1276DDB27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D0199-C7EB-8C4B-A4CA-7461601CCF82}" type="slidenum">
              <a:rPr lang="it-AL" smtClean="0"/>
              <a:t>‹N›</a:t>
            </a:fld>
            <a:endParaRPr lang="it-AL"/>
          </a:p>
        </p:txBody>
      </p:sp>
    </p:spTree>
    <p:extLst>
      <p:ext uri="{BB962C8B-B14F-4D97-AF65-F5344CB8AC3E}">
        <p14:creationId xmlns:p14="http://schemas.microsoft.com/office/powerpoint/2010/main" val="963013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63D4EB87-BA2A-6375-FD5D-8BD1A6701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it-AL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ACBE2C2-B5E7-C91D-706F-ECD76E8D89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AL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F9F993A-3309-44E8-312E-70F853B459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CB80F1-C678-1845-807F-5CB8FC1D4520}" type="datetimeFigureOut">
              <a:rPr lang="it-AL" smtClean="0"/>
              <a:t>3.5.25</a:t>
            </a:fld>
            <a:endParaRPr lang="it-AL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D267402-836D-3856-892C-4E9F12D263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AL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95E87F5-2858-05EE-01C4-48375171C6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0199-C7EB-8C4B-A4CA-7461601CCF82}" type="slidenum">
              <a:rPr lang="it-AL" smtClean="0"/>
              <a:t>‹N›</a:t>
            </a:fld>
            <a:endParaRPr lang="it-AL"/>
          </a:p>
        </p:txBody>
      </p:sp>
    </p:spTree>
    <p:extLst>
      <p:ext uri="{BB962C8B-B14F-4D97-AF65-F5344CB8AC3E}">
        <p14:creationId xmlns:p14="http://schemas.microsoft.com/office/powerpoint/2010/main" val="4109064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A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DB1BF8-CA7A-2CA3-9658-00C1531B85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AL" dirty="0"/>
              <a:t>Cluster analysis pt.1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93EFEA3-DD3E-EFE1-105F-530EE3DC79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AL" dirty="0"/>
              <a:t>(K-means)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0A15BBAC-B35D-E6B3-7D21-84A6D40F2CBF}"/>
              </a:ext>
            </a:extLst>
          </p:cNvPr>
          <p:cNvSpPr txBox="1"/>
          <p:nvPr/>
        </p:nvSpPr>
        <p:spPr>
          <a:xfrm>
            <a:off x="5450447" y="5735637"/>
            <a:ext cx="9781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latin typeface="Lucida Calligraphy" panose="03010101010101010101" pitchFamily="66" charset="77"/>
              </a:rPr>
              <a:t>A.Bakiu</a:t>
            </a:r>
            <a:endParaRPr lang="en-GB" dirty="0">
              <a:latin typeface="Lucida Calligraphy" panose="03010101010101010101" pitchFamily="66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8798380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5D3E959-25CB-7D80-F6DE-CD497D33B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AL" dirty="0"/>
              <a:t>Step 3:</a:t>
            </a:r>
          </a:p>
          <a:p>
            <a:r>
              <a:rPr lang="it-AL" dirty="0"/>
              <a:t>For each oth the n observations, assign the observation to its closest cluster.</a:t>
            </a:r>
          </a:p>
          <a:p>
            <a:pPr marL="0" indent="0">
              <a:buNone/>
            </a:pPr>
            <a:r>
              <a:rPr lang="it-AL" dirty="0"/>
              <a:t>Step 4:</a:t>
            </a:r>
          </a:p>
          <a:p>
            <a:r>
              <a:rPr lang="it-AL" dirty="0"/>
              <a:t>Update the cluster centroid for each of the k clusters.</a:t>
            </a:r>
          </a:p>
          <a:p>
            <a:r>
              <a:rPr lang="it-AL" dirty="0"/>
              <a:t>Compute the mean of all observations in that cluster (result in p-dimensional vector).</a:t>
            </a:r>
          </a:p>
          <a:p>
            <a:pPr marL="0" indent="0">
              <a:buNone/>
            </a:pPr>
            <a:r>
              <a:rPr lang="it-AL" dirty="0"/>
              <a:t>Step 5:</a:t>
            </a:r>
          </a:p>
          <a:p>
            <a:r>
              <a:rPr lang="it-AL" dirty="0"/>
              <a:t>Cluster centroids no longer «move» or maximum of iteration reached</a:t>
            </a:r>
          </a:p>
          <a:p>
            <a:endParaRPr lang="it-AL" dirty="0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E130A93D-54A4-8760-15B6-E012AF5BE8A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677041"/>
            <a:ext cx="10515600" cy="7017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dirty="0"/>
              <a:t>k-</a:t>
            </a:r>
            <a:r>
              <a:rPr lang="en-GB" dirty="0"/>
              <a:t>means</a:t>
            </a:r>
            <a:r>
              <a:rPr lang="it-IT" dirty="0"/>
              <a:t> algorithm</a:t>
            </a:r>
            <a:endParaRPr lang="it-AL" dirty="0"/>
          </a:p>
        </p:txBody>
      </p:sp>
    </p:spTree>
    <p:extLst>
      <p:ext uri="{BB962C8B-B14F-4D97-AF65-F5344CB8AC3E}">
        <p14:creationId xmlns:p14="http://schemas.microsoft.com/office/powerpoint/2010/main" val="16574495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15D1F82-A5D0-85E5-FA57-18EDB3FC0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k-means clustering example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F7917B0-99B1-99FB-2C1A-D5CD62F2F1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This example helps understand better the mechanisms of clustering with k-means methods.</a:t>
            </a:r>
          </a:p>
          <a:p>
            <a:r>
              <a:rPr lang="en-GB" dirty="0"/>
              <a:t>Exercise: Cluster the following 8 points into 3 clusters:</a:t>
            </a:r>
            <a:br>
              <a:rPr lang="en-GB" dirty="0"/>
            </a:br>
            <a:r>
              <a:rPr lang="en-GB" dirty="0"/>
              <a:t>A1 (2,19) </a:t>
            </a:r>
            <a:br>
              <a:rPr lang="en-GB" dirty="0"/>
            </a:br>
            <a:r>
              <a:rPr lang="en-GB" dirty="0"/>
              <a:t>A2 (2,5) </a:t>
            </a:r>
            <a:br>
              <a:rPr lang="en-GB" dirty="0"/>
            </a:br>
            <a:r>
              <a:rPr lang="en-GB" dirty="0"/>
              <a:t>A3 (8,4) </a:t>
            </a:r>
            <a:br>
              <a:rPr lang="en-GB" dirty="0"/>
            </a:br>
            <a:r>
              <a:rPr lang="en-GB" dirty="0"/>
              <a:t>A4 (5,8) </a:t>
            </a:r>
            <a:br>
              <a:rPr lang="en-GB" dirty="0"/>
            </a:br>
            <a:r>
              <a:rPr lang="en-GB" dirty="0"/>
              <a:t>A5 (7,5) </a:t>
            </a:r>
            <a:br>
              <a:rPr lang="en-GB" dirty="0"/>
            </a:br>
            <a:r>
              <a:rPr lang="en-GB" dirty="0"/>
              <a:t>A6 (6,4) </a:t>
            </a:r>
            <a:br>
              <a:rPr lang="en-GB" dirty="0"/>
            </a:br>
            <a:r>
              <a:rPr lang="en-GB" dirty="0"/>
              <a:t>A7 (1,2) </a:t>
            </a:r>
            <a:br>
              <a:rPr lang="en-GB" dirty="0"/>
            </a:br>
            <a:r>
              <a:rPr lang="en-GB" dirty="0"/>
              <a:t>A8 (4,8)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876132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A5CADB1-7374-02B2-AD54-6F3C772E32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Since k number is 3, let's decide 3 points randomly form the set of the point we have.</a:t>
            </a:r>
            <a:br>
              <a:rPr lang="en-GB" dirty="0"/>
            </a:br>
            <a:r>
              <a:rPr lang="en-GB" dirty="0"/>
              <a:t>Suppose that we have initial cluster centres as: </a:t>
            </a:r>
            <a:br>
              <a:rPr lang="en-GB" dirty="0"/>
            </a:br>
            <a:r>
              <a:rPr lang="en-GB" dirty="0"/>
              <a:t>A1(2,10)	A4(5,8)	A7(1,2)</a:t>
            </a:r>
            <a:br>
              <a:rPr lang="en-GB" dirty="0"/>
            </a:br>
            <a:endParaRPr lang="en-GB" dirty="0"/>
          </a:p>
          <a:p>
            <a:r>
              <a:rPr lang="en-GB" dirty="0"/>
              <a:t> The distance function between 2 points a=(x1,y1) and  b(x2,y2) is defined as </a:t>
            </a:r>
            <a:br>
              <a:rPr lang="en-GB" dirty="0"/>
            </a:br>
            <a:endParaRPr lang="en-GB" dirty="0"/>
          </a:p>
          <a:p>
            <a:r>
              <a:rPr lang="en-GB" dirty="0"/>
              <a:t>Let's use k-mean algorithm to find 3 cluster centres after the second iteration:</a:t>
            </a:r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BC3BB767-4932-67B3-FD62-89F034CBD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k-means clustering example 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F4D381A7-3CA3-49C9-A78C-9475E9D6BE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6183" y="4353707"/>
            <a:ext cx="4209058" cy="467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0258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F53A91A1-B607-15E0-5425-A15C4B97F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k-means clustering example 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BD913822-96A3-BBDD-D646-D877012562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9" y="1502788"/>
            <a:ext cx="12003482" cy="3358487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49F44056-3D7E-5931-C612-86D47AE1D3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1209" y="4871596"/>
            <a:ext cx="3191492" cy="1632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7452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6BFAC81-F8B6-AB06-3122-745D29D70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Repeating the same thing but this time updating the </a:t>
            </a:r>
            <a:r>
              <a:rPr lang="en-GB" dirty="0" err="1"/>
              <a:t>center</a:t>
            </a:r>
            <a:r>
              <a:rPr lang="en-GB" dirty="0"/>
              <a:t> of the clusters.</a:t>
            </a:r>
          </a:p>
          <a:p>
            <a:r>
              <a:rPr lang="en-GB" dirty="0" err="1"/>
              <a:t>Center</a:t>
            </a:r>
            <a:r>
              <a:rPr lang="en-GB" dirty="0"/>
              <a:t> of each cluster is updated by calculating the centroids of each of these clusters, that is the average of al x and y.</a:t>
            </a:r>
          </a:p>
          <a:p>
            <a:r>
              <a:rPr lang="en-GB" dirty="0"/>
              <a:t>Next we need to recompute the new clusters (mean) by taking the mean of all points in each cluster.</a:t>
            </a:r>
          </a:p>
          <a:p>
            <a:r>
              <a:rPr lang="en-GB" dirty="0"/>
              <a:t>For Cluster 1, we only have A1(2,10) so remains the same.</a:t>
            </a:r>
          </a:p>
          <a:p>
            <a:r>
              <a:rPr lang="en-GB" dirty="0"/>
              <a:t>For Cluster 2, the new </a:t>
            </a:r>
            <a:r>
              <a:rPr lang="en-GB" dirty="0" err="1"/>
              <a:t>center</a:t>
            </a:r>
            <a:r>
              <a:rPr lang="en-GB" dirty="0"/>
              <a:t> results (6,6)</a:t>
            </a:r>
          </a:p>
          <a:p>
            <a:r>
              <a:rPr lang="en-GB" dirty="0"/>
              <a:t>For Cluster 3, the new </a:t>
            </a:r>
            <a:r>
              <a:rPr lang="en-GB" dirty="0" err="1"/>
              <a:t>center</a:t>
            </a:r>
            <a:r>
              <a:rPr lang="en-GB" dirty="0"/>
              <a:t> results (1,5; 3,5)</a:t>
            </a:r>
          </a:p>
          <a:p>
            <a:endParaRPr lang="en-GB" dirty="0"/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7FEAA9AD-3461-9A0D-3802-6F53FAD5A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k-means clustering example </a:t>
            </a:r>
          </a:p>
        </p:txBody>
      </p:sp>
    </p:spTree>
    <p:extLst>
      <p:ext uri="{BB962C8B-B14F-4D97-AF65-F5344CB8AC3E}">
        <p14:creationId xmlns:p14="http://schemas.microsoft.com/office/powerpoint/2010/main" val="15715895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1">
            <a:extLst>
              <a:ext uri="{FF2B5EF4-FFF2-40B4-BE49-F238E27FC236}">
                <a16:creationId xmlns:a16="http://schemas.microsoft.com/office/drawing/2014/main" id="{A3851F74-2D1A-544E-1BF1-4A616A774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k-means clustering example 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48C6BD07-972E-2093-E521-F7DF11C30A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28" y="1512558"/>
            <a:ext cx="11703722" cy="3195659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FE109FAF-B702-6523-E71A-0FDEAB0468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2515" y="4882284"/>
            <a:ext cx="3553313" cy="1449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7206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E6BA4D3-EFDB-894E-D3AA-9A9DDD0779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Recompute the cluster means again in the same way:</a:t>
            </a:r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3E9E5025-8204-A675-33CE-4D8FCB5EE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k-means clustering example 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46106635-DB4B-1573-A233-1E369CE62E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9852" y="5473838"/>
            <a:ext cx="2166422" cy="859580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9831E0E7-77CE-1306-62DA-B05CBF709E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403" y="2292692"/>
            <a:ext cx="11221193" cy="3143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6486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42D8612-781B-955A-6E3A-6F9EC4F5E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160D9A4-4A71-E2D1-D3ED-8741C77CBE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Recompute again and this time we do not see any changes, FINAL ALLOCATION.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CCC4A701-0A56-52A8-330F-740F9DBDC5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756" y="2647411"/>
            <a:ext cx="9964487" cy="2794182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EF372899-6BA2-A89F-27E2-D72D9BD034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6841" y="5476697"/>
            <a:ext cx="2958318" cy="1128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2127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D29EB62-5B74-B4C0-D620-926D993B3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AL" dirty="0"/>
              <a:t>Arguments of the kmeans() function in R</a:t>
            </a:r>
          </a:p>
        </p:txBody>
      </p:sp>
      <p:sp>
        <p:nvSpPr>
          <p:cNvPr id="8" name="Segnaposto contenuto 7">
            <a:extLst>
              <a:ext uri="{FF2B5EF4-FFF2-40B4-BE49-F238E27FC236}">
                <a16:creationId xmlns:a16="http://schemas.microsoft.com/office/drawing/2014/main" id="{5DFA4726-72EB-4D4B-EACC-F07BE3453D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AL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2E2DA7D2-85F1-E149-399F-2409353668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4"/>
          <a:stretch/>
        </p:blipFill>
        <p:spPr>
          <a:xfrm>
            <a:off x="542925" y="1546424"/>
            <a:ext cx="11175206" cy="4909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1124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96A38F2-5B1B-913A-65AE-B87D476C3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AL" dirty="0"/>
              <a:t>Syntax in R for k-means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AA3182C-82C6-F988-12C7-0D680223E3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AL" dirty="0"/>
              <a:t>Example using the dataset below. 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2C07CA5E-6C6A-88DB-A4D8-8F874D6FD3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615" y="2321306"/>
            <a:ext cx="7772400" cy="3165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614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8B02B7E-29A1-F3A5-F60E-E24E10C90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AL" dirty="0"/>
              <a:t>What is clustering?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5825BBE-F4AF-0469-9C50-4DD66EB92F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AL" dirty="0"/>
              <a:t>Is a form of unsupervised learning used to group similar observations together such in such a way that the observation in a cluster are more similar to one another than they are to observation in another cluster.</a:t>
            </a:r>
          </a:p>
          <a:p>
            <a:r>
              <a:rPr lang="it-AL" dirty="0"/>
              <a:t>A form of exploratory data analysis (EDA) where observations are divided into meaningful groups that share common characteristics (features). </a:t>
            </a:r>
          </a:p>
          <a:p>
            <a:r>
              <a:rPr lang="it-AL" dirty="0"/>
              <a:t>We aim to minimize the intracluster variance (within cluster variance) = WSS = «within sums of squares»</a:t>
            </a:r>
          </a:p>
          <a:p>
            <a:endParaRPr lang="it-AL" dirty="0"/>
          </a:p>
        </p:txBody>
      </p:sp>
    </p:spTree>
    <p:extLst>
      <p:ext uri="{BB962C8B-B14F-4D97-AF65-F5344CB8AC3E}">
        <p14:creationId xmlns:p14="http://schemas.microsoft.com/office/powerpoint/2010/main" val="6344496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73C0A65-F9E6-8807-876E-D9CFB65F8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AL" dirty="0"/>
              <a:t>Syntax in R for k-means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2562126-4C68-4EC8-EA33-93C4AD33D2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AL" dirty="0"/>
              <a:t> 1st, 4th, 6th and 7th columns are non-numerci so must be removed to perform clustering. </a:t>
            </a:r>
          </a:p>
          <a:p>
            <a:endParaRPr lang="it-AL" dirty="0"/>
          </a:p>
          <a:p>
            <a:endParaRPr lang="it-AL" dirty="0"/>
          </a:p>
          <a:p>
            <a:endParaRPr lang="it-AL" dirty="0"/>
          </a:p>
          <a:p>
            <a:endParaRPr lang="it-AL" dirty="0"/>
          </a:p>
          <a:p>
            <a:r>
              <a:rPr lang="it-IT" dirty="0"/>
              <a:t>C</a:t>
            </a:r>
            <a:r>
              <a:rPr lang="it-AL" dirty="0"/>
              <a:t>enters represent value of k (clusters)</a:t>
            </a:r>
          </a:p>
          <a:p>
            <a:r>
              <a:rPr lang="it-IT" dirty="0"/>
              <a:t>i</a:t>
            </a:r>
            <a:r>
              <a:rPr lang="it-AL" dirty="0"/>
              <a:t>ter.max represent stopping criteria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7F2B3F93-3AA6-3047-2AD9-55A9D15EB6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0107"/>
          <a:stretch/>
        </p:blipFill>
        <p:spPr>
          <a:xfrm>
            <a:off x="972293" y="2833425"/>
            <a:ext cx="8186948" cy="1789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8148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77C285E-B205-EF0C-1113-347F29B66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AL" dirty="0"/>
              <a:t>Reproducibility of k-means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D11775E-E176-2F3B-471C-348157C708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AL" dirty="0"/>
              <a:t>You must set a seed before running k(means) if you want it to be reproducibile.</a:t>
            </a:r>
          </a:p>
          <a:p>
            <a:endParaRPr lang="it-AL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7CA1690C-8A2A-9320-3163-DBB7B37129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251" r="10899"/>
          <a:stretch/>
        </p:blipFill>
        <p:spPr>
          <a:xfrm>
            <a:off x="838200" y="2843213"/>
            <a:ext cx="10296954" cy="1785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8052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4559E49-6FE7-1309-7C7E-2CF39EF35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AL" dirty="0"/>
              <a:t>Output of kmeans() function in R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2C7C1EC-DD1C-BB7B-23EE-03E603854D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AL" dirty="0"/>
              <a:t> The «cluster» element gives the cluster labels for each of the n observation.</a:t>
            </a:r>
            <a:br>
              <a:rPr lang="it-AL" dirty="0"/>
            </a:br>
            <a:r>
              <a:rPr lang="it-AL" dirty="0"/>
              <a:t> </a:t>
            </a:r>
            <a:br>
              <a:rPr lang="it-AL" dirty="0"/>
            </a:br>
            <a:endParaRPr lang="it-AL" dirty="0"/>
          </a:p>
          <a:p>
            <a:r>
              <a:rPr lang="it-AL" dirty="0"/>
              <a:t>The «withinss» gives the WSS for each of the k clusters.</a:t>
            </a:r>
            <a:br>
              <a:rPr lang="it-AL" dirty="0"/>
            </a:br>
            <a:br>
              <a:rPr lang="it-AL" dirty="0"/>
            </a:br>
            <a:endParaRPr lang="it-AL" dirty="0"/>
          </a:p>
          <a:p>
            <a:r>
              <a:rPr lang="it-AL" dirty="0"/>
              <a:t>The «tot.withinss» gives the total WSS</a:t>
            </a:r>
          </a:p>
          <a:p>
            <a:pPr marL="0" indent="0">
              <a:buNone/>
            </a:pPr>
            <a:r>
              <a:rPr lang="it-AL" dirty="0"/>
              <a:t>  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FAC6120B-355B-2F64-12CC-6CC446DBE2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70" t="6662" r="-1"/>
          <a:stretch/>
        </p:blipFill>
        <p:spPr>
          <a:xfrm>
            <a:off x="1128293" y="2714625"/>
            <a:ext cx="3221368" cy="371473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10F684F6-CEC9-ED96-F38B-7DA7BC8BD1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8293" y="4001612"/>
            <a:ext cx="3415132" cy="446295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E07D7679-076B-5A4F-CAA8-D696E9CCB3D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-6069" b="6069"/>
          <a:stretch/>
        </p:blipFill>
        <p:spPr>
          <a:xfrm>
            <a:off x="1128293" y="5310506"/>
            <a:ext cx="3803582" cy="371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1155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EC446F9-A58F-B607-74E1-9D4596623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AL" dirty="0"/>
              <a:t>How do we pick the value of k?	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2C1D211-04DC-F74C-D92C-44381542C6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AL" dirty="0"/>
              <a:t> Find the k-value for which there is no longer a meaningful decrease in the total WSS. </a:t>
            </a:r>
          </a:p>
          <a:p>
            <a:endParaRPr lang="it-AL" dirty="0"/>
          </a:p>
          <a:p>
            <a:r>
              <a:rPr lang="it-AL" dirty="0"/>
              <a:t>If we pick the value of k that results the lowest total within SS, we might have far too many clusters. To prevent this we may use the Davies-Bouldin index, which penalizes overfitting and lower values are preferred.</a:t>
            </a:r>
          </a:p>
        </p:txBody>
      </p:sp>
    </p:spTree>
    <p:extLst>
      <p:ext uri="{BB962C8B-B14F-4D97-AF65-F5344CB8AC3E}">
        <p14:creationId xmlns:p14="http://schemas.microsoft.com/office/powerpoint/2010/main" val="35005951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FBB4A03-46B6-049D-7255-DF577DF53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AL" dirty="0"/>
              <a:t>WSS function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A8650D6-EBB9-C0C4-5C8D-2EA8C9F825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AL" dirty="0"/>
              <a:t>We can not find WSS function by default in R, so we plot the function with this code: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EBFE24BD-2FC3-AB72-27A6-AAA6EDEAC8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0175" y="2707482"/>
            <a:ext cx="6851650" cy="3088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0654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99E4FD0-0B7E-E993-B3FC-D4EA96665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AL" dirty="0"/>
              <a:t>WSS function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9044E21-3557-B293-F780-48CDBBBBF7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AL" dirty="0"/>
              <a:t>Then we have to spot the «kink» on the curve. There IS the right number of cluster. </a:t>
            </a:r>
            <a:br>
              <a:rPr lang="it-AL" dirty="0"/>
            </a:br>
            <a:r>
              <a:rPr lang="it-AL" dirty="0"/>
              <a:t>						</a:t>
            </a:r>
          </a:p>
          <a:p>
            <a:pPr lvl="8"/>
            <a:r>
              <a:rPr lang="it-AL" dirty="0"/>
              <a:t>                                   In this case is equal to 2.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5BE6743D-3E2D-6584-DFE3-CD11DFCAB4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2100" y="3616616"/>
            <a:ext cx="4165600" cy="787400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7CA6098C-12A1-A538-236D-6A8C3A5C6A6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647" b="2408"/>
          <a:stretch/>
        </p:blipFill>
        <p:spPr>
          <a:xfrm>
            <a:off x="1147192" y="2665995"/>
            <a:ext cx="4948808" cy="3645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2403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FA75AFC-5024-7E23-FCA4-4F7B902E6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Evaluating</a:t>
            </a:r>
            <a:r>
              <a:rPr lang="it-IT" dirty="0"/>
              <a:t> cluster </a:t>
            </a:r>
            <a:r>
              <a:rPr lang="it-IT" dirty="0" err="1"/>
              <a:t>analysis</a:t>
            </a:r>
            <a:endParaRPr lang="it-AL" dirty="0"/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54954766-FB03-1E3A-25AE-1BC947E64A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0926" y="2838450"/>
            <a:ext cx="3403600" cy="1181100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5ABDFB24-BECA-CAA8-CDAF-9B87F20AFB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8387" y="1690688"/>
            <a:ext cx="6362700" cy="4857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544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F2FBADF-A0E9-7B6B-ED98-F38FBF289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AL"/>
              <a:t>The flow of cluster analysis?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CFD58912-F656-DC60-AFBB-C3D15C5537FC}"/>
              </a:ext>
            </a:extLst>
          </p:cNvPr>
          <p:cNvSpPr/>
          <p:nvPr/>
        </p:nvSpPr>
        <p:spPr>
          <a:xfrm>
            <a:off x="1235033" y="2015835"/>
            <a:ext cx="1840676" cy="108065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AL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C60BC1CB-76D9-3E0D-6B2B-37F7AA4C5730}"/>
              </a:ext>
            </a:extLst>
          </p:cNvPr>
          <p:cNvSpPr/>
          <p:nvPr/>
        </p:nvSpPr>
        <p:spPr>
          <a:xfrm>
            <a:off x="4823113" y="2066201"/>
            <a:ext cx="1840676" cy="108065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AL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A8BA3351-6044-4414-EA4A-FED6D699F428}"/>
              </a:ext>
            </a:extLst>
          </p:cNvPr>
          <p:cNvSpPr/>
          <p:nvPr/>
        </p:nvSpPr>
        <p:spPr>
          <a:xfrm>
            <a:off x="8411193" y="2066202"/>
            <a:ext cx="1840676" cy="108065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AL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32172ADA-F990-68D4-3B44-D34E74FA7424}"/>
              </a:ext>
            </a:extLst>
          </p:cNvPr>
          <p:cNvSpPr/>
          <p:nvPr/>
        </p:nvSpPr>
        <p:spPr>
          <a:xfrm>
            <a:off x="8411193" y="4491840"/>
            <a:ext cx="1840676" cy="108065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AL"/>
          </a:p>
        </p:txBody>
      </p:sp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510BED3E-9031-04A6-9552-4495C2A4AA3D}"/>
              </a:ext>
            </a:extLst>
          </p:cNvPr>
          <p:cNvCxnSpPr/>
          <p:nvPr/>
        </p:nvCxnSpPr>
        <p:spPr>
          <a:xfrm>
            <a:off x="3158836" y="2556162"/>
            <a:ext cx="15675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AED07F34-FE84-8A69-A6EA-AF828482FBB6}"/>
              </a:ext>
            </a:extLst>
          </p:cNvPr>
          <p:cNvCxnSpPr/>
          <p:nvPr/>
        </p:nvCxnSpPr>
        <p:spPr>
          <a:xfrm>
            <a:off x="6760525" y="2606528"/>
            <a:ext cx="15675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930B56D3-4FAE-CCC9-47D9-10698BF2C694}"/>
              </a:ext>
            </a:extLst>
          </p:cNvPr>
          <p:cNvCxnSpPr>
            <a:cxnSpLocks/>
          </p:cNvCxnSpPr>
          <p:nvPr/>
        </p:nvCxnSpPr>
        <p:spPr>
          <a:xfrm>
            <a:off x="9331531" y="3236625"/>
            <a:ext cx="0" cy="1092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09CD3341-505E-BB9E-CECE-96D33A39174B}"/>
              </a:ext>
            </a:extLst>
          </p:cNvPr>
          <p:cNvSpPr txBox="1"/>
          <p:nvPr/>
        </p:nvSpPr>
        <p:spPr>
          <a:xfrm>
            <a:off x="1411432" y="2196935"/>
            <a:ext cx="1498023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AL"/>
              <a:t>Pre-process the data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5B8DB745-0F42-3E7F-A37F-CFEFE0232623}"/>
              </a:ext>
            </a:extLst>
          </p:cNvPr>
          <p:cNvSpPr txBox="1"/>
          <p:nvPr/>
        </p:nvSpPr>
        <p:spPr>
          <a:xfrm>
            <a:off x="4908776" y="2283362"/>
            <a:ext cx="1669350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AL"/>
              <a:t>Select similarity measure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DFC38AB3-799B-47F7-C6CE-724E9F7C171E}"/>
              </a:ext>
            </a:extLst>
          </p:cNvPr>
          <p:cNvSpPr txBox="1"/>
          <p:nvPr/>
        </p:nvSpPr>
        <p:spPr>
          <a:xfrm>
            <a:off x="8605035" y="2283362"/>
            <a:ext cx="1498023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AL"/>
              <a:t>Cluster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F9FA5C89-5526-2EAD-489E-9528707E5A92}"/>
              </a:ext>
            </a:extLst>
          </p:cNvPr>
          <p:cNvSpPr txBox="1"/>
          <p:nvPr/>
        </p:nvSpPr>
        <p:spPr>
          <a:xfrm>
            <a:off x="8605035" y="4709001"/>
            <a:ext cx="1498023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AL"/>
              <a:t>Analyse</a:t>
            </a:r>
          </a:p>
        </p:txBody>
      </p:sp>
    </p:spTree>
    <p:extLst>
      <p:ext uri="{BB962C8B-B14F-4D97-AF65-F5344CB8AC3E}">
        <p14:creationId xmlns:p14="http://schemas.microsoft.com/office/powerpoint/2010/main" val="2672834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B07DCCA-394C-551E-1605-B8BF31003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choose optimum number of clusters?</a:t>
            </a:r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2615925A-89A9-15F0-3205-89179A41A5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27911" y="1581202"/>
            <a:ext cx="4936177" cy="2416670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2EAD263B-C71A-F407-CE5F-04A22C1F52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09799" y="4381972"/>
            <a:ext cx="7772400" cy="113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642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6E51C2CA-38A3-C96A-689C-B62194D0C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choose optimum number of clusters?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890BD305-DC3C-0F21-B22E-B8FBD1C44F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774" y="1743238"/>
            <a:ext cx="10674026" cy="3926260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0C09BBB8-6545-8FF0-1DB9-6F6B7D3A0BE9}"/>
              </a:ext>
            </a:extLst>
          </p:cNvPr>
          <p:cNvSpPr txBox="1"/>
          <p:nvPr/>
        </p:nvSpPr>
        <p:spPr>
          <a:xfrm>
            <a:off x="756744" y="5866054"/>
            <a:ext cx="1828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The least number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5302460F-EFA7-A562-338D-415B940B5C72}"/>
              </a:ext>
            </a:extLst>
          </p:cNvPr>
          <p:cNvSpPr txBox="1"/>
          <p:nvPr/>
        </p:nvSpPr>
        <p:spPr>
          <a:xfrm>
            <a:off x="9065172" y="5843752"/>
            <a:ext cx="2057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The biggest number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6CBDC877-CC8F-BC90-4299-00BAF817626D}"/>
              </a:ext>
            </a:extLst>
          </p:cNvPr>
          <p:cNvSpPr txBox="1"/>
          <p:nvPr/>
        </p:nvSpPr>
        <p:spPr>
          <a:xfrm>
            <a:off x="4265493" y="5843752"/>
            <a:ext cx="3119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The optimal number of clusters</a:t>
            </a:r>
          </a:p>
        </p:txBody>
      </p:sp>
    </p:spTree>
    <p:extLst>
      <p:ext uri="{BB962C8B-B14F-4D97-AF65-F5344CB8AC3E}">
        <p14:creationId xmlns:p14="http://schemas.microsoft.com/office/powerpoint/2010/main" val="1651311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4134E6B-969A-40A5-B8A1-EDF01A3F9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k-</a:t>
            </a:r>
            <a:r>
              <a:rPr lang="it-AL"/>
              <a:t>means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53207C2-A16B-961B-E10E-C5FFABFB78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AL" dirty="0"/>
              <a:t>The k-means algorithm is an algorithm to cluster n objects, based on attributes into k partitions, where k&lt;n. </a:t>
            </a:r>
          </a:p>
        </p:txBody>
      </p:sp>
    </p:spTree>
    <p:extLst>
      <p:ext uri="{BB962C8B-B14F-4D97-AF65-F5344CB8AC3E}">
        <p14:creationId xmlns:p14="http://schemas.microsoft.com/office/powerpoint/2010/main" val="118847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DB5F61F-C4BE-7A9F-8D37-79960B010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Measuring similarity between clusters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EB0A6F47-D706-5C04-B8E1-7E45EED332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05188" y="1567175"/>
            <a:ext cx="5656739" cy="4351338"/>
          </a:xfr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13C39E17-9259-095A-AD32-B9211334FBC8}"/>
              </a:ext>
            </a:extLst>
          </p:cNvPr>
          <p:cNvSpPr txBox="1"/>
          <p:nvPr/>
        </p:nvSpPr>
        <p:spPr>
          <a:xfrm>
            <a:off x="688770" y="2173184"/>
            <a:ext cx="452449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There are 4 types of measuring the distance between clusters:</a:t>
            </a:r>
          </a:p>
          <a:p>
            <a:endParaRPr lang="en-GB" dirty="0"/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Single linkage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Complete linkage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Average linkage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Average group linkage</a:t>
            </a:r>
            <a:br>
              <a:rPr lang="en-GB" dirty="0"/>
            </a:br>
            <a:endParaRPr lang="en-GB" dirty="0"/>
          </a:p>
          <a:p>
            <a:br>
              <a:rPr lang="en-GB" dirty="0"/>
            </a:b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10853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4D7884-C03E-7809-521A-94B10781A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Measuring similarity between observations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C448C03-94DB-7FA2-BC1C-E79B3F6E31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Euclidean distance is the most common method to measure distance between observations, when observations include continuous variables.</a:t>
            </a:r>
          </a:p>
          <a:p>
            <a:r>
              <a:rPr lang="en-GB" dirty="0"/>
              <a:t>Let observations u = (u1, u2, u3..., </a:t>
            </a:r>
            <a:r>
              <a:rPr lang="en-GB" dirty="0" err="1"/>
              <a:t>uq</a:t>
            </a:r>
            <a:r>
              <a:rPr lang="en-GB" dirty="0"/>
              <a:t>) and v = (v1, v2, v3..., </a:t>
            </a:r>
            <a:r>
              <a:rPr lang="en-GB" dirty="0" err="1"/>
              <a:t>vq</a:t>
            </a:r>
            <a:r>
              <a:rPr lang="en-GB" dirty="0"/>
              <a:t>) </a:t>
            </a:r>
            <a:r>
              <a:rPr lang="en-GB" dirty="0" err="1"/>
              <a:t>eacj</a:t>
            </a:r>
            <a:r>
              <a:rPr lang="en-GB" dirty="0"/>
              <a:t> comprise measurements of q variables.</a:t>
            </a:r>
          </a:p>
          <a:p>
            <a:r>
              <a:rPr lang="en-GB" dirty="0"/>
              <a:t>The Euclidean distance between observations u and v is:</a:t>
            </a:r>
          </a:p>
          <a:p>
            <a:endParaRPr lang="en-GB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B586B2CF-1790-6995-3DC4-C005CAC4B7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4596428"/>
            <a:ext cx="7772400" cy="1129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0658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BB17E33-30C8-38C0-929D-61E9A7977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k</a:t>
            </a:r>
            <a:r>
              <a:rPr lang="it-AL" dirty="0"/>
              <a:t>-means algorithm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BD68B05-5B97-08DA-B024-A901D5E5EC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AL" dirty="0"/>
              <a:t>Step 1:</a:t>
            </a:r>
          </a:p>
          <a:p>
            <a:r>
              <a:rPr lang="it-AL" dirty="0"/>
              <a:t>Randomly select k observations, called «cluster centroids».</a:t>
            </a:r>
          </a:p>
          <a:p>
            <a:r>
              <a:rPr lang="it-AL" dirty="0"/>
              <a:t>Also known as centers, vector quantifieers (VQs), codework, or codebook vectors.</a:t>
            </a:r>
          </a:p>
          <a:p>
            <a:endParaRPr lang="it-AL" dirty="0"/>
          </a:p>
          <a:p>
            <a:pPr marL="0" indent="0">
              <a:buNone/>
            </a:pPr>
            <a:r>
              <a:rPr lang="it-AL" dirty="0"/>
              <a:t>Step 2:</a:t>
            </a:r>
          </a:p>
          <a:p>
            <a:r>
              <a:rPr lang="it-AL" dirty="0"/>
              <a:t>Compute the Eucledian distance from every observation to each of the k cluster centroid.</a:t>
            </a:r>
          </a:p>
        </p:txBody>
      </p:sp>
    </p:spTree>
    <p:extLst>
      <p:ext uri="{BB962C8B-B14F-4D97-AF65-F5344CB8AC3E}">
        <p14:creationId xmlns:p14="http://schemas.microsoft.com/office/powerpoint/2010/main" val="255877945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</TotalTime>
  <Words>924</Words>
  <Application>Microsoft Macintosh PowerPoint</Application>
  <PresentationFormat>Widescreen</PresentationFormat>
  <Paragraphs>93</Paragraphs>
  <Slides>26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Lucida Calligraphy</vt:lpstr>
      <vt:lpstr>Tema di Office</vt:lpstr>
      <vt:lpstr>Cluster analysis pt.1</vt:lpstr>
      <vt:lpstr>What is clustering?</vt:lpstr>
      <vt:lpstr>The flow of cluster analysis?</vt:lpstr>
      <vt:lpstr>How to choose optimum number of clusters?</vt:lpstr>
      <vt:lpstr>How to choose optimum number of clusters?</vt:lpstr>
      <vt:lpstr>k-means</vt:lpstr>
      <vt:lpstr>Measuring similarity between clusters</vt:lpstr>
      <vt:lpstr>Measuring similarity between observations</vt:lpstr>
      <vt:lpstr>k-means algorithm</vt:lpstr>
      <vt:lpstr>k-means algorithm</vt:lpstr>
      <vt:lpstr>k-means clustering example </vt:lpstr>
      <vt:lpstr>k-means clustering example </vt:lpstr>
      <vt:lpstr>k-means clustering example </vt:lpstr>
      <vt:lpstr>k-means clustering example </vt:lpstr>
      <vt:lpstr>k-means clustering example </vt:lpstr>
      <vt:lpstr>k-means clustering example </vt:lpstr>
      <vt:lpstr>Presentazione standard di PowerPoint</vt:lpstr>
      <vt:lpstr>Arguments of the kmeans() function in R</vt:lpstr>
      <vt:lpstr>Syntax in R for k-means</vt:lpstr>
      <vt:lpstr>Syntax in R for k-means</vt:lpstr>
      <vt:lpstr>Reproducibility of k-means</vt:lpstr>
      <vt:lpstr>Output of kmeans() function in R</vt:lpstr>
      <vt:lpstr>How do we pick the value of k? </vt:lpstr>
      <vt:lpstr>WSS function</vt:lpstr>
      <vt:lpstr>WSS function</vt:lpstr>
      <vt:lpstr>Evaluating cluster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Cluster analysis</dc:title>
  <dc:creator>Anisabakiu@outlook.com</dc:creator>
  <cp:lastModifiedBy>Anisa Boss Bakiu</cp:lastModifiedBy>
  <cp:revision>5</cp:revision>
  <cp:lastPrinted>2022-08-27T11:44:08Z</cp:lastPrinted>
  <dcterms:created xsi:type="dcterms:W3CDTF">2022-08-27T11:18:22Z</dcterms:created>
  <dcterms:modified xsi:type="dcterms:W3CDTF">2025-05-03T08:15:46Z</dcterms:modified>
</cp:coreProperties>
</file>