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717" r:id="rId2"/>
    <p:sldMasterId id="2147483758" r:id="rId3"/>
    <p:sldMasterId id="2147483760" r:id="rId4"/>
  </p:sldMasterIdLst>
  <p:sldIdLst>
    <p:sldId id="256" r:id="rId5"/>
    <p:sldId id="271" r:id="rId6"/>
    <p:sldId id="267" r:id="rId7"/>
    <p:sldId id="276" r:id="rId8"/>
    <p:sldId id="270" r:id="rId9"/>
    <p:sldId id="272" r:id="rId10"/>
    <p:sldId id="273" r:id="rId11"/>
    <p:sldId id="274" r:id="rId12"/>
    <p:sldId id="277" r:id="rId13"/>
    <p:sldId id="278" r:id="rId14"/>
    <p:sldId id="280" r:id="rId15"/>
    <p:sldId id="284" r:id="rId16"/>
    <p:sldId id="285" r:id="rId17"/>
    <p:sldId id="287" r:id="rId18"/>
    <p:sldId id="288" r:id="rId19"/>
    <p:sldId id="289" r:id="rId20"/>
    <p:sldId id="290" r:id="rId21"/>
    <p:sldId id="291" r:id="rId22"/>
    <p:sldId id="292" r:id="rId23"/>
    <p:sldId id="293"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emy Albright" initials="JA"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CD4D"/>
    <a:srgbClr val="405B6B"/>
    <a:srgbClr val="EF6229"/>
    <a:srgbClr val="FF5933"/>
    <a:srgbClr val="EA6145"/>
    <a:srgbClr val="556A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136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9T13:50:01.051" idx="1">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9T13:50:01.051" idx="1">
    <p:pos x="10" y="10"/>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1" Type="http://schemas.openxmlformats.org/officeDocument/2006/relationships/image" Target="../media/image16.jpeg"/></Relationships>
</file>

<file path=ppt/diagrams/_rels/data2.xml.rels><?xml version="1.0" encoding="UTF-8" standalone="yes"?>
<Relationships xmlns="http://schemas.openxmlformats.org/package/2006/relationships"><Relationship Id="rId1" Type="http://schemas.openxmlformats.org/officeDocument/2006/relationships/image" Target="../media/image17.jpeg"/></Relationships>
</file>

<file path=ppt/diagrams/_rels/data3.xml.rels><?xml version="1.0" encoding="UTF-8" standalone="yes"?>
<Relationships xmlns="http://schemas.openxmlformats.org/package/2006/relationships"><Relationship Id="rId1" Type="http://schemas.openxmlformats.org/officeDocument/2006/relationships/image" Target="../media/image18.jpeg"/></Relationships>
</file>

<file path=ppt/diagrams/_rels/data4.xml.rels><?xml version="1.0" encoding="UTF-8" standalone="yes"?>
<Relationships xmlns="http://schemas.openxmlformats.org/package/2006/relationships"><Relationship Id="rId1" Type="http://schemas.openxmlformats.org/officeDocument/2006/relationships/image" Target="../media/image19.jpeg"/></Relationships>
</file>

<file path=ppt/diagrams/_rels/data5.xml.rels><?xml version="1.0" encoding="UTF-8" standalone="yes"?>
<Relationships xmlns="http://schemas.openxmlformats.org/package/2006/relationships"><Relationship Id="rId1" Type="http://schemas.openxmlformats.org/officeDocument/2006/relationships/image" Target="../media/image20.jpeg"/></Relationships>
</file>

<file path=ppt/diagrams/_rels/data6.xml.rels><?xml version="1.0" encoding="UTF-8" standalone="yes"?>
<Relationships xmlns="http://schemas.openxmlformats.org/package/2006/relationships"><Relationship Id="rId1" Type="http://schemas.openxmlformats.org/officeDocument/2006/relationships/image" Target="../media/image21.jpeg"/></Relationships>
</file>

<file path=ppt/diagrams/_rels/data7.xml.rels><?xml version="1.0" encoding="UTF-8" standalone="yes"?>
<Relationships xmlns="http://schemas.openxmlformats.org/package/2006/relationships"><Relationship Id="rId1" Type="http://schemas.openxmlformats.org/officeDocument/2006/relationships/image" Target="../media/image22.jpeg"/></Relationships>
</file>

<file path=ppt/diagrams/_rels/data8.xml.rels><?xml version="1.0" encoding="UTF-8" standalone="yes"?>
<Relationships xmlns="http://schemas.openxmlformats.org/package/2006/relationships"><Relationship Id="rId1" Type="http://schemas.openxmlformats.org/officeDocument/2006/relationships/image" Target="../media/image2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6.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7.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8.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9.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0.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1.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t>
        <a:bodyPr/>
        <a:lstStyle/>
        <a:p>
          <a:endParaRPr lang="en-US"/>
        </a:p>
      </dgm:t>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102858" custLinFactNeighborX="88705" custLinFactNeighborY="2584"/>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t="-2000" b="-2000"/>
          </a:stretch>
        </a:blipFill>
      </dgm:spPr>
      <dgm:t>
        <a:bodyPr/>
        <a:lstStyle/>
        <a:p>
          <a:endParaRPr lang="en-US"/>
        </a:p>
      </dgm:t>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t>
        <a:bodyPr/>
        <a:lstStyle/>
        <a:p>
          <a:endParaRPr lang="en-US"/>
        </a:p>
      </dgm:t>
    </dgm:pt>
  </dgm:ptLst>
  <dgm:cxnLst>
    <dgm:cxn modelId="{15BD71EC-1367-4356-889F-2719B5A8E7B9}" type="presOf" srcId="{7B94AA45-897B-448F-B1BA-376B160BF57C}" destId="{47EE3406-3670-4D59-8022-61224C33A7B8}" srcOrd="0" destOrd="0" presId="urn:microsoft.com/office/officeart/2011/layout/ThemePictureAlternatingAccent"/>
    <dgm:cxn modelId="{6136F00E-3D84-4E37-8B35-3689D74A20D3}" srcId="{811E3B9F-4EEB-4C2D-929A-85BC8E638A4A}" destId="{7B94AA45-897B-448F-B1BA-376B160BF57C}" srcOrd="0" destOrd="0" parTransId="{5B044F15-6DD9-4407-9EA7-1F5439B27D7C}" sibTransId="{62F8D14B-0009-4B3D-B2FC-D87B21B0C4CA}"/>
    <dgm:cxn modelId="{6B608840-F833-48CA-8B1E-2CF0C9197A09}" type="presOf" srcId="{811E3B9F-4EEB-4C2D-929A-85BC8E638A4A}" destId="{94DA54E1-0ED4-47F0-912C-8F4BC5815E21}" srcOrd="0" destOrd="0" presId="urn:microsoft.com/office/officeart/2011/layout/ThemePictureAlternatingAccent"/>
    <dgm:cxn modelId="{747AFFC7-AD79-4DC7-9CAF-A5EF2DB343E8}" type="presParOf" srcId="{94DA54E1-0ED4-47F0-912C-8F4BC5815E21}" destId="{84262F90-E6B6-4C35-B1D0-0C1F7895E0E2}" srcOrd="0" destOrd="0" presId="urn:microsoft.com/office/officeart/2011/layout/ThemePictureAlternatingAccent"/>
    <dgm:cxn modelId="{DB22052E-ECE8-4276-92F0-D44C37CBC385}" type="presParOf" srcId="{84262F90-E6B6-4C35-B1D0-0C1F7895E0E2}" destId="{6945A5F6-A01B-499F-997B-3CBC982D696C}" srcOrd="0" destOrd="0" presId="urn:microsoft.com/office/officeart/2011/layout/ThemePictureAlternatingAccent"/>
    <dgm:cxn modelId="{9698498A-378A-47E0-923F-D4CAAEC352C1}" type="presParOf" srcId="{94DA54E1-0ED4-47F0-912C-8F4BC5815E21}" destId="{47EE3406-3670-4D59-8022-61224C33A7B8}" srcOrd="1" destOrd="0" presId="urn:microsoft.com/office/officeart/2011/layout/ThemePictureAlternatingAcce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t>
        <a:bodyPr/>
        <a:lstStyle/>
        <a:p>
          <a:endParaRPr lang="en-US"/>
        </a:p>
      </dgm:t>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102858" custLinFactNeighborX="56029" custLinFactNeighborY="3144"/>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t="-52000" b="-52000"/>
          </a:stretch>
        </a:blipFill>
      </dgm:spPr>
      <dgm:t>
        <a:bodyPr/>
        <a:lstStyle/>
        <a:p>
          <a:endParaRPr lang="en-US"/>
        </a:p>
      </dgm:t>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t>
        <a:bodyPr/>
        <a:lstStyle/>
        <a:p>
          <a:endParaRPr lang="en-US"/>
        </a:p>
      </dgm:t>
    </dgm:pt>
  </dgm:ptLst>
  <dgm:cxnLst>
    <dgm:cxn modelId="{6136F00E-3D84-4E37-8B35-3689D74A20D3}" srcId="{811E3B9F-4EEB-4C2D-929A-85BC8E638A4A}" destId="{7B94AA45-897B-448F-B1BA-376B160BF57C}" srcOrd="0" destOrd="0" parTransId="{5B044F15-6DD9-4407-9EA7-1F5439B27D7C}" sibTransId="{62F8D14B-0009-4B3D-B2FC-D87B21B0C4CA}"/>
    <dgm:cxn modelId="{737E3914-0933-455F-9AEB-19FDFD1D0384}" type="presOf" srcId="{811E3B9F-4EEB-4C2D-929A-85BC8E638A4A}" destId="{94DA54E1-0ED4-47F0-912C-8F4BC5815E21}" srcOrd="0" destOrd="0" presId="urn:microsoft.com/office/officeart/2011/layout/ThemePictureAlternatingAccent"/>
    <dgm:cxn modelId="{BF6F4C5E-9290-4F80-AA07-B36B5EE9805F}" type="presOf" srcId="{7B94AA45-897B-448F-B1BA-376B160BF57C}" destId="{47EE3406-3670-4D59-8022-61224C33A7B8}" srcOrd="0" destOrd="0" presId="urn:microsoft.com/office/officeart/2011/layout/ThemePictureAlternatingAccent"/>
    <dgm:cxn modelId="{235E7FC4-F3F3-40BD-A0CB-4B6105BF74A5}" type="presParOf" srcId="{94DA54E1-0ED4-47F0-912C-8F4BC5815E21}" destId="{84262F90-E6B6-4C35-B1D0-0C1F7895E0E2}" srcOrd="0" destOrd="0" presId="urn:microsoft.com/office/officeart/2011/layout/ThemePictureAlternatingAccent"/>
    <dgm:cxn modelId="{65F96E0A-7BF7-45CB-8F57-D6AF07B9EFAA}" type="presParOf" srcId="{84262F90-E6B6-4C35-B1D0-0C1F7895E0E2}" destId="{6945A5F6-A01B-499F-997B-3CBC982D696C}" srcOrd="0" destOrd="0" presId="urn:microsoft.com/office/officeart/2011/layout/ThemePictureAlternatingAccent"/>
    <dgm:cxn modelId="{29FBDCF8-2D40-4C5B-AE89-E905C5849C3D}" type="presParOf" srcId="{94DA54E1-0ED4-47F0-912C-8F4BC5815E21}" destId="{47EE3406-3670-4D59-8022-61224C33A7B8}" srcOrd="1" destOrd="0" presId="urn:microsoft.com/office/officeart/2011/layout/ThemePictureAlternatingAccen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t>
        <a:bodyPr/>
        <a:lstStyle/>
        <a:p>
          <a:endParaRPr lang="en-US"/>
        </a:p>
      </dgm:t>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102858" custLinFactNeighborX="33" custLinFactNeighborY="5652"/>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t="-2000" b="-2000"/>
          </a:stretch>
        </a:blipFill>
      </dgm:spPr>
      <dgm:t>
        <a:bodyPr/>
        <a:lstStyle/>
        <a:p>
          <a:endParaRPr lang="en-US"/>
        </a:p>
      </dgm:t>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t>
        <a:bodyPr/>
        <a:lstStyle/>
        <a:p>
          <a:endParaRPr lang="en-US"/>
        </a:p>
      </dgm:t>
    </dgm:pt>
  </dgm:ptLst>
  <dgm:cxnLst>
    <dgm:cxn modelId="{C59CD88D-8C85-4CEA-B306-DEFB67EB04EA}" type="presOf" srcId="{7B94AA45-897B-448F-B1BA-376B160BF57C}" destId="{47EE3406-3670-4D59-8022-61224C33A7B8}" srcOrd="0" destOrd="0" presId="urn:microsoft.com/office/officeart/2011/layout/ThemePictureAlternatingAccent"/>
    <dgm:cxn modelId="{6136F00E-3D84-4E37-8B35-3689D74A20D3}" srcId="{811E3B9F-4EEB-4C2D-929A-85BC8E638A4A}" destId="{7B94AA45-897B-448F-B1BA-376B160BF57C}" srcOrd="0" destOrd="0" parTransId="{5B044F15-6DD9-4407-9EA7-1F5439B27D7C}" sibTransId="{62F8D14B-0009-4B3D-B2FC-D87B21B0C4CA}"/>
    <dgm:cxn modelId="{FA0749DA-AE0D-4B3C-8996-210B63B46895}" type="presOf" srcId="{811E3B9F-4EEB-4C2D-929A-85BC8E638A4A}" destId="{94DA54E1-0ED4-47F0-912C-8F4BC5815E21}" srcOrd="0" destOrd="0" presId="urn:microsoft.com/office/officeart/2011/layout/ThemePictureAlternatingAccent"/>
    <dgm:cxn modelId="{594D2983-8A4A-4291-95A8-BF7908D4E02F}" type="presParOf" srcId="{94DA54E1-0ED4-47F0-912C-8F4BC5815E21}" destId="{84262F90-E6B6-4C35-B1D0-0C1F7895E0E2}" srcOrd="0" destOrd="0" presId="urn:microsoft.com/office/officeart/2011/layout/ThemePictureAlternatingAccent"/>
    <dgm:cxn modelId="{F89F26B4-1206-40F6-BD6C-5567AF1D3D33}" type="presParOf" srcId="{84262F90-E6B6-4C35-B1D0-0C1F7895E0E2}" destId="{6945A5F6-A01B-499F-997B-3CBC982D696C}" srcOrd="0" destOrd="0" presId="urn:microsoft.com/office/officeart/2011/layout/ThemePictureAlternatingAccent"/>
    <dgm:cxn modelId="{4B95DD19-C0FE-4399-AD93-D1F7779DBAA0}" type="presParOf" srcId="{94DA54E1-0ED4-47F0-912C-8F4BC5815E21}" destId="{47EE3406-3670-4D59-8022-61224C33A7B8}" srcOrd="1" destOrd="0" presId="urn:microsoft.com/office/officeart/2011/layout/ThemePictureAlternatingAccen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t>
        <a:bodyPr/>
        <a:lstStyle/>
        <a:p>
          <a:endParaRPr lang="en-US"/>
        </a:p>
      </dgm:t>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102858" custLinFactNeighborX="49277" custLinFactNeighborY="13201"/>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t="-40000" b="-40000"/>
          </a:stretch>
        </a:blipFill>
      </dgm:spPr>
      <dgm:t>
        <a:bodyPr/>
        <a:lstStyle/>
        <a:p>
          <a:endParaRPr lang="en-US"/>
        </a:p>
      </dgm:t>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t>
        <a:bodyPr/>
        <a:lstStyle/>
        <a:p>
          <a:endParaRPr lang="en-US"/>
        </a:p>
      </dgm:t>
    </dgm:pt>
  </dgm:ptLst>
  <dgm:cxnLst>
    <dgm:cxn modelId="{75BF9162-EE66-42FA-9E1C-4358406C4E01}" type="presOf" srcId="{7B94AA45-897B-448F-B1BA-376B160BF57C}" destId="{47EE3406-3670-4D59-8022-61224C33A7B8}" srcOrd="0" destOrd="0" presId="urn:microsoft.com/office/officeart/2011/layout/ThemePictureAlternatingAccent"/>
    <dgm:cxn modelId="{6136F00E-3D84-4E37-8B35-3689D74A20D3}" srcId="{811E3B9F-4EEB-4C2D-929A-85BC8E638A4A}" destId="{7B94AA45-897B-448F-B1BA-376B160BF57C}" srcOrd="0" destOrd="0" parTransId="{5B044F15-6DD9-4407-9EA7-1F5439B27D7C}" sibTransId="{62F8D14B-0009-4B3D-B2FC-D87B21B0C4CA}"/>
    <dgm:cxn modelId="{3D57B8FA-D1FD-4017-B462-DCC29603A95B}" type="presOf" srcId="{811E3B9F-4EEB-4C2D-929A-85BC8E638A4A}" destId="{94DA54E1-0ED4-47F0-912C-8F4BC5815E21}" srcOrd="0" destOrd="0" presId="urn:microsoft.com/office/officeart/2011/layout/ThemePictureAlternatingAccent"/>
    <dgm:cxn modelId="{175498C0-DCE9-40A0-A7ED-448C4099884A}" type="presParOf" srcId="{94DA54E1-0ED4-47F0-912C-8F4BC5815E21}" destId="{84262F90-E6B6-4C35-B1D0-0C1F7895E0E2}" srcOrd="0" destOrd="0" presId="urn:microsoft.com/office/officeart/2011/layout/ThemePictureAlternatingAccent"/>
    <dgm:cxn modelId="{33580CF9-42DF-47D2-8906-FAE4A1867127}" type="presParOf" srcId="{84262F90-E6B6-4C35-B1D0-0C1F7895E0E2}" destId="{6945A5F6-A01B-499F-997B-3CBC982D696C}" srcOrd="0" destOrd="0" presId="urn:microsoft.com/office/officeart/2011/layout/ThemePictureAlternatingAccent"/>
    <dgm:cxn modelId="{A31B1C81-F684-416B-A08E-5CB8D8BD9134}" type="presParOf" srcId="{94DA54E1-0ED4-47F0-912C-8F4BC5815E21}" destId="{47EE3406-3670-4D59-8022-61224C33A7B8}" srcOrd="1" destOrd="0" presId="urn:microsoft.com/office/officeart/2011/layout/ThemePictureAlternatingAccen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t>
        <a:bodyPr/>
        <a:lstStyle/>
        <a:p>
          <a:endParaRPr lang="en-US"/>
        </a:p>
      </dgm:t>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102858" custLinFactNeighborX="-3473" custLinFactNeighborY="3492"/>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t>
        <a:bodyPr/>
        <a:lstStyle/>
        <a:p>
          <a:endParaRPr lang="en-US"/>
        </a:p>
      </dgm:t>
    </dgm:pt>
  </dgm:ptLst>
  <dgm:cxnLst>
    <dgm:cxn modelId="{65629360-7171-4EC7-9D02-03C48B0C9A05}" type="presOf" srcId="{7B94AA45-897B-448F-B1BA-376B160BF57C}" destId="{47EE3406-3670-4D59-8022-61224C33A7B8}" srcOrd="0" destOrd="0" presId="urn:microsoft.com/office/officeart/2011/layout/ThemePictureAlternatingAccent"/>
    <dgm:cxn modelId="{7837E47E-27EB-4A87-AD4D-847E4B47B88B}" type="presOf" srcId="{811E3B9F-4EEB-4C2D-929A-85BC8E638A4A}" destId="{94DA54E1-0ED4-47F0-912C-8F4BC5815E21}" srcOrd="0" destOrd="0" presId="urn:microsoft.com/office/officeart/2011/layout/ThemePictureAlternatingAccent"/>
    <dgm:cxn modelId="{6136F00E-3D84-4E37-8B35-3689D74A20D3}" srcId="{811E3B9F-4EEB-4C2D-929A-85BC8E638A4A}" destId="{7B94AA45-897B-448F-B1BA-376B160BF57C}" srcOrd="0" destOrd="0" parTransId="{5B044F15-6DD9-4407-9EA7-1F5439B27D7C}" sibTransId="{62F8D14B-0009-4B3D-B2FC-D87B21B0C4CA}"/>
    <dgm:cxn modelId="{718FC99A-7A87-450E-B7C4-E2E5D175B1B4}" type="presParOf" srcId="{94DA54E1-0ED4-47F0-912C-8F4BC5815E21}" destId="{84262F90-E6B6-4C35-B1D0-0C1F7895E0E2}" srcOrd="0" destOrd="0" presId="urn:microsoft.com/office/officeart/2011/layout/ThemePictureAlternatingAccent"/>
    <dgm:cxn modelId="{DD5EFCAF-2B61-4CFD-BF79-10F90DFF11BB}" type="presParOf" srcId="{84262F90-E6B6-4C35-B1D0-0C1F7895E0E2}" destId="{6945A5F6-A01B-499F-997B-3CBC982D696C}" srcOrd="0" destOrd="0" presId="urn:microsoft.com/office/officeart/2011/layout/ThemePictureAlternatingAccent"/>
    <dgm:cxn modelId="{BA58C07D-A6A6-474F-9D2D-86DC0983D0C5}" type="presParOf" srcId="{94DA54E1-0ED4-47F0-912C-8F4BC5815E21}" destId="{47EE3406-3670-4D59-8022-61224C33A7B8}" srcOrd="1" destOrd="0" presId="urn:microsoft.com/office/officeart/2011/layout/ThemePictureAlternatingAccen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t>
        <a:bodyPr/>
        <a:lstStyle/>
        <a:p>
          <a:endParaRPr lang="en-US"/>
        </a:p>
      </dgm:t>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102858" custLinFactNeighborX="44586" custLinFactNeighborY="-1870"/>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t="-52000" b="-52000"/>
          </a:stretch>
        </a:blipFill>
      </dgm:spPr>
      <dgm:t>
        <a:bodyPr/>
        <a:lstStyle/>
        <a:p>
          <a:endParaRPr lang="en-US"/>
        </a:p>
      </dgm:t>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t>
        <a:bodyPr/>
        <a:lstStyle/>
        <a:p>
          <a:endParaRPr lang="en-US"/>
        </a:p>
      </dgm:t>
    </dgm:pt>
  </dgm:ptLst>
  <dgm:cxnLst>
    <dgm:cxn modelId="{E98634C3-A463-4C4B-A510-A09555B3D951}" type="presOf" srcId="{811E3B9F-4EEB-4C2D-929A-85BC8E638A4A}" destId="{94DA54E1-0ED4-47F0-912C-8F4BC5815E21}" srcOrd="0" destOrd="0" presId="urn:microsoft.com/office/officeart/2011/layout/ThemePictureAlternatingAccent"/>
    <dgm:cxn modelId="{6136F00E-3D84-4E37-8B35-3689D74A20D3}" srcId="{811E3B9F-4EEB-4C2D-929A-85BC8E638A4A}" destId="{7B94AA45-897B-448F-B1BA-376B160BF57C}" srcOrd="0" destOrd="0" parTransId="{5B044F15-6DD9-4407-9EA7-1F5439B27D7C}" sibTransId="{62F8D14B-0009-4B3D-B2FC-D87B21B0C4CA}"/>
    <dgm:cxn modelId="{6B7C2C2E-61C6-4D2B-B1A3-832A5DF94657}" type="presOf" srcId="{7B94AA45-897B-448F-B1BA-376B160BF57C}" destId="{47EE3406-3670-4D59-8022-61224C33A7B8}" srcOrd="0" destOrd="0" presId="urn:microsoft.com/office/officeart/2011/layout/ThemePictureAlternatingAccent"/>
    <dgm:cxn modelId="{17E9BB0D-EFF4-413E-9ABB-33AD44395BFE}" type="presParOf" srcId="{94DA54E1-0ED4-47F0-912C-8F4BC5815E21}" destId="{84262F90-E6B6-4C35-B1D0-0C1F7895E0E2}" srcOrd="0" destOrd="0" presId="urn:microsoft.com/office/officeart/2011/layout/ThemePictureAlternatingAccent"/>
    <dgm:cxn modelId="{FFD52915-0D50-4C72-A458-4598C4FD2F05}" type="presParOf" srcId="{84262F90-E6B6-4C35-B1D0-0C1F7895E0E2}" destId="{6945A5F6-A01B-499F-997B-3CBC982D696C}" srcOrd="0" destOrd="0" presId="urn:microsoft.com/office/officeart/2011/layout/ThemePictureAlternatingAccent"/>
    <dgm:cxn modelId="{D0F24F4A-C51D-432D-909A-9E688A1E1F89}" type="presParOf" srcId="{94DA54E1-0ED4-47F0-912C-8F4BC5815E21}" destId="{47EE3406-3670-4D59-8022-61224C33A7B8}" srcOrd="1" destOrd="0" presId="urn:microsoft.com/office/officeart/2011/layout/ThemePictureAlternatingAccent"/>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t>
        <a:bodyPr/>
        <a:lstStyle/>
        <a:p>
          <a:endParaRPr lang="en-US"/>
        </a:p>
      </dgm:t>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102858" custLinFactNeighborX="27785"/>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t="-2000" b="-2000"/>
          </a:stretch>
        </a:blipFill>
      </dgm:spPr>
      <dgm:t>
        <a:bodyPr/>
        <a:lstStyle/>
        <a:p>
          <a:endParaRPr lang="en-US"/>
        </a:p>
      </dgm:t>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t>
        <a:bodyPr/>
        <a:lstStyle/>
        <a:p>
          <a:endParaRPr lang="en-US"/>
        </a:p>
      </dgm:t>
    </dgm:pt>
  </dgm:ptLst>
  <dgm:cxnLst>
    <dgm:cxn modelId="{4E576C3B-B85C-4320-990E-A2D2921B6A5F}" type="presOf" srcId="{811E3B9F-4EEB-4C2D-929A-85BC8E638A4A}" destId="{94DA54E1-0ED4-47F0-912C-8F4BC5815E21}" srcOrd="0" destOrd="0" presId="urn:microsoft.com/office/officeart/2011/layout/ThemePictureAlternatingAccent"/>
    <dgm:cxn modelId="{6136F00E-3D84-4E37-8B35-3689D74A20D3}" srcId="{811E3B9F-4EEB-4C2D-929A-85BC8E638A4A}" destId="{7B94AA45-897B-448F-B1BA-376B160BF57C}" srcOrd="0" destOrd="0" parTransId="{5B044F15-6DD9-4407-9EA7-1F5439B27D7C}" sibTransId="{62F8D14B-0009-4B3D-B2FC-D87B21B0C4CA}"/>
    <dgm:cxn modelId="{2CCB8B94-E53B-4036-8F3A-CDD6B3DAFB0B}" type="presOf" srcId="{7B94AA45-897B-448F-B1BA-376B160BF57C}" destId="{47EE3406-3670-4D59-8022-61224C33A7B8}" srcOrd="0" destOrd="0" presId="urn:microsoft.com/office/officeart/2011/layout/ThemePictureAlternatingAccent"/>
    <dgm:cxn modelId="{E349D644-0DF5-4C57-89C9-0C8B380AAC65}" type="presParOf" srcId="{94DA54E1-0ED4-47F0-912C-8F4BC5815E21}" destId="{84262F90-E6B6-4C35-B1D0-0C1F7895E0E2}" srcOrd="0" destOrd="0" presId="urn:microsoft.com/office/officeart/2011/layout/ThemePictureAlternatingAccent"/>
    <dgm:cxn modelId="{829C6FF9-829A-48FC-9535-8DBF33F54D80}" type="presParOf" srcId="{84262F90-E6B6-4C35-B1D0-0C1F7895E0E2}" destId="{6945A5F6-A01B-499F-997B-3CBC982D696C}" srcOrd="0" destOrd="0" presId="urn:microsoft.com/office/officeart/2011/layout/ThemePictureAlternatingAccent"/>
    <dgm:cxn modelId="{C323F804-2A5D-4C0B-A472-2B0F6FF70A96}" type="presParOf" srcId="{94DA54E1-0ED4-47F0-912C-8F4BC5815E21}" destId="{47EE3406-3670-4D59-8022-61224C33A7B8}" srcOrd="1" destOrd="0" presId="urn:microsoft.com/office/officeart/2011/layout/ThemePictureAlternatingAccent"/>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t>
        <a:bodyPr/>
        <a:lstStyle/>
        <a:p>
          <a:endParaRPr lang="en-US"/>
        </a:p>
      </dgm:t>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102858" custLinFactNeighborX="10402" custLinFactNeighborY="-1441"/>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t="-2000" b="-2000"/>
          </a:stretch>
        </a:blipFill>
      </dgm:spPr>
      <dgm:t>
        <a:bodyPr/>
        <a:lstStyle/>
        <a:p>
          <a:endParaRPr lang="en-US"/>
        </a:p>
      </dgm:t>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t>
        <a:bodyPr/>
        <a:lstStyle/>
        <a:p>
          <a:endParaRPr lang="en-US"/>
        </a:p>
      </dgm:t>
    </dgm:pt>
  </dgm:ptLst>
  <dgm:cxnLst>
    <dgm:cxn modelId="{6136F00E-3D84-4E37-8B35-3689D74A20D3}" srcId="{811E3B9F-4EEB-4C2D-929A-85BC8E638A4A}" destId="{7B94AA45-897B-448F-B1BA-376B160BF57C}" srcOrd="0" destOrd="0" parTransId="{5B044F15-6DD9-4407-9EA7-1F5439B27D7C}" sibTransId="{62F8D14B-0009-4B3D-B2FC-D87B21B0C4CA}"/>
    <dgm:cxn modelId="{97B3A1AD-844F-4D15-B9D0-B3EB7D88C671}" type="presOf" srcId="{7B94AA45-897B-448F-B1BA-376B160BF57C}" destId="{47EE3406-3670-4D59-8022-61224C33A7B8}" srcOrd="0" destOrd="0" presId="urn:microsoft.com/office/officeart/2011/layout/ThemePictureAlternatingAccent"/>
    <dgm:cxn modelId="{FCE59B19-4F1F-4818-8A8E-B161C4F01F14}" type="presOf" srcId="{811E3B9F-4EEB-4C2D-929A-85BC8E638A4A}" destId="{94DA54E1-0ED4-47F0-912C-8F4BC5815E21}" srcOrd="0" destOrd="0" presId="urn:microsoft.com/office/officeart/2011/layout/ThemePictureAlternatingAccent"/>
    <dgm:cxn modelId="{69DAFEDD-894F-4F34-AFA2-4EB615F46D71}" type="presParOf" srcId="{94DA54E1-0ED4-47F0-912C-8F4BC5815E21}" destId="{84262F90-E6B6-4C35-B1D0-0C1F7895E0E2}" srcOrd="0" destOrd="0" presId="urn:microsoft.com/office/officeart/2011/layout/ThemePictureAlternatingAccent"/>
    <dgm:cxn modelId="{753949CC-FBA5-498D-B8B7-40FB34AB1837}" type="presParOf" srcId="{84262F90-E6B6-4C35-B1D0-0C1F7895E0E2}" destId="{6945A5F6-A01B-499F-997B-3CBC982D696C}" srcOrd="0" destOrd="0" presId="urn:microsoft.com/office/officeart/2011/layout/ThemePictureAlternatingAccent"/>
    <dgm:cxn modelId="{F4C25969-3B85-4A29-8F2E-EDFF38FC5FB0}" type="presParOf" srcId="{94DA54E1-0ED4-47F0-912C-8F4BC5815E21}" destId="{47EE3406-3670-4D59-8022-61224C33A7B8}" srcOrd="1" destOrd="0" presId="urn:microsoft.com/office/officeart/2011/layout/ThemePictureAlternatingAccent"/>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782997" y="-9576"/>
          <a:ext cx="1085652" cy="689309"/>
        </a:xfrm>
        <a:prstGeom prst="rect">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391498" y="588128"/>
          <a:ext cx="1085652" cy="7814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50" tIns="6350" rIns="19050" bIns="6350" numCol="1" spcCol="1270" anchor="b" anchorCtr="0">
          <a:noAutofit/>
        </a:bodyPr>
        <a:lstStyle/>
        <a:p>
          <a:pPr lvl="0" algn="l" defTabSz="222250">
            <a:lnSpc>
              <a:spcPct val="90000"/>
            </a:lnSpc>
            <a:spcBef>
              <a:spcPct val="0"/>
            </a:spcBef>
            <a:spcAft>
              <a:spcPct val="35000"/>
            </a:spcAft>
          </a:pPr>
          <a:endParaRPr lang="en-US" sz="500" kern="1200" dirty="0"/>
        </a:p>
      </dsp:txBody>
      <dsp:txXfrm>
        <a:off x="391498" y="588128"/>
        <a:ext cx="1085652" cy="78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626147" y="-9226"/>
          <a:ext cx="1046017" cy="664143"/>
        </a:xfrm>
        <a:prstGeom prst="rect">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t="-52000" b="-5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313073" y="566657"/>
          <a:ext cx="1046017" cy="752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50" tIns="6350" rIns="19050" bIns="6350" numCol="1" spcCol="1270" anchor="b" anchorCtr="0">
          <a:noAutofit/>
        </a:bodyPr>
        <a:lstStyle/>
        <a:p>
          <a:pPr lvl="0" algn="l" defTabSz="222250">
            <a:lnSpc>
              <a:spcPct val="90000"/>
            </a:lnSpc>
            <a:spcBef>
              <a:spcPct val="0"/>
            </a:spcBef>
            <a:spcAft>
              <a:spcPct val="35000"/>
            </a:spcAft>
          </a:pPr>
          <a:endParaRPr lang="en-US" sz="500" kern="1200" dirty="0"/>
        </a:p>
      </dsp:txBody>
      <dsp:txXfrm>
        <a:off x="313073" y="566657"/>
        <a:ext cx="1046017" cy="752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735351" y="-9134"/>
          <a:ext cx="1035589" cy="657522"/>
        </a:xfrm>
        <a:prstGeom prst="rect">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735010" y="561008"/>
          <a:ext cx="1035589" cy="745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50" tIns="6350" rIns="19050" bIns="6350" numCol="1" spcCol="1270" anchor="b" anchorCtr="0">
          <a:noAutofit/>
        </a:bodyPr>
        <a:lstStyle/>
        <a:p>
          <a:pPr lvl="0" algn="l" defTabSz="222250">
            <a:lnSpc>
              <a:spcPct val="90000"/>
            </a:lnSpc>
            <a:spcBef>
              <a:spcPct val="0"/>
            </a:spcBef>
            <a:spcAft>
              <a:spcPct val="35000"/>
            </a:spcAft>
          </a:pPr>
          <a:endParaRPr lang="en-US" sz="500" kern="1200" dirty="0"/>
        </a:p>
      </dsp:txBody>
      <dsp:txXfrm>
        <a:off x="735010" y="561008"/>
        <a:ext cx="1035589" cy="745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1074664" y="-7891"/>
          <a:ext cx="894575" cy="567989"/>
        </a:xfrm>
        <a:prstGeom prst="rect">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t="-40000" b="-4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633844" y="484616"/>
          <a:ext cx="894575" cy="643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50" tIns="6350" rIns="19050" bIns="6350" numCol="1" spcCol="1270" anchor="b" anchorCtr="0">
          <a:noAutofit/>
        </a:bodyPr>
        <a:lstStyle/>
        <a:p>
          <a:pPr lvl="0" algn="l" defTabSz="222250">
            <a:lnSpc>
              <a:spcPct val="90000"/>
            </a:lnSpc>
            <a:spcBef>
              <a:spcPct val="0"/>
            </a:spcBef>
            <a:spcAft>
              <a:spcPct val="35000"/>
            </a:spcAft>
          </a:pPr>
          <a:endParaRPr lang="en-US" sz="500" kern="1200" dirty="0"/>
        </a:p>
      </dsp:txBody>
      <dsp:txXfrm>
        <a:off x="633844" y="484616"/>
        <a:ext cx="894575" cy="643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778336" y="-9431"/>
          <a:ext cx="1069157" cy="678836"/>
        </a:xfrm>
        <a:prstGeom prst="rect">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815468" y="579193"/>
          <a:ext cx="1069157" cy="7695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50" tIns="6350" rIns="19050" bIns="6350" numCol="1" spcCol="1270" anchor="b" anchorCtr="0">
          <a:noAutofit/>
        </a:bodyPr>
        <a:lstStyle/>
        <a:p>
          <a:pPr lvl="0" algn="l" defTabSz="222250">
            <a:lnSpc>
              <a:spcPct val="90000"/>
            </a:lnSpc>
            <a:spcBef>
              <a:spcPct val="0"/>
            </a:spcBef>
            <a:spcAft>
              <a:spcPct val="35000"/>
            </a:spcAft>
          </a:pPr>
          <a:endParaRPr lang="en-US" sz="500" kern="1200" dirty="0"/>
        </a:p>
      </dsp:txBody>
      <dsp:txXfrm>
        <a:off x="815468" y="579193"/>
        <a:ext cx="1069157" cy="769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694309" y="-9797"/>
          <a:ext cx="1110693" cy="705207"/>
        </a:xfrm>
        <a:prstGeom prst="rect">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t="-52000" b="-5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347154" y="601693"/>
          <a:ext cx="1110693" cy="799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50" tIns="6350" rIns="19050" bIns="6350" numCol="1" spcCol="1270" anchor="b" anchorCtr="0">
          <a:noAutofit/>
        </a:bodyPr>
        <a:lstStyle/>
        <a:p>
          <a:pPr lvl="0" algn="l" defTabSz="222250">
            <a:lnSpc>
              <a:spcPct val="90000"/>
            </a:lnSpc>
            <a:spcBef>
              <a:spcPct val="0"/>
            </a:spcBef>
            <a:spcAft>
              <a:spcPct val="35000"/>
            </a:spcAft>
          </a:pPr>
          <a:endParaRPr lang="en-US" sz="500" kern="1200" dirty="0"/>
        </a:p>
      </dsp:txBody>
      <dsp:txXfrm>
        <a:off x="347154" y="601693"/>
        <a:ext cx="1110693" cy="799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759740" y="-10112"/>
          <a:ext cx="1146362" cy="727855"/>
        </a:xfrm>
        <a:prstGeom prst="rect">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441223" y="621016"/>
          <a:ext cx="1146362" cy="825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50" tIns="6350" rIns="19050" bIns="6350" numCol="1" spcCol="1270" anchor="b" anchorCtr="0">
          <a:noAutofit/>
        </a:bodyPr>
        <a:lstStyle/>
        <a:p>
          <a:pPr lvl="0" algn="l" defTabSz="222250">
            <a:lnSpc>
              <a:spcPct val="90000"/>
            </a:lnSpc>
            <a:spcBef>
              <a:spcPct val="0"/>
            </a:spcBef>
            <a:spcAft>
              <a:spcPct val="35000"/>
            </a:spcAft>
          </a:pPr>
          <a:endParaRPr lang="en-US" sz="500" kern="1200" dirty="0"/>
        </a:p>
      </dsp:txBody>
      <dsp:txXfrm>
        <a:off x="441223" y="621016"/>
        <a:ext cx="1146362" cy="825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623779" y="-9989"/>
          <a:ext cx="1132462" cy="719029"/>
        </a:xfrm>
        <a:prstGeom prst="rect">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505981" y="613487"/>
          <a:ext cx="1132462" cy="815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50" tIns="6350" rIns="19050" bIns="6350" numCol="1" spcCol="1270" anchor="b" anchorCtr="0">
          <a:noAutofit/>
        </a:bodyPr>
        <a:lstStyle/>
        <a:p>
          <a:pPr lvl="0" algn="l" defTabSz="222250">
            <a:lnSpc>
              <a:spcPct val="90000"/>
            </a:lnSpc>
            <a:spcBef>
              <a:spcPct val="0"/>
            </a:spcBef>
            <a:spcAft>
              <a:spcPct val="35000"/>
            </a:spcAft>
          </a:pPr>
          <a:endParaRPr lang="en-US" sz="500" kern="1200" dirty="0"/>
        </a:p>
      </dsp:txBody>
      <dsp:txXfrm>
        <a:off x="505981" y="613487"/>
        <a:ext cx="1132462" cy="81509"/>
      </dsp:txXfrm>
    </dsp:sp>
  </dsp:spTree>
</dsp:drawing>
</file>

<file path=ppt/diagrams/layout1.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9" Type="http://schemas.openxmlformats.org/officeDocument/2006/relationships/diagramQuickStyle" Target="../diagrams/quickStyle8.xml"/><Relationship Id="rId3" Type="http://schemas.openxmlformats.org/officeDocument/2006/relationships/diagramLayout" Target="../diagrams/layout1.xml"/><Relationship Id="rId21" Type="http://schemas.microsoft.com/office/2007/relationships/diagramDrawing" Target="../diagrams/drawing4.xml"/><Relationship Id="rId34" Type="http://schemas.openxmlformats.org/officeDocument/2006/relationships/diagramQuickStyle" Target="../diagrams/quickStyle7.xml"/><Relationship Id="rId42" Type="http://schemas.openxmlformats.org/officeDocument/2006/relationships/image" Target="../media/image3.png"/><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38" Type="http://schemas.openxmlformats.org/officeDocument/2006/relationships/diagramLayout" Target="../diagrams/layout8.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41" Type="http://schemas.microsoft.com/office/2007/relationships/diagramDrawing" Target="../diagrams/drawing8.xml"/><Relationship Id="rId1" Type="http://schemas.openxmlformats.org/officeDocument/2006/relationships/slideMaster" Target="../slideMasters/slideMaster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37" Type="http://schemas.openxmlformats.org/officeDocument/2006/relationships/diagramData" Target="../diagrams/data8.xml"/><Relationship Id="rId40" Type="http://schemas.openxmlformats.org/officeDocument/2006/relationships/diagramColors" Target="../diagrams/colors8.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18048" y="663153"/>
            <a:ext cx="7569477" cy="4515337"/>
          </a:xfrm>
          <a:prstGeom prst="rect">
            <a:avLst/>
          </a:prstGeom>
        </p:spPr>
      </p:pic>
      <p:sp>
        <p:nvSpPr>
          <p:cNvPr id="5" name="TextBox 4"/>
          <p:cNvSpPr txBox="1"/>
          <p:nvPr userDrawn="1"/>
        </p:nvSpPr>
        <p:spPr>
          <a:xfrm>
            <a:off x="5622241" y="6028412"/>
            <a:ext cx="7220705" cy="1107996"/>
          </a:xfrm>
          <a:prstGeom prst="rect">
            <a:avLst/>
          </a:prstGeom>
          <a:noFill/>
        </p:spPr>
        <p:txBody>
          <a:bodyPr wrap="square" rtlCol="0">
            <a:spAutoFit/>
          </a:bodyPr>
          <a:lstStyle/>
          <a:p>
            <a:pPr algn="ctr" eaLnBrk="1" fontAlgn="auto" hangingPunct="1">
              <a:spcBef>
                <a:spcPts val="0"/>
              </a:spcBef>
              <a:spcAft>
                <a:spcPts val="0"/>
              </a:spcAft>
              <a:defRPr/>
            </a:pPr>
            <a:r>
              <a:rPr lang="en-US" sz="1600" b="0" dirty="0" smtClean="0">
                <a:solidFill>
                  <a:schemeClr val="tx1">
                    <a:lumMod val="50000"/>
                    <a:lumOff val="50000"/>
                  </a:schemeClr>
                </a:solidFill>
                <a:latin typeface="+mn-lt"/>
                <a:ea typeface="+mn-ea"/>
              </a:rPr>
              <a:t>27 East Cross St.</a:t>
            </a:r>
            <a:r>
              <a:rPr lang="en-US" sz="1600" b="0" baseline="0" dirty="0" smtClean="0">
                <a:solidFill>
                  <a:schemeClr val="tx1">
                    <a:lumMod val="50000"/>
                    <a:lumOff val="50000"/>
                  </a:schemeClr>
                </a:solidFill>
                <a:latin typeface="+mn-lt"/>
                <a:ea typeface="+mn-ea"/>
              </a:rPr>
              <a:t> </a:t>
            </a:r>
            <a:r>
              <a:rPr lang="en-US" sz="1600" b="0" dirty="0" smtClean="0">
                <a:solidFill>
                  <a:schemeClr val="tx1">
                    <a:lumMod val="50000"/>
                    <a:lumOff val="50000"/>
                  </a:schemeClr>
                </a:solidFill>
                <a:latin typeface="+mn-lt"/>
                <a:ea typeface="+mn-ea"/>
              </a:rPr>
              <a:t>Ypsilanti, MI 48198</a:t>
            </a:r>
            <a:r>
              <a:rPr lang="en-US" sz="1600" b="0" baseline="0" dirty="0" smtClean="0">
                <a:solidFill>
                  <a:schemeClr val="tx1">
                    <a:lumMod val="50000"/>
                    <a:lumOff val="50000"/>
                  </a:schemeClr>
                </a:solidFill>
                <a:latin typeface="+mn-lt"/>
                <a:ea typeface="+mn-ea"/>
              </a:rPr>
              <a:t> </a:t>
            </a:r>
          </a:p>
          <a:p>
            <a:pPr algn="ctr" eaLnBrk="1" fontAlgn="auto" hangingPunct="1">
              <a:spcBef>
                <a:spcPts val="0"/>
              </a:spcBef>
              <a:spcAft>
                <a:spcPts val="0"/>
              </a:spcAft>
              <a:defRPr/>
            </a:pPr>
            <a:r>
              <a:rPr lang="en-US" sz="1600" b="0" baseline="0" dirty="0" smtClean="0">
                <a:solidFill>
                  <a:schemeClr val="tx1">
                    <a:lumMod val="50000"/>
                    <a:lumOff val="50000"/>
                  </a:schemeClr>
                </a:solidFill>
                <a:latin typeface="+mn-lt"/>
                <a:ea typeface="+mn-ea"/>
              </a:rPr>
              <a:t> </a:t>
            </a:r>
            <a:r>
              <a:rPr lang="en-US" sz="1600" b="0" dirty="0" smtClean="0">
                <a:solidFill>
                  <a:schemeClr val="tx1">
                    <a:lumMod val="50000"/>
                    <a:lumOff val="50000"/>
                  </a:schemeClr>
                </a:solidFill>
                <a:latin typeface="+mn-lt"/>
                <a:ea typeface="+mn-ea"/>
              </a:rPr>
              <a:t>734-544-8038</a:t>
            </a:r>
          </a:p>
          <a:p>
            <a:pPr algn="ctr" eaLnBrk="1" fontAlgn="auto" hangingPunct="1">
              <a:spcBef>
                <a:spcPts val="0"/>
              </a:spcBef>
              <a:spcAft>
                <a:spcPts val="0"/>
              </a:spcAft>
              <a:defRPr/>
            </a:pPr>
            <a:r>
              <a:rPr lang="en-US" sz="1600" b="0" dirty="0" smtClean="0">
                <a:solidFill>
                  <a:schemeClr val="tx1">
                    <a:lumMod val="50000"/>
                    <a:lumOff val="50000"/>
                  </a:schemeClr>
                </a:solidFill>
                <a:latin typeface="+mn-lt"/>
                <a:ea typeface="+mn-ea"/>
              </a:rPr>
              <a:t>www.methodsconsultants.com</a:t>
            </a:r>
            <a:r>
              <a:rPr lang="en-US" sz="1600" b="0" baseline="0" dirty="0" smtClean="0">
                <a:solidFill>
                  <a:schemeClr val="tx1">
                    <a:lumMod val="50000"/>
                    <a:lumOff val="50000"/>
                  </a:schemeClr>
                </a:solidFill>
                <a:latin typeface="+mn-lt"/>
                <a:ea typeface="+mn-ea"/>
              </a:rPr>
              <a:t> | </a:t>
            </a:r>
            <a:r>
              <a:rPr lang="en-US" sz="1600" b="0" dirty="0" smtClean="0">
                <a:solidFill>
                  <a:schemeClr val="tx1">
                    <a:lumMod val="50000"/>
                    <a:lumOff val="50000"/>
                  </a:schemeClr>
                </a:solidFill>
                <a:latin typeface="+mn-lt"/>
                <a:ea typeface="+mn-ea"/>
              </a:rPr>
              <a:t>info@methodsconsultants.com</a:t>
            </a:r>
          </a:p>
          <a:p>
            <a:endParaRPr lang="en-US" dirty="0">
              <a:solidFill>
                <a:schemeClr val="tx1">
                  <a:lumMod val="50000"/>
                  <a:lumOff val="50000"/>
                </a:schemeClr>
              </a:solidFill>
              <a:latin typeface="+mj-lt"/>
            </a:endParaRPr>
          </a:p>
        </p:txBody>
      </p:sp>
    </p:spTree>
    <p:extLst>
      <p:ext uri="{BB962C8B-B14F-4D97-AF65-F5344CB8AC3E}">
        <p14:creationId xmlns:p14="http://schemas.microsoft.com/office/powerpoint/2010/main" val="135310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cxnSp>
        <p:nvCxnSpPr>
          <p:cNvPr id="3" name="Straight Connector 2"/>
          <p:cNvCxnSpPr/>
          <p:nvPr userDrawn="1"/>
        </p:nvCxnSpPr>
        <p:spPr>
          <a:xfrm>
            <a:off x="0" y="1017038"/>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V="1">
            <a:off x="0" y="1074437"/>
            <a:ext cx="12192000" cy="9718"/>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userDrawn="1"/>
        </p:nvSpPr>
        <p:spPr>
          <a:xfrm>
            <a:off x="2625390" y="151405"/>
            <a:ext cx="4193604" cy="801202"/>
          </a:xfrm>
          <a:prstGeom prst="rect">
            <a:avLst/>
          </a:prstGeom>
        </p:spPr>
        <p:txBody>
          <a:bodyPr/>
          <a:lstStyle>
            <a:lvl1pPr algn="l" defTabSz="914400" rtl="0" eaLnBrk="1" latinLnBrk="0" hangingPunct="1">
              <a:lnSpc>
                <a:spcPct val="90000"/>
              </a:lnSpc>
              <a:spcBef>
                <a:spcPct val="0"/>
              </a:spcBef>
              <a:buNone/>
              <a:defRPr sz="6000" b="0" kern="1200" baseline="0">
                <a:solidFill>
                  <a:srgbClr val="556A77"/>
                </a:solidFill>
                <a:latin typeface="+mj-lt"/>
                <a:ea typeface="+mj-ea"/>
                <a:cs typeface="+mj-cs"/>
              </a:defRPr>
            </a:lvl1pPr>
          </a:lstStyle>
          <a:p>
            <a:r>
              <a:rPr lang="en-US" sz="6600" b="0" dirty="0" smtClean="0">
                <a:ln>
                  <a:solidFill>
                    <a:srgbClr val="EA6145"/>
                  </a:solidFill>
                </a:ln>
                <a:solidFill>
                  <a:srgbClr val="EA6145"/>
                </a:solidFill>
              </a:rPr>
              <a:t>Methods</a:t>
            </a:r>
            <a:endParaRPr lang="en-US" sz="6600" b="0" dirty="0">
              <a:ln>
                <a:solidFill>
                  <a:srgbClr val="EA6145"/>
                </a:solidFill>
              </a:ln>
              <a:solidFill>
                <a:srgbClr val="EA6145"/>
              </a:solidFill>
            </a:endParaRPr>
          </a:p>
        </p:txBody>
      </p:sp>
      <p:sp>
        <p:nvSpPr>
          <p:cNvPr id="8" name="Title 1"/>
          <p:cNvSpPr txBox="1">
            <a:spLocks/>
          </p:cNvSpPr>
          <p:nvPr userDrawn="1"/>
        </p:nvSpPr>
        <p:spPr>
          <a:xfrm>
            <a:off x="6096000" y="151405"/>
            <a:ext cx="4193604" cy="801202"/>
          </a:xfrm>
          <a:prstGeom prst="rect">
            <a:avLst/>
          </a:prstGeom>
        </p:spPr>
        <p:txBody>
          <a:bodyPr/>
          <a:lstStyle>
            <a:lvl1pPr algn="l" defTabSz="914400" rtl="0" eaLnBrk="1" latinLnBrk="0" hangingPunct="1">
              <a:lnSpc>
                <a:spcPct val="90000"/>
              </a:lnSpc>
              <a:spcBef>
                <a:spcPct val="0"/>
              </a:spcBef>
              <a:buNone/>
              <a:defRPr sz="6000" b="0" kern="1200" baseline="0">
                <a:solidFill>
                  <a:srgbClr val="556A77"/>
                </a:solidFill>
                <a:latin typeface="+mj-lt"/>
                <a:ea typeface="+mj-ea"/>
                <a:cs typeface="+mj-cs"/>
              </a:defRPr>
            </a:lvl1pPr>
          </a:lstStyle>
          <a:p>
            <a:r>
              <a:rPr lang="en-US" sz="6600" b="0" dirty="0" smtClean="0">
                <a:ln>
                  <a:solidFill>
                    <a:srgbClr val="556A77"/>
                  </a:solidFill>
                </a:ln>
                <a:solidFill>
                  <a:srgbClr val="556A77"/>
                </a:solidFill>
                <a:latin typeface="+mn-lt"/>
              </a:rPr>
              <a:t>Portfolio</a:t>
            </a:r>
            <a:endParaRPr lang="en-US" sz="6600" b="0" dirty="0">
              <a:ln>
                <a:solidFill>
                  <a:srgbClr val="556A77"/>
                </a:solidFill>
              </a:ln>
              <a:solidFill>
                <a:srgbClr val="556A77"/>
              </a:solidFill>
              <a:latin typeface="+mn-lt"/>
            </a:endParaRPr>
          </a:p>
        </p:txBody>
      </p:sp>
      <p:grpSp>
        <p:nvGrpSpPr>
          <p:cNvPr id="9" name="Group 1"/>
          <p:cNvGrpSpPr>
            <a:grpSpLocks/>
          </p:cNvGrpSpPr>
          <p:nvPr userDrawn="1"/>
        </p:nvGrpSpPr>
        <p:grpSpPr bwMode="auto">
          <a:xfrm>
            <a:off x="34226" y="1252157"/>
            <a:ext cx="3172259" cy="3124751"/>
            <a:chOff x="977284" y="2276911"/>
            <a:chExt cx="2475243" cy="3798298"/>
          </a:xfrm>
        </p:grpSpPr>
        <p:graphicFrame>
          <p:nvGraphicFramePr>
            <p:cNvPr id="10" name="Diagram 9"/>
            <p:cNvGraphicFramePr/>
            <p:nvPr>
              <p:extLst>
                <p:ext uri="{D42A27DB-BD31-4B8C-83A1-F6EECF244321}">
                  <p14:modId xmlns:p14="http://schemas.microsoft.com/office/powerpoint/2010/main" val="810987170"/>
                </p:ext>
              </p:extLst>
            </p:nvPr>
          </p:nvGraphicFramePr>
          <p:xfrm>
            <a:off x="1048899" y="2276911"/>
            <a:ext cx="1458066" cy="814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34"/>
            <p:cNvGrpSpPr>
              <a:grpSpLocks/>
            </p:cNvGrpSpPr>
            <p:nvPr/>
          </p:nvGrpSpPr>
          <p:grpSpPr bwMode="auto">
            <a:xfrm>
              <a:off x="977284" y="3129154"/>
              <a:ext cx="2475243" cy="2946055"/>
              <a:chOff x="1846361" y="2032603"/>
              <a:chExt cx="4450299" cy="2946055"/>
            </a:xfrm>
          </p:grpSpPr>
          <p:sp>
            <p:nvSpPr>
              <p:cNvPr id="12" name="TextBox 11"/>
              <p:cNvSpPr txBox="1"/>
              <p:nvPr/>
            </p:nvSpPr>
            <p:spPr>
              <a:xfrm>
                <a:off x="1846361" y="2032603"/>
                <a:ext cx="4147993" cy="448942"/>
              </a:xfrm>
              <a:prstGeom prst="rect">
                <a:avLst/>
              </a:prstGeom>
              <a:noFill/>
            </p:spPr>
            <p:txBody>
              <a:bodyPr>
                <a:spAutoFit/>
              </a:bodyPr>
              <a:lstStyle/>
              <a:p>
                <a:pPr algn="ctr" eaLnBrk="1" fontAlgn="auto" hangingPunct="1">
                  <a:spcBef>
                    <a:spcPts val="0"/>
                  </a:spcBef>
                  <a:spcAft>
                    <a:spcPts val="0"/>
                  </a:spcAft>
                  <a:defRPr/>
                </a:pPr>
                <a:r>
                  <a:rPr lang="en-US" sz="1800" dirty="0">
                    <a:solidFill>
                      <a:srgbClr val="EF6229"/>
                    </a:solidFill>
                    <a:latin typeface="+mj-lt"/>
                    <a:ea typeface="+mn-ea"/>
                  </a:rPr>
                  <a:t>Medicare Billing Fraud</a:t>
                </a:r>
              </a:p>
            </p:txBody>
          </p:sp>
          <p:sp>
            <p:nvSpPr>
              <p:cNvPr id="13" name="TextBox 12"/>
              <p:cNvSpPr txBox="1"/>
              <p:nvPr/>
            </p:nvSpPr>
            <p:spPr>
              <a:xfrm>
                <a:off x="1938292" y="2393452"/>
                <a:ext cx="4358368" cy="2585206"/>
              </a:xfrm>
              <a:prstGeom prst="rect">
                <a:avLst/>
              </a:prstGeom>
              <a:noFill/>
            </p:spPr>
            <p:txBody>
              <a:bodyPr wrap="square">
                <a:spAutoFit/>
              </a:bodyPr>
              <a:lstStyle/>
              <a:p>
                <a:pPr eaLnBrk="1" fontAlgn="auto" hangingPunct="1">
                  <a:spcBef>
                    <a:spcPts val="0"/>
                  </a:spcBef>
                  <a:spcAft>
                    <a:spcPts val="0"/>
                  </a:spcAft>
                  <a:defRPr/>
                </a:pPr>
                <a:r>
                  <a:rPr lang="en-US" sz="1200" dirty="0">
                    <a:solidFill>
                      <a:schemeClr val="bg1">
                        <a:lumMod val="50000"/>
                      </a:schemeClr>
                    </a:solidFill>
                    <a:latin typeface="+mj-lt"/>
                    <a:ea typeface="+mn-ea"/>
                  </a:rPr>
                  <a:t>Our analysis was used to settle a case alleging Medicare overbillings by a large US pharmacy chain for over $7 million.  We also helped settle a  $10 million case filed by a whistle blower against a medical device manufacturer.</a:t>
                </a:r>
              </a:p>
            </p:txBody>
          </p:sp>
        </p:grpSp>
      </p:grpSp>
      <p:grpSp>
        <p:nvGrpSpPr>
          <p:cNvPr id="14" name="Group 2"/>
          <p:cNvGrpSpPr>
            <a:grpSpLocks/>
          </p:cNvGrpSpPr>
          <p:nvPr userDrawn="1"/>
        </p:nvGrpSpPr>
        <p:grpSpPr bwMode="auto">
          <a:xfrm>
            <a:off x="3077507" y="1242363"/>
            <a:ext cx="2748585" cy="2916149"/>
            <a:chOff x="3617459" y="2217619"/>
            <a:chExt cx="2431105" cy="3887920"/>
          </a:xfrm>
        </p:grpSpPr>
        <p:graphicFrame>
          <p:nvGraphicFramePr>
            <p:cNvPr id="15" name="Diagram 14"/>
            <p:cNvGraphicFramePr/>
            <p:nvPr>
              <p:extLst>
                <p:ext uri="{D42A27DB-BD31-4B8C-83A1-F6EECF244321}">
                  <p14:modId xmlns:p14="http://schemas.microsoft.com/office/powerpoint/2010/main" val="477337825"/>
                </p:ext>
              </p:extLst>
            </p:nvPr>
          </p:nvGraphicFramePr>
          <p:xfrm>
            <a:off x="3717471" y="2217619"/>
            <a:ext cx="1479019" cy="8608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6" name="Group 37"/>
            <p:cNvGrpSpPr>
              <a:grpSpLocks/>
            </p:cNvGrpSpPr>
            <p:nvPr/>
          </p:nvGrpSpPr>
          <p:grpSpPr bwMode="auto">
            <a:xfrm>
              <a:off x="3617459" y="3143718"/>
              <a:ext cx="2431105" cy="2961821"/>
              <a:chOff x="1882292" y="2047167"/>
              <a:chExt cx="4370942" cy="2961821"/>
            </a:xfrm>
          </p:grpSpPr>
          <p:sp>
            <p:nvSpPr>
              <p:cNvPr id="17" name="TextBox 16"/>
              <p:cNvSpPr txBox="1"/>
              <p:nvPr/>
            </p:nvSpPr>
            <p:spPr>
              <a:xfrm>
                <a:off x="1910347" y="2047167"/>
                <a:ext cx="4147994" cy="492407"/>
              </a:xfrm>
              <a:prstGeom prst="rect">
                <a:avLst/>
              </a:prstGeom>
              <a:noFill/>
            </p:spPr>
            <p:txBody>
              <a:bodyPr>
                <a:spAutoFit/>
              </a:bodyPr>
              <a:lstStyle/>
              <a:p>
                <a:pPr algn="ctr" eaLnBrk="1" fontAlgn="auto" hangingPunct="1">
                  <a:spcBef>
                    <a:spcPts val="0"/>
                  </a:spcBef>
                  <a:spcAft>
                    <a:spcPts val="0"/>
                  </a:spcAft>
                  <a:defRPr/>
                </a:pPr>
                <a:r>
                  <a:rPr lang="en-US" sz="1800" dirty="0">
                    <a:solidFill>
                      <a:srgbClr val="EF6229"/>
                    </a:solidFill>
                    <a:latin typeface="+mj-lt"/>
                    <a:ea typeface="+mn-ea"/>
                  </a:rPr>
                  <a:t>Market Research</a:t>
                </a:r>
              </a:p>
            </p:txBody>
          </p:sp>
          <p:sp>
            <p:nvSpPr>
              <p:cNvPr id="18" name="TextBox 17"/>
              <p:cNvSpPr txBox="1"/>
              <p:nvPr/>
            </p:nvSpPr>
            <p:spPr>
              <a:xfrm>
                <a:off x="1882292" y="2423851"/>
                <a:ext cx="4370942" cy="2585137"/>
              </a:xfrm>
              <a:prstGeom prst="rect">
                <a:avLst/>
              </a:prstGeom>
              <a:noFill/>
            </p:spPr>
            <p:txBody>
              <a:bodyPr wrap="square">
                <a:spAutoFit/>
              </a:bodyPr>
              <a:lstStyle/>
              <a:p>
                <a:pPr eaLnBrk="1" fontAlgn="auto" hangingPunct="1">
                  <a:spcBef>
                    <a:spcPts val="0"/>
                  </a:spcBef>
                  <a:spcAft>
                    <a:spcPts val="0"/>
                  </a:spcAft>
                  <a:defRPr/>
                </a:pPr>
                <a:r>
                  <a:rPr lang="en-US" sz="1200" dirty="0">
                    <a:solidFill>
                      <a:schemeClr val="bg1">
                        <a:lumMod val="50000"/>
                      </a:schemeClr>
                    </a:solidFill>
                    <a:latin typeface="+mj-lt"/>
                    <a:ea typeface="+mn-ea"/>
                  </a:rPr>
                  <a:t>The American Association of Physicians Assistants contracted with us to analyze their annual member survey.  </a:t>
                </a:r>
                <a:r>
                  <a:rPr lang="en-US" sz="1200" dirty="0" smtClean="0">
                    <a:solidFill>
                      <a:schemeClr val="bg1">
                        <a:lumMod val="50000"/>
                      </a:schemeClr>
                    </a:solidFill>
                    <a:latin typeface="+mj-lt"/>
                    <a:ea typeface="+mn-ea"/>
                  </a:rPr>
                  <a:t>We advised </a:t>
                </a:r>
                <a:r>
                  <a:rPr lang="en-US" sz="1200" dirty="0">
                    <a:solidFill>
                      <a:schemeClr val="bg1">
                        <a:lumMod val="50000"/>
                      </a:schemeClr>
                    </a:solidFill>
                    <a:latin typeface="+mj-lt"/>
                    <a:ea typeface="+mn-ea"/>
                  </a:rPr>
                  <a:t>on weighting and wrote an R program to automate the creation of hundreds of tables for their final report.</a:t>
                </a:r>
              </a:p>
            </p:txBody>
          </p:sp>
        </p:grpSp>
      </p:grpSp>
      <p:grpSp>
        <p:nvGrpSpPr>
          <p:cNvPr id="19" name="Group 6"/>
          <p:cNvGrpSpPr>
            <a:grpSpLocks/>
          </p:cNvGrpSpPr>
          <p:nvPr userDrawn="1"/>
        </p:nvGrpSpPr>
        <p:grpSpPr bwMode="auto">
          <a:xfrm>
            <a:off x="5716745" y="1216447"/>
            <a:ext cx="2879365" cy="2893795"/>
            <a:chOff x="6488805" y="2295819"/>
            <a:chExt cx="2456485" cy="3532345"/>
          </a:xfrm>
        </p:grpSpPr>
        <p:graphicFrame>
          <p:nvGraphicFramePr>
            <p:cNvPr id="20" name="Diagram 19"/>
            <p:cNvGraphicFramePr/>
            <p:nvPr>
              <p:extLst>
                <p:ext uri="{D42A27DB-BD31-4B8C-83A1-F6EECF244321}">
                  <p14:modId xmlns:p14="http://schemas.microsoft.com/office/powerpoint/2010/main" val="9176670"/>
                </p:ext>
              </p:extLst>
            </p:nvPr>
          </p:nvGraphicFramePr>
          <p:xfrm>
            <a:off x="6488805" y="2295819"/>
            <a:ext cx="2137622" cy="7803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21" name="Group 40"/>
            <p:cNvGrpSpPr>
              <a:grpSpLocks/>
            </p:cNvGrpSpPr>
            <p:nvPr/>
          </p:nvGrpSpPr>
          <p:grpSpPr bwMode="auto">
            <a:xfrm>
              <a:off x="6488805" y="3163949"/>
              <a:ext cx="2456485" cy="2664215"/>
              <a:chOff x="2049156" y="2067398"/>
              <a:chExt cx="4416574" cy="2664215"/>
            </a:xfrm>
          </p:grpSpPr>
          <p:sp>
            <p:nvSpPr>
              <p:cNvPr id="22" name="TextBox 21"/>
              <p:cNvSpPr txBox="1"/>
              <p:nvPr/>
            </p:nvSpPr>
            <p:spPr>
              <a:xfrm>
                <a:off x="2049156" y="2067398"/>
                <a:ext cx="4147994" cy="450831"/>
              </a:xfrm>
              <a:prstGeom prst="rect">
                <a:avLst/>
              </a:prstGeom>
              <a:noFill/>
            </p:spPr>
            <p:txBody>
              <a:bodyPr>
                <a:spAutoFit/>
              </a:bodyPr>
              <a:lstStyle/>
              <a:p>
                <a:pPr algn="ctr" eaLnBrk="1" fontAlgn="auto" hangingPunct="1">
                  <a:spcBef>
                    <a:spcPts val="0"/>
                  </a:spcBef>
                  <a:spcAft>
                    <a:spcPts val="0"/>
                  </a:spcAft>
                  <a:defRPr/>
                </a:pPr>
                <a:r>
                  <a:rPr lang="en-US" sz="1800" dirty="0">
                    <a:solidFill>
                      <a:srgbClr val="EF6229"/>
                    </a:solidFill>
                    <a:latin typeface="+mj-lt"/>
                    <a:ea typeface="+mn-ea"/>
                  </a:rPr>
                  <a:t>Program Evaluation</a:t>
                </a:r>
              </a:p>
            </p:txBody>
          </p:sp>
          <p:sp>
            <p:nvSpPr>
              <p:cNvPr id="23" name="TextBox 22"/>
              <p:cNvSpPr txBox="1"/>
              <p:nvPr/>
            </p:nvSpPr>
            <p:spPr>
              <a:xfrm>
                <a:off x="2131434" y="2392262"/>
                <a:ext cx="4334296" cy="2339351"/>
              </a:xfrm>
              <a:prstGeom prst="rect">
                <a:avLst/>
              </a:prstGeom>
              <a:noFill/>
            </p:spPr>
            <p:txBody>
              <a:bodyPr wrap="square">
                <a:spAutoFit/>
              </a:bodyPr>
              <a:lstStyle/>
              <a:p>
                <a:pPr eaLnBrk="1" fontAlgn="auto" hangingPunct="1">
                  <a:spcBef>
                    <a:spcPts val="0"/>
                  </a:spcBef>
                  <a:spcAft>
                    <a:spcPts val="0"/>
                  </a:spcAft>
                  <a:defRPr/>
                </a:pPr>
                <a:r>
                  <a:rPr lang="en-US" sz="1200" dirty="0">
                    <a:solidFill>
                      <a:schemeClr val="bg1">
                        <a:lumMod val="50000"/>
                      </a:schemeClr>
                    </a:solidFill>
                    <a:latin typeface="+mj-lt"/>
                    <a:ea typeface="+mn-ea"/>
                  </a:rPr>
                  <a:t>We maintain an ongoing relationship with the Forum for Youth Investment to develop and improve measurement scales that are being used around the country to evaluate the effectiveness of </a:t>
                </a:r>
                <a:r>
                  <a:rPr lang="en-US" sz="1200" dirty="0" smtClean="0">
                    <a:solidFill>
                      <a:schemeClr val="bg1">
                        <a:lumMod val="50000"/>
                      </a:schemeClr>
                    </a:solidFill>
                    <a:latin typeface="+mj-lt"/>
                    <a:ea typeface="+mn-ea"/>
                  </a:rPr>
                  <a:t>after-school </a:t>
                </a:r>
                <a:r>
                  <a:rPr lang="en-US" sz="1200" dirty="0">
                    <a:solidFill>
                      <a:schemeClr val="bg1">
                        <a:lumMod val="50000"/>
                      </a:schemeClr>
                    </a:solidFill>
                    <a:latin typeface="+mj-lt"/>
                    <a:ea typeface="+mn-ea"/>
                  </a:rPr>
                  <a:t>programs.</a:t>
                </a:r>
              </a:p>
            </p:txBody>
          </p:sp>
        </p:grpSp>
      </p:grpSp>
      <p:grpSp>
        <p:nvGrpSpPr>
          <p:cNvPr id="24" name="Group 9"/>
          <p:cNvGrpSpPr>
            <a:grpSpLocks/>
          </p:cNvGrpSpPr>
          <p:nvPr userDrawn="1"/>
        </p:nvGrpSpPr>
        <p:grpSpPr bwMode="auto">
          <a:xfrm>
            <a:off x="8596389" y="1204482"/>
            <a:ext cx="3656215" cy="2311435"/>
            <a:chOff x="9211772" y="2128235"/>
            <a:chExt cx="2581612" cy="3977531"/>
          </a:xfrm>
        </p:grpSpPr>
        <p:graphicFrame>
          <p:nvGraphicFramePr>
            <p:cNvPr id="25" name="Diagram 24"/>
            <p:cNvGraphicFramePr/>
            <p:nvPr>
              <p:extLst>
                <p:ext uri="{D42A27DB-BD31-4B8C-83A1-F6EECF244321}">
                  <p14:modId xmlns:p14="http://schemas.microsoft.com/office/powerpoint/2010/main" val="767571320"/>
                </p:ext>
              </p:extLst>
            </p:nvPr>
          </p:nvGraphicFramePr>
          <p:xfrm>
            <a:off x="9211772" y="2128235"/>
            <a:ext cx="1526750" cy="95024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26" name="Group 43"/>
            <p:cNvGrpSpPr>
              <a:grpSpLocks/>
            </p:cNvGrpSpPr>
            <p:nvPr/>
          </p:nvGrpSpPr>
          <p:grpSpPr bwMode="auto">
            <a:xfrm>
              <a:off x="9287510" y="3247408"/>
              <a:ext cx="2505874" cy="2858358"/>
              <a:chOff x="2186589" y="2150857"/>
              <a:chExt cx="4505371" cy="2858358"/>
            </a:xfrm>
          </p:grpSpPr>
          <p:sp>
            <p:nvSpPr>
              <p:cNvPr id="27" name="TextBox 26"/>
              <p:cNvSpPr txBox="1"/>
              <p:nvPr/>
            </p:nvSpPr>
            <p:spPr>
              <a:xfrm>
                <a:off x="2885707" y="2150857"/>
                <a:ext cx="2223785" cy="635549"/>
              </a:xfrm>
              <a:prstGeom prst="rect">
                <a:avLst/>
              </a:prstGeom>
              <a:noFill/>
            </p:spPr>
            <p:txBody>
              <a:bodyPr wrap="square">
                <a:spAutoFit/>
              </a:bodyPr>
              <a:lstStyle/>
              <a:p>
                <a:pPr algn="ctr" eaLnBrk="1" fontAlgn="auto" hangingPunct="1">
                  <a:spcBef>
                    <a:spcPts val="0"/>
                  </a:spcBef>
                  <a:spcAft>
                    <a:spcPts val="0"/>
                  </a:spcAft>
                  <a:defRPr/>
                </a:pPr>
                <a:r>
                  <a:rPr lang="en-US" sz="1800" dirty="0">
                    <a:solidFill>
                      <a:srgbClr val="EF6229"/>
                    </a:solidFill>
                    <a:latin typeface="+mj-lt"/>
                    <a:ea typeface="+mn-ea"/>
                  </a:rPr>
                  <a:t>Data Mining</a:t>
                </a:r>
              </a:p>
            </p:txBody>
          </p:sp>
          <p:sp>
            <p:nvSpPr>
              <p:cNvPr id="28" name="TextBox 27"/>
              <p:cNvSpPr txBox="1"/>
              <p:nvPr/>
            </p:nvSpPr>
            <p:spPr>
              <a:xfrm>
                <a:off x="2186589" y="2670463"/>
                <a:ext cx="4505371" cy="2338752"/>
              </a:xfrm>
              <a:prstGeom prst="rect">
                <a:avLst/>
              </a:prstGeom>
              <a:noFill/>
            </p:spPr>
            <p:txBody>
              <a:bodyPr wrap="square">
                <a:spAutoFit/>
              </a:bodyPr>
              <a:lstStyle/>
              <a:p>
                <a:pPr eaLnBrk="1" fontAlgn="auto" hangingPunct="1">
                  <a:spcBef>
                    <a:spcPts val="0"/>
                  </a:spcBef>
                  <a:spcAft>
                    <a:spcPts val="0"/>
                  </a:spcAft>
                  <a:defRPr/>
                </a:pPr>
                <a:r>
                  <a:rPr lang="en-US" sz="1200" dirty="0" smtClean="0">
                    <a:solidFill>
                      <a:schemeClr val="bg1">
                        <a:lumMod val="50000"/>
                      </a:schemeClr>
                    </a:solidFill>
                    <a:latin typeface="+mj-lt"/>
                    <a:ea typeface="+mn-ea"/>
                  </a:rPr>
                  <a:t>Consulting for New Jersey-based investment firm </a:t>
                </a:r>
                <a:r>
                  <a:rPr lang="en-US" sz="1200" dirty="0" err="1" smtClean="0">
                    <a:solidFill>
                      <a:schemeClr val="bg1">
                        <a:lumMod val="50000"/>
                      </a:schemeClr>
                    </a:solidFill>
                    <a:latin typeface="+mj-lt"/>
                    <a:ea typeface="+mn-ea"/>
                  </a:rPr>
                  <a:t>Vardon</a:t>
                </a:r>
                <a:r>
                  <a:rPr lang="en-US" sz="1200" dirty="0" smtClean="0">
                    <a:solidFill>
                      <a:schemeClr val="bg1">
                        <a:lumMod val="50000"/>
                      </a:schemeClr>
                    </a:solidFill>
                    <a:latin typeface="+mj-lt"/>
                    <a:ea typeface="+mn-ea"/>
                  </a:rPr>
                  <a:t> Capital, we are applying genetic algorithms and neural networks to identify patterns in stock fluctuations that may signify an impending move in equities.</a:t>
                </a:r>
                <a:endParaRPr lang="en-US" sz="1200" dirty="0">
                  <a:solidFill>
                    <a:schemeClr val="bg1">
                      <a:lumMod val="50000"/>
                    </a:schemeClr>
                  </a:solidFill>
                  <a:latin typeface="+mj-lt"/>
                  <a:ea typeface="+mn-ea"/>
                </a:endParaRPr>
              </a:p>
            </p:txBody>
          </p:sp>
        </p:grpSp>
      </p:grpSp>
      <p:grpSp>
        <p:nvGrpSpPr>
          <p:cNvPr id="29" name="Group 10"/>
          <p:cNvGrpSpPr>
            <a:grpSpLocks/>
          </p:cNvGrpSpPr>
          <p:nvPr userDrawn="1"/>
        </p:nvGrpSpPr>
        <p:grpSpPr bwMode="auto">
          <a:xfrm>
            <a:off x="67053" y="3726646"/>
            <a:ext cx="2943759" cy="1956718"/>
            <a:chOff x="1047466" y="4373230"/>
            <a:chExt cx="2437751" cy="2609655"/>
          </a:xfrm>
        </p:grpSpPr>
        <p:graphicFrame>
          <p:nvGraphicFramePr>
            <p:cNvPr id="30" name="Diagram 29"/>
            <p:cNvGraphicFramePr/>
            <p:nvPr>
              <p:extLst>
                <p:ext uri="{D42A27DB-BD31-4B8C-83A1-F6EECF244321}">
                  <p14:modId xmlns:p14="http://schemas.microsoft.com/office/powerpoint/2010/main" val="3242338614"/>
                </p:ext>
              </p:extLst>
            </p:nvPr>
          </p:nvGraphicFramePr>
          <p:xfrm>
            <a:off x="1062056" y="4373230"/>
            <a:ext cx="2235971" cy="880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31" name="Group 50"/>
            <p:cNvGrpSpPr>
              <a:grpSpLocks/>
            </p:cNvGrpSpPr>
            <p:nvPr/>
          </p:nvGrpSpPr>
          <p:grpSpPr bwMode="auto">
            <a:xfrm>
              <a:off x="1047466" y="5191096"/>
              <a:ext cx="2437751" cy="1791789"/>
              <a:chOff x="2010180" y="1921938"/>
              <a:chExt cx="4382889" cy="1791789"/>
            </a:xfrm>
          </p:grpSpPr>
          <p:sp>
            <p:nvSpPr>
              <p:cNvPr id="32" name="TextBox 31"/>
              <p:cNvSpPr txBox="1"/>
              <p:nvPr/>
            </p:nvSpPr>
            <p:spPr>
              <a:xfrm>
                <a:off x="2010180" y="1921938"/>
                <a:ext cx="4147993" cy="492574"/>
              </a:xfrm>
              <a:prstGeom prst="rect">
                <a:avLst/>
              </a:prstGeom>
              <a:noFill/>
            </p:spPr>
            <p:txBody>
              <a:bodyPr>
                <a:spAutoFit/>
              </a:bodyPr>
              <a:lstStyle/>
              <a:p>
                <a:pPr algn="ctr" eaLnBrk="1" fontAlgn="auto" hangingPunct="1">
                  <a:spcBef>
                    <a:spcPts val="0"/>
                  </a:spcBef>
                  <a:spcAft>
                    <a:spcPts val="0"/>
                  </a:spcAft>
                  <a:defRPr/>
                </a:pPr>
                <a:r>
                  <a:rPr lang="en-US" sz="1800" dirty="0">
                    <a:solidFill>
                      <a:srgbClr val="EF6229"/>
                    </a:solidFill>
                    <a:latin typeface="+mj-lt"/>
                    <a:ea typeface="+mn-ea"/>
                  </a:rPr>
                  <a:t>Big Data</a:t>
                </a:r>
              </a:p>
            </p:txBody>
          </p:sp>
          <p:sp>
            <p:nvSpPr>
              <p:cNvPr id="33" name="TextBox 32"/>
              <p:cNvSpPr txBox="1"/>
              <p:nvPr/>
            </p:nvSpPr>
            <p:spPr>
              <a:xfrm>
                <a:off x="2097957" y="2359149"/>
                <a:ext cx="4295112" cy="1354578"/>
              </a:xfrm>
              <a:prstGeom prst="rect">
                <a:avLst/>
              </a:prstGeom>
              <a:noFill/>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eaLnBrk="1" hangingPunct="1"/>
                <a:r>
                  <a:rPr lang="en-US" sz="1200" dirty="0">
                    <a:solidFill>
                      <a:srgbClr val="7F7F7F"/>
                    </a:solidFill>
                    <a:latin typeface="+mj-lt"/>
                  </a:rPr>
                  <a:t>Working on a contract with the US Department of Justice, we utilized Amazon</a:t>
                </a:r>
                <a:r>
                  <a:rPr lang="ja-JP" altLang="en-US" sz="1200" dirty="0">
                    <a:solidFill>
                      <a:srgbClr val="7F7F7F"/>
                    </a:solidFill>
                    <a:latin typeface="+mj-lt"/>
                  </a:rPr>
                  <a:t>’</a:t>
                </a:r>
                <a:r>
                  <a:rPr lang="en-US" sz="1200" dirty="0">
                    <a:solidFill>
                      <a:srgbClr val="7F7F7F"/>
                    </a:solidFill>
                    <a:latin typeface="+mj-lt"/>
                  </a:rPr>
                  <a:t>s cloud services to store and query a large database of sales transactions.  The queries were used to inform settlement discussions with a defendant accused of overbilling the government on its federal contract.</a:t>
                </a:r>
              </a:p>
            </p:txBody>
          </p:sp>
        </p:grpSp>
      </p:grpSp>
      <p:grpSp>
        <p:nvGrpSpPr>
          <p:cNvPr id="34" name="Group 11"/>
          <p:cNvGrpSpPr>
            <a:grpSpLocks/>
          </p:cNvGrpSpPr>
          <p:nvPr userDrawn="1"/>
        </p:nvGrpSpPr>
        <p:grpSpPr bwMode="auto">
          <a:xfrm>
            <a:off x="2916454" y="3648896"/>
            <a:ext cx="2744059" cy="3170230"/>
            <a:chOff x="3612129" y="4454593"/>
            <a:chExt cx="2416510" cy="4228932"/>
          </a:xfrm>
        </p:grpSpPr>
        <p:graphicFrame>
          <p:nvGraphicFramePr>
            <p:cNvPr id="35" name="Diagram 34"/>
            <p:cNvGraphicFramePr/>
            <p:nvPr>
              <p:extLst>
                <p:ext uri="{D42A27DB-BD31-4B8C-83A1-F6EECF244321}">
                  <p14:modId xmlns:p14="http://schemas.microsoft.com/office/powerpoint/2010/main" val="3903803214"/>
                </p:ext>
              </p:extLst>
            </p:nvPr>
          </p:nvGraphicFramePr>
          <p:xfrm>
            <a:off x="3656661" y="4454593"/>
            <a:ext cx="1589546" cy="91457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nvGrpSpPr>
            <p:cNvPr id="36" name="Group 53"/>
            <p:cNvGrpSpPr>
              <a:grpSpLocks/>
            </p:cNvGrpSpPr>
            <p:nvPr/>
          </p:nvGrpSpPr>
          <p:grpSpPr bwMode="auto">
            <a:xfrm>
              <a:off x="3612129" y="5317016"/>
              <a:ext cx="2416510" cy="3366509"/>
              <a:chOff x="1910347" y="2047858"/>
              <a:chExt cx="4344701" cy="3366509"/>
            </a:xfrm>
          </p:grpSpPr>
          <p:sp>
            <p:nvSpPr>
              <p:cNvPr id="37" name="TextBox 36"/>
              <p:cNvSpPr txBox="1"/>
              <p:nvPr/>
            </p:nvSpPr>
            <p:spPr>
              <a:xfrm>
                <a:off x="1910347" y="2047858"/>
                <a:ext cx="4147994" cy="492671"/>
              </a:xfrm>
              <a:prstGeom prst="rect">
                <a:avLst/>
              </a:prstGeom>
              <a:noFill/>
            </p:spPr>
            <p:txBody>
              <a:bodyPr>
                <a:spAutoFit/>
              </a:bodyPr>
              <a:lstStyle/>
              <a:p>
                <a:pPr algn="ctr" eaLnBrk="1" fontAlgn="auto" hangingPunct="1">
                  <a:spcBef>
                    <a:spcPts val="0"/>
                  </a:spcBef>
                  <a:spcAft>
                    <a:spcPts val="0"/>
                  </a:spcAft>
                  <a:defRPr/>
                </a:pPr>
                <a:r>
                  <a:rPr lang="en-US" sz="1800" dirty="0">
                    <a:solidFill>
                      <a:srgbClr val="EF6229"/>
                    </a:solidFill>
                    <a:latin typeface="+mj-lt"/>
                    <a:ea typeface="+mn-ea"/>
                  </a:rPr>
                  <a:t>Application Development</a:t>
                </a:r>
              </a:p>
            </p:txBody>
          </p:sp>
          <p:sp>
            <p:nvSpPr>
              <p:cNvPr id="38" name="TextBox 37"/>
              <p:cNvSpPr txBox="1"/>
              <p:nvPr/>
            </p:nvSpPr>
            <p:spPr>
              <a:xfrm>
                <a:off x="1910347" y="2827846"/>
                <a:ext cx="4344701" cy="2586521"/>
              </a:xfrm>
              <a:prstGeom prst="rect">
                <a:avLst/>
              </a:prstGeom>
              <a:noFill/>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eaLnBrk="1" hangingPunct="1"/>
                <a:r>
                  <a:rPr lang="en-US" sz="1200" dirty="0">
                    <a:solidFill>
                      <a:srgbClr val="7F7F7F"/>
                    </a:solidFill>
                    <a:latin typeface="+mj-lt"/>
                  </a:rPr>
                  <a:t>Virginia-based Strategic Resources, Inc. contacted us to help develop an Excel-based application to perform Six-Sigma style analyses.  We wrote code using Excel</a:t>
                </a:r>
                <a:r>
                  <a:rPr lang="ja-JP" altLang="en-US" sz="1200" dirty="0">
                    <a:solidFill>
                      <a:srgbClr val="7F7F7F"/>
                    </a:solidFill>
                    <a:latin typeface="+mj-lt"/>
                  </a:rPr>
                  <a:t>’</a:t>
                </a:r>
                <a:r>
                  <a:rPr lang="en-US" sz="1200" dirty="0">
                    <a:solidFill>
                      <a:srgbClr val="7F7F7F"/>
                    </a:solidFill>
                    <a:latin typeface="+mj-lt"/>
                  </a:rPr>
                  <a:t>s Visual Basic language to communicate with R and return the results back to Excel.  </a:t>
                </a:r>
              </a:p>
            </p:txBody>
          </p:sp>
        </p:grpSp>
      </p:grpSp>
      <p:grpSp>
        <p:nvGrpSpPr>
          <p:cNvPr id="39" name="Group 12"/>
          <p:cNvGrpSpPr>
            <a:grpSpLocks/>
          </p:cNvGrpSpPr>
          <p:nvPr userDrawn="1"/>
        </p:nvGrpSpPr>
        <p:grpSpPr bwMode="auto">
          <a:xfrm>
            <a:off x="5536275" y="3646963"/>
            <a:ext cx="3294077" cy="2510719"/>
            <a:chOff x="6390667" y="4022906"/>
            <a:chExt cx="2527407" cy="3348971"/>
          </a:xfrm>
        </p:grpSpPr>
        <p:graphicFrame>
          <p:nvGraphicFramePr>
            <p:cNvPr id="40" name="Diagram 39"/>
            <p:cNvGraphicFramePr/>
            <p:nvPr>
              <p:extLst>
                <p:ext uri="{D42A27DB-BD31-4B8C-83A1-F6EECF244321}">
                  <p14:modId xmlns:p14="http://schemas.microsoft.com/office/powerpoint/2010/main" val="2980869973"/>
                </p:ext>
              </p:extLst>
            </p:nvPr>
          </p:nvGraphicFramePr>
          <p:xfrm>
            <a:off x="6467872" y="4022906"/>
            <a:ext cx="1556621" cy="943887"/>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pSp>
          <p:nvGrpSpPr>
            <p:cNvPr id="41" name="Group 56"/>
            <p:cNvGrpSpPr>
              <a:grpSpLocks/>
            </p:cNvGrpSpPr>
            <p:nvPr/>
          </p:nvGrpSpPr>
          <p:grpSpPr bwMode="auto">
            <a:xfrm>
              <a:off x="6390667" y="4897546"/>
              <a:ext cx="2527407" cy="2474331"/>
              <a:chOff x="1910348" y="1628388"/>
              <a:chExt cx="4544083" cy="2474331"/>
            </a:xfrm>
          </p:grpSpPr>
          <p:sp>
            <p:nvSpPr>
              <p:cNvPr id="42" name="TextBox 41"/>
              <p:cNvSpPr txBox="1"/>
              <p:nvPr/>
            </p:nvSpPr>
            <p:spPr>
              <a:xfrm>
                <a:off x="1910348" y="1628388"/>
                <a:ext cx="4147992" cy="492641"/>
              </a:xfrm>
              <a:prstGeom prst="rect">
                <a:avLst/>
              </a:prstGeom>
              <a:noFill/>
            </p:spPr>
            <p:txBody>
              <a:bodyPr>
                <a:spAutoFit/>
              </a:bodyPr>
              <a:lstStyle/>
              <a:p>
                <a:pPr algn="ctr" eaLnBrk="1" fontAlgn="auto" hangingPunct="1">
                  <a:spcBef>
                    <a:spcPts val="0"/>
                  </a:spcBef>
                  <a:spcAft>
                    <a:spcPts val="0"/>
                  </a:spcAft>
                  <a:defRPr/>
                </a:pPr>
                <a:r>
                  <a:rPr lang="en-US" sz="1800" dirty="0">
                    <a:solidFill>
                      <a:srgbClr val="EF6229"/>
                    </a:solidFill>
                    <a:latin typeface="+mj-lt"/>
                    <a:ea typeface="+mn-ea"/>
                  </a:rPr>
                  <a:t>Consumer Sentiment </a:t>
                </a:r>
              </a:p>
            </p:txBody>
          </p:sp>
          <p:sp>
            <p:nvSpPr>
              <p:cNvPr id="43" name="TextBox 42"/>
              <p:cNvSpPr txBox="1"/>
              <p:nvPr/>
            </p:nvSpPr>
            <p:spPr>
              <a:xfrm>
                <a:off x="2067650" y="2008998"/>
                <a:ext cx="4386781" cy="2093721"/>
              </a:xfrm>
              <a:prstGeom prst="rect">
                <a:avLst/>
              </a:prstGeom>
              <a:noFill/>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eaLnBrk="1" hangingPunct="1"/>
                <a:r>
                  <a:rPr lang="en-US" sz="1200" dirty="0">
                    <a:solidFill>
                      <a:srgbClr val="7F7F7F"/>
                    </a:solidFill>
                    <a:latin typeface="+mj-lt"/>
                  </a:rPr>
                  <a:t>Ann Arbor-based American Customer Satisfaction Index contracted with us to update their </a:t>
                </a:r>
                <a:r>
                  <a:rPr lang="en-US" sz="1200" dirty="0" err="1">
                    <a:solidFill>
                      <a:srgbClr val="7F7F7F"/>
                    </a:solidFill>
                    <a:latin typeface="+mj-lt"/>
                  </a:rPr>
                  <a:t>Matlab</a:t>
                </a:r>
                <a:r>
                  <a:rPr lang="en-US" sz="1200" dirty="0">
                    <a:solidFill>
                      <a:srgbClr val="7F7F7F"/>
                    </a:solidFill>
                    <a:latin typeface="+mj-lt"/>
                  </a:rPr>
                  <a:t> software to incorporate survey weights.  The software is now being used by Fortune 500 companies around the world to better understand how consumers view their product.</a:t>
                </a:r>
              </a:p>
            </p:txBody>
          </p:sp>
        </p:grpSp>
      </p:grpSp>
      <p:grpSp>
        <p:nvGrpSpPr>
          <p:cNvPr id="44" name="Group 13"/>
          <p:cNvGrpSpPr>
            <a:grpSpLocks/>
          </p:cNvGrpSpPr>
          <p:nvPr userDrawn="1"/>
        </p:nvGrpSpPr>
        <p:grpSpPr bwMode="auto">
          <a:xfrm>
            <a:off x="8755493" y="3637053"/>
            <a:ext cx="3065686" cy="2327986"/>
            <a:chOff x="8933465" y="4025252"/>
            <a:chExt cx="2760090" cy="4082279"/>
          </a:xfrm>
        </p:grpSpPr>
        <p:graphicFrame>
          <p:nvGraphicFramePr>
            <p:cNvPr id="45" name="Diagram 44"/>
            <p:cNvGraphicFramePr/>
            <p:nvPr>
              <p:extLst>
                <p:ext uri="{D42A27DB-BD31-4B8C-83A1-F6EECF244321}">
                  <p14:modId xmlns:p14="http://schemas.microsoft.com/office/powerpoint/2010/main" val="1748313934"/>
                </p:ext>
              </p:extLst>
            </p:nvPr>
          </p:nvGraphicFramePr>
          <p:xfrm>
            <a:off x="9190838" y="4025252"/>
            <a:ext cx="1930663" cy="1225833"/>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pSp>
          <p:nvGrpSpPr>
            <p:cNvPr id="46" name="Group 60"/>
            <p:cNvGrpSpPr>
              <a:grpSpLocks/>
            </p:cNvGrpSpPr>
            <p:nvPr/>
          </p:nvGrpSpPr>
          <p:grpSpPr bwMode="auto">
            <a:xfrm>
              <a:off x="8933465" y="5155068"/>
              <a:ext cx="2760090" cy="2952463"/>
              <a:chOff x="1587681" y="1885910"/>
              <a:chExt cx="4962432" cy="2952463"/>
            </a:xfrm>
          </p:grpSpPr>
          <p:sp>
            <p:nvSpPr>
              <p:cNvPr id="47" name="TextBox 46"/>
              <p:cNvSpPr txBox="1"/>
              <p:nvPr/>
            </p:nvSpPr>
            <p:spPr>
              <a:xfrm>
                <a:off x="2402118" y="1885910"/>
                <a:ext cx="4147994" cy="647648"/>
              </a:xfrm>
              <a:prstGeom prst="rect">
                <a:avLst/>
              </a:prstGeom>
              <a:noFill/>
            </p:spPr>
            <p:txBody>
              <a:bodyPr>
                <a:spAutoFit/>
              </a:bodyPr>
              <a:lstStyle/>
              <a:p>
                <a:pPr eaLnBrk="1" fontAlgn="auto" hangingPunct="1">
                  <a:spcBef>
                    <a:spcPts val="0"/>
                  </a:spcBef>
                  <a:spcAft>
                    <a:spcPts val="0"/>
                  </a:spcAft>
                  <a:defRPr/>
                </a:pPr>
                <a:r>
                  <a:rPr lang="en-US" sz="1800" dirty="0">
                    <a:solidFill>
                      <a:srgbClr val="EF6229"/>
                    </a:solidFill>
                    <a:latin typeface="+mj-lt"/>
                    <a:ea typeface="+mn-ea"/>
                  </a:rPr>
                  <a:t>Statistical Consulting</a:t>
                </a:r>
              </a:p>
            </p:txBody>
          </p:sp>
          <p:sp>
            <p:nvSpPr>
              <p:cNvPr id="48" name="TextBox 47"/>
              <p:cNvSpPr txBox="1"/>
              <p:nvPr/>
            </p:nvSpPr>
            <p:spPr>
              <a:xfrm>
                <a:off x="1587681" y="2409692"/>
                <a:ext cx="4962432" cy="2428681"/>
              </a:xfrm>
              <a:prstGeom prst="rect">
                <a:avLst/>
              </a:prstGeom>
              <a:noFill/>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eaLnBrk="1" hangingPunct="1"/>
                <a:r>
                  <a:rPr lang="en-US" sz="1200" dirty="0">
                    <a:solidFill>
                      <a:srgbClr val="7F7F7F"/>
                    </a:solidFill>
                    <a:latin typeface="+mj-lt"/>
                  </a:rPr>
                  <a:t>We provide ongoing statistical consulting to the Eastern Michigan University College of Health and Human Services, advising on grant applications and </a:t>
                </a:r>
                <a:r>
                  <a:rPr lang="en-US" sz="1200" dirty="0" smtClean="0">
                    <a:solidFill>
                      <a:srgbClr val="7F7F7F"/>
                    </a:solidFill>
                    <a:latin typeface="+mj-lt"/>
                  </a:rPr>
                  <a:t>research articles.  </a:t>
                </a:r>
                <a:r>
                  <a:rPr lang="en-US" sz="1200" dirty="0">
                    <a:solidFill>
                      <a:srgbClr val="7F7F7F"/>
                    </a:solidFill>
                    <a:latin typeface="+mj-lt"/>
                  </a:rPr>
                  <a:t>Other academic clients have </a:t>
                </a:r>
                <a:r>
                  <a:rPr lang="en-US" sz="1200" dirty="0" smtClean="0">
                    <a:solidFill>
                      <a:srgbClr val="7F7F7F"/>
                    </a:solidFill>
                    <a:latin typeface="+mj-lt"/>
                  </a:rPr>
                  <a:t>included </a:t>
                </a:r>
                <a:r>
                  <a:rPr lang="en-US" sz="1200" dirty="0">
                    <a:solidFill>
                      <a:srgbClr val="7F7F7F"/>
                    </a:solidFill>
                    <a:latin typeface="+mj-lt"/>
                  </a:rPr>
                  <a:t>the University of Michigan Health System and Michigan State University. </a:t>
                </a:r>
              </a:p>
            </p:txBody>
          </p:sp>
        </p:grpSp>
      </p:grpSp>
      <p:pic>
        <p:nvPicPr>
          <p:cNvPr id="52" name="Picture 51" descr="Methods-Icon.png"/>
          <p:cNvPicPr>
            <a:picLocks noChangeAspect="1"/>
          </p:cNvPicPr>
          <p:nvPr userDrawn="1"/>
        </p:nvPicPr>
        <p:blipFill>
          <a:blip r:embed="rId42" cstate="print">
            <a:extLst>
              <a:ext uri="{28A0092B-C50C-407E-A947-70E740481C1C}">
                <a14:useLocalDpi xmlns:a14="http://schemas.microsoft.com/office/drawing/2010/main" val="0"/>
              </a:ext>
            </a:extLst>
          </a:blip>
          <a:stretch>
            <a:fillRect/>
          </a:stretch>
        </p:blipFill>
        <p:spPr>
          <a:xfrm>
            <a:off x="154479" y="122932"/>
            <a:ext cx="1924418" cy="787400"/>
          </a:xfrm>
          <a:prstGeom prst="rect">
            <a:avLst/>
          </a:prstGeom>
        </p:spPr>
      </p:pic>
    </p:spTree>
    <p:extLst>
      <p:ext uri="{BB962C8B-B14F-4D97-AF65-F5344CB8AC3E}">
        <p14:creationId xmlns:p14="http://schemas.microsoft.com/office/powerpoint/2010/main" val="264774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cxnSp>
        <p:nvCxnSpPr>
          <p:cNvPr id="6" name="Straight Connector 5"/>
          <p:cNvCxnSpPr/>
          <p:nvPr userDrawn="1"/>
        </p:nvCxnSpPr>
        <p:spPr>
          <a:xfrm>
            <a:off x="0" y="3766164"/>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0" y="3860755"/>
            <a:ext cx="12192000" cy="7831"/>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userDrawn="1"/>
        </p:nvSpPr>
        <p:spPr>
          <a:xfrm>
            <a:off x="314325" y="1687437"/>
            <a:ext cx="11156867" cy="2899255"/>
          </a:xfrm>
          <a:prstGeom prst="rect">
            <a:avLst/>
          </a:prstGeom>
          <a:noFill/>
        </p:spPr>
        <p:txBody>
          <a:bodyPr wrap="square" rtlCol="0">
            <a:spAutoFit/>
          </a:bodyPr>
          <a:lstStyle/>
          <a:p>
            <a:pPr marL="0" marR="0" indent="0" algn="ctr" defTabSz="914400" rtl="0" eaLnBrk="1" fontAlgn="auto" latinLnBrk="0" hangingPunct="1">
              <a:lnSpc>
                <a:spcPct val="140000"/>
              </a:lnSpc>
              <a:spcBef>
                <a:spcPts val="0"/>
              </a:spcBef>
              <a:spcAft>
                <a:spcPts val="0"/>
              </a:spcAft>
              <a:buClrTx/>
              <a:buSzTx/>
              <a:buFontTx/>
              <a:buNone/>
              <a:tabLst/>
              <a:defRPr/>
            </a:pPr>
            <a:r>
              <a:rPr lang="en-US" sz="3600" dirty="0" smtClean="0">
                <a:solidFill>
                  <a:srgbClr val="556A77"/>
                </a:solidFill>
                <a:latin typeface="+mj-lt"/>
                <a:cs typeface="American Typewriter"/>
              </a:rPr>
              <a:t>With integrity, experience, and accuracy, let </a:t>
            </a:r>
            <a:r>
              <a:rPr lang="en-US" sz="6000" b="1" dirty="0" smtClean="0">
                <a:ln>
                  <a:solidFill>
                    <a:srgbClr val="EA6145"/>
                  </a:solidFill>
                </a:ln>
                <a:solidFill>
                  <a:srgbClr val="EA6145"/>
                </a:solidFill>
              </a:rPr>
              <a:t>Methods</a:t>
            </a:r>
            <a:endParaRPr lang="en-US" sz="1400" b="1" dirty="0" smtClean="0">
              <a:ln w="0"/>
              <a:solidFill>
                <a:srgbClr val="556A77"/>
              </a:solidFill>
              <a:effectLst>
                <a:outerShdw blurRad="38100" dist="25400" dir="5400000" algn="ctr" rotWithShape="0">
                  <a:srgbClr val="6E747A">
                    <a:alpha val="43000"/>
                  </a:srgbClr>
                </a:outerShdw>
              </a:effectLst>
              <a:latin typeface="+mj-lt"/>
              <a:cs typeface="Bangla MN"/>
            </a:endParaRPr>
          </a:p>
          <a:p>
            <a:pPr algn="ctr">
              <a:lnSpc>
                <a:spcPct val="140000"/>
              </a:lnSpc>
            </a:pPr>
            <a:r>
              <a:rPr lang="en-US" sz="3600" b="1" dirty="0" smtClean="0">
                <a:ln w="0"/>
                <a:solidFill>
                  <a:srgbClr val="556A77"/>
                </a:solidFill>
                <a:effectLst>
                  <a:outerShdw blurRad="38100" dist="25400" dir="5400000" algn="ctr" rotWithShape="0">
                    <a:srgbClr val="6E747A">
                      <a:alpha val="43000"/>
                    </a:srgbClr>
                  </a:outerShdw>
                </a:effectLst>
                <a:latin typeface="+mj-lt"/>
                <a:cs typeface="Bangla MN"/>
              </a:rPr>
              <a:t> </a:t>
            </a:r>
            <a:r>
              <a:rPr lang="en-US" sz="3600" dirty="0" smtClean="0">
                <a:ln w="0"/>
                <a:solidFill>
                  <a:srgbClr val="556A77"/>
                </a:solidFill>
                <a:effectLst>
                  <a:outerShdw blurRad="38100" dist="25400" dir="5400000" algn="ctr" rotWithShape="0">
                    <a:srgbClr val="6E747A">
                      <a:alpha val="43000"/>
                    </a:srgbClr>
                  </a:outerShdw>
                </a:effectLst>
                <a:latin typeface="+mj-lt"/>
                <a:cs typeface="American Typewriter"/>
              </a:rPr>
              <a:t>be the solution for you.</a:t>
            </a:r>
            <a:endParaRPr lang="en-US" sz="4000" b="1" dirty="0">
              <a:solidFill>
                <a:srgbClr val="556A77"/>
              </a:solidFill>
              <a:latin typeface="+mj-lt"/>
              <a:cs typeface="American Typewriter"/>
            </a:endParaRPr>
          </a:p>
        </p:txBody>
      </p:sp>
    </p:spTree>
    <p:extLst>
      <p:ext uri="{BB962C8B-B14F-4D97-AF65-F5344CB8AC3E}">
        <p14:creationId xmlns:p14="http://schemas.microsoft.com/office/powerpoint/2010/main" val="276820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18048" y="663153"/>
            <a:ext cx="7569477" cy="4515337"/>
          </a:xfrm>
          <a:prstGeom prst="rect">
            <a:avLst/>
          </a:prstGeom>
        </p:spPr>
      </p:pic>
    </p:spTree>
    <p:extLst>
      <p:ext uri="{BB962C8B-B14F-4D97-AF65-F5344CB8AC3E}">
        <p14:creationId xmlns:p14="http://schemas.microsoft.com/office/powerpoint/2010/main" val="1525236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aphicFrame>
        <p:nvGraphicFramePr>
          <p:cNvPr id="3" name="Table 2"/>
          <p:cNvGraphicFramePr>
            <a:graphicFrameLocks noGrp="1"/>
          </p:cNvGraphicFramePr>
          <p:nvPr userDrawn="1">
            <p:extLst>
              <p:ext uri="{D42A27DB-BD31-4B8C-83A1-F6EECF244321}">
                <p14:modId xmlns:p14="http://schemas.microsoft.com/office/powerpoint/2010/main" val="682441447"/>
              </p:ext>
            </p:extLst>
          </p:nvPr>
        </p:nvGraphicFramePr>
        <p:xfrm>
          <a:off x="685801" y="2946401"/>
          <a:ext cx="2108199" cy="1793876"/>
        </p:xfrm>
        <a:graphic>
          <a:graphicData uri="http://schemas.openxmlformats.org/drawingml/2006/table">
            <a:tbl>
              <a:tblPr firstRow="1" bandRow="1">
                <a:tableStyleId>{9D7B26C5-4107-4FEC-AEDC-1716B250A1EF}</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tblGrid>
              <a:tr h="483851">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436675">
                <a:tc>
                  <a:txBody>
                    <a:bodyPr/>
                    <a:lstStyle/>
                    <a:p>
                      <a:pPr algn="ctr"/>
                      <a:r>
                        <a:rPr lang="en-US" dirty="0" smtClean="0"/>
                        <a:t>3</a:t>
                      </a:r>
                      <a:endParaRPr lang="en-US" dirty="0"/>
                    </a:p>
                  </a:txBody>
                  <a:tcPr/>
                </a:tc>
                <a:tc>
                  <a:txBody>
                    <a:bodyPr/>
                    <a:lstStyle/>
                    <a:p>
                      <a:pPr algn="ctr"/>
                      <a:r>
                        <a:rPr lang="en-US" dirty="0" smtClean="0"/>
                        <a:t>.</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val="10001"/>
                  </a:ext>
                </a:extLst>
              </a:tr>
              <a:tr h="436675">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436675">
                <a:tc>
                  <a:txBody>
                    <a:bodyPr/>
                    <a:lstStyle/>
                    <a:p>
                      <a:pPr algn="ctr"/>
                      <a:r>
                        <a:rPr lang="en-US" dirty="0" smtClean="0"/>
                        <a:t>6</a:t>
                      </a:r>
                      <a:endParaRPr lang="en-US" dirty="0"/>
                    </a:p>
                  </a:txBody>
                  <a:tcPr/>
                </a:tc>
                <a:tc>
                  <a:txBody>
                    <a:bodyPr/>
                    <a:lstStyle/>
                    <a:p>
                      <a:pPr algn="ctr"/>
                      <a:r>
                        <a:rPr lang="en-US" dirty="0" smtClean="0"/>
                        <a:t>.</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userDrawn="1">
            <p:extLst>
              <p:ext uri="{D42A27DB-BD31-4B8C-83A1-F6EECF244321}">
                <p14:modId xmlns:p14="http://schemas.microsoft.com/office/powerpoint/2010/main" val="2411837139"/>
              </p:ext>
            </p:extLst>
          </p:nvPr>
        </p:nvGraphicFramePr>
        <p:xfrm>
          <a:off x="3479801" y="2946401"/>
          <a:ext cx="2108199" cy="1793876"/>
        </p:xfrm>
        <a:graphic>
          <a:graphicData uri="http://schemas.openxmlformats.org/drawingml/2006/table">
            <a:tbl>
              <a:tblPr firstRow="1" bandRow="1">
                <a:tableStyleId>{9D7B26C5-4107-4FEC-AEDC-1716B250A1EF}</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tblGrid>
              <a:tr h="483851">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436675">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436675">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436675">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userDrawn="1">
            <p:extLst>
              <p:ext uri="{D42A27DB-BD31-4B8C-83A1-F6EECF244321}">
                <p14:modId xmlns:p14="http://schemas.microsoft.com/office/powerpoint/2010/main" val="1354096691"/>
              </p:ext>
            </p:extLst>
          </p:nvPr>
        </p:nvGraphicFramePr>
        <p:xfrm>
          <a:off x="8242301" y="2959101"/>
          <a:ext cx="2108199" cy="1793876"/>
        </p:xfrm>
        <a:graphic>
          <a:graphicData uri="http://schemas.openxmlformats.org/drawingml/2006/table">
            <a:tbl>
              <a:tblPr firstRow="1" bandRow="1">
                <a:tableStyleId>{9D7B26C5-4107-4FEC-AEDC-1716B250A1EF}</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tblGrid>
              <a:tr h="483851">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436675">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4</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436675">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436675">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6</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6" name="Curved Down Arrow 5"/>
          <p:cNvSpPr/>
          <p:nvPr userDrawn="1"/>
        </p:nvSpPr>
        <p:spPr>
          <a:xfrm>
            <a:off x="1701800" y="2070100"/>
            <a:ext cx="3035300" cy="863600"/>
          </a:xfrm>
          <a:prstGeom prst="curvedDownArrow">
            <a:avLst/>
          </a:prstGeom>
          <a:solidFill>
            <a:srgbClr val="F9CD4D"/>
          </a:solidFill>
          <a:ln>
            <a:solidFill>
              <a:srgbClr val="F9CD4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405B6B"/>
              </a:solidFill>
            </a:endParaRPr>
          </a:p>
        </p:txBody>
      </p:sp>
      <p:graphicFrame>
        <p:nvGraphicFramePr>
          <p:cNvPr id="7" name="Table 6"/>
          <p:cNvGraphicFramePr>
            <a:graphicFrameLocks noGrp="1"/>
          </p:cNvGraphicFramePr>
          <p:nvPr userDrawn="1">
            <p:extLst>
              <p:ext uri="{D42A27DB-BD31-4B8C-83A1-F6EECF244321}">
                <p14:modId xmlns:p14="http://schemas.microsoft.com/office/powerpoint/2010/main" val="2631258559"/>
              </p:ext>
            </p:extLst>
          </p:nvPr>
        </p:nvGraphicFramePr>
        <p:xfrm>
          <a:off x="5918201" y="2946401"/>
          <a:ext cx="2108199" cy="1793876"/>
        </p:xfrm>
        <a:graphic>
          <a:graphicData uri="http://schemas.openxmlformats.org/drawingml/2006/table">
            <a:tbl>
              <a:tblPr firstRow="1" bandRow="1">
                <a:tableStyleId>{9D7B26C5-4107-4FEC-AEDC-1716B250A1EF}</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tblGrid>
              <a:tr h="483851">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436675">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436675">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436675">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8" name="Curved Down Arrow 7"/>
          <p:cNvSpPr/>
          <p:nvPr userDrawn="1"/>
        </p:nvSpPr>
        <p:spPr>
          <a:xfrm>
            <a:off x="1689100" y="1816100"/>
            <a:ext cx="5499100" cy="1117600"/>
          </a:xfrm>
          <a:prstGeom prst="curvedDownArrow">
            <a:avLst/>
          </a:prstGeom>
          <a:solidFill>
            <a:srgbClr val="FF5933"/>
          </a:solidFill>
          <a:ln>
            <a:solidFill>
              <a:srgbClr val="FF593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urved Down Arrow 8"/>
          <p:cNvSpPr/>
          <p:nvPr userDrawn="1"/>
        </p:nvSpPr>
        <p:spPr>
          <a:xfrm>
            <a:off x="1676400" y="1600200"/>
            <a:ext cx="7886700" cy="1333500"/>
          </a:xfrm>
          <a:prstGeom prst="curvedDownArrow">
            <a:avLst/>
          </a:prstGeom>
          <a:solidFill>
            <a:srgbClr val="556A77"/>
          </a:solidFill>
          <a:ln>
            <a:solidFill>
              <a:srgbClr val="556A7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533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aphicFrame>
        <p:nvGraphicFramePr>
          <p:cNvPr id="3" name="Table 2"/>
          <p:cNvGraphicFramePr>
            <a:graphicFrameLocks noGrp="1"/>
          </p:cNvGraphicFramePr>
          <p:nvPr userDrawn="1">
            <p:extLst>
              <p:ext uri="{D42A27DB-BD31-4B8C-83A1-F6EECF244321}">
                <p14:modId xmlns:p14="http://schemas.microsoft.com/office/powerpoint/2010/main" val="3418677179"/>
              </p:ext>
            </p:extLst>
          </p:nvPr>
        </p:nvGraphicFramePr>
        <p:xfrm>
          <a:off x="685801" y="2946401"/>
          <a:ext cx="2108199" cy="1793876"/>
        </p:xfrm>
        <a:graphic>
          <a:graphicData uri="http://schemas.openxmlformats.org/drawingml/2006/table">
            <a:tbl>
              <a:tblPr firstRow="1" bandRow="1">
                <a:tableStyleId>{9D7B26C5-4107-4FEC-AEDC-1716B250A1EF}</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tblGrid>
              <a:tr h="483851">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436675">
                <a:tc>
                  <a:txBody>
                    <a:bodyPr/>
                    <a:lstStyle/>
                    <a:p>
                      <a:pPr algn="ctr"/>
                      <a:r>
                        <a:rPr lang="en-US" dirty="0" smtClean="0"/>
                        <a:t>3</a:t>
                      </a:r>
                      <a:endParaRPr lang="en-US" dirty="0"/>
                    </a:p>
                  </a:txBody>
                  <a:tcPr/>
                </a:tc>
                <a:tc>
                  <a:txBody>
                    <a:bodyPr/>
                    <a:lstStyle/>
                    <a:p>
                      <a:pPr algn="ctr"/>
                      <a:r>
                        <a:rPr lang="en-US" dirty="0" smtClean="0"/>
                        <a:t>.</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val="10001"/>
                  </a:ext>
                </a:extLst>
              </a:tr>
              <a:tr h="436675">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436675">
                <a:tc>
                  <a:txBody>
                    <a:bodyPr/>
                    <a:lstStyle/>
                    <a:p>
                      <a:pPr algn="ctr"/>
                      <a:r>
                        <a:rPr lang="en-US" dirty="0" smtClean="0"/>
                        <a:t>6</a:t>
                      </a:r>
                      <a:endParaRPr lang="en-US" dirty="0"/>
                    </a:p>
                  </a:txBody>
                  <a:tcPr/>
                </a:tc>
                <a:tc>
                  <a:txBody>
                    <a:bodyPr/>
                    <a:lstStyle/>
                    <a:p>
                      <a:pPr algn="ctr"/>
                      <a:r>
                        <a:rPr lang="en-US" dirty="0" smtClean="0"/>
                        <a:t>.</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userDrawn="1">
            <p:extLst>
              <p:ext uri="{D42A27DB-BD31-4B8C-83A1-F6EECF244321}">
                <p14:modId xmlns:p14="http://schemas.microsoft.com/office/powerpoint/2010/main" val="1506551075"/>
              </p:ext>
            </p:extLst>
          </p:nvPr>
        </p:nvGraphicFramePr>
        <p:xfrm>
          <a:off x="4546601" y="1422401"/>
          <a:ext cx="1689099" cy="1501488"/>
        </p:xfrm>
        <a:graphic>
          <a:graphicData uri="http://schemas.openxmlformats.org/drawingml/2006/table">
            <a:tbl>
              <a:tblPr firstRow="1" bandRow="1">
                <a:tableStyleId>{9D7B26C5-4107-4FEC-AEDC-1716B250A1EF}</a:tableStyleId>
              </a:tblPr>
              <a:tblGrid>
                <a:gridCol w="563033">
                  <a:extLst>
                    <a:ext uri="{9D8B030D-6E8A-4147-A177-3AD203B41FA5}">
                      <a16:colId xmlns:a16="http://schemas.microsoft.com/office/drawing/2014/main" val="20000"/>
                    </a:ext>
                  </a:extLst>
                </a:gridCol>
                <a:gridCol w="563033">
                  <a:extLst>
                    <a:ext uri="{9D8B030D-6E8A-4147-A177-3AD203B41FA5}">
                      <a16:colId xmlns:a16="http://schemas.microsoft.com/office/drawing/2014/main" val="20001"/>
                    </a:ext>
                  </a:extLst>
                </a:gridCol>
                <a:gridCol w="563033">
                  <a:extLst>
                    <a:ext uri="{9D8B030D-6E8A-4147-A177-3AD203B41FA5}">
                      <a16:colId xmlns:a16="http://schemas.microsoft.com/office/drawing/2014/main" val="20002"/>
                    </a:ext>
                  </a:extLst>
                </a:gridCol>
              </a:tblGrid>
              <a:tr h="404208">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364797">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364797">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364797">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userDrawn="1">
            <p:extLst>
              <p:ext uri="{D42A27DB-BD31-4B8C-83A1-F6EECF244321}">
                <p14:modId xmlns:p14="http://schemas.microsoft.com/office/powerpoint/2010/main" val="697197851"/>
              </p:ext>
            </p:extLst>
          </p:nvPr>
        </p:nvGraphicFramePr>
        <p:xfrm>
          <a:off x="4521200" y="4686301"/>
          <a:ext cx="1689099" cy="1536700"/>
        </p:xfrm>
        <a:graphic>
          <a:graphicData uri="http://schemas.openxmlformats.org/drawingml/2006/table">
            <a:tbl>
              <a:tblPr firstRow="1" bandRow="1">
                <a:tableStyleId>{9D7B26C5-4107-4FEC-AEDC-1716B250A1EF}</a:tableStyleId>
              </a:tblPr>
              <a:tblGrid>
                <a:gridCol w="563033">
                  <a:extLst>
                    <a:ext uri="{9D8B030D-6E8A-4147-A177-3AD203B41FA5}">
                      <a16:colId xmlns:a16="http://schemas.microsoft.com/office/drawing/2014/main" val="20000"/>
                    </a:ext>
                  </a:extLst>
                </a:gridCol>
                <a:gridCol w="563033">
                  <a:extLst>
                    <a:ext uri="{9D8B030D-6E8A-4147-A177-3AD203B41FA5}">
                      <a16:colId xmlns:a16="http://schemas.microsoft.com/office/drawing/2014/main" val="20001"/>
                    </a:ext>
                  </a:extLst>
                </a:gridCol>
                <a:gridCol w="563033">
                  <a:extLst>
                    <a:ext uri="{9D8B030D-6E8A-4147-A177-3AD203B41FA5}">
                      <a16:colId xmlns:a16="http://schemas.microsoft.com/office/drawing/2014/main" val="20002"/>
                    </a:ext>
                  </a:extLst>
                </a:gridCol>
              </a:tblGrid>
              <a:tr h="414484">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374072">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4</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374072">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374072">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6</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userDrawn="1">
            <p:extLst>
              <p:ext uri="{D42A27DB-BD31-4B8C-83A1-F6EECF244321}">
                <p14:modId xmlns:p14="http://schemas.microsoft.com/office/powerpoint/2010/main" val="2662460018"/>
              </p:ext>
            </p:extLst>
          </p:nvPr>
        </p:nvGraphicFramePr>
        <p:xfrm>
          <a:off x="4521201" y="3098799"/>
          <a:ext cx="1727199" cy="1435608"/>
        </p:xfrm>
        <a:graphic>
          <a:graphicData uri="http://schemas.openxmlformats.org/drawingml/2006/table">
            <a:tbl>
              <a:tblPr firstRow="1" bandRow="1">
                <a:tableStyleId>{9D7B26C5-4107-4FEC-AEDC-1716B250A1EF}</a:tableStyleId>
              </a:tblPr>
              <a:tblGrid>
                <a:gridCol w="575733">
                  <a:extLst>
                    <a:ext uri="{9D8B030D-6E8A-4147-A177-3AD203B41FA5}">
                      <a16:colId xmlns:a16="http://schemas.microsoft.com/office/drawing/2014/main" val="20000"/>
                    </a:ext>
                  </a:extLst>
                </a:gridCol>
                <a:gridCol w="575733">
                  <a:extLst>
                    <a:ext uri="{9D8B030D-6E8A-4147-A177-3AD203B41FA5}">
                      <a16:colId xmlns:a16="http://schemas.microsoft.com/office/drawing/2014/main" val="20001"/>
                    </a:ext>
                  </a:extLst>
                </a:gridCol>
                <a:gridCol w="575733">
                  <a:extLst>
                    <a:ext uri="{9D8B030D-6E8A-4147-A177-3AD203B41FA5}">
                      <a16:colId xmlns:a16="http://schemas.microsoft.com/office/drawing/2014/main" val="20002"/>
                    </a:ext>
                  </a:extLst>
                </a:gridCol>
              </a:tblGrid>
              <a:tr h="314265">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339745">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339745">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339745">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0" name="Right Brace 9"/>
          <p:cNvSpPr/>
          <p:nvPr userDrawn="1"/>
        </p:nvSpPr>
        <p:spPr>
          <a:xfrm>
            <a:off x="6438900" y="1422400"/>
            <a:ext cx="1130300" cy="4800600"/>
          </a:xfrm>
          <a:prstGeom prst="rightBrace">
            <a:avLst/>
          </a:prstGeom>
          <a:ln w="38100" cmpd="sng">
            <a:solidFill>
              <a:srgbClr val="556A77"/>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27626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aphicFrame>
        <p:nvGraphicFramePr>
          <p:cNvPr id="3" name="Table 2"/>
          <p:cNvGraphicFramePr>
            <a:graphicFrameLocks noGrp="1"/>
          </p:cNvGraphicFramePr>
          <p:nvPr userDrawn="1">
            <p:extLst>
              <p:ext uri="{D42A27DB-BD31-4B8C-83A1-F6EECF244321}">
                <p14:modId xmlns:p14="http://schemas.microsoft.com/office/powerpoint/2010/main" val="165937412"/>
              </p:ext>
            </p:extLst>
          </p:nvPr>
        </p:nvGraphicFramePr>
        <p:xfrm>
          <a:off x="685801" y="2946401"/>
          <a:ext cx="2108199" cy="1793876"/>
        </p:xfrm>
        <a:graphic>
          <a:graphicData uri="http://schemas.openxmlformats.org/drawingml/2006/table">
            <a:tbl>
              <a:tblPr firstRow="1" bandRow="1">
                <a:tableStyleId>{9D7B26C5-4107-4FEC-AEDC-1716B250A1EF}</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tblGrid>
              <a:tr h="483851">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436675">
                <a:tc>
                  <a:txBody>
                    <a:bodyPr/>
                    <a:lstStyle/>
                    <a:p>
                      <a:pPr algn="ctr"/>
                      <a:r>
                        <a:rPr lang="en-US" dirty="0" smtClean="0"/>
                        <a:t>3</a:t>
                      </a:r>
                      <a:endParaRPr lang="en-US" dirty="0"/>
                    </a:p>
                  </a:txBody>
                  <a:tcPr/>
                </a:tc>
                <a:tc>
                  <a:txBody>
                    <a:bodyPr/>
                    <a:lstStyle/>
                    <a:p>
                      <a:pPr algn="ctr"/>
                      <a:r>
                        <a:rPr lang="en-US" dirty="0" smtClean="0"/>
                        <a:t>.</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val="10001"/>
                  </a:ext>
                </a:extLst>
              </a:tr>
              <a:tr h="436675">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436675">
                <a:tc>
                  <a:txBody>
                    <a:bodyPr/>
                    <a:lstStyle/>
                    <a:p>
                      <a:pPr algn="ctr"/>
                      <a:r>
                        <a:rPr lang="en-US" dirty="0" smtClean="0"/>
                        <a:t>6</a:t>
                      </a:r>
                      <a:endParaRPr lang="en-US" dirty="0"/>
                    </a:p>
                  </a:txBody>
                  <a:tcPr/>
                </a:tc>
                <a:tc>
                  <a:txBody>
                    <a:bodyPr/>
                    <a:lstStyle/>
                    <a:p>
                      <a:pPr algn="ctr"/>
                      <a:r>
                        <a:rPr lang="en-US" dirty="0" smtClean="0"/>
                        <a:t>.</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userDrawn="1">
            <p:extLst>
              <p:ext uri="{D42A27DB-BD31-4B8C-83A1-F6EECF244321}">
                <p14:modId xmlns:p14="http://schemas.microsoft.com/office/powerpoint/2010/main" val="4246034798"/>
              </p:ext>
            </p:extLst>
          </p:nvPr>
        </p:nvGraphicFramePr>
        <p:xfrm>
          <a:off x="4546601" y="1422401"/>
          <a:ext cx="1689099" cy="1501488"/>
        </p:xfrm>
        <a:graphic>
          <a:graphicData uri="http://schemas.openxmlformats.org/drawingml/2006/table">
            <a:tbl>
              <a:tblPr firstRow="1" bandRow="1">
                <a:tableStyleId>{9D7B26C5-4107-4FEC-AEDC-1716B250A1EF}</a:tableStyleId>
              </a:tblPr>
              <a:tblGrid>
                <a:gridCol w="563033">
                  <a:extLst>
                    <a:ext uri="{9D8B030D-6E8A-4147-A177-3AD203B41FA5}">
                      <a16:colId xmlns:a16="http://schemas.microsoft.com/office/drawing/2014/main" val="20000"/>
                    </a:ext>
                  </a:extLst>
                </a:gridCol>
                <a:gridCol w="563033">
                  <a:extLst>
                    <a:ext uri="{9D8B030D-6E8A-4147-A177-3AD203B41FA5}">
                      <a16:colId xmlns:a16="http://schemas.microsoft.com/office/drawing/2014/main" val="20001"/>
                    </a:ext>
                  </a:extLst>
                </a:gridCol>
                <a:gridCol w="563033">
                  <a:extLst>
                    <a:ext uri="{9D8B030D-6E8A-4147-A177-3AD203B41FA5}">
                      <a16:colId xmlns:a16="http://schemas.microsoft.com/office/drawing/2014/main" val="20002"/>
                    </a:ext>
                  </a:extLst>
                </a:gridCol>
              </a:tblGrid>
              <a:tr h="404208">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364797">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364797">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364797">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userDrawn="1">
            <p:extLst>
              <p:ext uri="{D42A27DB-BD31-4B8C-83A1-F6EECF244321}">
                <p14:modId xmlns:p14="http://schemas.microsoft.com/office/powerpoint/2010/main" val="2303815779"/>
              </p:ext>
            </p:extLst>
          </p:nvPr>
        </p:nvGraphicFramePr>
        <p:xfrm>
          <a:off x="4521200" y="4686301"/>
          <a:ext cx="1689099" cy="1536700"/>
        </p:xfrm>
        <a:graphic>
          <a:graphicData uri="http://schemas.openxmlformats.org/drawingml/2006/table">
            <a:tbl>
              <a:tblPr firstRow="1" bandRow="1">
                <a:tableStyleId>{9D7B26C5-4107-4FEC-AEDC-1716B250A1EF}</a:tableStyleId>
              </a:tblPr>
              <a:tblGrid>
                <a:gridCol w="563033">
                  <a:extLst>
                    <a:ext uri="{9D8B030D-6E8A-4147-A177-3AD203B41FA5}">
                      <a16:colId xmlns:a16="http://schemas.microsoft.com/office/drawing/2014/main" val="20000"/>
                    </a:ext>
                  </a:extLst>
                </a:gridCol>
                <a:gridCol w="563033">
                  <a:extLst>
                    <a:ext uri="{9D8B030D-6E8A-4147-A177-3AD203B41FA5}">
                      <a16:colId xmlns:a16="http://schemas.microsoft.com/office/drawing/2014/main" val="20001"/>
                    </a:ext>
                  </a:extLst>
                </a:gridCol>
                <a:gridCol w="563033">
                  <a:extLst>
                    <a:ext uri="{9D8B030D-6E8A-4147-A177-3AD203B41FA5}">
                      <a16:colId xmlns:a16="http://schemas.microsoft.com/office/drawing/2014/main" val="20002"/>
                    </a:ext>
                  </a:extLst>
                </a:gridCol>
              </a:tblGrid>
              <a:tr h="414484">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374072">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4</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374072">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374072">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6</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userDrawn="1">
            <p:extLst>
              <p:ext uri="{D42A27DB-BD31-4B8C-83A1-F6EECF244321}">
                <p14:modId xmlns:p14="http://schemas.microsoft.com/office/powerpoint/2010/main" val="3118211524"/>
              </p:ext>
            </p:extLst>
          </p:nvPr>
        </p:nvGraphicFramePr>
        <p:xfrm>
          <a:off x="4521201" y="3098799"/>
          <a:ext cx="1727199" cy="1435608"/>
        </p:xfrm>
        <a:graphic>
          <a:graphicData uri="http://schemas.openxmlformats.org/drawingml/2006/table">
            <a:tbl>
              <a:tblPr firstRow="1" bandRow="1">
                <a:tableStyleId>{9D7B26C5-4107-4FEC-AEDC-1716B250A1EF}</a:tableStyleId>
              </a:tblPr>
              <a:tblGrid>
                <a:gridCol w="575733">
                  <a:extLst>
                    <a:ext uri="{9D8B030D-6E8A-4147-A177-3AD203B41FA5}">
                      <a16:colId xmlns:a16="http://schemas.microsoft.com/office/drawing/2014/main" val="20000"/>
                    </a:ext>
                  </a:extLst>
                </a:gridCol>
                <a:gridCol w="575733">
                  <a:extLst>
                    <a:ext uri="{9D8B030D-6E8A-4147-A177-3AD203B41FA5}">
                      <a16:colId xmlns:a16="http://schemas.microsoft.com/office/drawing/2014/main" val="20001"/>
                    </a:ext>
                  </a:extLst>
                </a:gridCol>
                <a:gridCol w="575733">
                  <a:extLst>
                    <a:ext uri="{9D8B030D-6E8A-4147-A177-3AD203B41FA5}">
                      <a16:colId xmlns:a16="http://schemas.microsoft.com/office/drawing/2014/main" val="20002"/>
                    </a:ext>
                  </a:extLst>
                </a:gridCol>
              </a:tblGrid>
              <a:tr h="314265">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339745">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339745">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339745">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0" name="Right Brace 9"/>
          <p:cNvSpPr/>
          <p:nvPr userDrawn="1"/>
        </p:nvSpPr>
        <p:spPr>
          <a:xfrm>
            <a:off x="6438900" y="1422400"/>
            <a:ext cx="1130300" cy="4800600"/>
          </a:xfrm>
          <a:prstGeom prst="rightBrace">
            <a:avLst/>
          </a:prstGeom>
          <a:ln w="38100" cmpd="sng">
            <a:solidFill>
              <a:srgbClr val="556A77"/>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6764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4321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2624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Tree>
    <p:extLst>
      <p:ext uri="{BB962C8B-B14F-4D97-AF65-F5344CB8AC3E}">
        <p14:creationId xmlns:p14="http://schemas.microsoft.com/office/powerpoint/2010/main" val="4282899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08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7" name="Straight Connector 6"/>
          <p:cNvCxnSpPr/>
          <p:nvPr userDrawn="1"/>
        </p:nvCxnSpPr>
        <p:spPr>
          <a:xfrm>
            <a:off x="-4765" y="1034947"/>
            <a:ext cx="12196765" cy="4038"/>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725239" y="92610"/>
            <a:ext cx="7477569" cy="830997"/>
          </a:xfrm>
          <a:prstGeom prst="rect">
            <a:avLst/>
          </a:prstGeom>
          <a:noFill/>
        </p:spPr>
        <p:txBody>
          <a:bodyPr wrap="square" rtlCol="0">
            <a:spAutoFit/>
          </a:bodyPr>
          <a:lstStyle/>
          <a:p>
            <a:r>
              <a:rPr lang="en-US" sz="4800" dirty="0" smtClean="0">
                <a:solidFill>
                  <a:srgbClr val="556A77"/>
                </a:solidFill>
              </a:rPr>
              <a:t>The </a:t>
            </a:r>
            <a:r>
              <a:rPr lang="en-US" sz="4800" b="0" dirty="0" smtClean="0">
                <a:solidFill>
                  <a:srgbClr val="EF6229"/>
                </a:solidFill>
              </a:rPr>
              <a:t>Methods</a:t>
            </a:r>
            <a:r>
              <a:rPr lang="en-US" sz="4800" dirty="0" smtClean="0">
                <a:solidFill>
                  <a:srgbClr val="556A77"/>
                </a:solidFill>
              </a:rPr>
              <a:t> Difference</a:t>
            </a:r>
            <a:endParaRPr lang="en-US" sz="4800" dirty="0">
              <a:solidFill>
                <a:srgbClr val="556A77"/>
              </a:solidFill>
            </a:endParaRPr>
          </a:p>
        </p:txBody>
      </p:sp>
      <p:pic>
        <p:nvPicPr>
          <p:cNvPr id="55" name="Picture 54" descr="Methods-Ico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9499" y="99905"/>
            <a:ext cx="1924418" cy="787400"/>
          </a:xfrm>
          <a:prstGeom prst="rect">
            <a:avLst/>
          </a:prstGeom>
        </p:spPr>
      </p:pic>
      <p:cxnSp>
        <p:nvCxnSpPr>
          <p:cNvPr id="62" name="Straight Connector 61"/>
          <p:cNvCxnSpPr/>
          <p:nvPr userDrawn="1"/>
        </p:nvCxnSpPr>
        <p:spPr>
          <a:xfrm>
            <a:off x="0" y="1017038"/>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sp>
        <p:nvSpPr>
          <p:cNvPr id="63" name="Rectangle 62"/>
          <p:cNvSpPr/>
          <p:nvPr userDrawn="1"/>
        </p:nvSpPr>
        <p:spPr>
          <a:xfrm>
            <a:off x="206896" y="1083300"/>
            <a:ext cx="11343325" cy="17123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smtClean="0">
              <a:solidFill>
                <a:schemeClr val="bg1">
                  <a:lumMod val="50000"/>
                </a:schemeClr>
              </a:solidFill>
              <a:latin typeface="Abadi MT Condensed Light"/>
              <a:cs typeface="Abadi MT Condensed Light"/>
            </a:endParaRPr>
          </a:p>
          <a:p>
            <a:pPr algn="ctr"/>
            <a:r>
              <a:rPr lang="en-US" sz="2400" dirty="0">
                <a:solidFill>
                  <a:srgbClr val="000000"/>
                </a:solidFill>
                <a:latin typeface="+mj-lt"/>
                <a:cs typeface="American Typewriter"/>
              </a:rPr>
              <a:t>T</a:t>
            </a:r>
            <a:r>
              <a:rPr lang="en-US" sz="2400" dirty="0" smtClean="0">
                <a:solidFill>
                  <a:srgbClr val="000000"/>
                </a:solidFill>
                <a:latin typeface="+mj-lt"/>
                <a:cs typeface="American Typewriter"/>
              </a:rPr>
              <a:t>he </a:t>
            </a:r>
            <a:r>
              <a:rPr lang="en-US" sz="2400" b="0" dirty="0" smtClean="0">
                <a:solidFill>
                  <a:srgbClr val="EF6229"/>
                </a:solidFill>
                <a:latin typeface="+mj-lt"/>
                <a:cs typeface="American Typewriter"/>
              </a:rPr>
              <a:t>data analytics industry</a:t>
            </a:r>
            <a:r>
              <a:rPr lang="en-US" sz="2400" b="1" dirty="0" smtClean="0">
                <a:solidFill>
                  <a:srgbClr val="007407"/>
                </a:solidFill>
                <a:latin typeface="+mj-lt"/>
                <a:cs typeface="American Typewriter"/>
              </a:rPr>
              <a:t> </a:t>
            </a:r>
            <a:r>
              <a:rPr lang="en-US" sz="2400" dirty="0" smtClean="0">
                <a:solidFill>
                  <a:srgbClr val="000000"/>
                </a:solidFill>
                <a:latin typeface="+mj-lt"/>
                <a:cs typeface="American Typewriter"/>
              </a:rPr>
              <a:t>is filled with a sea of data crunching machines promising their latest high-tech software will deliver their customers the most salient actionable and empowering insights, instantaneously.</a:t>
            </a:r>
          </a:p>
          <a:p>
            <a:pPr algn="ctr"/>
            <a:r>
              <a:rPr lang="en-US" sz="2400" dirty="0" smtClean="0">
                <a:solidFill>
                  <a:schemeClr val="bg1">
                    <a:lumMod val="50000"/>
                  </a:schemeClr>
                </a:solidFill>
                <a:latin typeface="+mj-lt"/>
                <a:cs typeface="Abadi MT Condensed Light"/>
              </a:rPr>
              <a:t> </a:t>
            </a:r>
          </a:p>
          <a:p>
            <a:pPr algn="ctr"/>
            <a:r>
              <a:rPr lang="en-US" sz="2000" dirty="0" smtClean="0">
                <a:solidFill>
                  <a:schemeClr val="bg1">
                    <a:lumMod val="50000"/>
                  </a:schemeClr>
                </a:solidFill>
                <a:latin typeface="Abadi MT Condensed Light"/>
                <a:cs typeface="Abadi MT Condensed Light"/>
              </a:rPr>
              <a:t> </a:t>
            </a:r>
          </a:p>
        </p:txBody>
      </p:sp>
      <p:sp>
        <p:nvSpPr>
          <p:cNvPr id="64" name="Rectangle 63"/>
          <p:cNvSpPr/>
          <p:nvPr userDrawn="1"/>
        </p:nvSpPr>
        <p:spPr>
          <a:xfrm>
            <a:off x="5720032" y="6296537"/>
            <a:ext cx="7326540" cy="195150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smtClean="0">
              <a:solidFill>
                <a:srgbClr val="1F497D"/>
              </a:solidFill>
              <a:latin typeface="American Typewriter"/>
              <a:cs typeface="American Typewriter"/>
            </a:endParaRPr>
          </a:p>
        </p:txBody>
      </p:sp>
      <p:pic>
        <p:nvPicPr>
          <p:cNvPr id="65" name="Picture 64"/>
          <p:cNvPicPr>
            <a:picLocks noChangeAspect="1"/>
          </p:cNvPicPr>
          <p:nvPr userDrawn="1"/>
        </p:nvPicPr>
        <p:blipFill>
          <a:blip r:embed="rId3"/>
          <a:stretch>
            <a:fillRect/>
          </a:stretch>
        </p:blipFill>
        <p:spPr>
          <a:xfrm>
            <a:off x="498444" y="2420018"/>
            <a:ext cx="1206528" cy="432653"/>
          </a:xfrm>
          <a:prstGeom prst="rect">
            <a:avLst/>
          </a:prstGeom>
        </p:spPr>
      </p:pic>
      <p:pic>
        <p:nvPicPr>
          <p:cNvPr id="66" name="Picture 65"/>
          <p:cNvPicPr>
            <a:picLocks noChangeAspect="1"/>
          </p:cNvPicPr>
          <p:nvPr userDrawn="1"/>
        </p:nvPicPr>
        <p:blipFill>
          <a:blip r:embed="rId4"/>
          <a:stretch>
            <a:fillRect/>
          </a:stretch>
        </p:blipFill>
        <p:spPr>
          <a:xfrm>
            <a:off x="2149833" y="3891869"/>
            <a:ext cx="1977398" cy="391628"/>
          </a:xfrm>
          <a:prstGeom prst="rect">
            <a:avLst/>
          </a:prstGeom>
        </p:spPr>
      </p:pic>
      <p:pic>
        <p:nvPicPr>
          <p:cNvPr id="67" name="Picture 66"/>
          <p:cNvPicPr>
            <a:picLocks noChangeAspect="1"/>
          </p:cNvPicPr>
          <p:nvPr userDrawn="1"/>
        </p:nvPicPr>
        <p:blipFill>
          <a:blip r:embed="rId5"/>
          <a:stretch>
            <a:fillRect/>
          </a:stretch>
        </p:blipFill>
        <p:spPr>
          <a:xfrm>
            <a:off x="0" y="3109570"/>
            <a:ext cx="2727458" cy="681864"/>
          </a:xfrm>
          <a:prstGeom prst="rect">
            <a:avLst/>
          </a:prstGeom>
        </p:spPr>
      </p:pic>
      <p:pic>
        <p:nvPicPr>
          <p:cNvPr id="68" name="Picture 67"/>
          <p:cNvPicPr>
            <a:picLocks noChangeAspect="1"/>
          </p:cNvPicPr>
          <p:nvPr userDrawn="1"/>
        </p:nvPicPr>
        <p:blipFill>
          <a:blip r:embed="rId6"/>
          <a:stretch>
            <a:fillRect/>
          </a:stretch>
        </p:blipFill>
        <p:spPr>
          <a:xfrm>
            <a:off x="8108241" y="2961581"/>
            <a:ext cx="1275061" cy="765892"/>
          </a:xfrm>
          <a:prstGeom prst="rect">
            <a:avLst/>
          </a:prstGeom>
        </p:spPr>
      </p:pic>
      <p:pic>
        <p:nvPicPr>
          <p:cNvPr id="69" name="Picture 68"/>
          <p:cNvPicPr>
            <a:picLocks noChangeAspect="1"/>
          </p:cNvPicPr>
          <p:nvPr userDrawn="1"/>
        </p:nvPicPr>
        <p:blipFill>
          <a:blip r:embed="rId7"/>
          <a:stretch>
            <a:fillRect/>
          </a:stretch>
        </p:blipFill>
        <p:spPr>
          <a:xfrm>
            <a:off x="9832401" y="3212573"/>
            <a:ext cx="2133892" cy="515297"/>
          </a:xfrm>
          <a:prstGeom prst="rect">
            <a:avLst/>
          </a:prstGeom>
        </p:spPr>
      </p:pic>
      <p:pic>
        <p:nvPicPr>
          <p:cNvPr id="70" name="Picture 69"/>
          <p:cNvPicPr>
            <a:picLocks noChangeAspect="1"/>
          </p:cNvPicPr>
          <p:nvPr userDrawn="1"/>
        </p:nvPicPr>
        <p:blipFill rotWithShape="1">
          <a:blip r:embed="rId8"/>
          <a:srcRect t="27693" b="35379"/>
          <a:stretch/>
        </p:blipFill>
        <p:spPr>
          <a:xfrm>
            <a:off x="2709948" y="2792508"/>
            <a:ext cx="1511322" cy="317717"/>
          </a:xfrm>
          <a:prstGeom prst="rect">
            <a:avLst/>
          </a:prstGeom>
        </p:spPr>
      </p:pic>
      <p:pic>
        <p:nvPicPr>
          <p:cNvPr id="71" name="Picture 70"/>
          <p:cNvPicPr>
            <a:picLocks noChangeAspect="1"/>
          </p:cNvPicPr>
          <p:nvPr userDrawn="1"/>
        </p:nvPicPr>
        <p:blipFill>
          <a:blip r:embed="rId9"/>
          <a:stretch>
            <a:fillRect/>
          </a:stretch>
        </p:blipFill>
        <p:spPr>
          <a:xfrm>
            <a:off x="5203766" y="3425849"/>
            <a:ext cx="1288437" cy="554028"/>
          </a:xfrm>
          <a:prstGeom prst="rect">
            <a:avLst/>
          </a:prstGeom>
        </p:spPr>
      </p:pic>
      <p:pic>
        <p:nvPicPr>
          <p:cNvPr id="72" name="Picture 71"/>
          <p:cNvPicPr>
            <a:picLocks noChangeAspect="1"/>
          </p:cNvPicPr>
          <p:nvPr userDrawn="1"/>
        </p:nvPicPr>
        <p:blipFill>
          <a:blip r:embed="rId10"/>
          <a:stretch>
            <a:fillRect/>
          </a:stretch>
        </p:blipFill>
        <p:spPr>
          <a:xfrm>
            <a:off x="9383302" y="2419786"/>
            <a:ext cx="1692602" cy="299636"/>
          </a:xfrm>
          <a:prstGeom prst="rect">
            <a:avLst/>
          </a:prstGeom>
        </p:spPr>
      </p:pic>
      <p:sp>
        <p:nvSpPr>
          <p:cNvPr id="2" name="Rectangle 1"/>
          <p:cNvSpPr/>
          <p:nvPr userDrawn="1"/>
        </p:nvSpPr>
        <p:spPr>
          <a:xfrm>
            <a:off x="430509" y="4842313"/>
            <a:ext cx="11326213" cy="830997"/>
          </a:xfrm>
          <a:prstGeom prst="rect">
            <a:avLst/>
          </a:prstGeom>
        </p:spPr>
        <p:txBody>
          <a:bodyPr wrap="square">
            <a:spAutoFit/>
          </a:bodyPr>
          <a:lstStyle/>
          <a:p>
            <a:pPr algn="ctr"/>
            <a:r>
              <a:rPr lang="en-US" sz="2400" b="0" dirty="0" smtClean="0">
                <a:solidFill>
                  <a:srgbClr val="EF6229"/>
                </a:solidFill>
                <a:latin typeface="+mj-lt"/>
                <a:cs typeface="American Typewriter"/>
              </a:rPr>
              <a:t>The problem </a:t>
            </a:r>
            <a:r>
              <a:rPr lang="en-US" sz="2400" dirty="0" smtClean="0">
                <a:solidFill>
                  <a:srgbClr val="000000"/>
                </a:solidFill>
                <a:latin typeface="+mj-lt"/>
                <a:cs typeface="American Typewriter"/>
              </a:rPr>
              <a:t>is these pre-packaged</a:t>
            </a:r>
            <a:r>
              <a:rPr lang="en-US" sz="2400" baseline="0" dirty="0" smtClean="0">
                <a:solidFill>
                  <a:srgbClr val="000000"/>
                </a:solidFill>
                <a:latin typeface="+mj-lt"/>
                <a:cs typeface="American Typewriter"/>
              </a:rPr>
              <a:t> machine-driven </a:t>
            </a:r>
            <a:r>
              <a:rPr lang="en-US" sz="2400" dirty="0" smtClean="0">
                <a:solidFill>
                  <a:srgbClr val="000000"/>
                </a:solidFill>
                <a:latin typeface="+mj-lt"/>
                <a:cs typeface="American Typewriter"/>
              </a:rPr>
              <a:t>software solutions </a:t>
            </a:r>
            <a:r>
              <a:rPr lang="en-US" sz="2400" u="none" dirty="0" smtClean="0">
                <a:solidFill>
                  <a:srgbClr val="EF6229"/>
                </a:solidFill>
                <a:latin typeface="+mj-lt"/>
                <a:cs typeface="American Typewriter"/>
              </a:rPr>
              <a:t>do not give </a:t>
            </a:r>
            <a:r>
              <a:rPr lang="en-US" sz="2400" dirty="0" smtClean="0">
                <a:solidFill>
                  <a:srgbClr val="000000"/>
                </a:solidFill>
                <a:latin typeface="+mj-lt"/>
                <a:cs typeface="American Typewriter"/>
              </a:rPr>
              <a:t>the best or most complete answer to your question.</a:t>
            </a:r>
            <a:r>
              <a:rPr lang="en-US" sz="2400" baseline="0" dirty="0" smtClean="0">
                <a:solidFill>
                  <a:srgbClr val="000000"/>
                </a:solidFill>
                <a:latin typeface="+mj-lt"/>
                <a:cs typeface="American Typewriter"/>
              </a:rPr>
              <a:t> </a:t>
            </a:r>
            <a:endParaRPr lang="en-US" sz="2400" dirty="0" smtClean="0">
              <a:solidFill>
                <a:srgbClr val="000000"/>
              </a:solidFill>
              <a:latin typeface="+mj-lt"/>
              <a:cs typeface="American Typewriter"/>
            </a:endParaRPr>
          </a:p>
        </p:txBody>
      </p:sp>
    </p:spTree>
    <p:extLst>
      <p:ext uri="{BB962C8B-B14F-4D97-AF65-F5344CB8AC3E}">
        <p14:creationId xmlns:p14="http://schemas.microsoft.com/office/powerpoint/2010/main" val="881270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936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2624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286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7" name="Straight Connector 6"/>
          <p:cNvCxnSpPr/>
          <p:nvPr userDrawn="1"/>
        </p:nvCxnSpPr>
        <p:spPr>
          <a:xfrm>
            <a:off x="-4765" y="1034947"/>
            <a:ext cx="12196765" cy="4038"/>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17492" y="1507001"/>
            <a:ext cx="5698685" cy="707886"/>
          </a:xfrm>
          <a:prstGeom prst="rect">
            <a:avLst/>
          </a:prstGeom>
          <a:noFill/>
        </p:spPr>
        <p:txBody>
          <a:bodyPr wrap="square" rtlCol="0">
            <a:spAutoFit/>
          </a:bodyPr>
          <a:lstStyle/>
          <a:p>
            <a:r>
              <a:rPr lang="en-US" sz="4000" dirty="0" smtClean="0">
                <a:solidFill>
                  <a:srgbClr val="556A77"/>
                </a:solidFill>
              </a:rPr>
              <a:t>Say </a:t>
            </a:r>
            <a:r>
              <a:rPr lang="en-US" sz="4000" b="1" dirty="0" smtClean="0">
                <a:solidFill>
                  <a:srgbClr val="F9CD4D"/>
                </a:solidFill>
              </a:rPr>
              <a:t>Hello</a:t>
            </a:r>
            <a:r>
              <a:rPr lang="en-US" sz="4000" dirty="0" smtClean="0">
                <a:solidFill>
                  <a:srgbClr val="556A77"/>
                </a:solidFill>
              </a:rPr>
              <a:t> to </a:t>
            </a:r>
            <a:r>
              <a:rPr lang="en-US" sz="4000" b="1" dirty="0" smtClean="0">
                <a:solidFill>
                  <a:srgbClr val="EF6229"/>
                </a:solidFill>
              </a:rPr>
              <a:t>Methods</a:t>
            </a:r>
            <a:endParaRPr lang="en-US" sz="4000" b="1" dirty="0">
              <a:solidFill>
                <a:srgbClr val="EF6229"/>
              </a:solidFill>
            </a:endParaRPr>
          </a:p>
        </p:txBody>
      </p:sp>
      <p:pic>
        <p:nvPicPr>
          <p:cNvPr id="55" name="Picture 54" descr="Methods-Ico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9499" y="99905"/>
            <a:ext cx="1924418" cy="787400"/>
          </a:xfrm>
          <a:prstGeom prst="rect">
            <a:avLst/>
          </a:prstGeom>
        </p:spPr>
      </p:pic>
      <p:cxnSp>
        <p:nvCxnSpPr>
          <p:cNvPr id="62" name="Straight Connector 61"/>
          <p:cNvCxnSpPr/>
          <p:nvPr userDrawn="1"/>
        </p:nvCxnSpPr>
        <p:spPr>
          <a:xfrm>
            <a:off x="0" y="1017038"/>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sp>
        <p:nvSpPr>
          <p:cNvPr id="64" name="Rectangle 63"/>
          <p:cNvSpPr/>
          <p:nvPr userDrawn="1"/>
        </p:nvSpPr>
        <p:spPr>
          <a:xfrm>
            <a:off x="5720032" y="6296537"/>
            <a:ext cx="7326540" cy="195150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smtClean="0">
              <a:solidFill>
                <a:srgbClr val="1F497D"/>
              </a:solidFill>
              <a:latin typeface="American Typewriter"/>
              <a:cs typeface="American Typewriter"/>
            </a:endParaRPr>
          </a:p>
        </p:txBody>
      </p:sp>
      <p:sp>
        <p:nvSpPr>
          <p:cNvPr id="3" name="TextBox 2"/>
          <p:cNvSpPr txBox="1"/>
          <p:nvPr userDrawn="1"/>
        </p:nvSpPr>
        <p:spPr>
          <a:xfrm>
            <a:off x="1833545" y="136977"/>
            <a:ext cx="6691746" cy="369332"/>
          </a:xfrm>
          <a:prstGeom prst="rect">
            <a:avLst/>
          </a:prstGeom>
          <a:noFill/>
        </p:spPr>
        <p:txBody>
          <a:bodyPr wrap="square" rtlCol="0">
            <a:spAutoFit/>
          </a:bodyPr>
          <a:lstStyle/>
          <a:p>
            <a:r>
              <a:rPr lang="en-US" dirty="0" smtClean="0">
                <a:solidFill>
                  <a:srgbClr val="556A77"/>
                </a:solidFill>
              </a:rPr>
              <a:t>We find that people like working with people. </a:t>
            </a:r>
            <a:endParaRPr lang="en-US" dirty="0">
              <a:solidFill>
                <a:srgbClr val="556A77"/>
              </a:solidFill>
            </a:endParaRPr>
          </a:p>
        </p:txBody>
      </p:sp>
      <p:sp>
        <p:nvSpPr>
          <p:cNvPr id="19" name="TextBox 18"/>
          <p:cNvSpPr txBox="1"/>
          <p:nvPr userDrawn="1"/>
        </p:nvSpPr>
        <p:spPr>
          <a:xfrm>
            <a:off x="1772884" y="535933"/>
            <a:ext cx="10212416" cy="338554"/>
          </a:xfrm>
          <a:prstGeom prst="rect">
            <a:avLst/>
          </a:prstGeom>
          <a:noFill/>
        </p:spPr>
        <p:txBody>
          <a:bodyPr wrap="square" rtlCol="0">
            <a:spAutoFit/>
          </a:bodyPr>
          <a:lstStyle/>
          <a:p>
            <a:pPr algn="ctr"/>
            <a:r>
              <a:rPr lang="en-US" sz="1600" dirty="0" smtClean="0">
                <a:solidFill>
                  <a:srgbClr val="EA6145"/>
                </a:solidFill>
                <a:latin typeface="+mj-lt"/>
                <a:cs typeface="American Typewriter"/>
              </a:rPr>
              <a:t>Especially really smart</a:t>
            </a:r>
            <a:r>
              <a:rPr lang="en-US" sz="1600" baseline="0" dirty="0" smtClean="0">
                <a:solidFill>
                  <a:srgbClr val="EA6145"/>
                </a:solidFill>
                <a:latin typeface="+mj-lt"/>
                <a:cs typeface="American Typewriter"/>
              </a:rPr>
              <a:t> data scientists </a:t>
            </a:r>
            <a:r>
              <a:rPr lang="en-US" sz="1600" dirty="0" smtClean="0">
                <a:solidFill>
                  <a:srgbClr val="EA6145"/>
                </a:solidFill>
                <a:latin typeface="+mj-lt"/>
                <a:cs typeface="American Typewriter"/>
              </a:rPr>
              <a:t>they can trust to navigate them through messy, complex data.</a:t>
            </a:r>
            <a:endParaRPr lang="en-US" sz="1600" dirty="0">
              <a:solidFill>
                <a:srgbClr val="EA6145"/>
              </a:solidFill>
              <a:latin typeface="+mj-lt"/>
              <a:cs typeface="American Typewriter"/>
            </a:endParaRPr>
          </a:p>
        </p:txBody>
      </p:sp>
      <p:sp>
        <p:nvSpPr>
          <p:cNvPr id="21" name="TextBox 20"/>
          <p:cNvSpPr txBox="1"/>
          <p:nvPr userDrawn="1"/>
        </p:nvSpPr>
        <p:spPr>
          <a:xfrm>
            <a:off x="-1999881" y="2332699"/>
            <a:ext cx="9664931" cy="2862322"/>
          </a:xfrm>
          <a:prstGeom prst="rect">
            <a:avLst/>
          </a:prstGeom>
          <a:noFill/>
        </p:spPr>
        <p:txBody>
          <a:bodyPr wrap="square" rtlCol="0">
            <a:spAutoFit/>
          </a:bodyPr>
          <a:lstStyle/>
          <a:p>
            <a:pPr algn="ctr"/>
            <a:r>
              <a:rPr lang="en-US" sz="1800" dirty="0" smtClean="0">
                <a:solidFill>
                  <a:srgbClr val="000000"/>
                </a:solidFill>
                <a:latin typeface="+mj-lt"/>
                <a:cs typeface="American Typewriter"/>
              </a:rPr>
              <a:t> </a:t>
            </a:r>
            <a:r>
              <a:rPr lang="en-US" sz="2000" dirty="0" smtClean="0">
                <a:solidFill>
                  <a:srgbClr val="000000"/>
                </a:solidFill>
                <a:latin typeface="+mj-lt"/>
                <a:cs typeface="American Typewriter"/>
              </a:rPr>
              <a:t>| Simple Solutions |</a:t>
            </a:r>
          </a:p>
          <a:p>
            <a:pPr algn="ctr"/>
            <a:endParaRPr lang="en-US" sz="2000" baseline="0" dirty="0" smtClean="0">
              <a:solidFill>
                <a:srgbClr val="000000"/>
              </a:solidFill>
              <a:latin typeface="+mj-lt"/>
              <a:cs typeface="American Typewriter"/>
            </a:endParaRPr>
          </a:p>
          <a:p>
            <a:pPr algn="ctr"/>
            <a:r>
              <a:rPr lang="en-US" sz="2000" baseline="0" dirty="0" smtClean="0">
                <a:solidFill>
                  <a:srgbClr val="000000"/>
                </a:solidFill>
                <a:latin typeface="+mj-lt"/>
                <a:cs typeface="American Typewriter"/>
              </a:rPr>
              <a:t>| Individualized |</a:t>
            </a:r>
          </a:p>
          <a:p>
            <a:pPr algn="ctr"/>
            <a:endParaRPr lang="en-US" sz="2000" baseline="0" dirty="0" smtClean="0">
              <a:solidFill>
                <a:srgbClr val="000000"/>
              </a:solidFill>
              <a:latin typeface="+mj-lt"/>
              <a:cs typeface="American Typewriter"/>
            </a:endParaRPr>
          </a:p>
          <a:p>
            <a:pPr algn="ctr"/>
            <a:r>
              <a:rPr lang="en-US" sz="2000" baseline="0" dirty="0" smtClean="0">
                <a:solidFill>
                  <a:srgbClr val="000000"/>
                </a:solidFill>
                <a:latin typeface="+mj-lt"/>
                <a:cs typeface="American Typewriter"/>
              </a:rPr>
              <a:t>| Human-Driven | </a:t>
            </a:r>
          </a:p>
          <a:p>
            <a:pPr algn="ctr"/>
            <a:endParaRPr lang="en-US" sz="2000" baseline="0" dirty="0" smtClean="0">
              <a:solidFill>
                <a:srgbClr val="000000"/>
              </a:solidFill>
              <a:latin typeface="+mj-lt"/>
              <a:cs typeface="American Typewriter"/>
            </a:endParaRPr>
          </a:p>
          <a:p>
            <a:pPr algn="ctr"/>
            <a:r>
              <a:rPr lang="en-US" sz="2000" baseline="0" dirty="0" smtClean="0">
                <a:solidFill>
                  <a:srgbClr val="000000"/>
                </a:solidFill>
                <a:latin typeface="+mj-lt"/>
                <a:cs typeface="American Typewriter"/>
              </a:rPr>
              <a:t>| Approachable | </a:t>
            </a:r>
          </a:p>
          <a:p>
            <a:pPr algn="ctr"/>
            <a:endParaRPr lang="en-US" sz="2000" baseline="0" dirty="0" smtClean="0">
              <a:solidFill>
                <a:srgbClr val="000000"/>
              </a:solidFill>
              <a:latin typeface="+mj-lt"/>
              <a:cs typeface="American Typewriter"/>
            </a:endParaRPr>
          </a:p>
          <a:p>
            <a:pPr algn="ctr"/>
            <a:r>
              <a:rPr lang="en-US" sz="2000" baseline="0" dirty="0" smtClean="0">
                <a:solidFill>
                  <a:srgbClr val="000000"/>
                </a:solidFill>
                <a:latin typeface="+mj-lt"/>
                <a:cs typeface="American Typewriter"/>
              </a:rPr>
              <a:t>| Hands On |</a:t>
            </a:r>
            <a:endParaRPr lang="en-US" sz="2000" dirty="0">
              <a:solidFill>
                <a:srgbClr val="000000"/>
              </a:solidFill>
              <a:latin typeface="+mj-lt"/>
              <a:cs typeface="American Typewriter"/>
            </a:endParaRPr>
          </a:p>
        </p:txBody>
      </p:sp>
      <p:cxnSp>
        <p:nvCxnSpPr>
          <p:cNvPr id="22" name="Straight Connector 21"/>
          <p:cNvCxnSpPr/>
          <p:nvPr userDrawn="1"/>
        </p:nvCxnSpPr>
        <p:spPr>
          <a:xfrm>
            <a:off x="5695969" y="1439515"/>
            <a:ext cx="0" cy="4217618"/>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sp>
        <p:nvSpPr>
          <p:cNvPr id="26" name="Rectangle 25"/>
          <p:cNvSpPr/>
          <p:nvPr userDrawn="1"/>
        </p:nvSpPr>
        <p:spPr>
          <a:xfrm>
            <a:off x="8274673" y="2135073"/>
            <a:ext cx="1780121" cy="3600986"/>
          </a:xfrm>
          <a:prstGeom prst="rect">
            <a:avLst/>
          </a:prstGeom>
        </p:spPr>
        <p:txBody>
          <a:bodyPr wrap="square">
            <a:spAutoFit/>
          </a:bodyPr>
          <a:lstStyle/>
          <a:p>
            <a:r>
              <a:rPr lang="en-US" sz="2000" dirty="0" smtClean="0">
                <a:solidFill>
                  <a:srgbClr val="1E1C11"/>
                </a:solidFill>
                <a:latin typeface="+mj-lt"/>
                <a:cs typeface="American Typewriter"/>
              </a:rPr>
              <a:t>Complex</a:t>
            </a:r>
            <a:r>
              <a:rPr lang="en-US" sz="2000" b="1" dirty="0" smtClean="0">
                <a:solidFill>
                  <a:srgbClr val="1E1C11"/>
                </a:solidFill>
                <a:latin typeface="+mj-lt"/>
                <a:cs typeface="American Typewriter"/>
              </a:rPr>
              <a:t>.</a:t>
            </a:r>
          </a:p>
          <a:p>
            <a:endParaRPr lang="en-US" sz="2000" b="1" dirty="0" smtClean="0">
              <a:solidFill>
                <a:srgbClr val="1E1C11"/>
              </a:solidFill>
              <a:latin typeface="+mj-lt"/>
              <a:cs typeface="American Typewriter"/>
            </a:endParaRPr>
          </a:p>
          <a:p>
            <a:r>
              <a:rPr lang="en-US" sz="2000" b="0" dirty="0" smtClean="0">
                <a:solidFill>
                  <a:srgbClr val="1E1C11"/>
                </a:solidFill>
                <a:latin typeface="+mj-lt"/>
                <a:cs typeface="American Typewriter"/>
              </a:rPr>
              <a:t>Machine-Driven</a:t>
            </a:r>
            <a:endParaRPr lang="en-US" sz="2000" b="0" dirty="0">
              <a:solidFill>
                <a:srgbClr val="1E1C11"/>
              </a:solidFill>
              <a:latin typeface="+mj-lt"/>
              <a:cs typeface="American Typewriter"/>
            </a:endParaRPr>
          </a:p>
          <a:p>
            <a:endParaRPr lang="en-US" sz="2000" dirty="0">
              <a:solidFill>
                <a:srgbClr val="1E1C11"/>
              </a:solidFill>
              <a:latin typeface="+mj-lt"/>
              <a:cs typeface="American Typewriter"/>
            </a:endParaRPr>
          </a:p>
          <a:p>
            <a:r>
              <a:rPr lang="en-US" sz="2000" dirty="0" smtClean="0">
                <a:solidFill>
                  <a:srgbClr val="1E1C11"/>
                </a:solidFill>
                <a:latin typeface="+mj-lt"/>
                <a:cs typeface="American Typewriter"/>
              </a:rPr>
              <a:t>Standardized.</a:t>
            </a:r>
          </a:p>
          <a:p>
            <a:endParaRPr lang="en-US" sz="2000" dirty="0">
              <a:solidFill>
                <a:srgbClr val="1E1C11"/>
              </a:solidFill>
              <a:latin typeface="+mj-lt"/>
              <a:cs typeface="American Typewriter"/>
            </a:endParaRPr>
          </a:p>
          <a:p>
            <a:r>
              <a:rPr lang="en-US" sz="2000" dirty="0" smtClean="0">
                <a:solidFill>
                  <a:srgbClr val="1E1C11"/>
                </a:solidFill>
                <a:latin typeface="+mj-lt"/>
                <a:cs typeface="American Typewriter"/>
              </a:rPr>
              <a:t>Impersonal.</a:t>
            </a:r>
          </a:p>
          <a:p>
            <a:endParaRPr lang="en-US" sz="2000" dirty="0" smtClean="0">
              <a:solidFill>
                <a:srgbClr val="1E1C11"/>
              </a:solidFill>
              <a:latin typeface="+mj-lt"/>
              <a:cs typeface="American Typewriter"/>
            </a:endParaRPr>
          </a:p>
          <a:p>
            <a:r>
              <a:rPr lang="en-US" sz="2000" dirty="0" smtClean="0">
                <a:solidFill>
                  <a:srgbClr val="1E1C11"/>
                </a:solidFill>
                <a:latin typeface="+mj-lt"/>
                <a:cs typeface="American Typewriter"/>
              </a:rPr>
              <a:t>Incomplete. </a:t>
            </a:r>
            <a:endParaRPr lang="en-US" sz="2000" dirty="0">
              <a:solidFill>
                <a:srgbClr val="1E1C11"/>
              </a:solidFill>
              <a:latin typeface="+mj-lt"/>
              <a:cs typeface="American Typewriter"/>
            </a:endParaRPr>
          </a:p>
          <a:p>
            <a:endParaRPr lang="en-US" sz="2400" dirty="0">
              <a:solidFill>
                <a:srgbClr val="1E1C11"/>
              </a:solidFill>
              <a:latin typeface="Abadi MT Condensed Light"/>
              <a:cs typeface="Abadi MT Condensed Light"/>
            </a:endParaRPr>
          </a:p>
          <a:p>
            <a:endParaRPr lang="en-US" sz="2400" dirty="0">
              <a:solidFill>
                <a:srgbClr val="1E1C11"/>
              </a:solidFill>
              <a:latin typeface="Abadi MT Condensed Light"/>
              <a:cs typeface="Abadi MT Condensed Light"/>
            </a:endParaRPr>
          </a:p>
        </p:txBody>
      </p:sp>
      <p:pic>
        <p:nvPicPr>
          <p:cNvPr id="27" name="Picture 26"/>
          <p:cNvPicPr>
            <a:picLocks noChangeAspect="1"/>
          </p:cNvPicPr>
          <p:nvPr userDrawn="1"/>
        </p:nvPicPr>
        <p:blipFill>
          <a:blip r:embed="rId3"/>
          <a:stretch>
            <a:fillRect/>
          </a:stretch>
        </p:blipFill>
        <p:spPr>
          <a:xfrm>
            <a:off x="10315506" y="1524629"/>
            <a:ext cx="888914" cy="425012"/>
          </a:xfrm>
          <a:prstGeom prst="rect">
            <a:avLst/>
          </a:prstGeom>
        </p:spPr>
      </p:pic>
      <p:pic>
        <p:nvPicPr>
          <p:cNvPr id="28" name="Picture 27"/>
          <p:cNvPicPr>
            <a:picLocks noChangeAspect="1"/>
          </p:cNvPicPr>
          <p:nvPr userDrawn="1"/>
        </p:nvPicPr>
        <p:blipFill>
          <a:blip r:embed="rId4"/>
          <a:stretch>
            <a:fillRect/>
          </a:stretch>
        </p:blipFill>
        <p:spPr>
          <a:xfrm>
            <a:off x="10483273" y="2780130"/>
            <a:ext cx="1032858" cy="272746"/>
          </a:xfrm>
          <a:prstGeom prst="rect">
            <a:avLst/>
          </a:prstGeom>
        </p:spPr>
      </p:pic>
      <p:pic>
        <p:nvPicPr>
          <p:cNvPr id="29" name="Picture 28"/>
          <p:cNvPicPr>
            <a:picLocks noChangeAspect="1"/>
          </p:cNvPicPr>
          <p:nvPr userDrawn="1"/>
        </p:nvPicPr>
        <p:blipFill>
          <a:blip r:embed="rId5"/>
          <a:stretch>
            <a:fillRect/>
          </a:stretch>
        </p:blipFill>
        <p:spPr>
          <a:xfrm>
            <a:off x="8067921" y="5359776"/>
            <a:ext cx="1665109" cy="555036"/>
          </a:xfrm>
          <a:prstGeom prst="rect">
            <a:avLst/>
          </a:prstGeom>
        </p:spPr>
      </p:pic>
      <p:pic>
        <p:nvPicPr>
          <p:cNvPr id="30" name="Picture 29"/>
          <p:cNvPicPr>
            <a:picLocks noChangeAspect="1"/>
          </p:cNvPicPr>
          <p:nvPr userDrawn="1"/>
        </p:nvPicPr>
        <p:blipFill>
          <a:blip r:embed="rId6"/>
          <a:stretch>
            <a:fillRect/>
          </a:stretch>
        </p:blipFill>
        <p:spPr>
          <a:xfrm>
            <a:off x="6540970" y="4791145"/>
            <a:ext cx="666005" cy="533400"/>
          </a:xfrm>
          <a:prstGeom prst="rect">
            <a:avLst/>
          </a:prstGeom>
        </p:spPr>
      </p:pic>
      <p:pic>
        <p:nvPicPr>
          <p:cNvPr id="31" name="Picture 30"/>
          <p:cNvPicPr>
            <a:picLocks noChangeAspect="1"/>
          </p:cNvPicPr>
          <p:nvPr userDrawn="1"/>
        </p:nvPicPr>
        <p:blipFill>
          <a:blip r:embed="rId7"/>
          <a:stretch>
            <a:fillRect/>
          </a:stretch>
        </p:blipFill>
        <p:spPr>
          <a:xfrm>
            <a:off x="5971348" y="3184032"/>
            <a:ext cx="1805248" cy="581247"/>
          </a:xfrm>
          <a:prstGeom prst="rect">
            <a:avLst/>
          </a:prstGeom>
        </p:spPr>
      </p:pic>
      <p:pic>
        <p:nvPicPr>
          <p:cNvPr id="32" name="Picture 31"/>
          <p:cNvPicPr>
            <a:picLocks noChangeAspect="1"/>
          </p:cNvPicPr>
          <p:nvPr userDrawn="1"/>
        </p:nvPicPr>
        <p:blipFill rotWithShape="1">
          <a:blip r:embed="rId8"/>
          <a:srcRect t="27693" b="35379"/>
          <a:stretch/>
        </p:blipFill>
        <p:spPr>
          <a:xfrm>
            <a:off x="10532129" y="4529052"/>
            <a:ext cx="1020543" cy="286057"/>
          </a:xfrm>
          <a:prstGeom prst="rect">
            <a:avLst/>
          </a:prstGeom>
        </p:spPr>
      </p:pic>
      <p:pic>
        <p:nvPicPr>
          <p:cNvPr id="33" name="Picture 32"/>
          <p:cNvPicPr>
            <a:picLocks noChangeAspect="1"/>
          </p:cNvPicPr>
          <p:nvPr userDrawn="1"/>
        </p:nvPicPr>
        <p:blipFill>
          <a:blip r:embed="rId9"/>
          <a:stretch>
            <a:fillRect/>
          </a:stretch>
        </p:blipFill>
        <p:spPr>
          <a:xfrm>
            <a:off x="6827708" y="1439515"/>
            <a:ext cx="948887" cy="544028"/>
          </a:xfrm>
          <a:prstGeom prst="rect">
            <a:avLst/>
          </a:prstGeom>
        </p:spPr>
      </p:pic>
    </p:spTree>
    <p:extLst>
      <p:ext uri="{BB962C8B-B14F-4D97-AF65-F5344CB8AC3E}">
        <p14:creationId xmlns:p14="http://schemas.microsoft.com/office/powerpoint/2010/main" val="309627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thods vs. machine">
    <p:spTree>
      <p:nvGrpSpPr>
        <p:cNvPr id="1" name=""/>
        <p:cNvGrpSpPr/>
        <p:nvPr/>
      </p:nvGrpSpPr>
      <p:grpSpPr>
        <a:xfrm>
          <a:off x="0" y="0"/>
          <a:ext cx="0" cy="0"/>
          <a:chOff x="0" y="0"/>
          <a:chExt cx="0" cy="0"/>
        </a:xfrm>
      </p:grpSpPr>
      <p:cxnSp>
        <p:nvCxnSpPr>
          <p:cNvPr id="7" name="Straight Connector 6"/>
          <p:cNvCxnSpPr/>
          <p:nvPr userDrawn="1"/>
        </p:nvCxnSpPr>
        <p:spPr>
          <a:xfrm>
            <a:off x="-4765" y="1034947"/>
            <a:ext cx="12196765" cy="4038"/>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772066" y="117672"/>
            <a:ext cx="8028341" cy="923330"/>
          </a:xfrm>
          <a:prstGeom prst="rect">
            <a:avLst/>
          </a:prstGeom>
          <a:noFill/>
        </p:spPr>
        <p:txBody>
          <a:bodyPr wrap="square" rtlCol="0">
            <a:spAutoFit/>
          </a:bodyPr>
          <a:lstStyle/>
          <a:p>
            <a:r>
              <a:rPr lang="en-US" sz="5400" b="0" dirty="0" smtClean="0">
                <a:solidFill>
                  <a:srgbClr val="EF6229"/>
                </a:solidFill>
              </a:rPr>
              <a:t>Methods</a:t>
            </a:r>
            <a:r>
              <a:rPr lang="en-US" sz="5400" dirty="0" smtClean="0">
                <a:solidFill>
                  <a:srgbClr val="556A77"/>
                </a:solidFill>
              </a:rPr>
              <a:t> vs. Machines</a:t>
            </a:r>
            <a:endParaRPr lang="en-US" sz="5400" b="1" dirty="0">
              <a:solidFill>
                <a:srgbClr val="EF6229"/>
              </a:solidFill>
            </a:endParaRPr>
          </a:p>
        </p:txBody>
      </p:sp>
      <p:pic>
        <p:nvPicPr>
          <p:cNvPr id="55" name="Picture 54" descr="Methods-Ico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9499" y="99905"/>
            <a:ext cx="1924418" cy="787400"/>
          </a:xfrm>
          <a:prstGeom prst="rect">
            <a:avLst/>
          </a:prstGeom>
        </p:spPr>
      </p:pic>
      <p:cxnSp>
        <p:nvCxnSpPr>
          <p:cNvPr id="62" name="Straight Connector 61"/>
          <p:cNvCxnSpPr/>
          <p:nvPr userDrawn="1"/>
        </p:nvCxnSpPr>
        <p:spPr>
          <a:xfrm>
            <a:off x="0" y="1017038"/>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sp>
        <p:nvSpPr>
          <p:cNvPr id="64" name="Rectangle 63"/>
          <p:cNvSpPr/>
          <p:nvPr userDrawn="1"/>
        </p:nvSpPr>
        <p:spPr>
          <a:xfrm>
            <a:off x="5720032" y="6296537"/>
            <a:ext cx="7326540" cy="195150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smtClean="0">
              <a:solidFill>
                <a:srgbClr val="1F497D"/>
              </a:solidFill>
              <a:latin typeface="American Typewriter"/>
              <a:cs typeface="American Typewriter"/>
            </a:endParaRPr>
          </a:p>
        </p:txBody>
      </p:sp>
      <p:cxnSp>
        <p:nvCxnSpPr>
          <p:cNvPr id="22" name="Straight Connector 21"/>
          <p:cNvCxnSpPr/>
          <p:nvPr userDrawn="1"/>
        </p:nvCxnSpPr>
        <p:spPr>
          <a:xfrm>
            <a:off x="5695969" y="1439515"/>
            <a:ext cx="24063" cy="3294288"/>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6260406" y="2116567"/>
            <a:ext cx="2418081" cy="923330"/>
          </a:xfrm>
          <a:prstGeom prst="rect">
            <a:avLst/>
          </a:prstGeom>
          <a:noFill/>
        </p:spPr>
        <p:txBody>
          <a:bodyPr wrap="square" rtlCol="0">
            <a:spAutoFit/>
          </a:bodyPr>
          <a:lstStyle/>
          <a:p>
            <a:r>
              <a:rPr lang="en-US" dirty="0" smtClean="0">
                <a:latin typeface="+mj-lt"/>
              </a:rPr>
              <a:t>I give output without perspective</a:t>
            </a:r>
            <a:endParaRPr lang="en-US" dirty="0">
              <a:latin typeface="+mj-lt"/>
            </a:endParaRPr>
          </a:p>
          <a:p>
            <a:endParaRPr lang="en-US" dirty="0"/>
          </a:p>
        </p:txBody>
      </p:sp>
      <p:sp>
        <p:nvSpPr>
          <p:cNvPr id="23" name="TextBox 22"/>
          <p:cNvSpPr txBox="1"/>
          <p:nvPr userDrawn="1"/>
        </p:nvSpPr>
        <p:spPr>
          <a:xfrm>
            <a:off x="5835518" y="3333666"/>
            <a:ext cx="3259973" cy="646331"/>
          </a:xfrm>
          <a:prstGeom prst="rect">
            <a:avLst/>
          </a:prstGeom>
          <a:noFill/>
        </p:spPr>
        <p:txBody>
          <a:bodyPr wrap="square" rtlCol="0">
            <a:spAutoFit/>
          </a:bodyPr>
          <a:lstStyle/>
          <a:p>
            <a:r>
              <a:rPr lang="en-US" dirty="0" smtClean="0">
                <a:latin typeface="+mj-lt"/>
                <a:cs typeface="American Typewriter"/>
              </a:rPr>
              <a:t>I provide useless without well-structured observations</a:t>
            </a:r>
            <a:endParaRPr lang="en-US" dirty="0">
              <a:latin typeface="+mj-lt"/>
              <a:cs typeface="American Typewriter"/>
            </a:endParaRPr>
          </a:p>
        </p:txBody>
      </p:sp>
      <p:sp>
        <p:nvSpPr>
          <p:cNvPr id="24" name="TextBox 23"/>
          <p:cNvSpPr txBox="1"/>
          <p:nvPr userDrawn="1"/>
        </p:nvSpPr>
        <p:spPr>
          <a:xfrm>
            <a:off x="10358633" y="3634668"/>
            <a:ext cx="1654892" cy="1200329"/>
          </a:xfrm>
          <a:prstGeom prst="rect">
            <a:avLst/>
          </a:prstGeom>
          <a:noFill/>
        </p:spPr>
        <p:txBody>
          <a:bodyPr wrap="square" rtlCol="0">
            <a:spAutoFit/>
          </a:bodyPr>
          <a:lstStyle/>
          <a:p>
            <a:r>
              <a:rPr lang="en-US" dirty="0" smtClean="0">
                <a:latin typeface="+mj-lt"/>
              </a:rPr>
              <a:t>Garbage goes in, garbage comes out</a:t>
            </a:r>
            <a:endParaRPr lang="en-US" dirty="0">
              <a:latin typeface="+mj-lt"/>
            </a:endParaRPr>
          </a:p>
          <a:p>
            <a:endParaRPr lang="en-US" dirty="0"/>
          </a:p>
        </p:txBody>
      </p:sp>
      <p:sp>
        <p:nvSpPr>
          <p:cNvPr id="25" name="TextBox 24"/>
          <p:cNvSpPr txBox="1"/>
          <p:nvPr userDrawn="1"/>
        </p:nvSpPr>
        <p:spPr>
          <a:xfrm>
            <a:off x="2476768" y="2044244"/>
            <a:ext cx="1654892" cy="923330"/>
          </a:xfrm>
          <a:prstGeom prst="rect">
            <a:avLst/>
          </a:prstGeom>
          <a:noFill/>
        </p:spPr>
        <p:txBody>
          <a:bodyPr wrap="square" rtlCol="0">
            <a:spAutoFit/>
          </a:bodyPr>
          <a:lstStyle/>
          <a:p>
            <a:pPr marL="0" indent="0">
              <a:buFont typeface="Wingdings" panose="05000000000000000000" pitchFamily="2" charset="2"/>
              <a:buNone/>
            </a:pPr>
            <a:r>
              <a:rPr lang="en-US" b="0" dirty="0">
                <a:solidFill>
                  <a:srgbClr val="556A77"/>
                </a:solidFill>
                <a:latin typeface="+mj-lt"/>
              </a:rPr>
              <a:t>Understand context</a:t>
            </a:r>
          </a:p>
          <a:p>
            <a:pPr marL="285750" indent="-285750">
              <a:buFont typeface="Wingdings" panose="05000000000000000000" pitchFamily="2" charset="2"/>
              <a:buChar char="ü"/>
            </a:pPr>
            <a:endParaRPr lang="en-US" dirty="0">
              <a:latin typeface="+mj-lt"/>
            </a:endParaRPr>
          </a:p>
        </p:txBody>
      </p:sp>
      <p:sp>
        <p:nvSpPr>
          <p:cNvPr id="34" name="TextBox 33"/>
          <p:cNvSpPr txBox="1"/>
          <p:nvPr userDrawn="1"/>
        </p:nvSpPr>
        <p:spPr>
          <a:xfrm>
            <a:off x="2421590" y="3440538"/>
            <a:ext cx="1654892" cy="923330"/>
          </a:xfrm>
          <a:prstGeom prst="rect">
            <a:avLst/>
          </a:prstGeom>
          <a:noFill/>
        </p:spPr>
        <p:txBody>
          <a:bodyPr wrap="square" rtlCol="0">
            <a:spAutoFit/>
          </a:bodyPr>
          <a:lstStyle/>
          <a:p>
            <a:r>
              <a:rPr lang="en-US" b="0" dirty="0" smtClean="0">
                <a:solidFill>
                  <a:srgbClr val="556A77"/>
                </a:solidFill>
                <a:latin typeface="+mj-lt"/>
              </a:rPr>
              <a:t>Identify </a:t>
            </a:r>
            <a:r>
              <a:rPr lang="en-US" b="0" dirty="0">
                <a:solidFill>
                  <a:srgbClr val="556A77"/>
                </a:solidFill>
                <a:latin typeface="+mj-lt"/>
              </a:rPr>
              <a:t>data sources</a:t>
            </a:r>
          </a:p>
          <a:p>
            <a:endParaRPr lang="en-US" dirty="0"/>
          </a:p>
        </p:txBody>
      </p:sp>
      <p:sp>
        <p:nvSpPr>
          <p:cNvPr id="35" name="TextBox 34"/>
          <p:cNvSpPr txBox="1"/>
          <p:nvPr userDrawn="1"/>
        </p:nvSpPr>
        <p:spPr>
          <a:xfrm>
            <a:off x="2430465" y="2712094"/>
            <a:ext cx="1654892" cy="923330"/>
          </a:xfrm>
          <a:prstGeom prst="rect">
            <a:avLst/>
          </a:prstGeom>
          <a:noFill/>
        </p:spPr>
        <p:txBody>
          <a:bodyPr wrap="square" rtlCol="0">
            <a:spAutoFit/>
          </a:bodyPr>
          <a:lstStyle/>
          <a:p>
            <a:r>
              <a:rPr lang="en-US" b="0" dirty="0">
                <a:solidFill>
                  <a:srgbClr val="556A77"/>
                </a:solidFill>
                <a:latin typeface="+mj-lt"/>
              </a:rPr>
              <a:t>Assess data quality</a:t>
            </a:r>
          </a:p>
          <a:p>
            <a:endParaRPr lang="en-US" dirty="0"/>
          </a:p>
        </p:txBody>
      </p:sp>
      <p:sp>
        <p:nvSpPr>
          <p:cNvPr id="36" name="TextBox 35"/>
          <p:cNvSpPr txBox="1"/>
          <p:nvPr userDrawn="1"/>
        </p:nvSpPr>
        <p:spPr>
          <a:xfrm>
            <a:off x="2421590" y="4163763"/>
            <a:ext cx="3290262" cy="923330"/>
          </a:xfrm>
          <a:prstGeom prst="rect">
            <a:avLst/>
          </a:prstGeom>
          <a:noFill/>
        </p:spPr>
        <p:txBody>
          <a:bodyPr wrap="square" rtlCol="0">
            <a:spAutoFit/>
          </a:bodyPr>
          <a:lstStyle/>
          <a:p>
            <a:r>
              <a:rPr lang="en-US" b="0" dirty="0" smtClean="0">
                <a:solidFill>
                  <a:srgbClr val="556A77"/>
                </a:solidFill>
                <a:latin typeface="+mj-lt"/>
              </a:rPr>
              <a:t>Determine when correlation does not equal causation</a:t>
            </a:r>
            <a:endParaRPr lang="en-US" b="0" dirty="0">
              <a:solidFill>
                <a:srgbClr val="556A77"/>
              </a:solidFill>
              <a:latin typeface="+mj-lt"/>
            </a:endParaRPr>
          </a:p>
          <a:p>
            <a:endParaRPr lang="en-US" dirty="0"/>
          </a:p>
        </p:txBody>
      </p:sp>
      <p:sp>
        <p:nvSpPr>
          <p:cNvPr id="37" name="TextBox 36"/>
          <p:cNvSpPr txBox="1"/>
          <p:nvPr userDrawn="1"/>
        </p:nvSpPr>
        <p:spPr>
          <a:xfrm>
            <a:off x="7282318" y="4157292"/>
            <a:ext cx="3518089" cy="646331"/>
          </a:xfrm>
          <a:prstGeom prst="rect">
            <a:avLst/>
          </a:prstGeom>
          <a:noFill/>
        </p:spPr>
        <p:txBody>
          <a:bodyPr wrap="square" rtlCol="0">
            <a:spAutoFit/>
          </a:bodyPr>
          <a:lstStyle/>
          <a:p>
            <a:r>
              <a:rPr lang="en-US" dirty="0" smtClean="0">
                <a:latin typeface="+mj-lt"/>
                <a:cs typeface="American Typewriter"/>
              </a:rPr>
              <a:t>I cannot distinguish</a:t>
            </a:r>
            <a:r>
              <a:rPr lang="en-US" baseline="0" dirty="0" smtClean="0">
                <a:latin typeface="+mj-lt"/>
                <a:cs typeface="American Typewriter"/>
              </a:rPr>
              <a:t> genuine relationships from </a:t>
            </a:r>
            <a:r>
              <a:rPr lang="en-US" dirty="0" smtClean="0">
                <a:latin typeface="+mj-lt"/>
                <a:cs typeface="American Typewriter"/>
              </a:rPr>
              <a:t>false ones</a:t>
            </a:r>
            <a:endParaRPr lang="en-US" dirty="0">
              <a:latin typeface="+mj-lt"/>
              <a:cs typeface="American Typewriter"/>
            </a:endParaRPr>
          </a:p>
        </p:txBody>
      </p:sp>
      <p:sp>
        <p:nvSpPr>
          <p:cNvPr id="2" name="Rounded Rectangle 1"/>
          <p:cNvSpPr/>
          <p:nvPr userDrawn="1"/>
        </p:nvSpPr>
        <p:spPr>
          <a:xfrm>
            <a:off x="1474835" y="1363767"/>
            <a:ext cx="3446281" cy="432276"/>
          </a:xfrm>
          <a:prstGeom prst="roundRect">
            <a:avLst/>
          </a:prstGeom>
          <a:noFill/>
          <a:ln>
            <a:solidFill>
              <a:srgbClr val="EF6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556A77"/>
                </a:solidFill>
              </a:rPr>
              <a:t>Our</a:t>
            </a:r>
            <a:r>
              <a:rPr lang="en-US" sz="2400" b="1" baseline="0" dirty="0" smtClean="0">
                <a:solidFill>
                  <a:srgbClr val="556A77"/>
                </a:solidFill>
              </a:rPr>
              <a:t> Data Scientists</a:t>
            </a:r>
            <a:endParaRPr lang="en-US" sz="2400" b="1" dirty="0">
              <a:solidFill>
                <a:srgbClr val="556A77"/>
              </a:solidFill>
            </a:endParaRPr>
          </a:p>
        </p:txBody>
      </p:sp>
      <p:sp>
        <p:nvSpPr>
          <p:cNvPr id="42" name="Rounded Rectangle 41"/>
          <p:cNvSpPr/>
          <p:nvPr userDrawn="1"/>
        </p:nvSpPr>
        <p:spPr>
          <a:xfrm>
            <a:off x="7058848" y="1347685"/>
            <a:ext cx="4298111" cy="432276"/>
          </a:xfrm>
          <a:prstGeom prst="roundRect">
            <a:avLst/>
          </a:prstGeom>
          <a:noFill/>
          <a:ln>
            <a:solidFill>
              <a:srgbClr val="EF62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Black-Box Machine Solutions</a:t>
            </a:r>
            <a:endParaRPr lang="en-US" sz="2400" dirty="0">
              <a:solidFill>
                <a:schemeClr val="tx1"/>
              </a:solidFill>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49326" y="1064923"/>
            <a:ext cx="2407633" cy="3403791"/>
          </a:xfrm>
          <a:prstGeom prst="rect">
            <a:avLst/>
          </a:prstGeom>
        </p:spPr>
      </p:pic>
      <p:sp>
        <p:nvSpPr>
          <p:cNvPr id="5" name="TextBox 4"/>
          <p:cNvSpPr txBox="1"/>
          <p:nvPr userDrawn="1"/>
        </p:nvSpPr>
        <p:spPr>
          <a:xfrm>
            <a:off x="1054796" y="5705271"/>
            <a:ext cx="11137204" cy="369332"/>
          </a:xfrm>
          <a:prstGeom prst="rect">
            <a:avLst/>
          </a:prstGeom>
          <a:noFill/>
        </p:spPr>
        <p:txBody>
          <a:bodyPr wrap="square" rtlCol="0">
            <a:spAutoFit/>
          </a:bodyPr>
          <a:lstStyle/>
          <a:p>
            <a:r>
              <a:rPr lang="en-US" sz="1800" dirty="0" smtClean="0">
                <a:solidFill>
                  <a:schemeClr val="tx1"/>
                </a:solidFill>
              </a:rPr>
              <a:t>The alliance</a:t>
            </a:r>
            <a:r>
              <a:rPr lang="en-US" sz="1800" baseline="0" dirty="0" smtClean="0">
                <a:solidFill>
                  <a:schemeClr val="tx1"/>
                </a:solidFill>
              </a:rPr>
              <a:t> of our</a:t>
            </a:r>
            <a:r>
              <a:rPr lang="en-US" sz="1800" dirty="0" smtClean="0">
                <a:solidFill>
                  <a:schemeClr val="tx1"/>
                </a:solidFill>
              </a:rPr>
              <a:t> client-focused</a:t>
            </a:r>
            <a:r>
              <a:rPr lang="en-US" sz="1800" baseline="0" dirty="0" smtClean="0">
                <a:solidFill>
                  <a:schemeClr val="tx1"/>
                </a:solidFill>
              </a:rPr>
              <a:t> data scientists + machines is what sets Methods apart from the rest.</a:t>
            </a:r>
            <a:endParaRPr lang="en-US" sz="1800" dirty="0">
              <a:solidFill>
                <a:schemeClr val="tx1"/>
              </a:solidFill>
            </a:endParaRPr>
          </a:p>
        </p:txBody>
      </p:sp>
      <p:sp>
        <p:nvSpPr>
          <p:cNvPr id="43" name="TextBox 42"/>
          <p:cNvSpPr txBox="1"/>
          <p:nvPr userDrawn="1"/>
        </p:nvSpPr>
        <p:spPr>
          <a:xfrm>
            <a:off x="365760" y="5258764"/>
            <a:ext cx="9902914" cy="523220"/>
          </a:xfrm>
          <a:prstGeom prst="rect">
            <a:avLst/>
          </a:prstGeom>
          <a:noFill/>
        </p:spPr>
        <p:txBody>
          <a:bodyPr wrap="square" rtlCol="0">
            <a:spAutoFit/>
          </a:bodyPr>
          <a:lstStyle/>
          <a:p>
            <a:r>
              <a:rPr lang="en-US" b="1" dirty="0" smtClean="0"/>
              <a:t>We make machines </a:t>
            </a:r>
            <a:r>
              <a:rPr lang="en-US" sz="2800" b="1" dirty="0" smtClean="0">
                <a:solidFill>
                  <a:srgbClr val="EF6229"/>
                </a:solidFill>
              </a:rPr>
              <a:t>SMARTER</a:t>
            </a:r>
            <a:r>
              <a:rPr lang="en-US" b="1" baseline="0" dirty="0" smtClean="0">
                <a:solidFill>
                  <a:srgbClr val="EF6229"/>
                </a:solidFill>
              </a:rPr>
              <a:t>.</a:t>
            </a:r>
            <a:endParaRPr lang="en-US" b="1" dirty="0">
              <a:solidFill>
                <a:srgbClr val="EF6229"/>
              </a:solidFill>
            </a:endParaRPr>
          </a:p>
        </p:txBody>
      </p:sp>
      <p:pic>
        <p:nvPicPr>
          <p:cNvPr id="8" name="Picture 7"/>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55309" y="2056773"/>
            <a:ext cx="488427" cy="488427"/>
          </a:xfrm>
          <a:prstGeom prst="rect">
            <a:avLst/>
          </a:prstGeom>
        </p:spPr>
      </p:pic>
      <p:pic>
        <p:nvPicPr>
          <p:cNvPr id="44" name="Picture 43"/>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24811" y="2763271"/>
            <a:ext cx="488427" cy="488427"/>
          </a:xfrm>
          <a:prstGeom prst="rect">
            <a:avLst/>
          </a:prstGeom>
        </p:spPr>
      </p:pic>
      <p:pic>
        <p:nvPicPr>
          <p:cNvPr id="45" name="Picture 44"/>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9649" y="3535823"/>
            <a:ext cx="488427" cy="488427"/>
          </a:xfrm>
          <a:prstGeom prst="rect">
            <a:avLst/>
          </a:prstGeom>
        </p:spPr>
      </p:pic>
      <p:pic>
        <p:nvPicPr>
          <p:cNvPr id="46" name="Picture 45"/>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4659" y="4232774"/>
            <a:ext cx="488427" cy="488427"/>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5815" y="1935363"/>
            <a:ext cx="1508098" cy="3420904"/>
          </a:xfrm>
          <a:prstGeom prst="rect">
            <a:avLst/>
          </a:prstGeom>
        </p:spPr>
      </p:pic>
    </p:spTree>
    <p:extLst>
      <p:ext uri="{BB962C8B-B14F-4D97-AF65-F5344CB8AC3E}">
        <p14:creationId xmlns:p14="http://schemas.microsoft.com/office/powerpoint/2010/main" val="276319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 make machines smarter">
    <p:spTree>
      <p:nvGrpSpPr>
        <p:cNvPr id="1" name=""/>
        <p:cNvGrpSpPr/>
        <p:nvPr/>
      </p:nvGrpSpPr>
      <p:grpSpPr>
        <a:xfrm>
          <a:off x="0" y="0"/>
          <a:ext cx="0" cy="0"/>
          <a:chOff x="0" y="0"/>
          <a:chExt cx="0" cy="0"/>
        </a:xfrm>
      </p:grpSpPr>
      <p:cxnSp>
        <p:nvCxnSpPr>
          <p:cNvPr id="7" name="Straight Connector 6"/>
          <p:cNvCxnSpPr/>
          <p:nvPr userDrawn="1"/>
        </p:nvCxnSpPr>
        <p:spPr>
          <a:xfrm>
            <a:off x="139499" y="4901326"/>
            <a:ext cx="12196765" cy="4038"/>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pic>
        <p:nvPicPr>
          <p:cNvPr id="55" name="Picture 54" descr="Methods-Ico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444" y="1328575"/>
            <a:ext cx="1924418" cy="787400"/>
          </a:xfrm>
          <a:prstGeom prst="rect">
            <a:avLst/>
          </a:prstGeom>
        </p:spPr>
      </p:pic>
      <p:cxnSp>
        <p:nvCxnSpPr>
          <p:cNvPr id="62" name="Straight Connector 61"/>
          <p:cNvCxnSpPr/>
          <p:nvPr userDrawn="1"/>
        </p:nvCxnSpPr>
        <p:spPr>
          <a:xfrm>
            <a:off x="0" y="2463453"/>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sp>
        <p:nvSpPr>
          <p:cNvPr id="64" name="Rectangle 63"/>
          <p:cNvSpPr/>
          <p:nvPr userDrawn="1"/>
        </p:nvSpPr>
        <p:spPr>
          <a:xfrm>
            <a:off x="5720032" y="6296537"/>
            <a:ext cx="7326540" cy="195150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smtClean="0">
              <a:solidFill>
                <a:srgbClr val="1F497D"/>
              </a:solidFill>
              <a:latin typeface="American Typewriter"/>
              <a:cs typeface="American Typewriter"/>
            </a:endParaRPr>
          </a:p>
        </p:txBody>
      </p:sp>
      <p:sp>
        <p:nvSpPr>
          <p:cNvPr id="5" name="TextBox 4"/>
          <p:cNvSpPr txBox="1"/>
          <p:nvPr userDrawn="1"/>
        </p:nvSpPr>
        <p:spPr>
          <a:xfrm>
            <a:off x="224890" y="3129152"/>
            <a:ext cx="11244486" cy="1077218"/>
          </a:xfrm>
          <a:prstGeom prst="rect">
            <a:avLst/>
          </a:prstGeom>
          <a:noFill/>
        </p:spPr>
        <p:txBody>
          <a:bodyPr wrap="square" rtlCol="0">
            <a:spAutoFit/>
          </a:bodyPr>
          <a:lstStyle/>
          <a:p>
            <a:pPr algn="ctr"/>
            <a:r>
              <a:rPr lang="en-US" sz="3200" dirty="0" smtClean="0"/>
              <a:t>The alliance</a:t>
            </a:r>
            <a:r>
              <a:rPr lang="en-US" sz="3200" baseline="0" dirty="0" smtClean="0"/>
              <a:t> of our</a:t>
            </a:r>
            <a:r>
              <a:rPr lang="en-US" sz="3200" dirty="0" smtClean="0"/>
              <a:t> client-focused</a:t>
            </a:r>
            <a:r>
              <a:rPr lang="en-US" sz="3200" baseline="0" dirty="0" smtClean="0"/>
              <a:t> </a:t>
            </a:r>
            <a:r>
              <a:rPr lang="en-US" sz="3200" baseline="0" dirty="0" smtClean="0">
                <a:solidFill>
                  <a:srgbClr val="EA6145"/>
                </a:solidFill>
              </a:rPr>
              <a:t>data scientists + machines </a:t>
            </a:r>
            <a:r>
              <a:rPr lang="en-US" sz="3200" baseline="0" dirty="0" smtClean="0"/>
              <a:t>is what sets Methods apart from the rest.</a:t>
            </a:r>
            <a:endParaRPr lang="en-US" sz="3200" dirty="0"/>
          </a:p>
        </p:txBody>
      </p:sp>
      <p:sp>
        <p:nvSpPr>
          <p:cNvPr id="43" name="TextBox 42"/>
          <p:cNvSpPr txBox="1"/>
          <p:nvPr userDrawn="1"/>
        </p:nvSpPr>
        <p:spPr>
          <a:xfrm>
            <a:off x="2657301" y="1382256"/>
            <a:ext cx="9902914" cy="830997"/>
          </a:xfrm>
          <a:prstGeom prst="rect">
            <a:avLst/>
          </a:prstGeom>
          <a:noFill/>
        </p:spPr>
        <p:txBody>
          <a:bodyPr wrap="square" rtlCol="0">
            <a:spAutoFit/>
          </a:bodyPr>
          <a:lstStyle/>
          <a:p>
            <a:r>
              <a:rPr lang="en-US" sz="3600" dirty="0" smtClean="0"/>
              <a:t>We make machines </a:t>
            </a:r>
            <a:r>
              <a:rPr lang="en-US" sz="4800" dirty="0" smtClean="0">
                <a:solidFill>
                  <a:srgbClr val="EF6229"/>
                </a:solidFill>
              </a:rPr>
              <a:t>SMARTER</a:t>
            </a:r>
            <a:r>
              <a:rPr lang="en-US" sz="2800" baseline="0" dirty="0" smtClean="0">
                <a:solidFill>
                  <a:srgbClr val="EF6229"/>
                </a:solidFill>
              </a:rPr>
              <a:t>.</a:t>
            </a:r>
            <a:endParaRPr lang="en-US" sz="2800" dirty="0">
              <a:solidFill>
                <a:srgbClr val="EF6229"/>
              </a:solidFill>
            </a:endParaRPr>
          </a:p>
        </p:txBody>
      </p:sp>
    </p:spTree>
    <p:extLst>
      <p:ext uri="{BB962C8B-B14F-4D97-AF65-F5344CB8AC3E}">
        <p14:creationId xmlns:p14="http://schemas.microsoft.com/office/powerpoint/2010/main" val="358099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6" name="Straight Connector 5"/>
          <p:cNvCxnSpPr/>
          <p:nvPr userDrawn="1"/>
        </p:nvCxnSpPr>
        <p:spPr>
          <a:xfrm>
            <a:off x="0" y="1017038"/>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sp>
        <p:nvSpPr>
          <p:cNvPr id="56" name="Teardrop 55"/>
          <p:cNvSpPr/>
          <p:nvPr userDrawn="1"/>
        </p:nvSpPr>
        <p:spPr bwMode="auto">
          <a:xfrm rot="10800000">
            <a:off x="696683" y="2853221"/>
            <a:ext cx="843510" cy="853887"/>
          </a:xfrm>
          <a:prstGeom prst="teardrop">
            <a:avLst>
              <a:gd name="adj" fmla="val 84975"/>
            </a:avLst>
          </a:prstGeom>
          <a:solidFill>
            <a:srgbClr val="EA6145">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cxnSp>
        <p:nvCxnSpPr>
          <p:cNvPr id="7" name="Straight Connector 6"/>
          <p:cNvCxnSpPr/>
          <p:nvPr userDrawn="1"/>
        </p:nvCxnSpPr>
        <p:spPr>
          <a:xfrm>
            <a:off x="11902" y="1035473"/>
            <a:ext cx="12196765" cy="4038"/>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grpSp>
        <p:nvGrpSpPr>
          <p:cNvPr id="10" name="Group 1"/>
          <p:cNvGrpSpPr>
            <a:grpSpLocks/>
          </p:cNvGrpSpPr>
          <p:nvPr userDrawn="1"/>
        </p:nvGrpSpPr>
        <p:grpSpPr bwMode="auto">
          <a:xfrm>
            <a:off x="699001" y="1348608"/>
            <a:ext cx="5498092" cy="970713"/>
            <a:chOff x="904883" y="2046943"/>
            <a:chExt cx="4951900" cy="862894"/>
          </a:xfrm>
        </p:grpSpPr>
        <p:grpSp>
          <p:nvGrpSpPr>
            <p:cNvPr id="11" name="Group 17"/>
            <p:cNvGrpSpPr>
              <a:grpSpLocks/>
            </p:cNvGrpSpPr>
            <p:nvPr/>
          </p:nvGrpSpPr>
          <p:grpSpPr bwMode="auto">
            <a:xfrm>
              <a:off x="904883" y="2087227"/>
              <a:ext cx="759714" cy="759045"/>
              <a:chOff x="969278" y="2087227"/>
              <a:chExt cx="759714" cy="759045"/>
            </a:xfrm>
          </p:grpSpPr>
          <p:sp>
            <p:nvSpPr>
              <p:cNvPr id="15" name="Teardrop 14"/>
              <p:cNvSpPr/>
              <p:nvPr/>
            </p:nvSpPr>
            <p:spPr>
              <a:xfrm rot="10800000">
                <a:off x="969278" y="2087227"/>
                <a:ext cx="759714" cy="759045"/>
              </a:xfrm>
              <a:prstGeom prst="teardrop">
                <a:avLst>
                  <a:gd name="adj" fmla="val 84975"/>
                </a:avLst>
              </a:prstGeom>
              <a:solidFill>
                <a:srgbClr val="405B6B">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sp>
            <p:nvSpPr>
              <p:cNvPr id="16" name="TextBox 15"/>
              <p:cNvSpPr txBox="1"/>
              <p:nvPr/>
            </p:nvSpPr>
            <p:spPr>
              <a:xfrm>
                <a:off x="1216618" y="2200254"/>
                <a:ext cx="234897" cy="465105"/>
              </a:xfrm>
              <a:prstGeom prst="rect">
                <a:avLst/>
              </a:prstGeom>
              <a:noFill/>
            </p:spPr>
            <p:txBody>
              <a:bodyPr>
                <a:spAutoFit/>
              </a:bodyPr>
              <a:lstStyle/>
              <a:p>
                <a:pPr algn="ctr" eaLnBrk="1" fontAlgn="auto" hangingPunct="1">
                  <a:spcBef>
                    <a:spcPts val="0"/>
                  </a:spcBef>
                  <a:spcAft>
                    <a:spcPts val="0"/>
                  </a:spcAft>
                  <a:defRPr/>
                </a:pPr>
                <a:r>
                  <a:rPr lang="en-US" sz="2800" dirty="0">
                    <a:solidFill>
                      <a:schemeClr val="bg1"/>
                    </a:solidFill>
                    <a:latin typeface="+mj-lt"/>
                    <a:ea typeface="+mn-ea"/>
                  </a:rPr>
                  <a:t>1</a:t>
                </a:r>
              </a:p>
            </p:txBody>
          </p:sp>
        </p:grpSp>
        <p:grpSp>
          <p:nvGrpSpPr>
            <p:cNvPr id="12" name="Group 47"/>
            <p:cNvGrpSpPr>
              <a:grpSpLocks/>
            </p:cNvGrpSpPr>
            <p:nvPr/>
          </p:nvGrpSpPr>
          <p:grpSpPr bwMode="auto">
            <a:xfrm>
              <a:off x="1709037" y="2046943"/>
              <a:ext cx="4147746" cy="862894"/>
              <a:chOff x="1910596" y="2046943"/>
              <a:chExt cx="4147746" cy="862894"/>
            </a:xfrm>
          </p:grpSpPr>
          <p:sp>
            <p:nvSpPr>
              <p:cNvPr id="13" name="TextBox 12"/>
              <p:cNvSpPr txBox="1"/>
              <p:nvPr/>
            </p:nvSpPr>
            <p:spPr>
              <a:xfrm>
                <a:off x="1910596" y="2046943"/>
                <a:ext cx="4147746" cy="355669"/>
              </a:xfrm>
              <a:prstGeom prst="rect">
                <a:avLst/>
              </a:prstGeom>
              <a:noFill/>
            </p:spPr>
            <p:txBody>
              <a:bodyPr>
                <a:spAutoFit/>
              </a:bodyPr>
              <a:lstStyle/>
              <a:p>
                <a:pPr eaLnBrk="1" fontAlgn="auto" hangingPunct="1">
                  <a:spcBef>
                    <a:spcPts val="0"/>
                  </a:spcBef>
                  <a:spcAft>
                    <a:spcPts val="0"/>
                  </a:spcAft>
                  <a:defRPr/>
                </a:pPr>
                <a:r>
                  <a:rPr lang="en-US" sz="2000" dirty="0" smtClean="0">
                    <a:solidFill>
                      <a:schemeClr val="tx1">
                        <a:lumMod val="75000"/>
                        <a:lumOff val="25000"/>
                      </a:schemeClr>
                    </a:solidFill>
                    <a:latin typeface="+mj-lt"/>
                    <a:ea typeface="+mn-ea"/>
                  </a:rPr>
                  <a:t>Advanced Analytics</a:t>
                </a:r>
                <a:endParaRPr lang="en-US" sz="2000" dirty="0">
                  <a:solidFill>
                    <a:schemeClr val="tx1">
                      <a:lumMod val="75000"/>
                      <a:lumOff val="25000"/>
                    </a:schemeClr>
                  </a:solidFill>
                  <a:latin typeface="+mj-lt"/>
                  <a:ea typeface="+mn-ea"/>
                </a:endParaRPr>
              </a:p>
            </p:txBody>
          </p:sp>
          <p:sp>
            <p:nvSpPr>
              <p:cNvPr id="14" name="TextBox 13"/>
              <p:cNvSpPr txBox="1"/>
              <p:nvPr/>
            </p:nvSpPr>
            <p:spPr>
              <a:xfrm>
                <a:off x="1910596" y="2335295"/>
                <a:ext cx="4147746" cy="574542"/>
              </a:xfrm>
              <a:prstGeom prst="rect">
                <a:avLst/>
              </a:prstGeom>
              <a:noFill/>
            </p:spPr>
            <p:txBody>
              <a:bodyPr>
                <a:spAutoFit/>
              </a:bodyPr>
              <a:lstStyle/>
              <a:p>
                <a:pPr algn="just" eaLnBrk="1" fontAlgn="auto" hangingPunct="1">
                  <a:spcBef>
                    <a:spcPts val="0"/>
                  </a:spcBef>
                  <a:spcAft>
                    <a:spcPts val="0"/>
                  </a:spcAft>
                  <a:defRPr/>
                </a:pPr>
                <a:r>
                  <a:rPr lang="en-US" sz="1200" dirty="0">
                    <a:solidFill>
                      <a:schemeClr val="bg1">
                        <a:lumMod val="50000"/>
                      </a:schemeClr>
                    </a:solidFill>
                    <a:latin typeface="+mj-lt"/>
                    <a:ea typeface="+mn-ea"/>
                  </a:rPr>
                  <a:t>Our data scientists all have advanced degrees in quantitative disciplines and keep up to date with current advances in data mining, machine learning, and statistics.</a:t>
                </a:r>
              </a:p>
            </p:txBody>
          </p:sp>
        </p:grpSp>
      </p:grpSp>
      <p:grpSp>
        <p:nvGrpSpPr>
          <p:cNvPr id="17" name="Group 2"/>
          <p:cNvGrpSpPr>
            <a:grpSpLocks/>
          </p:cNvGrpSpPr>
          <p:nvPr userDrawn="1"/>
        </p:nvGrpSpPr>
        <p:grpSpPr bwMode="auto">
          <a:xfrm>
            <a:off x="976442" y="2886840"/>
            <a:ext cx="5090982" cy="946169"/>
            <a:chOff x="1221540" y="3449359"/>
            <a:chExt cx="4635243" cy="909028"/>
          </a:xfrm>
        </p:grpSpPr>
        <p:sp>
          <p:nvSpPr>
            <p:cNvPr id="23" name="TextBox 22"/>
            <p:cNvSpPr txBox="1"/>
            <p:nvPr/>
          </p:nvSpPr>
          <p:spPr bwMode="auto">
            <a:xfrm>
              <a:off x="1221540" y="3575902"/>
              <a:ext cx="232782" cy="502681"/>
            </a:xfrm>
            <a:prstGeom prst="rect">
              <a:avLst/>
            </a:prstGeom>
            <a:noFill/>
          </p:spPr>
          <p:txBody>
            <a:bodyPr>
              <a:spAutoFit/>
            </a:bodyPr>
            <a:lstStyle/>
            <a:p>
              <a:pPr algn="ctr" eaLnBrk="1" fontAlgn="auto" hangingPunct="1">
                <a:spcBef>
                  <a:spcPts val="0"/>
                </a:spcBef>
                <a:spcAft>
                  <a:spcPts val="0"/>
                </a:spcAft>
                <a:defRPr/>
              </a:pPr>
              <a:r>
                <a:rPr lang="en-US" sz="2800" dirty="0" smtClean="0">
                  <a:solidFill>
                    <a:schemeClr val="bg1"/>
                  </a:solidFill>
                  <a:latin typeface="+mj-lt"/>
                  <a:ea typeface="+mn-ea"/>
                </a:rPr>
                <a:t>2</a:t>
              </a:r>
              <a:endParaRPr lang="en-US" sz="2800" dirty="0">
                <a:solidFill>
                  <a:schemeClr val="bg1"/>
                </a:solidFill>
                <a:latin typeface="+mj-lt"/>
                <a:ea typeface="+mn-ea"/>
              </a:endParaRPr>
            </a:p>
          </p:txBody>
        </p:sp>
        <p:grpSp>
          <p:nvGrpSpPr>
            <p:cNvPr id="19" name="Group 48"/>
            <p:cNvGrpSpPr>
              <a:grpSpLocks/>
            </p:cNvGrpSpPr>
            <p:nvPr/>
          </p:nvGrpSpPr>
          <p:grpSpPr bwMode="auto">
            <a:xfrm>
              <a:off x="1709037" y="3449359"/>
              <a:ext cx="4147746" cy="909028"/>
              <a:chOff x="1910596" y="3449359"/>
              <a:chExt cx="4147746" cy="909028"/>
            </a:xfrm>
          </p:grpSpPr>
          <p:sp>
            <p:nvSpPr>
              <p:cNvPr id="20" name="TextBox 19"/>
              <p:cNvSpPr txBox="1"/>
              <p:nvPr/>
            </p:nvSpPr>
            <p:spPr>
              <a:xfrm>
                <a:off x="1910596" y="3449359"/>
                <a:ext cx="4147746" cy="384404"/>
              </a:xfrm>
              <a:prstGeom prst="rect">
                <a:avLst/>
              </a:prstGeom>
              <a:noFill/>
            </p:spPr>
            <p:txBody>
              <a:bodyPr>
                <a:spAutoFit/>
              </a:bodyPr>
              <a:lstStyle/>
              <a:p>
                <a:pPr eaLnBrk="1" fontAlgn="auto" hangingPunct="1">
                  <a:spcBef>
                    <a:spcPts val="0"/>
                  </a:spcBef>
                  <a:spcAft>
                    <a:spcPts val="0"/>
                  </a:spcAft>
                  <a:defRPr/>
                </a:pPr>
                <a:r>
                  <a:rPr lang="en-US" sz="2000" dirty="0" smtClean="0">
                    <a:solidFill>
                      <a:schemeClr val="tx1">
                        <a:lumMod val="75000"/>
                        <a:lumOff val="25000"/>
                      </a:schemeClr>
                    </a:solidFill>
                    <a:latin typeface="+mj-lt"/>
                    <a:ea typeface="+mn-ea"/>
                  </a:rPr>
                  <a:t>Sampling Methodology</a:t>
                </a:r>
                <a:endParaRPr lang="en-US" sz="2000" dirty="0">
                  <a:solidFill>
                    <a:schemeClr val="tx1">
                      <a:lumMod val="75000"/>
                      <a:lumOff val="25000"/>
                    </a:schemeClr>
                  </a:solidFill>
                  <a:latin typeface="+mj-lt"/>
                  <a:ea typeface="+mn-ea"/>
                </a:endParaRPr>
              </a:p>
            </p:txBody>
          </p:sp>
          <p:sp>
            <p:nvSpPr>
              <p:cNvPr id="21" name="TextBox 20"/>
              <p:cNvSpPr txBox="1"/>
              <p:nvPr/>
            </p:nvSpPr>
            <p:spPr>
              <a:xfrm>
                <a:off x="1910596" y="3737427"/>
                <a:ext cx="4147746" cy="620960"/>
              </a:xfrm>
              <a:prstGeom prst="rect">
                <a:avLst/>
              </a:prstGeom>
              <a:noFill/>
            </p:spPr>
            <p:txBody>
              <a:bodyPr>
                <a:spAutoFit/>
              </a:bodyPr>
              <a:lstStyle/>
              <a:p>
                <a:pPr algn="just" eaLnBrk="1" fontAlgn="auto" hangingPunct="1">
                  <a:spcBef>
                    <a:spcPts val="0"/>
                  </a:spcBef>
                  <a:spcAft>
                    <a:spcPts val="0"/>
                  </a:spcAft>
                  <a:defRPr/>
                </a:pPr>
                <a:r>
                  <a:rPr lang="en-US" sz="1200" dirty="0">
                    <a:solidFill>
                      <a:schemeClr val="bg1">
                        <a:lumMod val="50000"/>
                      </a:schemeClr>
                    </a:solidFill>
                    <a:latin typeface="+mj-lt"/>
                    <a:ea typeface="+mn-ea"/>
                  </a:rPr>
                  <a:t>We understand the challenges of collecting data in an era of low response rates. Our methodology employs the most state-of-the-art approaches to analyzing data collected by any sampling design.</a:t>
                </a:r>
              </a:p>
            </p:txBody>
          </p:sp>
        </p:grpSp>
      </p:grpSp>
      <p:sp>
        <p:nvSpPr>
          <p:cNvPr id="53" name="Teardrop 52"/>
          <p:cNvSpPr/>
          <p:nvPr userDrawn="1"/>
        </p:nvSpPr>
        <p:spPr bwMode="auto">
          <a:xfrm rot="10800000">
            <a:off x="6508286" y="2924297"/>
            <a:ext cx="843510" cy="840369"/>
          </a:xfrm>
          <a:prstGeom prst="teardrop">
            <a:avLst>
              <a:gd name="adj" fmla="val 84975"/>
            </a:avLst>
          </a:prstGeom>
          <a:solidFill>
            <a:srgbClr val="556A7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grpSp>
        <p:nvGrpSpPr>
          <p:cNvPr id="24" name="Group 6"/>
          <p:cNvGrpSpPr>
            <a:grpSpLocks/>
          </p:cNvGrpSpPr>
          <p:nvPr userDrawn="1"/>
        </p:nvGrpSpPr>
        <p:grpSpPr bwMode="auto">
          <a:xfrm>
            <a:off x="696683" y="4302780"/>
            <a:ext cx="5498091" cy="962569"/>
            <a:chOff x="904881" y="4802102"/>
            <a:chExt cx="4951904" cy="875932"/>
          </a:xfrm>
        </p:grpSpPr>
        <p:grpSp>
          <p:nvGrpSpPr>
            <p:cNvPr id="25" name="Group 40"/>
            <p:cNvGrpSpPr>
              <a:grpSpLocks/>
            </p:cNvGrpSpPr>
            <p:nvPr/>
          </p:nvGrpSpPr>
          <p:grpSpPr bwMode="auto">
            <a:xfrm>
              <a:off x="904881" y="4802102"/>
              <a:ext cx="759714" cy="759641"/>
              <a:chOff x="969276" y="4802102"/>
              <a:chExt cx="759714" cy="759641"/>
            </a:xfrm>
          </p:grpSpPr>
          <p:sp>
            <p:nvSpPr>
              <p:cNvPr id="29" name="Teardrop 28"/>
              <p:cNvSpPr/>
              <p:nvPr/>
            </p:nvSpPr>
            <p:spPr>
              <a:xfrm rot="10800000">
                <a:off x="969276" y="4802102"/>
                <a:ext cx="759714" cy="759641"/>
              </a:xfrm>
              <a:prstGeom prst="teardrop">
                <a:avLst>
                  <a:gd name="adj" fmla="val 84975"/>
                </a:avLst>
              </a:prstGeom>
              <a:solidFill>
                <a:srgbClr val="405B6B">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sp>
            <p:nvSpPr>
              <p:cNvPr id="30" name="TextBox 29"/>
              <p:cNvSpPr txBox="1"/>
              <p:nvPr/>
            </p:nvSpPr>
            <p:spPr>
              <a:xfrm>
                <a:off x="1216617" y="4928136"/>
                <a:ext cx="234897" cy="476127"/>
              </a:xfrm>
              <a:prstGeom prst="rect">
                <a:avLst/>
              </a:prstGeom>
              <a:noFill/>
            </p:spPr>
            <p:txBody>
              <a:bodyPr>
                <a:spAutoFit/>
              </a:bodyPr>
              <a:lstStyle/>
              <a:p>
                <a:pPr algn="ctr" eaLnBrk="1" fontAlgn="auto" hangingPunct="1">
                  <a:spcBef>
                    <a:spcPts val="0"/>
                  </a:spcBef>
                  <a:spcAft>
                    <a:spcPts val="0"/>
                  </a:spcAft>
                  <a:defRPr/>
                </a:pPr>
                <a:r>
                  <a:rPr lang="en-US" sz="2800" dirty="0">
                    <a:solidFill>
                      <a:schemeClr val="bg1"/>
                    </a:solidFill>
                    <a:latin typeface="+mj-lt"/>
                    <a:ea typeface="+mn-ea"/>
                  </a:rPr>
                  <a:t>3</a:t>
                </a:r>
              </a:p>
            </p:txBody>
          </p:sp>
        </p:grpSp>
        <p:grpSp>
          <p:nvGrpSpPr>
            <p:cNvPr id="26" name="Group 49"/>
            <p:cNvGrpSpPr>
              <a:grpSpLocks/>
            </p:cNvGrpSpPr>
            <p:nvPr/>
          </p:nvGrpSpPr>
          <p:grpSpPr bwMode="auto">
            <a:xfrm>
              <a:off x="1791567" y="4802102"/>
              <a:ext cx="4065218" cy="875932"/>
              <a:chOff x="1993126" y="4802102"/>
              <a:chExt cx="4065218" cy="875932"/>
            </a:xfrm>
          </p:grpSpPr>
          <p:sp>
            <p:nvSpPr>
              <p:cNvPr id="27" name="TextBox 26"/>
              <p:cNvSpPr txBox="1"/>
              <p:nvPr/>
            </p:nvSpPr>
            <p:spPr>
              <a:xfrm>
                <a:off x="1993126" y="4802102"/>
                <a:ext cx="4065218" cy="364098"/>
              </a:xfrm>
              <a:prstGeom prst="rect">
                <a:avLst/>
              </a:prstGeom>
              <a:noFill/>
            </p:spPr>
            <p:txBody>
              <a:bodyPr>
                <a:spAutoFit/>
              </a:bodyPr>
              <a:lstStyle/>
              <a:p>
                <a:pPr eaLnBrk="1" fontAlgn="auto" hangingPunct="1">
                  <a:spcBef>
                    <a:spcPts val="0"/>
                  </a:spcBef>
                  <a:spcAft>
                    <a:spcPts val="0"/>
                  </a:spcAft>
                  <a:defRPr/>
                </a:pPr>
                <a:r>
                  <a:rPr lang="en-US" sz="2000" dirty="0" smtClean="0">
                    <a:solidFill>
                      <a:schemeClr val="tx1">
                        <a:lumMod val="75000"/>
                        <a:lumOff val="25000"/>
                      </a:schemeClr>
                    </a:solidFill>
                    <a:latin typeface="+mj-lt"/>
                    <a:ea typeface="+mn-ea"/>
                  </a:rPr>
                  <a:t>Big Data</a:t>
                </a:r>
                <a:endParaRPr lang="en-US" sz="2000" dirty="0">
                  <a:solidFill>
                    <a:schemeClr val="tx1">
                      <a:lumMod val="75000"/>
                      <a:lumOff val="25000"/>
                    </a:schemeClr>
                  </a:solidFill>
                  <a:latin typeface="+mj-lt"/>
                  <a:ea typeface="+mn-ea"/>
                </a:endParaRPr>
              </a:p>
            </p:txBody>
          </p:sp>
          <p:sp>
            <p:nvSpPr>
              <p:cNvPr id="28" name="TextBox 27"/>
              <p:cNvSpPr txBox="1"/>
              <p:nvPr/>
            </p:nvSpPr>
            <p:spPr>
              <a:xfrm>
                <a:off x="1993126" y="5089877"/>
                <a:ext cx="4065218" cy="588157"/>
              </a:xfrm>
              <a:prstGeom prst="rect">
                <a:avLst/>
              </a:prstGeom>
              <a:noFill/>
            </p:spPr>
            <p:txBody>
              <a:bodyPr>
                <a:spAutoFit/>
              </a:bodyPr>
              <a:lstStyle/>
              <a:p>
                <a:pPr algn="just" eaLnBrk="1" fontAlgn="auto" hangingPunct="1">
                  <a:spcBef>
                    <a:spcPts val="0"/>
                  </a:spcBef>
                  <a:spcAft>
                    <a:spcPts val="0"/>
                  </a:spcAft>
                  <a:defRPr/>
                </a:pPr>
                <a:r>
                  <a:rPr lang="en-US" sz="1200" dirty="0">
                    <a:solidFill>
                      <a:schemeClr val="bg1">
                        <a:lumMod val="50000"/>
                      </a:schemeClr>
                    </a:solidFill>
                    <a:latin typeface="+mj-lt"/>
                    <a:ea typeface="+mn-ea"/>
                  </a:rPr>
                  <a:t>The explosion of data has created new opportunities to search for answers in petabytes of information.  Our cloud-based solutions allow you to leverage all of your data to make optimal decisions.</a:t>
                </a:r>
              </a:p>
            </p:txBody>
          </p:sp>
        </p:grpSp>
      </p:grpSp>
      <p:sp>
        <p:nvSpPr>
          <p:cNvPr id="54" name="Teardrop 53"/>
          <p:cNvSpPr/>
          <p:nvPr userDrawn="1"/>
        </p:nvSpPr>
        <p:spPr bwMode="auto">
          <a:xfrm rot="10800000">
            <a:off x="6508286" y="1391137"/>
            <a:ext cx="843510" cy="856612"/>
          </a:xfrm>
          <a:prstGeom prst="teardrop">
            <a:avLst>
              <a:gd name="adj" fmla="val 84975"/>
            </a:avLst>
          </a:prstGeom>
          <a:solidFill>
            <a:srgbClr val="EA6145">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grpSp>
        <p:nvGrpSpPr>
          <p:cNvPr id="31" name="Group 9"/>
          <p:cNvGrpSpPr>
            <a:grpSpLocks/>
          </p:cNvGrpSpPr>
          <p:nvPr userDrawn="1"/>
        </p:nvGrpSpPr>
        <p:grpSpPr bwMode="auto">
          <a:xfrm>
            <a:off x="6798813" y="1326241"/>
            <a:ext cx="4803021" cy="1164076"/>
            <a:chOff x="6765143" y="2051978"/>
            <a:chExt cx="4855204" cy="1104753"/>
          </a:xfrm>
        </p:grpSpPr>
        <p:sp>
          <p:nvSpPr>
            <p:cNvPr id="37" name="TextBox 36"/>
            <p:cNvSpPr txBox="1"/>
            <p:nvPr/>
          </p:nvSpPr>
          <p:spPr bwMode="auto">
            <a:xfrm>
              <a:off x="6765143" y="2235530"/>
              <a:ext cx="234905" cy="496556"/>
            </a:xfrm>
            <a:prstGeom prst="rect">
              <a:avLst/>
            </a:prstGeom>
            <a:noFill/>
          </p:spPr>
          <p:txBody>
            <a:bodyPr>
              <a:spAutoFit/>
            </a:bodyPr>
            <a:lstStyle/>
            <a:p>
              <a:pPr algn="ctr" eaLnBrk="1" fontAlgn="auto" hangingPunct="1">
                <a:spcBef>
                  <a:spcPts val="0"/>
                </a:spcBef>
                <a:spcAft>
                  <a:spcPts val="0"/>
                </a:spcAft>
                <a:defRPr/>
              </a:pPr>
              <a:r>
                <a:rPr lang="en-US" sz="2800" dirty="0" smtClean="0">
                  <a:solidFill>
                    <a:schemeClr val="bg1"/>
                  </a:solidFill>
                  <a:latin typeface="+mj-lt"/>
                  <a:ea typeface="+mn-ea"/>
                </a:rPr>
                <a:t>4</a:t>
              </a:r>
              <a:endParaRPr lang="en-US" sz="2800" dirty="0">
                <a:solidFill>
                  <a:schemeClr val="bg1"/>
                </a:solidFill>
                <a:latin typeface="+mj-lt"/>
                <a:ea typeface="+mn-ea"/>
              </a:endParaRPr>
            </a:p>
          </p:txBody>
        </p:sp>
        <p:grpSp>
          <p:nvGrpSpPr>
            <p:cNvPr id="33" name="Group 50"/>
            <p:cNvGrpSpPr>
              <a:grpSpLocks/>
            </p:cNvGrpSpPr>
            <p:nvPr/>
          </p:nvGrpSpPr>
          <p:grpSpPr bwMode="auto">
            <a:xfrm>
              <a:off x="7398295" y="2051978"/>
              <a:ext cx="4222052" cy="1104753"/>
              <a:chOff x="1910451" y="2046943"/>
              <a:chExt cx="4222052" cy="1104753"/>
            </a:xfrm>
          </p:grpSpPr>
          <p:sp>
            <p:nvSpPr>
              <p:cNvPr id="34" name="TextBox 33"/>
              <p:cNvSpPr txBox="1"/>
              <p:nvPr/>
            </p:nvSpPr>
            <p:spPr>
              <a:xfrm>
                <a:off x="1910451" y="2046943"/>
                <a:ext cx="4147891" cy="379720"/>
              </a:xfrm>
              <a:prstGeom prst="rect">
                <a:avLst/>
              </a:prstGeom>
              <a:noFill/>
            </p:spPr>
            <p:txBody>
              <a:bodyPr>
                <a:spAutoFit/>
              </a:bodyPr>
              <a:lstStyle/>
              <a:p>
                <a:pPr eaLnBrk="1" fontAlgn="auto" hangingPunct="1">
                  <a:spcBef>
                    <a:spcPts val="0"/>
                  </a:spcBef>
                  <a:spcAft>
                    <a:spcPts val="0"/>
                  </a:spcAft>
                  <a:defRPr/>
                </a:pPr>
                <a:r>
                  <a:rPr lang="en-US" sz="2000" dirty="0" smtClean="0">
                    <a:solidFill>
                      <a:schemeClr val="tx1">
                        <a:lumMod val="75000"/>
                        <a:lumOff val="25000"/>
                      </a:schemeClr>
                    </a:solidFill>
                    <a:latin typeface="+mj-lt"/>
                    <a:ea typeface="+mn-ea"/>
                  </a:rPr>
                  <a:t>Healthcare Industry Knowledge</a:t>
                </a:r>
                <a:endParaRPr lang="en-US" sz="2000" dirty="0">
                  <a:solidFill>
                    <a:schemeClr val="tx1">
                      <a:lumMod val="75000"/>
                      <a:lumOff val="25000"/>
                    </a:schemeClr>
                  </a:solidFill>
                  <a:latin typeface="+mj-lt"/>
                  <a:ea typeface="+mn-ea"/>
                </a:endParaRPr>
              </a:p>
            </p:txBody>
          </p:sp>
          <p:sp>
            <p:nvSpPr>
              <p:cNvPr id="35" name="TextBox 34"/>
              <p:cNvSpPr txBox="1"/>
              <p:nvPr/>
            </p:nvSpPr>
            <p:spPr>
              <a:xfrm>
                <a:off x="1984612" y="2363047"/>
                <a:ext cx="4147891" cy="788649"/>
              </a:xfrm>
              <a:prstGeom prst="rect">
                <a:avLst/>
              </a:prstGeom>
              <a:noFill/>
            </p:spPr>
            <p:txBody>
              <a:bodyPr>
                <a:spAutoFit/>
              </a:bodyPr>
              <a:lstStyle/>
              <a:p>
                <a:pPr algn="just" eaLnBrk="1" fontAlgn="auto" hangingPunct="1">
                  <a:spcBef>
                    <a:spcPts val="0"/>
                  </a:spcBef>
                  <a:spcAft>
                    <a:spcPts val="0"/>
                  </a:spcAft>
                  <a:defRPr/>
                </a:pPr>
                <a:r>
                  <a:rPr lang="en-US" sz="1200" dirty="0">
                    <a:solidFill>
                      <a:schemeClr val="bg1">
                        <a:lumMod val="50000"/>
                      </a:schemeClr>
                    </a:solidFill>
                    <a:latin typeface="+mj-lt"/>
                    <a:ea typeface="+mn-ea"/>
                  </a:rPr>
                  <a:t>Our staff has substantial professional experience working in healthcare settings and understands recent trends in meaningful use objectives, wellness incentives, and accountable care organizations.</a:t>
                </a:r>
              </a:p>
            </p:txBody>
          </p:sp>
        </p:grpSp>
      </p:grpSp>
      <p:grpSp>
        <p:nvGrpSpPr>
          <p:cNvPr id="38" name="Group 11"/>
          <p:cNvGrpSpPr>
            <a:grpSpLocks/>
          </p:cNvGrpSpPr>
          <p:nvPr userDrawn="1"/>
        </p:nvGrpSpPr>
        <p:grpSpPr bwMode="auto">
          <a:xfrm>
            <a:off x="6798813" y="2891783"/>
            <a:ext cx="5118029" cy="970467"/>
            <a:chOff x="6701013" y="3453585"/>
            <a:chExt cx="4845173" cy="861411"/>
          </a:xfrm>
        </p:grpSpPr>
        <p:sp>
          <p:nvSpPr>
            <p:cNvPr id="44" name="TextBox 43"/>
            <p:cNvSpPr txBox="1"/>
            <p:nvPr/>
          </p:nvSpPr>
          <p:spPr bwMode="auto">
            <a:xfrm>
              <a:off x="6701013" y="3622309"/>
              <a:ext cx="234905" cy="464423"/>
            </a:xfrm>
            <a:prstGeom prst="rect">
              <a:avLst/>
            </a:prstGeom>
            <a:noFill/>
          </p:spPr>
          <p:txBody>
            <a:bodyPr>
              <a:spAutoFit/>
            </a:bodyPr>
            <a:lstStyle/>
            <a:p>
              <a:pPr algn="ctr" eaLnBrk="1" fontAlgn="auto" hangingPunct="1">
                <a:spcBef>
                  <a:spcPts val="0"/>
                </a:spcBef>
                <a:spcAft>
                  <a:spcPts val="0"/>
                </a:spcAft>
                <a:defRPr/>
              </a:pPr>
              <a:r>
                <a:rPr lang="en-US" sz="2800" dirty="0">
                  <a:solidFill>
                    <a:schemeClr val="bg1"/>
                  </a:solidFill>
                  <a:latin typeface="+mj-lt"/>
                  <a:ea typeface="+mn-ea"/>
                </a:rPr>
                <a:t>5</a:t>
              </a:r>
            </a:p>
          </p:txBody>
        </p:sp>
        <p:grpSp>
          <p:nvGrpSpPr>
            <p:cNvPr id="40" name="Group 53"/>
            <p:cNvGrpSpPr>
              <a:grpSpLocks/>
            </p:cNvGrpSpPr>
            <p:nvPr/>
          </p:nvGrpSpPr>
          <p:grpSpPr bwMode="auto">
            <a:xfrm>
              <a:off x="7398293" y="3453585"/>
              <a:ext cx="4147893" cy="861411"/>
              <a:chOff x="1910449" y="3448550"/>
              <a:chExt cx="4147893" cy="861411"/>
            </a:xfrm>
          </p:grpSpPr>
          <p:sp>
            <p:nvSpPr>
              <p:cNvPr id="41" name="TextBox 40"/>
              <p:cNvSpPr txBox="1"/>
              <p:nvPr/>
            </p:nvSpPr>
            <p:spPr>
              <a:xfrm>
                <a:off x="1910449" y="3448550"/>
                <a:ext cx="4147893" cy="355148"/>
              </a:xfrm>
              <a:prstGeom prst="rect">
                <a:avLst/>
              </a:prstGeom>
              <a:noFill/>
            </p:spPr>
            <p:txBody>
              <a:bodyPr>
                <a:spAutoFit/>
              </a:bodyPr>
              <a:lstStyle/>
              <a:p>
                <a:pPr eaLnBrk="1" fontAlgn="auto" hangingPunct="1">
                  <a:spcBef>
                    <a:spcPts val="0"/>
                  </a:spcBef>
                  <a:spcAft>
                    <a:spcPts val="0"/>
                  </a:spcAft>
                  <a:defRPr/>
                </a:pPr>
                <a:r>
                  <a:rPr lang="en-US" sz="2000" dirty="0">
                    <a:solidFill>
                      <a:schemeClr val="tx1">
                        <a:lumMod val="75000"/>
                        <a:lumOff val="25000"/>
                      </a:schemeClr>
                    </a:solidFill>
                    <a:latin typeface="+mj-lt"/>
                    <a:ea typeface="+mn-ea"/>
                  </a:rPr>
                  <a:t>Application Development</a:t>
                </a:r>
              </a:p>
            </p:txBody>
          </p:sp>
          <p:sp>
            <p:nvSpPr>
              <p:cNvPr id="42" name="TextBox 41"/>
              <p:cNvSpPr txBox="1"/>
              <p:nvPr/>
            </p:nvSpPr>
            <p:spPr>
              <a:xfrm>
                <a:off x="1910449" y="3736261"/>
                <a:ext cx="4147893" cy="573700"/>
              </a:xfrm>
              <a:prstGeom prst="rect">
                <a:avLst/>
              </a:prstGeom>
              <a:noFill/>
            </p:spPr>
            <p:txBody>
              <a:bodyPr>
                <a:spAutoFit/>
              </a:bodyPr>
              <a:lstStyle/>
              <a:p>
                <a:pPr algn="just" eaLnBrk="1" fontAlgn="auto" hangingPunct="1">
                  <a:spcBef>
                    <a:spcPts val="0"/>
                  </a:spcBef>
                  <a:spcAft>
                    <a:spcPts val="0"/>
                  </a:spcAft>
                  <a:defRPr/>
                </a:pPr>
                <a:r>
                  <a:rPr lang="en-US" sz="1200" dirty="0">
                    <a:solidFill>
                      <a:schemeClr val="bg1">
                        <a:lumMod val="50000"/>
                      </a:schemeClr>
                    </a:solidFill>
                    <a:latin typeface="+mj-lt"/>
                    <a:ea typeface="+mn-ea"/>
                  </a:rPr>
                  <a:t>We can create software that is personally tailored to solving your in-house analytic needs.  Easily get actionable insights from your data no matter how complicated the question.</a:t>
                </a:r>
              </a:p>
            </p:txBody>
          </p:sp>
        </p:grpSp>
      </p:grpSp>
      <p:grpSp>
        <p:nvGrpSpPr>
          <p:cNvPr id="45" name="Group 12"/>
          <p:cNvGrpSpPr>
            <a:grpSpLocks/>
          </p:cNvGrpSpPr>
          <p:nvPr userDrawn="1"/>
        </p:nvGrpSpPr>
        <p:grpSpPr bwMode="auto">
          <a:xfrm>
            <a:off x="6508287" y="4307640"/>
            <a:ext cx="5566852" cy="1164013"/>
            <a:chOff x="6517924" y="4806951"/>
            <a:chExt cx="5028264" cy="1011425"/>
          </a:xfrm>
        </p:grpSpPr>
        <p:grpSp>
          <p:nvGrpSpPr>
            <p:cNvPr id="46" name="Group 39"/>
            <p:cNvGrpSpPr>
              <a:grpSpLocks/>
            </p:cNvGrpSpPr>
            <p:nvPr/>
          </p:nvGrpSpPr>
          <p:grpSpPr bwMode="auto">
            <a:xfrm>
              <a:off x="6517924" y="4863202"/>
              <a:ext cx="759741" cy="697778"/>
              <a:chOff x="6582319" y="4863202"/>
              <a:chExt cx="759741" cy="697778"/>
            </a:xfrm>
          </p:grpSpPr>
          <p:sp>
            <p:nvSpPr>
              <p:cNvPr id="50" name="Teardrop 49"/>
              <p:cNvSpPr/>
              <p:nvPr/>
            </p:nvSpPr>
            <p:spPr>
              <a:xfrm rot="10800000">
                <a:off x="6582319" y="4863202"/>
                <a:ext cx="759741" cy="697778"/>
              </a:xfrm>
              <a:prstGeom prst="teardrop">
                <a:avLst>
                  <a:gd name="adj" fmla="val 84975"/>
                </a:avLst>
              </a:prstGeom>
              <a:solidFill>
                <a:srgbClr val="EA6145">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sp>
            <p:nvSpPr>
              <p:cNvPr id="51" name="TextBox 50"/>
              <p:cNvSpPr txBox="1"/>
              <p:nvPr/>
            </p:nvSpPr>
            <p:spPr>
              <a:xfrm>
                <a:off x="6844737" y="4938083"/>
                <a:ext cx="234905" cy="454632"/>
              </a:xfrm>
              <a:prstGeom prst="rect">
                <a:avLst/>
              </a:prstGeom>
              <a:noFill/>
            </p:spPr>
            <p:txBody>
              <a:bodyPr>
                <a:spAutoFit/>
              </a:bodyPr>
              <a:lstStyle/>
              <a:p>
                <a:pPr algn="ctr" eaLnBrk="1" fontAlgn="auto" hangingPunct="1">
                  <a:spcBef>
                    <a:spcPts val="0"/>
                  </a:spcBef>
                  <a:spcAft>
                    <a:spcPts val="0"/>
                  </a:spcAft>
                  <a:defRPr/>
                </a:pPr>
                <a:r>
                  <a:rPr lang="en-US" sz="2800" dirty="0">
                    <a:solidFill>
                      <a:schemeClr val="bg1"/>
                    </a:solidFill>
                    <a:latin typeface="+mj-lt"/>
                    <a:ea typeface="+mn-ea"/>
                  </a:rPr>
                  <a:t>6</a:t>
                </a:r>
              </a:p>
            </p:txBody>
          </p:sp>
        </p:grpSp>
        <p:grpSp>
          <p:nvGrpSpPr>
            <p:cNvPr id="47" name="Group 56"/>
            <p:cNvGrpSpPr>
              <a:grpSpLocks/>
            </p:cNvGrpSpPr>
            <p:nvPr/>
          </p:nvGrpSpPr>
          <p:grpSpPr bwMode="auto">
            <a:xfrm>
              <a:off x="7480827" y="4806951"/>
              <a:ext cx="4065361" cy="1011425"/>
              <a:chOff x="1992983" y="4801916"/>
              <a:chExt cx="4065361" cy="1011425"/>
            </a:xfrm>
          </p:grpSpPr>
          <p:sp>
            <p:nvSpPr>
              <p:cNvPr id="48" name="TextBox 47"/>
              <p:cNvSpPr txBox="1"/>
              <p:nvPr/>
            </p:nvSpPr>
            <p:spPr>
              <a:xfrm>
                <a:off x="1992983" y="4801916"/>
                <a:ext cx="4065361" cy="347660"/>
              </a:xfrm>
              <a:prstGeom prst="rect">
                <a:avLst/>
              </a:prstGeom>
              <a:noFill/>
            </p:spPr>
            <p:txBody>
              <a:bodyPr>
                <a:spAutoFit/>
              </a:bodyPr>
              <a:lstStyle/>
              <a:p>
                <a:pPr eaLnBrk="1" fontAlgn="auto" hangingPunct="1">
                  <a:spcBef>
                    <a:spcPts val="0"/>
                  </a:spcBef>
                  <a:spcAft>
                    <a:spcPts val="0"/>
                  </a:spcAft>
                  <a:defRPr/>
                </a:pPr>
                <a:r>
                  <a:rPr lang="en-US" sz="2000" dirty="0" smtClean="0">
                    <a:solidFill>
                      <a:schemeClr val="tx1">
                        <a:lumMod val="75000"/>
                        <a:lumOff val="25000"/>
                      </a:schemeClr>
                    </a:solidFill>
                    <a:latin typeface="+mj-lt"/>
                    <a:ea typeface="+mn-ea"/>
                  </a:rPr>
                  <a:t>Advanced Sports Analytics</a:t>
                </a:r>
                <a:endParaRPr lang="en-US" sz="2000" dirty="0">
                  <a:solidFill>
                    <a:schemeClr val="tx1">
                      <a:lumMod val="75000"/>
                      <a:lumOff val="25000"/>
                    </a:schemeClr>
                  </a:solidFill>
                  <a:latin typeface="+mj-lt"/>
                  <a:ea typeface="+mn-ea"/>
                </a:endParaRPr>
              </a:p>
            </p:txBody>
          </p:sp>
          <p:sp>
            <p:nvSpPr>
              <p:cNvPr id="49" name="TextBox 48"/>
              <p:cNvSpPr txBox="1"/>
              <p:nvPr/>
            </p:nvSpPr>
            <p:spPr>
              <a:xfrm>
                <a:off x="1992983" y="5091278"/>
                <a:ext cx="4065361" cy="722063"/>
              </a:xfrm>
              <a:prstGeom prst="rect">
                <a:avLst/>
              </a:prstGeom>
              <a:noFill/>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eaLnBrk="1" hangingPunct="1"/>
                <a:r>
                  <a:rPr lang="en-US" sz="1200" b="0" i="0" kern="1200" dirty="0" smtClean="0">
                    <a:solidFill>
                      <a:schemeClr val="tx1">
                        <a:lumMod val="50000"/>
                        <a:lumOff val="50000"/>
                      </a:schemeClr>
                    </a:solidFill>
                    <a:effectLst/>
                    <a:latin typeface="+mj-lt"/>
                    <a:ea typeface="ＭＳ Ｐゴシック" charset="0"/>
                    <a:cs typeface="+mn-cs"/>
                  </a:rPr>
                  <a:t>Wondering how</a:t>
                </a:r>
                <a:r>
                  <a:rPr lang="en-US" sz="1200" b="0" i="0" kern="1200" baseline="0" dirty="0" smtClean="0">
                    <a:solidFill>
                      <a:schemeClr val="tx1">
                        <a:lumMod val="50000"/>
                        <a:lumOff val="50000"/>
                      </a:schemeClr>
                    </a:solidFill>
                    <a:effectLst/>
                    <a:latin typeface="+mj-lt"/>
                    <a:ea typeface="ＭＳ Ｐゴシック" charset="0"/>
                    <a:cs typeface="+mn-cs"/>
                  </a:rPr>
                  <a:t> to improve your pitch? How a new player addition will impact team performance? The probability of a win? We can do all of that, and much more. Let us help you revitalize your performance and improve your outcomes. </a:t>
                </a:r>
                <a:endParaRPr lang="en-US" sz="700" dirty="0">
                  <a:solidFill>
                    <a:schemeClr val="tx1">
                      <a:lumMod val="50000"/>
                      <a:lumOff val="50000"/>
                    </a:schemeClr>
                  </a:solidFill>
                  <a:latin typeface="+mj-lt"/>
                </a:endParaRPr>
              </a:p>
            </p:txBody>
          </p:sp>
        </p:grpSp>
      </p:grpSp>
      <p:cxnSp>
        <p:nvCxnSpPr>
          <p:cNvPr id="4" name="Straight Connector 3"/>
          <p:cNvCxnSpPr/>
          <p:nvPr userDrawn="1"/>
        </p:nvCxnSpPr>
        <p:spPr>
          <a:xfrm flipV="1">
            <a:off x="771525" y="2623260"/>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V="1">
            <a:off x="771524" y="4168411"/>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V="1">
            <a:off x="785810" y="5720882"/>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V="1">
            <a:off x="6592368" y="2631114"/>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V="1">
            <a:off x="6592368" y="4150798"/>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V="1">
            <a:off x="6655348" y="5688594"/>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939336" y="35945"/>
            <a:ext cx="8239086" cy="1015663"/>
          </a:xfrm>
          <a:prstGeom prst="rect">
            <a:avLst/>
          </a:prstGeom>
          <a:noFill/>
        </p:spPr>
        <p:txBody>
          <a:bodyPr wrap="square" rtlCol="0">
            <a:spAutoFit/>
          </a:bodyPr>
          <a:lstStyle/>
          <a:p>
            <a:r>
              <a:rPr lang="en-US" sz="6000" b="0" dirty="0" smtClean="0">
                <a:solidFill>
                  <a:srgbClr val="EA6145"/>
                </a:solidFill>
              </a:rPr>
              <a:t>Methods</a:t>
            </a:r>
            <a:r>
              <a:rPr lang="en-US" sz="6000" dirty="0" smtClean="0">
                <a:solidFill>
                  <a:srgbClr val="556A77"/>
                </a:solidFill>
              </a:rPr>
              <a:t> </a:t>
            </a:r>
            <a:r>
              <a:rPr lang="en-US" sz="6000" b="0" dirty="0" smtClean="0">
                <a:solidFill>
                  <a:srgbClr val="556A77"/>
                </a:solidFill>
              </a:rPr>
              <a:t>Solutions</a:t>
            </a:r>
            <a:endParaRPr lang="en-US" sz="6000" b="0" dirty="0">
              <a:solidFill>
                <a:srgbClr val="556A77"/>
              </a:solidFill>
            </a:endParaRPr>
          </a:p>
        </p:txBody>
      </p:sp>
      <p:pic>
        <p:nvPicPr>
          <p:cNvPr id="55" name="Picture 54" descr="Methods-Ico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9499" y="99905"/>
            <a:ext cx="1924418" cy="787400"/>
          </a:xfrm>
          <a:prstGeom prst="rect">
            <a:avLst/>
          </a:prstGeom>
        </p:spPr>
      </p:pic>
    </p:spTree>
    <p:extLst>
      <p:ext uri="{BB962C8B-B14F-4D97-AF65-F5344CB8AC3E}">
        <p14:creationId xmlns:p14="http://schemas.microsoft.com/office/powerpoint/2010/main" val="36380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cxnSp>
        <p:nvCxnSpPr>
          <p:cNvPr id="6" name="Straight Connector 5"/>
          <p:cNvCxnSpPr/>
          <p:nvPr userDrawn="1"/>
        </p:nvCxnSpPr>
        <p:spPr>
          <a:xfrm>
            <a:off x="0" y="1017038"/>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sp>
        <p:nvSpPr>
          <p:cNvPr id="56" name="Teardrop 55"/>
          <p:cNvSpPr/>
          <p:nvPr userDrawn="1"/>
        </p:nvSpPr>
        <p:spPr bwMode="auto">
          <a:xfrm rot="10800000">
            <a:off x="6505895" y="1137786"/>
            <a:ext cx="843510" cy="853887"/>
          </a:xfrm>
          <a:prstGeom prst="teardrop">
            <a:avLst>
              <a:gd name="adj" fmla="val 84975"/>
            </a:avLst>
          </a:prstGeom>
          <a:solidFill>
            <a:srgbClr val="556A7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cxnSp>
        <p:nvCxnSpPr>
          <p:cNvPr id="7" name="Straight Connector 6"/>
          <p:cNvCxnSpPr/>
          <p:nvPr userDrawn="1"/>
        </p:nvCxnSpPr>
        <p:spPr>
          <a:xfrm>
            <a:off x="11902" y="1035473"/>
            <a:ext cx="12196765" cy="4038"/>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grpSp>
        <p:nvGrpSpPr>
          <p:cNvPr id="10" name="Group 1"/>
          <p:cNvGrpSpPr>
            <a:grpSpLocks/>
          </p:cNvGrpSpPr>
          <p:nvPr userDrawn="1"/>
        </p:nvGrpSpPr>
        <p:grpSpPr bwMode="auto">
          <a:xfrm>
            <a:off x="699001" y="1086452"/>
            <a:ext cx="5498092" cy="1340045"/>
            <a:chOff x="904883" y="1894537"/>
            <a:chExt cx="4951900" cy="1191203"/>
          </a:xfrm>
        </p:grpSpPr>
        <p:grpSp>
          <p:nvGrpSpPr>
            <p:cNvPr id="11" name="Group 17"/>
            <p:cNvGrpSpPr>
              <a:grpSpLocks/>
            </p:cNvGrpSpPr>
            <p:nvPr/>
          </p:nvGrpSpPr>
          <p:grpSpPr bwMode="auto">
            <a:xfrm>
              <a:off x="904883" y="1934821"/>
              <a:ext cx="759714" cy="759045"/>
              <a:chOff x="969278" y="1934821"/>
              <a:chExt cx="759714" cy="759045"/>
            </a:xfrm>
          </p:grpSpPr>
          <p:sp>
            <p:nvSpPr>
              <p:cNvPr id="15" name="Teardrop 14"/>
              <p:cNvSpPr/>
              <p:nvPr/>
            </p:nvSpPr>
            <p:spPr>
              <a:xfrm rot="10800000">
                <a:off x="969278" y="1934821"/>
                <a:ext cx="759714" cy="759045"/>
              </a:xfrm>
              <a:prstGeom prst="teardrop">
                <a:avLst>
                  <a:gd name="adj" fmla="val 84975"/>
                </a:avLst>
              </a:prstGeom>
              <a:solidFill>
                <a:srgbClr val="405B6B">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sp>
            <p:nvSpPr>
              <p:cNvPr id="16" name="TextBox 15"/>
              <p:cNvSpPr txBox="1"/>
              <p:nvPr/>
            </p:nvSpPr>
            <p:spPr>
              <a:xfrm>
                <a:off x="1216618" y="2047848"/>
                <a:ext cx="234897" cy="465105"/>
              </a:xfrm>
              <a:prstGeom prst="rect">
                <a:avLst/>
              </a:prstGeom>
              <a:noFill/>
            </p:spPr>
            <p:txBody>
              <a:bodyPr>
                <a:spAutoFit/>
              </a:bodyPr>
              <a:lstStyle/>
              <a:p>
                <a:pPr algn="ctr" eaLnBrk="1" fontAlgn="auto" hangingPunct="1">
                  <a:spcBef>
                    <a:spcPts val="0"/>
                  </a:spcBef>
                  <a:spcAft>
                    <a:spcPts val="0"/>
                  </a:spcAft>
                  <a:defRPr/>
                </a:pPr>
                <a:r>
                  <a:rPr lang="en-US" sz="2800" dirty="0">
                    <a:solidFill>
                      <a:schemeClr val="bg1"/>
                    </a:solidFill>
                    <a:latin typeface="+mj-lt"/>
                    <a:ea typeface="+mn-ea"/>
                  </a:rPr>
                  <a:t>1</a:t>
                </a:r>
              </a:p>
            </p:txBody>
          </p:sp>
        </p:grpSp>
        <p:grpSp>
          <p:nvGrpSpPr>
            <p:cNvPr id="12" name="Group 47"/>
            <p:cNvGrpSpPr>
              <a:grpSpLocks/>
            </p:cNvGrpSpPr>
            <p:nvPr/>
          </p:nvGrpSpPr>
          <p:grpSpPr bwMode="auto">
            <a:xfrm>
              <a:off x="1709037" y="1894537"/>
              <a:ext cx="4147746" cy="1191203"/>
              <a:chOff x="1910596" y="1894537"/>
              <a:chExt cx="4147746" cy="1191203"/>
            </a:xfrm>
          </p:grpSpPr>
          <p:sp>
            <p:nvSpPr>
              <p:cNvPr id="13" name="TextBox 12"/>
              <p:cNvSpPr txBox="1"/>
              <p:nvPr/>
            </p:nvSpPr>
            <p:spPr>
              <a:xfrm>
                <a:off x="1910596" y="1894537"/>
                <a:ext cx="4147746" cy="328309"/>
              </a:xfrm>
              <a:prstGeom prst="rect">
                <a:avLst/>
              </a:prstGeom>
              <a:noFill/>
            </p:spPr>
            <p:txBody>
              <a:bodyPr>
                <a:spAutoFit/>
              </a:bodyPr>
              <a:lstStyle/>
              <a:p>
                <a:pPr eaLnBrk="1" fontAlgn="auto" hangingPunct="1">
                  <a:spcBef>
                    <a:spcPts val="0"/>
                  </a:spcBef>
                  <a:spcAft>
                    <a:spcPts val="0"/>
                  </a:spcAft>
                  <a:defRPr/>
                </a:pPr>
                <a:r>
                  <a:rPr lang="en-US" sz="1800" dirty="0" smtClean="0">
                    <a:solidFill>
                      <a:srgbClr val="EA6145"/>
                    </a:solidFill>
                    <a:latin typeface="+mj-lt"/>
                    <a:ea typeface="+mn-ea"/>
                  </a:rPr>
                  <a:t>Operational Data Analytics</a:t>
                </a:r>
                <a:endParaRPr lang="en-US" sz="1800" dirty="0">
                  <a:solidFill>
                    <a:srgbClr val="EA6145"/>
                  </a:solidFill>
                  <a:latin typeface="+mj-lt"/>
                  <a:ea typeface="+mn-ea"/>
                </a:endParaRPr>
              </a:p>
            </p:txBody>
          </p:sp>
          <p:sp>
            <p:nvSpPr>
              <p:cNvPr id="14" name="TextBox 13"/>
              <p:cNvSpPr txBox="1"/>
              <p:nvPr/>
            </p:nvSpPr>
            <p:spPr>
              <a:xfrm>
                <a:off x="1910596" y="2182889"/>
                <a:ext cx="4147746" cy="902851"/>
              </a:xfrm>
              <a:prstGeom prst="rect">
                <a:avLst/>
              </a:prstGeom>
              <a:noFill/>
            </p:spPr>
            <p:txBody>
              <a:bodyPr>
                <a:spAutoFit/>
              </a:bodyPr>
              <a:lstStyle/>
              <a:p>
                <a:pPr algn="just" eaLnBrk="1" fontAlgn="auto" hangingPunct="1">
                  <a:spcBef>
                    <a:spcPts val="0"/>
                  </a:spcBef>
                  <a:spcAft>
                    <a:spcPts val="0"/>
                  </a:spcAft>
                  <a:defRPr/>
                </a:pPr>
                <a:r>
                  <a:rPr lang="en-US" sz="1200" dirty="0" smtClean="0">
                    <a:solidFill>
                      <a:schemeClr val="bg1">
                        <a:lumMod val="50000"/>
                      </a:schemeClr>
                    </a:solidFill>
                    <a:latin typeface="+mn-lt"/>
                    <a:ea typeface="+mn-ea"/>
                  </a:rPr>
                  <a:t>We have helped companies develop software that could track business processes in real time using process control charts and statistical methods for identifying outliers.  We have also worked with others to  improve</a:t>
                </a:r>
                <a:r>
                  <a:rPr lang="en-US" sz="1200" baseline="0" dirty="0" smtClean="0">
                    <a:solidFill>
                      <a:schemeClr val="bg1">
                        <a:lumMod val="50000"/>
                      </a:schemeClr>
                    </a:solidFill>
                    <a:latin typeface="+mn-lt"/>
                    <a:ea typeface="+mn-ea"/>
                  </a:rPr>
                  <a:t> </a:t>
                </a:r>
                <a:r>
                  <a:rPr lang="en-US" sz="1200" dirty="0" smtClean="0">
                    <a:solidFill>
                      <a:schemeClr val="bg1">
                        <a:lumMod val="50000"/>
                      </a:schemeClr>
                    </a:solidFill>
                    <a:latin typeface="+mn-lt"/>
                    <a:ea typeface="+mn-ea"/>
                  </a:rPr>
                  <a:t>data visualization tools to track the performance of employees in real time, tailoring the outputs to different audiences.</a:t>
                </a:r>
                <a:endParaRPr lang="en-US" sz="1200" dirty="0">
                  <a:solidFill>
                    <a:schemeClr val="bg1">
                      <a:lumMod val="50000"/>
                    </a:schemeClr>
                  </a:solidFill>
                  <a:latin typeface="+mn-lt"/>
                  <a:ea typeface="+mn-ea"/>
                </a:endParaRPr>
              </a:p>
            </p:txBody>
          </p:sp>
        </p:grpSp>
      </p:grpSp>
      <p:grpSp>
        <p:nvGrpSpPr>
          <p:cNvPr id="17" name="Group 2"/>
          <p:cNvGrpSpPr>
            <a:grpSpLocks/>
          </p:cNvGrpSpPr>
          <p:nvPr userDrawn="1"/>
        </p:nvGrpSpPr>
        <p:grpSpPr bwMode="auto">
          <a:xfrm>
            <a:off x="6759734" y="1158448"/>
            <a:ext cx="5116902" cy="1652711"/>
            <a:chOff x="1197940" y="3449359"/>
            <a:chExt cx="4658843" cy="1587835"/>
          </a:xfrm>
        </p:grpSpPr>
        <p:sp>
          <p:nvSpPr>
            <p:cNvPr id="23" name="TextBox 22"/>
            <p:cNvSpPr txBox="1"/>
            <p:nvPr/>
          </p:nvSpPr>
          <p:spPr bwMode="auto">
            <a:xfrm>
              <a:off x="1197940" y="3563452"/>
              <a:ext cx="232782" cy="502681"/>
            </a:xfrm>
            <a:prstGeom prst="rect">
              <a:avLst/>
            </a:prstGeom>
            <a:noFill/>
          </p:spPr>
          <p:txBody>
            <a:bodyPr>
              <a:spAutoFit/>
            </a:bodyPr>
            <a:lstStyle/>
            <a:p>
              <a:pPr algn="ctr" eaLnBrk="1" fontAlgn="auto" hangingPunct="1">
                <a:spcBef>
                  <a:spcPts val="0"/>
                </a:spcBef>
                <a:spcAft>
                  <a:spcPts val="0"/>
                </a:spcAft>
                <a:defRPr/>
              </a:pPr>
              <a:r>
                <a:rPr lang="en-US" sz="2800" dirty="0" smtClean="0">
                  <a:solidFill>
                    <a:schemeClr val="bg1"/>
                  </a:solidFill>
                  <a:latin typeface="+mj-lt"/>
                  <a:ea typeface="+mn-ea"/>
                </a:rPr>
                <a:t>2</a:t>
              </a:r>
              <a:endParaRPr lang="en-US" sz="2800" dirty="0">
                <a:solidFill>
                  <a:schemeClr val="bg1"/>
                </a:solidFill>
                <a:latin typeface="+mj-lt"/>
                <a:ea typeface="+mn-ea"/>
              </a:endParaRPr>
            </a:p>
          </p:txBody>
        </p:sp>
        <p:grpSp>
          <p:nvGrpSpPr>
            <p:cNvPr id="19" name="Group 48"/>
            <p:cNvGrpSpPr>
              <a:grpSpLocks/>
            </p:cNvGrpSpPr>
            <p:nvPr userDrawn="1"/>
          </p:nvGrpSpPr>
          <p:grpSpPr bwMode="auto">
            <a:xfrm>
              <a:off x="1709037" y="3449359"/>
              <a:ext cx="4147746" cy="1587835"/>
              <a:chOff x="1910596" y="3449359"/>
              <a:chExt cx="4147746" cy="1587835"/>
            </a:xfrm>
          </p:grpSpPr>
          <p:sp>
            <p:nvSpPr>
              <p:cNvPr id="20" name="TextBox 19"/>
              <p:cNvSpPr txBox="1"/>
              <p:nvPr/>
            </p:nvSpPr>
            <p:spPr>
              <a:xfrm>
                <a:off x="1910596" y="3449359"/>
                <a:ext cx="4147746" cy="354834"/>
              </a:xfrm>
              <a:prstGeom prst="rect">
                <a:avLst/>
              </a:prstGeom>
              <a:noFill/>
            </p:spPr>
            <p:txBody>
              <a:bodyPr>
                <a:spAutoFit/>
              </a:bodyPr>
              <a:lstStyle/>
              <a:p>
                <a:pPr eaLnBrk="1" fontAlgn="auto" hangingPunct="1">
                  <a:spcBef>
                    <a:spcPts val="0"/>
                  </a:spcBef>
                  <a:spcAft>
                    <a:spcPts val="0"/>
                  </a:spcAft>
                  <a:defRPr/>
                </a:pPr>
                <a:r>
                  <a:rPr lang="en-US" sz="1800" dirty="0" smtClean="0">
                    <a:solidFill>
                      <a:srgbClr val="EA6145"/>
                    </a:solidFill>
                    <a:latin typeface="+mj-lt"/>
                    <a:ea typeface="+mn-ea"/>
                  </a:rPr>
                  <a:t>Self-Service Analytics</a:t>
                </a:r>
                <a:endParaRPr lang="en-US" sz="1800" dirty="0">
                  <a:solidFill>
                    <a:srgbClr val="EA6145"/>
                  </a:solidFill>
                  <a:latin typeface="+mj-lt"/>
                  <a:ea typeface="+mn-ea"/>
                </a:endParaRPr>
              </a:p>
            </p:txBody>
          </p:sp>
          <p:sp>
            <p:nvSpPr>
              <p:cNvPr id="21" name="TextBox 20"/>
              <p:cNvSpPr txBox="1"/>
              <p:nvPr userDrawn="1"/>
            </p:nvSpPr>
            <p:spPr>
              <a:xfrm>
                <a:off x="1936384" y="3883983"/>
                <a:ext cx="3870232" cy="1153211"/>
              </a:xfrm>
              <a:prstGeom prst="rect">
                <a:avLst/>
              </a:prstGeom>
              <a:noFill/>
            </p:spPr>
            <p:txBody>
              <a:bodyPr wrap="square">
                <a:spAutoFit/>
              </a:bodyPr>
              <a:lstStyle/>
              <a:p>
                <a:pPr algn="just" eaLnBrk="1" fontAlgn="auto" hangingPunct="1">
                  <a:spcBef>
                    <a:spcPts val="0"/>
                  </a:spcBef>
                  <a:spcAft>
                    <a:spcPts val="0"/>
                  </a:spcAft>
                  <a:defRPr/>
                </a:pPr>
                <a:r>
                  <a:rPr lang="en-US" sz="1200" b="0" kern="1200" dirty="0" smtClean="0">
                    <a:solidFill>
                      <a:schemeClr val="bg1">
                        <a:lumMod val="50000"/>
                      </a:schemeClr>
                    </a:solidFill>
                    <a:latin typeface="+mn-lt"/>
                    <a:ea typeface="+mn-ea"/>
                    <a:cs typeface="+mn-cs"/>
                  </a:rPr>
                  <a:t>We provide our clients with tools that are easy to use and interpret after our service contract ends. We have capabilities to build Web applications that utilize familiar Web page tools</a:t>
                </a:r>
                <a:r>
                  <a:rPr lang="en-US" sz="1200" b="0" kern="1200" baseline="0" dirty="0" smtClean="0">
                    <a:solidFill>
                      <a:schemeClr val="bg1">
                        <a:lumMod val="50000"/>
                      </a:schemeClr>
                    </a:solidFill>
                    <a:latin typeface="+mn-lt"/>
                    <a:ea typeface="+mn-ea"/>
                    <a:cs typeface="+mn-cs"/>
                  </a:rPr>
                  <a:t> </a:t>
                </a:r>
                <a:r>
                  <a:rPr lang="en-US" sz="1200" b="0" kern="1200" dirty="0" smtClean="0">
                    <a:solidFill>
                      <a:schemeClr val="bg1">
                        <a:lumMod val="50000"/>
                      </a:schemeClr>
                    </a:solidFill>
                    <a:latin typeface="+mn-lt"/>
                    <a:ea typeface="+mn-ea"/>
                    <a:cs typeface="+mn-cs"/>
                  </a:rPr>
                  <a:t>and</a:t>
                </a:r>
                <a:r>
                  <a:rPr lang="en-US" sz="1200" b="0" kern="1200" baseline="0" dirty="0" smtClean="0">
                    <a:solidFill>
                      <a:schemeClr val="bg1">
                        <a:lumMod val="50000"/>
                      </a:schemeClr>
                    </a:solidFill>
                    <a:latin typeface="+mn-lt"/>
                    <a:ea typeface="+mn-ea"/>
                    <a:cs typeface="+mn-cs"/>
                  </a:rPr>
                  <a:t> </a:t>
                </a:r>
                <a:r>
                  <a:rPr lang="en-US" sz="1200" b="0" kern="1200" dirty="0" smtClean="0">
                    <a:solidFill>
                      <a:schemeClr val="bg1">
                        <a:lumMod val="50000"/>
                      </a:schemeClr>
                    </a:solidFill>
                    <a:latin typeface="+mn-lt"/>
                    <a:ea typeface="+mn-ea"/>
                    <a:cs typeface="+mn-cs"/>
                  </a:rPr>
                  <a:t>return the desired information in an eas</a:t>
                </a:r>
                <a:r>
                  <a:rPr lang="en-US" sz="1200" b="0" kern="1200" baseline="0" dirty="0" smtClean="0">
                    <a:solidFill>
                      <a:schemeClr val="bg1">
                        <a:lumMod val="50000"/>
                      </a:schemeClr>
                    </a:solidFill>
                    <a:latin typeface="+mn-lt"/>
                    <a:ea typeface="+mn-ea"/>
                    <a:cs typeface="+mn-cs"/>
                  </a:rPr>
                  <a:t>y to understand</a:t>
                </a:r>
                <a:r>
                  <a:rPr lang="en-US" sz="1200" b="0" kern="1200" dirty="0" smtClean="0">
                    <a:solidFill>
                      <a:schemeClr val="bg1">
                        <a:lumMod val="50000"/>
                      </a:schemeClr>
                    </a:solidFill>
                    <a:latin typeface="+mn-lt"/>
                    <a:ea typeface="+mn-ea"/>
                    <a:cs typeface="+mn-cs"/>
                  </a:rPr>
                  <a:t> format.  We take care of the back-end so that the user never has to think about the algorithms underlying the analysis.  </a:t>
                </a:r>
                <a:endParaRPr lang="en-US" sz="1200" b="0" kern="1200" dirty="0">
                  <a:solidFill>
                    <a:schemeClr val="bg1">
                      <a:lumMod val="50000"/>
                    </a:schemeClr>
                  </a:solidFill>
                  <a:latin typeface="+mn-lt"/>
                  <a:ea typeface="+mn-ea"/>
                  <a:cs typeface="+mn-cs"/>
                </a:endParaRPr>
              </a:p>
            </p:txBody>
          </p:sp>
        </p:grpSp>
      </p:grpSp>
      <p:sp>
        <p:nvSpPr>
          <p:cNvPr id="53" name="Teardrop 52"/>
          <p:cNvSpPr/>
          <p:nvPr userDrawn="1"/>
        </p:nvSpPr>
        <p:spPr bwMode="auto">
          <a:xfrm rot="10800000">
            <a:off x="6508286" y="2807675"/>
            <a:ext cx="843510" cy="840369"/>
          </a:xfrm>
          <a:prstGeom prst="teardrop">
            <a:avLst>
              <a:gd name="adj" fmla="val 84975"/>
            </a:avLst>
          </a:prstGeom>
          <a:solidFill>
            <a:srgbClr val="556A7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grpSp>
        <p:nvGrpSpPr>
          <p:cNvPr id="24" name="Group 6"/>
          <p:cNvGrpSpPr>
            <a:grpSpLocks/>
          </p:cNvGrpSpPr>
          <p:nvPr userDrawn="1"/>
        </p:nvGrpSpPr>
        <p:grpSpPr bwMode="auto">
          <a:xfrm>
            <a:off x="710552" y="2629139"/>
            <a:ext cx="5461715" cy="1894144"/>
            <a:chOff x="904881" y="4802102"/>
            <a:chExt cx="4919142" cy="1723657"/>
          </a:xfrm>
        </p:grpSpPr>
        <p:grpSp>
          <p:nvGrpSpPr>
            <p:cNvPr id="25" name="Group 40"/>
            <p:cNvGrpSpPr>
              <a:grpSpLocks/>
            </p:cNvGrpSpPr>
            <p:nvPr/>
          </p:nvGrpSpPr>
          <p:grpSpPr bwMode="auto">
            <a:xfrm>
              <a:off x="904881" y="4802102"/>
              <a:ext cx="759714" cy="759641"/>
              <a:chOff x="969276" y="4802102"/>
              <a:chExt cx="759714" cy="759641"/>
            </a:xfrm>
          </p:grpSpPr>
          <p:sp>
            <p:nvSpPr>
              <p:cNvPr id="29" name="Teardrop 28"/>
              <p:cNvSpPr/>
              <p:nvPr/>
            </p:nvSpPr>
            <p:spPr>
              <a:xfrm rot="10800000">
                <a:off x="969276" y="4802102"/>
                <a:ext cx="759714" cy="759641"/>
              </a:xfrm>
              <a:prstGeom prst="teardrop">
                <a:avLst>
                  <a:gd name="adj" fmla="val 84975"/>
                </a:avLst>
              </a:prstGeom>
              <a:solidFill>
                <a:srgbClr val="556A7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sp>
            <p:nvSpPr>
              <p:cNvPr id="30" name="TextBox 29"/>
              <p:cNvSpPr txBox="1"/>
              <p:nvPr/>
            </p:nvSpPr>
            <p:spPr>
              <a:xfrm>
                <a:off x="1193272" y="4928136"/>
                <a:ext cx="234897" cy="476127"/>
              </a:xfrm>
              <a:prstGeom prst="rect">
                <a:avLst/>
              </a:prstGeom>
              <a:noFill/>
            </p:spPr>
            <p:txBody>
              <a:bodyPr>
                <a:spAutoFit/>
              </a:bodyPr>
              <a:lstStyle/>
              <a:p>
                <a:pPr algn="ctr" eaLnBrk="1" fontAlgn="auto" hangingPunct="1">
                  <a:spcBef>
                    <a:spcPts val="0"/>
                  </a:spcBef>
                  <a:spcAft>
                    <a:spcPts val="0"/>
                  </a:spcAft>
                  <a:defRPr/>
                </a:pPr>
                <a:r>
                  <a:rPr lang="en-US" sz="2800" dirty="0">
                    <a:solidFill>
                      <a:schemeClr val="bg1"/>
                    </a:solidFill>
                    <a:latin typeface="+mj-lt"/>
                    <a:ea typeface="+mn-ea"/>
                  </a:rPr>
                  <a:t>3</a:t>
                </a:r>
              </a:p>
            </p:txBody>
          </p:sp>
        </p:grpSp>
        <p:grpSp>
          <p:nvGrpSpPr>
            <p:cNvPr id="26" name="Group 49"/>
            <p:cNvGrpSpPr>
              <a:grpSpLocks/>
            </p:cNvGrpSpPr>
            <p:nvPr/>
          </p:nvGrpSpPr>
          <p:grpSpPr bwMode="auto">
            <a:xfrm>
              <a:off x="1739899" y="4802102"/>
              <a:ext cx="4084124" cy="1723657"/>
              <a:chOff x="1941458" y="4802102"/>
              <a:chExt cx="4084124" cy="1723657"/>
            </a:xfrm>
          </p:grpSpPr>
          <p:sp>
            <p:nvSpPr>
              <p:cNvPr id="27" name="TextBox 26"/>
              <p:cNvSpPr txBox="1"/>
              <p:nvPr/>
            </p:nvSpPr>
            <p:spPr>
              <a:xfrm>
                <a:off x="1960364" y="4802102"/>
                <a:ext cx="4065218" cy="336089"/>
              </a:xfrm>
              <a:prstGeom prst="rect">
                <a:avLst/>
              </a:prstGeom>
              <a:noFill/>
            </p:spPr>
            <p:txBody>
              <a:bodyPr>
                <a:spAutoFit/>
              </a:bodyPr>
              <a:lstStyle/>
              <a:p>
                <a:pPr eaLnBrk="1" fontAlgn="auto" hangingPunct="1">
                  <a:spcBef>
                    <a:spcPts val="0"/>
                  </a:spcBef>
                  <a:spcAft>
                    <a:spcPts val="0"/>
                  </a:spcAft>
                  <a:defRPr/>
                </a:pPr>
                <a:r>
                  <a:rPr lang="en-US" sz="1800" dirty="0" smtClean="0">
                    <a:solidFill>
                      <a:srgbClr val="EA6145"/>
                    </a:solidFill>
                    <a:latin typeface="+mj-lt"/>
                    <a:ea typeface="+mn-ea"/>
                  </a:rPr>
                  <a:t>Data Analytics (Hana &amp; SAP)</a:t>
                </a:r>
                <a:endParaRPr lang="en-US" sz="1800" dirty="0">
                  <a:solidFill>
                    <a:srgbClr val="EA6145"/>
                  </a:solidFill>
                  <a:latin typeface="+mj-lt"/>
                  <a:ea typeface="+mn-ea"/>
                </a:endParaRPr>
              </a:p>
            </p:txBody>
          </p:sp>
          <p:sp>
            <p:nvSpPr>
              <p:cNvPr id="28" name="TextBox 27"/>
              <p:cNvSpPr txBox="1"/>
              <p:nvPr/>
            </p:nvSpPr>
            <p:spPr>
              <a:xfrm>
                <a:off x="1941458" y="5097378"/>
                <a:ext cx="4065218" cy="1428381"/>
              </a:xfrm>
              <a:prstGeom prst="rect">
                <a:avLst/>
              </a:prstGeom>
              <a:noFill/>
            </p:spPr>
            <p:txBody>
              <a:bodyPr>
                <a:spAutoFit/>
              </a:bodyPr>
              <a:lstStyle/>
              <a:p>
                <a:pPr algn="just" eaLnBrk="1" fontAlgn="auto" hangingPunct="1">
                  <a:spcBef>
                    <a:spcPts val="0"/>
                  </a:spcBef>
                  <a:spcAft>
                    <a:spcPts val="0"/>
                  </a:spcAft>
                  <a:defRPr/>
                </a:pPr>
                <a:r>
                  <a:rPr lang="en-US" sz="1200" dirty="0" smtClean="0">
                    <a:solidFill>
                      <a:schemeClr val="bg1">
                        <a:lumMod val="50000"/>
                      </a:schemeClr>
                    </a:solidFill>
                    <a:latin typeface="+mn-lt"/>
                    <a:ea typeface="+mn-ea"/>
                  </a:rPr>
                  <a:t>We have extensive experience working in SAP, and are familiar with its comprehensive design. Similar to using Amazon Web Services to employ Big Data applications when information is stored in Amazon's S3 architecture, the Hana and BDA modules apply predictive modeling to data within the SAP system.  Machine learning and statistical models are the same regardless of platform. Methods excels in taking the output from any system and translating it into something that is easy to understand.</a:t>
                </a:r>
                <a:endParaRPr lang="en-US" sz="1200" dirty="0">
                  <a:solidFill>
                    <a:schemeClr val="bg1">
                      <a:lumMod val="50000"/>
                    </a:schemeClr>
                  </a:solidFill>
                  <a:latin typeface="+mn-lt"/>
                  <a:ea typeface="+mn-ea"/>
                </a:endParaRPr>
              </a:p>
            </p:txBody>
          </p:sp>
        </p:grpSp>
      </p:grpSp>
      <p:grpSp>
        <p:nvGrpSpPr>
          <p:cNvPr id="38" name="Group 11"/>
          <p:cNvGrpSpPr>
            <a:grpSpLocks/>
          </p:cNvGrpSpPr>
          <p:nvPr userDrawn="1"/>
        </p:nvGrpSpPr>
        <p:grpSpPr bwMode="auto">
          <a:xfrm>
            <a:off x="6746973" y="2952304"/>
            <a:ext cx="5169869" cy="523222"/>
            <a:chOff x="6651937" y="3610807"/>
            <a:chExt cx="4894249" cy="464423"/>
          </a:xfrm>
        </p:grpSpPr>
        <p:sp>
          <p:nvSpPr>
            <p:cNvPr id="44" name="TextBox 43"/>
            <p:cNvSpPr txBox="1"/>
            <p:nvPr/>
          </p:nvSpPr>
          <p:spPr bwMode="auto">
            <a:xfrm>
              <a:off x="6651937" y="3610807"/>
              <a:ext cx="234905" cy="464423"/>
            </a:xfrm>
            <a:prstGeom prst="rect">
              <a:avLst/>
            </a:prstGeom>
            <a:noFill/>
          </p:spPr>
          <p:txBody>
            <a:bodyPr>
              <a:spAutoFit/>
            </a:bodyPr>
            <a:lstStyle/>
            <a:p>
              <a:pPr algn="ctr" eaLnBrk="1" fontAlgn="auto" hangingPunct="1">
                <a:spcBef>
                  <a:spcPts val="0"/>
                </a:spcBef>
                <a:spcAft>
                  <a:spcPts val="0"/>
                </a:spcAft>
                <a:defRPr/>
              </a:pPr>
              <a:r>
                <a:rPr lang="en-US" sz="2800" dirty="0" smtClean="0">
                  <a:solidFill>
                    <a:schemeClr val="bg1"/>
                  </a:solidFill>
                  <a:latin typeface="+mj-lt"/>
                  <a:ea typeface="+mn-ea"/>
                </a:rPr>
                <a:t>4</a:t>
              </a:r>
              <a:endParaRPr lang="en-US" sz="2800" dirty="0">
                <a:solidFill>
                  <a:schemeClr val="bg1"/>
                </a:solidFill>
                <a:latin typeface="+mj-lt"/>
                <a:ea typeface="+mn-ea"/>
              </a:endParaRPr>
            </a:p>
          </p:txBody>
        </p:sp>
        <p:grpSp>
          <p:nvGrpSpPr>
            <p:cNvPr id="40" name="Group 53"/>
            <p:cNvGrpSpPr>
              <a:grpSpLocks/>
            </p:cNvGrpSpPr>
            <p:nvPr/>
          </p:nvGrpSpPr>
          <p:grpSpPr bwMode="auto">
            <a:xfrm>
              <a:off x="7222252" y="3631235"/>
              <a:ext cx="4323934" cy="355932"/>
              <a:chOff x="1734408" y="3626200"/>
              <a:chExt cx="4323934" cy="355932"/>
            </a:xfrm>
          </p:grpSpPr>
          <p:sp>
            <p:nvSpPr>
              <p:cNvPr id="41" name="TextBox 40"/>
              <p:cNvSpPr txBox="1"/>
              <p:nvPr/>
            </p:nvSpPr>
            <p:spPr>
              <a:xfrm>
                <a:off x="1734408" y="3626200"/>
                <a:ext cx="4147893" cy="327828"/>
              </a:xfrm>
              <a:prstGeom prst="rect">
                <a:avLst/>
              </a:prstGeom>
              <a:noFill/>
            </p:spPr>
            <p:txBody>
              <a:bodyPr>
                <a:spAutoFit/>
              </a:bodyPr>
              <a:lstStyle/>
              <a:p>
                <a:pPr eaLnBrk="1" fontAlgn="auto" hangingPunct="1">
                  <a:spcBef>
                    <a:spcPts val="0"/>
                  </a:spcBef>
                  <a:spcAft>
                    <a:spcPts val="0"/>
                  </a:spcAft>
                  <a:defRPr/>
                </a:pPr>
                <a:r>
                  <a:rPr lang="en-US" sz="1800" dirty="0" smtClean="0">
                    <a:solidFill>
                      <a:srgbClr val="EA6145"/>
                    </a:solidFill>
                    <a:latin typeface="+mj-lt"/>
                    <a:ea typeface="+mn-ea"/>
                  </a:rPr>
                  <a:t>Analytics Consulting for Utilities (SAP)</a:t>
                </a:r>
                <a:endParaRPr lang="en-US" sz="1800" dirty="0">
                  <a:solidFill>
                    <a:srgbClr val="EA6145"/>
                  </a:solidFill>
                  <a:latin typeface="+mj-lt"/>
                  <a:ea typeface="+mn-ea"/>
                </a:endParaRPr>
              </a:p>
            </p:txBody>
          </p:sp>
          <p:sp>
            <p:nvSpPr>
              <p:cNvPr id="42" name="TextBox 41"/>
              <p:cNvSpPr txBox="1"/>
              <p:nvPr/>
            </p:nvSpPr>
            <p:spPr>
              <a:xfrm>
                <a:off x="1910449" y="3736261"/>
                <a:ext cx="4147893" cy="245871"/>
              </a:xfrm>
              <a:prstGeom prst="rect">
                <a:avLst/>
              </a:prstGeom>
              <a:noFill/>
            </p:spPr>
            <p:txBody>
              <a:bodyPr>
                <a:spAutoFit/>
              </a:bodyPr>
              <a:lstStyle/>
              <a:p>
                <a:pPr algn="just" eaLnBrk="1" fontAlgn="auto" hangingPunct="1">
                  <a:spcBef>
                    <a:spcPts val="0"/>
                  </a:spcBef>
                  <a:spcAft>
                    <a:spcPts val="0"/>
                  </a:spcAft>
                  <a:defRPr/>
                </a:pPr>
                <a:endParaRPr lang="en-US" sz="1200" dirty="0">
                  <a:solidFill>
                    <a:schemeClr val="bg1">
                      <a:lumMod val="50000"/>
                    </a:schemeClr>
                  </a:solidFill>
                  <a:latin typeface="+mj-lt"/>
                  <a:ea typeface="+mn-ea"/>
                </a:endParaRPr>
              </a:p>
            </p:txBody>
          </p:sp>
        </p:grpSp>
      </p:grpSp>
      <p:grpSp>
        <p:nvGrpSpPr>
          <p:cNvPr id="45" name="Group 12"/>
          <p:cNvGrpSpPr>
            <a:grpSpLocks/>
          </p:cNvGrpSpPr>
          <p:nvPr userDrawn="1"/>
        </p:nvGrpSpPr>
        <p:grpSpPr bwMode="auto">
          <a:xfrm>
            <a:off x="618810" y="4607660"/>
            <a:ext cx="6146242" cy="1681070"/>
            <a:chOff x="6884562" y="4748727"/>
            <a:chExt cx="4877607" cy="1510716"/>
          </a:xfrm>
        </p:grpSpPr>
        <p:grpSp>
          <p:nvGrpSpPr>
            <p:cNvPr id="46" name="Group 39"/>
            <p:cNvGrpSpPr>
              <a:grpSpLocks/>
            </p:cNvGrpSpPr>
            <p:nvPr/>
          </p:nvGrpSpPr>
          <p:grpSpPr bwMode="auto">
            <a:xfrm>
              <a:off x="6884562" y="4765200"/>
              <a:ext cx="712245" cy="749088"/>
              <a:chOff x="6948957" y="4765200"/>
              <a:chExt cx="712245" cy="749088"/>
            </a:xfrm>
          </p:grpSpPr>
          <p:sp>
            <p:nvSpPr>
              <p:cNvPr id="50" name="Teardrop 49"/>
              <p:cNvSpPr/>
              <p:nvPr/>
            </p:nvSpPr>
            <p:spPr>
              <a:xfrm rot="10800000">
                <a:off x="6948957" y="4765200"/>
                <a:ext cx="712245" cy="749088"/>
              </a:xfrm>
              <a:prstGeom prst="teardrop">
                <a:avLst>
                  <a:gd name="adj" fmla="val 84975"/>
                </a:avLst>
              </a:prstGeom>
              <a:solidFill>
                <a:srgbClr val="556A7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sp>
            <p:nvSpPr>
              <p:cNvPr id="51" name="TextBox 50"/>
              <p:cNvSpPr txBox="1"/>
              <p:nvPr/>
            </p:nvSpPr>
            <p:spPr>
              <a:xfrm>
                <a:off x="7153547" y="4914022"/>
                <a:ext cx="234905" cy="454632"/>
              </a:xfrm>
              <a:prstGeom prst="rect">
                <a:avLst/>
              </a:prstGeom>
              <a:noFill/>
            </p:spPr>
            <p:txBody>
              <a:bodyPr>
                <a:spAutoFit/>
              </a:bodyPr>
              <a:lstStyle/>
              <a:p>
                <a:pPr algn="ctr" eaLnBrk="1" fontAlgn="auto" hangingPunct="1">
                  <a:spcBef>
                    <a:spcPts val="0"/>
                  </a:spcBef>
                  <a:spcAft>
                    <a:spcPts val="0"/>
                  </a:spcAft>
                  <a:defRPr/>
                </a:pPr>
                <a:r>
                  <a:rPr lang="en-US" sz="2800" dirty="0">
                    <a:solidFill>
                      <a:schemeClr val="bg1"/>
                    </a:solidFill>
                    <a:latin typeface="+mj-lt"/>
                    <a:ea typeface="+mn-ea"/>
                  </a:rPr>
                  <a:t>5</a:t>
                </a:r>
              </a:p>
            </p:txBody>
          </p:sp>
        </p:grpSp>
        <p:grpSp>
          <p:nvGrpSpPr>
            <p:cNvPr id="47" name="Group 56"/>
            <p:cNvGrpSpPr>
              <a:grpSpLocks/>
            </p:cNvGrpSpPr>
            <p:nvPr/>
          </p:nvGrpSpPr>
          <p:grpSpPr bwMode="auto">
            <a:xfrm>
              <a:off x="7696808" y="4748727"/>
              <a:ext cx="4065361" cy="1510716"/>
              <a:chOff x="2208964" y="4743692"/>
              <a:chExt cx="4065361" cy="1510716"/>
            </a:xfrm>
          </p:grpSpPr>
          <p:sp>
            <p:nvSpPr>
              <p:cNvPr id="48" name="TextBox 47"/>
              <p:cNvSpPr txBox="1"/>
              <p:nvPr/>
            </p:nvSpPr>
            <p:spPr>
              <a:xfrm>
                <a:off x="2208964" y="4743692"/>
                <a:ext cx="4065361" cy="320917"/>
              </a:xfrm>
              <a:prstGeom prst="rect">
                <a:avLst/>
              </a:prstGeom>
              <a:noFill/>
            </p:spPr>
            <p:txBody>
              <a:bodyPr>
                <a:spAutoFit/>
              </a:bodyPr>
              <a:lstStyle/>
              <a:p>
                <a:pPr eaLnBrk="1" fontAlgn="auto" hangingPunct="1">
                  <a:spcBef>
                    <a:spcPts val="0"/>
                  </a:spcBef>
                  <a:spcAft>
                    <a:spcPts val="0"/>
                  </a:spcAft>
                  <a:defRPr/>
                </a:pPr>
                <a:r>
                  <a:rPr lang="en-US" sz="1800" dirty="0" smtClean="0">
                    <a:solidFill>
                      <a:srgbClr val="EA6145"/>
                    </a:solidFill>
                    <a:latin typeface="+mj-lt"/>
                    <a:ea typeface="+mn-ea"/>
                  </a:rPr>
                  <a:t>Predictive Analytics</a:t>
                </a:r>
                <a:endParaRPr lang="en-US" sz="1800" dirty="0">
                  <a:solidFill>
                    <a:srgbClr val="EA6145"/>
                  </a:solidFill>
                  <a:latin typeface="+mj-lt"/>
                  <a:ea typeface="+mn-ea"/>
                </a:endParaRPr>
              </a:p>
            </p:txBody>
          </p:sp>
          <p:sp>
            <p:nvSpPr>
              <p:cNvPr id="49" name="TextBox 48"/>
              <p:cNvSpPr txBox="1"/>
              <p:nvPr/>
            </p:nvSpPr>
            <p:spPr>
              <a:xfrm>
                <a:off x="2208969" y="5009763"/>
                <a:ext cx="3581972" cy="1244645"/>
              </a:xfrm>
              <a:prstGeom prst="rect">
                <a:avLst/>
              </a:prstGeom>
              <a:noFill/>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eaLnBrk="1" hangingPunct="1"/>
                <a:r>
                  <a:rPr lang="en-US" sz="1200" b="0" i="0" kern="1200" dirty="0" smtClean="0">
                    <a:solidFill>
                      <a:schemeClr val="tx1">
                        <a:lumMod val="50000"/>
                        <a:lumOff val="50000"/>
                      </a:schemeClr>
                    </a:solidFill>
                    <a:effectLst/>
                    <a:latin typeface="+mn-lt"/>
                    <a:ea typeface="ＭＳ Ｐゴシック" charset="0"/>
                    <a:cs typeface="+mn-cs"/>
                  </a:rPr>
                  <a:t>Our knowledge of predictive modeling is extensive. Our toolkit includes - but is not limited to - neural networks, vector support machines, classification trees, logistic regression, cluster analysis, and time series analysis.  We can program in many different languages (R, Python, </a:t>
                </a:r>
                <a:r>
                  <a:rPr lang="en-US" sz="1200" b="0" i="0" kern="1200" dirty="0" err="1" smtClean="0">
                    <a:solidFill>
                      <a:schemeClr val="tx1">
                        <a:lumMod val="50000"/>
                        <a:lumOff val="50000"/>
                      </a:schemeClr>
                    </a:solidFill>
                    <a:effectLst/>
                    <a:latin typeface="+mn-lt"/>
                    <a:ea typeface="ＭＳ Ｐゴシック" charset="0"/>
                    <a:cs typeface="+mn-cs"/>
                  </a:rPr>
                  <a:t>Matlab</a:t>
                </a:r>
                <a:r>
                  <a:rPr lang="en-US" sz="1200" b="0" i="0" kern="1200" dirty="0" smtClean="0">
                    <a:solidFill>
                      <a:schemeClr val="tx1">
                        <a:lumMod val="50000"/>
                        <a:lumOff val="50000"/>
                      </a:schemeClr>
                    </a:solidFill>
                    <a:effectLst/>
                    <a:latin typeface="+mn-lt"/>
                    <a:ea typeface="ＭＳ Ｐゴシック" charset="0"/>
                    <a:cs typeface="+mn-cs"/>
                  </a:rPr>
                  <a:t>, SQL Server, SAS) and can easily navigate proprietary software - including SAP - built on familiar programming concepts.</a:t>
                </a:r>
                <a:endParaRPr lang="en-US" sz="700" dirty="0">
                  <a:solidFill>
                    <a:schemeClr val="tx1">
                      <a:lumMod val="50000"/>
                      <a:lumOff val="50000"/>
                    </a:schemeClr>
                  </a:solidFill>
                  <a:latin typeface="+mn-lt"/>
                </a:endParaRPr>
              </a:p>
            </p:txBody>
          </p:sp>
        </p:grpSp>
      </p:grpSp>
      <p:sp>
        <p:nvSpPr>
          <p:cNvPr id="9" name="TextBox 8"/>
          <p:cNvSpPr txBox="1"/>
          <p:nvPr userDrawn="1"/>
        </p:nvSpPr>
        <p:spPr>
          <a:xfrm>
            <a:off x="2155582" y="126651"/>
            <a:ext cx="10036418" cy="830997"/>
          </a:xfrm>
          <a:prstGeom prst="rect">
            <a:avLst/>
          </a:prstGeom>
          <a:noFill/>
        </p:spPr>
        <p:txBody>
          <a:bodyPr wrap="square" rtlCol="0">
            <a:spAutoFit/>
          </a:bodyPr>
          <a:lstStyle/>
          <a:p>
            <a:r>
              <a:rPr lang="en-US" sz="4800" b="0" dirty="0" smtClean="0">
                <a:solidFill>
                  <a:srgbClr val="EA6145"/>
                </a:solidFill>
              </a:rPr>
              <a:t>Consumers Energy</a:t>
            </a:r>
            <a:r>
              <a:rPr lang="en-US" sz="4800" b="0" dirty="0" smtClean="0">
                <a:solidFill>
                  <a:srgbClr val="556A77"/>
                </a:solidFill>
              </a:rPr>
              <a:t> Solutions</a:t>
            </a:r>
            <a:endParaRPr lang="en-US" sz="4800" b="0" dirty="0">
              <a:solidFill>
                <a:srgbClr val="556A77"/>
              </a:solidFill>
            </a:endParaRPr>
          </a:p>
        </p:txBody>
      </p:sp>
      <p:pic>
        <p:nvPicPr>
          <p:cNvPr id="55" name="Picture 54" descr="Methods-Ico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9499" y="99905"/>
            <a:ext cx="1924418" cy="787400"/>
          </a:xfrm>
          <a:prstGeom prst="rect">
            <a:avLst/>
          </a:prstGeom>
        </p:spPr>
      </p:pic>
      <p:sp>
        <p:nvSpPr>
          <p:cNvPr id="62" name="TextBox 61"/>
          <p:cNvSpPr txBox="1"/>
          <p:nvPr userDrawn="1"/>
        </p:nvSpPr>
        <p:spPr bwMode="auto">
          <a:xfrm>
            <a:off x="7402060" y="3270939"/>
            <a:ext cx="4500810" cy="1015663"/>
          </a:xfrm>
          <a:prstGeom prst="rect">
            <a:avLst/>
          </a:prstGeom>
          <a:noFill/>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eaLnBrk="1" hangingPunct="1"/>
            <a:r>
              <a:rPr lang="en-US" sz="1200" b="0" i="0" kern="1200" dirty="0" smtClean="0">
                <a:solidFill>
                  <a:schemeClr val="tx1">
                    <a:lumMod val="50000"/>
                    <a:lumOff val="50000"/>
                  </a:schemeClr>
                </a:solidFill>
                <a:effectLst/>
                <a:latin typeface="+mn-lt"/>
                <a:ea typeface="ＭＳ Ｐゴシック" charset="0"/>
                <a:cs typeface="+mn-cs"/>
              </a:rPr>
              <a:t>We are happy to consult on</a:t>
            </a:r>
            <a:r>
              <a:rPr lang="en-US" sz="1200" b="0" i="0" kern="1200" baseline="0" dirty="0" smtClean="0">
                <a:solidFill>
                  <a:schemeClr val="tx1">
                    <a:lumMod val="50000"/>
                    <a:lumOff val="50000"/>
                  </a:schemeClr>
                </a:solidFill>
                <a:effectLst/>
                <a:latin typeface="+mn-lt"/>
                <a:ea typeface="ＭＳ Ｐゴシック" charset="0"/>
                <a:cs typeface="+mn-cs"/>
              </a:rPr>
              <a:t> any SAP needs. We have experience providing workshops to large-scale companies. We presented a workshop on regression modeling to Texas-based </a:t>
            </a:r>
            <a:r>
              <a:rPr lang="en-US" sz="1200" b="0" i="0" kern="1200" baseline="0" dirty="0" err="1" smtClean="0">
                <a:solidFill>
                  <a:schemeClr val="tx1">
                    <a:lumMod val="50000"/>
                    <a:lumOff val="50000"/>
                  </a:schemeClr>
                </a:solidFill>
                <a:effectLst/>
                <a:latin typeface="+mn-lt"/>
                <a:ea typeface="ＭＳ Ｐゴシック" charset="0"/>
                <a:cs typeface="+mn-cs"/>
              </a:rPr>
              <a:t>Thermon</a:t>
            </a:r>
            <a:r>
              <a:rPr lang="en-US" sz="1200" b="0" i="0" kern="1200" baseline="0" dirty="0" smtClean="0">
                <a:solidFill>
                  <a:schemeClr val="tx1">
                    <a:lumMod val="50000"/>
                    <a:lumOff val="50000"/>
                  </a:schemeClr>
                </a:solidFill>
                <a:effectLst/>
                <a:latin typeface="+mn-lt"/>
                <a:ea typeface="ＭＳ Ｐゴシック" charset="0"/>
                <a:cs typeface="+mn-cs"/>
              </a:rPr>
              <a:t> Manufacturing, a company that builds products for heat tracing solutions utilized by power utilities around the world.</a:t>
            </a:r>
            <a:endParaRPr lang="en-US" sz="700" dirty="0">
              <a:solidFill>
                <a:schemeClr val="tx1">
                  <a:lumMod val="50000"/>
                  <a:lumOff val="50000"/>
                </a:schemeClr>
              </a:solidFill>
              <a:latin typeface="+mn-lt"/>
            </a:endParaRPr>
          </a:p>
        </p:txBody>
      </p:sp>
    </p:spTree>
    <p:extLst>
      <p:ext uri="{BB962C8B-B14F-4D97-AF65-F5344CB8AC3E}">
        <p14:creationId xmlns:p14="http://schemas.microsoft.com/office/powerpoint/2010/main" val="202906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cxnSp>
        <p:nvCxnSpPr>
          <p:cNvPr id="6" name="Straight Connector 5"/>
          <p:cNvCxnSpPr/>
          <p:nvPr userDrawn="1"/>
        </p:nvCxnSpPr>
        <p:spPr>
          <a:xfrm>
            <a:off x="0" y="1017038"/>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sp>
        <p:nvSpPr>
          <p:cNvPr id="56" name="Teardrop 55"/>
          <p:cNvSpPr/>
          <p:nvPr userDrawn="1"/>
        </p:nvSpPr>
        <p:spPr bwMode="auto">
          <a:xfrm rot="10800000">
            <a:off x="696683" y="2853221"/>
            <a:ext cx="843510" cy="853887"/>
          </a:xfrm>
          <a:prstGeom prst="teardrop">
            <a:avLst>
              <a:gd name="adj" fmla="val 84975"/>
            </a:avLst>
          </a:prstGeom>
          <a:solidFill>
            <a:srgbClr val="EA6145">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cxnSp>
        <p:nvCxnSpPr>
          <p:cNvPr id="7" name="Straight Connector 6"/>
          <p:cNvCxnSpPr/>
          <p:nvPr userDrawn="1"/>
        </p:nvCxnSpPr>
        <p:spPr>
          <a:xfrm>
            <a:off x="-4765" y="1034947"/>
            <a:ext cx="12196765" cy="4038"/>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grpSp>
        <p:nvGrpSpPr>
          <p:cNvPr id="10" name="Group 1"/>
          <p:cNvGrpSpPr>
            <a:grpSpLocks/>
          </p:cNvGrpSpPr>
          <p:nvPr userDrawn="1"/>
        </p:nvGrpSpPr>
        <p:grpSpPr bwMode="auto">
          <a:xfrm>
            <a:off x="696684" y="1350455"/>
            <a:ext cx="5498092" cy="970713"/>
            <a:chOff x="904883" y="2046943"/>
            <a:chExt cx="4951900" cy="862894"/>
          </a:xfrm>
        </p:grpSpPr>
        <p:grpSp>
          <p:nvGrpSpPr>
            <p:cNvPr id="11" name="Group 17"/>
            <p:cNvGrpSpPr>
              <a:grpSpLocks/>
            </p:cNvGrpSpPr>
            <p:nvPr/>
          </p:nvGrpSpPr>
          <p:grpSpPr bwMode="auto">
            <a:xfrm>
              <a:off x="904883" y="2087227"/>
              <a:ext cx="759714" cy="759045"/>
              <a:chOff x="969278" y="2087227"/>
              <a:chExt cx="759714" cy="759045"/>
            </a:xfrm>
          </p:grpSpPr>
          <p:sp>
            <p:nvSpPr>
              <p:cNvPr id="15" name="Teardrop 14"/>
              <p:cNvSpPr/>
              <p:nvPr/>
            </p:nvSpPr>
            <p:spPr>
              <a:xfrm rot="10800000">
                <a:off x="969278" y="2087227"/>
                <a:ext cx="759714" cy="759045"/>
              </a:xfrm>
              <a:prstGeom prst="teardrop">
                <a:avLst>
                  <a:gd name="adj" fmla="val 84975"/>
                </a:avLst>
              </a:prstGeom>
              <a:solidFill>
                <a:srgbClr val="405B6B">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sp>
            <p:nvSpPr>
              <p:cNvPr id="16" name="TextBox 15"/>
              <p:cNvSpPr txBox="1"/>
              <p:nvPr/>
            </p:nvSpPr>
            <p:spPr>
              <a:xfrm>
                <a:off x="1216618" y="2200254"/>
                <a:ext cx="234897" cy="465105"/>
              </a:xfrm>
              <a:prstGeom prst="rect">
                <a:avLst/>
              </a:prstGeom>
              <a:noFill/>
            </p:spPr>
            <p:txBody>
              <a:bodyPr>
                <a:spAutoFit/>
              </a:bodyPr>
              <a:lstStyle/>
              <a:p>
                <a:pPr algn="ctr" eaLnBrk="1" fontAlgn="auto" hangingPunct="1">
                  <a:spcBef>
                    <a:spcPts val="0"/>
                  </a:spcBef>
                  <a:spcAft>
                    <a:spcPts val="0"/>
                  </a:spcAft>
                  <a:defRPr/>
                </a:pPr>
                <a:r>
                  <a:rPr lang="en-US" sz="2800" dirty="0">
                    <a:solidFill>
                      <a:schemeClr val="bg1"/>
                    </a:solidFill>
                    <a:latin typeface="+mj-lt"/>
                    <a:ea typeface="+mn-ea"/>
                  </a:rPr>
                  <a:t>1</a:t>
                </a:r>
              </a:p>
            </p:txBody>
          </p:sp>
        </p:grpSp>
        <p:grpSp>
          <p:nvGrpSpPr>
            <p:cNvPr id="12" name="Group 47"/>
            <p:cNvGrpSpPr>
              <a:grpSpLocks/>
            </p:cNvGrpSpPr>
            <p:nvPr/>
          </p:nvGrpSpPr>
          <p:grpSpPr bwMode="auto">
            <a:xfrm>
              <a:off x="1709037" y="2046943"/>
              <a:ext cx="4147746" cy="862894"/>
              <a:chOff x="1910596" y="2046943"/>
              <a:chExt cx="4147746" cy="862894"/>
            </a:xfrm>
          </p:grpSpPr>
          <p:sp>
            <p:nvSpPr>
              <p:cNvPr id="13" name="TextBox 12"/>
              <p:cNvSpPr txBox="1"/>
              <p:nvPr/>
            </p:nvSpPr>
            <p:spPr>
              <a:xfrm>
                <a:off x="1910596" y="2046943"/>
                <a:ext cx="4147746" cy="355669"/>
              </a:xfrm>
              <a:prstGeom prst="rect">
                <a:avLst/>
              </a:prstGeom>
              <a:noFill/>
            </p:spPr>
            <p:txBody>
              <a:bodyPr>
                <a:spAutoFit/>
              </a:bodyPr>
              <a:lstStyle/>
              <a:p>
                <a:pPr eaLnBrk="1" fontAlgn="auto" hangingPunct="1">
                  <a:spcBef>
                    <a:spcPts val="0"/>
                  </a:spcBef>
                  <a:spcAft>
                    <a:spcPts val="0"/>
                  </a:spcAft>
                  <a:defRPr/>
                </a:pPr>
                <a:r>
                  <a:rPr lang="en-US" sz="2000" dirty="0">
                    <a:solidFill>
                      <a:schemeClr val="tx1">
                        <a:lumMod val="75000"/>
                        <a:lumOff val="25000"/>
                      </a:schemeClr>
                    </a:solidFill>
                    <a:latin typeface="+mj-lt"/>
                    <a:ea typeface="+mn-ea"/>
                  </a:rPr>
                  <a:t>Advanced Analytics</a:t>
                </a:r>
              </a:p>
            </p:txBody>
          </p:sp>
          <p:sp>
            <p:nvSpPr>
              <p:cNvPr id="14" name="TextBox 13"/>
              <p:cNvSpPr txBox="1"/>
              <p:nvPr/>
            </p:nvSpPr>
            <p:spPr>
              <a:xfrm>
                <a:off x="1910596" y="2335295"/>
                <a:ext cx="4147746" cy="574542"/>
              </a:xfrm>
              <a:prstGeom prst="rect">
                <a:avLst/>
              </a:prstGeom>
              <a:noFill/>
            </p:spPr>
            <p:txBody>
              <a:bodyPr>
                <a:spAutoFit/>
              </a:bodyPr>
              <a:lstStyle/>
              <a:p>
                <a:pPr algn="just" eaLnBrk="1" fontAlgn="auto" hangingPunct="1">
                  <a:spcBef>
                    <a:spcPts val="0"/>
                  </a:spcBef>
                  <a:spcAft>
                    <a:spcPts val="0"/>
                  </a:spcAft>
                  <a:defRPr/>
                </a:pPr>
                <a:r>
                  <a:rPr lang="en-US" sz="1200" dirty="0">
                    <a:solidFill>
                      <a:schemeClr val="bg1">
                        <a:lumMod val="50000"/>
                      </a:schemeClr>
                    </a:solidFill>
                    <a:latin typeface="+mj-lt"/>
                    <a:ea typeface="+mn-ea"/>
                  </a:rPr>
                  <a:t>Our data scientists all have advanced degrees in quantitative disciplines and keep up to date with current advances in data mining, machine learning, and statistics.</a:t>
                </a:r>
              </a:p>
            </p:txBody>
          </p:sp>
        </p:grpSp>
      </p:grpSp>
      <p:grpSp>
        <p:nvGrpSpPr>
          <p:cNvPr id="17" name="Group 2"/>
          <p:cNvGrpSpPr>
            <a:grpSpLocks/>
          </p:cNvGrpSpPr>
          <p:nvPr userDrawn="1"/>
        </p:nvGrpSpPr>
        <p:grpSpPr bwMode="auto">
          <a:xfrm>
            <a:off x="976442" y="2886840"/>
            <a:ext cx="5090982" cy="946169"/>
            <a:chOff x="1221540" y="3449359"/>
            <a:chExt cx="4635243" cy="909028"/>
          </a:xfrm>
        </p:grpSpPr>
        <p:sp>
          <p:nvSpPr>
            <p:cNvPr id="23" name="TextBox 22"/>
            <p:cNvSpPr txBox="1"/>
            <p:nvPr/>
          </p:nvSpPr>
          <p:spPr bwMode="auto">
            <a:xfrm>
              <a:off x="1221540" y="3575902"/>
              <a:ext cx="232782" cy="502681"/>
            </a:xfrm>
            <a:prstGeom prst="rect">
              <a:avLst/>
            </a:prstGeom>
            <a:noFill/>
          </p:spPr>
          <p:txBody>
            <a:bodyPr>
              <a:spAutoFit/>
            </a:bodyPr>
            <a:lstStyle/>
            <a:p>
              <a:pPr algn="ctr" eaLnBrk="1" fontAlgn="auto" hangingPunct="1">
                <a:spcBef>
                  <a:spcPts val="0"/>
                </a:spcBef>
                <a:spcAft>
                  <a:spcPts val="0"/>
                </a:spcAft>
                <a:defRPr/>
              </a:pPr>
              <a:r>
                <a:rPr lang="en-US" sz="2800" dirty="0" smtClean="0">
                  <a:solidFill>
                    <a:schemeClr val="bg1"/>
                  </a:solidFill>
                  <a:latin typeface="+mj-lt"/>
                  <a:ea typeface="+mn-ea"/>
                </a:rPr>
                <a:t>2</a:t>
              </a:r>
              <a:endParaRPr lang="en-US" sz="2800" dirty="0">
                <a:solidFill>
                  <a:schemeClr val="bg1"/>
                </a:solidFill>
                <a:latin typeface="+mj-lt"/>
                <a:ea typeface="+mn-ea"/>
              </a:endParaRPr>
            </a:p>
          </p:txBody>
        </p:sp>
        <p:grpSp>
          <p:nvGrpSpPr>
            <p:cNvPr id="19" name="Group 48"/>
            <p:cNvGrpSpPr>
              <a:grpSpLocks/>
            </p:cNvGrpSpPr>
            <p:nvPr/>
          </p:nvGrpSpPr>
          <p:grpSpPr bwMode="auto">
            <a:xfrm>
              <a:off x="1709037" y="3449359"/>
              <a:ext cx="4147746" cy="909028"/>
              <a:chOff x="1910596" y="3449359"/>
              <a:chExt cx="4147746" cy="909028"/>
            </a:xfrm>
          </p:grpSpPr>
          <p:sp>
            <p:nvSpPr>
              <p:cNvPr id="20" name="TextBox 19"/>
              <p:cNvSpPr txBox="1"/>
              <p:nvPr/>
            </p:nvSpPr>
            <p:spPr>
              <a:xfrm>
                <a:off x="1910596" y="3449359"/>
                <a:ext cx="4147746" cy="384404"/>
              </a:xfrm>
              <a:prstGeom prst="rect">
                <a:avLst/>
              </a:prstGeom>
              <a:noFill/>
            </p:spPr>
            <p:txBody>
              <a:bodyPr>
                <a:spAutoFit/>
              </a:bodyPr>
              <a:lstStyle/>
              <a:p>
                <a:pPr eaLnBrk="1" fontAlgn="auto" hangingPunct="1">
                  <a:spcBef>
                    <a:spcPts val="0"/>
                  </a:spcBef>
                  <a:spcAft>
                    <a:spcPts val="0"/>
                  </a:spcAft>
                  <a:defRPr/>
                </a:pPr>
                <a:r>
                  <a:rPr lang="en-US" sz="2000" dirty="0">
                    <a:solidFill>
                      <a:schemeClr val="tx1">
                        <a:lumMod val="75000"/>
                        <a:lumOff val="25000"/>
                      </a:schemeClr>
                    </a:solidFill>
                    <a:latin typeface="+mj-lt"/>
                    <a:ea typeface="+mn-ea"/>
                  </a:rPr>
                  <a:t>Sampling Methodology</a:t>
                </a:r>
              </a:p>
            </p:txBody>
          </p:sp>
          <p:sp>
            <p:nvSpPr>
              <p:cNvPr id="21" name="TextBox 20"/>
              <p:cNvSpPr txBox="1"/>
              <p:nvPr/>
            </p:nvSpPr>
            <p:spPr>
              <a:xfrm>
                <a:off x="1910596" y="3737427"/>
                <a:ext cx="4147746" cy="620960"/>
              </a:xfrm>
              <a:prstGeom prst="rect">
                <a:avLst/>
              </a:prstGeom>
              <a:noFill/>
            </p:spPr>
            <p:txBody>
              <a:bodyPr>
                <a:spAutoFit/>
              </a:bodyPr>
              <a:lstStyle/>
              <a:p>
                <a:pPr algn="just" eaLnBrk="1" fontAlgn="auto" hangingPunct="1">
                  <a:spcBef>
                    <a:spcPts val="0"/>
                  </a:spcBef>
                  <a:spcAft>
                    <a:spcPts val="0"/>
                  </a:spcAft>
                  <a:defRPr/>
                </a:pPr>
                <a:r>
                  <a:rPr lang="en-US" sz="1200" dirty="0">
                    <a:solidFill>
                      <a:schemeClr val="bg1">
                        <a:lumMod val="50000"/>
                      </a:schemeClr>
                    </a:solidFill>
                    <a:latin typeface="+mj-lt"/>
                    <a:ea typeface="+mn-ea"/>
                  </a:rPr>
                  <a:t>We understand the challenges of collecting data in an era of low response rates. Our methodology employs the most state-of-the-art approaches to analyzing data collected by any sampling design.</a:t>
                </a:r>
              </a:p>
            </p:txBody>
          </p:sp>
        </p:grpSp>
      </p:grpSp>
      <p:sp>
        <p:nvSpPr>
          <p:cNvPr id="53" name="Teardrop 52"/>
          <p:cNvSpPr/>
          <p:nvPr userDrawn="1"/>
        </p:nvSpPr>
        <p:spPr bwMode="auto">
          <a:xfrm rot="10800000">
            <a:off x="6508286" y="2924297"/>
            <a:ext cx="843510" cy="840369"/>
          </a:xfrm>
          <a:prstGeom prst="teardrop">
            <a:avLst>
              <a:gd name="adj" fmla="val 84975"/>
            </a:avLst>
          </a:prstGeom>
          <a:solidFill>
            <a:srgbClr val="556A7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grpSp>
        <p:nvGrpSpPr>
          <p:cNvPr id="24" name="Group 6"/>
          <p:cNvGrpSpPr>
            <a:grpSpLocks/>
          </p:cNvGrpSpPr>
          <p:nvPr userDrawn="1"/>
        </p:nvGrpSpPr>
        <p:grpSpPr bwMode="auto">
          <a:xfrm>
            <a:off x="696683" y="4302780"/>
            <a:ext cx="5498091" cy="962569"/>
            <a:chOff x="904881" y="4802102"/>
            <a:chExt cx="4951904" cy="875932"/>
          </a:xfrm>
        </p:grpSpPr>
        <p:grpSp>
          <p:nvGrpSpPr>
            <p:cNvPr id="25" name="Group 40"/>
            <p:cNvGrpSpPr>
              <a:grpSpLocks/>
            </p:cNvGrpSpPr>
            <p:nvPr/>
          </p:nvGrpSpPr>
          <p:grpSpPr bwMode="auto">
            <a:xfrm>
              <a:off x="904881" y="4802102"/>
              <a:ext cx="759714" cy="759641"/>
              <a:chOff x="969276" y="4802102"/>
              <a:chExt cx="759714" cy="759641"/>
            </a:xfrm>
          </p:grpSpPr>
          <p:sp>
            <p:nvSpPr>
              <p:cNvPr id="29" name="Teardrop 28"/>
              <p:cNvSpPr/>
              <p:nvPr/>
            </p:nvSpPr>
            <p:spPr>
              <a:xfrm rot="10800000">
                <a:off x="969276" y="4802102"/>
                <a:ext cx="759714" cy="759641"/>
              </a:xfrm>
              <a:prstGeom prst="teardrop">
                <a:avLst>
                  <a:gd name="adj" fmla="val 84975"/>
                </a:avLst>
              </a:prstGeom>
              <a:solidFill>
                <a:srgbClr val="405B6B">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sp>
            <p:nvSpPr>
              <p:cNvPr id="30" name="TextBox 29"/>
              <p:cNvSpPr txBox="1"/>
              <p:nvPr/>
            </p:nvSpPr>
            <p:spPr>
              <a:xfrm>
                <a:off x="1216617" y="4928136"/>
                <a:ext cx="234897" cy="476127"/>
              </a:xfrm>
              <a:prstGeom prst="rect">
                <a:avLst/>
              </a:prstGeom>
              <a:noFill/>
            </p:spPr>
            <p:txBody>
              <a:bodyPr>
                <a:spAutoFit/>
              </a:bodyPr>
              <a:lstStyle/>
              <a:p>
                <a:pPr algn="ctr" eaLnBrk="1" fontAlgn="auto" hangingPunct="1">
                  <a:spcBef>
                    <a:spcPts val="0"/>
                  </a:spcBef>
                  <a:spcAft>
                    <a:spcPts val="0"/>
                  </a:spcAft>
                  <a:defRPr/>
                </a:pPr>
                <a:r>
                  <a:rPr lang="en-US" sz="2800" dirty="0">
                    <a:solidFill>
                      <a:schemeClr val="bg1"/>
                    </a:solidFill>
                    <a:latin typeface="+mj-lt"/>
                    <a:ea typeface="+mn-ea"/>
                  </a:rPr>
                  <a:t>3</a:t>
                </a:r>
              </a:p>
            </p:txBody>
          </p:sp>
        </p:grpSp>
        <p:grpSp>
          <p:nvGrpSpPr>
            <p:cNvPr id="26" name="Group 49"/>
            <p:cNvGrpSpPr>
              <a:grpSpLocks/>
            </p:cNvGrpSpPr>
            <p:nvPr/>
          </p:nvGrpSpPr>
          <p:grpSpPr bwMode="auto">
            <a:xfrm>
              <a:off x="1791567" y="4802102"/>
              <a:ext cx="4065218" cy="875932"/>
              <a:chOff x="1993126" y="4802102"/>
              <a:chExt cx="4065218" cy="875932"/>
            </a:xfrm>
          </p:grpSpPr>
          <p:sp>
            <p:nvSpPr>
              <p:cNvPr id="27" name="TextBox 26"/>
              <p:cNvSpPr txBox="1"/>
              <p:nvPr/>
            </p:nvSpPr>
            <p:spPr>
              <a:xfrm>
                <a:off x="1993126" y="4802102"/>
                <a:ext cx="4065218" cy="364098"/>
              </a:xfrm>
              <a:prstGeom prst="rect">
                <a:avLst/>
              </a:prstGeom>
              <a:noFill/>
            </p:spPr>
            <p:txBody>
              <a:bodyPr>
                <a:spAutoFit/>
              </a:bodyPr>
              <a:lstStyle/>
              <a:p>
                <a:pPr eaLnBrk="1" fontAlgn="auto" hangingPunct="1">
                  <a:spcBef>
                    <a:spcPts val="0"/>
                  </a:spcBef>
                  <a:spcAft>
                    <a:spcPts val="0"/>
                  </a:spcAft>
                  <a:defRPr/>
                </a:pPr>
                <a:r>
                  <a:rPr lang="en-US" sz="2000" dirty="0">
                    <a:solidFill>
                      <a:schemeClr val="tx1">
                        <a:lumMod val="75000"/>
                        <a:lumOff val="25000"/>
                      </a:schemeClr>
                    </a:solidFill>
                    <a:latin typeface="+mj-lt"/>
                    <a:ea typeface="+mn-ea"/>
                  </a:rPr>
                  <a:t>Big Data</a:t>
                </a:r>
              </a:p>
            </p:txBody>
          </p:sp>
          <p:sp>
            <p:nvSpPr>
              <p:cNvPr id="28" name="TextBox 27"/>
              <p:cNvSpPr txBox="1"/>
              <p:nvPr/>
            </p:nvSpPr>
            <p:spPr>
              <a:xfrm>
                <a:off x="1993126" y="5089877"/>
                <a:ext cx="4065218" cy="588157"/>
              </a:xfrm>
              <a:prstGeom prst="rect">
                <a:avLst/>
              </a:prstGeom>
              <a:noFill/>
            </p:spPr>
            <p:txBody>
              <a:bodyPr>
                <a:spAutoFit/>
              </a:bodyPr>
              <a:lstStyle/>
              <a:p>
                <a:pPr algn="just" eaLnBrk="1" fontAlgn="auto" hangingPunct="1">
                  <a:spcBef>
                    <a:spcPts val="0"/>
                  </a:spcBef>
                  <a:spcAft>
                    <a:spcPts val="0"/>
                  </a:spcAft>
                  <a:defRPr/>
                </a:pPr>
                <a:r>
                  <a:rPr lang="en-US" sz="1200" dirty="0">
                    <a:solidFill>
                      <a:schemeClr val="bg1">
                        <a:lumMod val="50000"/>
                      </a:schemeClr>
                    </a:solidFill>
                    <a:latin typeface="+mj-lt"/>
                    <a:ea typeface="+mn-ea"/>
                  </a:rPr>
                  <a:t>The explosion of data has created new opportunities to search for answers in petabytes of information.  Our cloud-based solutions allow you to leverage all of your data to make optimal decisions.</a:t>
                </a:r>
              </a:p>
            </p:txBody>
          </p:sp>
        </p:grpSp>
      </p:grpSp>
      <p:sp>
        <p:nvSpPr>
          <p:cNvPr id="54" name="Teardrop 53"/>
          <p:cNvSpPr/>
          <p:nvPr userDrawn="1"/>
        </p:nvSpPr>
        <p:spPr bwMode="auto">
          <a:xfrm rot="10800000">
            <a:off x="6508286" y="1391137"/>
            <a:ext cx="843510" cy="856612"/>
          </a:xfrm>
          <a:prstGeom prst="teardrop">
            <a:avLst>
              <a:gd name="adj" fmla="val 84975"/>
            </a:avLst>
          </a:prstGeom>
          <a:solidFill>
            <a:srgbClr val="EA6145">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grpSp>
        <p:nvGrpSpPr>
          <p:cNvPr id="31" name="Group 9"/>
          <p:cNvGrpSpPr>
            <a:grpSpLocks/>
          </p:cNvGrpSpPr>
          <p:nvPr userDrawn="1"/>
        </p:nvGrpSpPr>
        <p:grpSpPr bwMode="auto">
          <a:xfrm>
            <a:off x="6798813" y="1326241"/>
            <a:ext cx="4803021" cy="1164076"/>
            <a:chOff x="6765143" y="2051978"/>
            <a:chExt cx="4855204" cy="1104753"/>
          </a:xfrm>
        </p:grpSpPr>
        <p:sp>
          <p:nvSpPr>
            <p:cNvPr id="37" name="TextBox 36"/>
            <p:cNvSpPr txBox="1"/>
            <p:nvPr/>
          </p:nvSpPr>
          <p:spPr bwMode="auto">
            <a:xfrm>
              <a:off x="6765143" y="2235530"/>
              <a:ext cx="234905" cy="496556"/>
            </a:xfrm>
            <a:prstGeom prst="rect">
              <a:avLst/>
            </a:prstGeom>
            <a:noFill/>
          </p:spPr>
          <p:txBody>
            <a:bodyPr>
              <a:spAutoFit/>
            </a:bodyPr>
            <a:lstStyle/>
            <a:p>
              <a:pPr algn="ctr" eaLnBrk="1" fontAlgn="auto" hangingPunct="1">
                <a:spcBef>
                  <a:spcPts val="0"/>
                </a:spcBef>
                <a:spcAft>
                  <a:spcPts val="0"/>
                </a:spcAft>
                <a:defRPr/>
              </a:pPr>
              <a:r>
                <a:rPr lang="en-US" sz="2800" dirty="0" smtClean="0">
                  <a:solidFill>
                    <a:schemeClr val="bg1"/>
                  </a:solidFill>
                  <a:latin typeface="+mj-lt"/>
                  <a:ea typeface="+mn-ea"/>
                </a:rPr>
                <a:t>4</a:t>
              </a:r>
              <a:endParaRPr lang="en-US" sz="2800" dirty="0">
                <a:solidFill>
                  <a:schemeClr val="bg1"/>
                </a:solidFill>
                <a:latin typeface="+mj-lt"/>
                <a:ea typeface="+mn-ea"/>
              </a:endParaRPr>
            </a:p>
          </p:txBody>
        </p:sp>
        <p:grpSp>
          <p:nvGrpSpPr>
            <p:cNvPr id="33" name="Group 50"/>
            <p:cNvGrpSpPr>
              <a:grpSpLocks/>
            </p:cNvGrpSpPr>
            <p:nvPr/>
          </p:nvGrpSpPr>
          <p:grpSpPr bwMode="auto">
            <a:xfrm>
              <a:off x="7398295" y="2051978"/>
              <a:ext cx="4222052" cy="1104753"/>
              <a:chOff x="1910451" y="2046943"/>
              <a:chExt cx="4222052" cy="1104753"/>
            </a:xfrm>
          </p:grpSpPr>
          <p:sp>
            <p:nvSpPr>
              <p:cNvPr id="34" name="TextBox 33"/>
              <p:cNvSpPr txBox="1"/>
              <p:nvPr/>
            </p:nvSpPr>
            <p:spPr>
              <a:xfrm>
                <a:off x="1910451" y="2046943"/>
                <a:ext cx="4147891" cy="379720"/>
              </a:xfrm>
              <a:prstGeom prst="rect">
                <a:avLst/>
              </a:prstGeom>
              <a:noFill/>
            </p:spPr>
            <p:txBody>
              <a:bodyPr>
                <a:spAutoFit/>
              </a:bodyPr>
              <a:lstStyle/>
              <a:p>
                <a:pPr eaLnBrk="1" fontAlgn="auto" hangingPunct="1">
                  <a:spcBef>
                    <a:spcPts val="0"/>
                  </a:spcBef>
                  <a:spcAft>
                    <a:spcPts val="0"/>
                  </a:spcAft>
                  <a:defRPr/>
                </a:pPr>
                <a:r>
                  <a:rPr lang="en-US" sz="2000" dirty="0">
                    <a:solidFill>
                      <a:schemeClr val="tx1">
                        <a:lumMod val="75000"/>
                        <a:lumOff val="25000"/>
                      </a:schemeClr>
                    </a:solidFill>
                    <a:latin typeface="+mj-lt"/>
                    <a:ea typeface="+mn-ea"/>
                  </a:rPr>
                  <a:t>Healthcare Industry Knowledge</a:t>
                </a:r>
              </a:p>
            </p:txBody>
          </p:sp>
          <p:sp>
            <p:nvSpPr>
              <p:cNvPr id="35" name="TextBox 34"/>
              <p:cNvSpPr txBox="1"/>
              <p:nvPr/>
            </p:nvSpPr>
            <p:spPr>
              <a:xfrm>
                <a:off x="1984612" y="2363047"/>
                <a:ext cx="4147891" cy="788649"/>
              </a:xfrm>
              <a:prstGeom prst="rect">
                <a:avLst/>
              </a:prstGeom>
              <a:noFill/>
            </p:spPr>
            <p:txBody>
              <a:bodyPr>
                <a:spAutoFit/>
              </a:bodyPr>
              <a:lstStyle/>
              <a:p>
                <a:pPr algn="just" eaLnBrk="1" fontAlgn="auto" hangingPunct="1">
                  <a:spcBef>
                    <a:spcPts val="0"/>
                  </a:spcBef>
                  <a:spcAft>
                    <a:spcPts val="0"/>
                  </a:spcAft>
                  <a:defRPr/>
                </a:pPr>
                <a:r>
                  <a:rPr lang="en-US" sz="1200" dirty="0">
                    <a:solidFill>
                      <a:schemeClr val="bg1">
                        <a:lumMod val="50000"/>
                      </a:schemeClr>
                    </a:solidFill>
                    <a:latin typeface="+mj-lt"/>
                    <a:ea typeface="+mn-ea"/>
                  </a:rPr>
                  <a:t>Our staff has substantial professional experience working in healthcare settings and understands recent trends in meaningful use objectives, wellness incentives, and accountable care organizations.</a:t>
                </a:r>
              </a:p>
            </p:txBody>
          </p:sp>
        </p:grpSp>
      </p:grpSp>
      <p:grpSp>
        <p:nvGrpSpPr>
          <p:cNvPr id="38" name="Group 11"/>
          <p:cNvGrpSpPr>
            <a:grpSpLocks/>
          </p:cNvGrpSpPr>
          <p:nvPr userDrawn="1"/>
        </p:nvGrpSpPr>
        <p:grpSpPr bwMode="auto">
          <a:xfrm>
            <a:off x="6798813" y="2891783"/>
            <a:ext cx="5118029" cy="970467"/>
            <a:chOff x="6701013" y="3453585"/>
            <a:chExt cx="4845173" cy="861411"/>
          </a:xfrm>
        </p:grpSpPr>
        <p:sp>
          <p:nvSpPr>
            <p:cNvPr id="44" name="TextBox 43"/>
            <p:cNvSpPr txBox="1"/>
            <p:nvPr/>
          </p:nvSpPr>
          <p:spPr bwMode="auto">
            <a:xfrm>
              <a:off x="6701013" y="3622309"/>
              <a:ext cx="234905" cy="464423"/>
            </a:xfrm>
            <a:prstGeom prst="rect">
              <a:avLst/>
            </a:prstGeom>
            <a:noFill/>
          </p:spPr>
          <p:txBody>
            <a:bodyPr>
              <a:spAutoFit/>
            </a:bodyPr>
            <a:lstStyle/>
            <a:p>
              <a:pPr algn="ctr" eaLnBrk="1" fontAlgn="auto" hangingPunct="1">
                <a:spcBef>
                  <a:spcPts val="0"/>
                </a:spcBef>
                <a:spcAft>
                  <a:spcPts val="0"/>
                </a:spcAft>
                <a:defRPr/>
              </a:pPr>
              <a:r>
                <a:rPr lang="en-US" sz="2800" dirty="0">
                  <a:solidFill>
                    <a:schemeClr val="bg1"/>
                  </a:solidFill>
                  <a:latin typeface="+mj-lt"/>
                  <a:ea typeface="+mn-ea"/>
                </a:rPr>
                <a:t>5</a:t>
              </a:r>
            </a:p>
          </p:txBody>
        </p:sp>
        <p:grpSp>
          <p:nvGrpSpPr>
            <p:cNvPr id="40" name="Group 53"/>
            <p:cNvGrpSpPr>
              <a:grpSpLocks/>
            </p:cNvGrpSpPr>
            <p:nvPr/>
          </p:nvGrpSpPr>
          <p:grpSpPr bwMode="auto">
            <a:xfrm>
              <a:off x="7398293" y="3453585"/>
              <a:ext cx="4147893" cy="861411"/>
              <a:chOff x="1910449" y="3448550"/>
              <a:chExt cx="4147893" cy="861411"/>
            </a:xfrm>
          </p:grpSpPr>
          <p:sp>
            <p:nvSpPr>
              <p:cNvPr id="41" name="TextBox 40"/>
              <p:cNvSpPr txBox="1"/>
              <p:nvPr/>
            </p:nvSpPr>
            <p:spPr>
              <a:xfrm>
                <a:off x="1910449" y="3448550"/>
                <a:ext cx="4147893" cy="355148"/>
              </a:xfrm>
              <a:prstGeom prst="rect">
                <a:avLst/>
              </a:prstGeom>
              <a:noFill/>
            </p:spPr>
            <p:txBody>
              <a:bodyPr>
                <a:spAutoFit/>
              </a:bodyPr>
              <a:lstStyle/>
              <a:p>
                <a:pPr eaLnBrk="1" fontAlgn="auto" hangingPunct="1">
                  <a:spcBef>
                    <a:spcPts val="0"/>
                  </a:spcBef>
                  <a:spcAft>
                    <a:spcPts val="0"/>
                  </a:spcAft>
                  <a:defRPr/>
                </a:pPr>
                <a:r>
                  <a:rPr lang="en-US" sz="2000" dirty="0">
                    <a:solidFill>
                      <a:schemeClr val="tx1">
                        <a:lumMod val="75000"/>
                        <a:lumOff val="25000"/>
                      </a:schemeClr>
                    </a:solidFill>
                    <a:latin typeface="+mj-lt"/>
                    <a:ea typeface="+mn-ea"/>
                  </a:rPr>
                  <a:t>Application Development</a:t>
                </a:r>
              </a:p>
            </p:txBody>
          </p:sp>
          <p:sp>
            <p:nvSpPr>
              <p:cNvPr id="42" name="TextBox 41"/>
              <p:cNvSpPr txBox="1"/>
              <p:nvPr/>
            </p:nvSpPr>
            <p:spPr>
              <a:xfrm>
                <a:off x="1910449" y="3736261"/>
                <a:ext cx="4147893" cy="573700"/>
              </a:xfrm>
              <a:prstGeom prst="rect">
                <a:avLst/>
              </a:prstGeom>
              <a:noFill/>
            </p:spPr>
            <p:txBody>
              <a:bodyPr>
                <a:spAutoFit/>
              </a:bodyPr>
              <a:lstStyle/>
              <a:p>
                <a:pPr algn="just" eaLnBrk="1" fontAlgn="auto" hangingPunct="1">
                  <a:spcBef>
                    <a:spcPts val="0"/>
                  </a:spcBef>
                  <a:spcAft>
                    <a:spcPts val="0"/>
                  </a:spcAft>
                  <a:defRPr/>
                </a:pPr>
                <a:r>
                  <a:rPr lang="en-US" sz="1200" dirty="0">
                    <a:solidFill>
                      <a:schemeClr val="bg1">
                        <a:lumMod val="50000"/>
                      </a:schemeClr>
                    </a:solidFill>
                    <a:latin typeface="+mj-lt"/>
                    <a:ea typeface="+mn-ea"/>
                  </a:rPr>
                  <a:t>We can create software that is personally tailored to solving your in-house analytic needs.  Easily get actionable insights from your data no matter how complicated the question.</a:t>
                </a:r>
              </a:p>
            </p:txBody>
          </p:sp>
        </p:grpSp>
      </p:grpSp>
      <p:grpSp>
        <p:nvGrpSpPr>
          <p:cNvPr id="45" name="Group 12"/>
          <p:cNvGrpSpPr>
            <a:grpSpLocks/>
          </p:cNvGrpSpPr>
          <p:nvPr userDrawn="1"/>
        </p:nvGrpSpPr>
        <p:grpSpPr bwMode="auto">
          <a:xfrm>
            <a:off x="6508287" y="4307640"/>
            <a:ext cx="5566852" cy="1164013"/>
            <a:chOff x="6517924" y="4806951"/>
            <a:chExt cx="5028264" cy="1011425"/>
          </a:xfrm>
        </p:grpSpPr>
        <p:grpSp>
          <p:nvGrpSpPr>
            <p:cNvPr id="46" name="Group 39"/>
            <p:cNvGrpSpPr>
              <a:grpSpLocks/>
            </p:cNvGrpSpPr>
            <p:nvPr/>
          </p:nvGrpSpPr>
          <p:grpSpPr bwMode="auto">
            <a:xfrm>
              <a:off x="6517924" y="4863202"/>
              <a:ext cx="759741" cy="697778"/>
              <a:chOff x="6582319" y="4863202"/>
              <a:chExt cx="759741" cy="697778"/>
            </a:xfrm>
          </p:grpSpPr>
          <p:sp>
            <p:nvSpPr>
              <p:cNvPr id="50" name="Teardrop 49"/>
              <p:cNvSpPr/>
              <p:nvPr/>
            </p:nvSpPr>
            <p:spPr>
              <a:xfrm rot="10800000">
                <a:off x="6582319" y="4863202"/>
                <a:ext cx="759741" cy="697778"/>
              </a:xfrm>
              <a:prstGeom prst="teardrop">
                <a:avLst>
                  <a:gd name="adj" fmla="val 84975"/>
                </a:avLst>
              </a:prstGeom>
              <a:solidFill>
                <a:srgbClr val="EA6145">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A80B9"/>
                  </a:solidFill>
                  <a:latin typeface="+mj-lt"/>
                </a:endParaRPr>
              </a:p>
            </p:txBody>
          </p:sp>
          <p:sp>
            <p:nvSpPr>
              <p:cNvPr id="51" name="TextBox 50"/>
              <p:cNvSpPr txBox="1"/>
              <p:nvPr/>
            </p:nvSpPr>
            <p:spPr>
              <a:xfrm>
                <a:off x="6844737" y="4938083"/>
                <a:ext cx="234905" cy="454632"/>
              </a:xfrm>
              <a:prstGeom prst="rect">
                <a:avLst/>
              </a:prstGeom>
              <a:noFill/>
            </p:spPr>
            <p:txBody>
              <a:bodyPr>
                <a:spAutoFit/>
              </a:bodyPr>
              <a:lstStyle/>
              <a:p>
                <a:pPr algn="ctr" eaLnBrk="1" fontAlgn="auto" hangingPunct="1">
                  <a:spcBef>
                    <a:spcPts val="0"/>
                  </a:spcBef>
                  <a:spcAft>
                    <a:spcPts val="0"/>
                  </a:spcAft>
                  <a:defRPr/>
                </a:pPr>
                <a:r>
                  <a:rPr lang="en-US" sz="2800" dirty="0">
                    <a:solidFill>
                      <a:schemeClr val="bg1"/>
                    </a:solidFill>
                    <a:latin typeface="+mj-lt"/>
                    <a:ea typeface="+mn-ea"/>
                  </a:rPr>
                  <a:t>6</a:t>
                </a:r>
              </a:p>
            </p:txBody>
          </p:sp>
        </p:grpSp>
        <p:grpSp>
          <p:nvGrpSpPr>
            <p:cNvPr id="47" name="Group 56"/>
            <p:cNvGrpSpPr>
              <a:grpSpLocks/>
            </p:cNvGrpSpPr>
            <p:nvPr/>
          </p:nvGrpSpPr>
          <p:grpSpPr bwMode="auto">
            <a:xfrm>
              <a:off x="7480827" y="4806951"/>
              <a:ext cx="4065361" cy="1011425"/>
              <a:chOff x="1992983" y="4801916"/>
              <a:chExt cx="4065361" cy="1011425"/>
            </a:xfrm>
          </p:grpSpPr>
          <p:sp>
            <p:nvSpPr>
              <p:cNvPr id="48" name="TextBox 47"/>
              <p:cNvSpPr txBox="1"/>
              <p:nvPr/>
            </p:nvSpPr>
            <p:spPr>
              <a:xfrm>
                <a:off x="1992983" y="4801916"/>
                <a:ext cx="4065361" cy="347660"/>
              </a:xfrm>
              <a:prstGeom prst="rect">
                <a:avLst/>
              </a:prstGeom>
              <a:noFill/>
            </p:spPr>
            <p:txBody>
              <a:bodyPr>
                <a:spAutoFit/>
              </a:bodyPr>
              <a:lstStyle/>
              <a:p>
                <a:pPr eaLnBrk="1" fontAlgn="auto" hangingPunct="1">
                  <a:spcBef>
                    <a:spcPts val="0"/>
                  </a:spcBef>
                  <a:spcAft>
                    <a:spcPts val="0"/>
                  </a:spcAft>
                  <a:defRPr/>
                </a:pPr>
                <a:r>
                  <a:rPr lang="en-US" sz="2000" dirty="0" smtClean="0">
                    <a:solidFill>
                      <a:schemeClr val="tx1">
                        <a:lumMod val="75000"/>
                        <a:lumOff val="25000"/>
                      </a:schemeClr>
                    </a:solidFill>
                    <a:latin typeface="+mj-lt"/>
                    <a:ea typeface="+mn-ea"/>
                  </a:rPr>
                  <a:t>Advanced Sports Analytics</a:t>
                </a:r>
                <a:endParaRPr lang="en-US" sz="2000" dirty="0">
                  <a:solidFill>
                    <a:schemeClr val="tx1">
                      <a:lumMod val="75000"/>
                      <a:lumOff val="25000"/>
                    </a:schemeClr>
                  </a:solidFill>
                  <a:latin typeface="+mj-lt"/>
                  <a:ea typeface="+mn-ea"/>
                </a:endParaRPr>
              </a:p>
            </p:txBody>
          </p:sp>
          <p:sp>
            <p:nvSpPr>
              <p:cNvPr id="49" name="TextBox 48"/>
              <p:cNvSpPr txBox="1"/>
              <p:nvPr/>
            </p:nvSpPr>
            <p:spPr>
              <a:xfrm>
                <a:off x="1992983" y="5091278"/>
                <a:ext cx="4065361" cy="722063"/>
              </a:xfrm>
              <a:prstGeom prst="rect">
                <a:avLst/>
              </a:prstGeom>
              <a:noFill/>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just" eaLnBrk="1" hangingPunct="1"/>
                <a:r>
                  <a:rPr lang="en-US" sz="1200" b="0" i="0" kern="1200" dirty="0" smtClean="0">
                    <a:solidFill>
                      <a:schemeClr val="tx1">
                        <a:lumMod val="50000"/>
                        <a:lumOff val="50000"/>
                      </a:schemeClr>
                    </a:solidFill>
                    <a:effectLst/>
                    <a:latin typeface="+mj-lt"/>
                    <a:ea typeface="ＭＳ Ｐゴシック" charset="0"/>
                    <a:cs typeface="+mn-cs"/>
                  </a:rPr>
                  <a:t>Wondering how</a:t>
                </a:r>
                <a:r>
                  <a:rPr lang="en-US" sz="1200" b="0" i="0" kern="1200" baseline="0" dirty="0" smtClean="0">
                    <a:solidFill>
                      <a:schemeClr val="tx1">
                        <a:lumMod val="50000"/>
                        <a:lumOff val="50000"/>
                      </a:schemeClr>
                    </a:solidFill>
                    <a:effectLst/>
                    <a:latin typeface="+mj-lt"/>
                    <a:ea typeface="ＭＳ Ｐゴシック" charset="0"/>
                    <a:cs typeface="+mn-cs"/>
                  </a:rPr>
                  <a:t> to improve your pitch? How a new player addition will impact team performance? The probability of a win? We can do all of that, and much more. Let us help you revitalize your performance and improve your outcomes. </a:t>
                </a:r>
                <a:endParaRPr lang="en-US" sz="700" dirty="0">
                  <a:solidFill>
                    <a:schemeClr val="tx1">
                      <a:lumMod val="50000"/>
                      <a:lumOff val="50000"/>
                    </a:schemeClr>
                  </a:solidFill>
                  <a:latin typeface="+mj-lt"/>
                </a:endParaRPr>
              </a:p>
            </p:txBody>
          </p:sp>
        </p:grpSp>
      </p:grpSp>
      <p:cxnSp>
        <p:nvCxnSpPr>
          <p:cNvPr id="4" name="Straight Connector 3"/>
          <p:cNvCxnSpPr/>
          <p:nvPr userDrawn="1"/>
        </p:nvCxnSpPr>
        <p:spPr>
          <a:xfrm flipV="1">
            <a:off x="771525" y="2623260"/>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V="1">
            <a:off x="771524" y="4168411"/>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V="1">
            <a:off x="785810" y="5720882"/>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V="1">
            <a:off x="6592368" y="2631114"/>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V="1">
            <a:off x="6592368" y="4150798"/>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V="1">
            <a:off x="6655348" y="5688594"/>
            <a:ext cx="5324475" cy="4636"/>
          </a:xfrm>
          <a:prstGeom prst="line">
            <a:avLst/>
          </a:prstGeom>
          <a:ln w="28575">
            <a:solidFill>
              <a:srgbClr val="F9CD4D"/>
            </a:solidFill>
            <a:prstDash val="lgDashDotDot"/>
          </a:ln>
        </p:spPr>
        <p:style>
          <a:lnRef idx="1">
            <a:schemeClr val="accent1"/>
          </a:lnRef>
          <a:fillRef idx="0">
            <a:schemeClr val="accent1"/>
          </a:fillRef>
          <a:effectRef idx="0">
            <a:schemeClr val="accent1"/>
          </a:effectRef>
          <a:fontRef idx="minor">
            <a:schemeClr val="tx1"/>
          </a:fontRef>
        </p:style>
      </p:cxnSp>
      <p:sp>
        <p:nvSpPr>
          <p:cNvPr id="62" name="Title 1"/>
          <p:cNvSpPr txBox="1">
            <a:spLocks/>
          </p:cNvSpPr>
          <p:nvPr userDrawn="1"/>
        </p:nvSpPr>
        <p:spPr>
          <a:xfrm>
            <a:off x="5461120" y="192850"/>
            <a:ext cx="4193604" cy="801202"/>
          </a:xfrm>
          <a:prstGeom prst="rect">
            <a:avLst/>
          </a:prstGeom>
        </p:spPr>
        <p:txBody>
          <a:bodyPr/>
          <a:lstStyle>
            <a:lvl1pPr algn="l" defTabSz="914400" rtl="0" eaLnBrk="1" latinLnBrk="0" hangingPunct="1">
              <a:lnSpc>
                <a:spcPct val="90000"/>
              </a:lnSpc>
              <a:spcBef>
                <a:spcPct val="0"/>
              </a:spcBef>
              <a:buNone/>
              <a:defRPr sz="6000" b="0" kern="1200" baseline="0">
                <a:solidFill>
                  <a:srgbClr val="556A77"/>
                </a:solidFill>
                <a:latin typeface="+mj-lt"/>
                <a:ea typeface="+mj-ea"/>
                <a:cs typeface="+mj-cs"/>
              </a:defRPr>
            </a:lvl1pPr>
          </a:lstStyle>
          <a:p>
            <a:r>
              <a:rPr lang="en-US" sz="6000" b="0" dirty="0" smtClean="0">
                <a:ln>
                  <a:solidFill>
                    <a:srgbClr val="EA6145"/>
                  </a:solidFill>
                </a:ln>
                <a:solidFill>
                  <a:srgbClr val="EA6145"/>
                </a:solidFill>
              </a:rPr>
              <a:t>Methods</a:t>
            </a:r>
            <a:endParaRPr lang="en-US" sz="4800" b="0" dirty="0">
              <a:ln>
                <a:solidFill>
                  <a:srgbClr val="EA6145"/>
                </a:solidFill>
              </a:ln>
              <a:solidFill>
                <a:srgbClr val="EA6145"/>
              </a:solidFill>
            </a:endParaRPr>
          </a:p>
        </p:txBody>
      </p:sp>
      <p:sp>
        <p:nvSpPr>
          <p:cNvPr id="9" name="TextBox 8"/>
          <p:cNvSpPr txBox="1"/>
          <p:nvPr userDrawn="1"/>
        </p:nvSpPr>
        <p:spPr>
          <a:xfrm>
            <a:off x="3175986" y="136617"/>
            <a:ext cx="2228771" cy="1015663"/>
          </a:xfrm>
          <a:prstGeom prst="rect">
            <a:avLst/>
          </a:prstGeom>
          <a:noFill/>
        </p:spPr>
        <p:txBody>
          <a:bodyPr wrap="square" rtlCol="0">
            <a:spAutoFit/>
          </a:bodyPr>
          <a:lstStyle/>
          <a:p>
            <a:r>
              <a:rPr lang="en-US" sz="6000" dirty="0" smtClean="0">
                <a:solidFill>
                  <a:srgbClr val="556A77"/>
                </a:solidFill>
              </a:rPr>
              <a:t>About</a:t>
            </a:r>
            <a:endParaRPr lang="en-US" sz="6000" dirty="0">
              <a:solidFill>
                <a:srgbClr val="556A77"/>
              </a:solidFill>
            </a:endParaRPr>
          </a:p>
        </p:txBody>
      </p:sp>
      <p:pic>
        <p:nvPicPr>
          <p:cNvPr id="55" name="Picture 54" descr="Methods-Ico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061" y="127602"/>
            <a:ext cx="1924418" cy="787400"/>
          </a:xfrm>
          <a:prstGeom prst="rect">
            <a:avLst/>
          </a:prstGeom>
        </p:spPr>
      </p:pic>
    </p:spTree>
    <p:extLst>
      <p:ext uri="{BB962C8B-B14F-4D97-AF65-F5344CB8AC3E}">
        <p14:creationId xmlns:p14="http://schemas.microsoft.com/office/powerpoint/2010/main" val="209526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cxnSp>
        <p:nvCxnSpPr>
          <p:cNvPr id="6" name="Straight Connector 5"/>
          <p:cNvCxnSpPr/>
          <p:nvPr userDrawn="1"/>
        </p:nvCxnSpPr>
        <p:spPr>
          <a:xfrm>
            <a:off x="0" y="1017038"/>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0" y="1046904"/>
            <a:ext cx="12192000" cy="9718"/>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userDrawn="1"/>
        </p:nvSpPr>
        <p:spPr>
          <a:xfrm>
            <a:off x="144380" y="1331577"/>
            <a:ext cx="9729518" cy="4924425"/>
          </a:xfrm>
          <a:prstGeom prst="rect">
            <a:avLst/>
          </a:prstGeom>
          <a:noFill/>
        </p:spPr>
        <p:txBody>
          <a:bodyPr wrap="square" rtlCol="0">
            <a:spAutoFit/>
          </a:bodyPr>
          <a:lstStyle/>
          <a:p>
            <a:r>
              <a:rPr lang="en-US" sz="1600" b="0" dirty="0" smtClean="0">
                <a:solidFill>
                  <a:srgbClr val="556A77"/>
                </a:solidFill>
                <a:latin typeface="+mj-lt"/>
              </a:rPr>
              <a:t>We have the </a:t>
            </a:r>
            <a:r>
              <a:rPr lang="en-US" sz="2000" b="0" dirty="0" smtClean="0">
                <a:solidFill>
                  <a:srgbClr val="EA6145"/>
                </a:solidFill>
                <a:latin typeface="+mj-lt"/>
              </a:rPr>
              <a:t>Integrity</a:t>
            </a:r>
            <a:r>
              <a:rPr lang="en-US" sz="1800" b="0" dirty="0" smtClean="0">
                <a:solidFill>
                  <a:srgbClr val="EA6145"/>
                </a:solidFill>
                <a:latin typeface="+mj-lt"/>
              </a:rPr>
              <a:t>—</a:t>
            </a:r>
            <a:r>
              <a:rPr lang="en-US" sz="1600" dirty="0" smtClean="0">
                <a:latin typeface="+mj-lt"/>
              </a:rPr>
              <a:t>We</a:t>
            </a:r>
            <a:r>
              <a:rPr lang="en-US" sz="2000" b="1" dirty="0" smtClean="0">
                <a:solidFill>
                  <a:srgbClr val="002060"/>
                </a:solidFill>
                <a:latin typeface="+mj-lt"/>
              </a:rPr>
              <a:t> </a:t>
            </a:r>
            <a:r>
              <a:rPr lang="en-US" sz="1600" dirty="0" smtClean="0">
                <a:latin typeface="+mj-lt"/>
              </a:rPr>
              <a:t>prioritize </a:t>
            </a:r>
            <a:r>
              <a:rPr lang="en-US" sz="1600" dirty="0">
                <a:latin typeface="+mj-lt"/>
              </a:rPr>
              <a:t>ethics and honesty above all else. Our analysts </a:t>
            </a:r>
            <a:r>
              <a:rPr lang="en-US" sz="1600" dirty="0" smtClean="0">
                <a:latin typeface="+mj-lt"/>
              </a:rPr>
              <a:t>never lie </a:t>
            </a:r>
            <a:r>
              <a:rPr lang="en-US" sz="1600" dirty="0">
                <a:latin typeface="+mj-lt"/>
              </a:rPr>
              <a:t>with </a:t>
            </a:r>
            <a:r>
              <a:rPr lang="en-US" sz="1600" dirty="0" smtClean="0">
                <a:latin typeface="+mj-lt"/>
              </a:rPr>
              <a:t>statistics. </a:t>
            </a:r>
            <a:r>
              <a:rPr lang="en-US" sz="1600" dirty="0">
                <a:latin typeface="+mj-lt"/>
              </a:rPr>
              <a:t>We will always give you a candid reading of </a:t>
            </a:r>
            <a:r>
              <a:rPr lang="en-US" sz="1600" dirty="0" smtClean="0">
                <a:latin typeface="+mj-lt"/>
              </a:rPr>
              <a:t>your data to help you build upon your strengths and identify areas of need.</a:t>
            </a:r>
            <a:endParaRPr lang="en-US" sz="1400" dirty="0" smtClean="0">
              <a:latin typeface="+mj-lt"/>
            </a:endParaRPr>
          </a:p>
          <a:p>
            <a:endParaRPr lang="en-US" sz="1400" dirty="0" smtClean="0">
              <a:latin typeface="+mj-lt"/>
            </a:endParaRPr>
          </a:p>
          <a:p>
            <a:endParaRPr lang="en-US" sz="1400" dirty="0">
              <a:latin typeface="+mj-lt"/>
            </a:endParaRPr>
          </a:p>
          <a:p>
            <a:r>
              <a:rPr lang="en-US" sz="1600" b="0" dirty="0" smtClean="0">
                <a:solidFill>
                  <a:srgbClr val="556A77"/>
                </a:solidFill>
                <a:latin typeface="+mj-lt"/>
              </a:rPr>
              <a:t>We have the </a:t>
            </a:r>
            <a:r>
              <a:rPr lang="en-US" sz="2000" b="0" dirty="0" smtClean="0">
                <a:solidFill>
                  <a:srgbClr val="EA6145"/>
                </a:solidFill>
                <a:latin typeface="+mj-lt"/>
              </a:rPr>
              <a:t>Experience</a:t>
            </a:r>
            <a:r>
              <a:rPr lang="en-US" sz="1800" b="0" dirty="0" smtClean="0">
                <a:solidFill>
                  <a:srgbClr val="EA6145"/>
                </a:solidFill>
                <a:latin typeface="+mj-lt"/>
              </a:rPr>
              <a:t>—</a:t>
            </a:r>
            <a:r>
              <a:rPr lang="en-US" sz="1600" dirty="0" smtClean="0">
                <a:latin typeface="+mj-lt"/>
              </a:rPr>
              <a:t>We</a:t>
            </a:r>
            <a:r>
              <a:rPr lang="en-US" sz="2000" b="1" dirty="0" smtClean="0">
                <a:solidFill>
                  <a:srgbClr val="002060"/>
                </a:solidFill>
                <a:latin typeface="+mj-lt"/>
              </a:rPr>
              <a:t> </a:t>
            </a:r>
            <a:r>
              <a:rPr lang="en-US" sz="1600" dirty="0" smtClean="0">
                <a:latin typeface="+mj-lt"/>
              </a:rPr>
              <a:t>are </a:t>
            </a:r>
            <a:r>
              <a:rPr lang="en-US" sz="1600" dirty="0">
                <a:latin typeface="+mj-lt"/>
              </a:rPr>
              <a:t>active Masters- and PhD-level researchers who stay afloat of the most recent advances in statistical methodology. </a:t>
            </a:r>
            <a:r>
              <a:rPr lang="en-US" sz="1600" dirty="0" smtClean="0">
                <a:latin typeface="+mj-lt"/>
              </a:rPr>
              <a:t>We leverage our real-world </a:t>
            </a:r>
            <a:r>
              <a:rPr lang="en-US" sz="1600" dirty="0">
                <a:latin typeface="+mj-lt"/>
              </a:rPr>
              <a:t>experience to provide sound advice on </a:t>
            </a:r>
            <a:r>
              <a:rPr lang="en-US" sz="1600" dirty="0" smtClean="0">
                <a:latin typeface="+mj-lt"/>
              </a:rPr>
              <a:t>any project.</a:t>
            </a:r>
          </a:p>
          <a:p>
            <a:endParaRPr lang="en-US" sz="1400" dirty="0" smtClean="0">
              <a:latin typeface="+mj-lt"/>
            </a:endParaRPr>
          </a:p>
          <a:p>
            <a:endParaRPr lang="en-US" sz="1400" dirty="0">
              <a:latin typeface="+mj-lt"/>
            </a:endParaRPr>
          </a:p>
          <a:p>
            <a:r>
              <a:rPr lang="en-US" sz="1600" b="0" dirty="0" smtClean="0">
                <a:solidFill>
                  <a:srgbClr val="556A77"/>
                </a:solidFill>
                <a:latin typeface="+mj-lt"/>
              </a:rPr>
              <a:t>We have the </a:t>
            </a:r>
            <a:r>
              <a:rPr lang="en-US" sz="2000" b="0" dirty="0" smtClean="0">
                <a:solidFill>
                  <a:srgbClr val="EA6145"/>
                </a:solidFill>
                <a:latin typeface="+mj-lt"/>
              </a:rPr>
              <a:t>Accuracy</a:t>
            </a:r>
            <a:r>
              <a:rPr lang="en-US" sz="1800" b="0" dirty="0" smtClean="0">
                <a:solidFill>
                  <a:srgbClr val="EA6145"/>
                </a:solidFill>
                <a:latin typeface="+mj-lt"/>
              </a:rPr>
              <a:t>—</a:t>
            </a:r>
            <a:r>
              <a:rPr lang="en-US" sz="1600" dirty="0" smtClean="0">
                <a:latin typeface="+mj-lt"/>
              </a:rPr>
              <a:t>We</a:t>
            </a:r>
            <a:r>
              <a:rPr lang="en-US" sz="2000" b="1" dirty="0" smtClean="0">
                <a:solidFill>
                  <a:srgbClr val="002060"/>
                </a:solidFill>
                <a:latin typeface="+mj-lt"/>
              </a:rPr>
              <a:t> </a:t>
            </a:r>
            <a:r>
              <a:rPr lang="en-US" sz="1600" dirty="0" smtClean="0">
                <a:latin typeface="+mj-lt"/>
              </a:rPr>
              <a:t>impose </a:t>
            </a:r>
            <a:r>
              <a:rPr lang="en-US" sz="1600" dirty="0">
                <a:latin typeface="+mj-lt"/>
              </a:rPr>
              <a:t>strict quality control over our analysis and retain all of our software code so that everything we report can be fully replicated. </a:t>
            </a:r>
            <a:r>
              <a:rPr lang="en-US" sz="1600" dirty="0" smtClean="0">
                <a:latin typeface="+mj-lt"/>
              </a:rPr>
              <a:t>As a comprehensive </a:t>
            </a:r>
            <a:r>
              <a:rPr lang="en-US" sz="1600" dirty="0">
                <a:latin typeface="+mj-lt"/>
              </a:rPr>
              <a:t>source for advice on </a:t>
            </a:r>
            <a:r>
              <a:rPr lang="en-US" sz="1600" dirty="0" smtClean="0">
                <a:latin typeface="+mj-lt"/>
              </a:rPr>
              <a:t>methodology</a:t>
            </a:r>
            <a:r>
              <a:rPr lang="en-US" sz="1600" dirty="0">
                <a:latin typeface="+mj-lt"/>
              </a:rPr>
              <a:t>, </a:t>
            </a:r>
            <a:r>
              <a:rPr lang="en-US" sz="1600" dirty="0" smtClean="0">
                <a:latin typeface="+mj-lt"/>
              </a:rPr>
              <a:t>we provide </a:t>
            </a:r>
            <a:r>
              <a:rPr lang="en-US" sz="1600" dirty="0">
                <a:latin typeface="+mj-lt"/>
              </a:rPr>
              <a:t>instruction in data analysis techniques at the same level as a research university, but in a manner that is tailored to your specific needs</a:t>
            </a:r>
            <a:r>
              <a:rPr lang="en-US" sz="1600" dirty="0" smtClean="0">
                <a:latin typeface="+mj-lt"/>
              </a:rPr>
              <a:t>.</a:t>
            </a:r>
          </a:p>
          <a:p>
            <a:endParaRPr lang="en-US" sz="1600" dirty="0" smtClean="0">
              <a:latin typeface="+mj-lt"/>
            </a:endParaRPr>
          </a:p>
          <a:p>
            <a:endParaRPr lang="en-US" sz="1600" dirty="0" smtClean="0">
              <a:latin typeface="+mj-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rgbClr val="556A77"/>
                </a:solidFill>
                <a:latin typeface="+mj-lt"/>
              </a:rPr>
              <a:t>We are </a:t>
            </a:r>
            <a:r>
              <a:rPr lang="en-US" sz="2000" b="0" dirty="0" smtClean="0">
                <a:solidFill>
                  <a:srgbClr val="EF6229"/>
                </a:solidFill>
                <a:latin typeface="+mj-lt"/>
              </a:rPr>
              <a:t>Engineers—</a:t>
            </a:r>
            <a:r>
              <a:rPr lang="en-US" sz="1600" b="0" dirty="0" smtClean="0">
                <a:solidFill>
                  <a:schemeClr val="tx1"/>
                </a:solidFill>
                <a:latin typeface="+mj-lt"/>
              </a:rPr>
              <a:t>W</a:t>
            </a:r>
            <a:r>
              <a:rPr lang="en-US" sz="1600" dirty="0" smtClean="0">
                <a:latin typeface="+mj-lt"/>
              </a:rPr>
              <a:t>e can program in any type of statistical software---R, SAS, Stata, SPSS, </a:t>
            </a:r>
            <a:r>
              <a:rPr lang="en-US" sz="1600" dirty="0" err="1" smtClean="0">
                <a:latin typeface="+mj-lt"/>
              </a:rPr>
              <a:t>Mplus</a:t>
            </a:r>
            <a:r>
              <a:rPr lang="en-US" sz="1600" dirty="0" smtClean="0">
                <a:latin typeface="+mj-lt"/>
              </a:rPr>
              <a:t>, and even Visual Basic for Excel. Our knowledge of databases include the most popular platforms used by large and small businesses including Oracle, MySQL, </a:t>
            </a:r>
            <a:r>
              <a:rPr lang="en-US" sz="1600" dirty="0" err="1" smtClean="0">
                <a:latin typeface="+mj-lt"/>
              </a:rPr>
              <a:t>SQLServer</a:t>
            </a:r>
            <a:r>
              <a:rPr lang="en-US" sz="1600" dirty="0" smtClean="0">
                <a:latin typeface="+mj-lt"/>
              </a:rPr>
              <a:t>, and Hive.</a:t>
            </a:r>
          </a:p>
          <a:p>
            <a:endParaRPr lang="en-US" sz="1800" dirty="0">
              <a:latin typeface="+mj-lt"/>
            </a:endParaRPr>
          </a:p>
          <a:p>
            <a:endParaRPr lang="en-US" sz="1600" dirty="0">
              <a:latin typeface="American Typewriter"/>
            </a:endParaRPr>
          </a:p>
        </p:txBody>
      </p:sp>
      <p:sp>
        <p:nvSpPr>
          <p:cNvPr id="56" name="TextBox 55"/>
          <p:cNvSpPr txBox="1"/>
          <p:nvPr userDrawn="1"/>
        </p:nvSpPr>
        <p:spPr>
          <a:xfrm>
            <a:off x="9978189" y="3318553"/>
            <a:ext cx="2103518" cy="1908215"/>
          </a:xfrm>
          <a:prstGeom prst="rect">
            <a:avLst/>
          </a:prstGeom>
          <a:noFill/>
        </p:spPr>
        <p:txBody>
          <a:bodyPr wrap="square" rtlCol="0">
            <a:spAutoFit/>
          </a:bodyPr>
          <a:lstStyle/>
          <a:p>
            <a:endParaRPr lang="en-US" dirty="0">
              <a:latin typeface="American Typewriter"/>
            </a:endParaRPr>
          </a:p>
          <a:p>
            <a:pPr algn="ctr"/>
            <a:r>
              <a:rPr lang="en-US" sz="1600" b="1" dirty="0">
                <a:solidFill>
                  <a:srgbClr val="002060"/>
                </a:solidFill>
                <a:latin typeface="American Typewriter"/>
              </a:rPr>
              <a:t> </a:t>
            </a:r>
            <a:r>
              <a:rPr lang="en-US" sz="2000" b="0" kern="1200" dirty="0" smtClean="0">
                <a:solidFill>
                  <a:srgbClr val="556A77"/>
                </a:solidFill>
                <a:latin typeface="+mn-lt"/>
                <a:ea typeface="+mn-ea"/>
                <a:cs typeface="+mn-cs"/>
              </a:rPr>
              <a:t>We move seamlessly through your data to provide you with accurate insights</a:t>
            </a:r>
            <a:r>
              <a:rPr lang="en-US" sz="2000" b="1" dirty="0" smtClean="0">
                <a:solidFill>
                  <a:srgbClr val="556A77"/>
                </a:solidFill>
                <a:latin typeface="American Typewriter"/>
              </a:rPr>
              <a:t>. </a:t>
            </a:r>
            <a:endParaRPr lang="en-US" sz="2000" b="1" dirty="0">
              <a:solidFill>
                <a:srgbClr val="556A77"/>
              </a:solidFill>
              <a:latin typeface="American Typewriter"/>
            </a:endParaRPr>
          </a:p>
        </p:txBody>
      </p:sp>
      <p:sp>
        <p:nvSpPr>
          <p:cNvPr id="57" name="Title 1"/>
          <p:cNvSpPr txBox="1">
            <a:spLocks/>
          </p:cNvSpPr>
          <p:nvPr userDrawn="1"/>
        </p:nvSpPr>
        <p:spPr>
          <a:xfrm>
            <a:off x="6339782" y="169430"/>
            <a:ext cx="4193604" cy="801202"/>
          </a:xfrm>
          <a:prstGeom prst="rect">
            <a:avLst/>
          </a:prstGeom>
        </p:spPr>
        <p:txBody>
          <a:bodyPr/>
          <a:lstStyle>
            <a:lvl1pPr algn="l" defTabSz="914400" rtl="0" eaLnBrk="1" latinLnBrk="0" hangingPunct="1">
              <a:lnSpc>
                <a:spcPct val="90000"/>
              </a:lnSpc>
              <a:spcBef>
                <a:spcPct val="0"/>
              </a:spcBef>
              <a:buNone/>
              <a:defRPr sz="6000" b="0" kern="1200" baseline="0">
                <a:solidFill>
                  <a:srgbClr val="556A77"/>
                </a:solidFill>
                <a:latin typeface="+mj-lt"/>
                <a:ea typeface="+mj-ea"/>
                <a:cs typeface="+mj-cs"/>
              </a:defRPr>
            </a:lvl1pPr>
          </a:lstStyle>
          <a:p>
            <a:r>
              <a:rPr lang="en-US" sz="6000" b="0" dirty="0" smtClean="0">
                <a:ln>
                  <a:solidFill>
                    <a:srgbClr val="EA6145"/>
                  </a:solidFill>
                </a:ln>
                <a:solidFill>
                  <a:srgbClr val="EA6145"/>
                </a:solidFill>
              </a:rPr>
              <a:t>Methods</a:t>
            </a:r>
            <a:endParaRPr lang="en-US" sz="6000" b="0" dirty="0">
              <a:ln>
                <a:solidFill>
                  <a:srgbClr val="EA6145"/>
                </a:solidFill>
              </a:ln>
              <a:solidFill>
                <a:srgbClr val="EA6145"/>
              </a:solidFill>
            </a:endParaRPr>
          </a:p>
        </p:txBody>
      </p:sp>
      <p:sp>
        <p:nvSpPr>
          <p:cNvPr id="58" name="TextBox 57"/>
          <p:cNvSpPr txBox="1"/>
          <p:nvPr userDrawn="1"/>
        </p:nvSpPr>
        <p:spPr>
          <a:xfrm>
            <a:off x="2078897" y="212366"/>
            <a:ext cx="4717441" cy="830997"/>
          </a:xfrm>
          <a:prstGeom prst="rect">
            <a:avLst/>
          </a:prstGeom>
          <a:noFill/>
        </p:spPr>
        <p:txBody>
          <a:bodyPr wrap="square" rtlCol="0">
            <a:spAutoFit/>
          </a:bodyPr>
          <a:lstStyle/>
          <a:p>
            <a:r>
              <a:rPr lang="en-US" sz="4800" dirty="0" smtClean="0">
                <a:solidFill>
                  <a:srgbClr val="556A77"/>
                </a:solidFill>
              </a:rPr>
              <a:t>The Benefits of </a:t>
            </a:r>
            <a:endParaRPr lang="en-US" sz="4800" dirty="0">
              <a:solidFill>
                <a:srgbClr val="556A77"/>
              </a:solidFill>
            </a:endParaRPr>
          </a:p>
        </p:txBody>
      </p:sp>
      <p:cxnSp>
        <p:nvCxnSpPr>
          <p:cNvPr id="59" name="Straight Connector 58"/>
          <p:cNvCxnSpPr/>
          <p:nvPr userDrawn="1"/>
        </p:nvCxnSpPr>
        <p:spPr>
          <a:xfrm flipH="1">
            <a:off x="9873898" y="1418717"/>
            <a:ext cx="2622" cy="5051217"/>
          </a:xfrm>
          <a:prstGeom prst="line">
            <a:avLst/>
          </a:prstGeom>
          <a:ln w="28575">
            <a:solidFill>
              <a:srgbClr val="EF6229"/>
            </a:solidFill>
            <a:prstDash val="lgDashDotDot"/>
          </a:ln>
        </p:spPr>
        <p:style>
          <a:lnRef idx="1">
            <a:schemeClr val="accent1"/>
          </a:lnRef>
          <a:fillRef idx="0">
            <a:schemeClr val="accent1"/>
          </a:fillRef>
          <a:effectRef idx="0">
            <a:schemeClr val="accent1"/>
          </a:effectRef>
          <a:fontRef idx="minor">
            <a:schemeClr val="tx1"/>
          </a:fontRef>
        </p:style>
      </p:cxnSp>
      <p:pic>
        <p:nvPicPr>
          <p:cNvPr id="72" name="Picture 71"/>
          <p:cNvPicPr>
            <a:picLocks noChangeAspect="1"/>
          </p:cNvPicPr>
          <p:nvPr userDrawn="1"/>
        </p:nvPicPr>
        <p:blipFill>
          <a:blip r:embed="rId2"/>
          <a:stretch>
            <a:fillRect/>
          </a:stretch>
        </p:blipFill>
        <p:spPr>
          <a:xfrm>
            <a:off x="10249494" y="2016306"/>
            <a:ext cx="1566909" cy="1566909"/>
          </a:xfrm>
          <a:prstGeom prst="rect">
            <a:avLst/>
          </a:prstGeom>
        </p:spPr>
      </p:pic>
      <p:pic>
        <p:nvPicPr>
          <p:cNvPr id="12" name="Picture 11" descr="Methods-Ico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4479" y="122932"/>
            <a:ext cx="1924418" cy="787400"/>
          </a:xfrm>
          <a:prstGeom prst="rect">
            <a:avLst/>
          </a:prstGeom>
        </p:spPr>
      </p:pic>
    </p:spTree>
    <p:extLst>
      <p:ext uri="{BB962C8B-B14F-4D97-AF65-F5344CB8AC3E}">
        <p14:creationId xmlns:p14="http://schemas.microsoft.com/office/powerpoint/2010/main" val="374485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40000"/>
            <a:lumOff val="60000"/>
            <a:alpha val="42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t="78091"/>
          <a:stretch/>
        </p:blipFill>
        <p:spPr>
          <a:xfrm>
            <a:off x="0" y="6155842"/>
            <a:ext cx="7688425" cy="878272"/>
          </a:xfrm>
          <a:prstGeom prst="rect">
            <a:avLst/>
          </a:prstGeom>
        </p:spPr>
      </p:pic>
      <p:sp>
        <p:nvSpPr>
          <p:cNvPr id="13" name="TextBox 12"/>
          <p:cNvSpPr txBox="1"/>
          <p:nvPr/>
        </p:nvSpPr>
        <p:spPr>
          <a:xfrm>
            <a:off x="1276350" y="6372212"/>
            <a:ext cx="3752850" cy="369332"/>
          </a:xfrm>
          <a:prstGeom prst="rect">
            <a:avLst/>
          </a:prstGeom>
          <a:noFill/>
        </p:spPr>
        <p:txBody>
          <a:bodyPr wrap="square" rtlCol="0">
            <a:spAutoFit/>
          </a:bodyPr>
          <a:lstStyle/>
          <a:p>
            <a:r>
              <a:rPr lang="en-US" dirty="0" smtClean="0">
                <a:solidFill>
                  <a:schemeClr val="bg1"/>
                </a:solidFill>
              </a:rPr>
              <a:t>Better Data | Better Decisions</a:t>
            </a:r>
            <a:endParaRPr lang="en-US" dirty="0">
              <a:solidFill>
                <a:schemeClr val="bg1"/>
              </a:solidFill>
            </a:endParaRPr>
          </a:p>
        </p:txBody>
      </p:sp>
    </p:spTree>
    <p:extLst>
      <p:ext uri="{BB962C8B-B14F-4D97-AF65-F5344CB8AC3E}">
        <p14:creationId xmlns:p14="http://schemas.microsoft.com/office/powerpoint/2010/main" val="2950076050"/>
      </p:ext>
    </p:extLst>
  </p:cSld>
  <p:clrMap bg1="lt1" tx1="dk1" bg2="lt2" tx2="dk2" accent1="accent1" accent2="accent2" accent3="accent3" accent4="accent4" accent5="accent5" accent6="accent6" hlink="hlink" folHlink="folHlink"/>
  <p:sldLayoutIdLst>
    <p:sldLayoutId id="2147483680" r:id="rId1"/>
    <p:sldLayoutId id="2147483725" r:id="rId2"/>
    <p:sldLayoutId id="2147483726" r:id="rId3"/>
    <p:sldLayoutId id="2147483727" r:id="rId4"/>
    <p:sldLayoutId id="2147483728" r:id="rId5"/>
    <p:sldLayoutId id="2147483699" r:id="rId6"/>
    <p:sldLayoutId id="2147483729" r:id="rId7"/>
    <p:sldLayoutId id="2147483724" r:id="rId8"/>
    <p:sldLayoutId id="2147483703" r:id="rId9"/>
    <p:sldLayoutId id="2147483704" r:id="rId10"/>
    <p:sldLayoutId id="2147483700" r:id="rId11"/>
    <p:sldLayoutId id="2147483701" r:id="rId12"/>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40000"/>
            <a:lumOff val="60000"/>
            <a:alpha val="42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8">
            <a:extLst>
              <a:ext uri="{28A0092B-C50C-407E-A947-70E740481C1C}">
                <a14:useLocalDpi xmlns:a14="http://schemas.microsoft.com/office/drawing/2010/main" val="0"/>
              </a:ext>
            </a:extLst>
          </a:blip>
          <a:srcRect t="78091"/>
          <a:stretch/>
        </p:blipFill>
        <p:spPr>
          <a:xfrm>
            <a:off x="0" y="6155842"/>
            <a:ext cx="7688425" cy="878272"/>
          </a:xfrm>
          <a:prstGeom prst="rect">
            <a:avLst/>
          </a:prstGeom>
        </p:spPr>
      </p:pic>
      <p:sp>
        <p:nvSpPr>
          <p:cNvPr id="13" name="TextBox 12"/>
          <p:cNvSpPr txBox="1"/>
          <p:nvPr/>
        </p:nvSpPr>
        <p:spPr>
          <a:xfrm>
            <a:off x="1276350" y="6372212"/>
            <a:ext cx="3752850" cy="369332"/>
          </a:xfrm>
          <a:prstGeom prst="rect">
            <a:avLst/>
          </a:prstGeom>
          <a:noFill/>
        </p:spPr>
        <p:txBody>
          <a:bodyPr wrap="square" rtlCol="0">
            <a:spAutoFit/>
          </a:bodyPr>
          <a:lstStyle/>
          <a:p>
            <a:r>
              <a:rPr lang="en-US" dirty="0" smtClean="0">
                <a:solidFill>
                  <a:schemeClr val="bg1"/>
                </a:solidFill>
              </a:rPr>
              <a:t>Better Data | Better Decisions</a:t>
            </a:r>
            <a:endParaRPr lang="en-US" dirty="0">
              <a:solidFill>
                <a:schemeClr val="bg1"/>
              </a:solidFill>
            </a:endParaRPr>
          </a:p>
        </p:txBody>
      </p:sp>
      <p:cxnSp>
        <p:nvCxnSpPr>
          <p:cNvPr id="15" name="Straight Connector 14"/>
          <p:cNvCxnSpPr/>
          <p:nvPr/>
        </p:nvCxnSpPr>
        <p:spPr>
          <a:xfrm>
            <a:off x="0" y="1017038"/>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0" y="1331404"/>
            <a:ext cx="12192000" cy="9718"/>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59715" y="984499"/>
            <a:ext cx="6672569" cy="369332"/>
          </a:xfrm>
          <a:prstGeom prst="rect">
            <a:avLst/>
          </a:prstGeom>
          <a:noFill/>
        </p:spPr>
        <p:txBody>
          <a:bodyPr wrap="square" rtlCol="0">
            <a:spAutoFit/>
          </a:bodyPr>
          <a:lstStyle/>
          <a:p>
            <a:pPr algn="ctr"/>
            <a:r>
              <a:rPr lang="en-US" b="0" i="1" dirty="0" smtClean="0">
                <a:solidFill>
                  <a:schemeClr val="tx1">
                    <a:lumMod val="50000"/>
                    <a:lumOff val="50000"/>
                  </a:schemeClr>
                </a:solidFill>
              </a:rPr>
              <a:t>We aren’t industry specific.</a:t>
            </a:r>
            <a:r>
              <a:rPr lang="en-US" b="0" i="1" baseline="0" dirty="0" smtClean="0">
                <a:solidFill>
                  <a:schemeClr val="tx1">
                    <a:lumMod val="50000"/>
                    <a:lumOff val="50000"/>
                  </a:schemeClr>
                </a:solidFill>
              </a:rPr>
              <a:t> We’re data specific. </a:t>
            </a:r>
            <a:endParaRPr lang="en-US" b="0" i="1" dirty="0">
              <a:solidFill>
                <a:schemeClr val="tx1">
                  <a:lumMod val="50000"/>
                  <a:lumOff val="50000"/>
                </a:schemeClr>
              </a:solidFill>
            </a:endParaRPr>
          </a:p>
        </p:txBody>
      </p:sp>
      <p:sp>
        <p:nvSpPr>
          <p:cNvPr id="2" name="Title Placeholder 1"/>
          <p:cNvSpPr>
            <a:spLocks noGrp="1"/>
          </p:cNvSpPr>
          <p:nvPr>
            <p:ph type="title"/>
          </p:nvPr>
        </p:nvSpPr>
        <p:spPr>
          <a:xfrm>
            <a:off x="1947861" y="28268"/>
            <a:ext cx="8296275"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198" y="1557492"/>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Methods-Icon.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139700"/>
            <a:ext cx="1924418" cy="787400"/>
          </a:xfrm>
          <a:prstGeom prst="rect">
            <a:avLst/>
          </a:prstGeom>
        </p:spPr>
      </p:pic>
    </p:spTree>
    <p:extLst>
      <p:ext uri="{BB962C8B-B14F-4D97-AF65-F5344CB8AC3E}">
        <p14:creationId xmlns:p14="http://schemas.microsoft.com/office/powerpoint/2010/main" val="730785061"/>
      </p:ext>
    </p:extLst>
  </p:cSld>
  <p:clrMap bg1="lt1" tx1="dk1" bg2="lt2" tx2="dk2" accent1="accent1" accent2="accent2" accent3="accent3" accent4="accent4" accent5="accent5" accent6="accent6" hlink="hlink" folHlink="folHlink"/>
  <p:sldLayoutIdLst>
    <p:sldLayoutId id="2147483718" r:id="rId1"/>
    <p:sldLayoutId id="2147483722" r:id="rId2"/>
    <p:sldLayoutId id="2147483723" r:id="rId3"/>
    <p:sldLayoutId id="2147483719" r:id="rId4"/>
    <p:sldLayoutId id="2147483720" r:id="rId5"/>
    <p:sldLayoutId id="2147483721" r:id="rId6"/>
  </p:sldLayoutIdLst>
  <p:txStyles>
    <p:titleStyle>
      <a:lvl1pPr algn="l" defTabSz="914400" rtl="0" eaLnBrk="1" latinLnBrk="0" hangingPunct="1">
        <a:lnSpc>
          <a:spcPct val="90000"/>
        </a:lnSpc>
        <a:spcBef>
          <a:spcPct val="0"/>
        </a:spcBef>
        <a:buNone/>
        <a:defRPr sz="4800" b="0" kern="1200">
          <a:solidFill>
            <a:srgbClr val="556A7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56A7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56A7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56A7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56A7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56A7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40000"/>
            <a:lumOff val="60000"/>
            <a:alpha val="42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78091"/>
          <a:stretch/>
        </p:blipFill>
        <p:spPr>
          <a:xfrm>
            <a:off x="0" y="6155842"/>
            <a:ext cx="7688425" cy="878272"/>
          </a:xfrm>
          <a:prstGeom prst="rect">
            <a:avLst/>
          </a:prstGeom>
        </p:spPr>
      </p:pic>
      <p:sp>
        <p:nvSpPr>
          <p:cNvPr id="13" name="TextBox 12"/>
          <p:cNvSpPr txBox="1"/>
          <p:nvPr/>
        </p:nvSpPr>
        <p:spPr>
          <a:xfrm>
            <a:off x="1276350" y="6372212"/>
            <a:ext cx="3752850" cy="369332"/>
          </a:xfrm>
          <a:prstGeom prst="rect">
            <a:avLst/>
          </a:prstGeom>
          <a:noFill/>
        </p:spPr>
        <p:txBody>
          <a:bodyPr wrap="square" rtlCol="0">
            <a:spAutoFit/>
          </a:bodyPr>
          <a:lstStyle/>
          <a:p>
            <a:r>
              <a:rPr lang="en-US" dirty="0" smtClean="0">
                <a:solidFill>
                  <a:schemeClr val="bg1"/>
                </a:solidFill>
              </a:rPr>
              <a:t>Better Data | Better Decisions</a:t>
            </a:r>
            <a:endParaRPr lang="en-US" dirty="0">
              <a:solidFill>
                <a:schemeClr val="bg1"/>
              </a:solidFill>
            </a:endParaRPr>
          </a:p>
        </p:txBody>
      </p:sp>
    </p:spTree>
    <p:extLst>
      <p:ext uri="{BB962C8B-B14F-4D97-AF65-F5344CB8AC3E}">
        <p14:creationId xmlns:p14="http://schemas.microsoft.com/office/powerpoint/2010/main" val="734694870"/>
      </p:ext>
    </p:extLst>
  </p:cSld>
  <p:clrMap bg1="lt1" tx1="dk1" bg2="lt2" tx2="dk2" accent1="accent1" accent2="accent2" accent3="accent3" accent4="accent4" accent5="accent5" accent6="accent6" hlink="hlink" folHlink="folHlink"/>
  <p:sldLayoutIdLst>
    <p:sldLayoutId id="2147483759" r:id="rId1"/>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40000"/>
            <a:lumOff val="60000"/>
            <a:alpha val="42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t="78091"/>
          <a:stretch/>
        </p:blipFill>
        <p:spPr>
          <a:xfrm>
            <a:off x="0" y="6155842"/>
            <a:ext cx="7688425" cy="878272"/>
          </a:xfrm>
          <a:prstGeom prst="rect">
            <a:avLst/>
          </a:prstGeom>
        </p:spPr>
      </p:pic>
      <p:sp>
        <p:nvSpPr>
          <p:cNvPr id="13" name="TextBox 12"/>
          <p:cNvSpPr txBox="1"/>
          <p:nvPr/>
        </p:nvSpPr>
        <p:spPr>
          <a:xfrm>
            <a:off x="1276350" y="6372212"/>
            <a:ext cx="3752850" cy="369332"/>
          </a:xfrm>
          <a:prstGeom prst="rect">
            <a:avLst/>
          </a:prstGeom>
          <a:noFill/>
        </p:spPr>
        <p:txBody>
          <a:bodyPr wrap="square" rtlCol="0">
            <a:spAutoFit/>
          </a:bodyPr>
          <a:lstStyle/>
          <a:p>
            <a:r>
              <a:rPr lang="en-US" dirty="0" smtClean="0">
                <a:solidFill>
                  <a:schemeClr val="bg1"/>
                </a:solidFill>
              </a:rPr>
              <a:t>Better Data | Better Decisions</a:t>
            </a:r>
            <a:endParaRPr lang="en-US" dirty="0">
              <a:solidFill>
                <a:schemeClr val="bg1"/>
              </a:solidFill>
            </a:endParaRPr>
          </a:p>
        </p:txBody>
      </p:sp>
      <p:cxnSp>
        <p:nvCxnSpPr>
          <p:cNvPr id="15" name="Straight Connector 14"/>
          <p:cNvCxnSpPr/>
          <p:nvPr/>
        </p:nvCxnSpPr>
        <p:spPr>
          <a:xfrm>
            <a:off x="0" y="1017038"/>
            <a:ext cx="12192000" cy="0"/>
          </a:xfrm>
          <a:prstGeom prst="line">
            <a:avLst/>
          </a:prstGeom>
          <a:ln w="38100">
            <a:solidFill>
              <a:srgbClr val="405B6B"/>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0" y="1074398"/>
            <a:ext cx="12192000" cy="9718"/>
          </a:xfrm>
          <a:prstGeom prst="line">
            <a:avLst/>
          </a:prstGeom>
          <a:ln w="28575">
            <a:solidFill>
              <a:srgbClr val="F9CD4D"/>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947861" y="28268"/>
            <a:ext cx="8296275"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198" y="1557492"/>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Methods-Icon.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139700"/>
            <a:ext cx="1924418" cy="787400"/>
          </a:xfrm>
          <a:prstGeom prst="rect">
            <a:avLst/>
          </a:prstGeom>
        </p:spPr>
      </p:pic>
    </p:spTree>
    <p:extLst>
      <p:ext uri="{BB962C8B-B14F-4D97-AF65-F5344CB8AC3E}">
        <p14:creationId xmlns:p14="http://schemas.microsoft.com/office/powerpoint/2010/main" val="51185692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Lst>
  <p:txStyles>
    <p:titleStyle>
      <a:lvl1pPr algn="l" defTabSz="914400" rtl="0" eaLnBrk="1" latinLnBrk="0" hangingPunct="1">
        <a:lnSpc>
          <a:spcPct val="90000"/>
        </a:lnSpc>
        <a:spcBef>
          <a:spcPct val="0"/>
        </a:spcBef>
        <a:buNone/>
        <a:defRPr sz="4800" b="0" kern="1200">
          <a:solidFill>
            <a:srgbClr val="556A7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56A7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56A7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56A7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56A7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56A7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hyperlink" Target="http://www.r-bloggers.com/hosting-shiny-on-amazon-ec2/" TargetMode="External"/><Relationship Id="rId2" Type="http://schemas.openxmlformats.org/officeDocument/2006/relationships/hyperlink" Target="https://www.shinyapps.io/" TargetMode="Externa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6.jpeg"/><Relationship Id="rId1" Type="http://schemas.openxmlformats.org/officeDocument/2006/relationships/slideLayout" Target="../slideLayouts/slideLayout21.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1.xml"/><Relationship Id="rId5" Type="http://schemas.openxmlformats.org/officeDocument/2006/relationships/comments" Target="../comments/commen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903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a:t>
            </a:r>
            <a:r>
              <a:rPr lang="en-US" dirty="0" err="1" smtClean="0"/>
              <a:t>RShiny</a:t>
            </a:r>
            <a:r>
              <a:rPr lang="en-US" dirty="0" smtClean="0"/>
              <a:t> Application</a:t>
            </a:r>
            <a:endParaRPr lang="en-US" dirty="0"/>
          </a:p>
        </p:txBody>
      </p:sp>
      <p:sp>
        <p:nvSpPr>
          <p:cNvPr id="5" name="TextBox 4"/>
          <p:cNvSpPr txBox="1"/>
          <p:nvPr/>
        </p:nvSpPr>
        <p:spPr>
          <a:xfrm>
            <a:off x="840172" y="1353831"/>
            <a:ext cx="10353674" cy="4278094"/>
          </a:xfrm>
          <a:prstGeom prst="rect">
            <a:avLst/>
          </a:prstGeom>
          <a:noFill/>
        </p:spPr>
        <p:txBody>
          <a:bodyPr wrap="square" rtlCol="0">
            <a:spAutoFit/>
          </a:bodyPr>
          <a:lstStyle/>
          <a:p>
            <a:r>
              <a:rPr lang="en-US" sz="2800" b="1" dirty="0" smtClean="0"/>
              <a:t>All </a:t>
            </a:r>
            <a:r>
              <a:rPr lang="en-US" sz="2800" b="1" dirty="0" err="1" smtClean="0"/>
              <a:t>RShiny</a:t>
            </a:r>
            <a:r>
              <a:rPr lang="en-US" sz="2800" b="1" dirty="0" smtClean="0"/>
              <a:t> apps are based on two scripts:</a:t>
            </a:r>
          </a:p>
          <a:p>
            <a:endParaRPr lang="en-US" sz="2800" dirty="0" smtClean="0"/>
          </a:p>
          <a:p>
            <a:pPr marL="285750" indent="-285750">
              <a:buFont typeface="Arial" panose="020B0604020202020204" pitchFamily="34" charset="0"/>
              <a:buChar char="•"/>
            </a:pPr>
            <a:r>
              <a:rPr lang="en-US" sz="2400" dirty="0" err="1" smtClean="0"/>
              <a:t>server.R</a:t>
            </a:r>
            <a:r>
              <a:rPr lang="en-US" sz="2400" dirty="0" smtClean="0"/>
              <a:t>: R analysis code</a:t>
            </a:r>
          </a:p>
          <a:p>
            <a:endParaRPr lang="en-US" sz="2400" dirty="0" smtClean="0"/>
          </a:p>
          <a:p>
            <a:pPr marL="285750" indent="-285750">
              <a:buFont typeface="Arial" panose="020B0604020202020204" pitchFamily="34" charset="0"/>
              <a:buChar char="•"/>
            </a:pPr>
            <a:r>
              <a:rPr lang="en-US" sz="2400" dirty="0" err="1" smtClean="0"/>
              <a:t>ui.R</a:t>
            </a:r>
            <a:r>
              <a:rPr lang="en-US" sz="2400" dirty="0" smtClean="0"/>
              <a:t>: Set up browser interface.</a:t>
            </a:r>
          </a:p>
          <a:p>
            <a:endParaRPr lang="en-US" sz="2400" dirty="0" smtClean="0"/>
          </a:p>
          <a:p>
            <a:endParaRPr lang="en-US" sz="2400" dirty="0"/>
          </a:p>
          <a:p>
            <a:endParaRPr lang="en-US" sz="2400" b="1" dirty="0" smtClean="0"/>
          </a:p>
          <a:p>
            <a:r>
              <a:rPr lang="en-US" sz="2400" dirty="0" smtClean="0"/>
              <a:t>The </a:t>
            </a:r>
            <a:r>
              <a:rPr lang="en-US" sz="2400" dirty="0" err="1" smtClean="0"/>
              <a:t>server.R</a:t>
            </a:r>
            <a:r>
              <a:rPr lang="en-US" sz="2400" dirty="0" smtClean="0"/>
              <a:t> script can be as lengthy and complicated as the analysis calls for.</a:t>
            </a:r>
          </a:p>
          <a:p>
            <a:endParaRPr lang="en-US" sz="2400" dirty="0"/>
          </a:p>
          <a:p>
            <a:endParaRPr lang="en-US" sz="2400" dirty="0"/>
          </a:p>
        </p:txBody>
      </p:sp>
    </p:spTree>
    <p:extLst>
      <p:ext uri="{BB962C8B-B14F-4D97-AF65-F5344CB8AC3E}">
        <p14:creationId xmlns:p14="http://schemas.microsoft.com/office/powerpoint/2010/main" val="5319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Effect transition="in" filter="fade">
                                      <p:cBhvr>
                                        <p:cTn id="7" dur="1000"/>
                                        <p:tgtEl>
                                          <p:spTgt spid="5">
                                            <p:txEl>
                                              <p:pRg st="8" end="8"/>
                                            </p:txEl>
                                          </p:spTgt>
                                        </p:tgtEl>
                                      </p:cBhvr>
                                    </p:animEffect>
                                    <p:anim calcmode="lin" valueType="num">
                                      <p:cBhvr>
                                        <p:cTn id="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a:t>
            </a:r>
            <a:r>
              <a:rPr lang="en-US" dirty="0" err="1" smtClean="0"/>
              <a:t>RShiny</a:t>
            </a:r>
            <a:r>
              <a:rPr lang="en-US" dirty="0" smtClean="0"/>
              <a:t> Application</a:t>
            </a:r>
            <a:endParaRPr lang="en-US" dirty="0"/>
          </a:p>
        </p:txBody>
      </p:sp>
      <p:sp>
        <p:nvSpPr>
          <p:cNvPr id="4" name="TextBox 3"/>
          <p:cNvSpPr txBox="1"/>
          <p:nvPr/>
        </p:nvSpPr>
        <p:spPr>
          <a:xfrm>
            <a:off x="7629525" y="1657350"/>
            <a:ext cx="4562475" cy="4801314"/>
          </a:xfrm>
          <a:prstGeom prst="rect">
            <a:avLst/>
          </a:prstGeom>
          <a:noFill/>
        </p:spPr>
        <p:txBody>
          <a:bodyPr wrap="square" rtlCol="0">
            <a:spAutoFit/>
          </a:bodyPr>
          <a:lstStyle/>
          <a:p>
            <a:r>
              <a:rPr lang="en-US" b="1" dirty="0" smtClean="0"/>
              <a:t>The </a:t>
            </a:r>
            <a:r>
              <a:rPr lang="en-US" b="1" dirty="0" err="1" smtClean="0"/>
              <a:t>ui.R</a:t>
            </a:r>
            <a:r>
              <a:rPr lang="en-US" b="1" dirty="0" smtClean="0"/>
              <a:t> script:</a:t>
            </a:r>
          </a:p>
          <a:p>
            <a:endParaRPr lang="en-US" dirty="0"/>
          </a:p>
          <a:p>
            <a:pPr marL="342900" indent="-342900">
              <a:buFont typeface="Arial" panose="020B0604020202020204" pitchFamily="34" charset="0"/>
              <a:buChar char="•"/>
            </a:pPr>
            <a:r>
              <a:rPr lang="en-US" dirty="0" smtClean="0"/>
              <a:t>Adds a title.</a:t>
            </a:r>
          </a:p>
          <a:p>
            <a:pPr marL="285750" indent="-28575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Adds a slider to specify prior size.</a:t>
            </a:r>
          </a:p>
          <a:p>
            <a:pPr marL="285750" indent="-28575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Adds a slider to set maximum iterations.</a:t>
            </a:r>
          </a:p>
          <a:p>
            <a:pPr marL="285750" indent="-28575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Adds a slider to set number of imputations.</a:t>
            </a:r>
          </a:p>
          <a:p>
            <a:pPr marL="285750" indent="-28575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Adds two file input buttons for the full and missing data sets.</a:t>
            </a:r>
          </a:p>
          <a:p>
            <a:pPr marL="285750" indent="-28575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Tells the browser to display the regression results after it has run.</a:t>
            </a:r>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114300" y="1353831"/>
            <a:ext cx="7174985" cy="4151619"/>
          </a:xfrm>
          <a:prstGeom prst="rect">
            <a:avLst/>
          </a:prstGeom>
        </p:spPr>
      </p:pic>
    </p:spTree>
    <p:extLst>
      <p:ext uri="{BB962C8B-B14F-4D97-AF65-F5344CB8AC3E}">
        <p14:creationId xmlns:p14="http://schemas.microsoft.com/office/powerpoint/2010/main" val="388543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Second Example</a:t>
            </a:r>
            <a:endParaRPr lang="en-US" dirty="0"/>
          </a:p>
        </p:txBody>
      </p:sp>
      <p:sp>
        <p:nvSpPr>
          <p:cNvPr id="3" name="TextBox 2"/>
          <p:cNvSpPr txBox="1"/>
          <p:nvPr/>
        </p:nvSpPr>
        <p:spPr>
          <a:xfrm>
            <a:off x="495300" y="1466850"/>
            <a:ext cx="10734675" cy="5632311"/>
          </a:xfrm>
          <a:prstGeom prst="rect">
            <a:avLst/>
          </a:prstGeom>
          <a:noFill/>
        </p:spPr>
        <p:txBody>
          <a:bodyPr wrap="square" rtlCol="0">
            <a:spAutoFit/>
          </a:bodyPr>
          <a:lstStyle/>
          <a:p>
            <a:pPr algn="ctr"/>
            <a:r>
              <a:rPr lang="en-US" sz="2400" b="1" dirty="0" smtClean="0"/>
              <a:t>Working with hedge fund, we  developed a neural network-based predictive model for stock performance.</a:t>
            </a:r>
          </a:p>
          <a:p>
            <a:endParaRPr lang="en-US" sz="2400" dirty="0"/>
          </a:p>
          <a:p>
            <a:r>
              <a:rPr lang="en-US" sz="2400" dirty="0" smtClean="0"/>
              <a:t>On the basis of 44 proprietary predictors, we fit the model on historical data up to six months.</a:t>
            </a:r>
          </a:p>
          <a:p>
            <a:endParaRPr lang="en-US" sz="2400" dirty="0"/>
          </a:p>
          <a:p>
            <a:r>
              <a:rPr lang="en-US" sz="2400" dirty="0" smtClean="0"/>
              <a:t>Once model is fit, simply add in today’s values of the predictors for each stock to get a probability of upwards or downwards movement.</a:t>
            </a:r>
          </a:p>
          <a:p>
            <a:endParaRPr lang="en-US" sz="2400" dirty="0"/>
          </a:p>
          <a:p>
            <a:r>
              <a:rPr lang="en-US" sz="2400" dirty="0" smtClean="0"/>
              <a:t>Problem:</a:t>
            </a:r>
          </a:p>
          <a:p>
            <a:pPr marL="342900" indent="-342900">
              <a:buFont typeface="Arial" panose="020B0604020202020204" pitchFamily="34" charset="0"/>
              <a:buChar char="•"/>
            </a:pPr>
            <a:r>
              <a:rPr lang="en-US" sz="2400" dirty="0" smtClean="0"/>
              <a:t>Client only knows Excel.  Setting up model in Excel is tedious and error-prone.</a:t>
            </a:r>
          </a:p>
          <a:p>
            <a:pPr marL="342900" indent="-342900">
              <a:buFont typeface="Arial" panose="020B0604020202020204" pitchFamily="34" charset="0"/>
              <a:buChar char="•"/>
            </a:pPr>
            <a:r>
              <a:rPr lang="en-US" sz="2400" dirty="0" smtClean="0"/>
              <a:t>Lots of stocks.  </a:t>
            </a:r>
            <a:r>
              <a:rPr lang="en-US" sz="2400" b="1" u="sng" dirty="0" smtClean="0"/>
              <a:t>Can we automate?</a:t>
            </a:r>
          </a:p>
          <a:p>
            <a:pPr marL="342900" indent="-342900">
              <a:buFont typeface="Arial" panose="020B0604020202020204" pitchFamily="34" charset="0"/>
              <a:buChar char="•"/>
            </a:pPr>
            <a:endParaRPr lang="en-US" sz="2400" dirty="0" smtClean="0"/>
          </a:p>
          <a:p>
            <a:endParaRPr lang="en-US" sz="2400" dirty="0"/>
          </a:p>
          <a:p>
            <a:endParaRPr lang="en-US" sz="2400" dirty="0"/>
          </a:p>
        </p:txBody>
      </p:sp>
    </p:spTree>
    <p:extLst>
      <p:ext uri="{BB962C8B-B14F-4D97-AF65-F5344CB8AC3E}">
        <p14:creationId xmlns:p14="http://schemas.microsoft.com/office/powerpoint/2010/main" val="412192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Second Example</a:t>
            </a:r>
            <a:endParaRPr lang="en-US" dirty="0"/>
          </a:p>
        </p:txBody>
      </p:sp>
      <p:pic>
        <p:nvPicPr>
          <p:cNvPr id="5122" name="Picture 2" descr="https://rezwanlink.files.wordpress.com/2014/08/supervised-neural-network.g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76900" y="1733550"/>
            <a:ext cx="5989582" cy="41683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390525" y="1229053"/>
            <a:ext cx="4838700" cy="5078313"/>
          </a:xfrm>
          <a:prstGeom prst="rect">
            <a:avLst/>
          </a:prstGeom>
          <a:noFill/>
        </p:spPr>
        <p:txBody>
          <a:bodyPr wrap="square" rtlCol="0">
            <a:spAutoFit/>
          </a:bodyPr>
          <a:lstStyle/>
          <a:p>
            <a:r>
              <a:rPr lang="en-US" dirty="0" smtClean="0"/>
              <a:t>Neural networks:</a:t>
            </a:r>
          </a:p>
          <a:p>
            <a:endParaRPr lang="en-US" dirty="0" smtClean="0"/>
          </a:p>
          <a:p>
            <a:pPr marL="285750" indent="-285750">
              <a:buFont typeface="Arial" panose="020B0604020202020204" pitchFamily="34" charset="0"/>
              <a:buChar char="•"/>
            </a:pPr>
            <a:r>
              <a:rPr lang="en-US" dirty="0" smtClean="0"/>
              <a:t>Highly nonlinear, everything interacts with everything else.</a:t>
            </a:r>
          </a:p>
          <a:p>
            <a:endParaRPr lang="en-US" dirty="0" smtClean="0"/>
          </a:p>
          <a:p>
            <a:pPr marL="285750" indent="-285750">
              <a:buFont typeface="Arial" panose="020B0604020202020204" pitchFamily="34" charset="0"/>
              <a:buChar char="•"/>
            </a:pPr>
            <a:r>
              <a:rPr lang="en-US" dirty="0" smtClean="0"/>
              <a:t>Output is a function (usually logistic </a:t>
            </a:r>
            <a:r>
              <a:rPr lang="en-US" dirty="0" err="1" smtClean="0"/>
              <a:t>cdf</a:t>
            </a:r>
            <a:r>
              <a:rPr lang="en-US" dirty="0" smtClean="0"/>
              <a:t>) of the hidden layers.</a:t>
            </a:r>
          </a:p>
          <a:p>
            <a:endParaRPr lang="en-US" dirty="0" smtClean="0"/>
          </a:p>
          <a:p>
            <a:pPr marL="285750" indent="-285750">
              <a:buFont typeface="Arial" panose="020B0604020202020204" pitchFamily="34" charset="0"/>
              <a:buChar char="•"/>
            </a:pPr>
            <a:r>
              <a:rPr lang="en-US" dirty="0" smtClean="0"/>
              <a:t>Each hidden layer is a function (usually logistic </a:t>
            </a:r>
            <a:r>
              <a:rPr lang="en-US" dirty="0" err="1" smtClean="0"/>
              <a:t>cdfs</a:t>
            </a:r>
            <a:r>
              <a:rPr lang="en-US" dirty="0" smtClean="0"/>
              <a:t>) of the observed inputs.</a:t>
            </a:r>
          </a:p>
          <a:p>
            <a:endParaRPr lang="en-US" dirty="0" smtClean="0"/>
          </a:p>
          <a:p>
            <a:pPr marL="285750" indent="-285750">
              <a:buFont typeface="Arial" panose="020B0604020202020204" pitchFamily="34" charset="0"/>
              <a:buChar char="•"/>
            </a:pPr>
            <a:r>
              <a:rPr lang="en-US" dirty="0" smtClean="0"/>
              <a:t>Essentially a bunch of logistic regressions whose results become predictors in a subsequent logistic regression.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t>Lots of logistic regressions means lots of coefficients!!!!</a:t>
            </a:r>
          </a:p>
          <a:p>
            <a:endParaRPr lang="en-US" dirty="0" smtClean="0"/>
          </a:p>
        </p:txBody>
      </p:sp>
    </p:spTree>
    <p:extLst>
      <p:ext uri="{BB962C8B-B14F-4D97-AF65-F5344CB8AC3E}">
        <p14:creationId xmlns:p14="http://schemas.microsoft.com/office/powerpoint/2010/main" val="346281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Implementation</a:t>
            </a:r>
            <a:endParaRPr lang="en-US" dirty="0"/>
          </a:p>
        </p:txBody>
      </p:sp>
      <p:pic>
        <p:nvPicPr>
          <p:cNvPr id="3" name="Picture 2"/>
          <p:cNvPicPr>
            <a:picLocks noChangeAspect="1"/>
          </p:cNvPicPr>
          <p:nvPr/>
        </p:nvPicPr>
        <p:blipFill>
          <a:blip r:embed="rId2"/>
          <a:stretch>
            <a:fillRect/>
          </a:stretch>
        </p:blipFill>
        <p:spPr>
          <a:xfrm>
            <a:off x="795336" y="1668156"/>
            <a:ext cx="10409700" cy="4523094"/>
          </a:xfrm>
          <a:prstGeom prst="rect">
            <a:avLst/>
          </a:prstGeom>
        </p:spPr>
      </p:pic>
      <p:sp>
        <p:nvSpPr>
          <p:cNvPr id="4" name="TextBox 3"/>
          <p:cNvSpPr txBox="1"/>
          <p:nvPr/>
        </p:nvSpPr>
        <p:spPr>
          <a:xfrm>
            <a:off x="795336" y="1144281"/>
            <a:ext cx="10448925" cy="369332"/>
          </a:xfrm>
          <a:prstGeom prst="rect">
            <a:avLst/>
          </a:prstGeom>
          <a:noFill/>
        </p:spPr>
        <p:txBody>
          <a:bodyPr wrap="square" rtlCol="0">
            <a:spAutoFit/>
          </a:bodyPr>
          <a:lstStyle/>
          <a:p>
            <a:r>
              <a:rPr lang="en-US" dirty="0" smtClean="0"/>
              <a:t>Upload file with today’s values for all stocks.</a:t>
            </a:r>
            <a:endParaRPr lang="en-US" dirty="0"/>
          </a:p>
        </p:txBody>
      </p:sp>
    </p:spTree>
    <p:extLst>
      <p:ext uri="{BB962C8B-B14F-4D97-AF65-F5344CB8AC3E}">
        <p14:creationId xmlns:p14="http://schemas.microsoft.com/office/powerpoint/2010/main" val="326970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Implementation</a:t>
            </a:r>
            <a:endParaRPr lang="en-US" dirty="0"/>
          </a:p>
        </p:txBody>
      </p:sp>
      <p:sp>
        <p:nvSpPr>
          <p:cNvPr id="4" name="TextBox 3"/>
          <p:cNvSpPr txBox="1"/>
          <p:nvPr/>
        </p:nvSpPr>
        <p:spPr>
          <a:xfrm>
            <a:off x="8171181" y="2006210"/>
            <a:ext cx="3106419" cy="646331"/>
          </a:xfrm>
          <a:prstGeom prst="rect">
            <a:avLst/>
          </a:prstGeom>
          <a:noFill/>
        </p:spPr>
        <p:txBody>
          <a:bodyPr wrap="square" rtlCol="0">
            <a:spAutoFit/>
          </a:bodyPr>
          <a:lstStyle/>
          <a:p>
            <a:r>
              <a:rPr lang="en-US" dirty="0" smtClean="0"/>
              <a:t>Browser returns table with predictions for each symbol.</a:t>
            </a:r>
            <a:endParaRPr lang="en-US" dirty="0"/>
          </a:p>
        </p:txBody>
      </p:sp>
      <p:pic>
        <p:nvPicPr>
          <p:cNvPr id="5" name="Picture 4"/>
          <p:cNvPicPr>
            <a:picLocks noChangeAspect="1"/>
          </p:cNvPicPr>
          <p:nvPr/>
        </p:nvPicPr>
        <p:blipFill>
          <a:blip r:embed="rId2"/>
          <a:stretch>
            <a:fillRect/>
          </a:stretch>
        </p:blipFill>
        <p:spPr>
          <a:xfrm>
            <a:off x="0" y="1021404"/>
            <a:ext cx="7803200" cy="5836596"/>
          </a:xfrm>
          <a:prstGeom prst="rect">
            <a:avLst/>
          </a:prstGeom>
        </p:spPr>
      </p:pic>
    </p:spTree>
    <p:extLst>
      <p:ext uri="{BB962C8B-B14F-4D97-AF65-F5344CB8AC3E}">
        <p14:creationId xmlns:p14="http://schemas.microsoft.com/office/powerpoint/2010/main" val="68356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Implementation</a:t>
            </a:r>
            <a:endParaRPr lang="en-US" dirty="0"/>
          </a:p>
        </p:txBody>
      </p:sp>
      <p:pic>
        <p:nvPicPr>
          <p:cNvPr id="3" name="Picture 2"/>
          <p:cNvPicPr>
            <a:picLocks noChangeAspect="1"/>
          </p:cNvPicPr>
          <p:nvPr/>
        </p:nvPicPr>
        <p:blipFill>
          <a:blip r:embed="rId2"/>
          <a:stretch>
            <a:fillRect/>
          </a:stretch>
        </p:blipFill>
        <p:spPr>
          <a:xfrm>
            <a:off x="276225" y="1195387"/>
            <a:ext cx="6610350" cy="4943475"/>
          </a:xfrm>
          <a:prstGeom prst="rect">
            <a:avLst/>
          </a:prstGeom>
        </p:spPr>
      </p:pic>
      <p:cxnSp>
        <p:nvCxnSpPr>
          <p:cNvPr id="7" name="Straight Arrow Connector 6"/>
          <p:cNvCxnSpPr/>
          <p:nvPr/>
        </p:nvCxnSpPr>
        <p:spPr>
          <a:xfrm flipH="1" flipV="1">
            <a:off x="4162427" y="4003522"/>
            <a:ext cx="2638423" cy="14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00850" y="3543300"/>
            <a:ext cx="5391150" cy="923330"/>
          </a:xfrm>
          <a:prstGeom prst="rect">
            <a:avLst/>
          </a:prstGeom>
          <a:noFill/>
        </p:spPr>
        <p:txBody>
          <a:bodyPr wrap="square" rtlCol="0">
            <a:spAutoFit/>
          </a:bodyPr>
          <a:lstStyle/>
          <a:p>
            <a:r>
              <a:rPr lang="en-US" dirty="0" smtClean="0"/>
              <a:t>Neural network saved at .</a:t>
            </a:r>
            <a:r>
              <a:rPr lang="en-US" dirty="0" err="1" smtClean="0"/>
              <a:t>RData</a:t>
            </a:r>
            <a:r>
              <a:rPr lang="en-US" dirty="0" smtClean="0"/>
              <a:t> file.  Simply load…</a:t>
            </a:r>
          </a:p>
          <a:p>
            <a:r>
              <a:rPr lang="en-US" dirty="0" smtClean="0"/>
              <a:t>… and use the </a:t>
            </a:r>
            <a:r>
              <a:rPr lang="en-US" dirty="0" smtClean="0">
                <a:latin typeface="Courier New" panose="02070309020205020404" pitchFamily="49" charset="0"/>
                <a:cs typeface="Courier New" panose="02070309020205020404" pitchFamily="49" charset="0"/>
              </a:rPr>
              <a:t>prediction</a:t>
            </a:r>
            <a:r>
              <a:rPr lang="en-US" dirty="0" smtClean="0"/>
              <a:t> method to get values.</a:t>
            </a:r>
          </a:p>
          <a:p>
            <a:endParaRPr lang="en-US" dirty="0"/>
          </a:p>
        </p:txBody>
      </p:sp>
      <p:cxnSp>
        <p:nvCxnSpPr>
          <p:cNvPr id="11" name="Straight Arrow Connector 10"/>
          <p:cNvCxnSpPr/>
          <p:nvPr/>
        </p:nvCxnSpPr>
        <p:spPr>
          <a:xfrm flipH="1" flipV="1">
            <a:off x="3443289" y="3730318"/>
            <a:ext cx="3357561" cy="120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8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Implementation</a:t>
            </a:r>
            <a:endParaRPr lang="en-US" dirty="0"/>
          </a:p>
        </p:txBody>
      </p:sp>
      <p:pic>
        <p:nvPicPr>
          <p:cNvPr id="4" name="Picture 3"/>
          <p:cNvPicPr>
            <a:picLocks noChangeAspect="1"/>
          </p:cNvPicPr>
          <p:nvPr/>
        </p:nvPicPr>
        <p:blipFill>
          <a:blip r:embed="rId2"/>
          <a:stretch>
            <a:fillRect/>
          </a:stretch>
        </p:blipFill>
        <p:spPr>
          <a:xfrm>
            <a:off x="533400" y="1433512"/>
            <a:ext cx="8067675" cy="4219575"/>
          </a:xfrm>
          <a:prstGeom prst="rect">
            <a:avLst/>
          </a:prstGeom>
        </p:spPr>
      </p:pic>
      <p:sp>
        <p:nvSpPr>
          <p:cNvPr id="5" name="TextBox 4"/>
          <p:cNvSpPr txBox="1"/>
          <p:nvPr/>
        </p:nvSpPr>
        <p:spPr>
          <a:xfrm>
            <a:off x="8943975" y="2943225"/>
            <a:ext cx="3105150" cy="369332"/>
          </a:xfrm>
          <a:prstGeom prst="rect">
            <a:avLst/>
          </a:prstGeom>
          <a:noFill/>
        </p:spPr>
        <p:txBody>
          <a:bodyPr wrap="square" rtlCol="0">
            <a:spAutoFit/>
          </a:bodyPr>
          <a:lstStyle/>
          <a:p>
            <a:r>
              <a:rPr lang="en-US" dirty="0" err="1" smtClean="0"/>
              <a:t>ui.R</a:t>
            </a:r>
            <a:r>
              <a:rPr lang="en-US" dirty="0" smtClean="0"/>
              <a:t> file is minimal.</a:t>
            </a:r>
            <a:endParaRPr lang="en-US" dirty="0"/>
          </a:p>
        </p:txBody>
      </p:sp>
    </p:spTree>
    <p:extLst>
      <p:ext uri="{BB962C8B-B14F-4D97-AF65-F5344CB8AC3E}">
        <p14:creationId xmlns:p14="http://schemas.microsoft.com/office/powerpoint/2010/main" val="186455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to </a:t>
            </a:r>
            <a:r>
              <a:rPr lang="en-US" dirty="0" err="1" smtClean="0"/>
              <a:t>RShiny</a:t>
            </a:r>
            <a:endParaRPr lang="en-US" dirty="0"/>
          </a:p>
        </p:txBody>
      </p:sp>
      <p:pic>
        <p:nvPicPr>
          <p:cNvPr id="6146" name="Picture 2" descr="http://shiny.rstudio.com/tutorial/lesson3/images/basic-widge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4" y="1824037"/>
            <a:ext cx="7797800" cy="438120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323850" y="1362372"/>
            <a:ext cx="7124700" cy="461665"/>
          </a:xfrm>
          <a:prstGeom prst="rect">
            <a:avLst/>
          </a:prstGeom>
          <a:noFill/>
        </p:spPr>
        <p:txBody>
          <a:bodyPr wrap="square" rtlCol="0">
            <a:spAutoFit/>
          </a:bodyPr>
          <a:lstStyle/>
          <a:p>
            <a:r>
              <a:rPr lang="en-US" sz="2400" dirty="0" smtClean="0"/>
              <a:t>Lots of input options to keep things simple for user.</a:t>
            </a:r>
            <a:endParaRPr lang="en-US" sz="2400" dirty="0"/>
          </a:p>
        </p:txBody>
      </p:sp>
      <p:sp>
        <p:nvSpPr>
          <p:cNvPr id="7" name="TextBox 6"/>
          <p:cNvSpPr txBox="1"/>
          <p:nvPr/>
        </p:nvSpPr>
        <p:spPr>
          <a:xfrm>
            <a:off x="8162925" y="2867322"/>
            <a:ext cx="3486150" cy="1569660"/>
          </a:xfrm>
          <a:prstGeom prst="rect">
            <a:avLst/>
          </a:prstGeom>
          <a:noFill/>
        </p:spPr>
        <p:txBody>
          <a:bodyPr wrap="square" rtlCol="0">
            <a:spAutoFit/>
          </a:bodyPr>
          <a:lstStyle/>
          <a:p>
            <a:r>
              <a:rPr lang="en-US" sz="2400" dirty="0" smtClean="0"/>
              <a:t>Can also incorporate:</a:t>
            </a:r>
          </a:p>
          <a:p>
            <a:pPr marL="342900" indent="-342900">
              <a:buFont typeface="Arial" panose="020B0604020202020204" pitchFamily="34" charset="0"/>
              <a:buChar char="•"/>
            </a:pPr>
            <a:r>
              <a:rPr lang="en-US" sz="2400" dirty="0" smtClean="0"/>
              <a:t>HTML</a:t>
            </a:r>
          </a:p>
          <a:p>
            <a:pPr marL="342900" indent="-342900">
              <a:buFont typeface="Arial" panose="020B0604020202020204" pitchFamily="34" charset="0"/>
              <a:buChar char="•"/>
            </a:pPr>
            <a:r>
              <a:rPr lang="en-US" sz="2400" dirty="0" smtClean="0"/>
              <a:t>CSS</a:t>
            </a:r>
          </a:p>
          <a:p>
            <a:pPr marL="342900" indent="-342900">
              <a:buFont typeface="Arial" panose="020B0604020202020204" pitchFamily="34" charset="0"/>
              <a:buChar char="•"/>
            </a:pPr>
            <a:r>
              <a:rPr lang="en-US" sz="2400" dirty="0" err="1" smtClean="0"/>
              <a:t>Javascript</a:t>
            </a:r>
            <a:endParaRPr lang="en-US" sz="2400" dirty="0"/>
          </a:p>
        </p:txBody>
      </p:sp>
    </p:spTree>
    <p:extLst>
      <p:ext uri="{BB962C8B-B14F-4D97-AF65-F5344CB8AC3E}">
        <p14:creationId xmlns:p14="http://schemas.microsoft.com/office/powerpoint/2010/main" val="1744718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to Learn </a:t>
            </a:r>
            <a:r>
              <a:rPr lang="en-US" dirty="0" err="1" smtClean="0"/>
              <a:t>RShiny</a:t>
            </a:r>
            <a:endParaRPr lang="en-US" dirty="0"/>
          </a:p>
        </p:txBody>
      </p:sp>
      <p:sp>
        <p:nvSpPr>
          <p:cNvPr id="4" name="TextBox 3"/>
          <p:cNvSpPr txBox="1"/>
          <p:nvPr/>
        </p:nvSpPr>
        <p:spPr>
          <a:xfrm>
            <a:off x="104775" y="2552700"/>
            <a:ext cx="4867275" cy="1569660"/>
          </a:xfrm>
          <a:prstGeom prst="rect">
            <a:avLst/>
          </a:prstGeom>
          <a:noFill/>
        </p:spPr>
        <p:txBody>
          <a:bodyPr wrap="square" rtlCol="0">
            <a:spAutoFit/>
          </a:bodyPr>
          <a:lstStyle/>
          <a:p>
            <a:pPr algn="ctr"/>
            <a:r>
              <a:rPr lang="en-US" sz="2400" dirty="0" smtClean="0"/>
              <a:t>Online documentation is unusually excellent.</a:t>
            </a:r>
          </a:p>
          <a:p>
            <a:pPr algn="ctr"/>
            <a:endParaRPr lang="en-US" sz="2400" dirty="0"/>
          </a:p>
          <a:p>
            <a:pPr algn="ctr"/>
            <a:r>
              <a:rPr lang="en-US" sz="2400" dirty="0"/>
              <a:t>http://</a:t>
            </a:r>
            <a:r>
              <a:rPr lang="en-US" sz="2400" dirty="0" smtClean="0"/>
              <a:t>shiny.rstudio.com</a:t>
            </a:r>
            <a:r>
              <a:rPr lang="en-US" sz="2400" dirty="0"/>
              <a:t>/</a:t>
            </a:r>
            <a:endParaRPr lang="en-US" sz="2400" dirty="0" smtClean="0"/>
          </a:p>
        </p:txBody>
      </p:sp>
      <p:pic>
        <p:nvPicPr>
          <p:cNvPr id="5" name="Picture 4"/>
          <p:cNvPicPr>
            <a:picLocks noChangeAspect="1"/>
          </p:cNvPicPr>
          <p:nvPr/>
        </p:nvPicPr>
        <p:blipFill>
          <a:blip r:embed="rId2"/>
          <a:stretch>
            <a:fillRect/>
          </a:stretch>
        </p:blipFill>
        <p:spPr>
          <a:xfrm>
            <a:off x="5257800" y="1105224"/>
            <a:ext cx="6096000" cy="5162026"/>
          </a:xfrm>
          <a:prstGeom prst="rect">
            <a:avLst/>
          </a:prstGeom>
        </p:spPr>
      </p:pic>
    </p:spTree>
    <p:extLst>
      <p:ext uri="{BB962C8B-B14F-4D97-AF65-F5344CB8AC3E}">
        <p14:creationId xmlns:p14="http://schemas.microsoft.com/office/powerpoint/2010/main" val="66981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TextBox 2"/>
          <p:cNvSpPr txBox="1"/>
          <p:nvPr/>
        </p:nvSpPr>
        <p:spPr>
          <a:xfrm>
            <a:off x="695927" y="1173301"/>
            <a:ext cx="10896600" cy="4185761"/>
          </a:xfrm>
          <a:prstGeom prst="rect">
            <a:avLst/>
          </a:prstGeom>
          <a:noFill/>
        </p:spPr>
        <p:txBody>
          <a:bodyPr wrap="square" rtlCol="0">
            <a:spAutoFit/>
          </a:bodyPr>
          <a:lstStyle/>
          <a:p>
            <a:r>
              <a:rPr lang="en-US" sz="2800" dirty="0" smtClean="0"/>
              <a:t>Client has proprietary survey in use for 20+ years.  </a:t>
            </a:r>
          </a:p>
          <a:p>
            <a:endParaRPr lang="en-US" sz="2800" dirty="0"/>
          </a:p>
          <a:p>
            <a:r>
              <a:rPr lang="en-US" sz="2800" b="1" dirty="0" smtClean="0"/>
              <a:t>Is it possible to shorten survey and impute the skipped questions?</a:t>
            </a:r>
          </a:p>
          <a:p>
            <a:endParaRPr lang="en-US" sz="1400" dirty="0" smtClean="0"/>
          </a:p>
          <a:p>
            <a:pPr marL="457200" indent="-457200">
              <a:buFont typeface="Arial" panose="020B0604020202020204" pitchFamily="34" charset="0"/>
              <a:buChar char="•"/>
            </a:pPr>
            <a:r>
              <a:rPr lang="en-US" sz="2800" dirty="0" smtClean="0"/>
              <a:t>Reduce burden on survey taker</a:t>
            </a:r>
          </a:p>
          <a:p>
            <a:endParaRPr lang="en-US" sz="1400" dirty="0" smtClean="0"/>
          </a:p>
          <a:p>
            <a:pPr marL="457200" indent="-457200">
              <a:buFont typeface="Arial" panose="020B0604020202020204" pitchFamily="34" charset="0"/>
              <a:buChar char="•"/>
            </a:pPr>
            <a:r>
              <a:rPr lang="en-US" sz="2800" dirty="0" smtClean="0"/>
              <a:t>Leverage past data to inform imputations</a:t>
            </a:r>
          </a:p>
          <a:p>
            <a:endParaRPr lang="en-US" sz="1400" dirty="0" smtClean="0"/>
          </a:p>
          <a:p>
            <a:pPr marL="457200" indent="-457200">
              <a:buFont typeface="Arial" panose="020B0604020202020204" pitchFamily="34" charset="0"/>
              <a:buChar char="•"/>
            </a:pPr>
            <a:r>
              <a:rPr lang="en-US" sz="2800" i="1" dirty="0" smtClean="0"/>
              <a:t>Multiple</a:t>
            </a:r>
            <a:r>
              <a:rPr lang="en-US" sz="2800" dirty="0" smtClean="0"/>
              <a:t> imputation – better than single imputation, but requires extra steps</a:t>
            </a:r>
          </a:p>
          <a:p>
            <a:endParaRPr lang="en-US" sz="2800" dirty="0" smtClean="0"/>
          </a:p>
        </p:txBody>
      </p:sp>
      <p:sp>
        <p:nvSpPr>
          <p:cNvPr id="4" name="TextBox 3"/>
          <p:cNvSpPr txBox="1"/>
          <p:nvPr/>
        </p:nvSpPr>
        <p:spPr>
          <a:xfrm>
            <a:off x="3258207" y="5053096"/>
            <a:ext cx="8933793" cy="1107996"/>
          </a:xfrm>
          <a:prstGeom prst="rect">
            <a:avLst/>
          </a:prstGeom>
          <a:noFill/>
          <a:ln w="28575">
            <a:solidFill>
              <a:srgbClr val="F9CD4D"/>
            </a:solidFill>
          </a:ln>
        </p:spPr>
        <p:txBody>
          <a:bodyPr wrap="square" rtlCol="0">
            <a:spAutoFit/>
          </a:bodyPr>
          <a:lstStyle/>
          <a:p>
            <a:pPr algn="ctr"/>
            <a:r>
              <a:rPr lang="en-US" sz="2400" b="1" dirty="0">
                <a:solidFill>
                  <a:srgbClr val="405B6B"/>
                </a:solidFill>
              </a:rPr>
              <a:t>Can we build software to automate the task so that office staff do not have to be programmers or statisticians?</a:t>
            </a:r>
          </a:p>
          <a:p>
            <a:endParaRPr lang="en-US" dirty="0"/>
          </a:p>
        </p:txBody>
      </p:sp>
    </p:spTree>
    <p:extLst>
      <p:ext uri="{BB962C8B-B14F-4D97-AF65-F5344CB8AC3E}">
        <p14:creationId xmlns:p14="http://schemas.microsoft.com/office/powerpoint/2010/main" val="325094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a:t>
            </a:r>
            <a:r>
              <a:rPr lang="en-US" dirty="0" err="1" smtClean="0"/>
              <a:t>RShiny</a:t>
            </a:r>
            <a:r>
              <a:rPr lang="en-US" dirty="0" smtClean="0"/>
              <a:t> App</a:t>
            </a:r>
            <a:endParaRPr lang="en-US" dirty="0"/>
          </a:p>
        </p:txBody>
      </p:sp>
      <p:sp>
        <p:nvSpPr>
          <p:cNvPr id="3" name="TextBox 2"/>
          <p:cNvSpPr txBox="1"/>
          <p:nvPr/>
        </p:nvSpPr>
        <p:spPr>
          <a:xfrm>
            <a:off x="438150" y="1353831"/>
            <a:ext cx="10467975" cy="4893647"/>
          </a:xfrm>
          <a:prstGeom prst="rect">
            <a:avLst/>
          </a:prstGeom>
          <a:noFill/>
        </p:spPr>
        <p:txBody>
          <a:bodyPr wrap="square" rtlCol="0">
            <a:spAutoFit/>
          </a:bodyPr>
          <a:lstStyle/>
          <a:p>
            <a:r>
              <a:rPr lang="en-US" sz="2400" dirty="0" smtClean="0"/>
              <a:t>Requires installation of </a:t>
            </a:r>
            <a:r>
              <a:rPr lang="en-US" sz="2400" dirty="0" err="1" smtClean="0"/>
              <a:t>RShiny</a:t>
            </a:r>
            <a:r>
              <a:rPr lang="en-US" sz="2400" dirty="0" smtClean="0"/>
              <a:t> Server.  </a:t>
            </a:r>
          </a:p>
          <a:p>
            <a:endParaRPr lang="en-US" sz="2400" dirty="0"/>
          </a:p>
          <a:p>
            <a:r>
              <a:rPr lang="en-US" sz="2400" dirty="0" smtClean="0"/>
              <a:t>Check </a:t>
            </a:r>
            <a:r>
              <a:rPr lang="en-US" sz="2400" dirty="0"/>
              <a:t>out </a:t>
            </a:r>
            <a:r>
              <a:rPr lang="en-US" sz="2400" dirty="0">
                <a:solidFill>
                  <a:srgbClr val="EF6229"/>
                </a:solidFill>
                <a:hlinkClick r:id="rId2"/>
              </a:rPr>
              <a:t>https://</a:t>
            </a:r>
            <a:r>
              <a:rPr lang="en-US" sz="2400" dirty="0" smtClean="0">
                <a:solidFill>
                  <a:srgbClr val="EF6229"/>
                </a:solidFill>
                <a:hlinkClick r:id="rId2"/>
              </a:rPr>
              <a:t>www.shinyapps.io </a:t>
            </a:r>
            <a:r>
              <a:rPr lang="en-US" sz="2400" dirty="0" smtClean="0"/>
              <a:t>for one hosting option.</a:t>
            </a:r>
          </a:p>
          <a:p>
            <a:endParaRPr lang="en-US" sz="2400" dirty="0"/>
          </a:p>
          <a:p>
            <a:r>
              <a:rPr lang="en-US" sz="2400" dirty="0" smtClean="0"/>
              <a:t>Easy to install on an EC2 instance in AWS.</a:t>
            </a:r>
          </a:p>
          <a:p>
            <a:endParaRPr lang="en-US" sz="2400" dirty="0"/>
          </a:p>
          <a:p>
            <a:r>
              <a:rPr lang="en-US" sz="2400" dirty="0" smtClean="0"/>
              <a:t>Upload app to virtual machine.</a:t>
            </a:r>
          </a:p>
          <a:p>
            <a:endParaRPr lang="en-US" sz="2400" dirty="0"/>
          </a:p>
          <a:p>
            <a:r>
              <a:rPr lang="en-US" sz="2400" dirty="0" smtClean="0"/>
              <a:t>Get URL to provide to client.</a:t>
            </a:r>
          </a:p>
          <a:p>
            <a:pPr marL="285750" indent="-285750">
              <a:buFont typeface="Arial" panose="020B0604020202020204" pitchFamily="34" charset="0"/>
              <a:buChar char="•"/>
            </a:pPr>
            <a:r>
              <a:rPr lang="en-US" sz="2400" dirty="0" smtClean="0"/>
              <a:t>Can limit access to app.</a:t>
            </a:r>
          </a:p>
          <a:p>
            <a:pPr marL="285750" indent="-285750">
              <a:buFont typeface="Arial" panose="020B0604020202020204" pitchFamily="34" charset="0"/>
              <a:buChar char="•"/>
            </a:pPr>
            <a:r>
              <a:rPr lang="en-US" sz="2400" dirty="0" smtClean="0"/>
              <a:t>Can customize URL for client.</a:t>
            </a:r>
          </a:p>
          <a:p>
            <a:pPr marL="285750" indent="-285750">
              <a:buFont typeface="Arial" panose="020B0604020202020204" pitchFamily="34" charset="0"/>
              <a:buChar char="•"/>
            </a:pPr>
            <a:endParaRPr lang="en-US" sz="2400" dirty="0"/>
          </a:p>
          <a:p>
            <a:r>
              <a:rPr lang="en-US" sz="2400" dirty="0">
                <a:hlinkClick r:id="rId3"/>
              </a:rPr>
              <a:t>http://www.r-bloggers.com/hosting-shiny-on-amazon-ec2/</a:t>
            </a:r>
            <a:endParaRPr lang="en-US" sz="2400" dirty="0"/>
          </a:p>
        </p:txBody>
      </p:sp>
    </p:spTree>
    <p:extLst>
      <p:ext uri="{BB962C8B-B14F-4D97-AF65-F5344CB8AC3E}">
        <p14:creationId xmlns:p14="http://schemas.microsoft.com/office/powerpoint/2010/main" val="327568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70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947861" y="28268"/>
            <a:ext cx="8296275" cy="1325563"/>
          </a:xfrm>
        </p:spPr>
        <p:txBody>
          <a:bodyPr/>
          <a:lstStyle/>
          <a:p>
            <a:r>
              <a:rPr lang="en-US" dirty="0" smtClean="0"/>
              <a:t>Review of Multiple Imputation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08336495"/>
              </p:ext>
            </p:extLst>
          </p:nvPr>
        </p:nvGraphicFramePr>
        <p:xfrm>
          <a:off x="685801" y="2946401"/>
          <a:ext cx="2108199" cy="1793876"/>
        </p:xfrm>
        <a:graphic>
          <a:graphicData uri="http://schemas.openxmlformats.org/drawingml/2006/table">
            <a:tbl>
              <a:tblPr firstRow="1" bandRow="1">
                <a:tableStyleId>{9D7B26C5-4107-4FEC-AEDC-1716B250A1EF}</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tblGrid>
              <a:tr h="483851">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436675">
                <a:tc>
                  <a:txBody>
                    <a:bodyPr/>
                    <a:lstStyle/>
                    <a:p>
                      <a:pPr algn="ctr"/>
                      <a:r>
                        <a:rPr lang="en-US" dirty="0" smtClean="0"/>
                        <a:t>3</a:t>
                      </a:r>
                      <a:endParaRPr lang="en-US" dirty="0"/>
                    </a:p>
                  </a:txBody>
                  <a:tcPr/>
                </a:tc>
                <a:tc>
                  <a:txBody>
                    <a:bodyPr/>
                    <a:lstStyle/>
                    <a:p>
                      <a:pPr algn="ctr"/>
                      <a:r>
                        <a:rPr lang="en-US" dirty="0" smtClean="0"/>
                        <a:t>.</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val="10001"/>
                  </a:ext>
                </a:extLst>
              </a:tr>
              <a:tr h="436675">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436675">
                <a:tc>
                  <a:txBody>
                    <a:bodyPr/>
                    <a:lstStyle/>
                    <a:p>
                      <a:pPr algn="ctr"/>
                      <a:r>
                        <a:rPr lang="en-US" dirty="0" smtClean="0"/>
                        <a:t>6</a:t>
                      </a:r>
                      <a:endParaRPr lang="en-US" dirty="0"/>
                    </a:p>
                  </a:txBody>
                  <a:tcPr/>
                </a:tc>
                <a:tc>
                  <a:txBody>
                    <a:bodyPr/>
                    <a:lstStyle/>
                    <a:p>
                      <a:pPr algn="ctr"/>
                      <a:r>
                        <a:rPr lang="en-US" dirty="0" smtClean="0"/>
                        <a:t>.</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69926953"/>
              </p:ext>
            </p:extLst>
          </p:nvPr>
        </p:nvGraphicFramePr>
        <p:xfrm>
          <a:off x="3479801" y="2946401"/>
          <a:ext cx="2108199" cy="1793876"/>
        </p:xfrm>
        <a:graphic>
          <a:graphicData uri="http://schemas.openxmlformats.org/drawingml/2006/table">
            <a:tbl>
              <a:tblPr firstRow="1" bandRow="1">
                <a:tableStyleId>{9D7B26C5-4107-4FEC-AEDC-1716B250A1EF}</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tblGrid>
              <a:tr h="483851">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436675">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436675">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436675">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67684478"/>
              </p:ext>
            </p:extLst>
          </p:nvPr>
        </p:nvGraphicFramePr>
        <p:xfrm>
          <a:off x="8242301" y="2959101"/>
          <a:ext cx="2108199" cy="1793876"/>
        </p:xfrm>
        <a:graphic>
          <a:graphicData uri="http://schemas.openxmlformats.org/drawingml/2006/table">
            <a:tbl>
              <a:tblPr firstRow="1" bandRow="1">
                <a:tableStyleId>{9D7B26C5-4107-4FEC-AEDC-1716B250A1EF}</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tblGrid>
              <a:tr h="483851">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436675">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4</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436675">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436675">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6</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7" name="Curved Down Arrow 6"/>
          <p:cNvSpPr/>
          <p:nvPr/>
        </p:nvSpPr>
        <p:spPr>
          <a:xfrm>
            <a:off x="1701800" y="2070100"/>
            <a:ext cx="3035300" cy="863600"/>
          </a:xfrm>
          <a:prstGeom prst="curvedDownArrow">
            <a:avLst/>
          </a:prstGeom>
          <a:solidFill>
            <a:srgbClr val="F9CD4D"/>
          </a:solidFill>
          <a:ln>
            <a:solidFill>
              <a:srgbClr val="F9CD4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405B6B"/>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181909424"/>
              </p:ext>
            </p:extLst>
          </p:nvPr>
        </p:nvGraphicFramePr>
        <p:xfrm>
          <a:off x="5918201" y="2946401"/>
          <a:ext cx="2108199" cy="1793876"/>
        </p:xfrm>
        <a:graphic>
          <a:graphicData uri="http://schemas.openxmlformats.org/drawingml/2006/table">
            <a:tbl>
              <a:tblPr firstRow="1" bandRow="1">
                <a:tableStyleId>{9D7B26C5-4107-4FEC-AEDC-1716B250A1EF}</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tblGrid>
              <a:tr h="483851">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436675">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2</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436675">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436675">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9" name="Curved Down Arrow 8"/>
          <p:cNvSpPr/>
          <p:nvPr/>
        </p:nvSpPr>
        <p:spPr>
          <a:xfrm>
            <a:off x="1689100" y="1816100"/>
            <a:ext cx="5499100" cy="1117600"/>
          </a:xfrm>
          <a:prstGeom prst="curvedDownArrow">
            <a:avLst/>
          </a:prstGeom>
          <a:solidFill>
            <a:srgbClr val="FF5933"/>
          </a:solidFill>
          <a:ln>
            <a:solidFill>
              <a:srgbClr val="FF593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a:off x="1676400" y="1600200"/>
            <a:ext cx="7886700" cy="1333500"/>
          </a:xfrm>
          <a:prstGeom prst="curvedDownArrow">
            <a:avLst/>
          </a:prstGeom>
          <a:solidFill>
            <a:srgbClr val="556A77"/>
          </a:solidFill>
          <a:ln>
            <a:solidFill>
              <a:srgbClr val="556A7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46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imputation</a:t>
            </a:r>
            <a:endParaRPr lang="en-US" dirty="0"/>
          </a:p>
        </p:txBody>
      </p:sp>
      <p:sp>
        <p:nvSpPr>
          <p:cNvPr id="3" name="Rectangle 2"/>
          <p:cNvSpPr/>
          <p:nvPr/>
        </p:nvSpPr>
        <p:spPr>
          <a:xfrm>
            <a:off x="344651" y="1230586"/>
            <a:ext cx="5448300" cy="4524315"/>
          </a:xfrm>
          <a:prstGeom prst="rect">
            <a:avLst/>
          </a:prstGeom>
        </p:spPr>
        <p:txBody>
          <a:bodyPr wrap="square">
            <a:spAutoFit/>
          </a:bodyPr>
          <a:lstStyle/>
          <a:p>
            <a:pPr marL="285750" indent="-285750">
              <a:buFont typeface="Arial"/>
              <a:buChar char="•"/>
            </a:pPr>
            <a:r>
              <a:rPr lang="en-US" sz="2400" dirty="0"/>
              <a:t>Do </a:t>
            </a:r>
            <a:r>
              <a:rPr lang="en-US" sz="2400" i="1" dirty="0"/>
              <a:t>multiple </a:t>
            </a:r>
            <a:r>
              <a:rPr lang="en-US" sz="2400" dirty="0"/>
              <a:t>times to capture the uncertainty</a:t>
            </a:r>
            <a:r>
              <a:rPr lang="en-US" sz="2400" dirty="0" smtClean="0"/>
              <a:t>.</a:t>
            </a:r>
          </a:p>
          <a:p>
            <a:endParaRPr lang="en-US" sz="2400" dirty="0" smtClean="0"/>
          </a:p>
          <a:p>
            <a:pPr marL="742950" lvl="1" indent="-285750">
              <a:buFont typeface="Arial"/>
              <a:buChar char="•"/>
            </a:pPr>
            <a:r>
              <a:rPr lang="en-US" sz="2400" dirty="0"/>
              <a:t>Where uncertainty is high, imputed values will vary highly across repeated </a:t>
            </a:r>
            <a:r>
              <a:rPr lang="en-US" sz="2400" dirty="0" smtClean="0"/>
              <a:t>imputations.</a:t>
            </a:r>
          </a:p>
          <a:p>
            <a:pPr lvl="1"/>
            <a:endParaRPr lang="en-US" sz="2400" dirty="0"/>
          </a:p>
          <a:p>
            <a:pPr marL="742950" lvl="1" indent="-285750">
              <a:buFont typeface="Arial"/>
              <a:buChar char="•"/>
            </a:pPr>
            <a:r>
              <a:rPr lang="en-US" sz="2400" dirty="0"/>
              <a:t>Where uncertainty is low, imputed values will be closer to each </a:t>
            </a:r>
            <a:r>
              <a:rPr lang="en-US" sz="2400" dirty="0" smtClean="0"/>
              <a:t>other.</a:t>
            </a:r>
          </a:p>
          <a:p>
            <a:pPr lvl="1"/>
            <a:endParaRPr lang="en-US" sz="2400" dirty="0"/>
          </a:p>
          <a:p>
            <a:pPr marL="285750" indent="-285750">
              <a:buFont typeface="Arial"/>
              <a:buChar char="•"/>
            </a:pPr>
            <a:r>
              <a:rPr lang="en-US" sz="2400" dirty="0" smtClean="0"/>
              <a:t>But with multiple data sets, how do I analyze?</a:t>
            </a:r>
            <a:endParaRPr lang="en-US" sz="2400" dirty="0"/>
          </a:p>
        </p:txBody>
      </p:sp>
      <p:pic>
        <p:nvPicPr>
          <p:cNvPr id="5" name="Picture 4"/>
          <p:cNvPicPr>
            <a:picLocks noChangeAspect="1"/>
          </p:cNvPicPr>
          <p:nvPr/>
        </p:nvPicPr>
        <p:blipFill rotWithShape="1">
          <a:blip r:embed="rId2">
            <a:clrChange>
              <a:clrFrom>
                <a:srgbClr val="FFFFFF"/>
              </a:clrFrom>
              <a:clrTo>
                <a:srgbClr val="FFFFFF">
                  <a:alpha val="0"/>
                </a:srgbClr>
              </a:clrTo>
            </a:clrChange>
          </a:blip>
          <a:srcRect t="10404" r="1460"/>
          <a:stretch/>
        </p:blipFill>
        <p:spPr>
          <a:xfrm>
            <a:off x="5892800" y="2028304"/>
            <a:ext cx="5969462" cy="4014577"/>
          </a:xfrm>
          <a:prstGeom prst="rect">
            <a:avLst/>
          </a:prstGeom>
        </p:spPr>
      </p:pic>
    </p:spTree>
    <p:extLst>
      <p:ext uri="{BB962C8B-B14F-4D97-AF65-F5344CB8AC3E}">
        <p14:creationId xmlns:p14="http://schemas.microsoft.com/office/powerpoint/2010/main" val="116783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947861" y="28268"/>
            <a:ext cx="8296275" cy="1325563"/>
          </a:xfrm>
        </p:spPr>
        <p:txBody>
          <a:bodyPr/>
          <a:lstStyle/>
          <a:p>
            <a:r>
              <a:rPr lang="en-US" dirty="0"/>
              <a:t>Review of Multiple Imputation</a:t>
            </a:r>
          </a:p>
        </p:txBody>
      </p:sp>
      <p:graphicFrame>
        <p:nvGraphicFramePr>
          <p:cNvPr id="4" name="Table 3"/>
          <p:cNvGraphicFramePr>
            <a:graphicFrameLocks noGrp="1"/>
          </p:cNvGraphicFramePr>
          <p:nvPr>
            <p:extLst>
              <p:ext uri="{D42A27DB-BD31-4B8C-83A1-F6EECF244321}">
                <p14:modId xmlns:p14="http://schemas.microsoft.com/office/powerpoint/2010/main" val="2294020715"/>
              </p:ext>
            </p:extLst>
          </p:nvPr>
        </p:nvGraphicFramePr>
        <p:xfrm>
          <a:off x="685801" y="2946401"/>
          <a:ext cx="2108199" cy="1793876"/>
        </p:xfrm>
        <a:graphic>
          <a:graphicData uri="http://schemas.openxmlformats.org/drawingml/2006/table">
            <a:tbl>
              <a:tblPr firstRow="1" bandRow="1">
                <a:tableStyleId>{9D7B26C5-4107-4FEC-AEDC-1716B250A1EF}</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tblGrid>
              <a:tr h="483851">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436675">
                <a:tc>
                  <a:txBody>
                    <a:bodyPr/>
                    <a:lstStyle/>
                    <a:p>
                      <a:pPr algn="ctr"/>
                      <a:r>
                        <a:rPr lang="en-US" dirty="0" smtClean="0"/>
                        <a:t>3</a:t>
                      </a:r>
                      <a:endParaRPr lang="en-US" dirty="0"/>
                    </a:p>
                  </a:txBody>
                  <a:tcPr/>
                </a:tc>
                <a:tc>
                  <a:txBody>
                    <a:bodyPr/>
                    <a:lstStyle/>
                    <a:p>
                      <a:pPr algn="ctr"/>
                      <a:r>
                        <a:rPr lang="en-US" dirty="0" smtClean="0"/>
                        <a:t>.</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val="10001"/>
                  </a:ext>
                </a:extLst>
              </a:tr>
              <a:tr h="436675">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436675">
                <a:tc>
                  <a:txBody>
                    <a:bodyPr/>
                    <a:lstStyle/>
                    <a:p>
                      <a:pPr algn="ctr"/>
                      <a:r>
                        <a:rPr lang="en-US" dirty="0" smtClean="0"/>
                        <a:t>6</a:t>
                      </a:r>
                      <a:endParaRPr lang="en-US" dirty="0"/>
                    </a:p>
                  </a:txBody>
                  <a:tcPr/>
                </a:tc>
                <a:tc>
                  <a:txBody>
                    <a:bodyPr/>
                    <a:lstStyle/>
                    <a:p>
                      <a:pPr algn="ctr"/>
                      <a:r>
                        <a:rPr lang="en-US" dirty="0" smtClean="0"/>
                        <a:t>.</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91842444"/>
              </p:ext>
            </p:extLst>
          </p:nvPr>
        </p:nvGraphicFramePr>
        <p:xfrm>
          <a:off x="4546601" y="1422401"/>
          <a:ext cx="1689099" cy="1501488"/>
        </p:xfrm>
        <a:graphic>
          <a:graphicData uri="http://schemas.openxmlformats.org/drawingml/2006/table">
            <a:tbl>
              <a:tblPr firstRow="1" bandRow="1">
                <a:tableStyleId>{9D7B26C5-4107-4FEC-AEDC-1716B250A1EF}</a:tableStyleId>
              </a:tblPr>
              <a:tblGrid>
                <a:gridCol w="563033">
                  <a:extLst>
                    <a:ext uri="{9D8B030D-6E8A-4147-A177-3AD203B41FA5}">
                      <a16:colId xmlns:a16="http://schemas.microsoft.com/office/drawing/2014/main" val="20000"/>
                    </a:ext>
                  </a:extLst>
                </a:gridCol>
                <a:gridCol w="563033">
                  <a:extLst>
                    <a:ext uri="{9D8B030D-6E8A-4147-A177-3AD203B41FA5}">
                      <a16:colId xmlns:a16="http://schemas.microsoft.com/office/drawing/2014/main" val="20001"/>
                    </a:ext>
                  </a:extLst>
                </a:gridCol>
                <a:gridCol w="563033">
                  <a:extLst>
                    <a:ext uri="{9D8B030D-6E8A-4147-A177-3AD203B41FA5}">
                      <a16:colId xmlns:a16="http://schemas.microsoft.com/office/drawing/2014/main" val="20002"/>
                    </a:ext>
                  </a:extLst>
                </a:gridCol>
              </a:tblGrid>
              <a:tr h="404208">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364797">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364797">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364797">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11443454"/>
              </p:ext>
            </p:extLst>
          </p:nvPr>
        </p:nvGraphicFramePr>
        <p:xfrm>
          <a:off x="4521200" y="4686301"/>
          <a:ext cx="1689099" cy="1536700"/>
        </p:xfrm>
        <a:graphic>
          <a:graphicData uri="http://schemas.openxmlformats.org/drawingml/2006/table">
            <a:tbl>
              <a:tblPr firstRow="1" bandRow="1">
                <a:tableStyleId>{9D7B26C5-4107-4FEC-AEDC-1716B250A1EF}</a:tableStyleId>
              </a:tblPr>
              <a:tblGrid>
                <a:gridCol w="563033">
                  <a:extLst>
                    <a:ext uri="{9D8B030D-6E8A-4147-A177-3AD203B41FA5}">
                      <a16:colId xmlns:a16="http://schemas.microsoft.com/office/drawing/2014/main" val="20000"/>
                    </a:ext>
                  </a:extLst>
                </a:gridCol>
                <a:gridCol w="563033">
                  <a:extLst>
                    <a:ext uri="{9D8B030D-6E8A-4147-A177-3AD203B41FA5}">
                      <a16:colId xmlns:a16="http://schemas.microsoft.com/office/drawing/2014/main" val="20001"/>
                    </a:ext>
                  </a:extLst>
                </a:gridCol>
                <a:gridCol w="563033">
                  <a:extLst>
                    <a:ext uri="{9D8B030D-6E8A-4147-A177-3AD203B41FA5}">
                      <a16:colId xmlns:a16="http://schemas.microsoft.com/office/drawing/2014/main" val="20002"/>
                    </a:ext>
                  </a:extLst>
                </a:gridCol>
              </a:tblGrid>
              <a:tr h="414484">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374072">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4</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374072">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374072">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6</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88751874"/>
              </p:ext>
            </p:extLst>
          </p:nvPr>
        </p:nvGraphicFramePr>
        <p:xfrm>
          <a:off x="4521201" y="3098799"/>
          <a:ext cx="1727199" cy="1435608"/>
        </p:xfrm>
        <a:graphic>
          <a:graphicData uri="http://schemas.openxmlformats.org/drawingml/2006/table">
            <a:tbl>
              <a:tblPr firstRow="1" bandRow="1">
                <a:tableStyleId>{9D7B26C5-4107-4FEC-AEDC-1716B250A1EF}</a:tableStyleId>
              </a:tblPr>
              <a:tblGrid>
                <a:gridCol w="575733">
                  <a:extLst>
                    <a:ext uri="{9D8B030D-6E8A-4147-A177-3AD203B41FA5}">
                      <a16:colId xmlns:a16="http://schemas.microsoft.com/office/drawing/2014/main" val="20000"/>
                    </a:ext>
                  </a:extLst>
                </a:gridCol>
                <a:gridCol w="575733">
                  <a:extLst>
                    <a:ext uri="{9D8B030D-6E8A-4147-A177-3AD203B41FA5}">
                      <a16:colId xmlns:a16="http://schemas.microsoft.com/office/drawing/2014/main" val="20001"/>
                    </a:ext>
                  </a:extLst>
                </a:gridCol>
                <a:gridCol w="575733">
                  <a:extLst>
                    <a:ext uri="{9D8B030D-6E8A-4147-A177-3AD203B41FA5}">
                      <a16:colId xmlns:a16="http://schemas.microsoft.com/office/drawing/2014/main" val="20002"/>
                    </a:ext>
                  </a:extLst>
                </a:gridCol>
              </a:tblGrid>
              <a:tr h="314265">
                <a:tc>
                  <a:txBody>
                    <a:bodyPr/>
                    <a:lstStyle/>
                    <a:p>
                      <a:pPr algn="ctr">
                        <a:lnSpc>
                          <a:spcPct val="90000"/>
                        </a:lnSpc>
                      </a:pPr>
                      <a:r>
                        <a:rPr lang="en-US" dirty="0" smtClean="0"/>
                        <a:t>X</a:t>
                      </a:r>
                      <a:r>
                        <a:rPr lang="en-US" baseline="-25000" dirty="0" smtClean="0"/>
                        <a:t>1</a:t>
                      </a:r>
                      <a:endParaRPr lang="en-US" dirty="0"/>
                    </a:p>
                  </a:txBody>
                  <a:tcPr anchor="ct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2</a:t>
                      </a:r>
                      <a:endParaRPr lang="en-US" dirty="0" smtClean="0"/>
                    </a:p>
                  </a:txBody>
                  <a:tcPr anchor="ctr">
                    <a:lnB w="38100" cap="flat" cmpd="sng" algn="ctr">
                      <a:solidFill>
                        <a:srgbClr val="FF5933"/>
                      </a:solidFill>
                      <a:prstDash val="solid"/>
                      <a:round/>
                      <a:headEnd type="none" w="med" len="med"/>
                      <a:tailEnd type="none" w="med" len="med"/>
                    </a:lnB>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dirty="0" smtClean="0"/>
                        <a:t>X</a:t>
                      </a:r>
                      <a:r>
                        <a:rPr lang="en-US" baseline="-25000" dirty="0" smtClean="0"/>
                        <a:t>3</a:t>
                      </a:r>
                      <a:endParaRPr lang="en-US" dirty="0" smtClean="0"/>
                    </a:p>
                  </a:txBody>
                  <a:tcPr anchor="ctr"/>
                </a:tc>
                <a:extLst>
                  <a:ext uri="{0D108BD9-81ED-4DB2-BD59-A6C34878D82A}">
                    <a16:rowId xmlns:a16="http://schemas.microsoft.com/office/drawing/2014/main" val="10000"/>
                  </a:ext>
                </a:extLst>
              </a:tr>
              <a:tr h="339745">
                <a:tc>
                  <a:txBody>
                    <a:bodyPr/>
                    <a:lstStyle/>
                    <a:p>
                      <a:pPr algn="ctr"/>
                      <a:r>
                        <a:rPr lang="en-US" dirty="0" smtClean="0"/>
                        <a:t>3</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2</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7</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1"/>
                  </a:ext>
                </a:extLst>
              </a:tr>
              <a:tr h="339745">
                <a:tc>
                  <a:txBody>
                    <a:bodyPr/>
                    <a:lstStyle/>
                    <a:p>
                      <a:pPr algn="ctr"/>
                      <a:r>
                        <a:rPr lang="en-US" dirty="0" smtClean="0"/>
                        <a:t>4</a:t>
                      </a:r>
                      <a:endParaRPr lang="en-US" dirty="0"/>
                    </a:p>
                  </a:txBody>
                  <a:tcPr/>
                </a:tc>
                <a:tc>
                  <a:txBody>
                    <a:bodyPr/>
                    <a:lstStyle/>
                    <a:p>
                      <a:pPr algn="ctr"/>
                      <a:r>
                        <a:rPr lang="en-US" dirty="0" smtClean="0"/>
                        <a:t>3</a:t>
                      </a:r>
                      <a:endParaRPr lang="en-US" dirty="0"/>
                    </a:p>
                  </a:txBody>
                  <a:tcP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8</a:t>
                      </a:r>
                      <a:endParaRPr lang="en-US" dirty="0"/>
                    </a:p>
                  </a:txBody>
                  <a:tcPr/>
                </a:tc>
                <a:extLst>
                  <a:ext uri="{0D108BD9-81ED-4DB2-BD59-A6C34878D82A}">
                    <a16:rowId xmlns:a16="http://schemas.microsoft.com/office/drawing/2014/main" val="10002"/>
                  </a:ext>
                </a:extLst>
              </a:tr>
              <a:tr h="339745">
                <a:tc>
                  <a:txBody>
                    <a:bodyPr/>
                    <a:lstStyle/>
                    <a:p>
                      <a:pPr algn="ctr"/>
                      <a:r>
                        <a:rPr lang="en-US" dirty="0" smtClean="0"/>
                        <a:t>6</a:t>
                      </a:r>
                      <a:endParaRPr lang="en-US" dirty="0"/>
                    </a:p>
                  </a:txBody>
                  <a:tcPr>
                    <a:lnR w="38100" cap="flat" cmpd="sng" algn="ctr">
                      <a:solidFill>
                        <a:srgbClr val="FF5933"/>
                      </a:solidFill>
                      <a:prstDash val="solid"/>
                      <a:round/>
                      <a:headEnd type="none" w="med" len="med"/>
                      <a:tailEnd type="none" w="med" len="med"/>
                    </a:lnR>
                  </a:tcPr>
                </a:tc>
                <a:tc>
                  <a:txBody>
                    <a:bodyPr/>
                    <a:lstStyle/>
                    <a:p>
                      <a:pPr algn="ctr"/>
                      <a:r>
                        <a:rPr lang="en-US" dirty="0" smtClean="0"/>
                        <a:t>5</a:t>
                      </a:r>
                      <a:endParaRPr lang="en-US" dirty="0"/>
                    </a:p>
                  </a:txBody>
                  <a:tcPr>
                    <a:lnL w="38100" cap="flat" cmpd="sng" algn="ctr">
                      <a:solidFill>
                        <a:srgbClr val="FF5933"/>
                      </a:solidFill>
                      <a:prstDash val="solid"/>
                      <a:round/>
                      <a:headEnd type="none" w="med" len="med"/>
                      <a:tailEnd type="none" w="med" len="med"/>
                    </a:lnL>
                    <a:lnR w="38100" cap="flat" cmpd="sng" algn="ctr">
                      <a:solidFill>
                        <a:srgbClr val="FF5933"/>
                      </a:solidFill>
                      <a:prstDash val="solid"/>
                      <a:round/>
                      <a:headEnd type="none" w="med" len="med"/>
                      <a:tailEnd type="none" w="med" len="med"/>
                    </a:lnR>
                    <a:lnT w="38100" cap="flat" cmpd="sng" algn="ctr">
                      <a:solidFill>
                        <a:srgbClr val="FF5933"/>
                      </a:solidFill>
                      <a:prstDash val="solid"/>
                      <a:round/>
                      <a:headEnd type="none" w="med" len="med"/>
                      <a:tailEnd type="none" w="med" len="med"/>
                    </a:lnT>
                    <a:lnB w="38100" cap="flat" cmpd="sng" algn="ctr">
                      <a:solidFill>
                        <a:srgbClr val="FF5933"/>
                      </a:solidFill>
                      <a:prstDash val="solid"/>
                      <a:round/>
                      <a:headEnd type="none" w="med" len="med"/>
                      <a:tailEnd type="none" w="med" len="med"/>
                    </a:lnB>
                  </a:tcPr>
                </a:tc>
                <a:tc>
                  <a:txBody>
                    <a:bodyPr/>
                    <a:lstStyle/>
                    <a:p>
                      <a:pPr algn="ctr"/>
                      <a:r>
                        <a:rPr lang="en-US" dirty="0" smtClean="0"/>
                        <a:t>3</a:t>
                      </a:r>
                      <a:endParaRPr lang="en-US" dirty="0"/>
                    </a:p>
                  </a:txBody>
                  <a:tcPr>
                    <a:lnL w="38100" cap="flat" cmpd="sng" algn="ctr">
                      <a:solidFill>
                        <a:srgbClr val="FF5933"/>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8" name="Right Brace 7"/>
          <p:cNvSpPr/>
          <p:nvPr/>
        </p:nvSpPr>
        <p:spPr>
          <a:xfrm>
            <a:off x="6438900" y="1422400"/>
            <a:ext cx="1130300" cy="4800600"/>
          </a:xfrm>
          <a:prstGeom prst="rightBrace">
            <a:avLst/>
          </a:prstGeom>
          <a:ln w="38100" cmpd="sng">
            <a:solidFill>
              <a:srgbClr val="556A77"/>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extBox 1"/>
          <p:cNvSpPr txBox="1"/>
          <p:nvPr/>
        </p:nvSpPr>
        <p:spPr>
          <a:xfrm>
            <a:off x="7802562" y="1581181"/>
            <a:ext cx="4181475" cy="4524315"/>
          </a:xfrm>
          <a:prstGeom prst="rect">
            <a:avLst/>
          </a:prstGeom>
          <a:noFill/>
        </p:spPr>
        <p:txBody>
          <a:bodyPr wrap="square" rtlCol="0">
            <a:spAutoFit/>
          </a:bodyPr>
          <a:lstStyle/>
          <a:p>
            <a:r>
              <a:rPr lang="en-US" sz="2400" dirty="0" smtClean="0"/>
              <a:t>Point estimates are the average estimate across imputations.</a:t>
            </a:r>
          </a:p>
          <a:p>
            <a:endParaRPr lang="en-US" sz="2400" dirty="0"/>
          </a:p>
          <a:p>
            <a:r>
              <a:rPr lang="en-US" sz="2400" dirty="0" smtClean="0"/>
              <a:t>Standard errors combined to account for </a:t>
            </a:r>
            <a:r>
              <a:rPr lang="en-US" sz="2400" i="1" dirty="0" smtClean="0"/>
              <a:t>between</a:t>
            </a:r>
            <a:r>
              <a:rPr lang="en-US" sz="2400" dirty="0" smtClean="0"/>
              <a:t> imputation variance.</a:t>
            </a:r>
          </a:p>
          <a:p>
            <a:endParaRPr lang="en-US" sz="2400" dirty="0" smtClean="0"/>
          </a:p>
          <a:p>
            <a:r>
              <a:rPr lang="en-US" sz="2400" dirty="0" smtClean="0"/>
              <a:t>More uncertainty in imputations </a:t>
            </a:r>
            <a:endParaRPr lang="en-US" sz="2400" dirty="0">
              <a:sym typeface="Wingdings" panose="05000000000000000000" pitchFamily="2" charset="2"/>
            </a:endParaRPr>
          </a:p>
          <a:p>
            <a:pPr marL="342900" indent="-342900">
              <a:buFont typeface="Wingdings" panose="05000000000000000000" pitchFamily="2" charset="2"/>
              <a:buChar char="à"/>
            </a:pPr>
            <a:r>
              <a:rPr lang="en-US" sz="2400" dirty="0" smtClean="0">
                <a:sym typeface="Wingdings" panose="05000000000000000000" pitchFamily="2" charset="2"/>
              </a:rPr>
              <a:t>more between imputation variability</a:t>
            </a:r>
          </a:p>
          <a:p>
            <a:pPr marL="342900" indent="-342900">
              <a:buFont typeface="Wingdings" panose="05000000000000000000" pitchFamily="2" charset="2"/>
              <a:buChar char="à"/>
            </a:pPr>
            <a:r>
              <a:rPr lang="en-US" sz="2400" dirty="0" smtClean="0">
                <a:sym typeface="Wingdings" panose="05000000000000000000" pitchFamily="2" charset="2"/>
              </a:rPr>
              <a:t>larger SEs </a:t>
            </a:r>
          </a:p>
          <a:p>
            <a:r>
              <a:rPr lang="en-US" sz="2400" dirty="0" smtClean="0">
                <a:sym typeface="Wingdings" panose="05000000000000000000" pitchFamily="2" charset="2"/>
              </a:rPr>
              <a:t> larger </a:t>
            </a:r>
            <a:r>
              <a:rPr lang="en-US" sz="2400" i="1" dirty="0" smtClean="0">
                <a:sym typeface="Wingdings" panose="05000000000000000000" pitchFamily="2" charset="2"/>
              </a:rPr>
              <a:t>p</a:t>
            </a:r>
            <a:r>
              <a:rPr lang="en-US" sz="2400" dirty="0" smtClean="0">
                <a:sym typeface="Wingdings" panose="05000000000000000000" pitchFamily="2" charset="2"/>
              </a:rPr>
              <a:t>-values. </a:t>
            </a:r>
            <a:r>
              <a:rPr lang="en-US" sz="2400" dirty="0" smtClean="0"/>
              <a:t>  </a:t>
            </a:r>
            <a:endParaRPr lang="en-US" sz="2400" dirty="0"/>
          </a:p>
        </p:txBody>
      </p:sp>
    </p:spTree>
    <p:extLst>
      <p:ext uri="{BB962C8B-B14F-4D97-AF65-F5344CB8AC3E}">
        <p14:creationId xmlns:p14="http://schemas.microsoft.com/office/powerpoint/2010/main" val="289954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1000"/>
                                        <p:tgtEl>
                                          <p:spTgt spid="2">
                                            <p:txEl>
                                              <p:pRg st="5" end="5"/>
                                            </p:txEl>
                                          </p:spTgt>
                                        </p:tgtEl>
                                      </p:cBhvr>
                                    </p:animEffect>
                                    <p:anim calcmode="lin" valueType="num">
                                      <p:cBhvr>
                                        <p:cTn id="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6" end="6"/>
                                            </p:txEl>
                                          </p:spTgt>
                                        </p:tgtEl>
                                        <p:attrNameLst>
                                          <p:attrName>style.visibility</p:attrName>
                                        </p:attrNameLst>
                                      </p:cBhvr>
                                      <p:to>
                                        <p:strVal val="visible"/>
                                      </p:to>
                                    </p:set>
                                    <p:animEffect transition="in" filter="fade">
                                      <p:cBhvr>
                                        <p:cTn id="14" dur="1000"/>
                                        <p:tgtEl>
                                          <p:spTgt spid="2">
                                            <p:txEl>
                                              <p:pRg st="6" end="6"/>
                                            </p:txEl>
                                          </p:spTgt>
                                        </p:tgtEl>
                                      </p:cBhvr>
                                    </p:animEffect>
                                    <p:anim calcmode="lin" valueType="num">
                                      <p:cBhvr>
                                        <p:cTn id="1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1000"/>
                                        <p:tgtEl>
                                          <p:spTgt spid="2">
                                            <p:txEl>
                                              <p:pRg st="7" end="7"/>
                                            </p:txEl>
                                          </p:spTgt>
                                        </p:tgtEl>
                                      </p:cBhvr>
                                    </p:animEffect>
                                    <p:anim calcmode="lin" valueType="num">
                                      <p:cBhvr>
                                        <p:cTn id="2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TextBox 2"/>
          <p:cNvSpPr txBox="1"/>
          <p:nvPr/>
        </p:nvSpPr>
        <p:spPr>
          <a:xfrm>
            <a:off x="160764" y="1100124"/>
            <a:ext cx="11772902" cy="5047536"/>
          </a:xfrm>
          <a:prstGeom prst="rect">
            <a:avLst/>
          </a:prstGeom>
          <a:noFill/>
        </p:spPr>
        <p:txBody>
          <a:bodyPr wrap="square" rtlCol="0">
            <a:spAutoFit/>
          </a:bodyPr>
          <a:lstStyle/>
          <a:p>
            <a:r>
              <a:rPr lang="en-US" sz="2800" b="1" u="sng" dirty="0" smtClean="0"/>
              <a:t>Statistical choices </a:t>
            </a:r>
            <a:r>
              <a:rPr lang="en-US" sz="2800" dirty="0" smtClean="0"/>
              <a:t>that have to be made when performing MI:</a:t>
            </a:r>
          </a:p>
          <a:p>
            <a:pPr marL="457200" indent="-457200">
              <a:lnSpc>
                <a:spcPct val="150000"/>
              </a:lnSpc>
              <a:buFont typeface="Arial" panose="020B0604020202020204" pitchFamily="34" charset="0"/>
              <a:buChar char="•"/>
            </a:pPr>
            <a:r>
              <a:rPr lang="en-US" sz="2800" dirty="0" smtClean="0"/>
              <a:t>How much prior information should influence imputations?</a:t>
            </a:r>
          </a:p>
          <a:p>
            <a:pPr marL="457200" indent="-457200">
              <a:lnSpc>
                <a:spcPct val="150000"/>
              </a:lnSpc>
              <a:buFont typeface="Arial" panose="020B0604020202020204" pitchFamily="34" charset="0"/>
              <a:buChar char="•"/>
            </a:pPr>
            <a:r>
              <a:rPr lang="en-US" sz="2800" dirty="0" smtClean="0"/>
              <a:t>How long to run Gibbs sampler to guarantee convergence?</a:t>
            </a:r>
          </a:p>
          <a:p>
            <a:pPr marL="457200" indent="-457200">
              <a:lnSpc>
                <a:spcPct val="150000"/>
              </a:lnSpc>
              <a:buFont typeface="Arial" panose="020B0604020202020204" pitchFamily="34" charset="0"/>
              <a:buChar char="•"/>
            </a:pPr>
            <a:r>
              <a:rPr lang="en-US" sz="2800" dirty="0" smtClean="0"/>
              <a:t>How many multiply imputed files to create?</a:t>
            </a:r>
          </a:p>
          <a:p>
            <a:pPr marL="457200" indent="-457200">
              <a:buFont typeface="Arial" panose="020B0604020202020204" pitchFamily="34" charset="0"/>
              <a:buChar char="•"/>
            </a:pPr>
            <a:endParaRPr lang="en-US" sz="2800" dirty="0"/>
          </a:p>
          <a:p>
            <a:r>
              <a:rPr lang="en-US" sz="2800" b="1" u="sng" dirty="0" smtClean="0"/>
              <a:t>Practical issues </a:t>
            </a:r>
            <a:r>
              <a:rPr lang="en-US" sz="2800" dirty="0" smtClean="0"/>
              <a:t>to deal with:</a:t>
            </a:r>
          </a:p>
          <a:p>
            <a:pPr marL="457200" indent="-457200">
              <a:buFont typeface="Arial" panose="020B0604020202020204" pitchFamily="34" charset="0"/>
              <a:buChar char="•"/>
            </a:pPr>
            <a:r>
              <a:rPr lang="en-US" sz="2800" dirty="0" smtClean="0"/>
              <a:t>Normal people do not think in terms of the </a:t>
            </a:r>
            <a:r>
              <a:rPr lang="en-US" sz="2800" dirty="0" err="1" smtClean="0"/>
              <a:t>marginals</a:t>
            </a:r>
            <a:r>
              <a:rPr lang="en-US" sz="2800" dirty="0" smtClean="0"/>
              <a:t> of a multivariate distribution, so how can a naïf specify a prior?</a:t>
            </a:r>
          </a:p>
          <a:p>
            <a:pPr marL="457200" indent="-457200">
              <a:buFont typeface="Arial" panose="020B0604020202020204" pitchFamily="34" charset="0"/>
              <a:buChar char="•"/>
            </a:pPr>
            <a:r>
              <a:rPr lang="en-US" sz="2800" dirty="0" smtClean="0"/>
              <a:t>“What’s a Gibbs sampler?”</a:t>
            </a:r>
          </a:p>
          <a:p>
            <a:pPr marL="457200" indent="-457200">
              <a:buFont typeface="Arial" panose="020B0604020202020204" pitchFamily="34" charset="0"/>
              <a:buChar char="•"/>
            </a:pPr>
            <a:r>
              <a:rPr lang="en-US" sz="2800" dirty="0" smtClean="0"/>
              <a:t>“This is why I hate statistics…”</a:t>
            </a:r>
          </a:p>
        </p:txBody>
      </p:sp>
      <p:pic>
        <p:nvPicPr>
          <p:cNvPr id="1028" name="Picture 4" descr="http://vignette4.wikia.nocookie.net/peanuts/images/9/90/543939_10151967754250682_567007707_n.jpg/revision/latest?cb=2013113007253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50342" y="4073417"/>
            <a:ext cx="2676059" cy="2647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9447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fade">
                                      <p:cBhvr>
                                        <p:cTn id="25" dur="500"/>
                                        <p:tgtEl>
                                          <p:spTgt spid="1028"/>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pic>
        <p:nvPicPr>
          <p:cNvPr id="3074" name="Picture 2" descr="R logo"/>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63100" y="1354867"/>
            <a:ext cx="1923161" cy="146160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52400" y="1353831"/>
            <a:ext cx="9410700" cy="3170099"/>
          </a:xfrm>
          <a:prstGeom prst="rect">
            <a:avLst/>
          </a:prstGeom>
          <a:noFill/>
        </p:spPr>
        <p:txBody>
          <a:bodyPr wrap="square" rtlCol="0">
            <a:spAutoFit/>
          </a:bodyPr>
          <a:lstStyle/>
          <a:p>
            <a:r>
              <a:rPr lang="en-US" sz="2000" b="1" dirty="0" smtClean="0"/>
              <a:t>The good news: R can do anything.</a:t>
            </a:r>
          </a:p>
          <a:p>
            <a:pPr marL="285750" indent="-285750">
              <a:buFont typeface="Arial" panose="020B0604020202020204" pitchFamily="34" charset="0"/>
              <a:buChar char="•"/>
            </a:pPr>
            <a:r>
              <a:rPr lang="en-US" sz="2000" dirty="0" smtClean="0"/>
              <a:t>Solve Sudoku puzzles.</a:t>
            </a:r>
          </a:p>
          <a:p>
            <a:pPr marL="285750" indent="-285750">
              <a:buFont typeface="Arial" panose="020B0604020202020204" pitchFamily="34" charset="0"/>
              <a:buChar char="•"/>
            </a:pPr>
            <a:r>
              <a:rPr lang="en-US" sz="2000" dirty="0" smtClean="0"/>
              <a:t>Predict the probability of wife’s pregnancy.</a:t>
            </a:r>
          </a:p>
          <a:p>
            <a:pPr marL="285750" indent="-285750">
              <a:buFont typeface="Arial" panose="020B0604020202020204" pitchFamily="34" charset="0"/>
              <a:buChar char="•"/>
            </a:pPr>
            <a:r>
              <a:rPr lang="en-US" sz="2000" dirty="0"/>
              <a:t>Classify thousands of </a:t>
            </a:r>
            <a:r>
              <a:rPr lang="en-US" sz="2000" dirty="0" smtClean="0"/>
              <a:t>unread documents.</a:t>
            </a:r>
          </a:p>
          <a:p>
            <a:pPr marL="285750" indent="-285750">
              <a:buFont typeface="Arial" panose="020B0604020202020204" pitchFamily="34" charset="0"/>
              <a:buChar char="•"/>
            </a:pPr>
            <a:r>
              <a:rPr lang="en-US" sz="2000" dirty="0" smtClean="0"/>
              <a:t>Read in missing and complete data, draw on complete data to formulate a prior over the missing data points in the missing file, conduct multiple imputation via chained equations with upper limits set on iterations, carry out the desired statistical analysis separately on each of the data sets, appropriately combine the results to make valid inferences, report the results in a familiar table as though the analysis had been performed on a full data set.</a:t>
            </a:r>
          </a:p>
          <a:p>
            <a:pPr marL="285750" indent="-285750">
              <a:buFont typeface="Arial" panose="020B0604020202020204" pitchFamily="34" charset="0"/>
              <a:buChar char="•"/>
            </a:pPr>
            <a:r>
              <a:rPr lang="en-US" sz="2000" dirty="0" smtClean="0"/>
              <a:t>Keep you warm at night.</a:t>
            </a:r>
            <a:endParaRPr lang="en-US" sz="2000" dirty="0"/>
          </a:p>
        </p:txBody>
      </p:sp>
      <p:sp>
        <p:nvSpPr>
          <p:cNvPr id="5" name="TextBox 4"/>
          <p:cNvSpPr txBox="1"/>
          <p:nvPr/>
        </p:nvSpPr>
        <p:spPr>
          <a:xfrm>
            <a:off x="4284992" y="4658952"/>
            <a:ext cx="4438650" cy="830997"/>
          </a:xfrm>
          <a:prstGeom prst="rect">
            <a:avLst/>
          </a:prstGeom>
          <a:noFill/>
        </p:spPr>
        <p:txBody>
          <a:bodyPr wrap="square" rtlCol="0">
            <a:spAutoFit/>
          </a:bodyPr>
          <a:lstStyle/>
          <a:p>
            <a:r>
              <a:rPr lang="en-US" sz="2400" dirty="0" smtClean="0"/>
              <a:t>The bad news:</a:t>
            </a:r>
          </a:p>
          <a:p>
            <a:pPr algn="ctr"/>
            <a:r>
              <a:rPr lang="en-US" sz="2400" u="sng" dirty="0" smtClean="0"/>
              <a:t>R is hard.</a:t>
            </a:r>
            <a:endParaRPr lang="en-US" sz="2400" u="sng" dirty="0"/>
          </a:p>
        </p:txBody>
      </p:sp>
      <p:pic>
        <p:nvPicPr>
          <p:cNvPr id="8" name="Picture 4" descr="http://vignette4.wikia.nocookie.net/peanuts/images/9/90/543939_10151967754250682_567007707_n.jpg/revision/latest?cb=2013113007253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72576" y="4210051"/>
            <a:ext cx="2676059" cy="26479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360976" y="5486230"/>
            <a:ext cx="8800211" cy="461665"/>
          </a:xfrm>
          <a:prstGeom prst="rect">
            <a:avLst/>
          </a:prstGeom>
          <a:noFill/>
        </p:spPr>
        <p:txBody>
          <a:bodyPr wrap="square" rtlCol="0">
            <a:spAutoFit/>
          </a:bodyPr>
          <a:lstStyle/>
          <a:p>
            <a:pPr algn="ctr"/>
            <a:r>
              <a:rPr lang="en-US" sz="2400" b="1" dirty="0" smtClean="0"/>
              <a:t>How can I deliver an R-based solution to non-programmers?</a:t>
            </a:r>
            <a:endParaRPr lang="en-US" sz="2400" b="1" dirty="0"/>
          </a:p>
        </p:txBody>
      </p:sp>
    </p:spTree>
    <p:extLst>
      <p:ext uri="{BB962C8B-B14F-4D97-AF65-F5344CB8AC3E}">
        <p14:creationId xmlns:p14="http://schemas.microsoft.com/office/powerpoint/2010/main" val="307785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pic>
        <p:nvPicPr>
          <p:cNvPr id="3074" name="Picture 2" descr="R logo"/>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6639" y="1353831"/>
            <a:ext cx="1923161" cy="146160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2389563" y="1265613"/>
            <a:ext cx="9077325" cy="3693319"/>
          </a:xfrm>
          <a:prstGeom prst="rect">
            <a:avLst/>
          </a:prstGeom>
          <a:noFill/>
        </p:spPr>
        <p:txBody>
          <a:bodyPr wrap="square" rtlCol="0">
            <a:spAutoFit/>
          </a:bodyPr>
          <a:lstStyle/>
          <a:p>
            <a:r>
              <a:rPr lang="en-US" sz="2400" dirty="0" smtClean="0"/>
              <a:t>R is hard.</a:t>
            </a:r>
          </a:p>
          <a:p>
            <a:endParaRPr lang="en-US" sz="2400" dirty="0"/>
          </a:p>
          <a:p>
            <a:r>
              <a:rPr lang="en-US" sz="2400" dirty="0" smtClean="0"/>
              <a:t>Browsers are easy.</a:t>
            </a:r>
          </a:p>
          <a:p>
            <a:endParaRPr lang="en-US" sz="2400" dirty="0"/>
          </a:p>
          <a:p>
            <a:r>
              <a:rPr lang="en-US" sz="2400" dirty="0" smtClean="0"/>
              <a:t>I write the R code on the backend that completes an arbitrarily difficult analytics task.</a:t>
            </a:r>
          </a:p>
          <a:p>
            <a:endParaRPr lang="en-US" sz="2400" dirty="0"/>
          </a:p>
          <a:p>
            <a:r>
              <a:rPr lang="en-US" sz="2400" dirty="0" smtClean="0"/>
              <a:t>But the user never sees the code.  Instead, the user interacts with an intuitive browser interface.</a:t>
            </a:r>
          </a:p>
          <a:p>
            <a:endParaRPr lang="en-US" dirty="0"/>
          </a:p>
        </p:txBody>
      </p:sp>
      <p:pic>
        <p:nvPicPr>
          <p:cNvPr id="4098" name="Picture 2" descr="https://s-media-cache-ak0.pinimg.com/236x/9b/a0/4a/9ba04a71921828378872f566ddf8215d.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91664" y="4407693"/>
            <a:ext cx="2400300" cy="2400301"/>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https://kowalskiadrian.files.wordpress.com/2015/03/shiny_logo.png?w=55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364" y="4068063"/>
            <a:ext cx="1923161" cy="192316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3581400" y="5029643"/>
            <a:ext cx="5362575" cy="461665"/>
          </a:xfrm>
          <a:prstGeom prst="rect">
            <a:avLst/>
          </a:prstGeom>
          <a:noFill/>
        </p:spPr>
        <p:txBody>
          <a:bodyPr wrap="square" rtlCol="0">
            <a:spAutoFit/>
          </a:bodyPr>
          <a:lstStyle/>
          <a:p>
            <a:r>
              <a:rPr lang="en-US" sz="2400" dirty="0" smtClean="0"/>
              <a:t>This is the </a:t>
            </a:r>
            <a:r>
              <a:rPr lang="en-US" sz="2400" i="1" dirty="0"/>
              <a:t>raison </a:t>
            </a:r>
            <a:r>
              <a:rPr lang="en-US" sz="2400" i="1" dirty="0" smtClean="0"/>
              <a:t>d'être </a:t>
            </a:r>
            <a:r>
              <a:rPr lang="en-US" sz="2400" dirty="0" smtClean="0"/>
              <a:t>of </a:t>
            </a:r>
            <a:r>
              <a:rPr lang="en-US" sz="2400" dirty="0" err="1" smtClean="0"/>
              <a:t>Rshiny</a:t>
            </a:r>
            <a:r>
              <a:rPr lang="en-US" sz="2400" dirty="0" smtClean="0"/>
              <a:t>.</a:t>
            </a:r>
            <a:endParaRPr lang="en-US" sz="2400" dirty="0"/>
          </a:p>
        </p:txBody>
      </p:sp>
    </p:spTree>
    <p:extLst>
      <p:ext uri="{BB962C8B-B14F-4D97-AF65-F5344CB8AC3E}">
        <p14:creationId xmlns:p14="http://schemas.microsoft.com/office/powerpoint/2010/main" val="47920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a:t>
            </a:r>
            <a:r>
              <a:rPr lang="en-US" dirty="0" err="1" smtClean="0"/>
              <a:t>RShiny</a:t>
            </a:r>
            <a:r>
              <a:rPr lang="en-US" dirty="0" smtClean="0"/>
              <a:t> Application</a:t>
            </a:r>
            <a:endParaRPr lang="en-US" dirty="0"/>
          </a:p>
        </p:txBody>
      </p:sp>
      <p:sp>
        <p:nvSpPr>
          <p:cNvPr id="3" name="TextBox 2"/>
          <p:cNvSpPr txBox="1"/>
          <p:nvPr/>
        </p:nvSpPr>
        <p:spPr>
          <a:xfrm>
            <a:off x="381000" y="1237597"/>
            <a:ext cx="4762500" cy="4893647"/>
          </a:xfrm>
          <a:prstGeom prst="rect">
            <a:avLst/>
          </a:prstGeom>
          <a:noFill/>
        </p:spPr>
        <p:txBody>
          <a:bodyPr wrap="square" rtlCol="0">
            <a:spAutoFit/>
          </a:bodyPr>
          <a:lstStyle/>
          <a:p>
            <a:r>
              <a:rPr lang="en-US" sz="2400" dirty="0" smtClean="0"/>
              <a:t>Program written in R with </a:t>
            </a:r>
            <a:r>
              <a:rPr lang="en-US" sz="2400" dirty="0" err="1" smtClean="0"/>
              <a:t>RShiny</a:t>
            </a:r>
            <a:r>
              <a:rPr lang="en-US" sz="2400" dirty="0" smtClean="0"/>
              <a:t> Web interface.</a:t>
            </a:r>
          </a:p>
          <a:p>
            <a:endParaRPr lang="en-US" sz="2400" dirty="0"/>
          </a:p>
          <a:p>
            <a:r>
              <a:rPr lang="en-US" sz="2400" dirty="0" smtClean="0"/>
              <a:t>Easily set parameters:</a:t>
            </a:r>
          </a:p>
          <a:p>
            <a:pPr marL="342900" indent="-342900">
              <a:buFont typeface="Arial"/>
              <a:buChar char="•"/>
            </a:pPr>
            <a:r>
              <a:rPr lang="en-US" sz="2400" dirty="0" smtClean="0"/>
              <a:t>Size of prior in terms of amount of data, not shape of marginal</a:t>
            </a:r>
          </a:p>
          <a:p>
            <a:endParaRPr lang="en-US" sz="2400" dirty="0" smtClean="0"/>
          </a:p>
          <a:p>
            <a:pPr marL="342900" indent="-342900">
              <a:buFont typeface="Arial"/>
              <a:buChar char="•"/>
            </a:pPr>
            <a:r>
              <a:rPr lang="en-US" sz="2400" dirty="0" smtClean="0"/>
              <a:t>Quickly, easily see effects of altering number of iterations and number of imputations.</a:t>
            </a:r>
          </a:p>
          <a:p>
            <a:pPr marL="342900" indent="-342900">
              <a:buFont typeface="Arial"/>
              <a:buChar char="•"/>
            </a:pPr>
            <a:endParaRPr lang="en-US" sz="2400" dirty="0"/>
          </a:p>
          <a:p>
            <a:r>
              <a:rPr lang="en-US" sz="2400" dirty="0" smtClean="0"/>
              <a:t>Easily upload data file for prior and data file with missing.</a:t>
            </a:r>
          </a:p>
        </p:txBody>
      </p:sp>
      <p:pic>
        <p:nvPicPr>
          <p:cNvPr id="4" name="Picture 3" descr="Screen Shot 2015-10-19 at 8.06.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123" y="1460500"/>
            <a:ext cx="6429778" cy="4711700"/>
          </a:xfrm>
          <a:prstGeom prst="rect">
            <a:avLst/>
          </a:prstGeom>
        </p:spPr>
      </p:pic>
      <p:sp>
        <p:nvSpPr>
          <p:cNvPr id="6" name="TextBox 5"/>
          <p:cNvSpPr txBox="1"/>
          <p:nvPr/>
        </p:nvSpPr>
        <p:spPr>
          <a:xfrm>
            <a:off x="8118476" y="2381250"/>
            <a:ext cx="3781425" cy="523220"/>
          </a:xfrm>
          <a:prstGeom prst="rect">
            <a:avLst/>
          </a:prstGeom>
          <a:noFill/>
        </p:spPr>
        <p:txBody>
          <a:bodyPr wrap="square" rtlCol="0">
            <a:spAutoFit/>
          </a:bodyPr>
          <a:lstStyle/>
          <a:p>
            <a:r>
              <a:rPr lang="en-US" sz="1400" dirty="0" smtClean="0"/>
              <a:t>Prior specified as number of data points from previous survey.</a:t>
            </a:r>
            <a:endParaRPr lang="en-US" sz="1400" dirty="0"/>
          </a:p>
        </p:txBody>
      </p:sp>
      <p:cxnSp>
        <p:nvCxnSpPr>
          <p:cNvPr id="9" name="Straight Arrow Connector 8"/>
          <p:cNvCxnSpPr/>
          <p:nvPr/>
        </p:nvCxnSpPr>
        <p:spPr>
          <a:xfrm flipH="1">
            <a:off x="7581900" y="2642860"/>
            <a:ext cx="5365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118476" y="3011139"/>
            <a:ext cx="3781425" cy="523220"/>
          </a:xfrm>
          <a:prstGeom prst="rect">
            <a:avLst/>
          </a:prstGeom>
          <a:noFill/>
        </p:spPr>
        <p:txBody>
          <a:bodyPr wrap="square" rtlCol="0">
            <a:spAutoFit/>
          </a:bodyPr>
          <a:lstStyle/>
          <a:p>
            <a:r>
              <a:rPr lang="en-US" sz="1400" dirty="0" smtClean="0"/>
              <a:t>Easily experiment with number of iterations (default is 25).</a:t>
            </a:r>
            <a:endParaRPr lang="en-US" sz="1400" dirty="0"/>
          </a:p>
        </p:txBody>
      </p:sp>
      <p:cxnSp>
        <p:nvCxnSpPr>
          <p:cNvPr id="11" name="Straight Arrow Connector 10"/>
          <p:cNvCxnSpPr/>
          <p:nvPr/>
        </p:nvCxnSpPr>
        <p:spPr>
          <a:xfrm flipH="1">
            <a:off x="7581900" y="3272749"/>
            <a:ext cx="5365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18476" y="3534358"/>
            <a:ext cx="3781425" cy="523220"/>
          </a:xfrm>
          <a:prstGeom prst="rect">
            <a:avLst/>
          </a:prstGeom>
          <a:noFill/>
        </p:spPr>
        <p:txBody>
          <a:bodyPr wrap="square" rtlCol="0">
            <a:spAutoFit/>
          </a:bodyPr>
          <a:lstStyle/>
          <a:p>
            <a:r>
              <a:rPr lang="en-US" sz="1400" dirty="0" smtClean="0"/>
              <a:t>Easily experiment with number of imputations (default is 10).</a:t>
            </a:r>
            <a:endParaRPr lang="en-US" sz="1400" dirty="0"/>
          </a:p>
        </p:txBody>
      </p:sp>
      <p:cxnSp>
        <p:nvCxnSpPr>
          <p:cNvPr id="14" name="Straight Arrow Connector 13"/>
          <p:cNvCxnSpPr/>
          <p:nvPr/>
        </p:nvCxnSpPr>
        <p:spPr>
          <a:xfrm flipH="1">
            <a:off x="7581900" y="3795968"/>
            <a:ext cx="5365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118476" y="4057576"/>
            <a:ext cx="3781425" cy="523220"/>
          </a:xfrm>
          <a:prstGeom prst="rect">
            <a:avLst/>
          </a:prstGeom>
          <a:noFill/>
        </p:spPr>
        <p:txBody>
          <a:bodyPr wrap="square" rtlCol="0">
            <a:spAutoFit/>
          </a:bodyPr>
          <a:lstStyle/>
          <a:p>
            <a:r>
              <a:rPr lang="en-US" sz="1400" dirty="0" smtClean="0"/>
              <a:t>Select file with data points to use a prior (program randomly selects).</a:t>
            </a:r>
            <a:endParaRPr lang="en-US" sz="1400" dirty="0"/>
          </a:p>
        </p:txBody>
      </p:sp>
      <p:cxnSp>
        <p:nvCxnSpPr>
          <p:cNvPr id="16" name="Straight Arrow Connector 15"/>
          <p:cNvCxnSpPr/>
          <p:nvPr/>
        </p:nvCxnSpPr>
        <p:spPr>
          <a:xfrm flipH="1">
            <a:off x="7581900" y="4319186"/>
            <a:ext cx="5365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18476" y="5068720"/>
            <a:ext cx="3781425" cy="307777"/>
          </a:xfrm>
          <a:prstGeom prst="rect">
            <a:avLst/>
          </a:prstGeom>
          <a:noFill/>
        </p:spPr>
        <p:txBody>
          <a:bodyPr wrap="square" rtlCol="0">
            <a:spAutoFit/>
          </a:bodyPr>
          <a:lstStyle/>
          <a:p>
            <a:r>
              <a:rPr lang="en-US" sz="1400" dirty="0" smtClean="0"/>
              <a:t>Select file that needs to be imputed.</a:t>
            </a:r>
            <a:endParaRPr lang="en-US" sz="1400" dirty="0"/>
          </a:p>
        </p:txBody>
      </p:sp>
      <p:cxnSp>
        <p:nvCxnSpPr>
          <p:cNvPr id="18" name="Straight Arrow Connector 17"/>
          <p:cNvCxnSpPr/>
          <p:nvPr/>
        </p:nvCxnSpPr>
        <p:spPr>
          <a:xfrm flipH="1">
            <a:off x="7581900" y="5237813"/>
            <a:ext cx="5365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2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P spid="15" grpId="0"/>
      <p:bldP spid="17" grpId="0"/>
    </p:bldLst>
  </p:timing>
</p:sld>
</file>

<file path=ppt/theme/theme1.xml><?xml version="1.0" encoding="utf-8"?>
<a:theme xmlns:a="http://schemas.openxmlformats.org/drawingml/2006/main" name="Methods PPT Template 10_28_NM">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Roboto Condensed">
      <a:majorFont>
        <a:latin typeface="Roboto Condensed"/>
        <a:ea typeface=""/>
        <a:cs typeface=""/>
      </a:majorFont>
      <a:minorFont>
        <a:latin typeface="Roboto Condensed Light"/>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hod PPT Template" id="{614E6CF9-CDB3-4B97-B34D-E6DF0C8C9321}" vid="{B0956F99-8102-46A5-9D07-A4A72AFBAFE7}"/>
    </a:ext>
  </a:extLst>
</a:theme>
</file>

<file path=ppt/theme/theme2.xml><?xml version="1.0" encoding="utf-8"?>
<a:theme xmlns:a="http://schemas.openxmlformats.org/drawingml/2006/main" name="1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Roboto Condensed">
      <a:majorFont>
        <a:latin typeface="Roboto Condensed"/>
        <a:ea typeface=""/>
        <a:cs typeface=""/>
      </a:majorFont>
      <a:minorFont>
        <a:latin typeface="Roboto Condensed Light"/>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hod PPT Template" id="{614E6CF9-CDB3-4B97-B34D-E6DF0C8C9321}" vid="{690747E6-31A4-42EC-842C-3B12AC2C6E9C}"/>
    </a:ext>
  </a:extLst>
</a:theme>
</file>

<file path=ppt/theme/theme3.xml><?xml version="1.0" encoding="utf-8"?>
<a:theme xmlns:a="http://schemas.openxmlformats.org/drawingml/2006/main" name="1_Methods PPT Template 10_28_NM">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Roboto Condensed">
      <a:majorFont>
        <a:latin typeface="Roboto Condensed"/>
        <a:ea typeface=""/>
        <a:cs typeface=""/>
      </a:majorFont>
      <a:minorFont>
        <a:latin typeface="Roboto Condensed Light"/>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hod PPT Template" id="{614E6CF9-CDB3-4B97-B34D-E6DF0C8C9321}" vid="{B0956F99-8102-46A5-9D07-A4A72AFBAFE7}"/>
    </a:ext>
  </a:extLst>
</a:theme>
</file>

<file path=ppt/theme/theme4.xml><?xml version="1.0" encoding="utf-8"?>
<a:theme xmlns:a="http://schemas.openxmlformats.org/drawingml/2006/main" name="2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Roboto Condensed">
      <a:majorFont>
        <a:latin typeface="Roboto Condensed"/>
        <a:ea typeface=""/>
        <a:cs typeface=""/>
      </a:majorFont>
      <a:minorFont>
        <a:latin typeface="Roboto Condensed Light"/>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hod PPT Template" id="{614E6CF9-CDB3-4B97-B34D-E6DF0C8C9321}" vid="{690747E6-31A4-42EC-842C-3B12AC2C6E9C}"/>
    </a:ext>
  </a:extLst>
</a:theme>
</file>

<file path=docProps/app.xml><?xml version="1.0" encoding="utf-8"?>
<Properties xmlns="http://schemas.openxmlformats.org/officeDocument/2006/extended-properties" xmlns:vt="http://schemas.openxmlformats.org/officeDocument/2006/docPropsVTypes">
  <Template>Methods PPT Template 10_28_NM.potx</Template>
  <TotalTime>3018</TotalTime>
  <Words>1042</Words>
  <Application>Microsoft Office PowerPoint</Application>
  <PresentationFormat>Widescreen</PresentationFormat>
  <Paragraphs>248</Paragraphs>
  <Slides>21</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21</vt:i4>
      </vt:variant>
    </vt:vector>
  </HeadingPairs>
  <TitlesOfParts>
    <vt:vector size="34" baseType="lpstr">
      <vt:lpstr>ＭＳ Ｐゴシック</vt:lpstr>
      <vt:lpstr>Abadi MT Condensed Light</vt:lpstr>
      <vt:lpstr>American Typewriter</vt:lpstr>
      <vt:lpstr>Arial</vt:lpstr>
      <vt:lpstr>Bangla MN</vt:lpstr>
      <vt:lpstr>Courier New</vt:lpstr>
      <vt:lpstr>Roboto Condensed</vt:lpstr>
      <vt:lpstr>Roboto Condensed Light</vt:lpstr>
      <vt:lpstr>Wingdings</vt:lpstr>
      <vt:lpstr>Methods PPT Template 10_28_NM</vt:lpstr>
      <vt:lpstr>1_Depth</vt:lpstr>
      <vt:lpstr>1_Methods PPT Template 10_28_NM</vt:lpstr>
      <vt:lpstr>2_Depth</vt:lpstr>
      <vt:lpstr>PowerPoint Presentation</vt:lpstr>
      <vt:lpstr>The Challenge</vt:lpstr>
      <vt:lpstr>Review of Multiple Imputation</vt:lpstr>
      <vt:lpstr>Multiple imputation</vt:lpstr>
      <vt:lpstr>Review of Multiple Imputation</vt:lpstr>
      <vt:lpstr>The Challenge</vt:lpstr>
      <vt:lpstr>The Solution</vt:lpstr>
      <vt:lpstr>The Solution</vt:lpstr>
      <vt:lpstr>An RShiny Application</vt:lpstr>
      <vt:lpstr>An RShiny Application</vt:lpstr>
      <vt:lpstr>An RShiny Application</vt:lpstr>
      <vt:lpstr>A Second Example</vt:lpstr>
      <vt:lpstr>A Second Example</vt:lpstr>
      <vt:lpstr>Shiny Implementation</vt:lpstr>
      <vt:lpstr>Shiny Implementation</vt:lpstr>
      <vt:lpstr>Shiny Implementation</vt:lpstr>
      <vt:lpstr>Shiny Implementation</vt:lpstr>
      <vt:lpstr>Extensions to RShiny</vt:lpstr>
      <vt:lpstr>Resources to Learn RShiny</vt:lpstr>
      <vt:lpstr>Sharing RShiny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Morris</dc:creator>
  <cp:lastModifiedBy>Jeremy Albright</cp:lastModifiedBy>
  <cp:revision>129</cp:revision>
  <dcterms:created xsi:type="dcterms:W3CDTF">2015-10-14T13:46:26Z</dcterms:created>
  <dcterms:modified xsi:type="dcterms:W3CDTF">2016-01-11T20:08:31Z</dcterms:modified>
</cp:coreProperties>
</file>