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79" r:id="rId4"/>
    <p:sldId id="278" r:id="rId5"/>
    <p:sldId id="260" r:id="rId6"/>
    <p:sldId id="261" r:id="rId7"/>
    <p:sldId id="263" r:id="rId8"/>
    <p:sldId id="265" r:id="rId9"/>
    <p:sldId id="267" r:id="rId10"/>
    <p:sldId id="269" r:id="rId11"/>
    <p:sldId id="270" r:id="rId12"/>
    <p:sldId id="272" r:id="rId13"/>
    <p:sldId id="275" r:id="rId14"/>
    <p:sldId id="273" r:id="rId15"/>
    <p:sldId id="274" r:id="rId16"/>
    <p:sldId id="271" r:id="rId17"/>
    <p:sldId id="281" r:id="rId18"/>
    <p:sldId id="257" r:id="rId19"/>
    <p:sldId id="283" r:id="rId20"/>
    <p:sldId id="284" r:id="rId21"/>
    <p:sldId id="264" r:id="rId22"/>
    <p:sldId id="285" r:id="rId23"/>
    <p:sldId id="289" r:id="rId24"/>
    <p:sldId id="290" r:id="rId25"/>
    <p:sldId id="286" r:id="rId26"/>
    <p:sldId id="295" r:id="rId27"/>
    <p:sldId id="291" r:id="rId28"/>
    <p:sldId id="294" r:id="rId29"/>
    <p:sldId id="296" r:id="rId30"/>
    <p:sldId id="292" r:id="rId31"/>
    <p:sldId id="288" r:id="rId32"/>
    <p:sldId id="266" r:id="rId33"/>
    <p:sldId id="25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01" autoAdjust="0"/>
  </p:normalViewPr>
  <p:slideViewPr>
    <p:cSldViewPr snapToGrid="0">
      <p:cViewPr varScale="1">
        <p:scale>
          <a:sx n="92" d="100"/>
          <a:sy n="92" d="100"/>
        </p:scale>
        <p:origin x="4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30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8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74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574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97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7296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79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91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6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9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3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0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79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4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0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1D3993F-C034-4BA1-93BF-412166CE685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8165F21-177B-4450-874B-94B59237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55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sas.com/documentation/cdl/en/imlug/64248/HTML/default/viewer.htm#imlug_r_sect004.htm" TargetMode="External"/><Relationship Id="rId2" Type="http://schemas.openxmlformats.org/officeDocument/2006/relationships/hyperlink" Target="http://support.sas.com/documentation/cdl/en/imlug/64248/HTML/default/viewer.htm#imlug_r_sect003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upport.sas.com/documentation/cdl/en/imlug/65547/HTML/default/viewer.htm#imlug_langref_sect114.htm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sas.com/content/iml/2011/10/31/video-calling-r-from-the-sasiml-language.html" TargetMode="External"/><Relationship Id="rId2" Type="http://schemas.openxmlformats.org/officeDocument/2006/relationships/hyperlink" Target="http://support.sas.com/documentation/cdl/en/imlug/65547/HTML/default/viewer.htm#imlug_langref_sect114.htm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sc.wisc.edu/~hemken/SASworkshops/Markdown/SASmarkdown.rmd" TargetMode="External"/><Relationship Id="rId2" Type="http://schemas.openxmlformats.org/officeDocument/2006/relationships/hyperlink" Target="https://www.ssc.wisc.edu/~hemken/SASworkshops/Markdown/SASmarkdown.html#html-or-pdf-document-as-a-final-targ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ihui.name/knitr/" TargetMode="External"/><Relationship Id="rId4" Type="http://schemas.openxmlformats.org/officeDocument/2006/relationships/hyperlink" Target="https://www.ssc.wisc.edu/~hemken/SASworkshops/Markdown/SAShtmlengine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SAS and R and </a:t>
            </a:r>
            <a:r>
              <a:rPr lang="en-US" b="1" dirty="0" smtClean="0"/>
              <a:t>SAS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0301" y="3480185"/>
            <a:ext cx="10932825" cy="1947333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Barry DeCicco</a:t>
            </a:r>
          </a:p>
          <a:p>
            <a:r>
              <a:rPr lang="en-US" sz="3600" b="1" dirty="0" smtClean="0">
                <a:solidFill>
                  <a:schemeClr val="bg1"/>
                </a:solidFill>
              </a:rPr>
              <a:t>Ann Arbor R Users’ Group Meeting</a:t>
            </a:r>
            <a:endParaRPr lang="en-US" sz="3600" b="1" dirty="0" smtClean="0">
              <a:solidFill>
                <a:schemeClr val="bg1"/>
              </a:solidFill>
            </a:endParaRPr>
          </a:p>
          <a:p>
            <a:r>
              <a:rPr lang="en-US" sz="3600" b="1" dirty="0" smtClean="0">
                <a:solidFill>
                  <a:schemeClr val="bg1"/>
                </a:solidFill>
              </a:rPr>
              <a:t>September 13, </a:t>
            </a:r>
            <a:r>
              <a:rPr lang="en-US" sz="3600" b="1" dirty="0" smtClean="0">
                <a:solidFill>
                  <a:schemeClr val="bg1"/>
                </a:solidFill>
              </a:rPr>
              <a:t>2018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23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275" y="145463"/>
            <a:ext cx="8534400" cy="1507067"/>
          </a:xfrm>
        </p:spPr>
        <p:txBody>
          <a:bodyPr/>
          <a:lstStyle/>
          <a:p>
            <a:pPr algn="ctr"/>
            <a:r>
              <a:rPr lang="en-US" b="1" dirty="0"/>
              <a:t>R Language Commands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7282" y="1641513"/>
            <a:ext cx="10516518" cy="4549967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Set the working directory (location where R retrieves and stores files), while storing the previous location in ‘old_wd’: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</a:rPr>
              <a:t>old_wd&lt;-setwd("C:/Users/Barry/Desktop</a:t>
            </a:r>
            <a:r>
              <a:rPr lang="en-US" sz="2600" b="1" dirty="0" smtClean="0">
                <a:solidFill>
                  <a:schemeClr val="bg1"/>
                </a:solidFill>
              </a:rPr>
              <a:t>")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Resetting the working directory back to what it was:    </a:t>
            </a:r>
          </a:p>
          <a:p>
            <a:pPr lvl="1"/>
            <a:r>
              <a:rPr lang="en-US" sz="2800" b="1" dirty="0" smtClean="0">
                <a:solidFill>
                  <a:schemeClr val="bg1"/>
                </a:solidFill>
              </a:rPr>
              <a:t>setwd(old_wd);</a:t>
            </a:r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# this is a comment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251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275" y="145463"/>
            <a:ext cx="8534400" cy="1507067"/>
          </a:xfrm>
        </p:spPr>
        <p:txBody>
          <a:bodyPr/>
          <a:lstStyle/>
          <a:p>
            <a:pPr algn="ctr"/>
            <a:r>
              <a:rPr lang="en-US" b="1" dirty="0" smtClean="0"/>
              <a:t>Going through the log - preliminaries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9990" y="1366091"/>
            <a:ext cx="8535567" cy="4895979"/>
          </a:xfrm>
        </p:spPr>
        <p:txBody>
          <a:bodyPr>
            <a:noAutofit/>
          </a:bodyPr>
          <a:lstStyle/>
          <a:p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/*	Start R options/	*/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proc </a:t>
            </a:r>
            <a:r>
              <a:rPr lang="en-US" sz="1800" b="1" dirty="0">
                <a:solidFill>
                  <a:schemeClr val="bg1"/>
                </a:solidFill>
              </a:rPr>
              <a:t>options option=rlang;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run</a:t>
            </a:r>
            <a:r>
              <a:rPr lang="en-US" sz="1800" b="1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1800" b="1" dirty="0" err="1">
                <a:solidFill>
                  <a:schemeClr val="bg1"/>
                </a:solidFill>
              </a:rPr>
              <a:t>libname</a:t>
            </a:r>
            <a:r>
              <a:rPr lang="en-US" sz="1800" b="1" dirty="0">
                <a:solidFill>
                  <a:schemeClr val="bg1"/>
                </a:solidFill>
              </a:rPr>
              <a:t> a 'C:\Users\Barry\Documents\SAS Playground\SAS and R\Data Sets';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run;</a:t>
            </a:r>
            <a:endParaRPr lang="en-US" sz="1800" b="1" dirty="0">
              <a:solidFill>
                <a:schemeClr val="bg1"/>
              </a:solidFill>
            </a:endParaRPr>
          </a:p>
          <a:p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800" b="1" dirty="0" smtClean="0">
                <a:solidFill>
                  <a:schemeClr val="bg1"/>
                </a:solidFill>
              </a:rPr>
              <a:t>proc </a:t>
            </a:r>
            <a:r>
              <a:rPr lang="en-US" sz="1800" b="1" dirty="0">
                <a:solidFill>
                  <a:schemeClr val="bg1"/>
                </a:solidFill>
              </a:rPr>
              <a:t>iml;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title </a:t>
            </a:r>
            <a:r>
              <a:rPr lang="en-US" sz="1800" b="1" dirty="0">
                <a:solidFill>
                  <a:schemeClr val="bg1"/>
                </a:solidFill>
              </a:rPr>
              <a:t>"Statistic in R (integration with SAS)";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run </a:t>
            </a:r>
            <a:r>
              <a:rPr lang="en-US" sz="1800" b="1" dirty="0" err="1">
                <a:solidFill>
                  <a:schemeClr val="bg1"/>
                </a:solidFill>
              </a:rPr>
              <a:t>ExportDataSetToR</a:t>
            </a:r>
            <a:r>
              <a:rPr lang="en-US" sz="1800" b="1" dirty="0" smtClean="0">
                <a:solidFill>
                  <a:schemeClr val="bg1"/>
                </a:solidFill>
              </a:rPr>
              <a:t>(“</a:t>
            </a:r>
            <a:r>
              <a:rPr lang="en-US" sz="1800" b="1" dirty="0" err="1" smtClean="0">
                <a:solidFill>
                  <a:schemeClr val="bg1"/>
                </a:solidFill>
              </a:rPr>
              <a:t>a.RCBD_TEST</a:t>
            </a:r>
            <a:r>
              <a:rPr lang="en-US" sz="1800" b="1" dirty="0">
                <a:solidFill>
                  <a:schemeClr val="bg1"/>
                </a:solidFill>
              </a:rPr>
              <a:t>", "RCBD_IN_R</a:t>
            </a:r>
            <a:r>
              <a:rPr lang="en-US" sz="1800" b="1" dirty="0" smtClean="0">
                <a:solidFill>
                  <a:schemeClr val="bg1"/>
                </a:solidFill>
              </a:rPr>
              <a:t>");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submit / R;</a:t>
            </a:r>
          </a:p>
        </p:txBody>
      </p:sp>
    </p:spTree>
    <p:extLst>
      <p:ext uri="{BB962C8B-B14F-4D97-AF65-F5344CB8AC3E}">
        <p14:creationId xmlns:p14="http://schemas.microsoft.com/office/powerpoint/2010/main" val="3666301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275" y="145463"/>
            <a:ext cx="8534400" cy="1507067"/>
          </a:xfrm>
        </p:spPr>
        <p:txBody>
          <a:bodyPr/>
          <a:lstStyle/>
          <a:p>
            <a:pPr algn="ctr"/>
            <a:r>
              <a:rPr lang="en-US" b="1" dirty="0" smtClean="0"/>
              <a:t>Going through the log – Submitting commands to 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5731" y="1575413"/>
            <a:ext cx="8535567" cy="4627084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#_______Beginning of R code</a:t>
            </a:r>
            <a:r>
              <a:rPr lang="en-US" sz="1800" b="1" dirty="0" smtClean="0">
                <a:solidFill>
                  <a:schemeClr val="bg1"/>
                </a:solidFill>
              </a:rPr>
              <a:t>_________________</a:t>
            </a:r>
          </a:p>
          <a:p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800" b="1" dirty="0" smtClean="0">
                <a:solidFill>
                  <a:schemeClr val="bg1"/>
                </a:solidFill>
              </a:rPr>
              <a:t># Change the working directory, saving the old one in ‘old_wd’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old_wd</a:t>
            </a:r>
            <a:r>
              <a:rPr lang="en-US" sz="1800" b="1" dirty="0">
                <a:solidFill>
                  <a:schemeClr val="bg1"/>
                </a:solidFill>
              </a:rPr>
              <a:t>&lt;-setwd("C:/Users/Barry/Desktop</a:t>
            </a:r>
            <a:r>
              <a:rPr lang="en-US" sz="1800" b="1" dirty="0" smtClean="0">
                <a:solidFill>
                  <a:schemeClr val="bg1"/>
                </a:solidFill>
              </a:rPr>
              <a:t>")</a:t>
            </a:r>
          </a:p>
          <a:p>
            <a:endParaRPr lang="en-US" sz="1800" b="1" dirty="0" smtClean="0">
              <a:solidFill>
                <a:schemeClr val="bg1"/>
              </a:solidFill>
            </a:endParaRPr>
          </a:p>
          <a:p>
            <a:r>
              <a:rPr lang="en-US" sz="1800" b="1" dirty="0" smtClean="0">
                <a:solidFill>
                  <a:schemeClr val="bg1"/>
                </a:solidFill>
              </a:rPr>
              <a:t># Load the ‘qicharts’ module (package), so that it can be used.</a:t>
            </a:r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800" b="1" dirty="0" smtClean="0">
                <a:solidFill>
                  <a:schemeClr val="bg1"/>
                </a:solidFill>
              </a:rPr>
              <a:t>library(qicharts) </a:t>
            </a:r>
          </a:p>
          <a:p>
            <a:endParaRPr lang="en-US" sz="1800" b="1" dirty="0">
              <a:solidFill>
                <a:schemeClr val="bg1"/>
              </a:solidFill>
            </a:endParaRPr>
          </a:p>
          <a:p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606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275" y="145463"/>
            <a:ext cx="8534400" cy="1507067"/>
          </a:xfrm>
        </p:spPr>
        <p:txBody>
          <a:bodyPr/>
          <a:lstStyle/>
          <a:p>
            <a:pPr algn="ctr"/>
            <a:r>
              <a:rPr lang="en-US" b="1" dirty="0" smtClean="0"/>
              <a:t>Going through the log – Submitting commands to 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5731" y="2150917"/>
            <a:ext cx="8535567" cy="4051579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# Create a data frame (data set)</a:t>
            </a:r>
          </a:p>
          <a:p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800" b="1" dirty="0" smtClean="0">
                <a:solidFill>
                  <a:schemeClr val="bg1"/>
                </a:solidFill>
              </a:rPr>
              <a:t>d2 </a:t>
            </a:r>
            <a:r>
              <a:rPr lang="en-US" sz="1800" b="1" dirty="0">
                <a:solidFill>
                  <a:schemeClr val="bg1"/>
                </a:solidFill>
              </a:rPr>
              <a:t>&lt;- data.frame(y = rnorm(144, 12, 3),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                 expand.grid(x = seq.Date(as.Date('2014-1-1'),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                                          by = 'week',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                                          length.out = 24),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                             g1 = LETTERS[1:3],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                             g2 = letters[1:2</a:t>
            </a:r>
            <a:r>
              <a:rPr lang="en-US" sz="1800" b="1" dirty="0" smtClean="0">
                <a:solidFill>
                  <a:schemeClr val="bg1"/>
                </a:solidFill>
              </a:rPr>
              <a:t>]))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# Introduce a shift in process performance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d2$y[132:144] &lt;- d2$y[132:144] * 3</a:t>
            </a:r>
          </a:p>
          <a:p>
            <a:endParaRPr lang="en-US" sz="1800" b="1" dirty="0" smtClean="0">
              <a:solidFill>
                <a:schemeClr val="bg1"/>
              </a:solidFill>
            </a:endParaRPr>
          </a:p>
          <a:p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949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275" y="145463"/>
            <a:ext cx="8534400" cy="1507067"/>
          </a:xfrm>
        </p:spPr>
        <p:txBody>
          <a:bodyPr/>
          <a:lstStyle/>
          <a:p>
            <a:pPr algn="ctr"/>
            <a:r>
              <a:rPr lang="en-US" b="1" dirty="0" smtClean="0"/>
              <a:t>Going through the log – Submitting commands to 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4372" y="2088572"/>
            <a:ext cx="8535567" cy="4083628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# Run a chart.</a:t>
            </a:r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trc(y ~ x | g1 + g2, data = d2, main = 'Trellis run chart', chart = 'i</a:t>
            </a:r>
            <a:r>
              <a:rPr lang="en-US" sz="1800" b="1" dirty="0" smtClean="0">
                <a:solidFill>
                  <a:schemeClr val="bg1"/>
                </a:solidFill>
              </a:rPr>
              <a:t>')</a:t>
            </a:r>
          </a:p>
          <a:p>
            <a:endParaRPr lang="en-US" sz="1800" b="1" dirty="0" smtClean="0">
              <a:solidFill>
                <a:schemeClr val="bg1"/>
              </a:solidFill>
            </a:endParaRPr>
          </a:p>
          <a:p>
            <a:r>
              <a:rPr lang="en-US" sz="1800" b="1" dirty="0" smtClean="0">
                <a:solidFill>
                  <a:schemeClr val="bg1"/>
                </a:solidFill>
              </a:rPr>
              <a:t># Direct the graphics output to a file, then close it.</a:t>
            </a:r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dev.copy(pdf,'myplot.pdf',width=6,height=4 )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dev.off</a:t>
            </a:r>
            <a:r>
              <a:rPr lang="en-US" sz="1800" b="1" dirty="0" smtClean="0">
                <a:solidFill>
                  <a:schemeClr val="bg1"/>
                </a:solidFill>
              </a:rPr>
              <a:t>()  </a:t>
            </a:r>
          </a:p>
          <a:p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800" b="1" dirty="0" smtClean="0">
                <a:solidFill>
                  <a:schemeClr val="bg1"/>
                </a:solidFill>
              </a:rPr>
              <a:t># Reset the working directory</a:t>
            </a:r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setwd(old_wd)</a:t>
            </a:r>
          </a:p>
          <a:p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25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275" y="145463"/>
            <a:ext cx="8534400" cy="1507067"/>
          </a:xfrm>
        </p:spPr>
        <p:txBody>
          <a:bodyPr/>
          <a:lstStyle/>
          <a:p>
            <a:pPr algn="ctr"/>
            <a:r>
              <a:rPr lang="en-US" b="1" dirty="0" smtClean="0"/>
              <a:t>Going through the log – Wrapping up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108" y="2701636"/>
            <a:ext cx="8535567" cy="2578555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#_______End of R code</a:t>
            </a:r>
            <a:r>
              <a:rPr lang="en-US" sz="1800" b="1" dirty="0" smtClean="0">
                <a:solidFill>
                  <a:schemeClr val="bg1"/>
                </a:solidFill>
              </a:rPr>
              <a:t>_________________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endsubmit</a:t>
            </a:r>
            <a:r>
              <a:rPr lang="en-US" sz="1800" b="1" dirty="0">
                <a:solidFill>
                  <a:schemeClr val="bg1"/>
                </a:solidFill>
              </a:rPr>
              <a:t>; </a:t>
            </a:r>
            <a:r>
              <a:rPr lang="en-US" sz="1800" b="1" dirty="0">
                <a:solidFill>
                  <a:schemeClr val="tx1"/>
                </a:solidFill>
              </a:rPr>
              <a:t># Any error </a:t>
            </a:r>
            <a:r>
              <a:rPr lang="en-US" sz="1800" b="1" dirty="0" smtClean="0">
                <a:solidFill>
                  <a:schemeClr val="tx1"/>
                </a:solidFill>
              </a:rPr>
              <a:t>messages from R will now show up </a:t>
            </a:r>
            <a:endParaRPr lang="en-US" sz="1800" b="1" dirty="0">
              <a:solidFill>
                <a:schemeClr val="tx1"/>
              </a:solidFill>
            </a:endParaRPr>
          </a:p>
          <a:p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800" b="1" dirty="0" smtClean="0">
                <a:solidFill>
                  <a:schemeClr val="bg1"/>
                </a:solidFill>
              </a:rPr>
              <a:t>* Bring the data set from R to SAS;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CALL </a:t>
            </a:r>
            <a:r>
              <a:rPr lang="en-US" sz="1800" b="1" dirty="0">
                <a:solidFill>
                  <a:schemeClr val="bg1"/>
                </a:solidFill>
              </a:rPr>
              <a:t>IMPORTDATASETFROMR ("work.d2", "d2") ;</a:t>
            </a:r>
          </a:p>
          <a:p>
            <a:endParaRPr lang="en-US" sz="1800" b="1" dirty="0">
              <a:solidFill>
                <a:schemeClr val="bg1"/>
              </a:solidFill>
            </a:endParaRPr>
          </a:p>
          <a:p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proc print data=d2;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run;</a:t>
            </a:r>
          </a:p>
        </p:txBody>
      </p:sp>
    </p:spTree>
    <p:extLst>
      <p:ext uri="{BB962C8B-B14F-4D97-AF65-F5344CB8AC3E}">
        <p14:creationId xmlns:p14="http://schemas.microsoft.com/office/powerpoint/2010/main" val="138205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275" y="145464"/>
            <a:ext cx="8534400" cy="1122228"/>
          </a:xfrm>
        </p:spPr>
        <p:txBody>
          <a:bodyPr/>
          <a:lstStyle/>
          <a:p>
            <a:pPr algn="ctr"/>
            <a:r>
              <a:rPr lang="en-US" b="1" dirty="0" smtClean="0"/>
              <a:t>result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5992446" y="3321278"/>
            <a:ext cx="2071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u="none" strike="noStrike" baseline="0" dirty="0" smtClean="0">
                <a:solidFill>
                  <a:srgbClr val="5DA6DB"/>
                </a:solidFill>
                <a:latin typeface="AdobePiStd"/>
              </a:rPr>
              <a:t>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15087" t="14090" r="16136" b="5152"/>
          <a:stretch/>
        </p:blipFill>
        <p:spPr>
          <a:xfrm>
            <a:off x="1799714" y="1101437"/>
            <a:ext cx="8385464" cy="553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45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3327" y="2202300"/>
            <a:ext cx="8534400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/>
              <a:t>Calling </a:t>
            </a:r>
            <a:r>
              <a:rPr lang="en-US" sz="6000" b="1" dirty="0" smtClean="0"/>
              <a:t>SAS </a:t>
            </a:r>
            <a:r>
              <a:rPr lang="en-US" sz="6000" b="1" dirty="0"/>
              <a:t>from </a:t>
            </a:r>
            <a:r>
              <a:rPr lang="en-US" sz="6000" b="1" dirty="0" smtClean="0"/>
              <a:t>R</a:t>
            </a:r>
            <a:br>
              <a:rPr lang="en-US" sz="6000" b="1" dirty="0" smtClean="0"/>
            </a:br>
            <a:r>
              <a:rPr lang="en-US" sz="6000" b="1" dirty="0" smtClean="0"/>
              <a:t>Using Knitr and MArkdown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05360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231" y="374573"/>
            <a:ext cx="10549569" cy="1316115"/>
          </a:xfrm>
        </p:spPr>
        <p:txBody>
          <a:bodyPr/>
          <a:lstStyle/>
          <a:p>
            <a:pPr algn="ctr"/>
            <a:r>
              <a:rPr lang="en-US" b="1" dirty="0" smtClean="0"/>
              <a:t>What is knitr?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11815" y="2023197"/>
            <a:ext cx="8534400" cy="36152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knitr is an R package which combines code, comments, text and results into one document.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You write a document with text and code chunks.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knitr will run the code chunks and incorporate the results, knitting them into a single document.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This document can be in Word, HTML or PDF (the latter requires outside software).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90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37450"/>
            <a:ext cx="8534400" cy="1507067"/>
          </a:xfrm>
        </p:spPr>
        <p:txBody>
          <a:bodyPr/>
          <a:lstStyle/>
          <a:p>
            <a:r>
              <a:rPr lang="en-US" dirty="0" smtClean="0"/>
              <a:t>Starting off – in </a:t>
            </a:r>
            <a:r>
              <a:rPr lang="en-US" dirty="0" err="1" smtClean="0"/>
              <a:t>RStudio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37" y="1276134"/>
            <a:ext cx="9631333" cy="541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3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76073"/>
            <a:ext cx="8534400" cy="1507067"/>
          </a:xfrm>
        </p:spPr>
        <p:txBody>
          <a:bodyPr/>
          <a:lstStyle/>
          <a:p>
            <a:pPr algn="ctr"/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284" y="1461337"/>
            <a:ext cx="10515600" cy="4225369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Calling R from SAS.</a:t>
            </a:r>
          </a:p>
          <a:p>
            <a:r>
              <a:rPr lang="en-US" sz="4800" b="1" dirty="0" smtClean="0">
                <a:solidFill>
                  <a:schemeClr val="bg1"/>
                </a:solidFill>
              </a:rPr>
              <a:t>Calling SAS from R.</a:t>
            </a:r>
          </a:p>
          <a:p>
            <a:r>
              <a:rPr lang="en-US" sz="4800" b="1" dirty="0" smtClean="0">
                <a:solidFill>
                  <a:schemeClr val="bg1"/>
                </a:solidFill>
              </a:rPr>
              <a:t>References.</a:t>
            </a:r>
          </a:p>
          <a:p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04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37450"/>
            <a:ext cx="8534400" cy="1165323"/>
          </a:xfrm>
        </p:spPr>
        <p:txBody>
          <a:bodyPr/>
          <a:lstStyle/>
          <a:p>
            <a:r>
              <a:rPr lang="en-US" b="1" dirty="0" smtClean="0"/>
              <a:t>three </a:t>
            </a:r>
            <a:r>
              <a:rPr lang="en-US" b="1" dirty="0"/>
              <a:t>output </a:t>
            </a:r>
            <a:r>
              <a:rPr lang="en-US" b="1" dirty="0" smtClean="0"/>
              <a:t>options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3324" t="27801" r="33182" b="22569"/>
          <a:stretch/>
        </p:blipFill>
        <p:spPr>
          <a:xfrm>
            <a:off x="5585258" y="1235363"/>
            <a:ext cx="6348847" cy="5056459"/>
          </a:xfrm>
          <a:prstGeom prst="rect">
            <a:avLst/>
          </a:prstGeom>
        </p:spPr>
      </p:pic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514350" y="1520190"/>
            <a:ext cx="4753841" cy="47716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HTML – easiest to start with.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Word.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PDF – this requires external software to finish.</a:t>
            </a:r>
          </a:p>
          <a:p>
            <a:endParaRPr lang="en-US" sz="2800" b="1" dirty="0"/>
          </a:p>
          <a:p>
            <a:pPr marL="0" indent="0">
              <a:buNone/>
            </a:pPr>
            <a:r>
              <a:rPr lang="en-US" sz="4000" b="1" dirty="0" smtClean="0">
                <a:solidFill>
                  <a:schemeClr val="tx1"/>
                </a:solidFill>
              </a:rPr>
              <a:t>  I will use HTML</a:t>
            </a:r>
            <a:endParaRPr lang="en-US" sz="2800" b="1" dirty="0" smtClean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43218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r="40682" b="22576"/>
          <a:stretch/>
        </p:blipFill>
        <p:spPr>
          <a:xfrm>
            <a:off x="4301837" y="1371600"/>
            <a:ext cx="7232073" cy="530975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2766349" y="4409955"/>
            <a:ext cx="1967697" cy="571389"/>
          </a:xfrm>
          <a:prstGeom prst="straightConnector1">
            <a:avLst/>
          </a:prstGeom>
          <a:ln w="635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231" y="374573"/>
            <a:ext cx="10549569" cy="1316115"/>
          </a:xfrm>
        </p:spPr>
        <p:txBody>
          <a:bodyPr/>
          <a:lstStyle/>
          <a:p>
            <a:pPr algn="ctr"/>
            <a:r>
              <a:rPr lang="en-US" b="1" dirty="0" smtClean="0"/>
              <a:t>Starting through the document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5114" y="1921397"/>
            <a:ext cx="3740859" cy="4604094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</a:rPr>
              <a:t>Knitr</a:t>
            </a:r>
            <a:r>
              <a:rPr lang="en-US" sz="2800" b="1" dirty="0" smtClean="0">
                <a:solidFill>
                  <a:schemeClr val="bg1"/>
                </a:solidFill>
              </a:rPr>
              <a:t> will set up a standard starting document prepopulated with some items.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Title information.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Initial setup.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Explanation</a:t>
            </a:r>
            <a:endParaRPr lang="en-US" sz="2800" b="1" dirty="0" smtClean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905246" y="3437681"/>
            <a:ext cx="1656363" cy="810228"/>
          </a:xfrm>
          <a:prstGeom prst="straightConnector1">
            <a:avLst/>
          </a:prstGeom>
          <a:ln w="635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905246" y="5764193"/>
            <a:ext cx="1740652" cy="127321"/>
          </a:xfrm>
          <a:prstGeom prst="straightConnector1">
            <a:avLst/>
          </a:prstGeom>
          <a:ln w="635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55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231" y="374573"/>
            <a:ext cx="10549569" cy="1316115"/>
          </a:xfrm>
        </p:spPr>
        <p:txBody>
          <a:bodyPr/>
          <a:lstStyle/>
          <a:p>
            <a:pPr algn="ctr"/>
            <a:r>
              <a:rPr lang="en-US" b="1" dirty="0" smtClean="0"/>
              <a:t>Limitations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231" y="1980055"/>
            <a:ext cx="8556433" cy="3811836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Each code chunk runs a separate batch job in SAS. There is no hand-off of WORK. data sets between SAS code chunks. </a:t>
            </a:r>
            <a:r>
              <a:rPr lang="en-US" sz="2800" b="1" dirty="0" smtClean="0">
                <a:solidFill>
                  <a:schemeClr val="bg1"/>
                </a:solidFill>
              </a:rPr>
              <a:t>(‘work’ is a temp folder for SAS)</a:t>
            </a:r>
            <a:endParaRPr lang="en-US" sz="2800" b="1" dirty="0" smtClean="0">
              <a:solidFill>
                <a:schemeClr val="bg1"/>
              </a:solidFill>
            </a:endParaRPr>
          </a:p>
          <a:p>
            <a:r>
              <a:rPr lang="en-US" sz="2800" b="1" dirty="0" smtClean="0">
                <a:solidFill>
                  <a:schemeClr val="bg1"/>
                </a:solidFill>
              </a:rPr>
              <a:t>To hand off data sets (between SAS and SAS, or SAS and R), save them as permanent files.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SAS HTML output plays well with </a:t>
            </a:r>
            <a:r>
              <a:rPr lang="en-US" sz="2800" b="1" dirty="0" err="1" smtClean="0">
                <a:solidFill>
                  <a:schemeClr val="bg1"/>
                </a:solidFill>
              </a:rPr>
              <a:t>knitr’s</a:t>
            </a:r>
            <a:r>
              <a:rPr lang="en-US" sz="2800" b="1" dirty="0" smtClean="0">
                <a:solidFill>
                  <a:schemeClr val="bg1"/>
                </a:solidFill>
              </a:rPr>
              <a:t> HTML markdown.  For other types of output, other packages are needed.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Slashes/back-slashes in path names need to be managed.</a:t>
            </a:r>
          </a:p>
        </p:txBody>
      </p:sp>
    </p:spTree>
    <p:extLst>
      <p:ext uri="{BB962C8B-B14F-4D97-AF65-F5344CB8AC3E}">
        <p14:creationId xmlns:p14="http://schemas.microsoft.com/office/powerpoint/2010/main" val="209369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231" y="374573"/>
            <a:ext cx="10549569" cy="1316115"/>
          </a:xfrm>
        </p:spPr>
        <p:txBody>
          <a:bodyPr/>
          <a:lstStyle/>
          <a:p>
            <a:pPr algn="ctr"/>
            <a:r>
              <a:rPr lang="en-US" b="1" dirty="0" smtClean="0"/>
              <a:t>Set up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231" y="1980055"/>
            <a:ext cx="8556433" cy="3811836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Let R know that it’s using </a:t>
            </a:r>
            <a:r>
              <a:rPr lang="en-US" sz="2800" b="1" dirty="0" err="1" smtClean="0">
                <a:solidFill>
                  <a:schemeClr val="bg1"/>
                </a:solidFill>
              </a:rPr>
              <a:t>sas</a:t>
            </a:r>
            <a:r>
              <a:rPr lang="en-US" sz="2800" b="1" dirty="0" smtClean="0">
                <a:solidFill>
                  <a:schemeClr val="bg1"/>
                </a:solidFill>
              </a:rPr>
              <a:t> (the ‘SAS’ or ‘SASHTML’ engine).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Tell R where the SAS.exe file is.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Set any SAS options.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These can by done either by chunk, or overall (for now, overall).</a:t>
            </a:r>
          </a:p>
        </p:txBody>
      </p:sp>
    </p:spTree>
    <p:extLst>
      <p:ext uri="{BB962C8B-B14F-4D97-AF65-F5344CB8AC3E}">
        <p14:creationId xmlns:p14="http://schemas.microsoft.com/office/powerpoint/2010/main" val="4235941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231" y="374573"/>
            <a:ext cx="10549569" cy="1316115"/>
          </a:xfrm>
        </p:spPr>
        <p:txBody>
          <a:bodyPr/>
          <a:lstStyle/>
          <a:p>
            <a:pPr algn="ctr"/>
            <a:r>
              <a:rPr lang="en-US" b="1" dirty="0" smtClean="0"/>
              <a:t>Set up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231" y="1980055"/>
            <a:ext cx="8556433" cy="3811836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There are at least 20 ‘engines’ available for </a:t>
            </a:r>
            <a:r>
              <a:rPr lang="en-US" sz="2800" b="1" dirty="0" err="1" smtClean="0">
                <a:solidFill>
                  <a:schemeClr val="bg1"/>
                </a:solidFill>
              </a:rPr>
              <a:t>knitr</a:t>
            </a:r>
            <a:r>
              <a:rPr lang="en-US" sz="2800" b="1" dirty="0" smtClean="0">
                <a:solidFill>
                  <a:schemeClr val="bg1"/>
                </a:solidFill>
              </a:rPr>
              <a:t>, meaning 20 languages.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For SAS, there is the ‘</a:t>
            </a:r>
            <a:r>
              <a:rPr lang="en-US" sz="2800" b="1" dirty="0" err="1" smtClean="0">
                <a:solidFill>
                  <a:schemeClr val="bg1"/>
                </a:solidFill>
              </a:rPr>
              <a:t>sas</a:t>
            </a:r>
            <a:r>
              <a:rPr lang="en-US" sz="2800" b="1" dirty="0" smtClean="0">
                <a:solidFill>
                  <a:schemeClr val="bg1"/>
                </a:solidFill>
              </a:rPr>
              <a:t>’ and ‘</a:t>
            </a:r>
            <a:r>
              <a:rPr lang="en-US" sz="2800" b="1" dirty="0" err="1" smtClean="0">
                <a:solidFill>
                  <a:schemeClr val="bg1"/>
                </a:solidFill>
              </a:rPr>
              <a:t>sashtml</a:t>
            </a:r>
            <a:r>
              <a:rPr lang="en-US" sz="2800" b="1" dirty="0" smtClean="0">
                <a:solidFill>
                  <a:schemeClr val="bg1"/>
                </a:solidFill>
              </a:rPr>
              <a:t>’ engines. 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For this presentation, the ‘</a:t>
            </a:r>
            <a:r>
              <a:rPr lang="en-US" sz="2800" b="1" dirty="0" err="1" smtClean="0">
                <a:solidFill>
                  <a:schemeClr val="bg1"/>
                </a:solidFill>
              </a:rPr>
              <a:t>sashtml</a:t>
            </a:r>
            <a:r>
              <a:rPr lang="en-US" sz="2800" b="1" dirty="0">
                <a:solidFill>
                  <a:schemeClr val="bg1"/>
                </a:solidFill>
              </a:rPr>
              <a:t>’ </a:t>
            </a:r>
            <a:r>
              <a:rPr lang="en-US" sz="2800" b="1" dirty="0" smtClean="0">
                <a:solidFill>
                  <a:schemeClr val="bg1"/>
                </a:solidFill>
              </a:rPr>
              <a:t>engine will be used</a:t>
            </a:r>
            <a:r>
              <a:rPr lang="en-US" sz="2800" b="1" dirty="0" smtClean="0">
                <a:solidFill>
                  <a:schemeClr val="bg1"/>
                </a:solidFill>
              </a:rPr>
              <a:t>.  </a:t>
            </a:r>
            <a:r>
              <a:rPr lang="en-US" sz="2800" b="1" dirty="0" smtClean="0">
                <a:solidFill>
                  <a:schemeClr val="bg1"/>
                </a:solidFill>
              </a:rPr>
              <a:t>SAS will give output in HTML.</a:t>
            </a:r>
            <a:endParaRPr lang="en-US" sz="2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031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r="40171" b="26061"/>
          <a:stretch/>
        </p:blipFill>
        <p:spPr>
          <a:xfrm>
            <a:off x="4533811" y="1359891"/>
            <a:ext cx="7294418" cy="50707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231" y="374573"/>
            <a:ext cx="10549569" cy="1316115"/>
          </a:xfrm>
        </p:spPr>
        <p:txBody>
          <a:bodyPr/>
          <a:lstStyle/>
          <a:p>
            <a:pPr algn="ctr"/>
            <a:r>
              <a:rPr lang="en-US" b="1" dirty="0" smtClean="0"/>
              <a:t>Setting </a:t>
            </a:r>
            <a:r>
              <a:rPr lang="en-US" b="1" dirty="0" smtClean="0"/>
              <a:t>up </a:t>
            </a:r>
            <a:r>
              <a:rPr lang="en-US" b="1" dirty="0" smtClean="0"/>
              <a:t>SAS in a code chunk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5268" y="1535617"/>
            <a:ext cx="3694560" cy="4564241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Gray items are ‘code chunks’, where there is code to be executed.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They start and end with ```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This </a:t>
            </a:r>
            <a:r>
              <a:rPr lang="en-US" sz="2800" b="1" dirty="0" smtClean="0">
                <a:solidFill>
                  <a:schemeClr val="bg1"/>
                </a:solidFill>
              </a:rPr>
              <a:t>sets up SAS in this code chunk.  It tells R to use SAS, and where SAS is</a:t>
            </a:r>
            <a:r>
              <a:rPr lang="en-US" sz="2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3000" b="1" dirty="0" smtClean="0">
                <a:solidFill>
                  <a:schemeClr val="bg1"/>
                </a:solidFill>
              </a:rPr>
              <a:t>This applies *only* to this chunk.</a:t>
            </a:r>
            <a:endParaRPr lang="en-US" sz="2800" b="1" dirty="0" smtClean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761772" y="2961409"/>
            <a:ext cx="1257037" cy="1494846"/>
          </a:xfrm>
          <a:prstGeom prst="straightConnector1">
            <a:avLst/>
          </a:prstGeom>
          <a:ln w="635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062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r="40171" b="26061"/>
          <a:stretch/>
        </p:blipFill>
        <p:spPr>
          <a:xfrm>
            <a:off x="4533811" y="1359891"/>
            <a:ext cx="7294418" cy="50707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231" y="374573"/>
            <a:ext cx="10549569" cy="1316115"/>
          </a:xfrm>
        </p:spPr>
        <p:txBody>
          <a:bodyPr/>
          <a:lstStyle/>
          <a:p>
            <a:pPr algn="ctr"/>
            <a:r>
              <a:rPr lang="en-US" b="1" dirty="0" smtClean="0"/>
              <a:t>Setting </a:t>
            </a:r>
            <a:r>
              <a:rPr lang="en-US" b="1" dirty="0" smtClean="0"/>
              <a:t>up </a:t>
            </a:r>
            <a:r>
              <a:rPr lang="en-US" b="1" dirty="0" smtClean="0"/>
              <a:t>SAS in a code chunk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5268" y="1535617"/>
            <a:ext cx="3694560" cy="4564241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Gray items are ‘code chunks’, where there is code to be executed.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They start and end with ```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This </a:t>
            </a:r>
            <a:r>
              <a:rPr lang="en-US" sz="2800" b="1" dirty="0" smtClean="0">
                <a:solidFill>
                  <a:schemeClr val="bg1"/>
                </a:solidFill>
              </a:rPr>
              <a:t>sets up SAS in this code chunk.  It tells R to use SAS, and where SAS is</a:t>
            </a:r>
            <a:r>
              <a:rPr lang="en-US" sz="2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3000" b="1" dirty="0" smtClean="0">
                <a:solidFill>
                  <a:schemeClr val="bg1"/>
                </a:solidFill>
              </a:rPr>
              <a:t>This applies *only* to this chunk.</a:t>
            </a:r>
            <a:endParaRPr lang="en-US" sz="2800" b="1" dirty="0" smtClean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761772" y="2961409"/>
            <a:ext cx="1257037" cy="1494846"/>
          </a:xfrm>
          <a:prstGeom prst="straightConnector1">
            <a:avLst/>
          </a:prstGeom>
          <a:ln w="635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763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5442" t="3038" r="32788" b="4025"/>
          <a:stretch/>
        </p:blipFill>
        <p:spPr>
          <a:xfrm>
            <a:off x="5361952" y="374573"/>
            <a:ext cx="6311792" cy="63737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231" y="374573"/>
            <a:ext cx="10549569" cy="1316115"/>
          </a:xfrm>
        </p:spPr>
        <p:txBody>
          <a:bodyPr/>
          <a:lstStyle/>
          <a:p>
            <a:r>
              <a:rPr lang="en-US" b="1" dirty="0" smtClean="0"/>
              <a:t>Running SAS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049" y="1569027"/>
            <a:ext cx="3674251" cy="3811836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Once the set up has been </a:t>
            </a:r>
            <a:r>
              <a:rPr lang="en-US" sz="2800" b="1" dirty="0" smtClean="0">
                <a:solidFill>
                  <a:schemeClr val="bg1"/>
                </a:solidFill>
              </a:rPr>
              <a:t>done  SAS </a:t>
            </a:r>
            <a:r>
              <a:rPr lang="en-US" sz="2800" b="1" dirty="0" smtClean="0">
                <a:solidFill>
                  <a:schemeClr val="bg1"/>
                </a:solidFill>
              </a:rPr>
              <a:t>commands can be </a:t>
            </a:r>
            <a:r>
              <a:rPr lang="en-US" sz="2800" b="1" dirty="0" smtClean="0">
                <a:solidFill>
                  <a:schemeClr val="bg1"/>
                </a:solidFill>
              </a:rPr>
              <a:t>done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in one chunk, with r commands in another.</a:t>
            </a:r>
            <a:endParaRPr lang="en-US" sz="2800" b="1" dirty="0" smtClean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455754" y="1690688"/>
            <a:ext cx="1815890" cy="1423121"/>
          </a:xfrm>
          <a:prstGeom prst="straightConnector1">
            <a:avLst/>
          </a:prstGeom>
          <a:ln w="635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340936" y="2879660"/>
            <a:ext cx="2604381" cy="1550264"/>
          </a:xfrm>
          <a:prstGeom prst="straightConnector1">
            <a:avLst/>
          </a:prstGeom>
          <a:ln w="635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554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231" y="374573"/>
            <a:ext cx="10549569" cy="1316115"/>
          </a:xfrm>
        </p:spPr>
        <p:txBody>
          <a:bodyPr/>
          <a:lstStyle/>
          <a:p>
            <a:pPr algn="ctr"/>
            <a:r>
              <a:rPr lang="en-US" b="1" dirty="0" smtClean="0"/>
              <a:t>Important Note on the Setup Chunk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049" y="1569027"/>
            <a:ext cx="3674251" cy="3811836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Setting the SAS option in the setup </a:t>
            </a:r>
            <a:r>
              <a:rPr lang="en-US" sz="2800" b="1" dirty="0" smtClean="0">
                <a:solidFill>
                  <a:schemeClr val="bg1"/>
                </a:solidFill>
              </a:rPr>
              <a:t>code chunk will cause </a:t>
            </a:r>
            <a:r>
              <a:rPr lang="en-US" sz="2800" b="1" dirty="0" err="1" smtClean="0">
                <a:solidFill>
                  <a:schemeClr val="bg1"/>
                </a:solidFill>
              </a:rPr>
              <a:t>knitr</a:t>
            </a:r>
            <a:r>
              <a:rPr lang="en-US" sz="2800" b="1" dirty="0" smtClean="0">
                <a:solidFill>
                  <a:schemeClr val="bg1"/>
                </a:solidFill>
              </a:rPr>
              <a:t> means to run *all* code chunks in the document with SAS.  </a:t>
            </a:r>
            <a:endParaRPr lang="en-US" sz="2800" b="1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6023" t="10909" r="20824" b="9394"/>
          <a:stretch/>
        </p:blipFill>
        <p:spPr>
          <a:xfrm>
            <a:off x="4492335" y="1392380"/>
            <a:ext cx="7699665" cy="546562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924300" y="3678382"/>
            <a:ext cx="1281545" cy="426027"/>
          </a:xfrm>
          <a:prstGeom prst="straightConnector1">
            <a:avLst/>
          </a:prstGeom>
          <a:ln w="635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579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8636" r="37273" b="10606"/>
          <a:stretch/>
        </p:blipFill>
        <p:spPr>
          <a:xfrm>
            <a:off x="4218710" y="1795298"/>
            <a:ext cx="7647709" cy="34809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231" y="374573"/>
            <a:ext cx="10549569" cy="1316115"/>
          </a:xfrm>
        </p:spPr>
        <p:txBody>
          <a:bodyPr/>
          <a:lstStyle/>
          <a:p>
            <a:pPr algn="ctr"/>
            <a:r>
              <a:rPr lang="en-US" b="1" dirty="0" smtClean="0"/>
              <a:t>Important Note on the Setup Chunk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049" y="1569027"/>
            <a:ext cx="3674251" cy="3811836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Setting the SAS option in the setup </a:t>
            </a:r>
            <a:r>
              <a:rPr lang="en-US" sz="2800" b="1" dirty="0" smtClean="0">
                <a:solidFill>
                  <a:schemeClr val="bg1"/>
                </a:solidFill>
              </a:rPr>
              <a:t>code chunk will cause </a:t>
            </a:r>
            <a:r>
              <a:rPr lang="en-US" sz="2800" b="1" dirty="0" err="1" smtClean="0">
                <a:solidFill>
                  <a:schemeClr val="bg1"/>
                </a:solidFill>
              </a:rPr>
              <a:t>knitr</a:t>
            </a:r>
            <a:r>
              <a:rPr lang="en-US" sz="2800" b="1" dirty="0" smtClean="0">
                <a:solidFill>
                  <a:schemeClr val="bg1"/>
                </a:solidFill>
              </a:rPr>
              <a:t> means to run *all* code chunks in the document with SAS.  </a:t>
            </a:r>
            <a:endParaRPr lang="en-US" sz="2800" b="1" dirty="0" smtClean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83527" y="4062846"/>
            <a:ext cx="1281545" cy="426027"/>
          </a:xfrm>
          <a:prstGeom prst="straightConnector1">
            <a:avLst/>
          </a:prstGeom>
          <a:ln w="635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739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3327" y="2202300"/>
            <a:ext cx="8534400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/>
              <a:t>Calling R from </a:t>
            </a:r>
            <a:r>
              <a:rPr lang="en-US" sz="6000" b="1" dirty="0" smtClean="0"/>
              <a:t>SAS</a:t>
            </a:r>
            <a:br>
              <a:rPr lang="en-US" sz="6000" b="1" dirty="0" smtClean="0"/>
            </a:br>
            <a:r>
              <a:rPr lang="en-US" sz="6000" b="1" dirty="0" smtClean="0"/>
              <a:t>Using SAS/IML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71971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449" y="2774873"/>
            <a:ext cx="10549569" cy="1316115"/>
          </a:xfrm>
        </p:spPr>
        <p:txBody>
          <a:bodyPr/>
          <a:lstStyle/>
          <a:p>
            <a:pPr algn="ctr"/>
            <a:r>
              <a:rPr lang="en-US" b="1" dirty="0" smtClean="0"/>
              <a:t>Questions?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2460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231" y="374573"/>
            <a:ext cx="10549569" cy="1316115"/>
          </a:xfrm>
        </p:spPr>
        <p:txBody>
          <a:bodyPr/>
          <a:lstStyle/>
          <a:p>
            <a:pPr algn="ctr"/>
            <a:r>
              <a:rPr lang="en-US" b="1" dirty="0" smtClean="0"/>
              <a:t>References – SAS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231" y="2424088"/>
            <a:ext cx="8556433" cy="3811836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SAS/IML(R</a:t>
            </a:r>
            <a:r>
              <a:rPr lang="en-US" b="1" dirty="0">
                <a:solidFill>
                  <a:schemeClr val="bg1"/>
                </a:solidFill>
              </a:rPr>
              <a:t>) 9.3 User's </a:t>
            </a:r>
            <a:r>
              <a:rPr lang="en-US" b="1" dirty="0" smtClean="0">
                <a:solidFill>
                  <a:schemeClr val="bg1"/>
                </a:solidFill>
              </a:rPr>
              <a:t>Guide ‘The </a:t>
            </a:r>
            <a:r>
              <a:rPr lang="en-US" b="1" dirty="0">
                <a:solidFill>
                  <a:schemeClr val="bg1"/>
                </a:solidFill>
              </a:rPr>
              <a:t>RLANG System </a:t>
            </a:r>
            <a:r>
              <a:rPr lang="en-US" b="1" dirty="0" smtClean="0">
                <a:solidFill>
                  <a:schemeClr val="bg1"/>
                </a:solidFill>
              </a:rPr>
              <a:t>Option’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http://support.sas.com/documentation/cdl/en/imlug/64248/HTML/default/viewer.htm#imlug_r_sect003.htm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SAS/IML(R) 9.3 User's </a:t>
            </a:r>
            <a:r>
              <a:rPr lang="en-US" b="1" dirty="0" err="1">
                <a:solidFill>
                  <a:schemeClr val="bg1"/>
                </a:solidFill>
              </a:rPr>
              <a:t>Guide</a:t>
            </a:r>
            <a:r>
              <a:rPr lang="en-US" b="1" dirty="0" err="1" smtClean="0">
                <a:solidFill>
                  <a:schemeClr val="bg1"/>
                </a:solidFill>
              </a:rPr>
              <a:t>‘Submit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 </a:t>
            </a:r>
            <a:r>
              <a:rPr lang="en-US" b="1" dirty="0" smtClean="0">
                <a:solidFill>
                  <a:schemeClr val="bg1"/>
                </a:solidFill>
              </a:rPr>
              <a:t>Statements’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http://support.sas.com/documentation/cdl/en/imlug/64248/HTML/default/viewer.htm#imlug_r_sect004.htm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SAS/IML(R) 12.1 User's Guide:  EXPORTDATASETTOR Call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support.sas.com/documentation/cdl/en/imlug/65547/HTML/default/viewer.htm#imlug_langref_sect114.htm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SAS/IML(R) 12.1 User's Guide: IMPORTDATASETFROMR Call </a:t>
            </a:r>
            <a:r>
              <a:rPr lang="en-US" dirty="0">
                <a:solidFill>
                  <a:schemeClr val="bg1"/>
                </a:solidFill>
              </a:rPr>
              <a:t>http://support.sas.com/documentation/cdl/en/imlug/65547/HTML/default/viewer.htm#imlug_langref_sect182.htm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658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231" y="374573"/>
            <a:ext cx="10549569" cy="1316115"/>
          </a:xfrm>
        </p:spPr>
        <p:txBody>
          <a:bodyPr/>
          <a:lstStyle/>
          <a:p>
            <a:r>
              <a:rPr lang="en-US" b="1" dirty="0" smtClean="0"/>
              <a:t>References – SAS (con.)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584" y="2195110"/>
            <a:ext cx="9594524" cy="361526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‘</a:t>
            </a:r>
            <a:r>
              <a:rPr lang="en-US" b="1" dirty="0">
                <a:solidFill>
                  <a:schemeClr val="bg1"/>
                </a:solidFill>
              </a:rPr>
              <a:t>Run R code inside SAS </a:t>
            </a:r>
            <a:r>
              <a:rPr lang="en-US" b="1" dirty="0" smtClean="0">
                <a:solidFill>
                  <a:schemeClr val="bg1"/>
                </a:solidFill>
              </a:rPr>
              <a:t>easily’ SAS/IML(R</a:t>
            </a:r>
            <a:r>
              <a:rPr lang="en-US" b="1" dirty="0">
                <a:solidFill>
                  <a:schemeClr val="bg1"/>
                </a:solidFill>
              </a:rPr>
              <a:t>) 9.3 User's </a:t>
            </a:r>
            <a:r>
              <a:rPr lang="en-US" b="1" dirty="0" smtClean="0">
                <a:solidFill>
                  <a:schemeClr val="bg1"/>
                </a:solidFill>
              </a:rPr>
              <a:t>Guide </a:t>
            </a:r>
            <a:r>
              <a:rPr lang="en-US" dirty="0" smtClean="0">
                <a:solidFill>
                  <a:schemeClr val="bg1"/>
                </a:solidFill>
              </a:rPr>
              <a:t>‘</a:t>
            </a:r>
            <a:r>
              <a:rPr lang="en-US" b="1" dirty="0">
                <a:solidFill>
                  <a:schemeClr val="bg1"/>
                </a:solidFill>
              </a:rPr>
              <a:t>EXPORTDATASETTOR </a:t>
            </a:r>
            <a:r>
              <a:rPr lang="en-US" b="1" dirty="0" smtClean="0">
                <a:solidFill>
                  <a:schemeClr val="bg1"/>
                </a:solidFill>
              </a:rPr>
              <a:t>Call’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http://support.sas.com/documentation/cdl/en/imlug/65547/HTML/default/viewer.htm#imlug_langref_sect114.htm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SAS Blogs:  Video: Calling R from the SAS/IML Language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https://blogs.sas.com/content/iml/2011/10/31/video-calling-r-from-the-sasiml-language.html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674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231" y="374573"/>
            <a:ext cx="10549569" cy="1316115"/>
          </a:xfrm>
        </p:spPr>
        <p:txBody>
          <a:bodyPr/>
          <a:lstStyle/>
          <a:p>
            <a:r>
              <a:rPr lang="en-US" b="1" dirty="0" smtClean="0"/>
              <a:t>References - 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886" y="1690688"/>
            <a:ext cx="8557600" cy="3618021"/>
          </a:xfrm>
        </p:spPr>
        <p:txBody>
          <a:bodyPr>
            <a:noAutofit/>
          </a:bodyPr>
          <a:lstStyle/>
          <a:p>
            <a:endParaRPr lang="en-US" sz="2400" b="1" dirty="0" smtClean="0">
              <a:solidFill>
                <a:schemeClr val="bg1"/>
              </a:solidFill>
            </a:endParaRP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‘SAS </a:t>
            </a:r>
            <a:r>
              <a:rPr lang="en-US" sz="2400" b="1" dirty="0">
                <a:solidFill>
                  <a:schemeClr val="bg1"/>
                </a:solidFill>
              </a:rPr>
              <a:t>Using R Markdown (Windows)’ </a:t>
            </a:r>
            <a:r>
              <a:rPr lang="en-US" sz="2400" b="1" dirty="0">
                <a:solidFill>
                  <a:schemeClr val="bg1"/>
                </a:solidFill>
                <a:hlinkClick r:id="rId2"/>
              </a:rPr>
              <a:t>https://www.ssc.wisc.edu/~</a:t>
            </a:r>
            <a:r>
              <a:rPr lang="en-US" sz="2400" b="1" dirty="0" smtClean="0">
                <a:solidFill>
                  <a:schemeClr val="bg1"/>
                </a:solidFill>
                <a:hlinkClick r:id="rId2"/>
              </a:rPr>
              <a:t>hemken/SASworkshops/Markdown/SASmarkdown.html#html-or-pdf-document-as-a-final-target</a:t>
            </a:r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The raw markdown version of the above page:  </a:t>
            </a:r>
            <a:r>
              <a:rPr lang="en-US" sz="2400" b="1" dirty="0">
                <a:solidFill>
                  <a:schemeClr val="bg1"/>
                </a:solidFill>
                <a:hlinkClick r:id="rId3"/>
              </a:rPr>
              <a:t>https://www.ssc.wisc.edu/~hemken/SASworkshops/Markdown/SASmarkdown.rmd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‘</a:t>
            </a:r>
            <a:r>
              <a:rPr lang="en-US" sz="2400" b="1" dirty="0">
                <a:solidFill>
                  <a:schemeClr val="bg1"/>
                </a:solidFill>
              </a:rPr>
              <a:t>Tables and Graphs - Using the </a:t>
            </a:r>
            <a:r>
              <a:rPr lang="en-US" sz="2400" b="1" dirty="0" err="1">
                <a:solidFill>
                  <a:schemeClr val="bg1"/>
                </a:solidFill>
              </a:rPr>
              <a:t>sashtml</a:t>
            </a:r>
            <a:r>
              <a:rPr lang="en-US" sz="2400" b="1" dirty="0">
                <a:solidFill>
                  <a:schemeClr val="bg1"/>
                </a:solidFill>
              </a:rPr>
              <a:t> Engine’ </a:t>
            </a:r>
            <a:r>
              <a:rPr lang="en-US" sz="2400" b="1" dirty="0">
                <a:solidFill>
                  <a:schemeClr val="bg1"/>
                </a:solidFill>
                <a:hlinkClick r:id="rId4"/>
              </a:rPr>
              <a:t>https://www.ssc.wisc.edu/~</a:t>
            </a:r>
            <a:r>
              <a:rPr lang="en-US" sz="2400" b="1" dirty="0" smtClean="0">
                <a:solidFill>
                  <a:schemeClr val="bg1"/>
                </a:solidFill>
                <a:hlinkClick r:id="rId4"/>
              </a:rPr>
              <a:t>hemken/SASworkshops/Markdown/SAShtmlengine.html</a:t>
            </a:r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Dynamic Documents with R and </a:t>
            </a:r>
            <a:r>
              <a:rPr lang="en-US" sz="2400" b="1" dirty="0" err="1" smtClean="0">
                <a:solidFill>
                  <a:schemeClr val="bg1"/>
                </a:solidFill>
              </a:rPr>
              <a:t>Knitr</a:t>
            </a:r>
            <a:r>
              <a:rPr lang="en-US" sz="2400" b="1" dirty="0">
                <a:solidFill>
                  <a:schemeClr val="bg1"/>
                </a:solidFill>
              </a:rPr>
              <a:t> (by </a:t>
            </a:r>
            <a:r>
              <a:rPr lang="en-US" sz="2400" b="1" dirty="0" err="1">
                <a:solidFill>
                  <a:schemeClr val="bg1"/>
                </a:solidFill>
              </a:rPr>
              <a:t>Yihui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Xie</a:t>
            </a:r>
            <a:r>
              <a:rPr lang="en-US" sz="2400" b="1" dirty="0" smtClean="0">
                <a:solidFill>
                  <a:schemeClr val="bg1"/>
                </a:solidFill>
              </a:rPr>
              <a:t>) </a:t>
            </a:r>
            <a:r>
              <a:rPr lang="en-US" sz="2400" b="1" dirty="0" smtClean="0">
                <a:solidFill>
                  <a:schemeClr val="bg1"/>
                </a:solidFill>
                <a:hlinkClick r:id="rId5"/>
              </a:rPr>
              <a:t>https</a:t>
            </a:r>
            <a:r>
              <a:rPr lang="en-US" sz="2400" b="1" dirty="0">
                <a:solidFill>
                  <a:schemeClr val="bg1"/>
                </a:solidFill>
                <a:hlinkClick r:id="rId5"/>
              </a:rPr>
              <a:t>://yihui.name/knitr</a:t>
            </a:r>
            <a:r>
              <a:rPr lang="en-US" sz="2400" b="1" dirty="0" smtClean="0">
                <a:solidFill>
                  <a:schemeClr val="bg1"/>
                </a:solidFill>
                <a:hlinkClick r:id="rId5"/>
              </a:rPr>
              <a:t>/</a:t>
            </a:r>
            <a:endParaRPr lang="en-US" sz="2400" b="1" dirty="0" smtClean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64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76073"/>
            <a:ext cx="8534400" cy="1507067"/>
          </a:xfrm>
        </p:spPr>
        <p:txBody>
          <a:bodyPr/>
          <a:lstStyle/>
          <a:p>
            <a:pPr algn="ctr"/>
            <a:r>
              <a:rPr lang="en-US" b="1" dirty="0" smtClean="0"/>
              <a:t>Why Use R if you have SAS?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065" y="2043228"/>
            <a:ext cx="10515600" cy="4225369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You can use SAS for what you already know well, and use R only as needed.</a:t>
            </a:r>
          </a:p>
          <a:p>
            <a:pPr marL="0" indent="0">
              <a:buNone/>
            </a:pPr>
            <a:endParaRPr lang="en-US" sz="2800" b="1" dirty="0" smtClean="0">
              <a:solidFill>
                <a:schemeClr val="bg1"/>
              </a:solidFill>
            </a:endParaRPr>
          </a:p>
          <a:p>
            <a:r>
              <a:rPr lang="en-US" sz="2800" b="1" dirty="0" smtClean="0">
                <a:solidFill>
                  <a:schemeClr val="bg1"/>
                </a:solidFill>
              </a:rPr>
              <a:t>You might find that you don’t have the  capacities in SAS which you desire.</a:t>
            </a:r>
          </a:p>
          <a:p>
            <a:pPr marL="0" indent="0">
              <a:buNone/>
            </a:pPr>
            <a:endParaRPr lang="en-US" sz="2800" b="1" dirty="0" smtClean="0">
              <a:solidFill>
                <a:schemeClr val="bg1"/>
              </a:solidFill>
            </a:endParaRPr>
          </a:p>
          <a:p>
            <a:r>
              <a:rPr lang="en-US" sz="2800" b="1" dirty="0" smtClean="0">
                <a:solidFill>
                  <a:schemeClr val="bg1"/>
                </a:solidFill>
              </a:rPr>
              <a:t>R has vast and rapidly growing capacities – over 10,000 packages.</a:t>
            </a:r>
          </a:p>
          <a:p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82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309" y="183621"/>
            <a:ext cx="8534400" cy="1507067"/>
          </a:xfrm>
        </p:spPr>
        <p:txBody>
          <a:bodyPr/>
          <a:lstStyle/>
          <a:p>
            <a:pPr algn="ctr"/>
            <a:r>
              <a:rPr lang="en-US" b="1" dirty="0" smtClean="0"/>
              <a:t>Basics of 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445" y="1891145"/>
            <a:ext cx="10535422" cy="4289318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R must be installed on your computer.  Download from CRAN:  </a:t>
            </a:r>
            <a:r>
              <a:rPr lang="en-US" sz="2800" b="1" dirty="0" smtClean="0">
                <a:solidFill>
                  <a:schemeClr val="bg1"/>
                </a:solidFill>
                <a:hlinkClick r:id="rId2"/>
              </a:rPr>
              <a:t>https://cran.r-project.org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 smtClean="0">
              <a:solidFill>
                <a:schemeClr val="bg1"/>
              </a:solidFill>
            </a:endParaRPr>
          </a:p>
          <a:p>
            <a:r>
              <a:rPr lang="en-US" sz="2800" b="1" dirty="0" smtClean="0">
                <a:solidFill>
                  <a:schemeClr val="bg1"/>
                </a:solidFill>
              </a:rPr>
              <a:t>Necessary packages (modules) must be downloaded from CRAN and installed:  (select ‘Packages’ from the left-hand menu).</a:t>
            </a:r>
          </a:p>
          <a:p>
            <a:pPr marL="0" indent="0">
              <a:buNone/>
            </a:pPr>
            <a:endParaRPr lang="en-US" sz="2800" b="1" dirty="0" smtClean="0">
              <a:solidFill>
                <a:schemeClr val="bg1"/>
              </a:solidFill>
            </a:endParaRPr>
          </a:p>
          <a:p>
            <a:r>
              <a:rPr lang="en-US" sz="2800" b="1" dirty="0" smtClean="0">
                <a:solidFill>
                  <a:schemeClr val="bg1"/>
                </a:solidFill>
              </a:rPr>
              <a:t>You will need to set up  SAS to use R.</a:t>
            </a:r>
            <a:endParaRPr lang="en-US" sz="2800" b="1" dirty="0">
              <a:solidFill>
                <a:schemeClr val="bg1"/>
              </a:solidFill>
            </a:endParaRPr>
          </a:p>
          <a:p>
            <a:pPr lvl="1"/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68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437" y="178515"/>
            <a:ext cx="8534400" cy="1507067"/>
          </a:xfrm>
        </p:spPr>
        <p:txBody>
          <a:bodyPr/>
          <a:lstStyle/>
          <a:p>
            <a:pPr algn="ctr"/>
            <a:r>
              <a:rPr lang="en-US" b="1" dirty="0" smtClean="0"/>
              <a:t>Setting up SAS to Use 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236" y="2514600"/>
            <a:ext cx="10601708" cy="4106537"/>
          </a:xfrm>
        </p:spPr>
        <p:txBody>
          <a:bodyPr>
            <a:noAutofit/>
          </a:bodyPr>
          <a:lstStyle/>
          <a:p>
            <a:pPr lvl="1"/>
            <a:r>
              <a:rPr lang="en-US" sz="2800" b="1" dirty="0" smtClean="0">
                <a:solidFill>
                  <a:schemeClr val="bg1"/>
                </a:solidFill>
              </a:rPr>
              <a:t>You need to edit the file ‘SASv9.cfg’, which controls some configurations </a:t>
            </a:r>
            <a:r>
              <a:rPr lang="en-US" sz="2800" b="1" dirty="0">
                <a:solidFill>
                  <a:schemeClr val="bg1"/>
                </a:solidFill>
              </a:rPr>
              <a:t>(run ‘proc options option=</a:t>
            </a:r>
            <a:r>
              <a:rPr lang="en-US" sz="2800" b="1" dirty="0" err="1">
                <a:solidFill>
                  <a:schemeClr val="bg1"/>
                </a:solidFill>
              </a:rPr>
              <a:t>config</a:t>
            </a:r>
            <a:r>
              <a:rPr lang="en-US" sz="2800" b="1" dirty="0" smtClean="0">
                <a:solidFill>
                  <a:schemeClr val="bg1"/>
                </a:solidFill>
              </a:rPr>
              <a:t>;’ to find it).</a:t>
            </a:r>
            <a:endParaRPr lang="en-US" sz="2800" b="1" dirty="0">
              <a:solidFill>
                <a:schemeClr val="bg1"/>
              </a:solidFill>
            </a:endParaRPr>
          </a:p>
          <a:p>
            <a:pPr lvl="1"/>
            <a:r>
              <a:rPr lang="en-US" sz="2800" b="1" dirty="0" smtClean="0">
                <a:solidFill>
                  <a:schemeClr val="bg1"/>
                </a:solidFill>
              </a:rPr>
              <a:t>Make a copy, and then edit the original, adding these lines: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-RLANG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-</a:t>
            </a:r>
            <a:r>
              <a:rPr lang="en-US" sz="2400" b="1" dirty="0" err="1" smtClean="0">
                <a:solidFill>
                  <a:schemeClr val="bg1"/>
                </a:solidFill>
              </a:rPr>
              <a:t>config</a:t>
            </a:r>
            <a:r>
              <a:rPr lang="en-US" sz="2400" b="1" dirty="0" smtClean="0">
                <a:solidFill>
                  <a:schemeClr val="bg1"/>
                </a:solidFill>
              </a:rPr>
              <a:t> "C:\Program Files\</a:t>
            </a:r>
            <a:r>
              <a:rPr lang="en-US" sz="2400" b="1" dirty="0" err="1" smtClean="0">
                <a:solidFill>
                  <a:schemeClr val="bg1"/>
                </a:solidFill>
              </a:rPr>
              <a:t>SASHome</a:t>
            </a:r>
            <a:r>
              <a:rPr lang="en-US" sz="2400" b="1" dirty="0" smtClean="0">
                <a:solidFill>
                  <a:schemeClr val="bg1"/>
                </a:solidFill>
              </a:rPr>
              <a:t>\</a:t>
            </a:r>
            <a:r>
              <a:rPr lang="en-US" sz="2400" b="1" dirty="0" err="1" smtClean="0">
                <a:solidFill>
                  <a:schemeClr val="bg1"/>
                </a:solidFill>
              </a:rPr>
              <a:t>SASFoundation</a:t>
            </a:r>
            <a:r>
              <a:rPr lang="en-US" sz="2400" b="1" dirty="0" smtClean="0">
                <a:solidFill>
                  <a:schemeClr val="bg1"/>
                </a:solidFill>
              </a:rPr>
              <a:t>\9.4\</a:t>
            </a:r>
            <a:r>
              <a:rPr lang="en-US" sz="2400" b="1" dirty="0" err="1" smtClean="0">
                <a:solidFill>
                  <a:schemeClr val="bg1"/>
                </a:solidFill>
              </a:rPr>
              <a:t>nls</a:t>
            </a:r>
            <a:r>
              <a:rPr lang="en-US" sz="2400" b="1" dirty="0" smtClean="0">
                <a:solidFill>
                  <a:schemeClr val="bg1"/>
                </a:solidFill>
              </a:rPr>
              <a:t>\</a:t>
            </a:r>
            <a:r>
              <a:rPr lang="en-US" sz="2400" b="1" dirty="0" err="1" smtClean="0">
                <a:solidFill>
                  <a:schemeClr val="bg1"/>
                </a:solidFill>
              </a:rPr>
              <a:t>en</a:t>
            </a:r>
            <a:r>
              <a:rPr lang="en-US" sz="2400" b="1" dirty="0" smtClean="0">
                <a:solidFill>
                  <a:schemeClr val="bg1"/>
                </a:solidFill>
              </a:rPr>
              <a:t>\sasv9.cfg“[replace with folder name for where this file is on your computer]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-SET R_HOME "C:\Program Files\R\R-3.5.0“  [replace with folder name for where R lives on your computer]</a:t>
            </a:r>
          </a:p>
          <a:p>
            <a:pPr marL="457200" lvl="1" indent="0">
              <a:buNone/>
            </a:pPr>
            <a:endParaRPr lang="en-US" sz="2800" b="1" dirty="0" smtClean="0">
              <a:solidFill>
                <a:schemeClr val="bg1"/>
              </a:solidFill>
            </a:endParaRPr>
          </a:p>
          <a:p>
            <a:pPr lvl="1"/>
            <a:endParaRPr lang="en-US" sz="2800" b="1" dirty="0">
              <a:solidFill>
                <a:schemeClr val="bg1"/>
              </a:solidFill>
            </a:endParaRPr>
          </a:p>
          <a:p>
            <a:pPr lvl="1"/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30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323" y="321732"/>
            <a:ext cx="8534400" cy="1507067"/>
          </a:xfrm>
        </p:spPr>
        <p:txBody>
          <a:bodyPr/>
          <a:lstStyle/>
          <a:p>
            <a:pPr algn="ctr"/>
            <a:r>
              <a:rPr lang="en-US" b="1" dirty="0" smtClean="0"/>
              <a:t>How to Submit R Code in SAS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755" y="1485901"/>
            <a:ext cx="10527535" cy="5049982"/>
          </a:xfrm>
        </p:spPr>
        <p:txBody>
          <a:bodyPr>
            <a:noAutofit/>
          </a:bodyPr>
          <a:lstStyle/>
          <a:p>
            <a:pPr lvl="1"/>
            <a:endParaRPr lang="en-US" sz="2800" b="1" dirty="0" smtClean="0">
              <a:solidFill>
                <a:schemeClr val="bg1"/>
              </a:solidFill>
            </a:endParaRPr>
          </a:p>
          <a:p>
            <a:pPr lvl="1"/>
            <a:endParaRPr lang="en-US" sz="2800" b="1" dirty="0">
              <a:solidFill>
                <a:schemeClr val="bg1"/>
              </a:solidFill>
            </a:endParaRPr>
          </a:p>
          <a:p>
            <a:pPr lvl="1"/>
            <a:endParaRPr lang="en-US" sz="2800" b="1" dirty="0" smtClean="0">
              <a:solidFill>
                <a:schemeClr val="bg1"/>
              </a:solidFill>
            </a:endParaRPr>
          </a:p>
          <a:p>
            <a:pPr lvl="1"/>
            <a:endParaRPr lang="en-US" sz="2800" b="1" dirty="0">
              <a:solidFill>
                <a:schemeClr val="bg1"/>
              </a:solidFill>
            </a:endParaRPr>
          </a:p>
          <a:p>
            <a:pPr lvl="1"/>
            <a:r>
              <a:rPr lang="en-US" sz="2800" b="1" dirty="0" smtClean="0">
                <a:solidFill>
                  <a:schemeClr val="bg1"/>
                </a:solidFill>
              </a:rPr>
              <a:t>When running analyses/data manipulations in R, there are things which need to be done:</a:t>
            </a:r>
          </a:p>
          <a:p>
            <a:pPr lvl="1"/>
            <a:r>
              <a:rPr lang="en-US" sz="2800" b="1" dirty="0" smtClean="0">
                <a:solidFill>
                  <a:schemeClr val="bg1"/>
                </a:solidFill>
              </a:rPr>
              <a:t>Setting directories as needed, to pull/save data, output and graph files.</a:t>
            </a:r>
          </a:p>
          <a:p>
            <a:pPr lvl="1"/>
            <a:r>
              <a:rPr lang="en-US" sz="2800" b="1" dirty="0" smtClean="0">
                <a:solidFill>
                  <a:schemeClr val="bg1"/>
                </a:solidFill>
              </a:rPr>
              <a:t>Loading (already installed!) necessary packages for use (e.g., ‘ggplot2’ for complex graphs).</a:t>
            </a:r>
          </a:p>
          <a:p>
            <a:pPr lvl="1"/>
            <a:endParaRPr lang="en-US" sz="2800" b="1" dirty="0" smtClean="0">
              <a:solidFill>
                <a:schemeClr val="bg1"/>
              </a:solidFill>
            </a:endParaRPr>
          </a:p>
          <a:p>
            <a:pPr marL="457200" lvl="1" indent="0" algn="ctr">
              <a:buNone/>
            </a:pPr>
            <a:r>
              <a:rPr lang="en-US" sz="3600" b="1" dirty="0" smtClean="0">
                <a:solidFill>
                  <a:schemeClr val="tx1"/>
                </a:solidFill>
              </a:rPr>
              <a:t>These will need to be done in the SAS code </a:t>
            </a:r>
          </a:p>
          <a:p>
            <a:pPr marL="457200" lvl="1" indent="0" algn="ctr">
              <a:buNone/>
            </a:pPr>
            <a:r>
              <a:rPr lang="en-US" sz="3600" b="1" dirty="0" smtClean="0">
                <a:solidFill>
                  <a:schemeClr val="tx1"/>
                </a:solidFill>
              </a:rPr>
              <a:t>submitted to R each time.</a:t>
            </a:r>
          </a:p>
          <a:p>
            <a:pPr lvl="1"/>
            <a:endParaRPr lang="en-US" sz="2800" b="1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2800" b="1" dirty="0" smtClean="0">
              <a:solidFill>
                <a:schemeClr val="bg1"/>
              </a:solidFill>
            </a:endParaRPr>
          </a:p>
          <a:p>
            <a:pPr lvl="1"/>
            <a:endParaRPr lang="en-US" sz="2800" b="1" dirty="0">
              <a:solidFill>
                <a:schemeClr val="bg1"/>
              </a:solidFill>
            </a:endParaRPr>
          </a:p>
          <a:p>
            <a:pPr lvl="1"/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67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275" y="145463"/>
            <a:ext cx="8534400" cy="1507067"/>
          </a:xfrm>
        </p:spPr>
        <p:txBody>
          <a:bodyPr/>
          <a:lstStyle/>
          <a:p>
            <a:pPr algn="ctr"/>
            <a:r>
              <a:rPr lang="en-US" b="1" dirty="0" smtClean="0"/>
              <a:t>Starting Lines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265" y="1652530"/>
            <a:ext cx="10527535" cy="4538950"/>
          </a:xfrm>
        </p:spPr>
        <p:txBody>
          <a:bodyPr>
            <a:noAutofit/>
          </a:bodyPr>
          <a:lstStyle/>
          <a:p>
            <a:pPr lvl="1"/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Use PROC Options to enable SAS to use R:    </a:t>
            </a:r>
          </a:p>
          <a:p>
            <a:pPr lvl="1"/>
            <a:r>
              <a:rPr lang="en-US" sz="2800" b="1" dirty="0" smtClean="0">
                <a:solidFill>
                  <a:schemeClr val="bg1"/>
                </a:solidFill>
              </a:rPr>
              <a:t>proc </a:t>
            </a:r>
            <a:r>
              <a:rPr lang="en-US" sz="2800" b="1" dirty="0">
                <a:solidFill>
                  <a:schemeClr val="bg1"/>
                </a:solidFill>
              </a:rPr>
              <a:t>options option=rlang</a:t>
            </a:r>
            <a:r>
              <a:rPr lang="en-US" sz="2800" b="1" dirty="0" smtClean="0">
                <a:solidFill>
                  <a:schemeClr val="bg1"/>
                </a:solidFill>
              </a:rPr>
              <a:t>; run;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Start IML (this has to be done through </a:t>
            </a:r>
            <a:r>
              <a:rPr lang="en-US" sz="2800" b="1" dirty="0" smtClean="0">
                <a:solidFill>
                  <a:schemeClr val="bg1"/>
                </a:solidFill>
              </a:rPr>
              <a:t>SAS/IML</a:t>
            </a:r>
            <a:r>
              <a:rPr lang="en-US" sz="2800" dirty="0" smtClean="0">
                <a:solidFill>
                  <a:schemeClr val="bg1"/>
                </a:solidFill>
              </a:rPr>
              <a:t>):</a:t>
            </a: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Proc IML;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Export SAS datasets to R as needed:  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</a:rPr>
              <a:t>Call ExportDataSetToR(SAS-data-set, RDataFrame);</a:t>
            </a:r>
            <a:endParaRPr lang="en-US" sz="2800" b="1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Let SAS know to start R: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</a:rPr>
              <a:t>submit / R</a:t>
            </a:r>
            <a:r>
              <a:rPr lang="en-US" sz="2800" b="1" dirty="0" smtClean="0">
                <a:solidFill>
                  <a:schemeClr val="bg1"/>
                </a:solidFill>
              </a:rPr>
              <a:t>;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/>
            <a:endParaRPr lang="en-US" sz="2800" dirty="0">
              <a:solidFill>
                <a:schemeClr val="bg1"/>
              </a:solidFill>
            </a:endParaRPr>
          </a:p>
          <a:p>
            <a:pPr lvl="1"/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27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275" y="145463"/>
            <a:ext cx="8534400" cy="1507067"/>
          </a:xfrm>
        </p:spPr>
        <p:txBody>
          <a:bodyPr/>
          <a:lstStyle/>
          <a:p>
            <a:pPr algn="ctr"/>
            <a:r>
              <a:rPr lang="en-US" b="1" dirty="0" smtClean="0"/>
              <a:t>ENDing Lines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282" y="1641513"/>
            <a:ext cx="10516518" cy="4549967"/>
          </a:xfrm>
        </p:spPr>
        <p:txBody>
          <a:bodyPr>
            <a:noAutofit/>
          </a:bodyPr>
          <a:lstStyle/>
          <a:p>
            <a:pPr lvl="1"/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Retrieve data sets from R as needed: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</a:rPr>
              <a:t>CALL IMPORTDATASETFROMR (SAS-data-set, RExpr) ;</a:t>
            </a:r>
            <a:endParaRPr lang="en-US" sz="2600" b="1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Let SAS know to end sending commands to R:    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</a:rPr>
              <a:t>endsubmit</a:t>
            </a:r>
            <a:r>
              <a:rPr lang="en-US" sz="2800" b="1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Quit IML (if no further IML use is needed):</a:t>
            </a:r>
          </a:p>
          <a:p>
            <a:pPr lvl="1"/>
            <a:r>
              <a:rPr lang="en-US" sz="2800" b="1" dirty="0" smtClean="0">
                <a:solidFill>
                  <a:schemeClr val="bg1"/>
                </a:solidFill>
              </a:rPr>
              <a:t>quit;</a:t>
            </a:r>
          </a:p>
          <a:p>
            <a:pPr lvl="1"/>
            <a:endParaRPr lang="en-US" sz="2800" dirty="0">
              <a:solidFill>
                <a:schemeClr val="bg1"/>
              </a:solidFill>
            </a:endParaRPr>
          </a:p>
          <a:p>
            <a:pPr lvl="1"/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98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9712</TotalTime>
  <Words>1370</Words>
  <Application>Microsoft Office PowerPoint</Application>
  <PresentationFormat>Widescreen</PresentationFormat>
  <Paragraphs>186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AdobePiStd</vt:lpstr>
      <vt:lpstr>Century Gothic</vt:lpstr>
      <vt:lpstr>Wingdings 3</vt:lpstr>
      <vt:lpstr>Slice</vt:lpstr>
      <vt:lpstr>SAS and R and SAS </vt:lpstr>
      <vt:lpstr>Contents</vt:lpstr>
      <vt:lpstr>Calling R from SAS Using SAS/IML</vt:lpstr>
      <vt:lpstr>Why Use R if you have SAS?</vt:lpstr>
      <vt:lpstr>Basics of R</vt:lpstr>
      <vt:lpstr>Setting up SAS to Use R</vt:lpstr>
      <vt:lpstr>How to Submit R Code in SAS</vt:lpstr>
      <vt:lpstr>Starting Lines</vt:lpstr>
      <vt:lpstr>ENDing Lines</vt:lpstr>
      <vt:lpstr>R Language Commands</vt:lpstr>
      <vt:lpstr>Going through the log - preliminaries</vt:lpstr>
      <vt:lpstr>Going through the log – Submitting commands to r</vt:lpstr>
      <vt:lpstr>Going through the log – Submitting commands to r</vt:lpstr>
      <vt:lpstr>Going through the log – Submitting commands to r</vt:lpstr>
      <vt:lpstr>Going through the log – Wrapping up</vt:lpstr>
      <vt:lpstr>result</vt:lpstr>
      <vt:lpstr>Calling SAS from R Using Knitr and MArkdown</vt:lpstr>
      <vt:lpstr>What is knitr?</vt:lpstr>
      <vt:lpstr>Starting off – in RStudio</vt:lpstr>
      <vt:lpstr>three output options</vt:lpstr>
      <vt:lpstr>Starting through the document</vt:lpstr>
      <vt:lpstr>Limitations</vt:lpstr>
      <vt:lpstr>Set up</vt:lpstr>
      <vt:lpstr>Set up</vt:lpstr>
      <vt:lpstr>Setting up SAS in a code chunk</vt:lpstr>
      <vt:lpstr>Setting up SAS in a code chunk</vt:lpstr>
      <vt:lpstr>Running SAS</vt:lpstr>
      <vt:lpstr>Important Note on the Setup Chunk</vt:lpstr>
      <vt:lpstr>Important Note on the Setup Chunk</vt:lpstr>
      <vt:lpstr>Questions?</vt:lpstr>
      <vt:lpstr>References – SAS</vt:lpstr>
      <vt:lpstr>References – SAS (con.)</vt:lpstr>
      <vt:lpstr>References - 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Calling R from SAS</dc:title>
  <dc:creator>Barry DeCicco</dc:creator>
  <cp:lastModifiedBy>Barry DeCicco</cp:lastModifiedBy>
  <cp:revision>58</cp:revision>
  <dcterms:created xsi:type="dcterms:W3CDTF">2018-02-17T18:14:07Z</dcterms:created>
  <dcterms:modified xsi:type="dcterms:W3CDTF">2018-09-08T16:00:55Z</dcterms:modified>
</cp:coreProperties>
</file>