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9" r:id="rId4"/>
    <p:sldId id="259" r:id="rId5"/>
    <p:sldId id="258" r:id="rId6"/>
    <p:sldId id="260" r:id="rId7"/>
    <p:sldId id="262" r:id="rId8"/>
    <p:sldId id="261" r:id="rId9"/>
    <p:sldId id="264" r:id="rId10"/>
    <p:sldId id="265" r:id="rId11"/>
    <p:sldId id="266" r:id="rId12"/>
    <p:sldId id="273" r:id="rId13"/>
    <p:sldId id="267" r:id="rId14"/>
    <p:sldId id="272" r:id="rId15"/>
    <p:sldId id="270" r:id="rId16"/>
    <p:sldId id="274" r:id="rId17"/>
    <p:sldId id="271" r:id="rId18"/>
    <p:sldId id="276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983" autoAdjust="0"/>
    <p:restoredTop sz="94660"/>
  </p:normalViewPr>
  <p:slideViewPr>
    <p:cSldViewPr snapToGrid="0">
      <p:cViewPr varScale="1">
        <p:scale>
          <a:sx n="78" d="100"/>
          <a:sy n="78" d="100"/>
        </p:scale>
        <p:origin x="94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915127" y="2043827"/>
            <a:ext cx="8361229" cy="2098226"/>
          </a:xfrm>
        </p:spPr>
        <p:txBody>
          <a:bodyPr/>
          <a:lstStyle/>
          <a:p>
            <a:r>
              <a:rPr lang="en-US" dirty="0"/>
              <a:t>user-defined </a:t>
            </a:r>
            <a:r>
              <a:rPr lang="en-US" dirty="0" smtClean="0"/>
              <a:t>literals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679906" y="4854206"/>
            <a:ext cx="6831673" cy="533343"/>
          </a:xfrm>
        </p:spPr>
        <p:txBody>
          <a:bodyPr/>
          <a:lstStyle/>
          <a:p>
            <a:r>
              <a:rPr lang="ru-RU" dirty="0" smtClean="0"/>
              <a:t>Выполнила </a:t>
            </a:r>
            <a:r>
              <a:rPr lang="ru-RU" dirty="0" err="1" smtClean="0"/>
              <a:t>Старобыховская</a:t>
            </a:r>
            <a:r>
              <a:rPr lang="ru-RU" dirty="0" smtClean="0"/>
              <a:t> А.А. </a:t>
            </a:r>
            <a:r>
              <a:rPr lang="en-US" dirty="0" smtClean="0"/>
              <a:t>V3316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92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87714" y="965200"/>
            <a:ext cx="9601200" cy="4318000"/>
          </a:xfrm>
        </p:spPr>
        <p:txBody>
          <a:bodyPr/>
          <a:lstStyle/>
          <a:p>
            <a:pPr marL="0" lvl="0" indent="0">
              <a:buNone/>
            </a:pPr>
            <a:r>
              <a:rPr lang="en-US" sz="2400" b="1" dirty="0">
                <a:solidFill>
                  <a:srgbClr val="191B0E"/>
                </a:solidFill>
                <a:latin typeface="Bookman Old Style" panose="02050604050505020204" pitchFamily="18" charset="0"/>
              </a:rPr>
              <a:t>long operator "" f(long double value)</a:t>
            </a:r>
          </a:p>
          <a:p>
            <a:pPr marL="0" lvl="0" indent="0">
              <a:buNone/>
            </a:pPr>
            <a:r>
              <a:rPr lang="en-US" sz="2400" b="1" dirty="0">
                <a:solidFill>
                  <a:srgbClr val="191B0E"/>
                </a:solidFill>
                <a:latin typeface="Bookman Old Style" panose="02050604050505020204" pitchFamily="18" charset="0"/>
              </a:rPr>
              <a:t>    {</a:t>
            </a:r>
          </a:p>
          <a:p>
            <a:pPr marL="0" lvl="0" indent="0">
              <a:buNone/>
            </a:pPr>
            <a:r>
              <a:rPr lang="en-US" sz="2400" b="1" dirty="0">
                <a:solidFill>
                  <a:srgbClr val="191B0E"/>
                </a:solidFill>
                <a:latin typeface="Bookman Old Style" panose="02050604050505020204" pitchFamily="18" charset="0"/>
              </a:rPr>
              <a:t>        return long(value);</a:t>
            </a:r>
          </a:p>
          <a:p>
            <a:pPr marL="0" lvl="0" indent="0">
              <a:buNone/>
            </a:pPr>
            <a:r>
              <a:rPr lang="en-US" sz="2400" b="1" dirty="0">
                <a:solidFill>
                  <a:srgbClr val="191B0E"/>
                </a:solidFill>
                <a:latin typeface="Bookman Old Style" panose="02050604050505020204" pitchFamily="18" charset="0"/>
              </a:rPr>
              <a:t>    }</a:t>
            </a:r>
          </a:p>
          <a:p>
            <a:pPr marL="0" lvl="0" indent="0">
              <a:buNone/>
            </a:pPr>
            <a:r>
              <a:rPr lang="en-US" sz="2400" b="1" dirty="0">
                <a:solidFill>
                  <a:srgbClr val="191B0E"/>
                </a:solidFill>
                <a:latin typeface="Bookman Old Style" panose="02050604050505020204" pitchFamily="18" charset="0"/>
              </a:rPr>
              <a:t>    // ...</a:t>
            </a:r>
          </a:p>
          <a:p>
            <a:pPr marL="0" lvl="0" indent="0">
              <a:buNone/>
            </a:pPr>
            <a:r>
              <a:rPr lang="en-US" sz="2400" b="1" dirty="0">
                <a:solidFill>
                  <a:srgbClr val="191B0E"/>
                </a:solidFill>
                <a:latin typeface="Bookman Old Style" panose="02050604050505020204" pitchFamily="18" charset="0"/>
              </a:rPr>
              <a:t>    </a:t>
            </a:r>
            <a:r>
              <a:rPr lang="en-US" sz="2400" b="1" dirty="0" err="1">
                <a:solidFill>
                  <a:srgbClr val="191B0E"/>
                </a:solidFill>
                <a:latin typeface="Bookman Old Style" panose="02050604050505020204" pitchFamily="18" charset="0"/>
              </a:rPr>
              <a:t>std</a:t>
            </a:r>
            <a:r>
              <a:rPr lang="en-US" sz="2400" b="1" dirty="0">
                <a:solidFill>
                  <a:srgbClr val="191B0E"/>
                </a:solidFill>
                <a:latin typeface="Bookman Old Style" panose="02050604050505020204" pitchFamily="18" charset="0"/>
              </a:rPr>
              <a:t>::</a:t>
            </a:r>
            <a:r>
              <a:rPr lang="en-US" sz="2400" b="1" dirty="0" err="1">
                <a:solidFill>
                  <a:srgbClr val="191B0E"/>
                </a:solidFill>
                <a:latin typeface="Bookman Old Style" panose="02050604050505020204" pitchFamily="18" charset="0"/>
              </a:rPr>
              <a:t>cout</a:t>
            </a:r>
            <a:r>
              <a:rPr lang="en-US" sz="2400" b="1" dirty="0">
                <a:solidFill>
                  <a:srgbClr val="191B0E"/>
                </a:solidFill>
                <a:latin typeface="Bookman Old Style" panose="02050604050505020204" pitchFamily="18" charset="0"/>
              </a:rPr>
              <a:t> &lt;&lt; 42.7f &lt;&lt; </a:t>
            </a:r>
            <a:r>
              <a:rPr lang="en-US" sz="2400" b="1" dirty="0" err="1">
                <a:solidFill>
                  <a:srgbClr val="191B0E"/>
                </a:solidFill>
                <a:latin typeface="Bookman Old Style" panose="02050604050505020204" pitchFamily="18" charset="0"/>
              </a:rPr>
              <a:t>std</a:t>
            </a:r>
            <a:r>
              <a:rPr lang="en-US" sz="2400" b="1" dirty="0">
                <a:solidFill>
                  <a:srgbClr val="191B0E"/>
                </a:solidFill>
                <a:latin typeface="Bookman Old Style" panose="02050604050505020204" pitchFamily="18" charset="0"/>
              </a:rPr>
              <a:t>::</a:t>
            </a:r>
            <a:r>
              <a:rPr lang="en-US" sz="2400" b="1" dirty="0" err="1">
                <a:solidFill>
                  <a:srgbClr val="191B0E"/>
                </a:solidFill>
                <a:latin typeface="Bookman Old Style" panose="02050604050505020204" pitchFamily="18" charset="0"/>
              </a:rPr>
              <a:t>endl</a:t>
            </a:r>
            <a:r>
              <a:rPr lang="en-US" sz="2400" b="1" dirty="0">
                <a:solidFill>
                  <a:srgbClr val="191B0E"/>
                </a:solidFill>
                <a:latin typeface="Bookman Old Style" panose="02050604050505020204" pitchFamily="18" charset="0"/>
              </a:rPr>
              <a:t>; </a:t>
            </a:r>
            <a:endParaRPr lang="ru-RU" sz="2400" b="1" dirty="0">
              <a:solidFill>
                <a:srgbClr val="191B0E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-467" t="-595" r="60000" b="81622"/>
          <a:stretch/>
        </p:blipFill>
        <p:spPr>
          <a:xfrm>
            <a:off x="1487714" y="4542971"/>
            <a:ext cx="7154826" cy="1754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72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Поддержка компиляторами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 </a:t>
            </a:r>
            <a:r>
              <a:rPr lang="ru-RU" sz="4000" i="1" dirty="0" err="1"/>
              <a:t>gcc</a:t>
            </a:r>
            <a:r>
              <a:rPr lang="ru-RU" sz="4000" i="1" dirty="0"/>
              <a:t> 4.7</a:t>
            </a:r>
            <a:r>
              <a:rPr lang="ru-RU" sz="4000" dirty="0"/>
              <a:t> </a:t>
            </a:r>
            <a:endParaRPr lang="ru-RU" sz="4000" dirty="0" smtClean="0"/>
          </a:p>
          <a:p>
            <a:r>
              <a:rPr lang="ru-RU" sz="4000" dirty="0"/>
              <a:t> </a:t>
            </a:r>
            <a:r>
              <a:rPr lang="ru-RU" sz="4000" i="1" dirty="0" err="1"/>
              <a:t>clang</a:t>
            </a:r>
            <a:r>
              <a:rPr lang="ru-RU" sz="4000" i="1" dirty="0"/>
              <a:t> 3.1</a:t>
            </a:r>
            <a:r>
              <a:rPr lang="ru-RU" sz="4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2766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095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870857"/>
            <a:ext cx="9601200" cy="1779814"/>
          </a:xfrm>
        </p:spPr>
        <p:txBody>
          <a:bodyPr/>
          <a:lstStyle/>
          <a:p>
            <a:r>
              <a:rPr lang="ru-RU" dirty="0" smtClean="0"/>
              <a:t>Вопрос 1.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ru-RU" sz="4000" dirty="0"/>
              <a:t>Какие литералы можно создавать? </a:t>
            </a:r>
          </a:p>
        </p:txBody>
      </p:sp>
    </p:spTree>
    <p:extLst>
      <p:ext uri="{BB962C8B-B14F-4D97-AF65-F5344CB8AC3E}">
        <p14:creationId xmlns:p14="http://schemas.microsoft.com/office/powerpoint/2010/main" val="173554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870857"/>
            <a:ext cx="9601200" cy="1779814"/>
          </a:xfrm>
        </p:spPr>
        <p:txBody>
          <a:bodyPr/>
          <a:lstStyle/>
          <a:p>
            <a:r>
              <a:rPr lang="ru-RU" dirty="0" smtClean="0"/>
              <a:t>Вопрос 1.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2285999"/>
            <a:ext cx="10225314" cy="3635829"/>
          </a:xfrm>
        </p:spPr>
        <p:txBody>
          <a:bodyPr>
            <a:normAutofit/>
          </a:bodyPr>
          <a:lstStyle/>
          <a:p>
            <a:pPr lvl="0" algn="just"/>
            <a:r>
              <a:rPr lang="ru-RU" sz="4000" dirty="0"/>
              <a:t>Какие литералы можно создавать? </a:t>
            </a:r>
          </a:p>
          <a:p>
            <a:pPr lvl="0"/>
            <a:endParaRPr lang="ru-RU" sz="4000" dirty="0"/>
          </a:p>
          <a:p>
            <a:pPr marL="0" indent="0" algn="just">
              <a:buNone/>
            </a:pPr>
            <a:r>
              <a:rPr lang="ru-RU" sz="3200" b="1" i="1" dirty="0" smtClean="0"/>
              <a:t>(</a:t>
            </a:r>
            <a:r>
              <a:rPr lang="ru-RU" sz="3200" b="1" i="1" dirty="0"/>
              <a:t>C++ позволяет создавать только литералы-суффиксы) </a:t>
            </a:r>
          </a:p>
          <a:p>
            <a:pPr lvl="0"/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91574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 2.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1966686"/>
            <a:ext cx="10486571" cy="3581400"/>
          </a:xfrm>
        </p:spPr>
        <p:txBody>
          <a:bodyPr>
            <a:normAutofit/>
          </a:bodyPr>
          <a:lstStyle/>
          <a:p>
            <a:pPr algn="just"/>
            <a:r>
              <a:rPr lang="ru-RU" sz="4000" dirty="0"/>
              <a:t>Можно ли увеличить производительность кода за </a:t>
            </a:r>
            <a:r>
              <a:rPr lang="ru-RU" sz="4000" dirty="0" smtClean="0"/>
              <a:t>счет </a:t>
            </a:r>
            <a:r>
              <a:rPr lang="ru-RU" sz="4000" dirty="0"/>
              <a:t>использование пользовательских литерал? </a:t>
            </a:r>
          </a:p>
        </p:txBody>
      </p:sp>
    </p:spTree>
    <p:extLst>
      <p:ext uri="{BB962C8B-B14F-4D97-AF65-F5344CB8AC3E}">
        <p14:creationId xmlns:p14="http://schemas.microsoft.com/office/powerpoint/2010/main" val="254071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 2.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1966685"/>
            <a:ext cx="10602686" cy="4361543"/>
          </a:xfrm>
        </p:spPr>
        <p:txBody>
          <a:bodyPr>
            <a:normAutofit lnSpcReduction="10000"/>
          </a:bodyPr>
          <a:lstStyle/>
          <a:p>
            <a:pPr algn="just"/>
            <a:r>
              <a:rPr lang="ru-RU" sz="4000" dirty="0"/>
              <a:t>Можно ли увеличить производительность кода за </a:t>
            </a:r>
            <a:r>
              <a:rPr lang="ru-RU" sz="4000" dirty="0" smtClean="0"/>
              <a:t>счет использования </a:t>
            </a:r>
            <a:r>
              <a:rPr lang="ru-RU" sz="4000" dirty="0"/>
              <a:t>пользовательских литерал? </a:t>
            </a:r>
            <a:endParaRPr lang="ru-RU" sz="4000" dirty="0" smtClean="0"/>
          </a:p>
          <a:p>
            <a:pPr marL="0" indent="0" algn="just">
              <a:buNone/>
            </a:pPr>
            <a:endParaRPr lang="ru-RU" sz="4000" dirty="0" smtClean="0"/>
          </a:p>
          <a:p>
            <a:pPr marL="0" indent="0" algn="just">
              <a:buNone/>
            </a:pPr>
            <a:r>
              <a:rPr lang="ru-RU" sz="3200" b="1" dirty="0"/>
              <a:t>Определяемые пользователем литералы не дают выигрыша в производительности. Они служат, главным образом, для удобства и для определения типов во время компиляции</a:t>
            </a:r>
          </a:p>
        </p:txBody>
      </p:sp>
    </p:spTree>
    <p:extLst>
      <p:ext uri="{BB962C8B-B14F-4D97-AF65-F5344CB8AC3E}">
        <p14:creationId xmlns:p14="http://schemas.microsoft.com/office/powerpoint/2010/main" val="215860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416066"/>
            <a:ext cx="9601200" cy="1485900"/>
          </a:xfrm>
        </p:spPr>
        <p:txBody>
          <a:bodyPr/>
          <a:lstStyle/>
          <a:p>
            <a:r>
              <a:rPr lang="ru-RU" dirty="0" smtClean="0"/>
              <a:t>Вопрос 3.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 rotWithShape="1">
          <a:blip r:embed="rId2"/>
          <a:srcRect l="5291" t="21095" r="74826" b="59705"/>
          <a:stretch/>
        </p:blipFill>
        <p:spPr bwMode="auto">
          <a:xfrm>
            <a:off x="1371600" y="2425383"/>
            <a:ext cx="7025102" cy="381576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1371600" y="1416712"/>
            <a:ext cx="5621219" cy="750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ru-RU" sz="4000" dirty="0">
                <a:solidFill>
                  <a:srgbClr val="2A2A2A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Что вернет программа</a:t>
            </a:r>
            <a:r>
              <a:rPr lang="ru-RU" sz="4000" dirty="0" smtClean="0">
                <a:solidFill>
                  <a:srgbClr val="2A2A2A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ru-RU" sz="4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70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416066"/>
            <a:ext cx="9601200" cy="1485900"/>
          </a:xfrm>
        </p:spPr>
        <p:txBody>
          <a:bodyPr/>
          <a:lstStyle/>
          <a:p>
            <a:r>
              <a:rPr lang="ru-RU" dirty="0" smtClean="0"/>
              <a:t>Вопрос 3.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 rotWithShape="1">
          <a:blip r:embed="rId2"/>
          <a:srcRect l="5291" t="21095" r="74826" b="59705"/>
          <a:stretch/>
        </p:blipFill>
        <p:spPr bwMode="auto">
          <a:xfrm>
            <a:off x="1371600" y="1177157"/>
            <a:ext cx="7025102" cy="381576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b="26234"/>
          <a:stretch/>
        </p:blipFill>
        <p:spPr>
          <a:xfrm>
            <a:off x="1371600" y="5151399"/>
            <a:ext cx="6553201" cy="1147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685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676400" y="2833914"/>
            <a:ext cx="9601200" cy="1485900"/>
          </a:xfrm>
        </p:spPr>
        <p:txBody>
          <a:bodyPr>
            <a:normAutofit/>
          </a:bodyPr>
          <a:lstStyle/>
          <a:p>
            <a:pPr algn="ctr"/>
            <a:r>
              <a:rPr lang="ru-RU" sz="6000" dirty="0" smtClean="0"/>
              <a:t>Спасибо за внимание!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85091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9532" y="232955"/>
            <a:ext cx="5877697" cy="681681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Литералы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9532" y="1166949"/>
            <a:ext cx="10363200" cy="538189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Литерал</a:t>
            </a:r>
            <a:r>
              <a:rPr lang="ru-RU" sz="2400" dirty="0"/>
              <a:t> — это некоторое выражение, создающее объект. </a:t>
            </a:r>
            <a:endParaRPr lang="ru-RU" sz="2400" dirty="0" smtClean="0"/>
          </a:p>
          <a:p>
            <a:pPr marL="0" indent="0" algn="just">
              <a:buNone/>
            </a:pPr>
            <a:endParaRPr lang="ru-RU" sz="2400" dirty="0" smtClean="0"/>
          </a:p>
          <a:p>
            <a:pPr marL="0" indent="0" algn="just">
              <a:buNone/>
            </a:pPr>
            <a:r>
              <a:rPr lang="ru-RU" sz="2400" dirty="0" smtClean="0"/>
              <a:t>Примеры:</a:t>
            </a:r>
            <a:endParaRPr lang="ru-RU" sz="2400" dirty="0"/>
          </a:p>
          <a:p>
            <a:pPr algn="just"/>
            <a:r>
              <a:rPr lang="ru-RU" sz="2400" dirty="0"/>
              <a:t>    'x';      // </a:t>
            </a:r>
            <a:r>
              <a:rPr lang="ru-RU" sz="2400" dirty="0" err="1"/>
              <a:t>character</a:t>
            </a:r>
            <a:endParaRPr lang="ru-RU" sz="2400" dirty="0"/>
          </a:p>
          <a:p>
            <a:pPr algn="just"/>
            <a:r>
              <a:rPr lang="ru-RU" sz="2400" dirty="0"/>
              <a:t>    "</a:t>
            </a:r>
            <a:r>
              <a:rPr lang="ru-RU" sz="2400" dirty="0" err="1"/>
              <a:t>some</a:t>
            </a:r>
            <a:r>
              <a:rPr lang="ru-RU" sz="2400" dirty="0"/>
              <a:t>";   // c-</a:t>
            </a:r>
            <a:r>
              <a:rPr lang="ru-RU" sz="2400" dirty="0" err="1"/>
              <a:t>style</a:t>
            </a:r>
            <a:r>
              <a:rPr lang="ru-RU" sz="2400" dirty="0"/>
              <a:t> </a:t>
            </a:r>
            <a:r>
              <a:rPr lang="ru-RU" sz="2400" dirty="0" err="1"/>
              <a:t>string</a:t>
            </a:r>
            <a:endParaRPr lang="ru-RU" sz="2400" dirty="0"/>
          </a:p>
          <a:p>
            <a:pPr algn="just"/>
            <a:r>
              <a:rPr lang="ru-RU" sz="2400" dirty="0"/>
              <a:t>    7.2f;     // </a:t>
            </a:r>
            <a:r>
              <a:rPr lang="ru-RU" sz="2400" dirty="0" err="1"/>
              <a:t>float</a:t>
            </a:r>
            <a:endParaRPr lang="ru-RU" sz="2400" dirty="0"/>
          </a:p>
          <a:p>
            <a:pPr algn="just"/>
            <a:r>
              <a:rPr lang="ru-RU" sz="2400" dirty="0"/>
              <a:t>    74u;      // </a:t>
            </a:r>
            <a:r>
              <a:rPr lang="ru-RU" sz="2400" dirty="0" err="1"/>
              <a:t>unsigned</a:t>
            </a:r>
            <a:r>
              <a:rPr lang="ru-RU" sz="2400" dirty="0"/>
              <a:t> </a:t>
            </a:r>
            <a:r>
              <a:rPr lang="ru-RU" sz="2400" dirty="0" err="1"/>
              <a:t>int</a:t>
            </a:r>
            <a:endParaRPr lang="ru-RU" sz="2400" dirty="0"/>
          </a:p>
          <a:p>
            <a:pPr algn="just"/>
            <a:r>
              <a:rPr lang="ru-RU" sz="2400" dirty="0"/>
              <a:t>    74l;      // </a:t>
            </a:r>
            <a:r>
              <a:rPr lang="ru-RU" sz="2400" dirty="0" err="1" smtClean="0"/>
              <a:t>long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22269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Классификация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литералы-суффиксы (</a:t>
            </a:r>
            <a:r>
              <a:rPr lang="ru-RU" sz="3200" b="1" dirty="0" smtClean="0"/>
              <a:t>121</a:t>
            </a:r>
            <a:r>
              <a:rPr lang="en-US" sz="3200" b="1" dirty="0" smtClean="0"/>
              <a:t>.45_f</a:t>
            </a:r>
            <a:r>
              <a:rPr lang="en-US" sz="3200" dirty="0" smtClean="0"/>
              <a:t>)</a:t>
            </a:r>
            <a:endParaRPr lang="ru-RU" sz="3200" dirty="0" smtClean="0"/>
          </a:p>
          <a:p>
            <a:r>
              <a:rPr lang="ru-RU" sz="3200" dirty="0" smtClean="0"/>
              <a:t>литералы </a:t>
            </a:r>
            <a:r>
              <a:rPr lang="ru-RU" sz="3200" dirty="0"/>
              <a:t>префиксы </a:t>
            </a:r>
            <a:r>
              <a:rPr lang="ru-RU" sz="3200" dirty="0" smtClean="0"/>
              <a:t>(</a:t>
            </a:r>
            <a:r>
              <a:rPr lang="ru-RU" sz="3200" dirty="0"/>
              <a:t> </a:t>
            </a:r>
            <a:r>
              <a:rPr lang="ru-RU" sz="3200" b="1" dirty="0" smtClean="0"/>
              <a:t>0x</a:t>
            </a:r>
            <a:r>
              <a:rPr lang="en-US" sz="3200" b="1" dirty="0" smtClean="0"/>
              <a:t>234</a:t>
            </a:r>
            <a:r>
              <a:rPr lang="ru-RU" sz="3200" dirty="0" smtClean="0"/>
              <a:t>)</a:t>
            </a:r>
            <a:endParaRPr lang="en-US" sz="3200" dirty="0" smtClean="0"/>
          </a:p>
          <a:p>
            <a:r>
              <a:rPr lang="ru-RU" sz="3200" dirty="0" err="1" smtClean="0"/>
              <a:t>префиксо-суффиксные</a:t>
            </a:r>
            <a:r>
              <a:rPr lang="ru-RU" sz="3200" dirty="0" smtClean="0"/>
              <a:t> (</a:t>
            </a:r>
            <a:r>
              <a:rPr lang="ru-RU" sz="3200" b="1" dirty="0" smtClean="0"/>
              <a:t>“</a:t>
            </a:r>
            <a:r>
              <a:rPr lang="en-US" sz="3200" b="1" dirty="0" smtClean="0"/>
              <a:t>124</a:t>
            </a:r>
            <a:r>
              <a:rPr lang="ru-RU" sz="3200" b="1" dirty="0" smtClean="0"/>
              <a:t>"</a:t>
            </a:r>
            <a:r>
              <a:rPr lang="ru-RU" sz="3200" dirty="0" smtClean="0"/>
              <a:t>)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766823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290016"/>
            <a:ext cx="9601200" cy="1485900"/>
          </a:xfrm>
        </p:spPr>
        <p:txBody>
          <a:bodyPr/>
          <a:lstStyle/>
          <a:p>
            <a:r>
              <a:rPr lang="ru-RU" dirty="0" smtClean="0"/>
              <a:t>Пользовательские литералы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1371601" y="1951629"/>
            <a:ext cx="10312400" cy="4284260"/>
          </a:xfrm>
        </p:spPr>
        <p:txBody>
          <a:bodyPr/>
          <a:lstStyle/>
          <a:p>
            <a:pPr algn="just"/>
            <a:r>
              <a:rPr lang="ru-RU" sz="3200" i="1" dirty="0" smtClean="0"/>
              <a:t>сырые </a:t>
            </a:r>
            <a:r>
              <a:rPr lang="ru-RU" sz="3200" i="1" dirty="0"/>
              <a:t>литералы (</a:t>
            </a:r>
            <a:r>
              <a:rPr lang="ru-RU" sz="3200" i="1" dirty="0" err="1"/>
              <a:t>raw</a:t>
            </a:r>
            <a:r>
              <a:rPr lang="ru-RU" sz="3200" i="1" dirty="0"/>
              <a:t>)</a:t>
            </a:r>
            <a:r>
              <a:rPr lang="ru-RU" sz="3200" dirty="0"/>
              <a:t> </a:t>
            </a:r>
            <a:endParaRPr lang="ru-RU" sz="3200" dirty="0" smtClean="0"/>
          </a:p>
          <a:p>
            <a:pPr marL="0" indent="0" algn="just">
              <a:buNone/>
            </a:pPr>
            <a:r>
              <a:rPr lang="ru-RU" sz="3200" dirty="0" smtClean="0"/>
              <a:t>литерал, который разбирает </a:t>
            </a:r>
            <a:r>
              <a:rPr lang="ru-RU" sz="3200" dirty="0"/>
              <a:t>входное число </a:t>
            </a:r>
            <a:r>
              <a:rPr lang="ru-RU" sz="3200" dirty="0" smtClean="0"/>
              <a:t>посимвольно </a:t>
            </a:r>
          </a:p>
          <a:p>
            <a:pPr marL="0" indent="0" algn="just">
              <a:buNone/>
            </a:pPr>
            <a:r>
              <a:rPr lang="ru-RU" sz="3200" dirty="0" smtClean="0"/>
              <a:t>(число </a:t>
            </a:r>
            <a:r>
              <a:rPr lang="ru-RU" sz="3200" dirty="0"/>
              <a:t>передается в оператор как </a:t>
            </a:r>
            <a:r>
              <a:rPr lang="ru-RU" sz="3200" dirty="0" smtClean="0"/>
              <a:t>строка</a:t>
            </a:r>
            <a:r>
              <a:rPr lang="en-US" sz="3200" dirty="0" smtClean="0"/>
              <a:t>)</a:t>
            </a:r>
            <a:r>
              <a:rPr lang="ru-RU" sz="3200" dirty="0" smtClean="0"/>
              <a:t>.</a:t>
            </a:r>
            <a:endParaRPr lang="ru-RU" sz="3200" dirty="0"/>
          </a:p>
          <a:p>
            <a:pPr algn="just"/>
            <a:endParaRPr lang="ru-RU" sz="3200" dirty="0" smtClean="0"/>
          </a:p>
          <a:p>
            <a:pPr algn="just"/>
            <a:r>
              <a:rPr lang="ru-RU" sz="3200" i="1" dirty="0" smtClean="0"/>
              <a:t>литералы </a:t>
            </a:r>
            <a:r>
              <a:rPr lang="ru-RU" sz="3200" i="1" dirty="0"/>
              <a:t>для встроенных типов (</a:t>
            </a:r>
            <a:r>
              <a:rPr lang="ru-RU" sz="3200" i="1" dirty="0" err="1"/>
              <a:t>cooked</a:t>
            </a:r>
            <a:r>
              <a:rPr lang="ru-RU" sz="3200" i="1" dirty="0"/>
              <a:t>)</a:t>
            </a:r>
            <a:r>
              <a:rPr lang="ru-RU" sz="3200" dirty="0"/>
              <a:t>.</a:t>
            </a:r>
            <a:r>
              <a:rPr lang="ru-RU" dirty="0"/>
              <a:t/>
            </a:r>
            <a:br>
              <a:rPr lang="ru-RU" dirty="0"/>
            </a:b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369221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4738"/>
          <a:stretch/>
        </p:blipFill>
        <p:spPr>
          <a:xfrm>
            <a:off x="1442922" y="3280229"/>
            <a:ext cx="10431318" cy="1701203"/>
          </a:xfrm>
          <a:prstGeom prst="rect">
            <a:avLst/>
          </a:prstGeom>
        </p:spPr>
      </p:pic>
      <p:sp>
        <p:nvSpPr>
          <p:cNvPr id="7" name="Объект 4"/>
          <p:cNvSpPr txBox="1">
            <a:spLocks/>
          </p:cNvSpPr>
          <p:nvPr/>
        </p:nvSpPr>
        <p:spPr>
          <a:xfrm>
            <a:off x="1442923" y="354841"/>
            <a:ext cx="9980254" cy="42842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3200" dirty="0">
                <a:solidFill>
                  <a:srgbClr val="2A2A2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Стандартная библиотека </a:t>
            </a:r>
            <a:r>
              <a:rPr lang="ru-RU" sz="3200" dirty="0" smtClean="0">
                <a:solidFill>
                  <a:srgbClr val="2A2A2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содержит литералы </a:t>
            </a:r>
            <a:r>
              <a:rPr lang="ru-RU" sz="3200" dirty="0">
                <a:solidFill>
                  <a:srgbClr val="2A2A2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для </a:t>
            </a:r>
            <a:r>
              <a:rPr lang="ru-RU" sz="3200" b="1" i="1" dirty="0" err="1">
                <a:solidFill>
                  <a:srgbClr val="2A2A2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std:string</a:t>
            </a:r>
            <a:r>
              <a:rPr lang="ru-RU" sz="3200" dirty="0">
                <a:solidFill>
                  <a:srgbClr val="2A2A2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sz="3200" b="1" i="1" dirty="0" err="1">
                <a:solidFill>
                  <a:srgbClr val="2A2A2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std</a:t>
            </a:r>
            <a:r>
              <a:rPr lang="ru-RU" sz="3200" b="1" i="1" dirty="0">
                <a:solidFill>
                  <a:srgbClr val="2A2A2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::</a:t>
            </a:r>
            <a:r>
              <a:rPr lang="ru-RU" sz="3200" b="1" i="1" dirty="0" err="1">
                <a:solidFill>
                  <a:srgbClr val="2A2A2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complex</a:t>
            </a:r>
            <a:r>
              <a:rPr lang="ru-RU" sz="3200" b="1" i="1" dirty="0">
                <a:solidFill>
                  <a:srgbClr val="2A2A2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3200" dirty="0">
                <a:solidFill>
                  <a:srgbClr val="2A2A2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и </a:t>
            </a:r>
            <a:r>
              <a:rPr lang="ru-RU" sz="3200" dirty="0" smtClean="0">
                <a:solidFill>
                  <a:srgbClr val="2A2A2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ед. измерения </a:t>
            </a:r>
            <a:r>
              <a:rPr lang="ru-RU" sz="3200" dirty="0">
                <a:solidFill>
                  <a:srgbClr val="2A2A2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 операциях со временем </a:t>
            </a:r>
            <a:r>
              <a:rPr lang="ru-RU" sz="3200" dirty="0" smtClean="0">
                <a:solidFill>
                  <a:srgbClr val="2A2A2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 </a:t>
            </a:r>
            <a:r>
              <a:rPr lang="ru-RU" sz="3200" dirty="0">
                <a:solidFill>
                  <a:srgbClr val="2A2A2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заголовке </a:t>
            </a:r>
            <a:r>
              <a:rPr lang="ru-RU" sz="3200" b="1" i="1" dirty="0">
                <a:solidFill>
                  <a:srgbClr val="2A2A2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ru-RU" sz="3200" b="1" i="1" dirty="0" err="1">
                <a:solidFill>
                  <a:srgbClr val="2A2A2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chrono</a:t>
            </a:r>
            <a:r>
              <a:rPr lang="ru-RU" sz="3200" b="1" i="1" dirty="0">
                <a:solidFill>
                  <a:srgbClr val="2A2A2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9872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599" y="247365"/>
            <a:ext cx="9601200" cy="1485900"/>
          </a:xfrm>
        </p:spPr>
        <p:txBody>
          <a:bodyPr/>
          <a:lstStyle/>
          <a:p>
            <a:r>
              <a:rPr lang="ru-RU" dirty="0" smtClean="0"/>
              <a:t>Сигнатуры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599" y="1440692"/>
            <a:ext cx="10679374" cy="5684293"/>
          </a:xfrm>
        </p:spPr>
        <p:txBody>
          <a:bodyPr>
            <a:noAutofit/>
          </a:bodyPr>
          <a:lstStyle/>
          <a:p>
            <a:pPr algn="just"/>
            <a:r>
              <a:rPr lang="en-US" sz="2200" dirty="0"/>
              <a:t>// INTEGRAL literal  </a:t>
            </a:r>
          </a:p>
          <a:p>
            <a:pPr marL="0" indent="0" algn="just">
              <a:buNone/>
            </a:pPr>
            <a:r>
              <a:rPr lang="en-US" sz="2200" b="1" dirty="0" err="1" smtClean="0">
                <a:latin typeface="Bookman Old Style" panose="02050604050505020204" pitchFamily="18" charset="0"/>
              </a:rPr>
              <a:t>ReturnType</a:t>
            </a:r>
            <a:r>
              <a:rPr lang="en-US" sz="2200" b="1" dirty="0" smtClean="0">
                <a:latin typeface="Bookman Old Style" panose="02050604050505020204" pitchFamily="18" charset="0"/>
              </a:rPr>
              <a:t> </a:t>
            </a:r>
            <a:r>
              <a:rPr lang="en-US" sz="2200" b="1" dirty="0">
                <a:latin typeface="Bookman Old Style" panose="02050604050505020204" pitchFamily="18" charset="0"/>
              </a:rPr>
              <a:t>operator "" _a(unsigned long </a:t>
            </a:r>
            <a:r>
              <a:rPr lang="en-US" sz="2200" b="1" dirty="0" err="1">
                <a:latin typeface="Bookman Old Style" panose="02050604050505020204" pitchFamily="18" charset="0"/>
              </a:rPr>
              <a:t>long</a:t>
            </a:r>
            <a:r>
              <a:rPr lang="en-US" sz="2200" b="1" dirty="0">
                <a:latin typeface="Bookman Old Style" panose="02050604050505020204" pitchFamily="18" charset="0"/>
              </a:rPr>
              <a:t> </a:t>
            </a:r>
            <a:r>
              <a:rPr lang="en-US" sz="2200" b="1" dirty="0" err="1">
                <a:latin typeface="Bookman Old Style" panose="02050604050505020204" pitchFamily="18" charset="0"/>
              </a:rPr>
              <a:t>int</a:t>
            </a:r>
            <a:r>
              <a:rPr lang="en-US" sz="2200" b="1" dirty="0">
                <a:latin typeface="Bookman Old Style" panose="02050604050505020204" pitchFamily="18" charset="0"/>
              </a:rPr>
              <a:t>);   </a:t>
            </a:r>
            <a:endParaRPr lang="ru-RU" sz="2200" b="1" dirty="0" smtClean="0">
              <a:latin typeface="Bookman Old Style" panose="02050604050505020204" pitchFamily="18" charset="0"/>
            </a:endParaRPr>
          </a:p>
          <a:p>
            <a:pPr algn="just"/>
            <a:r>
              <a:rPr lang="en-US" sz="2200" b="1" dirty="0">
                <a:latin typeface="Bookman Old Style" panose="02050604050505020204" pitchFamily="18" charset="0"/>
              </a:rPr>
              <a:t> </a:t>
            </a:r>
            <a:r>
              <a:rPr lang="en-US" sz="2200" dirty="0"/>
              <a:t>//  FLOATING literal  </a:t>
            </a:r>
          </a:p>
          <a:p>
            <a:pPr marL="0" indent="0" algn="just">
              <a:buNone/>
            </a:pPr>
            <a:r>
              <a:rPr lang="en-US" sz="2200" b="1" dirty="0" err="1" smtClean="0">
                <a:latin typeface="Bookman Old Style" panose="02050604050505020204" pitchFamily="18" charset="0"/>
              </a:rPr>
              <a:t>ReturnType</a:t>
            </a:r>
            <a:r>
              <a:rPr lang="en-US" sz="2200" b="1" dirty="0" smtClean="0">
                <a:latin typeface="Bookman Old Style" panose="02050604050505020204" pitchFamily="18" charset="0"/>
              </a:rPr>
              <a:t> operator "" _b(long double); </a:t>
            </a:r>
            <a:endParaRPr lang="ru-RU" sz="2200" b="1" dirty="0" smtClean="0">
              <a:latin typeface="Bookman Old Style" panose="02050604050505020204" pitchFamily="18" charset="0"/>
            </a:endParaRPr>
          </a:p>
          <a:p>
            <a:pPr algn="just"/>
            <a:r>
              <a:rPr lang="en-US" sz="2200" dirty="0" smtClean="0"/>
              <a:t>// </a:t>
            </a:r>
            <a:r>
              <a:rPr lang="en-US" sz="2200" dirty="0"/>
              <a:t>STRING literal  </a:t>
            </a:r>
            <a:endParaRPr lang="ru-RU" sz="2200" b="1" dirty="0">
              <a:latin typeface="Bookman Old Style" panose="02050604050505020204" pitchFamily="18" charset="0"/>
            </a:endParaRPr>
          </a:p>
          <a:p>
            <a:pPr marL="0" indent="0" algn="just">
              <a:buNone/>
            </a:pPr>
            <a:r>
              <a:rPr lang="en-US" sz="2200" b="1" dirty="0" err="1" smtClean="0">
                <a:latin typeface="Bookman Old Style" panose="02050604050505020204" pitchFamily="18" charset="0"/>
              </a:rPr>
              <a:t>ReturnType</a:t>
            </a:r>
            <a:r>
              <a:rPr lang="en-US" sz="2200" b="1" dirty="0" smtClean="0">
                <a:latin typeface="Bookman Old Style" panose="02050604050505020204" pitchFamily="18" charset="0"/>
              </a:rPr>
              <a:t> </a:t>
            </a:r>
            <a:r>
              <a:rPr lang="en-US" sz="2200" b="1" dirty="0">
                <a:latin typeface="Bookman Old Style" panose="02050604050505020204" pitchFamily="18" charset="0"/>
              </a:rPr>
              <a:t>operator "" _g(</a:t>
            </a:r>
            <a:r>
              <a:rPr lang="en-US" sz="2200" b="1" dirty="0" err="1">
                <a:latin typeface="Bookman Old Style" panose="02050604050505020204" pitchFamily="18" charset="0"/>
              </a:rPr>
              <a:t>const</a:t>
            </a:r>
            <a:r>
              <a:rPr lang="en-US" sz="2200" b="1" dirty="0">
                <a:latin typeface="Bookman Old Style" panose="02050604050505020204" pitchFamily="18" charset="0"/>
              </a:rPr>
              <a:t>     char*, </a:t>
            </a:r>
            <a:r>
              <a:rPr lang="en-US" sz="2200" b="1" dirty="0" err="1">
                <a:latin typeface="Bookman Old Style" panose="02050604050505020204" pitchFamily="18" charset="0"/>
              </a:rPr>
              <a:t>size_t</a:t>
            </a:r>
            <a:r>
              <a:rPr lang="en-US" sz="2200" b="1" dirty="0">
                <a:latin typeface="Bookman Old Style" panose="02050604050505020204" pitchFamily="18" charset="0"/>
              </a:rPr>
              <a:t>); </a:t>
            </a:r>
            <a:endParaRPr lang="ru-RU" sz="2200" b="1" dirty="0" smtClean="0">
              <a:latin typeface="Bookman Old Style" panose="02050604050505020204" pitchFamily="18" charset="0"/>
            </a:endParaRPr>
          </a:p>
          <a:p>
            <a:pPr algn="just"/>
            <a:r>
              <a:rPr lang="en-US" sz="2200" dirty="0"/>
              <a:t>// Raw literal operator  </a:t>
            </a:r>
            <a:endParaRPr lang="ru-RU" sz="2200" b="1" dirty="0" smtClean="0">
              <a:latin typeface="Bookman Old Style" panose="02050604050505020204" pitchFamily="18" charset="0"/>
            </a:endParaRPr>
          </a:p>
          <a:p>
            <a:pPr marL="0" indent="0" algn="just">
              <a:buNone/>
            </a:pPr>
            <a:r>
              <a:rPr lang="en-US" sz="2200" b="1" dirty="0" err="1" smtClean="0">
                <a:latin typeface="Bookman Old Style" panose="02050604050505020204" pitchFamily="18" charset="0"/>
              </a:rPr>
              <a:t>ReturnType</a:t>
            </a:r>
            <a:r>
              <a:rPr lang="en-US" sz="2200" b="1" dirty="0" smtClean="0">
                <a:latin typeface="Bookman Old Style" panose="02050604050505020204" pitchFamily="18" charset="0"/>
              </a:rPr>
              <a:t> </a:t>
            </a:r>
            <a:r>
              <a:rPr lang="en-US" sz="2200" b="1" dirty="0">
                <a:latin typeface="Bookman Old Style" panose="02050604050505020204" pitchFamily="18" charset="0"/>
              </a:rPr>
              <a:t>operator "" _r(</a:t>
            </a:r>
            <a:r>
              <a:rPr lang="en-US" sz="2200" b="1" dirty="0" err="1">
                <a:latin typeface="Bookman Old Style" panose="02050604050505020204" pitchFamily="18" charset="0"/>
              </a:rPr>
              <a:t>const</a:t>
            </a:r>
            <a:r>
              <a:rPr lang="en-US" sz="2200" b="1" dirty="0">
                <a:latin typeface="Bookman Old Style" panose="02050604050505020204" pitchFamily="18" charset="0"/>
              </a:rPr>
              <a:t> char*); </a:t>
            </a:r>
            <a:endParaRPr lang="ru-RU" sz="2200" b="1" dirty="0" smtClean="0">
              <a:latin typeface="Bookman Old Style" panose="02050604050505020204" pitchFamily="18" charset="0"/>
            </a:endParaRPr>
          </a:p>
          <a:p>
            <a:pPr algn="just"/>
            <a:r>
              <a:rPr lang="en-US" sz="2200" dirty="0"/>
              <a:t>// Literal operator template </a:t>
            </a:r>
            <a:endParaRPr lang="ru-RU" sz="2200" b="1" dirty="0" smtClean="0">
              <a:latin typeface="Bookman Old Style" panose="02050604050505020204" pitchFamily="18" charset="0"/>
            </a:endParaRPr>
          </a:p>
          <a:p>
            <a:pPr marL="0" indent="0" algn="just">
              <a:buNone/>
            </a:pPr>
            <a:r>
              <a:rPr lang="en-US" sz="2200" b="1" dirty="0" smtClean="0">
                <a:latin typeface="Bookman Old Style" panose="02050604050505020204" pitchFamily="18" charset="0"/>
              </a:rPr>
              <a:t>template&lt;char</a:t>
            </a:r>
            <a:r>
              <a:rPr lang="en-US" sz="2200" b="1" dirty="0">
                <a:latin typeface="Bookman Old Style" panose="02050604050505020204" pitchFamily="18" charset="0"/>
              </a:rPr>
              <a:t>...&gt; </a:t>
            </a:r>
            <a:r>
              <a:rPr lang="en-US" sz="2200" b="1" dirty="0" err="1">
                <a:latin typeface="Bookman Old Style" panose="02050604050505020204" pitchFamily="18" charset="0"/>
              </a:rPr>
              <a:t>ReturnType</a:t>
            </a:r>
            <a:r>
              <a:rPr lang="en-US" sz="2200" b="1" dirty="0">
                <a:latin typeface="Bookman Old Style" panose="02050604050505020204" pitchFamily="18" charset="0"/>
              </a:rPr>
              <a:t> operator "" _t();</a:t>
            </a:r>
            <a:r>
              <a:rPr lang="en-US" sz="2200" dirty="0">
                <a:latin typeface="Bookman Old Style" panose="02050604050505020204" pitchFamily="18" charset="0"/>
              </a:rPr>
              <a:t>       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279749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358254"/>
            <a:ext cx="9601200" cy="1485900"/>
          </a:xfrm>
        </p:spPr>
        <p:txBody>
          <a:bodyPr/>
          <a:lstStyle/>
          <a:p>
            <a:r>
              <a:rPr lang="ru-RU" dirty="0" smtClean="0"/>
              <a:t>Сырые литералы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599" y="1446663"/>
            <a:ext cx="10338179" cy="5063319"/>
          </a:xfrm>
        </p:spPr>
        <p:txBody>
          <a:bodyPr>
            <a:normAutofit/>
          </a:bodyPr>
          <a:lstStyle/>
          <a:p>
            <a:pPr algn="just"/>
            <a:r>
              <a:rPr lang="ru-RU" sz="3200" dirty="0" smtClean="0"/>
              <a:t>Сигнатура: </a:t>
            </a:r>
          </a:p>
          <a:p>
            <a:pPr marL="0" indent="0" algn="just">
              <a:buNone/>
            </a:pPr>
            <a:r>
              <a:rPr lang="en-US" sz="2400" b="1" dirty="0" err="1" smtClean="0">
                <a:latin typeface="Bookman Old Style" panose="02050604050505020204" pitchFamily="18" charset="0"/>
              </a:rPr>
              <a:t>OutputType</a:t>
            </a:r>
            <a:r>
              <a:rPr lang="en-US" sz="2400" b="1" dirty="0" smtClean="0">
                <a:latin typeface="Bookman Old Style" panose="02050604050505020204" pitchFamily="18" charset="0"/>
              </a:rPr>
              <a:t> </a:t>
            </a:r>
            <a:r>
              <a:rPr lang="en-US" sz="2400" b="1" dirty="0">
                <a:latin typeface="Bookman Old Style" panose="02050604050505020204" pitchFamily="18" charset="0"/>
              </a:rPr>
              <a:t>operator "" _suffix(</a:t>
            </a:r>
            <a:r>
              <a:rPr lang="en-US" sz="2400" b="1" dirty="0" err="1">
                <a:latin typeface="Bookman Old Style" panose="02050604050505020204" pitchFamily="18" charset="0"/>
              </a:rPr>
              <a:t>const</a:t>
            </a:r>
            <a:r>
              <a:rPr lang="en-US" sz="2400" b="1" dirty="0">
                <a:latin typeface="Bookman Old Style" panose="02050604050505020204" pitchFamily="18" charset="0"/>
              </a:rPr>
              <a:t> char* </a:t>
            </a:r>
            <a:r>
              <a:rPr lang="en-US" sz="2400" b="1" dirty="0" err="1">
                <a:latin typeface="Bookman Old Style" panose="02050604050505020204" pitchFamily="18" charset="0"/>
              </a:rPr>
              <a:t>literalString</a:t>
            </a:r>
            <a:r>
              <a:rPr lang="en-US" sz="3200" dirty="0" smtClean="0"/>
              <a:t>);</a:t>
            </a:r>
            <a:endParaRPr lang="ru-RU" sz="3200" dirty="0" smtClean="0"/>
          </a:p>
          <a:p>
            <a:pPr algn="just"/>
            <a:endParaRPr lang="ru-RU" sz="3200" dirty="0"/>
          </a:p>
          <a:p>
            <a:pPr algn="just"/>
            <a:r>
              <a:rPr lang="ru-RU" sz="3200" dirty="0" smtClean="0"/>
              <a:t>Пример</a:t>
            </a:r>
          </a:p>
          <a:p>
            <a:pPr marL="0" indent="0" algn="just">
              <a:buNone/>
            </a:pPr>
            <a:r>
              <a:rPr lang="ru-RU" sz="2400" b="1" dirty="0" smtClean="0">
                <a:latin typeface="Bookman Old Style" panose="02050604050505020204" pitchFamily="18" charset="0"/>
              </a:rPr>
              <a:t>   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OutputType</a:t>
            </a:r>
            <a:r>
              <a:rPr lang="en-US" sz="2400" b="1" dirty="0" smtClean="0">
                <a:latin typeface="Bookman Old Style" panose="02050604050505020204" pitchFamily="18" charset="0"/>
              </a:rPr>
              <a:t> </a:t>
            </a:r>
            <a:r>
              <a:rPr lang="en-US" sz="2400" b="1" dirty="0">
                <a:latin typeface="Bookman Old Style" panose="02050604050505020204" pitchFamily="18" charset="0"/>
              </a:rPr>
              <a:t>operator "" _x(unsigned long long);</a:t>
            </a:r>
            <a:endParaRPr lang="ru-RU" sz="2400" b="1" dirty="0">
              <a:latin typeface="Bookman Old Style" panose="02050604050505020204" pitchFamily="18" charset="0"/>
            </a:endParaRPr>
          </a:p>
          <a:p>
            <a:pPr marL="0" indent="0" algn="just">
              <a:buNone/>
            </a:pPr>
            <a:r>
              <a:rPr lang="en-US" sz="2400" b="1" dirty="0">
                <a:latin typeface="Bookman Old Style" panose="02050604050505020204" pitchFamily="18" charset="0"/>
              </a:rPr>
              <a:t>    </a:t>
            </a:r>
            <a:r>
              <a:rPr lang="en-US" sz="2400" b="1" dirty="0" err="1">
                <a:latin typeface="Bookman Old Style" panose="02050604050505020204" pitchFamily="18" charset="0"/>
              </a:rPr>
              <a:t>OutputType</a:t>
            </a:r>
            <a:r>
              <a:rPr lang="en-US" sz="2400" b="1" dirty="0">
                <a:latin typeface="Bookman Old Style" panose="02050604050505020204" pitchFamily="18" charset="0"/>
              </a:rPr>
              <a:t> operator "" _y(</a:t>
            </a:r>
            <a:r>
              <a:rPr lang="en-US" sz="2400" b="1" dirty="0" err="1">
                <a:latin typeface="Bookman Old Style" panose="02050604050505020204" pitchFamily="18" charset="0"/>
              </a:rPr>
              <a:t>const</a:t>
            </a:r>
            <a:r>
              <a:rPr lang="en-US" sz="2400" b="1" dirty="0">
                <a:latin typeface="Bookman Old Style" panose="02050604050505020204" pitchFamily="18" charset="0"/>
              </a:rPr>
              <a:t> char*);</a:t>
            </a:r>
            <a:endParaRPr lang="ru-RU" sz="2400" b="1" dirty="0">
              <a:latin typeface="Bookman Old Style" panose="02050604050505020204" pitchFamily="18" charset="0"/>
            </a:endParaRPr>
          </a:p>
          <a:p>
            <a:pPr marL="0" indent="0" algn="just">
              <a:buNone/>
            </a:pPr>
            <a:r>
              <a:rPr lang="en-US" sz="2400" b="1" dirty="0">
                <a:latin typeface="Bookman Old Style" panose="02050604050505020204" pitchFamily="18" charset="0"/>
              </a:rPr>
              <a:t>    1234_x;     </a:t>
            </a:r>
            <a:r>
              <a:rPr lang="en-US" sz="2400" b="1" dirty="0" smtClean="0">
                <a:latin typeface="Bookman Old Style" panose="02050604050505020204" pitchFamily="18" charset="0"/>
              </a:rPr>
              <a:t>// </a:t>
            </a:r>
            <a:r>
              <a:rPr lang="en-US" sz="2400" b="1" dirty="0">
                <a:latin typeface="Bookman Old Style" panose="02050604050505020204" pitchFamily="18" charset="0"/>
              </a:rPr>
              <a:t>call: operator "" _x(1234);</a:t>
            </a:r>
            <a:endParaRPr lang="ru-RU" sz="2400" b="1" dirty="0">
              <a:latin typeface="Bookman Old Style" panose="02050604050505020204" pitchFamily="18" charset="0"/>
            </a:endParaRPr>
          </a:p>
          <a:p>
            <a:pPr marL="0" indent="0" algn="just">
              <a:buNone/>
            </a:pPr>
            <a:r>
              <a:rPr lang="en-US" sz="2400" b="1" dirty="0" smtClean="0">
                <a:latin typeface="Bookman Old Style" panose="02050604050505020204" pitchFamily="18" charset="0"/>
              </a:rPr>
              <a:t>    </a:t>
            </a:r>
            <a:r>
              <a:rPr lang="en-US" sz="2400" b="1" dirty="0">
                <a:latin typeface="Bookman Old Style" panose="02050604050505020204" pitchFamily="18" charset="0"/>
              </a:rPr>
              <a:t>1234_y;     </a:t>
            </a:r>
            <a:r>
              <a:rPr lang="en-US" sz="2400" b="1" dirty="0" smtClean="0">
                <a:latin typeface="Bookman Old Style" panose="02050604050505020204" pitchFamily="18" charset="0"/>
              </a:rPr>
              <a:t>// call: operator "" _y("1234");</a:t>
            </a:r>
            <a:endParaRPr lang="ru-RU" sz="2400" b="1" dirty="0" smtClean="0">
              <a:latin typeface="Bookman Old Style" panose="02050604050505020204" pitchFamily="18" charset="0"/>
            </a:endParaRPr>
          </a:p>
          <a:p>
            <a:pPr marL="0" indent="0" algn="just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32608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290015"/>
            <a:ext cx="9601200" cy="1485900"/>
          </a:xfrm>
        </p:spPr>
        <p:txBody>
          <a:bodyPr/>
          <a:lstStyle/>
          <a:p>
            <a:r>
              <a:rPr lang="ru-RU" dirty="0" smtClean="0"/>
              <a:t>Литералы с обработкой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07827" y="1596788"/>
            <a:ext cx="10624782" cy="440709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800" dirty="0">
                <a:latin typeface="Bookman Old Style" panose="02050604050505020204" pitchFamily="18" charset="0"/>
              </a:rPr>
              <a:t>unsigned long </a:t>
            </a:r>
            <a:r>
              <a:rPr lang="en-US" sz="2800" dirty="0" err="1">
                <a:latin typeface="Bookman Old Style" panose="02050604050505020204" pitchFamily="18" charset="0"/>
              </a:rPr>
              <a:t>long</a:t>
            </a:r>
            <a:r>
              <a:rPr lang="en-US" sz="2800" dirty="0">
                <a:latin typeface="Bookman Old Style" panose="02050604050505020204" pitchFamily="18" charset="0"/>
              </a:rPr>
              <a:t> operator "" _min(unsigned long </a:t>
            </a:r>
            <a:r>
              <a:rPr lang="en-US" sz="2800" dirty="0" err="1">
                <a:latin typeface="Bookman Old Style" panose="02050604050505020204" pitchFamily="18" charset="0"/>
              </a:rPr>
              <a:t>long</a:t>
            </a:r>
            <a:r>
              <a:rPr lang="en-US" sz="2800" dirty="0">
                <a:latin typeface="Bookman Old Style" panose="02050604050505020204" pitchFamily="18" charset="0"/>
              </a:rPr>
              <a:t> minutes</a:t>
            </a:r>
            <a:r>
              <a:rPr lang="en-US" sz="2800" dirty="0" smtClean="0">
                <a:latin typeface="Bookman Old Style" panose="02050604050505020204" pitchFamily="18" charset="0"/>
              </a:rPr>
              <a:t>)</a:t>
            </a:r>
            <a:endParaRPr lang="ru-RU" sz="2800" dirty="0" smtClean="0">
              <a:latin typeface="Bookman Old Style" panose="02050604050505020204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Bookman Old Style" panose="02050604050505020204" pitchFamily="18" charset="0"/>
              </a:rPr>
              <a:t> {</a:t>
            </a:r>
            <a:endParaRPr lang="ru-RU" sz="2800" dirty="0" smtClean="0">
              <a:latin typeface="Bookman Old Style" panose="02050604050505020204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Bookman Old Style" panose="02050604050505020204" pitchFamily="18" charset="0"/>
              </a:rPr>
              <a:t> </a:t>
            </a:r>
            <a:r>
              <a:rPr lang="ru-RU" sz="2800" dirty="0" smtClean="0">
                <a:latin typeface="Bookman Old Style" panose="02050604050505020204" pitchFamily="18" charset="0"/>
              </a:rPr>
              <a:t>	</a:t>
            </a:r>
            <a:r>
              <a:rPr lang="en-US" sz="2800" dirty="0" smtClean="0">
                <a:latin typeface="Bookman Old Style" panose="02050604050505020204" pitchFamily="18" charset="0"/>
              </a:rPr>
              <a:t>return </a:t>
            </a:r>
            <a:r>
              <a:rPr lang="ru-RU" sz="2800" dirty="0" smtClean="0">
                <a:latin typeface="Bookman Old Style" panose="02050604050505020204" pitchFamily="18" charset="0"/>
              </a:rPr>
              <a:t>(</a:t>
            </a:r>
            <a:r>
              <a:rPr lang="en-US" sz="2800" dirty="0" smtClean="0">
                <a:latin typeface="Bookman Old Style" panose="02050604050505020204" pitchFamily="18" charset="0"/>
              </a:rPr>
              <a:t>minutes </a:t>
            </a:r>
            <a:r>
              <a:rPr lang="en-US" sz="2800" dirty="0">
                <a:latin typeface="Bookman Old Style" panose="02050604050505020204" pitchFamily="18" charset="0"/>
              </a:rPr>
              <a:t>* </a:t>
            </a:r>
            <a:r>
              <a:rPr lang="en-US" sz="2800" dirty="0" smtClean="0">
                <a:latin typeface="Bookman Old Style" panose="02050604050505020204" pitchFamily="18" charset="0"/>
              </a:rPr>
              <a:t>60</a:t>
            </a:r>
            <a:r>
              <a:rPr lang="ru-RU" sz="2800" dirty="0" smtClean="0">
                <a:latin typeface="Bookman Old Style" panose="02050604050505020204" pitchFamily="18" charset="0"/>
              </a:rPr>
              <a:t>)</a:t>
            </a:r>
            <a:r>
              <a:rPr lang="en-US" sz="2800" dirty="0" smtClean="0">
                <a:latin typeface="Bookman Old Style" panose="02050604050505020204" pitchFamily="18" charset="0"/>
              </a:rPr>
              <a:t>; </a:t>
            </a:r>
            <a:endParaRPr lang="ru-RU" sz="2800" dirty="0" smtClean="0">
              <a:latin typeface="Bookman Old Style" panose="02050604050505020204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Bookman Old Style" panose="02050604050505020204" pitchFamily="18" charset="0"/>
              </a:rPr>
              <a:t>} </a:t>
            </a:r>
            <a:endParaRPr lang="ru-RU" sz="2800" dirty="0" smtClean="0">
              <a:latin typeface="Bookman Old Style" panose="02050604050505020204" pitchFamily="18" charset="0"/>
            </a:endParaRPr>
          </a:p>
          <a:p>
            <a:pPr marL="0" indent="0">
              <a:buNone/>
            </a:pPr>
            <a:r>
              <a:rPr lang="en-US" sz="2800" i="1" dirty="0" smtClean="0">
                <a:latin typeface="Bookman Old Style" panose="02050604050505020204" pitchFamily="18" charset="0"/>
              </a:rPr>
              <a:t>// ...</a:t>
            </a:r>
            <a:endParaRPr lang="ru-RU" sz="2800" i="1" dirty="0" smtClean="0">
              <a:latin typeface="Bookman Old Style" panose="02050604050505020204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Bookman Old Style" panose="02050604050505020204" pitchFamily="18" charset="0"/>
              </a:rPr>
              <a:t> </a:t>
            </a:r>
            <a:r>
              <a:rPr lang="en-US" sz="2800" dirty="0" err="1">
                <a:latin typeface="Bookman Old Style" panose="02050604050505020204" pitchFamily="18" charset="0"/>
              </a:rPr>
              <a:t>std</a:t>
            </a:r>
            <a:r>
              <a:rPr lang="en-US" sz="2800" dirty="0">
                <a:latin typeface="Bookman Old Style" panose="02050604050505020204" pitchFamily="18" charset="0"/>
              </a:rPr>
              <a:t>::</a:t>
            </a:r>
            <a:r>
              <a:rPr lang="en-US" sz="2800" dirty="0" err="1">
                <a:latin typeface="Bookman Old Style" panose="02050604050505020204" pitchFamily="18" charset="0"/>
              </a:rPr>
              <a:t>cout</a:t>
            </a:r>
            <a:r>
              <a:rPr lang="en-US" sz="2800" dirty="0">
                <a:latin typeface="Bookman Old Style" panose="02050604050505020204" pitchFamily="18" charset="0"/>
              </a:rPr>
              <a:t> &lt;&lt; 5_min &lt;&lt; </a:t>
            </a:r>
            <a:r>
              <a:rPr lang="en-US" sz="2800" dirty="0" err="1">
                <a:latin typeface="Bookman Old Style" panose="02050604050505020204" pitchFamily="18" charset="0"/>
              </a:rPr>
              <a:t>std</a:t>
            </a:r>
            <a:r>
              <a:rPr lang="en-US" sz="2800" dirty="0">
                <a:latin typeface="Bookman Old Style" panose="02050604050505020204" pitchFamily="18" charset="0"/>
              </a:rPr>
              <a:t>::</a:t>
            </a:r>
            <a:r>
              <a:rPr lang="en-US" sz="2800" dirty="0" err="1">
                <a:latin typeface="Bookman Old Style" panose="02050604050505020204" pitchFamily="18" charset="0"/>
              </a:rPr>
              <a:t>endl</a:t>
            </a:r>
            <a:r>
              <a:rPr lang="en-US" sz="2800" dirty="0">
                <a:latin typeface="Bookman Old Style" panose="02050604050505020204" pitchFamily="18" charset="0"/>
              </a:rPr>
              <a:t>; </a:t>
            </a:r>
            <a:endParaRPr lang="ru-RU" sz="2800" dirty="0" smtClean="0">
              <a:latin typeface="Bookman Old Style" panose="02050604050505020204" pitchFamily="18" charset="0"/>
            </a:endParaRPr>
          </a:p>
          <a:p>
            <a:pPr marL="0" indent="0">
              <a:buNone/>
            </a:pPr>
            <a:endParaRPr lang="ru-RU" sz="2800" dirty="0" smtClean="0">
              <a:latin typeface="Bookman Old Style" panose="02050604050505020204" pitchFamily="18" charset="0"/>
            </a:endParaRPr>
          </a:p>
          <a:p>
            <a:pPr marL="0" indent="0">
              <a:buNone/>
            </a:pPr>
            <a:r>
              <a:rPr lang="en-US" sz="3200" b="1" i="1" dirty="0" smtClean="0"/>
              <a:t>// </a:t>
            </a:r>
            <a:r>
              <a:rPr lang="ru-RU" sz="3200" b="1" i="1" dirty="0"/>
              <a:t>на экран </a:t>
            </a:r>
            <a:r>
              <a:rPr lang="ru-RU" sz="3200" b="1" i="1" dirty="0" err="1"/>
              <a:t>выведится</a:t>
            </a:r>
            <a:r>
              <a:rPr lang="ru-RU" sz="3200" b="1" i="1" dirty="0"/>
              <a:t> 300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135043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03361" y="566057"/>
            <a:ext cx="9601200" cy="5821095"/>
          </a:xfrm>
        </p:spPr>
        <p:txBody>
          <a:bodyPr>
            <a:noAutofit/>
          </a:bodyPr>
          <a:lstStyle/>
          <a:p>
            <a:r>
              <a:rPr lang="ru-RU" sz="2800" dirty="0" smtClean="0"/>
              <a:t>Если </a:t>
            </a:r>
            <a:r>
              <a:rPr lang="ru-RU" sz="2800" i="1" dirty="0" smtClean="0"/>
              <a:t>определенный </a:t>
            </a:r>
            <a:r>
              <a:rPr lang="ru-RU" sz="2800" i="1" dirty="0"/>
              <a:t>пользователем </a:t>
            </a:r>
            <a:r>
              <a:rPr lang="ru-RU" sz="2800" dirty="0"/>
              <a:t>литерал совпадает с </a:t>
            </a:r>
            <a:r>
              <a:rPr lang="ru-RU" sz="2800" i="1" dirty="0"/>
              <a:t>системным</a:t>
            </a:r>
            <a:r>
              <a:rPr lang="ru-RU" sz="2800" dirty="0"/>
              <a:t> (например </a:t>
            </a:r>
            <a:r>
              <a:rPr lang="en-US" sz="2800" dirty="0"/>
              <a:t>f), </a:t>
            </a:r>
            <a:r>
              <a:rPr lang="ru-RU" sz="2800" dirty="0"/>
              <a:t>то выполнится системный</a:t>
            </a:r>
            <a:r>
              <a:rPr lang="ru-RU" sz="2800" dirty="0" smtClean="0"/>
              <a:t>.</a:t>
            </a:r>
          </a:p>
          <a:p>
            <a:endParaRPr lang="ru-RU" sz="2800" dirty="0"/>
          </a:p>
          <a:p>
            <a:pPr marL="0" indent="0">
              <a:buNone/>
            </a:pPr>
            <a:r>
              <a:rPr lang="ru-RU" sz="2800" b="1" dirty="0" smtClean="0">
                <a:latin typeface="Bookman Old Style" panose="02050604050505020204" pitchFamily="18" charset="0"/>
              </a:rPr>
              <a:t> </a:t>
            </a:r>
            <a:r>
              <a:rPr lang="en-US" sz="2400" b="1" dirty="0">
                <a:latin typeface="Bookman Old Style" panose="02050604050505020204" pitchFamily="18" charset="0"/>
              </a:rPr>
              <a:t>long operator "" f(long double value)</a:t>
            </a:r>
          </a:p>
          <a:p>
            <a:pPr marL="0" indent="0">
              <a:buNone/>
            </a:pPr>
            <a:r>
              <a:rPr lang="en-US" sz="2400" b="1" dirty="0">
                <a:latin typeface="Bookman Old Style" panose="02050604050505020204" pitchFamily="18" charset="0"/>
              </a:rPr>
              <a:t>    {</a:t>
            </a:r>
          </a:p>
          <a:p>
            <a:pPr marL="0" indent="0">
              <a:buNone/>
            </a:pPr>
            <a:r>
              <a:rPr lang="en-US" sz="2400" b="1" dirty="0">
                <a:latin typeface="Bookman Old Style" panose="02050604050505020204" pitchFamily="18" charset="0"/>
              </a:rPr>
              <a:t>        return long(value);</a:t>
            </a:r>
          </a:p>
          <a:p>
            <a:pPr marL="0" indent="0">
              <a:buNone/>
            </a:pPr>
            <a:r>
              <a:rPr lang="en-US" sz="2400" b="1" dirty="0">
                <a:latin typeface="Bookman Old Style" panose="02050604050505020204" pitchFamily="18" charset="0"/>
              </a:rPr>
              <a:t>    }</a:t>
            </a:r>
          </a:p>
          <a:p>
            <a:pPr marL="0" indent="0">
              <a:buNone/>
            </a:pPr>
            <a:r>
              <a:rPr lang="en-US" sz="2400" b="1" dirty="0">
                <a:latin typeface="Bookman Old Style" panose="02050604050505020204" pitchFamily="18" charset="0"/>
              </a:rPr>
              <a:t>    // ...</a:t>
            </a:r>
          </a:p>
          <a:p>
            <a:pPr marL="0" indent="0">
              <a:buNone/>
            </a:pPr>
            <a:r>
              <a:rPr lang="en-US" sz="2400" b="1" dirty="0">
                <a:latin typeface="Bookman Old Style" panose="02050604050505020204" pitchFamily="18" charset="0"/>
              </a:rPr>
              <a:t>    </a:t>
            </a:r>
            <a:r>
              <a:rPr lang="en-US" sz="2400" b="1" dirty="0" err="1">
                <a:latin typeface="Bookman Old Style" panose="02050604050505020204" pitchFamily="18" charset="0"/>
              </a:rPr>
              <a:t>std</a:t>
            </a:r>
            <a:r>
              <a:rPr lang="en-US" sz="2400" b="1" dirty="0">
                <a:latin typeface="Bookman Old Style" panose="02050604050505020204" pitchFamily="18" charset="0"/>
              </a:rPr>
              <a:t>::</a:t>
            </a:r>
            <a:r>
              <a:rPr lang="en-US" sz="2400" b="1" dirty="0" err="1">
                <a:latin typeface="Bookman Old Style" panose="02050604050505020204" pitchFamily="18" charset="0"/>
              </a:rPr>
              <a:t>cout</a:t>
            </a:r>
            <a:r>
              <a:rPr lang="en-US" sz="2400" b="1" dirty="0">
                <a:latin typeface="Bookman Old Style" panose="02050604050505020204" pitchFamily="18" charset="0"/>
              </a:rPr>
              <a:t> &lt;&lt; 42.7f &lt;&lt; </a:t>
            </a:r>
            <a:r>
              <a:rPr lang="en-US" sz="2400" b="1" dirty="0" err="1">
                <a:latin typeface="Bookman Old Style" panose="02050604050505020204" pitchFamily="18" charset="0"/>
              </a:rPr>
              <a:t>std</a:t>
            </a:r>
            <a:r>
              <a:rPr lang="en-US" sz="2400" b="1" dirty="0">
                <a:latin typeface="Bookman Old Style" panose="02050604050505020204" pitchFamily="18" charset="0"/>
              </a:rPr>
              <a:t>::</a:t>
            </a:r>
            <a:r>
              <a:rPr lang="en-US" sz="2400" b="1" dirty="0" err="1">
                <a:latin typeface="Bookman Old Style" panose="02050604050505020204" pitchFamily="18" charset="0"/>
              </a:rPr>
              <a:t>endl</a:t>
            </a:r>
            <a:r>
              <a:rPr lang="en-US" sz="2400" b="1" dirty="0">
                <a:latin typeface="Bookman Old Style" panose="02050604050505020204" pitchFamily="18" charset="0"/>
              </a:rPr>
              <a:t>; </a:t>
            </a:r>
            <a:endParaRPr lang="ru-RU" sz="2400" b="1" dirty="0" smtClean="0">
              <a:latin typeface="Bookman Old Style" panose="02050604050505020204" pitchFamily="18" charset="0"/>
            </a:endParaRPr>
          </a:p>
          <a:p>
            <a:pPr marL="0" indent="0">
              <a:buNone/>
            </a:pPr>
            <a:endParaRPr lang="ru-RU" sz="2400" b="1" dirty="0" smtClean="0">
              <a:latin typeface="Bookman Old Style" panose="02050604050505020204" pitchFamily="18" charset="0"/>
            </a:endParaRPr>
          </a:p>
          <a:p>
            <a:pPr marL="0" indent="0">
              <a:buNone/>
            </a:pPr>
            <a:r>
              <a:rPr lang="ru-RU" sz="3200" u="sng" dirty="0" smtClean="0"/>
              <a:t>Что выведет программа?</a:t>
            </a:r>
            <a:endParaRPr lang="ru-RU" sz="2400" u="sng" dirty="0"/>
          </a:p>
        </p:txBody>
      </p:sp>
    </p:spTree>
    <p:extLst>
      <p:ext uri="{BB962C8B-B14F-4D97-AF65-F5344CB8AC3E}">
        <p14:creationId xmlns:p14="http://schemas.microsoft.com/office/powerpoint/2010/main" val="149068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TM10001105[[fn=Урожай]]</Template>
  <TotalTime>191</TotalTime>
  <Words>388</Words>
  <Application>Microsoft Office PowerPoint</Application>
  <PresentationFormat>Широкоэкранный</PresentationFormat>
  <Paragraphs>87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4" baseType="lpstr">
      <vt:lpstr>Bookman Old Style</vt:lpstr>
      <vt:lpstr>Calibri</vt:lpstr>
      <vt:lpstr>Franklin Gothic Book</vt:lpstr>
      <vt:lpstr>Times New Roman</vt:lpstr>
      <vt:lpstr>Crop</vt:lpstr>
      <vt:lpstr>user-defined literals</vt:lpstr>
      <vt:lpstr>Литералы</vt:lpstr>
      <vt:lpstr>Классификация</vt:lpstr>
      <vt:lpstr>Пользовательские литералы</vt:lpstr>
      <vt:lpstr>Презентация PowerPoint</vt:lpstr>
      <vt:lpstr>Сигнатуры</vt:lpstr>
      <vt:lpstr>Сырые литералы</vt:lpstr>
      <vt:lpstr>Литералы с обработкой</vt:lpstr>
      <vt:lpstr>Презентация PowerPoint</vt:lpstr>
      <vt:lpstr>Презентация PowerPoint</vt:lpstr>
      <vt:lpstr>Поддержка компиляторами</vt:lpstr>
      <vt:lpstr>ВОПРОСЫ</vt:lpstr>
      <vt:lpstr>Вопрос 1.</vt:lpstr>
      <vt:lpstr>Вопрос 1.</vt:lpstr>
      <vt:lpstr>Вопрос 2.</vt:lpstr>
      <vt:lpstr>Вопрос 2.</vt:lpstr>
      <vt:lpstr>Вопрос 3.</vt:lpstr>
      <vt:lpstr>Вопрос 3.</vt:lpstr>
      <vt:lpstr>Спасибо за внимание!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user-defined literals</dc:title>
  <dc:creator>Анастасия Гареева</dc:creator>
  <cp:lastModifiedBy>Анастасия Гареева</cp:lastModifiedBy>
  <cp:revision>19</cp:revision>
  <dcterms:created xsi:type="dcterms:W3CDTF">2017-12-03T13:01:15Z</dcterms:created>
  <dcterms:modified xsi:type="dcterms:W3CDTF">2017-12-04T14:56:28Z</dcterms:modified>
</cp:coreProperties>
</file>