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44" r:id="rId2"/>
    <p:sldId id="349" r:id="rId3"/>
    <p:sldId id="351" r:id="rId4"/>
    <p:sldId id="350" r:id="rId5"/>
    <p:sldId id="353" r:id="rId6"/>
    <p:sldId id="532" r:id="rId7"/>
    <p:sldId id="410" r:id="rId8"/>
    <p:sldId id="352" r:id="rId9"/>
    <p:sldId id="425" r:id="rId10"/>
    <p:sldId id="533" r:id="rId11"/>
    <p:sldId id="426" r:id="rId12"/>
    <p:sldId id="427" r:id="rId13"/>
    <p:sldId id="428" r:id="rId14"/>
    <p:sldId id="534" r:id="rId15"/>
    <p:sldId id="429" r:id="rId16"/>
    <p:sldId id="539" r:id="rId17"/>
    <p:sldId id="413" r:id="rId18"/>
    <p:sldId id="430" r:id="rId19"/>
    <p:sldId id="431" r:id="rId20"/>
    <p:sldId id="414" r:id="rId21"/>
    <p:sldId id="432" r:id="rId22"/>
    <p:sldId id="538" r:id="rId23"/>
    <p:sldId id="486" r:id="rId24"/>
    <p:sldId id="487" r:id="rId25"/>
    <p:sldId id="488" r:id="rId26"/>
    <p:sldId id="489" r:id="rId27"/>
    <p:sldId id="537" r:id="rId28"/>
    <p:sldId id="491" r:id="rId29"/>
    <p:sldId id="490" r:id="rId30"/>
    <p:sldId id="492" r:id="rId31"/>
    <p:sldId id="493" r:id="rId32"/>
    <p:sldId id="495" r:id="rId33"/>
    <p:sldId id="496" r:id="rId34"/>
    <p:sldId id="497" r:id="rId35"/>
    <p:sldId id="531" r:id="rId36"/>
    <p:sldId id="498" r:id="rId37"/>
    <p:sldId id="535" r:id="rId38"/>
    <p:sldId id="536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10" r:id="rId50"/>
    <p:sldId id="530" r:id="rId51"/>
    <p:sldId id="348" r:id="rId52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12"/>
        <p:sld r:id="rId13"/>
        <p:sld r:id="rId14"/>
        <p:sld r:id="rId16"/>
        <p:sld r:id="rId18"/>
        <p:sld r:id="rId19"/>
        <p:sld r:id="rId20"/>
        <p:sld r:id="rId21"/>
        <p:sld r:id="rId22"/>
        <p:sld r:id="rId52"/>
      </p:sldLst>
    </p:custShow>
  </p:custShowLst>
  <p:custDataLst>
    <p:tags r:id="rId5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CBE3F3"/>
    <a:srgbClr val="596B9D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95" d="100"/>
          <a:sy n="95" d="100"/>
        </p:scale>
        <p:origin x="-816" y="-96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63-4236-926C-7EAC56BD9184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63-4236-926C-7EAC56BD9184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63-4236-926C-7EAC56BD9184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63-4236-926C-7EAC56BD9184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E63-4236-926C-7EAC56BD9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0.68908</cdr:y>
    </cdr:from>
    <cdr:to>
      <cdr:x>0.45319</cdr:x>
      <cdr:y>0.83059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92192" y="2727083"/>
          <a:ext cx="1058911" cy="5600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2020/4/14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85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413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83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55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250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69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17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238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290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54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684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07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693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15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575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112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845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043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955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45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191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780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0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13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080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3342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777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002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113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3198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4472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175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32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21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377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1715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34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65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56AC0-31E3-4018-9413-C726DFA1062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26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2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847232" y="5814572"/>
              <a:ext cx="793462" cy="42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Vue.js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前端开发实战</a:t>
              </a:r>
              <a:endPara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cn/download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packjs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Vue</a:t>
            </a:r>
            <a:r>
              <a:rPr lang="zh-CN" altLang="en-US" dirty="0"/>
              <a:t>基础入门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Vue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打包工具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开发环境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的基本概念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Vue</a:t>
            </a:r>
            <a:r>
              <a:rPr lang="zh-CN" altLang="zh-CN" dirty="0"/>
              <a:t>（读音</a:t>
            </a:r>
            <a:r>
              <a:rPr lang="en-US" altLang="zh-CN" dirty="0"/>
              <a:t>/</a:t>
            </a:r>
            <a:r>
              <a:rPr lang="en-US" altLang="zh-CN" dirty="0" err="1"/>
              <a:t>Vju</a:t>
            </a:r>
            <a:r>
              <a:rPr lang="en-US" altLang="zh-CN" dirty="0"/>
              <a:t>ː/</a:t>
            </a:r>
            <a:r>
              <a:rPr lang="zh-CN" altLang="zh-CN" dirty="0"/>
              <a:t>，类似于</a:t>
            </a:r>
            <a:r>
              <a:rPr lang="en-US" altLang="zh-CN" dirty="0"/>
              <a:t>View</a:t>
            </a:r>
            <a:r>
              <a:rPr lang="zh-CN" altLang="zh-CN" dirty="0"/>
              <a:t>）是一套用于构建用户界面的渐进式框架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与其他大型框架相比，</a:t>
            </a:r>
            <a:r>
              <a:rPr lang="en-US" altLang="zh-CN" dirty="0" err="1"/>
              <a:t>Vue</a:t>
            </a:r>
            <a:r>
              <a:rPr lang="zh-CN" altLang="zh-CN" dirty="0"/>
              <a:t>被设计为可以自底向上逐层应用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Vue</a:t>
            </a:r>
            <a:r>
              <a:rPr lang="zh-CN" altLang="en-US" dirty="0"/>
              <a:t>可以</a:t>
            </a:r>
            <a:r>
              <a:rPr lang="zh-CN" altLang="zh-CN" dirty="0"/>
              <a:t>开发一个全新项目，也可以将</a:t>
            </a:r>
            <a:r>
              <a:rPr lang="en-US" altLang="zh-CN" dirty="0" err="1"/>
              <a:t>Vue</a:t>
            </a:r>
            <a:r>
              <a:rPr lang="zh-CN" altLang="zh-CN" dirty="0"/>
              <a:t>引入到一个现有的项目中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的基本工作原理图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Model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View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ViewModel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53249"/>
              </p:ext>
            </p:extLst>
          </p:nvPr>
        </p:nvGraphicFramePr>
        <p:xfrm>
          <a:off x="3271162" y="1693863"/>
          <a:ext cx="5462584" cy="252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6" name="Visio" r:id="rId4" imgW="4982310" imgH="2299748" progId="Visio.Drawing.11">
                  <p:embed/>
                </p:oleObj>
              </mc:Choice>
              <mc:Fallback>
                <p:oleObj name="Visio" r:id="rId4" imgW="4982310" imgH="22997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162" y="1693863"/>
                        <a:ext cx="5462584" cy="2526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的优势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轻量级：</a:t>
            </a:r>
            <a:r>
              <a:rPr lang="en-US" altLang="zh-CN" dirty="0" err="1"/>
              <a:t>Vue</a:t>
            </a:r>
            <a:r>
              <a:rPr lang="zh-CN" altLang="zh-CN" dirty="0"/>
              <a:t>简单、直接，所以</a:t>
            </a:r>
            <a:r>
              <a:rPr lang="en-US" altLang="zh-CN" dirty="0"/>
              <a:t>Vue</a:t>
            </a:r>
            <a:r>
              <a:rPr lang="zh-CN" altLang="zh-CN" dirty="0"/>
              <a:t>使用起来更加友好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数据绑定：数据驱动视图，视图也可以驱动数据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指令：</a:t>
            </a:r>
            <a:r>
              <a:rPr lang="zh-CN" altLang="zh-CN" dirty="0"/>
              <a:t>指令绑定在元素上时，指令会给绑定的元素添加一些特殊的行为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/>
              <a:t>插件：</a:t>
            </a:r>
            <a:r>
              <a:rPr lang="zh-CN" altLang="zh-CN" dirty="0"/>
              <a:t>插件用于对</a:t>
            </a:r>
            <a:r>
              <a:rPr lang="en-US" altLang="zh-CN" dirty="0" err="1"/>
              <a:t>Vue</a:t>
            </a:r>
            <a:r>
              <a:rPr lang="zh-CN" altLang="zh-CN" dirty="0"/>
              <a:t>框架功能进行扩展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、</a:t>
            </a:r>
            <a:r>
              <a:rPr lang="en-US" altLang="zh-CN" b="1" u="sng" dirty="0">
                <a:solidFill>
                  <a:srgbClr val="0D74C9"/>
                </a:solidFill>
              </a:rPr>
              <a:t>Angular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React</a:t>
            </a:r>
            <a:r>
              <a:rPr lang="zh-CN" altLang="en-US" b="1" u="sng" dirty="0">
                <a:solidFill>
                  <a:srgbClr val="0D74C9"/>
                </a:solidFill>
              </a:rPr>
              <a:t>的区别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React</a:t>
            </a:r>
            <a:r>
              <a:rPr lang="zh-CN" altLang="zh-CN" dirty="0"/>
              <a:t>和</a:t>
            </a:r>
            <a:r>
              <a:rPr lang="en-US" altLang="zh-CN" dirty="0"/>
              <a:t>Vue</a:t>
            </a:r>
            <a:r>
              <a:rPr lang="zh-CN" altLang="zh-CN" dirty="0"/>
              <a:t>的中心思想是一切都是组件，组件之间可以实现嵌套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React</a:t>
            </a:r>
            <a:r>
              <a:rPr lang="zh-CN" altLang="zh-CN" dirty="0"/>
              <a:t>采用了特殊的</a:t>
            </a:r>
            <a:r>
              <a:rPr lang="en-US" altLang="zh-CN" dirty="0"/>
              <a:t>JSX</a:t>
            </a:r>
            <a:r>
              <a:rPr lang="zh-CN" altLang="zh-CN" dirty="0"/>
              <a:t>语法，</a:t>
            </a:r>
            <a:r>
              <a:rPr lang="en-US" altLang="zh-CN" dirty="0" err="1"/>
              <a:t>Vue</a:t>
            </a:r>
            <a:r>
              <a:rPr lang="zh-CN" altLang="zh-CN" dirty="0" smtClean="0"/>
              <a:t>中推崇</a:t>
            </a:r>
            <a:r>
              <a:rPr lang="zh-CN" altLang="zh-CN" dirty="0"/>
              <a:t>编写以</a:t>
            </a:r>
            <a:r>
              <a:rPr lang="en-US" altLang="zh-CN" dirty="0"/>
              <a:t>*.</a:t>
            </a:r>
            <a:r>
              <a:rPr lang="en-US" altLang="zh-CN" dirty="0" err="1"/>
              <a:t>vue</a:t>
            </a:r>
            <a:r>
              <a:rPr lang="zh-CN" altLang="zh-CN" dirty="0"/>
              <a:t>后缀命名的文件格式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Visual Studio Code</a:t>
            </a:r>
            <a:r>
              <a:rPr lang="zh-CN" altLang="en-US" b="1" u="sng" dirty="0">
                <a:solidFill>
                  <a:srgbClr val="0D74C9"/>
                </a:solidFill>
              </a:rPr>
              <a:t>下载地址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https://code.visualstudio.com/Download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660" y="2638644"/>
            <a:ext cx="4118807" cy="3452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Visual Studio Code</a:t>
            </a:r>
            <a:r>
              <a:rPr lang="zh-CN" altLang="en-US" b="1" u="sng" dirty="0">
                <a:solidFill>
                  <a:srgbClr val="0D74C9"/>
                </a:solidFill>
              </a:rPr>
              <a:t>编辑器特点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轻巧极速，占用系统资源较少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具备语法高亮显示、智能代码补全、自定义快捷键和代码匹配等功能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跨平台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主题界面的设计比较人性化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提供了丰富</a:t>
            </a:r>
            <a:r>
              <a:rPr lang="zh-CN" altLang="en-US" dirty="0"/>
              <a:t>的</a:t>
            </a:r>
            <a:r>
              <a:rPr lang="zh-CN" altLang="zh-CN" dirty="0"/>
              <a:t>插件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https://cn.vuejs.org/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03" y="2638644"/>
            <a:ext cx="3930605" cy="3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9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官网版本展示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55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70" y="2315478"/>
            <a:ext cx="4836474" cy="30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核心文件</a:t>
            </a:r>
            <a:r>
              <a:rPr lang="en-US" altLang="zh-CN" b="1" u="sng" dirty="0">
                <a:solidFill>
                  <a:srgbClr val="0D74C9"/>
                </a:solidFill>
              </a:rPr>
              <a:t>vue.js</a:t>
            </a:r>
            <a:r>
              <a:rPr lang="zh-CN" altLang="en-US" b="1" u="sng" dirty="0">
                <a:solidFill>
                  <a:srgbClr val="0D74C9"/>
                </a:solidFill>
              </a:rPr>
              <a:t>引入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588947" y="2870966"/>
            <a:ext cx="3842349" cy="2443162"/>
            <a:chOff x="1277816" y="3552093"/>
            <a:chExt cx="2276985" cy="1955150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19551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8513" y="3616638"/>
              <a:ext cx="2186288" cy="1810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/*!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 Vue.js v2.6.10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 (c) 2014-2019 Evan You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 Released under the MIT License.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="vue.js"&gt;&lt;/script&gt;</a:t>
              </a:r>
            </a:p>
          </p:txBody>
        </p:sp>
      </p:grpSp>
      <p:sp>
        <p:nvSpPr>
          <p:cNvPr id="26" name="圆角矩形 19"/>
          <p:cNvSpPr>
            <a:spLocks noChangeArrowheads="1"/>
          </p:cNvSpPr>
          <p:nvPr/>
        </p:nvSpPr>
        <p:spPr bwMode="auto">
          <a:xfrm>
            <a:off x="4510122" y="2532514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vue.js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git</a:t>
            </a:r>
            <a:r>
              <a:rPr lang="en-US" altLang="zh-CN" b="1" u="sng" dirty="0">
                <a:solidFill>
                  <a:srgbClr val="0D74C9"/>
                </a:solidFill>
              </a:rPr>
              <a:t>-bash</a:t>
            </a:r>
            <a:r>
              <a:rPr lang="zh-CN" altLang="en-US" b="1" u="sng" dirty="0">
                <a:solidFill>
                  <a:srgbClr val="0D74C9"/>
                </a:solidFill>
              </a:rPr>
              <a:t>命令行工具官网地址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 https://git-scm.com/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6562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30" y="2659280"/>
            <a:ext cx="4491100" cy="246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2986859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核心设计思想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开发环境的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搭建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项目的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开发和调试工具的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git</a:t>
            </a:r>
            <a:r>
              <a:rPr lang="en-US" altLang="zh-CN" b="1" u="sng" dirty="0">
                <a:solidFill>
                  <a:srgbClr val="0D74C9"/>
                </a:solidFill>
              </a:rPr>
              <a:t>-bash</a:t>
            </a:r>
            <a:r>
              <a:rPr lang="zh-CN" altLang="en-US" b="1" u="sng" dirty="0">
                <a:solidFill>
                  <a:srgbClr val="0D74C9"/>
                </a:solidFill>
              </a:rPr>
              <a:t>下载安装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75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2634113"/>
            <a:ext cx="3869392" cy="300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git</a:t>
            </a:r>
            <a:r>
              <a:rPr lang="en-US" altLang="zh-CN" b="1" u="sng" dirty="0">
                <a:solidFill>
                  <a:srgbClr val="0D74C9"/>
                </a:solidFill>
              </a:rPr>
              <a:t>-bash</a:t>
            </a:r>
            <a:r>
              <a:rPr lang="zh-CN" altLang="en-US" b="1" u="sng" dirty="0">
                <a:solidFill>
                  <a:srgbClr val="0D74C9"/>
                </a:solidFill>
              </a:rPr>
              <a:t>启动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8610" name="Picture 2" descr="sdf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58" y="2787519"/>
            <a:ext cx="4331322" cy="159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b="1" u="sng" dirty="0">
                <a:solidFill>
                  <a:srgbClr val="0D74C9"/>
                </a:solidFill>
              </a:rPr>
              <a:t>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http://nodejs.cn/download/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93" y="2638641"/>
            <a:ext cx="6080840" cy="27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3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打开</a:t>
            </a: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b="1" u="sng" dirty="0">
                <a:solidFill>
                  <a:srgbClr val="0D74C9"/>
                </a:solidFill>
              </a:rPr>
              <a:t>官网下载压缩包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963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72" y="2707911"/>
            <a:ext cx="4074055" cy="20570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安装</a:t>
            </a: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dirty="0"/>
              <a:t>：点击对话框中的“</a:t>
            </a:r>
            <a:r>
              <a:rPr lang="en-US" altLang="zh-CN" dirty="0"/>
              <a:t>Next</a:t>
            </a:r>
            <a:r>
              <a:rPr lang="zh-CN" altLang="en-US" dirty="0"/>
              <a:t>”，进入下一步。</a:t>
            </a:r>
            <a:endParaRPr lang="en-US" altLang="zh-CN" dirty="0"/>
          </a:p>
        </p:txBody>
      </p:sp>
      <p:pic>
        <p:nvPicPr>
          <p:cNvPr id="706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80" y="2638644"/>
            <a:ext cx="3465891" cy="270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查看</a:t>
            </a:r>
            <a:r>
              <a:rPr lang="en-US" altLang="zh-CN" b="1" u="sng" dirty="0">
                <a:solidFill>
                  <a:srgbClr val="0D74C9"/>
                </a:solidFill>
              </a:rPr>
              <a:t>node</a:t>
            </a:r>
            <a:r>
              <a:rPr lang="zh-CN" altLang="en-US" b="1" u="sng" dirty="0">
                <a:solidFill>
                  <a:srgbClr val="0D74C9"/>
                </a:solidFill>
              </a:rPr>
              <a:t>版本</a:t>
            </a:r>
            <a:r>
              <a:rPr lang="zh-CN" altLang="en-US" dirty="0"/>
              <a:t>：打开命令工具，执行“</a:t>
            </a:r>
            <a:r>
              <a:rPr lang="en-US" altLang="zh-CN" dirty="0"/>
              <a:t>node –v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命令查看版本号。</a:t>
            </a:r>
            <a:endParaRPr lang="en-US" altLang="zh-CN" dirty="0"/>
          </a:p>
        </p:txBody>
      </p:sp>
      <p:pic>
        <p:nvPicPr>
          <p:cNvPr id="71682" name="Picture 2" descr="11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0" y="2714145"/>
            <a:ext cx="4945616" cy="236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：编写</a:t>
            </a:r>
            <a:r>
              <a:rPr lang="en-US" altLang="zh-CN" dirty="0"/>
              <a:t>Hello World</a:t>
            </a:r>
            <a:r>
              <a:rPr lang="zh-CN" altLang="en-US" dirty="0"/>
              <a:t>程序，并在</a:t>
            </a:r>
            <a:r>
              <a:rPr lang="en-US" altLang="zh-CN" dirty="0"/>
              <a:t>REPL</a:t>
            </a:r>
            <a:r>
              <a:rPr lang="zh-CN" altLang="en-US" dirty="0"/>
              <a:t>交互式环境中执行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  <a:endParaRPr lang="en-US" altLang="zh-CN" dirty="0"/>
          </a:p>
        </p:txBody>
      </p:sp>
      <p:pic>
        <p:nvPicPr>
          <p:cNvPr id="72706" name="Picture 2" descr="hgh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98" y="2692705"/>
            <a:ext cx="3875014" cy="161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 descr="1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98" y="4446005"/>
            <a:ext cx="3883179" cy="132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066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官网地址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https://www.npmjs.cn/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34" y="2638644"/>
            <a:ext cx="49149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3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0663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的基本概念</a:t>
            </a:r>
            <a:r>
              <a:rPr lang="zh-CN" altLang="en-US" dirty="0"/>
              <a:t>：</a:t>
            </a:r>
            <a:r>
              <a:rPr lang="en-US" altLang="zh-CN" dirty="0" err="1"/>
              <a:t>npm</a:t>
            </a:r>
            <a:r>
              <a:rPr lang="zh-CN" altLang="zh-CN" dirty="0"/>
              <a:t>（</a:t>
            </a:r>
            <a:r>
              <a:rPr lang="en-US" altLang="zh-CN" dirty="0"/>
              <a:t>Node.js Package Manager</a:t>
            </a:r>
            <a:r>
              <a:rPr lang="zh-CN" altLang="zh-CN" dirty="0"/>
              <a:t>）是一个</a:t>
            </a:r>
            <a:r>
              <a:rPr lang="en-US" altLang="zh-CN" dirty="0"/>
              <a:t>Node.js</a:t>
            </a:r>
            <a:r>
              <a:rPr lang="zh-CN" altLang="zh-CN" dirty="0"/>
              <a:t>的包管理工具，用来解决</a:t>
            </a:r>
            <a:r>
              <a:rPr lang="en-US" altLang="zh-CN" dirty="0"/>
              <a:t>Node.js</a:t>
            </a:r>
            <a:r>
              <a:rPr lang="zh-CN" altLang="zh-CN" dirty="0"/>
              <a:t>代码部署问题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使用场景需求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从</a:t>
            </a:r>
            <a:r>
              <a:rPr lang="en-US" altLang="zh-CN" dirty="0" err="1"/>
              <a:t>npm</a:t>
            </a:r>
            <a:r>
              <a:rPr lang="zh-CN" altLang="zh-CN" dirty="0"/>
              <a:t>服务器下载别人编写的第三方包到本地使用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从</a:t>
            </a:r>
            <a:r>
              <a:rPr lang="en-US" altLang="zh-CN" dirty="0" err="1"/>
              <a:t>npm</a:t>
            </a:r>
            <a:r>
              <a:rPr lang="zh-CN" altLang="zh-CN" dirty="0"/>
              <a:t>服务器下载并安装别人编写的命令程序到本地使用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将自己编写的包或命令行程序上传到</a:t>
            </a:r>
            <a:r>
              <a:rPr lang="en-US" altLang="zh-CN" dirty="0" err="1"/>
              <a:t>npm</a:t>
            </a:r>
            <a:r>
              <a:rPr lang="zh-CN" altLang="zh-CN" dirty="0"/>
              <a:t>服务器供别人使用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常用命令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zh-CN" dirty="0"/>
              <a:t>：安装项目所需要的全部包，需要配置</a:t>
            </a:r>
            <a:r>
              <a:rPr lang="en-US" altLang="zh-CN" dirty="0" err="1"/>
              <a:t>package.json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uninstall</a:t>
            </a:r>
            <a:r>
              <a:rPr lang="zh-CN" altLang="zh-CN" dirty="0"/>
              <a:t>：卸载指定名称的包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包名</a:t>
            </a:r>
            <a:r>
              <a:rPr lang="zh-CN" altLang="zh-CN" dirty="0"/>
              <a:t>：安装指定名称的包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update</a:t>
            </a:r>
            <a:r>
              <a:rPr lang="zh-CN" altLang="zh-CN" dirty="0"/>
              <a:t>：更新指定名称的包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r>
              <a:rPr lang="zh-CN" altLang="zh-CN" dirty="0"/>
              <a:t>：项目启动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  <a:r>
              <a:rPr lang="zh-CN" altLang="zh-CN" dirty="0"/>
              <a:t>：项目构建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975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6013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71450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webpack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打包工具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dirty="0"/>
              <a:t>：</a:t>
            </a:r>
            <a:r>
              <a:rPr lang="en-US" altLang="zh-CN" dirty="0" err="1"/>
              <a:t>vue-devtools</a:t>
            </a:r>
            <a:r>
              <a:rPr lang="zh-CN" altLang="zh-CN" dirty="0"/>
              <a:t>是一款基于</a:t>
            </a:r>
            <a:r>
              <a:rPr lang="en-US" altLang="zh-CN" dirty="0"/>
              <a:t>Chrome</a:t>
            </a:r>
            <a:r>
              <a:rPr lang="zh-CN" altLang="zh-CN" dirty="0"/>
              <a:t>浏览器的扩展，用于调试</a:t>
            </a:r>
            <a:r>
              <a:rPr lang="en-US" altLang="zh-CN" dirty="0" err="1"/>
              <a:t>Vue</a:t>
            </a:r>
            <a:r>
              <a:rPr lang="zh-CN" altLang="zh-CN" dirty="0"/>
              <a:t>应用，只需下载官方压缩包，配置</a:t>
            </a:r>
            <a:r>
              <a:rPr lang="en-US" altLang="zh-CN" dirty="0"/>
              <a:t>Chrome</a:t>
            </a:r>
            <a:r>
              <a:rPr lang="zh-CN" altLang="zh-CN" dirty="0"/>
              <a:t>浏览器的扩展程序即可使用。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b="1" u="sng" dirty="0">
                <a:solidFill>
                  <a:srgbClr val="0D74C9"/>
                </a:solidFill>
              </a:rPr>
              <a:t>安装包的安装步骤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下载</a:t>
            </a:r>
            <a:r>
              <a:rPr lang="en-US" altLang="zh-CN" dirty="0"/>
              <a:t>vue-devtools-5.1.1.zip</a:t>
            </a:r>
            <a:r>
              <a:rPr lang="zh-CN" altLang="zh-CN" dirty="0"/>
              <a:t>压缩包到本地</a:t>
            </a:r>
            <a:r>
              <a:rPr lang="zh-CN" altLang="en-US" dirty="0"/>
              <a:t>。</a:t>
            </a:r>
            <a:endParaRPr lang="zh-CN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解压好的</a:t>
            </a:r>
            <a:r>
              <a:rPr lang="en-US" altLang="zh-CN" dirty="0"/>
              <a:t>vue-devtools-5.1.1</a:t>
            </a:r>
            <a:r>
              <a:rPr lang="zh-CN" altLang="zh-CN" dirty="0"/>
              <a:t>目录</a:t>
            </a:r>
            <a:r>
              <a:rPr lang="zh-CN" altLang="en-US" dirty="0"/>
              <a:t>，安装依赖。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构建</a:t>
            </a:r>
            <a:r>
              <a:rPr lang="en-US" altLang="zh-CN" dirty="0" err="1"/>
              <a:t>vue-devtools</a:t>
            </a:r>
            <a:r>
              <a:rPr lang="zh-CN" altLang="zh-CN" dirty="0"/>
              <a:t>工具插件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96046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b="1" u="sng" dirty="0">
                <a:solidFill>
                  <a:srgbClr val="0D74C9"/>
                </a:solidFill>
              </a:rPr>
              <a:t>扩展配置</a:t>
            </a:r>
            <a:r>
              <a:rPr lang="zh-CN" altLang="en-US" dirty="0"/>
              <a:t>：打开浏览器，</a:t>
            </a:r>
            <a:r>
              <a:rPr lang="zh-CN" altLang="zh-CN" dirty="0"/>
              <a:t>单击浏览器地址栏右边的“</a:t>
            </a:r>
            <a:r>
              <a:rPr lang="en-US" altLang="zh-CN" dirty="0"/>
              <a:t>   </a:t>
            </a:r>
            <a:r>
              <a:rPr lang="zh-CN" altLang="zh-CN" dirty="0"/>
              <a:t>”按钮，在弹出的菜单中选择“更多工具” →“扩展程序”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37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49" y="3192642"/>
            <a:ext cx="5569033" cy="19480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81" y="2251705"/>
            <a:ext cx="166687" cy="19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vue-devtools</a:t>
            </a:r>
            <a:r>
              <a:rPr lang="zh-CN" altLang="en-US" b="1" u="sng" dirty="0">
                <a:solidFill>
                  <a:srgbClr val="0D74C9"/>
                </a:solidFill>
              </a:rPr>
              <a:t>扩展配置</a:t>
            </a:r>
            <a:r>
              <a:rPr lang="zh-CN" altLang="en-US" dirty="0"/>
              <a:t>：</a:t>
            </a:r>
            <a:r>
              <a:rPr lang="zh-CN" altLang="zh-CN" dirty="0"/>
              <a:t>配置完成后</a:t>
            </a:r>
            <a:r>
              <a:rPr lang="zh-CN" altLang="en-US" dirty="0"/>
              <a:t>查看</a:t>
            </a:r>
            <a:r>
              <a:rPr lang="en-US" altLang="zh-CN" dirty="0" err="1"/>
              <a:t>vue-devtools</a:t>
            </a:r>
            <a:r>
              <a:rPr lang="zh-CN" altLang="zh-CN" dirty="0"/>
              <a:t>工具</a:t>
            </a:r>
            <a:r>
              <a:rPr lang="zh-CN" altLang="en-US" dirty="0"/>
              <a:t>的</a:t>
            </a:r>
            <a:r>
              <a:rPr lang="zh-CN" altLang="zh-CN" dirty="0"/>
              <a:t>信息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4754" name="Picture 2" descr="胜多负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92" y="2638643"/>
            <a:ext cx="4451729" cy="313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</a:t>
            </a:r>
            <a:r>
              <a:rPr lang="zh-CN" altLang="zh-CN" dirty="0"/>
              <a:t>将使用</a:t>
            </a:r>
            <a:r>
              <a:rPr lang="en-US" altLang="zh-CN" dirty="0" err="1"/>
              <a:t>Vue</a:t>
            </a:r>
            <a:r>
              <a:rPr lang="zh-CN" altLang="zh-CN" dirty="0"/>
              <a:t>在页面中输出“</a:t>
            </a:r>
            <a:r>
              <a:rPr lang="en-US" altLang="zh-CN" dirty="0"/>
              <a:t>Hello Vue.js</a:t>
            </a:r>
            <a:r>
              <a:rPr lang="zh-CN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8850" name="Picture 2" descr="1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75" y="2757384"/>
            <a:ext cx="5239521" cy="142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：引入</a:t>
            </a:r>
            <a:r>
              <a:rPr lang="en-US" altLang="zh-CN" dirty="0"/>
              <a:t>vue.js</a:t>
            </a:r>
            <a:r>
              <a:rPr lang="zh-CN" altLang="en-US" dirty="0"/>
              <a:t>核心文件。</a:t>
            </a:r>
            <a:endParaRPr lang="en-US" altLang="zh-CN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625871" y="2821588"/>
            <a:ext cx="3858819" cy="2865840"/>
            <a:chOff x="1277816" y="3552093"/>
            <a:chExt cx="2271831" cy="2752901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7529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63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="vue.js"&gt;&lt;/script&gt;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id=“app”&gt;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根元素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&lt;p&gt;{{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插入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数据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 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9"/>
          <p:cNvSpPr>
            <a:spLocks noChangeArrowheads="1"/>
          </p:cNvSpPr>
          <p:nvPr/>
        </p:nvSpPr>
        <p:spPr bwMode="auto">
          <a:xfrm>
            <a:off x="4627930" y="2536055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开发环境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：创建</a:t>
            </a:r>
            <a:r>
              <a:rPr lang="en-US" altLang="zh-CN" dirty="0" err="1"/>
              <a:t>Vue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3219607" y="2910571"/>
            <a:ext cx="2598424" cy="3149858"/>
            <a:chOff x="1277816" y="3552093"/>
            <a:chExt cx="2271831" cy="2520686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40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'Hello Vue.js'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9"/>
          <p:cNvSpPr>
            <a:spLocks noChangeArrowheads="1"/>
          </p:cNvSpPr>
          <p:nvPr/>
        </p:nvSpPr>
        <p:spPr bwMode="auto">
          <a:xfrm>
            <a:off x="4059081" y="2550223"/>
            <a:ext cx="175895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Vue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官网地址：</a:t>
            </a:r>
            <a:r>
              <a:rPr lang="en-US" altLang="zh-CN" dirty="0">
                <a:hlinkClick r:id="rId3"/>
              </a:rPr>
              <a:t>https://www.webpackjs.com/</a:t>
            </a:r>
            <a:r>
              <a:rPr lang="zh-CN" altLang="en-US" dirty="0"/>
              <a:t>。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58" y="2690718"/>
            <a:ext cx="5398083" cy="356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1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的基本概念：</a:t>
            </a:r>
            <a:r>
              <a:rPr lang="en-US" altLang="zh-CN" dirty="0" err="1"/>
              <a:t>webpack</a:t>
            </a:r>
            <a:r>
              <a:rPr lang="zh-CN" altLang="zh-CN" dirty="0"/>
              <a:t>是一个模块打包工具，可以把前端项目中的</a:t>
            </a:r>
            <a:r>
              <a:rPr lang="en-US" altLang="zh-CN" dirty="0" err="1"/>
              <a:t>js</a:t>
            </a:r>
            <a:r>
              <a:rPr lang="zh-CN" altLang="zh-CN" dirty="0"/>
              <a:t>、</a:t>
            </a:r>
            <a:r>
              <a:rPr lang="en-US" altLang="zh-CN" dirty="0" err="1"/>
              <a:t>cs</a:t>
            </a:r>
            <a:r>
              <a:rPr lang="zh-CN" altLang="zh-CN" dirty="0"/>
              <a:t>、</a:t>
            </a:r>
            <a:r>
              <a:rPr lang="en-US" altLang="zh-CN" dirty="0" err="1"/>
              <a:t>scss</a:t>
            </a:r>
            <a:r>
              <a:rPr lang="en-US" altLang="zh-CN" dirty="0"/>
              <a:t>/less</a:t>
            </a:r>
            <a:r>
              <a:rPr lang="zh-CN" altLang="zh-CN" dirty="0"/>
              <a:t>、图片等文件都打包在一起，实现自动化构建，给前端开发人员带来了极大的便利。</a:t>
            </a:r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的安装以及卸载，以及查看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版本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安装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zh-CN" dirty="0"/>
              <a:t>：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webpack@4.27.x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-cli </a:t>
            </a:r>
            <a:r>
              <a:rPr lang="en-US" altLang="zh-CN" dirty="0"/>
              <a:t>-g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查看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版本</a:t>
            </a:r>
            <a:r>
              <a:rPr lang="zh-CN" altLang="zh-CN" dirty="0"/>
              <a:t>：</a:t>
            </a:r>
            <a:r>
              <a:rPr lang="en-US" altLang="zh-CN" dirty="0" err="1"/>
              <a:t>webpack</a:t>
            </a:r>
            <a:r>
              <a:rPr lang="en-US" altLang="zh-CN" dirty="0"/>
              <a:t> -v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卸载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webpack</a:t>
            </a:r>
            <a:r>
              <a:rPr lang="zh-CN" altLang="zh-CN" dirty="0"/>
              <a:t>：</a:t>
            </a:r>
            <a:r>
              <a:rPr lang="en-US" altLang="zh-CN" dirty="0" err="1"/>
              <a:t>npm</a:t>
            </a:r>
            <a:r>
              <a:rPr lang="en-US" altLang="zh-CN" dirty="0"/>
              <a:t> uninstall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-cli </a:t>
            </a:r>
            <a:r>
              <a:rPr lang="en-US" altLang="zh-CN" dirty="0"/>
              <a:t>-g</a:t>
            </a:r>
            <a:endParaRPr lang="zh-CN" altLang="zh-CN" dirty="0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前端技术的发展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4"/>
          <p:cNvGrpSpPr>
            <a:grpSpLocks/>
          </p:cNvGrpSpPr>
          <p:nvPr/>
        </p:nvGrpSpPr>
        <p:grpSpPr bwMode="auto">
          <a:xfrm>
            <a:off x="735481" y="2402973"/>
            <a:ext cx="7229139" cy="1798337"/>
            <a:chOff x="415635" y="2398807"/>
            <a:chExt cx="7920000" cy="2160000"/>
          </a:xfrm>
        </p:grpSpPr>
        <p:sp>
          <p:nvSpPr>
            <p:cNvPr id="18" name="矩形 1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1" name="泪滴形 2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994093" y="2616216"/>
            <a:ext cx="6388006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4.X</a:t>
            </a:r>
            <a:r>
              <a:rPr lang="zh-CN" altLang="en-US" dirty="0" smtClean="0"/>
              <a:t>版本</a:t>
            </a:r>
            <a:r>
              <a:rPr lang="zh-CN" altLang="zh-CN" dirty="0" smtClean="0"/>
              <a:t>的</a:t>
            </a:r>
            <a:r>
              <a:rPr lang="en-US" altLang="zh-CN" dirty="0" err="1"/>
              <a:t>webpack</a:t>
            </a:r>
            <a:r>
              <a:rPr lang="zh-CN" altLang="zh-CN" dirty="0"/>
              <a:t>还需要安装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命令行</a:t>
            </a:r>
            <a:r>
              <a:rPr lang="zh-CN" altLang="zh-CN" dirty="0" smtClean="0"/>
              <a:t>工具，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3.x</a:t>
            </a:r>
            <a:r>
              <a:rPr lang="zh-CN" altLang="en-US" dirty="0" smtClean="0"/>
              <a:t>版本</a:t>
            </a:r>
            <a:r>
              <a:rPr lang="zh-CN" altLang="zh-CN" dirty="0" smtClean="0"/>
              <a:t>的</a:t>
            </a:r>
            <a:r>
              <a:rPr lang="en-US" altLang="zh-CN" dirty="0" err="1"/>
              <a:t>webpack</a:t>
            </a:r>
            <a:r>
              <a:rPr lang="zh-CN" altLang="zh-CN" dirty="0"/>
              <a:t>打包工具已经集成</a:t>
            </a:r>
            <a:r>
              <a:rPr lang="zh-CN" altLang="zh-CN" dirty="0" smtClean="0"/>
              <a:t>了</a:t>
            </a:r>
            <a:r>
              <a:rPr lang="zh-CN" altLang="en-US" dirty="0"/>
              <a:t>命令行</a:t>
            </a:r>
            <a:r>
              <a:rPr lang="zh-CN" altLang="zh-CN" dirty="0" smtClean="0"/>
              <a:t>工具</a:t>
            </a:r>
            <a:r>
              <a:rPr lang="zh-CN" altLang="zh-CN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zh-CN" altLang="en-US" dirty="0"/>
              <a:t>：编写</a:t>
            </a:r>
            <a:r>
              <a:rPr lang="en-US" altLang="zh-CN" dirty="0"/>
              <a:t>example.js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grpSp>
        <p:nvGrpSpPr>
          <p:cNvPr id="38" name="组合 9"/>
          <p:cNvGrpSpPr>
            <a:grpSpLocks/>
          </p:cNvGrpSpPr>
          <p:nvPr/>
        </p:nvGrpSpPr>
        <p:grpSpPr bwMode="auto">
          <a:xfrm>
            <a:off x="3325956" y="3030107"/>
            <a:ext cx="2539701" cy="1921383"/>
            <a:chOff x="1277816" y="3552093"/>
            <a:chExt cx="2271831" cy="2520686"/>
          </a:xfrm>
        </p:grpSpPr>
        <p:sp>
          <p:nvSpPr>
            <p:cNvPr id="39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0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219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add(a, b)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return a + b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console.log(add(1 , 2))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圆角矩形 19"/>
          <p:cNvSpPr>
            <a:spLocks noChangeArrowheads="1"/>
          </p:cNvSpPr>
          <p:nvPr/>
        </p:nvSpPr>
        <p:spPr bwMode="auto">
          <a:xfrm>
            <a:off x="3862646" y="2638644"/>
            <a:ext cx="2003011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</a:t>
            </a:r>
            <a:r>
              <a:rPr lang="en-US" altLang="zh-CN" dirty="0"/>
              <a:t>example.js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6" grpId="0" build="p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zh-CN" altLang="en-US" dirty="0"/>
              <a:t>：</a:t>
            </a:r>
            <a:r>
              <a:rPr lang="en-US" altLang="zh-CN" dirty="0" err="1"/>
              <a:t>webpack</a:t>
            </a:r>
            <a:r>
              <a:rPr lang="zh-CN" altLang="en-US" dirty="0"/>
              <a:t>打包</a:t>
            </a:r>
            <a:r>
              <a:rPr lang="en-US" altLang="zh-CN" dirty="0"/>
              <a:t>example.js</a:t>
            </a:r>
            <a:r>
              <a:rPr lang="zh-CN" altLang="en-US" dirty="0"/>
              <a:t>文件到</a:t>
            </a:r>
            <a:r>
              <a:rPr lang="en-US" altLang="zh-CN" dirty="0"/>
              <a:t>app.js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2643495" y="3140861"/>
            <a:ext cx="3667601" cy="633603"/>
            <a:chOff x="1277816" y="3552093"/>
            <a:chExt cx="2271831" cy="252068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5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example.js -o app.js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9"/>
          <p:cNvSpPr>
            <a:spLocks noChangeArrowheads="1"/>
          </p:cNvSpPr>
          <p:nvPr/>
        </p:nvSpPr>
        <p:spPr bwMode="auto">
          <a:xfrm>
            <a:off x="3948896" y="2805501"/>
            <a:ext cx="227711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-o</a:t>
            </a:r>
            <a:r>
              <a:rPr lang="zh-CN" altLang="en-US" dirty="0"/>
              <a:t>打包到指定文件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zh-CN" altLang="en-US" dirty="0"/>
              <a:t>：在浏览器中执行结果。</a:t>
            </a:r>
            <a:endParaRPr lang="en-US" altLang="zh-CN" dirty="0"/>
          </a:p>
        </p:txBody>
      </p:sp>
      <p:pic>
        <p:nvPicPr>
          <p:cNvPr id="79874" name="Picture 2" descr="asd 无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62" y="2753925"/>
            <a:ext cx="6163914" cy="227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项目展示</a:t>
            </a:r>
            <a:r>
              <a:rPr lang="zh-CN" altLang="en-US" dirty="0"/>
              <a:t>：通过访问</a:t>
            </a:r>
            <a:r>
              <a:rPr lang="en-US" altLang="zh-CN" dirty="0"/>
              <a:t>localhost:8080</a:t>
            </a:r>
            <a:r>
              <a:rPr lang="zh-CN" altLang="en-US" dirty="0"/>
              <a:t>，展示启动后的</a:t>
            </a:r>
            <a:r>
              <a:rPr lang="en-US" altLang="zh-CN" dirty="0" err="1"/>
              <a:t>Vue</a:t>
            </a:r>
            <a:r>
              <a:rPr lang="zh-CN" altLang="en-US" dirty="0"/>
              <a:t>项目。</a:t>
            </a:r>
            <a:endParaRPr lang="en-US" altLang="zh-CN" dirty="0"/>
          </a:p>
        </p:txBody>
      </p:sp>
      <p:pic>
        <p:nvPicPr>
          <p:cNvPr id="80898" name="Picture 2" descr="dfd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62" y="2634114"/>
            <a:ext cx="3092934" cy="320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：安装脚手架工具</a:t>
            </a:r>
            <a:r>
              <a:rPr lang="en-US" altLang="zh-CN" dirty="0"/>
              <a:t>vue-cli@2.9.x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706212" y="3107701"/>
            <a:ext cx="3667601" cy="683937"/>
            <a:chOff x="1277816" y="3552093"/>
            <a:chExt cx="2271831" cy="2520686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967212"/>
              <a:ext cx="2186288" cy="1025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vue-cli@2.9.x -g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4011613" y="2772341"/>
            <a:ext cx="2277110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脚手架工具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：初始化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r>
              <a:rPr lang="en-US" altLang="zh-CN" dirty="0" err="1"/>
              <a:t>myapp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2778919" y="3057554"/>
            <a:ext cx="3667601" cy="591658"/>
            <a:chOff x="1277816" y="3552093"/>
            <a:chExt cx="2271831" cy="2520686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02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myapp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4352768" y="2695329"/>
            <a:ext cx="1930586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初始化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04979"/>
              </p:ext>
            </p:extLst>
          </p:nvPr>
        </p:nvGraphicFramePr>
        <p:xfrm>
          <a:off x="760413" y="2723509"/>
          <a:ext cx="7767637" cy="3304578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目录结构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build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项目构建（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webpack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）相关代码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config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配置文件目录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node_modules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依赖模块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src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源码目录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static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静态资源目录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初始测试目录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en-US" dirty="0"/>
              <a:t>项目目录结构。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58817"/>
              </p:ext>
            </p:extLst>
          </p:nvPr>
        </p:nvGraphicFramePr>
        <p:xfrm>
          <a:off x="760413" y="2720191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目录结构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首页入口文件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package.json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README.md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项目说明文档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en-US" dirty="0"/>
              <a:t>项目目录结构。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webpack</a:t>
            </a:r>
            <a:r>
              <a:rPr lang="zh-CN" altLang="en-US" dirty="0"/>
              <a:t>打包工具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：启动</a:t>
            </a:r>
            <a:r>
              <a:rPr lang="en-US" altLang="zh-CN" dirty="0" err="1"/>
              <a:t>Vue</a:t>
            </a:r>
            <a:r>
              <a:rPr lang="zh-CN" altLang="en-US" dirty="0"/>
              <a:t>项目。</a:t>
            </a:r>
            <a:endParaRPr lang="en-US" altLang="zh-CN" dirty="0"/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3450434" y="3032416"/>
            <a:ext cx="1833800" cy="1022223"/>
            <a:chOff x="1277816" y="3552093"/>
            <a:chExt cx="2271831" cy="2520686"/>
          </a:xfrm>
        </p:grpSpPr>
        <p:sp>
          <p:nvSpPr>
            <p:cNvPr id="26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25206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" name="矩形 11"/>
            <p:cNvSpPr>
              <a:spLocks noChangeArrowheads="1"/>
            </p:cNvSpPr>
            <p:nvPr/>
          </p:nvSpPr>
          <p:spPr bwMode="auto">
            <a:xfrm>
              <a:off x="1363358" y="3794837"/>
              <a:ext cx="2186289" cy="1936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cd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myapp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run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圆角矩形 27"/>
          <p:cNvSpPr>
            <a:spLocks noChangeArrowheads="1"/>
          </p:cNvSpPr>
          <p:nvPr/>
        </p:nvSpPr>
        <p:spPr bwMode="auto">
          <a:xfrm>
            <a:off x="3519483" y="2638644"/>
            <a:ext cx="1764752" cy="444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启动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开发环境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编辑器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2625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2625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39612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4214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的下载和引入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46666" y="3727388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03604" y="3727388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83041" y="39972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51466" y="3843276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-bash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命令行工具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46666" y="432771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03604" y="432771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83041" y="459758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51466" y="444359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20975" y="4942183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7"/>
          <p:cNvSpPr>
            <a:spLocks noChangeArrowheads="1"/>
          </p:cNvSpPr>
          <p:nvPr/>
        </p:nvSpPr>
        <p:spPr bwMode="auto">
          <a:xfrm>
            <a:off x="1077913" y="4942183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57350" y="521205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25775" y="505807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包管理工具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20975" y="555928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077913" y="555928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57350" y="582915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25775" y="567517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浏览器和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vue-devtools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</a:t>
            </a:r>
            <a:r>
              <a:rPr lang="en-US" altLang="zh-CN" dirty="0" err="1"/>
              <a:t>Vue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zh-CN" altLang="zh-CN" dirty="0"/>
              <a:t>的特点和发展前景、</a:t>
            </a:r>
            <a:r>
              <a:rPr lang="en-US" altLang="zh-CN" dirty="0" err="1"/>
              <a:t>Vue</a:t>
            </a:r>
            <a:r>
              <a:rPr lang="zh-CN" altLang="zh-CN" dirty="0"/>
              <a:t>开发环境的搭建，以及</a:t>
            </a:r>
            <a:r>
              <a:rPr lang="en-US" altLang="zh-CN" dirty="0" err="1"/>
              <a:t>webpack</a:t>
            </a:r>
            <a:r>
              <a:rPr lang="zh-CN" altLang="zh-CN" dirty="0"/>
              <a:t>打包工具的使用。通过本章的学习，读者应对</a:t>
            </a:r>
            <a:r>
              <a:rPr lang="en-US" altLang="zh-CN" dirty="0" err="1"/>
              <a:t>Vue</a:t>
            </a:r>
            <a:r>
              <a:rPr lang="zh-CN" altLang="zh-CN" dirty="0"/>
              <a:t>有一个整体的认识，能够编写一个简单的</a:t>
            </a:r>
            <a:r>
              <a:rPr lang="en-US" altLang="zh-CN" dirty="0"/>
              <a:t>Hello World</a:t>
            </a:r>
            <a:r>
              <a:rPr lang="zh-CN" altLang="zh-CN" dirty="0"/>
              <a:t>程序。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开发环境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7055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webpack</a:t>
            </a:r>
            <a:r>
              <a:rPr lang="zh-CN" altLang="en-US" sz="2800" b="1" kern="0" dirty="0">
                <a:solidFill>
                  <a:srgbClr val="1369B2"/>
                </a:solidFill>
              </a:rPr>
              <a:t>打包工具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简单使用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HTML</a:t>
            </a:r>
            <a:r>
              <a:rPr lang="zh-CN" altLang="en-US" dirty="0"/>
              <a:t>：</a:t>
            </a:r>
            <a:r>
              <a:rPr lang="en-US" altLang="zh-CN" dirty="0"/>
              <a:t>HTML</a:t>
            </a:r>
            <a:r>
              <a:rPr lang="zh-CN" altLang="zh-CN" dirty="0"/>
              <a:t>主要用来编写网页的结构，例如</a:t>
            </a:r>
            <a:r>
              <a:rPr lang="en-US" altLang="zh-CN" dirty="0"/>
              <a:t>&lt;a&gt;&lt;/a&gt;</a:t>
            </a:r>
            <a:r>
              <a:rPr lang="zh-CN" altLang="zh-CN" dirty="0"/>
              <a:t>表示超链接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CSS</a:t>
            </a:r>
            <a:r>
              <a:rPr lang="zh-CN" altLang="en-US" dirty="0"/>
              <a:t>：</a:t>
            </a:r>
            <a:r>
              <a:rPr lang="en-US" altLang="zh-CN" dirty="0"/>
              <a:t>CSS</a:t>
            </a:r>
            <a:r>
              <a:rPr lang="zh-CN" altLang="zh-CN" dirty="0"/>
              <a:t>样式包括颜色、大小、字体等，布局合理的页面效果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JavaScript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的功能</a:t>
            </a:r>
            <a:r>
              <a:rPr lang="zh-CN" altLang="zh-CN" dirty="0"/>
              <a:t>主要包括实现页面逻辑、行为、动作等，用来动态操作元素的属性，主要是为页面提供交互效果，实现更好的用户体验。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前端技术的发展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dirty="0"/>
              <a:t>：</a:t>
            </a:r>
            <a:r>
              <a:rPr lang="zh-CN" altLang="zh-CN" dirty="0"/>
              <a:t>通过对</a:t>
            </a:r>
            <a:r>
              <a:rPr lang="en-US" altLang="zh-CN" dirty="0"/>
              <a:t>JavaScript</a:t>
            </a:r>
            <a:r>
              <a:rPr lang="zh-CN" altLang="zh-CN" dirty="0"/>
              <a:t>代码的封装，使得</a:t>
            </a:r>
            <a:r>
              <a:rPr lang="en-US" altLang="zh-CN" dirty="0"/>
              <a:t>DOM</a:t>
            </a:r>
            <a:r>
              <a:rPr lang="zh-CN" altLang="zh-CN" dirty="0"/>
              <a:t>、事件处理、动画效果、</a:t>
            </a:r>
            <a:r>
              <a:rPr lang="en-US" altLang="zh-CN" dirty="0"/>
              <a:t>Ajax</a:t>
            </a:r>
            <a:r>
              <a:rPr lang="zh-CN" altLang="zh-CN" dirty="0"/>
              <a:t>交互等功能的实现变得更加简洁、方便，有效</a:t>
            </a:r>
            <a:r>
              <a:rPr lang="zh-CN" altLang="en-US" dirty="0"/>
              <a:t>地</a:t>
            </a:r>
            <a:r>
              <a:rPr lang="zh-CN" altLang="zh-CN" dirty="0"/>
              <a:t>提高了项目开发效率。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通过虚拟</a:t>
            </a:r>
            <a:r>
              <a:rPr lang="en-US" altLang="zh-CN" dirty="0"/>
              <a:t>DOM</a:t>
            </a:r>
            <a:r>
              <a:rPr lang="zh-CN" altLang="zh-CN" dirty="0"/>
              <a:t>技术来减少对</a:t>
            </a:r>
            <a:r>
              <a:rPr lang="en-US" altLang="zh-CN" dirty="0"/>
              <a:t>DOM</a:t>
            </a:r>
            <a:r>
              <a:rPr lang="zh-CN" altLang="zh-CN" dirty="0"/>
              <a:t>的直接操作</a:t>
            </a:r>
            <a:r>
              <a:rPr lang="zh-CN" altLang="en-US" dirty="0"/>
              <a:t>；</a:t>
            </a:r>
            <a:r>
              <a:rPr lang="zh-CN" altLang="zh-CN" dirty="0"/>
              <a:t>通过尽可能简单的</a:t>
            </a:r>
            <a:r>
              <a:rPr lang="en-US" altLang="zh-CN" dirty="0"/>
              <a:t>API</a:t>
            </a:r>
            <a:r>
              <a:rPr lang="zh-CN" altLang="zh-CN" dirty="0"/>
              <a:t>来实现响应的数据绑定，支持单向和双向数据绑定。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前端技术的发展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FB5E510-C452-4611-A26E-161BB72DF608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Beh00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AAXodN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ABeh00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AAXodN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ABeh00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AF6HT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ABeh00IZ4W/awAAAGsAAAAcAAAAdW5pdmVyc2FsL2xvY2FsX3NldHRpbmdzLnhtbLOxr8jNUShLLSrOzM+zVTLUM1BSSM1Lzk/JzEu3VQoNcdO1UFIoLknMS0nMyc9LtVXKy1dSsLfjssnJT07MCU4tKQEqLFYoyEmsTC0KSc0FMkpS/RJzgSqfrVj4bO7+F+v2Pd+7TknfjgsAUEsDBBQAAgAIAHa4w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ABeh02pBIpLRAkAALI4AAApAAAAdW5pdmVyc2FsL3NraW5fY3VzdG9taXphdGlvbl9zZXR0aW5ncy54bWztW21v48YR/t5fsVCRoP1ivVBvbnUqKHJlCydLikjbdy0KgZLWMmGKVMmV7xzow7Vog1yBIgWSFmma9HDF9S5AU7cI0CLNNZf/Upzly6f+hc7yxSJpWSYlo00LmbBxnJ3n2dmd2dldDq5kHam6MLaoMVTfVKhq6BKhVNUHVvkbCJV6hmaYLZNYhFrJmWRf1fvGvZp+YDAZSC2q6H3F7Aus1SqnUNX+QcUCXxSL8JatZDOokMUZXEQizgnQtsmJm5wAbWImLZSSIQqH1yQ9otP5rKVkoPUyoKZbxKQ1vU/ul7mgtr8pOIItU+mroGeV81n2TLxeJ2KWPSibzhVyeJLhOY7LIyEnpsXUpFDYLPBphFPZXIqbVIoZLsOhdC6X3sxP0oVMjoO36mYeWLJ4M4+yhWw2I04yOANoxPMVMSNMCtxmOs1Db7i4KUyq1UohlULpdJrLipNcnqtWUgi0OeDguSKbQE7kKlx+wlf4dJFDVaFaqWYnWMR5IYeKGZxPpSbZSoVLpWaTOxudf7pm0sjD8abzGsK5LpjbymIrOSe4Sr2xaYKyTIYjTaEE6cqQ3EpMP348/ejLV6cvzr84TbiRaUexp+cZFJQ6QhAzlnI+ny8l7X95YtsA/wrwy5Hav5Xojik19I2eoVOwakM3zKGiJcrfdILEHUIUpHFMzDi4A6VHZt0V7J+oMLcvCFx4FoF6xnCk6Cd1Y2BsdJXe0cA0xno/kpmHJyNiaqp+BNqpzYKAF3akqRatUTIM2IeL7IkOG0FisggzL4/ZEwmpKV2ieT2m7J8YuFmX189ICHqsWiq1oXyaPYugI2VAgg4o8uxZjNGhl6DXCuy5HkTJfQrqHFvnmYXqmnJCzGAnTl5ciDJG41HceBqZxoBNdhB3vaMvcJoBaUYfMAtT7IkEYgNkHUbykjtt9vjFkKL7Gs4lpSH0As71JxdXZFO2Kh2hudPiG3c79eZWs1OpbSXKgrMqEVuW38rki/fTufy3S0kXF5FJ2uHr9SAXsslyqWhcDbndrHeAENc7DXxHTpTZ39jQ5q5crzVwouz+IzZBq433EmX2Nwp0t93GDbkj1Wsi7tSkTqMp2/NSxzIWE+W7xhgdKscEUQMdq+QeoocEQXpWTYIsTe3bDSxlq/qYROhPbPP7tcZWR24261IHN0RPkihjvY9EU7kH4RCfqM1LuA0cpgJb5nLwju1/mwHxmhabZLu2tV2HX5kZsq0ODjX4pUtY08IN8B/RIwB3sCTxW7hTad4Bz0HENWOCmrch0G7HBN3FEkQGliLAGvxebYuXa80GC642luR2TbiIrJ6iI0PXTpDS6wEOwe5xrBpjCyQs2EjfiTErdkcSfmMXwrrG1+eEsMOJVN0O5oF6TMAKsx/JU7CsBCwyX72xW/t+p8rX6ljsgPPE5n5Htlc960+B5aEbFCmaZrBhQNdK/1jRewR1SU8ZQ4idgFpf7dtqIwUGz4z50Vh9EynUXVqvuauyIeI7r22sbF1NrkNa2VdMPdoSC7EFMsPlIQ/hIAmmw34+oteNxTcfGzdlyA2MrsVL0pVDi+Kj1ccVMmGJQUkQ97gNGyOkg4pqxALhHYgYyIFDRdViAWuNKnRnX4Th9G4idjuJRdBouhwNA61Aswe+CBiyBz6KR7GPK1JNZrNOuuxAGgFse8+Jg/mxw64NGoHL2UX8dMmBATlCI8oxeBbkquUE1MZy/cUNFC8Ts3zpT+0uUQPMGtifOxAYpqlDdjKPRru7g73ZdNJxYEr2jbHWt3Ofph7ZKRlcNR46MzNy3Ob0e2AaQ1uqKZa32JxN4XsrGuIMse302/L1GYFXwnxb2O4IfEPA7LTIlroWHQdhziyry1KnzlcYA8T7UKG9Q9iQDtgZPjqXc9oTcZUHPnd6JaKYvcN/PnganSZkjyNFrvQ7cXlgFbM8hi/4ftAwKLF+GIFH5itBqP0SEegelj1o9LOzHQ3uXPKyzAvbOxAwkh0fxtjsRTp8+El2+PZtSCP2US5R3lHMI0hDsmFocYns4bMAobFtmN0hxlRTdRITvnJeZ4OXa60OL4r25QoWiqb2jpztsY8U5H5HQRrcsmLwCdt8AxJViJL0VRqf094qvJwA69J5n63K47k7x4VgdmOFG7ExpoELsE5NQ2uxTweXv5WBAvvS0dVImZrszuS9+TWsQ+Oe67vygaJZoOYXhVVbYEOLnSpdyqAsrN0mcMfq+1RdQVhvz9AgQwrOaHzqQXkYJQgV+8ua3+4L2SXD4cDvNvksnwnD+g1yn17S9wnD+hLbNppww7gECrf4kd7Xjopi+uVRPAc6RFdA6M2v9xbUYRbU2Vcvy2eSKwhqDo0+Kdu7n6wOibuYmcxvcPIKi0v6xT6+wzDdE8m9T4UaZsGbXBy9JapSjVwd2vY4YAH6vW+/x4t/5+NseC4cKaInI3IrAVcNpXc4ZN/JE8jluJVglM737qtwIy+ZsVwWCzm0c7mdymPhdJbBfQh7ahZDDGehLwaVkpemqZRc5J+SS3u1+/TxsEtMDBGgEi80gzK/9qH3kWPPPpcFYVc0+vH0EKh1uGt4GJ8gEFT2qcZbKc6Lv3041qiqkWPiZSmfwDc1i0dfsmBlLA5sntbJAfWHtiuJvQLcNDcLRL92sOFKmH21CaZNf0O8BUeVrmUPfk6i8nadWVdz9iEvQbNY9+dmg4acnpzTFeheNfmlpH9/hfQ0p161sIjlr4Stq1nrata6mrWuZq2rWUtUs14f0O+Gf5evbp09eXb++aevnr119tsXS5a4XtfAiNDvDZS8pu//+eyXT8+fPzt//qeXn/385WcPpp88Pv/gp9O/vvPq2duvTv9y9sWv/vWPR6sVu86fvzv96NH5e8/PP3lv6WrX9N2nX/3mySrVLodh+vDB9MOHqxW8vvrj+y8/P12u1hVtDsK1LnDSEsWu88enZ6cfLFPwgrhYF7zWBa91wWtd8FoXvNYFr4gFr5s7TVxf0pr++PdnT37hMMevZZ298+vp395epZY1/fQxnCOmP/l4+ugP04cvYJRnb/3s7PTvq9W0HLKNjY2la1quOXDk+t2H/6MFrZjH5f/vqtYKk7Euba1LW5dKWD4z1rWtdW3rRmpbrs7XpLgVoeS0rm6tq1tfu+rWPNx/v7zls+o/UN8KywAKfFf+t8R/A1BLAwQUAAIACAABXodNG2oc2TQaAAC9PgAAFwAAAHVuaXZlcnNhbC91bml2ZXJzYWwucG5n7Xt9WJJn37+72227N5frVcySNbfVssnI1EqFtpbW3V3eZWWmYIlKTZHIRFKBbT1l4QtbzVyZsrKXZQkJCRZvNQWcqKzaQkSloHIKSKi8yMXLc2F7atVz/P54jvt3PM9zPP7BAdd5nZ/z+/m+nN/ze16c19F/box/+825b/r4+Ly9bu3nm318Xuf7+Pxl7A1fsOVhdwQJ/Hotb3P8Zz7MrnmD4MXr2E83fOrj00h/y7nrr+D13/auTc7z8ZnW4v28JsP/mOHjg9i87vNPt5DQxj5cacNAsscs+DDtS9iqJ0e/nmM++vDk2uJztxb3c6/99QPuG5Ld8M/Wrvm4afqSW1+8jt/c+M+3JTNwp6bichqu3+Ie3XClw0P9h/VkKtAOl63I6+xfkdVlGf+pJLbo3g5OVpZpBV8Jy77gfxpX6LIoFSK3hcUgWy6nxdrOw8h/A8n55H7XiJJUzC66x+XJmB473bMW7+dtj0o27KgbbdRXJqHXsd7wtvA+NaQMYJRBeMG36NcmoMe7rwcfMeE6wl4Hr75Uv09kTq0tGr4+9pn3bvOG9IHCd/k+Ez1DMAHeb/knRC/yqt//4/KXodC08XZVKEuwz9pnotj+cUy75Ej4gq7Dho7v4RMdHqd5LGmKfpKuPNqf8MFgjTbnSPh70dGLpWHgID1OG9VjqylpOjY2rC1r66qgNb4Fkos8tiz0WZe1d64YDD9CvNx2h6zjsDl16Ya/+Pj8UP5+Z/sk4H8YYCteNP5YdZklKrS2h7JOuwao7oVXv7f3VLDM9h2sP/UDg8KTb+3JZtUIzdKgAnTInvPa7GiRVJctXPxM5BZJOPL9Bo0hO/Z5UyD/3N22bnCq3lxaX4a6syfDS2Jn4FZp2OCypd6Iu1q2GFO1f26gl+j2uMrG9SvLy1Dg7yV17d0f9DlFNqGpJhYwcLBUN8iOe7G2cMhwfaCWn1d+YELEiU2ZhmO5RI3bylMEFxkaOfFQ8jLLRarjYgEzGftc2uM5it9p8NC4Bljxg7cGxFDJG3MUwzR5LcUxGM0SLp+YJfIflxLXRfEgzfXw7OjDQru2tABd/ecxrK0zE05T39JZA1FA+sMbHRz+n7j2prfSoHFI/VJl+HPF8iZ+rzo70UGq0NWLys2HAtDLxV1IZwuy98CG2gkLZ3oNVa3eSlnlWg8T7h9oekE5TAcNn9iLaAmVNthfsxKSj+i3Knz+EFJfh0mKeUIZvj7QlVYxtc8MmDuOuUwfzIf5XvHayrjp8ua30X8Mlp9hcFh5YjIiy6vbgJh+O5SC7PGg71hKGZ2z05JWF2djihtird2YqrmCPzQb+j2c/35fmTbwO/WtUHRX7dY9z+1hjfJllR5m/tf9WxP3XM2NIX/4oPBRZVIXusjYFC0+fi3dHBGcpt+qUm16mp8uDHVGaWKAezxRvvuK/84NL92OO5aViY2XeAmtClp3qrJm/uyJUXHv79lGJG6ZkHzt23PJ/02A6mSW2O1Qpbl+S6txuU0etwrvfoyvdd2BuWbslUuU+4o3yJTE4nLFn6YeTDh2R9Xijyy2/rLa/7VS2stTk450kxz3IdvXFzckPRe0WDH09d13XrDc4qJ/+l259Kfpmul/5KuIrc8x9YbXCPZvoePT51S5rnO49c/yR2Jl7LvT4IcFzhH5kqGfFzL+4elNTtn6TNtL7cHvTMUoe8pQF18a/mBjNk7KvLvluZXq2VNbb3U3RWKUe+r/pIRqinanYUd1o37ZS3w+ITZ0duefqn+WvzZstX65HMK/l2VYueEF5VbNK0NlhxNrLrzEW8psCuRvTJykO0n3fyNdFNZQ6DTLFJlVRpda7FLzY1xjd/FpXLG7Q4awNo5ZAo4CjrZ4xD73yBpbQSUdS7I/KNFQ+Gq1Z4jlHrru0uNpr446fz4fYbmUUOMRjpeK7aVjI8JFvvUN8Bmo/OY3N1kdpa03I4YHzgKl9EdsqOKqsJN4v6df8y2vSPyqisa2bgvMMwLDpgE9yi6q0HAk0TVfXbHG7PejBhBqoqE0KeeCdPssMV0vyT9rEOlWEg6kzsFjBRQkolwpI0v1PFt4WKlSkqkjB7KgWq6ZKFP3Fw6er+pCeMYVjDSsh8hTqkVC2+ZX3VZRhtIFJgPTL87Axdd+4ntuEaVcKVk7K30V7czvTUp0tJhuj2wlrUAH2KASC882PX3n3JBUv31qfOU8JV2rbPbA/35od3GMuaOpWdzsIqXodMFaq46r3hSKrtDL1Ef0ZUoZTksuBeaxSqs4C4yUy684Xp1PyVISW08elXJ+OAwPXmPOLtt0G0JNX0Ij7BaU57yrLv3qC0EfvEwiV3XPNgFW7B7J7ghELeSMteqQGdgFrOgWCYRis4NEPWvP76VQkabKV/0lrMIkWR2fhJUSFsWdNTvMHZcgV7UW9abdvVkwUT68dmtEbWPE4fM5hh5RWA6y9ooRONGXBYxYcXSlzMSR4vrXvxpv/J8xym2pc0LuQQRSXNiMkKSY8CVxLDs5kiiBcF3X0Wo6NhWbVVRtlAeUowLIxaamV3n1yRtDfS8YTbx6MUbHdkFmYbb4peps5o/L4Tsl8tuQ44fNuK8xN2n4XWXYQ14LRIg27IsBQg83mt10BhAhwi3tp5tHxVztSl1ghnmkmdybZg3na12BprTUObipPNvfX3U6M5wo4VzhanZAdHfWKFLra28vCytV46eehxxMz5grsUjtszC/Wm2rBcg6yAkpEIAvAEb5UovOorsB31EOurUcgGSuTjpyZnE/2i9FrYgvSzE7mosBBwkqlV0je/qz/xNjdXVLjFsnU9ck3Um6/w10F0jD7ll0SLdukBGd/ecc7I907nX88HL1Wy+DUmPIO/2ufCC6d/k57d/AvdVDFepqs30unWV5zjFcnw0uXqqJ9fTTpXv5kpdq8H/ZRjzvnHi8WryLcIf7pybIajRlPHOO5eHxhP7x4yf6n9tj3s9eL1VZnysWEui1+h3Rc/j7E1bsqXpmrooMrxPXA8+YdX474ZQ9ac+sv+KY18hhRvkzwvFLvT4+T37mzMdrJ3x2DTZJ5n88mfmBfNF4J76WPJzHiC7SHl3YFetxjhaEXW/G1h54bJgCtd9UwZw/wU4Xjd2ON6XeSRJokg4guUp6GszRrNPxO18kTswwFD65NVUhY2IZZGux4UZH8yi49azx/5xQ/Q5MZv8tWQBNCrwA4s/oozXjXeNygGIvodq71vM4LyrMXEmU3B9tC6H3jveldEprSB9uT11I6ePOP5W+fO7qbndgIoFfGhbE0oiMkPtSnFReZ3T9W6mU2cwACzL4FzgWFKOxGit4Aco+CoIL1k6OqOsvSQDC+elj1zs4ddqTKILQTpSS4e9IOBLtCKSKq3DMrZLcnFMlNJFNRUVXaVUyvW4lY7wD24WfiUnsTRMg+jemRtKAI+pWcquRY4uNu9ScI4CZRyANYLWgtJNnKYNsAbYIKRPSoX1kRoAMAdLxF71hXIlJKlsBHzYwcJWzp/wGOZTuQ1OXNy7y5Rjfnd2yGVS3XN36qA4i17rTV/WIKGVpm3ojh/HLpBebN/bm7r/9z4CDv1pTluiImJ1yKdNApmtFVhtPOLzh4xfCi1uHUUJyw8L3Z0rCL6TPot1a5NtAOoAvW4/Z0nNCiMjluPKXUaC2mXE6o6l0V2hcvbmDBa/HsZDDyKIgnVtrMY/0b3gxYrkhIHOkLgUIS0xFArvGdCkea8ivXPjicu0jUpHZYeR9Ll3VRM5Scs0ASbqtLKcu58eeAOVRW/hwXpHLTJEMvBumAVXxiDQnXgxi/pC3zIMdroPsO0xIjtxRvuCLmNWLaWe+8MsC8CW96EjR+U/QFWCNDnSLEbVHIw5fAX1OQOoiCUCOgcZrmn9VW6jT9dFRmwQsDKmUTohm4jQyksfa0r1hyYs6XK5Awe+3/sIJkHy/DN0fcDDBLxb++iHIV1zNX1b4MptzPMZv4YhyNY5xsolMFgjNeTespharDR4nUUPx2YA1zkzkmrJ7EegA091minNlv8yeL+h0fTmnpddt7B17Sa8u/x+Vp/4Fs5w/3B3hhv7Nhhor7HO+eCt6KRHn0fjCCle4NVPzo18Ktrbu/NvfNJGFjXrriRdkqLfKmPFQ8lhx21yFdm7dvTUsOmL0pOK0GFF8fwr0yccVUYKXJ04HUyVXID3OcTnmPk0jBudINDU56qUZPGzrtnifecba7x8cEE9Tm9dHsV7s0V/aGCoiE6KJh/CU0eqBKv3jyheZuYL5CNt1RU3sSFvIACweTBgFZaiX6VRUoFT+ZxVoqO7eav/Y/e6Dg5iHNDlPV5WLfiXXaUs6ZIpe2oJsgMMLKyTP8tDL4ERJuHA/5xVrnW+aXFUmyfz/JfORtzRN8IwlFLjPnedN/gM1CZgETAImAZOAScAkYBIwCZgETAImAZOAScAkYBIwCfg/ASi28TXC0b3bjvWjTk9//vxs4vy5TexxRftnv3y8fEesrTcP6z0hWVPCO7afSPmwVfVNTWD4xE2fE7u8An12Bv4LL/2dCo9TEehtu3LT+yjR5+bSiWeBPkta/iuX08pRLJFjSIVFAioOnerUYaGOX0q6gin2B0EL+1kkj9ZVZosClnuP9Fdn8ldk0G34Ovv2ny4iXYOhuFmEvubOZrKV620bHkDnPWrUB2nsUhXL2c46ZzJsmG3CCzQq2RQQ3usHEzz5qZy8uVM4I2hN8WmVTDxbeR0HyLdKGJZMREBSPgg+znBmOKb17zdTsFBFPnkokbGyCsW1eU98YdNcQ0kai0PsAcRIoEYzXpNHj7V288MG3AesKqzG3Yu0/JpYgOK68o7qcTA1DckhCPFkfUoBKhJNVSGVpe6K3lLge5SpBereO05AK63irt5Sj3mlw9BZPUIBKRaULrzUW0qt0/hSn0ylfkOZxtWuVOGSZlIf2xx/+3tSMD9XXw8xFVjNqfFlvsgnU5B7Ee9mVJm8fzWYClF+mWYHZNtP/q5f/Gs8N8TBtvjiYcxDmmJc4TYoRLEkyQ/L3Et+oru66ajlW6RGrbIZl4pPnUOFpa+iyaVytTqLLQ6xaRH1eolsLh7pDpM9Uqv7Qm1A4BkzF5a3vP87G2jH5hRniS4++MD7rgJrPVvRso1YDRrQJSweuVkpYxpqbnzMpg/8CJmavv9IGiamjcmZvXpd5Oet4Qe4U1YLGuSCWCYMYVI/WFT726wpSQIB9N/Su8uQl0krfNvN2EgpmyC0A5/UDgbobluTtyPtB5HfT8tqWUONr+iPL/bTPRoqNMPpYoUt21AIq51eeBKL/w9WxRc/t5r0lZmMkgZDZGipeIpq4MEbGOWnOrUwLHqjZDt7/pIw7UmUqcYervKoJItmiYfj20gHYvSLfS/BIyW7lzFnSjUlkGNWxR2aJonKDXDNX1EINe9zxtag8GVotbIv2zaq2rK6N56oSYl65ALd1T8dyfkI4FmG2AoJaIZKCeZSkWWUX4ZSLjtcYmA3kB53WE9GnIRsl3JKmj1sJB9ONJYwSAeQkEME1y5Bp8HBgQ+eFYcohXQ5Gm91o+KtFhIywyas7HtMaRsO8vEh8ez3mhLHV6CKVAOYUH7nkFYdyFFItgbymXv8/FWZKUDjrlDfiubeXyz97W7DStABxqkY5aPMiTHOuu10z3KhOzPD9raPj0B9yfmO9R/W8e723Lw3Ea7BhIsM+uVPiKi7kGC2/LD93rVS5szVSc4r5wzYCAJVwnsvd6rUqDDQlHT8Vj81Q9U0WwnV+EKkirs0ZTkvYguSc9kRva8PaDZYbsiY3sP5McCdKtF+q3NUAQ0+xQb623OP59ecCZ0Q32s8ia1d54klL2YrfgatlWiWwChw1+nUberuJhO7ClTenKrMlDIhbKnC3lP6WqZz55NdyM/2UlsHVsQxzNiZ1DmYX2jwj9yp6WXzDj6EiLVK+Js4/Ew8Nvo9yc1rwk7K3p5ToNP2Qc22kcWm9cpui/f0JxYmsmtrWFaeQy52ysduhKvI+EyeqmBMxGMDvqATCWIP4w7+oGGUDZpsS6umXO9E9gXxmR8dPgh/LzXD83FGi90qEarUuv6jivzi6p0Q3b3mJb4XCMkx1V8IKMCUIdk7kUyeixPUskWAoDQcPmfPU6ChYMAKOuE/oB6TL/ny9O2i4NXzdrIEI+01rDHOaBUHS4wdf3h8oEqiv+z5tGO4CHSuSJlGdRV/KWcWJavIYEybjjA6v3OlOL7LYFSBMX3x4UqkWN79194ClRJzZFf2lti6xSIhQR0genJo/zftw0XZVNcnNN4K2i39Sk/lR3y8j8/9j83hJ9nU+LR4pwwwWFbnj+fnBtGDKhDENkRUigq3sfM2Q5Np+Msw36CH156PoJ35iN+1dxPw1RK+qcGYX7I75ngOgJDwtvWzPLf/4vNlouURjLrCFTW2SQzwxYCV2tyfNsdTC9V8cMwlswxxFwRDW3Vf2+ljgDzdp1QtpS6i8zhi51K2QgF6/O/FZebPvyrtZ5gPtAUPdOQGVUlk1W9TCdX2mHLZVtsOZ83PCORsTMBeTWYaXafaQbi/rW6z874DZ0Z+SHgHW5IDTjxAX+L6ap4CUgo0d/HCsyYCi++xSUinr7o2fgtJkWaaty8IDm8VD9bZ8wGTG+TEDKInxlEBHhWwZmIezpVYhpW6w4bISpJYJptnSvIjq2U7zIQKLaZ7WgpHLR3Yec1zO9xspiuSBOXNuVaS8Ud79HEyBVxw74vkouB4tedBW46n5P0ej//tbSAlFW4pYTvUBb3yTV+Uj89e14YFvqeMV2fQA7geogZBgSgi59Z1GrjwJzlTGUZqBj2NNyUZdAekU4qjtyGQID5LiymnH/BL0enmVclkQWIoFJsKphyOumI6oXiaTmk/XS6XeVrci9CipLok6/glCP9Nj9vkoVh/r6PXeh7kSPRatiHyJh+0W93yJRx5SXPMtE57/nco2NNkwmbuW4v12iqVmgihv5W++2fphU1ly9TYDw+pcLLvZ2MUbo0H/sYauE9ncEvqNuu4CkwRyeZGGWgMcQzCDd9hRNaqcLq8cN9G+2kjjM6Lkl4zcmTMEMC5pQx1FMLW+pvOlASvBLzHqq236ZSxMKjz/lQFxXGR6nCujIN977UcGPRvqy92ZlWVGMDJp06V2mFQAFuEGjOwDKLXfL70rAB+KUF85w5ysLUEUkwkBNNOIt6GcLUn16mxOyXiR7L7S/ngmhU9kiNGwZgzlfOnbBKUk1LMkbqRkKcxdlJf7PcbriUfwVNOp2LZigRJd9PoiBzGcPUqXL3jP8xeP7AGYT6acDptITOI93P/nCcnDHrCvGOEN7KqTOWefe+I/4NdR+uDWNrBIr9Uc7aTQnVNOPcJEpuAdO134H+/TJv+gbTKvHxBD1rkIQqNnKosXvmDD5nIuDMkA1sYE/mVkacvvzVQ/0foCxSbijvMjSaPzrkIMWy381b/auCqZXhCn7GNR+7YDxMJ82DurgwGg9aYvbD2usUNVnzMXZdnKMvVGfi3SOutFkiJfjeAjDlp3xEkoc5vY86cSLB5gWpbxDSP3WWHguvJRN7Aj9tlyFp3tONHc9k5A9ucc8EeVUw8kK9+h8f/3dxOirxLgdy4YsjjVPZdmGHKtuTU25fD5j4GFVDcWsNosdtZwBJeaaum0pAXjjH0kMDiRiGOJSB3dzofJrgfqhguFaPGNYr0hPM6GM6fGaep/MUBpQdDgcLrNDCPlHk2z0CNId81R0QePm+3nG2J+iMItTsV7czqCTueSEojNzkLXJf+yEPrnPOPikNVA1nS7qbpSBKCEqekdNCmPqDaCqgFYej+NHeQ2ByEFVuzxScqPuotVt1s6WOzqi63gWnVbw+mjaYdvAbKy2HMnSdRpliJh58G2BpBAsDWZ06sfjp5mnufAz+YeIyM5rLVp4/BKObSwYFHS3ukzGkqGccSjhwNH0gYVE9LNi8TuZbPYKnRC2u32WYizTNNN4J5qyOH9/IM+keL2SzZgtqhGy70+BVIa1jhDePTJBCWjewoZ+ufpiQjh+HKcZgGE78lb/QKoyVQRo4PDjxkl6GC/BH2+6iQbW3Sb6+K++nu3+kXlLrHcun84RNkYeoaq6V5dkJC+fQDAK58k9O9WAPU9NnACJI37/6dxtZjn67kIfSYY+5qx6wMBt27Mrzr1gTQKYB2p6HnE2LNhZzeB7kqpXxrRhrdtnqC3HDJxAQrAKRRIgIbKQ4FinMyeSv+ClbEnznGm9/EKOOsuDJzeKFVt1aQWzRfIyXxM3XTCuQiNFMrtENZzXTQorntALgjEYRQIhOteP1vmYxSUPjloscnsXcmapJIhOM2/QLyBzfL42BpguO0j1yPzFOGNB63TRPxw96ijD9GfE+kWQmcElSFjcb2Pa2khq1oZ4rrws8If5DsNiIMuh51wHCjIQEm6OB8PPFOA/Kqhp4cjrQkIvOt8dSx+MFvfuq00j12umkusVnt3ZNcTIMlEcSMU/Pw0cMh4Pr1tKQ2zdFEVLqii9aY8y6xFbe2pS7kG2laBQKYN89b73OZDVWoN6jjVdRxw0Goc+fKLzK1NwjVBtxrpiMmvgjq0c3Gjy7W3CUn9vuD62nuxbFRfhhn0+l2Tt+w7LgvM4bYJxUXJ423kl36NKRHhRK79eLaipSWhWCWGdW35usiVWrvzikM5p4yMnRQmRlFS4R4tDo+NGFu80j37GFleMhwSYiCe8S8mEJJKga2OW9Ab1D0PIreqeZrl672HsXojebtyWuuv5w7CxEgmzeXv1FyNwFJtj7wp9oNt6ZCBesFYWHyXO8mZxX0P3+XmXS/SAOgCydelO79sDEv9snjavyFAC+zm7gZ0copHhvVU4V++mb1OkOq/2mXJ4b/1sSL1EusDb8XG2husEeU8L2JETIas8v7g/lnTVQPgMULzHGFIRMvWa9Ll9Fi9TVdXW7oIsq78mxpqNPbvm7Nxs+Zn+38+t8BUEsDBBQAAgAIAAFeh03xyY03SQAAAGoAAAAbAAAAdW5pdmVyc2FsL3VuaXZlcnNhbC5wbmcueG1ss7GvyM1RKEstKs7Mz7NVMtQzULK34+WyKShKLctMLVeoAIoZ6RlAgJJCJSq3PDOlJMNWydLAEiGWkZqZnlFiq2RmgVCoDzQSAFBLAQIAABQAAgAIAABeh00YJkPyLgQAAH8OAAAdAAAAAAAAAAEAAAAAAAAAAAB1bml2ZXJzYWwvY29tbW9uX21lc3NhZ2VzLmxuZ1BLAQIAABQAAgAIAABeh00KzBWfFgQAAAsQAAAnAAAAAAAAAAEAAAAAAGkEAAB1bml2ZXJzYWwvZmxhc2hfcHVibGlzaGluZ19zZXR0aW5ncy54bWxQSwECAAAUAAIACAAAXodNBOcD0bYCAABTCgAAIQAAAAAAAAABAAAAAADECAAAdW5pdmVyc2FsL2ZsYXNoX3NraW5fc2V0dGluZ3MueG1sUEsBAgAAFAACAAgAAF6HTWoAxR7qAwAAHA8AACYAAAAAAAAAAQAAAAAAuQsAAHVuaXZlcnNhbC9odG1sX3B1Ymxpc2hpbmdfc2V0dGluZ3MueG1sUEsBAgAAFAACAAgAAF6HTQ/kWSCZAQAAHQYAAB8AAAAAAAAAAQAAAAAA5w8AAHVuaXZlcnNhbC9odG1sX3NraW5fc2V0dGluZ3MuanNQSwECAAAUAAIACAAAXodNGtrqO6oAAAAfAQAAGgAAAAAAAAABAAAAAAC9EQAAdW5pdmVyc2FsL2kxOG5fcHJlc2V0cy54bWxQSwECAAAUAAIACAAAXodNCGeFv2sAAABrAAAAHAAAAAAAAAABAAAAAACfEgAAdW5pdmVyc2FsL2xvY2FsX3NldHRpbmdzLnhtbFBLAQIAABQAAgAIAHa4w0TOggk37AIAAIgIAAAUAAAAAAAAAAEAAAAAAEQTAAB1bml2ZXJzYWwvcGxheWVyLnhtbFBLAQIAABQAAgAIAABeh02pBIpLRAkAALI4AAApAAAAAAAAAAEAAAAAAGIWAAB1bml2ZXJzYWwvc2tpbl9jdXN0b21pemF0aW9uX3NldHRpbmdzLnhtbFBLAQIAABQAAgAIAAFeh00bahzZNBoAAL0+AAAXAAAAAAAAAAAAAAAAAO0fAAB1bml2ZXJzYWwvdW5pdmVyc2FsLnBuZ1BLAQIAABQAAgAIAAFeh03xyY03SQAAAGoAAAAbAAAAAAAAAAEAAAAAAFY6AAB1bml2ZXJzYWwvdW5pdmVyc2FsLnBuZy54bWxQSwUGAAAAAAsACwBJAwAA2DoAAAAA"/>
  <p:tag name="ISPRING_PRESENTATION_TITLE" val="第1章 Vue基础入门 教学PPT"/>
  <p:tag name="ISPRING_RESOURCE_PATHS_HASH_PRESENTER" val="516ab999542fdb824596664d9dde043a63215c3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Pages>0</Pages>
  <Words>1828</Words>
  <Characters>0</Characters>
  <Application>Microsoft Office PowerPoint</Application>
  <DocSecurity>0</DocSecurity>
  <PresentationFormat>全屏显示(4:3)</PresentationFormat>
  <Lines>0</Lines>
  <Paragraphs>380</Paragraphs>
  <Slides>51</Slides>
  <Notes>51</Notes>
  <HiddenSlides>4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  <vt:variant>
        <vt:lpstr>自定义放映</vt:lpstr>
      </vt:variant>
      <vt:variant>
        <vt:i4>1</vt:i4>
      </vt:variant>
    </vt:vector>
  </HeadingPairs>
  <TitlesOfParts>
    <vt:vector size="54" baseType="lpstr">
      <vt:lpstr>默认设计模板</vt:lpstr>
      <vt:lpstr>Visio</vt:lpstr>
      <vt:lpstr>第1章 Vue基础入门</vt:lpstr>
      <vt:lpstr>学习目标</vt:lpstr>
      <vt:lpstr>目录</vt:lpstr>
      <vt:lpstr>知识架构</vt:lpstr>
      <vt:lpstr>知识架构</vt:lpstr>
      <vt:lpstr>知识架构</vt:lpstr>
      <vt:lpstr>知识架构</vt:lpstr>
      <vt:lpstr>1.1 初识Vue</vt:lpstr>
      <vt:lpstr>1.1 初识Vue</vt:lpstr>
      <vt:lpstr>1.1 初识Vue</vt:lpstr>
      <vt:lpstr>1.1 初识Vue</vt:lpstr>
      <vt:lpstr>1.1 初识Vue</vt:lpstr>
      <vt:lpstr>1.1 初识Vue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1.2 Vue开发环境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1.3 webpack打包工具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Vue基础入门 教学PPT</dc:title>
  <dc:creator>王哲</dc:creator>
  <cp:lastModifiedBy>www</cp:lastModifiedBy>
  <cp:revision>988</cp:revision>
  <dcterms:created xsi:type="dcterms:W3CDTF">2013-01-25T01:44:32Z</dcterms:created>
  <dcterms:modified xsi:type="dcterms:W3CDTF">2020-04-14T07:22:33Z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