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3"/>
  </p:notesMasterIdLst>
  <p:sldIdLst>
    <p:sldId id="344" r:id="rId2"/>
    <p:sldId id="349" r:id="rId3"/>
    <p:sldId id="351" r:id="rId4"/>
    <p:sldId id="532" r:id="rId5"/>
    <p:sldId id="350" r:id="rId6"/>
    <p:sldId id="533" r:id="rId7"/>
    <p:sldId id="353" r:id="rId8"/>
    <p:sldId id="410" r:id="rId9"/>
    <p:sldId id="485" r:id="rId10"/>
    <p:sldId id="534" r:id="rId11"/>
    <p:sldId id="352" r:id="rId12"/>
    <p:sldId id="425" r:id="rId13"/>
    <p:sldId id="426" r:id="rId14"/>
    <p:sldId id="427" r:id="rId15"/>
    <p:sldId id="555" r:id="rId16"/>
    <p:sldId id="550" r:id="rId17"/>
    <p:sldId id="551" r:id="rId18"/>
    <p:sldId id="556" r:id="rId19"/>
    <p:sldId id="428" r:id="rId20"/>
    <p:sldId id="552" r:id="rId21"/>
    <p:sldId id="557" r:id="rId22"/>
    <p:sldId id="429" r:id="rId23"/>
    <p:sldId id="553" r:id="rId24"/>
    <p:sldId id="554" r:id="rId25"/>
    <p:sldId id="413" r:id="rId26"/>
    <p:sldId id="430" r:id="rId27"/>
    <p:sldId id="558" r:id="rId28"/>
    <p:sldId id="431" r:id="rId29"/>
    <p:sldId id="559" r:id="rId30"/>
    <p:sldId id="549" r:id="rId31"/>
    <p:sldId id="432" r:id="rId32"/>
    <p:sldId id="560" r:id="rId33"/>
    <p:sldId id="561" r:id="rId34"/>
    <p:sldId id="486" r:id="rId35"/>
    <p:sldId id="487" r:id="rId36"/>
    <p:sldId id="562" r:id="rId37"/>
    <p:sldId id="563" r:id="rId38"/>
    <p:sldId id="564" r:id="rId39"/>
    <p:sldId id="565" r:id="rId40"/>
    <p:sldId id="488" r:id="rId41"/>
    <p:sldId id="548" r:id="rId42"/>
    <p:sldId id="566" r:id="rId43"/>
    <p:sldId id="489" r:id="rId44"/>
    <p:sldId id="567" r:id="rId45"/>
    <p:sldId id="544" r:id="rId46"/>
    <p:sldId id="491" r:id="rId47"/>
    <p:sldId id="492" r:id="rId48"/>
    <p:sldId id="493" r:id="rId49"/>
    <p:sldId id="568" r:id="rId50"/>
    <p:sldId id="495" r:id="rId51"/>
    <p:sldId id="496" r:id="rId52"/>
    <p:sldId id="571" r:id="rId53"/>
    <p:sldId id="497" r:id="rId54"/>
    <p:sldId id="531" r:id="rId55"/>
    <p:sldId id="569" r:id="rId56"/>
    <p:sldId id="498" r:id="rId57"/>
    <p:sldId id="570" r:id="rId58"/>
    <p:sldId id="572" r:id="rId59"/>
    <p:sldId id="499" r:id="rId60"/>
    <p:sldId id="573" r:id="rId61"/>
    <p:sldId id="574" r:id="rId62"/>
    <p:sldId id="500" r:id="rId63"/>
    <p:sldId id="575" r:id="rId64"/>
    <p:sldId id="576" r:id="rId65"/>
    <p:sldId id="501" r:id="rId66"/>
    <p:sldId id="577" r:id="rId67"/>
    <p:sldId id="578" r:id="rId68"/>
    <p:sldId id="502" r:id="rId69"/>
    <p:sldId id="579" r:id="rId70"/>
    <p:sldId id="580" r:id="rId71"/>
    <p:sldId id="581" r:id="rId72"/>
    <p:sldId id="503" r:id="rId73"/>
    <p:sldId id="582" r:id="rId74"/>
    <p:sldId id="583" r:id="rId75"/>
    <p:sldId id="504" r:id="rId76"/>
    <p:sldId id="584" r:id="rId77"/>
    <p:sldId id="585" r:id="rId78"/>
    <p:sldId id="586" r:id="rId79"/>
    <p:sldId id="505" r:id="rId80"/>
    <p:sldId id="506" r:id="rId81"/>
    <p:sldId id="587" r:id="rId82"/>
    <p:sldId id="588" r:id="rId83"/>
    <p:sldId id="507" r:id="rId84"/>
    <p:sldId id="589" r:id="rId85"/>
    <p:sldId id="590" r:id="rId86"/>
    <p:sldId id="508" r:id="rId87"/>
    <p:sldId id="591" r:id="rId88"/>
    <p:sldId id="510" r:id="rId89"/>
    <p:sldId id="592" r:id="rId90"/>
    <p:sldId id="509" r:id="rId91"/>
    <p:sldId id="593" r:id="rId92"/>
    <p:sldId id="594" r:id="rId93"/>
    <p:sldId id="512" r:id="rId94"/>
    <p:sldId id="513" r:id="rId95"/>
    <p:sldId id="595" r:id="rId96"/>
    <p:sldId id="515" r:id="rId97"/>
    <p:sldId id="596" r:id="rId98"/>
    <p:sldId id="598" r:id="rId99"/>
    <p:sldId id="599" r:id="rId100"/>
    <p:sldId id="516" r:id="rId101"/>
    <p:sldId id="600" r:id="rId102"/>
    <p:sldId id="601" r:id="rId103"/>
    <p:sldId id="517" r:id="rId104"/>
    <p:sldId id="602" r:id="rId105"/>
    <p:sldId id="603" r:id="rId106"/>
    <p:sldId id="604" r:id="rId107"/>
    <p:sldId id="605" r:id="rId108"/>
    <p:sldId id="518" r:id="rId109"/>
    <p:sldId id="606" r:id="rId110"/>
    <p:sldId id="607" r:id="rId111"/>
    <p:sldId id="608" r:id="rId112"/>
    <p:sldId id="514" r:id="rId113"/>
    <p:sldId id="609" r:id="rId114"/>
    <p:sldId id="610" r:id="rId115"/>
    <p:sldId id="519" r:id="rId116"/>
    <p:sldId id="520" r:id="rId117"/>
    <p:sldId id="636" r:id="rId118"/>
    <p:sldId id="521" r:id="rId119"/>
    <p:sldId id="523" r:id="rId120"/>
    <p:sldId id="611" r:id="rId121"/>
    <p:sldId id="612" r:id="rId122"/>
    <p:sldId id="613" r:id="rId123"/>
    <p:sldId id="543" r:id="rId124"/>
    <p:sldId id="614" r:id="rId125"/>
    <p:sldId id="615" r:id="rId126"/>
    <p:sldId id="616" r:id="rId127"/>
    <p:sldId id="617" r:id="rId128"/>
    <p:sldId id="524" r:id="rId129"/>
    <p:sldId id="525" r:id="rId130"/>
    <p:sldId id="526" r:id="rId131"/>
    <p:sldId id="618" r:id="rId132"/>
    <p:sldId id="619" r:id="rId133"/>
    <p:sldId id="527" r:id="rId134"/>
    <p:sldId id="620" r:id="rId135"/>
    <p:sldId id="535" r:id="rId136"/>
    <p:sldId id="623" r:id="rId137"/>
    <p:sldId id="528" r:id="rId138"/>
    <p:sldId id="621" r:id="rId139"/>
    <p:sldId id="529" r:id="rId140"/>
    <p:sldId id="624" r:id="rId141"/>
    <p:sldId id="625" r:id="rId142"/>
    <p:sldId id="536" r:id="rId143"/>
    <p:sldId id="626" r:id="rId144"/>
    <p:sldId id="537" r:id="rId145"/>
    <p:sldId id="538" r:id="rId146"/>
    <p:sldId id="539" r:id="rId147"/>
    <p:sldId id="627" r:id="rId148"/>
    <p:sldId id="628" r:id="rId149"/>
    <p:sldId id="540" r:id="rId150"/>
    <p:sldId id="629" r:id="rId151"/>
    <p:sldId id="541" r:id="rId152"/>
    <p:sldId id="630" r:id="rId153"/>
    <p:sldId id="632" r:id="rId154"/>
    <p:sldId id="631" r:id="rId155"/>
    <p:sldId id="545" r:id="rId156"/>
    <p:sldId id="542" r:id="rId157"/>
    <p:sldId id="633" r:id="rId158"/>
    <p:sldId id="634" r:id="rId159"/>
    <p:sldId id="635" r:id="rId160"/>
    <p:sldId id="530" r:id="rId161"/>
    <p:sldId id="348" r:id="rId162"/>
  </p:sldIdLst>
  <p:sldSz cx="9144000" cy="6858000" type="screen4x3"/>
  <p:notesSz cx="6858000" cy="9144000"/>
  <p:custShowLst>
    <p:custShow name="自定义放映 1" id="0">
      <p:sldLst>
        <p:sld r:id="rId2"/>
        <p:sld r:id="rId3"/>
        <p:sld r:id="rId4"/>
        <p:sld r:id="rId12"/>
        <p:sld r:id="rId13"/>
        <p:sld r:id="rId14"/>
        <p:sld r:id="rId15"/>
        <p:sld r:id="rId20"/>
        <p:sld r:id="rId23"/>
        <p:sld r:id="rId26"/>
        <p:sld r:id="rId27"/>
        <p:sld r:id="rId29"/>
        <p:sld r:id="rId32"/>
        <p:sld r:id="rId162"/>
      </p:sldLst>
    </p:custShow>
  </p:custShowLst>
  <p:custDataLst>
    <p:tags r:id="rId164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13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ww" initials="w" lastIdx="2" clrIdx="0"/>
  <p:cmAuthor id="1" name="df" initials="df1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6B9D"/>
    <a:srgbClr val="CBE3F3"/>
    <a:srgbClr val="E7F1F9"/>
    <a:srgbClr val="ECF6FE"/>
    <a:srgbClr val="F29111"/>
    <a:srgbClr val="0D74C9"/>
    <a:srgbClr val="29C7FF"/>
    <a:srgbClr val="E7F1F8"/>
    <a:srgbClr val="86DB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26" autoAdjust="0"/>
    <p:restoredTop sz="94667" autoAdjust="0"/>
  </p:normalViewPr>
  <p:slideViewPr>
    <p:cSldViewPr snapToGrid="0" snapToObjects="1">
      <p:cViewPr varScale="1">
        <p:scale>
          <a:sx n="56" d="100"/>
          <a:sy n="56" d="100"/>
        </p:scale>
        <p:origin x="-456" y="-90"/>
      </p:cViewPr>
      <p:guideLst>
        <p:guide orient="horz" pos="2113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tags" Target="tags/tag1.xml"/><Relationship Id="rId16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commentAuthors" Target="commentAuthor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596B9D"/>
            </a:solidFill>
          </c:spPr>
          <c:explosion val="1"/>
          <c:dPt>
            <c:idx val="0"/>
            <c:bubble3D val="0"/>
            <c:spPr>
              <a:solidFill>
                <a:srgbClr val="596B9D"/>
              </a:solidFill>
              <a:ln>
                <a:solidFill>
                  <a:schemeClr val="bg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F49-48A1-B901-148728B7A10E}"/>
              </c:ext>
            </c:extLst>
          </c:dPt>
          <c:dPt>
            <c:idx val="1"/>
            <c:bubble3D val="0"/>
            <c:spPr>
              <a:solidFill>
                <a:srgbClr val="596B9D"/>
              </a:solidFill>
              <a:ln>
                <a:solidFill>
                  <a:schemeClr val="bg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F49-48A1-B901-148728B7A10E}"/>
              </c:ext>
            </c:extLst>
          </c:dPt>
          <c:dPt>
            <c:idx val="2"/>
            <c:bubble3D val="0"/>
            <c:spPr>
              <a:solidFill>
                <a:srgbClr val="596B9D"/>
              </a:solidFill>
              <a:ln>
                <a:solidFill>
                  <a:schemeClr val="bg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1F49-48A1-B901-148728B7A10E}"/>
              </c:ext>
            </c:extLst>
          </c:dPt>
          <c:dPt>
            <c:idx val="3"/>
            <c:bubble3D val="0"/>
            <c:spPr>
              <a:solidFill>
                <a:srgbClr val="596B9D"/>
              </a:solidFill>
              <a:ln>
                <a:solidFill>
                  <a:schemeClr val="bg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1F49-48A1-B901-148728B7A10E}"/>
              </c:ext>
            </c:extLst>
          </c:dPt>
          <c:cat>
            <c:strRef>
              <c:f>Sheet1!$A$2:$A$5</c:f>
              <c:strCache>
                <c:ptCount val="4"/>
                <c:pt idx="0">
                  <c:v>熟悉知识</c:v>
                </c:pt>
                <c:pt idx="1">
                  <c:v>熟悉知识</c:v>
                </c:pt>
                <c:pt idx="2">
                  <c:v>熟悉知识</c:v>
                </c:pt>
                <c:pt idx="3">
                  <c:v>熟悉知识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1F49-48A1-B901-148728B7A1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5367">
          <a:noFill/>
        </a:ln>
      </c:spPr>
    </c:plotArea>
    <c:plotVisOnly val="1"/>
    <c:dispBlanksAs val="gap"/>
    <c:showDLblsOverMax val="0"/>
  </c:chart>
  <c:txPr>
    <a:bodyPr/>
    <a:lstStyle/>
    <a:p>
      <a:pPr>
        <a:defRPr sz="1790"/>
      </a:pPr>
      <a:endParaRPr lang="zh-CN"/>
    </a:p>
  </c:txPr>
  <c:externalData r:id="rId1">
    <c:autoUpdate val="0"/>
  </c:externalData>
  <c:userShapes r:id="rId2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0.26508</cdr:x>
      <cdr:y>0.66369</cdr:y>
    </cdr:from>
    <cdr:to>
      <cdr:x>0.45319</cdr:x>
      <cdr:y>0.8052</cdr:y>
    </cdr:to>
    <cdr:sp macro="" textlink="">
      <cdr:nvSpPr>
        <cdr:cNvPr id="2" name="TextBox 43"/>
        <cdr:cNvSpPr txBox="1"/>
      </cdr:nvSpPr>
      <cdr:spPr bwMode="auto">
        <a:xfrm xmlns:a="http://schemas.openxmlformats.org/drawingml/2006/main" rot="13345873" flipH="1" flipV="1">
          <a:off x="1439186" y="2497063"/>
          <a:ext cx="1021296" cy="53239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>
          <a:spAutoFit/>
        </a:bodyPr>
        <a:lstStyle xmlns:a="http://schemas.openxmlformats.org/drawingml/2006/main">
          <a:defPPr>
            <a:defRPr lang="zh-CN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1pPr>
          <a:lvl2pPr marL="4572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2pPr>
          <a:lvl3pPr marL="9144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3pPr>
          <a:lvl4pPr marL="13716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4pPr>
          <a:lvl5pPr marL="18288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5pPr>
          <a:lvl6pPr marL="2286000" algn="l" defTabSz="914400" rtl="0" eaLnBrk="1" latinLnBrk="0" hangingPunct="1"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6pPr>
          <a:lvl7pPr marL="2743200" algn="l" defTabSz="914400" rtl="0" eaLnBrk="1" latinLnBrk="0" hangingPunct="1"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7pPr>
          <a:lvl8pPr marL="3200400" algn="l" defTabSz="914400" rtl="0" eaLnBrk="1" latinLnBrk="0" hangingPunct="1"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8pPr>
          <a:lvl9pPr marL="3657600" algn="l" defTabSz="914400" rtl="0" eaLnBrk="1" latinLnBrk="0" hangingPunct="1"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9pPr>
        </a:lstStyle>
        <a:p xmlns:a="http://schemas.openxmlformats.org/drawingml/2006/main">
          <a:pPr fontAlgn="auto">
            <a:spcBef>
              <a:spcPts val="0"/>
            </a:spcBef>
            <a:spcAft>
              <a:spcPts val="0"/>
            </a:spcAft>
            <a:defRPr/>
          </a:pPr>
          <a:r>
            <a:rPr lang="zh-CN" altLang="en-US" sz="2000" b="1" kern="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掌握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1D9A08C-7B15-4BEA-961D-FA666E108851}" type="datetimeFigureOut">
              <a:rPr lang="zh-CN" altLang="en-US"/>
              <a:pPr>
                <a:defRPr/>
              </a:pPr>
              <a:t>2020/5/11</a:t>
            </a:fld>
            <a:endParaRPr lang="en-US"/>
          </a:p>
        </p:txBody>
      </p:sp>
      <p:sp>
        <p:nvSpPr>
          <p:cNvPr id="6861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D756AC0-31E3-4018-9413-C726DFA1062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84753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34146CC7-97F4-412F-87C2-50E418A2FD5D}" type="slidenum">
              <a:rPr lang="zh-CN" altLang="en-US" smtClean="0"/>
              <a:pPr>
                <a:buFont typeface="Arial" pitchFamily="34" charset="0"/>
                <a:buNone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794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2E0788A4-FD60-4FC8-B80E-E674EFB4B1A3}" type="slidenum">
              <a:rPr lang="zh-CN" altLang="en-US" smtClean="0"/>
              <a:pPr>
                <a:buFont typeface="Arial" pitchFamily="34" charset="0"/>
                <a:buNone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00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BCF6A4F3-04F3-4B98-9EB0-0C8D45149F18}" type="slidenum">
              <a:rPr lang="zh-CN" altLang="en-US" smtClean="0"/>
              <a:pPr>
                <a:buFont typeface="Arial" pitchFamily="34" charset="0"/>
                <a:buNone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6466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16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2B1E0274-5C6B-431D-9FE8-4A4BE2092600}" type="slidenum">
              <a:rPr lang="zh-CN" altLang="en-US" smtClean="0"/>
              <a:pPr>
                <a:buFont typeface="Arial" pitchFamily="34" charset="0"/>
                <a:buNone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3866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8AEB7285-B87D-4FB4-A04D-F5CE6C1A6F3A}" type="slidenum">
              <a:rPr lang="zh-CN" altLang="en-US" smtClean="0"/>
              <a:pPr>
                <a:buFont typeface="Arial" pitchFamily="34" charset="0"/>
                <a:buNone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7569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13DC3C35-3F0B-47FE-97B6-441A80082726}" type="slidenum">
              <a:rPr lang="zh-CN" altLang="en-US" smtClean="0"/>
              <a:pPr>
                <a:buFont typeface="Arial" pitchFamily="34" charset="0"/>
                <a:buNone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4636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F9CCDC10-EA03-4C0D-A998-35C832305280}" type="slidenum">
              <a:rPr lang="zh-CN" altLang="en-US" smtClean="0"/>
              <a:pPr>
                <a:buFont typeface="Arial" pitchFamily="34" charset="0"/>
                <a:buNone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9599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57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52666592-7F2B-4DB0-9D7C-DBE8B2B32C5F}" type="slidenum">
              <a:rPr lang="zh-CN" altLang="en-US" smtClean="0"/>
              <a:pPr>
                <a:buFont typeface="Arial" pitchFamily="34" charset="0"/>
                <a:buNone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3701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68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9C272C40-5D23-4872-8A70-77DD2EC8347F}" type="slidenum">
              <a:rPr lang="zh-CN" altLang="en-US" smtClean="0"/>
              <a:pPr>
                <a:buFont typeface="Arial" pitchFamily="34" charset="0"/>
                <a:buNone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4105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78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43BF46E5-016D-452C-908A-22D8A8945590}" type="slidenum">
              <a:rPr lang="zh-CN" altLang="en-US" smtClean="0"/>
              <a:pPr>
                <a:buFont typeface="Arial" pitchFamily="34" charset="0"/>
                <a:buNone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6675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>
            <a:spLocks noChangeArrowheads="1"/>
          </p:cNvSpPr>
          <p:nvPr/>
        </p:nvSpPr>
        <p:spPr bwMode="auto">
          <a:xfrm>
            <a:off x="1636713" y="5554663"/>
            <a:ext cx="793750" cy="792162"/>
          </a:xfrm>
          <a:prstGeom prst="ellipse">
            <a:avLst/>
          </a:prstGeom>
          <a:solidFill>
            <a:srgbClr val="86DB49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  <a:defRPr/>
            </a:pPr>
            <a:endParaRPr lang="zh-CN" altLang="en-US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2709863" y="5480050"/>
            <a:ext cx="2714625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dirty="0">
              <a:sym typeface="微软雅黑" pitchFamily="34" charset="-122"/>
            </a:endParaRPr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5532438" y="5483225"/>
            <a:ext cx="2714625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dirty="0"/>
          </a:p>
        </p:txBody>
      </p:sp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1636712" y="5737430"/>
            <a:ext cx="793750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zh-CN" sz="9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Vue.js</a:t>
            </a:r>
            <a:r>
              <a:rPr lang="zh-CN" altLang="en-US" sz="9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前端开发实战</a:t>
            </a:r>
            <a:endParaRPr lang="en-US" altLang="zh-CN" sz="9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9299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690563" y="220663"/>
            <a:ext cx="7858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285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架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690563" y="220663"/>
            <a:ext cx="9239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</a:t>
            </a: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endParaRPr lang="zh-CN" altLang="en-US" sz="36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084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8635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9.emf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 bwMode="auto">
          <a:xfrm>
            <a:off x="685800" y="1352550"/>
            <a:ext cx="7772400" cy="21574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</a:t>
            </a:r>
            <a:r>
              <a:rPr lang="en-US" altLang="zh-CN" dirty="0" err="1"/>
              <a:t>Vue</a:t>
            </a:r>
            <a:r>
              <a:rPr lang="zh-CN" altLang="en-US" dirty="0"/>
              <a:t>开发基础（上）</a:t>
            </a:r>
          </a:p>
        </p:txBody>
      </p:sp>
      <p:sp>
        <p:nvSpPr>
          <p:cNvPr id="4100" name="文本占位符 3"/>
          <p:cNvSpPr>
            <a:spLocks noGrp="1"/>
          </p:cNvSpPr>
          <p:nvPr>
            <p:ph type="body" sz="quarter" idx="12"/>
          </p:nvPr>
        </p:nvSpPr>
        <p:spPr bwMode="auto">
          <a:xfrm>
            <a:off x="2709863" y="5666317"/>
            <a:ext cx="2714625" cy="350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err="1"/>
              <a:t>Vue</a:t>
            </a:r>
            <a:r>
              <a:rPr lang="zh-CN" altLang="en-US" dirty="0"/>
              <a:t>实例</a:t>
            </a:r>
            <a:endParaRPr lang="en-US" altLang="zh-CN" dirty="0"/>
          </a:p>
          <a:p>
            <a:r>
              <a:rPr lang="en-US" altLang="zh-CN" dirty="0" err="1"/>
              <a:t>Vue</a:t>
            </a:r>
            <a:r>
              <a:rPr lang="zh-CN" altLang="en-US" dirty="0"/>
              <a:t>事件</a:t>
            </a:r>
          </a:p>
        </p:txBody>
      </p:sp>
      <p:sp>
        <p:nvSpPr>
          <p:cNvPr id="4101" name="文本占位符 4"/>
          <p:cNvSpPr>
            <a:spLocks noGrp="1"/>
          </p:cNvSpPr>
          <p:nvPr>
            <p:ph type="body" sz="quarter" idx="13"/>
          </p:nvPr>
        </p:nvSpPr>
        <p:spPr bwMode="auto">
          <a:xfrm>
            <a:off x="5532438" y="5669492"/>
            <a:ext cx="2714625" cy="350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err="1"/>
              <a:t>Vue</a:t>
            </a:r>
            <a:r>
              <a:rPr lang="zh-CN" altLang="en-US" dirty="0"/>
              <a:t>数据绑定</a:t>
            </a:r>
            <a:endParaRPr lang="en-US" altLang="zh-CN" dirty="0"/>
          </a:p>
          <a:p>
            <a:r>
              <a:rPr lang="en-US" altLang="zh-CN" dirty="0" err="1"/>
              <a:t>Vue</a:t>
            </a:r>
            <a:r>
              <a:rPr lang="zh-CN" altLang="en-US" dirty="0"/>
              <a:t>组件及生命周期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知识架构</a:t>
            </a:r>
            <a:endParaRPr lang="zh-CN" altLang="en-US"/>
          </a:p>
        </p:txBody>
      </p:sp>
      <p:sp>
        <p:nvSpPr>
          <p:cNvPr id="4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5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2.5 </a:t>
            </a:r>
            <a:r>
              <a:rPr lang="en-US" altLang="zh-CN" sz="2800" b="1" kern="0" dirty="0" err="1">
                <a:solidFill>
                  <a:srgbClr val="1369B2"/>
                </a:solidFill>
              </a:rPr>
              <a:t>Vue</a:t>
            </a:r>
            <a:r>
              <a:rPr lang="zh-CN" altLang="en-US" sz="2800" b="1" kern="0" dirty="0">
                <a:solidFill>
                  <a:srgbClr val="1369B2"/>
                </a:solidFill>
              </a:rPr>
              <a:t>生命周期</a:t>
            </a:r>
            <a:endParaRPr lang="zh-CN" altLang="en-US" sz="2800" b="1" kern="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7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任意多边形 7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9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1</a:t>
            </a:r>
            <a:endParaRPr lang="zh-CN" altLang="en-US" sz="2400" b="1"/>
          </a:p>
        </p:txBody>
      </p:sp>
      <p:sp>
        <p:nvSpPr>
          <p:cNvPr id="10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1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钩子函数</a:t>
            </a:r>
          </a:p>
        </p:txBody>
      </p:sp>
      <p:sp>
        <p:nvSpPr>
          <p:cNvPr id="12" name="任意多边形 11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3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/>
          </a:p>
        </p:txBody>
      </p:sp>
      <p:sp>
        <p:nvSpPr>
          <p:cNvPr id="14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5" name="TextBox 218"/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实例创建</a:t>
            </a:r>
          </a:p>
        </p:txBody>
      </p:sp>
      <p:sp>
        <p:nvSpPr>
          <p:cNvPr id="16" name="任意多边形 15"/>
          <p:cNvSpPr/>
          <p:nvPr/>
        </p:nvSpPr>
        <p:spPr>
          <a:xfrm>
            <a:off x="2759074" y="3809576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7" name="椭圆 7"/>
          <p:cNvSpPr>
            <a:spLocks noChangeArrowheads="1"/>
          </p:cNvSpPr>
          <p:nvPr/>
        </p:nvSpPr>
        <p:spPr bwMode="auto">
          <a:xfrm>
            <a:off x="1116012" y="3809576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sp>
        <p:nvSpPr>
          <p:cNvPr id="18" name="Line 188"/>
          <p:cNvSpPr>
            <a:spLocks noChangeShapeType="1"/>
          </p:cNvSpPr>
          <p:nvPr/>
        </p:nvSpPr>
        <p:spPr bwMode="auto">
          <a:xfrm flipH="1">
            <a:off x="1695449" y="4079451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9" name="TextBox 218"/>
          <p:cNvSpPr txBox="1">
            <a:spLocks noChangeArrowheads="1"/>
          </p:cNvSpPr>
          <p:nvPr/>
        </p:nvSpPr>
        <p:spPr bwMode="auto">
          <a:xfrm>
            <a:off x="3063874" y="3925464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页面挂载</a:t>
            </a:r>
          </a:p>
        </p:txBody>
      </p:sp>
      <p:sp>
        <p:nvSpPr>
          <p:cNvPr id="20" name="任意多边形 19"/>
          <p:cNvSpPr/>
          <p:nvPr/>
        </p:nvSpPr>
        <p:spPr>
          <a:xfrm>
            <a:off x="2759073" y="4465661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21" name="椭圆 11"/>
          <p:cNvSpPr>
            <a:spLocks noChangeArrowheads="1"/>
          </p:cNvSpPr>
          <p:nvPr/>
        </p:nvSpPr>
        <p:spPr bwMode="auto">
          <a:xfrm>
            <a:off x="1116011" y="4465661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4</a:t>
            </a:r>
            <a:endParaRPr lang="zh-CN" altLang="en-US" sz="2400" b="1" dirty="0"/>
          </a:p>
        </p:txBody>
      </p:sp>
      <p:sp>
        <p:nvSpPr>
          <p:cNvPr id="22" name="Line 188"/>
          <p:cNvSpPr>
            <a:spLocks noChangeShapeType="1"/>
          </p:cNvSpPr>
          <p:nvPr/>
        </p:nvSpPr>
        <p:spPr bwMode="auto">
          <a:xfrm flipH="1">
            <a:off x="1695448" y="4735536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23" name="TextBox 218"/>
          <p:cNvSpPr txBox="1">
            <a:spLocks noChangeArrowheads="1"/>
          </p:cNvSpPr>
          <p:nvPr/>
        </p:nvSpPr>
        <p:spPr bwMode="auto">
          <a:xfrm>
            <a:off x="3063873" y="4581548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数据更新</a:t>
            </a:r>
          </a:p>
        </p:txBody>
      </p:sp>
      <p:sp>
        <p:nvSpPr>
          <p:cNvPr id="24" name="任意多边形 23"/>
          <p:cNvSpPr/>
          <p:nvPr/>
        </p:nvSpPr>
        <p:spPr>
          <a:xfrm>
            <a:off x="2759073" y="5095770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25" name="椭圆 11"/>
          <p:cNvSpPr>
            <a:spLocks noChangeArrowheads="1"/>
          </p:cNvSpPr>
          <p:nvPr/>
        </p:nvSpPr>
        <p:spPr bwMode="auto">
          <a:xfrm>
            <a:off x="1116011" y="5095770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5</a:t>
            </a:r>
            <a:endParaRPr lang="zh-CN" altLang="en-US" sz="2400" b="1" dirty="0"/>
          </a:p>
        </p:txBody>
      </p:sp>
      <p:sp>
        <p:nvSpPr>
          <p:cNvPr id="26" name="Line 188"/>
          <p:cNvSpPr>
            <a:spLocks noChangeShapeType="1"/>
          </p:cNvSpPr>
          <p:nvPr/>
        </p:nvSpPr>
        <p:spPr bwMode="auto">
          <a:xfrm flipH="1">
            <a:off x="1695448" y="5365645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27" name="TextBox 218"/>
          <p:cNvSpPr txBox="1">
            <a:spLocks noChangeArrowheads="1"/>
          </p:cNvSpPr>
          <p:nvPr/>
        </p:nvSpPr>
        <p:spPr bwMode="auto">
          <a:xfrm>
            <a:off x="3063873" y="5211657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实例销毁</a:t>
            </a:r>
          </a:p>
        </p:txBody>
      </p:sp>
    </p:spTree>
    <p:extLst>
      <p:ext uri="{BB962C8B-B14F-4D97-AF65-F5344CB8AC3E}">
        <p14:creationId xmlns:p14="http://schemas.microsoft.com/office/powerpoint/2010/main" val="380202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事件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事件修饰符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6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.prevent</a:t>
            </a:r>
            <a:r>
              <a:rPr lang="zh-CN" altLang="en-US" b="1" u="sng" dirty="0">
                <a:solidFill>
                  <a:srgbClr val="0D74C9"/>
                </a:solidFill>
              </a:rPr>
              <a:t>事件修饰符</a:t>
            </a:r>
            <a:r>
              <a:rPr lang="zh-CN" altLang="en-US" dirty="0"/>
              <a:t>：</a:t>
            </a:r>
            <a:r>
              <a:rPr lang="en-US" altLang="zh-CN" dirty="0"/>
              <a:t>HTML</a:t>
            </a:r>
            <a:r>
              <a:rPr lang="zh-CN" altLang="zh-CN" dirty="0"/>
              <a:t>标签具有自身特性，例如，</a:t>
            </a:r>
            <a:r>
              <a:rPr lang="en-US" altLang="zh-CN" dirty="0"/>
              <a:t>&lt;a&gt;</a:t>
            </a:r>
            <a:r>
              <a:rPr lang="zh-CN" altLang="zh-CN" dirty="0"/>
              <a:t>标签被单击时会自动跳转。在实际开发中，如果</a:t>
            </a:r>
            <a:r>
              <a:rPr lang="en-US" altLang="zh-CN" dirty="0"/>
              <a:t>&lt;a&gt;</a:t>
            </a:r>
            <a:r>
              <a:rPr lang="zh-CN" altLang="zh-CN" dirty="0"/>
              <a:t>标签的默认行为与事件发生冲突，此时可以使用</a:t>
            </a:r>
            <a:r>
              <a:rPr lang="en-US" altLang="zh-CN" dirty="0"/>
              <a:t>.prevent</a:t>
            </a:r>
            <a:r>
              <a:rPr lang="zh-CN" altLang="zh-CN" dirty="0"/>
              <a:t>修饰符来阻止</a:t>
            </a:r>
            <a:r>
              <a:rPr lang="en-US" altLang="zh-CN" dirty="0"/>
              <a:t>&lt;a&gt;</a:t>
            </a:r>
            <a:r>
              <a:rPr lang="zh-CN" altLang="zh-CN" dirty="0"/>
              <a:t>标签的默认行为。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事件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事件修饰符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案例展示</a:t>
            </a:r>
            <a:r>
              <a:rPr lang="zh-CN" altLang="en-US" dirty="0"/>
              <a:t>：通过</a:t>
            </a:r>
            <a:r>
              <a:rPr lang="en-US" altLang="zh-CN" dirty="0"/>
              <a:t>.prevent</a:t>
            </a:r>
            <a:r>
              <a:rPr lang="zh-CN" altLang="zh-CN" dirty="0"/>
              <a:t>修饰符</a:t>
            </a:r>
            <a:r>
              <a:rPr lang="zh-CN" altLang="en-US" dirty="0"/>
              <a:t>阻止默认事件行为。</a:t>
            </a:r>
            <a:endParaRPr lang="zh-CN" altLang="zh-CN" dirty="0"/>
          </a:p>
        </p:txBody>
      </p:sp>
      <p:pic>
        <p:nvPicPr>
          <p:cNvPr id="13" name="Picture 2" descr="rr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196" y="2879804"/>
            <a:ext cx="5487505" cy="1524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884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事件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事件修饰符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en-US" altLang="zh-CN" b="1" u="sng" dirty="0">
                <a:solidFill>
                  <a:srgbClr val="0D74C9"/>
                </a:solidFill>
              </a:rPr>
              <a:t> </a:t>
            </a:r>
            <a:r>
              <a:rPr lang="zh-CN" altLang="en-US" dirty="0"/>
              <a:t>：定义</a:t>
            </a:r>
            <a:r>
              <a:rPr lang="en-US" altLang="zh-CN" dirty="0"/>
              <a:t>a</a:t>
            </a:r>
            <a:r>
              <a:rPr lang="zh-CN" altLang="en-US" dirty="0"/>
              <a:t>标签，并设置</a:t>
            </a:r>
            <a:r>
              <a:rPr lang="en-US" altLang="zh-CN" dirty="0" err="1"/>
              <a:t>href</a:t>
            </a:r>
            <a:r>
              <a:rPr lang="zh-CN" altLang="en-US" dirty="0"/>
              <a:t>属性值为“</a:t>
            </a:r>
            <a:r>
              <a:rPr lang="en-US" altLang="zh-CN" dirty="0"/>
              <a:t>https://www.baidu.com</a:t>
            </a:r>
            <a:r>
              <a:rPr lang="zh-CN" altLang="en-US" dirty="0"/>
              <a:t>”。</a:t>
            </a:r>
            <a:endParaRPr lang="zh-CN" altLang="zh-CN" dirty="0"/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851339" y="3094493"/>
            <a:ext cx="7621150" cy="3375573"/>
            <a:chOff x="1277816" y="3552014"/>
            <a:chExt cx="3259052" cy="81814125"/>
          </a:xfrm>
        </p:grpSpPr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1277816" y="3552014"/>
              <a:ext cx="3259052" cy="8169519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363359" y="3670945"/>
              <a:ext cx="3173509" cy="81695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id = "app" 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&lt;a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href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="https://www.baidu.com"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v-on:click.prevent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阻止默认行为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&lt;/a&gt;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&lt;a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href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="https://www.baidu.com"&gt;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不阻止默认行为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&lt;/a&gt;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el: '#app'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</a:p>
          </p:txBody>
        </p:sp>
      </p:grpSp>
      <p:sp>
        <p:nvSpPr>
          <p:cNvPr id="12" name="圆角矩形 15"/>
          <p:cNvSpPr>
            <a:spLocks noChangeArrowheads="1"/>
          </p:cNvSpPr>
          <p:nvPr/>
        </p:nvSpPr>
        <p:spPr bwMode="auto">
          <a:xfrm>
            <a:off x="6149699" y="2738446"/>
            <a:ext cx="2322789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/>
              <a:t>.prevent</a:t>
            </a:r>
            <a:r>
              <a:rPr lang="zh-CN" altLang="en-US" dirty="0"/>
              <a:t>事件修饰符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347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事件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事件修饰符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6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.capture</a:t>
            </a:r>
            <a:r>
              <a:rPr lang="zh-CN" altLang="en-US" b="1" u="sng" dirty="0">
                <a:solidFill>
                  <a:srgbClr val="0D74C9"/>
                </a:solidFill>
              </a:rPr>
              <a:t>事件修饰符</a:t>
            </a:r>
            <a:r>
              <a:rPr lang="zh-CN" altLang="en-US" dirty="0"/>
              <a:t>：</a:t>
            </a:r>
            <a:r>
              <a:rPr lang="zh-CN" altLang="zh-CN" dirty="0"/>
              <a:t>事件捕获的执行顺序是由外部结构向内部结构执行，与事件冒泡的顺序相反</a:t>
            </a:r>
            <a:r>
              <a:rPr lang="zh-CN" altLang="en-US" dirty="0"/>
              <a:t>。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事件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事件修饰符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案例展示</a:t>
            </a:r>
            <a:r>
              <a:rPr lang="zh-CN" altLang="en-US" dirty="0"/>
              <a:t>：</a:t>
            </a:r>
            <a:endParaRPr lang="zh-CN" altLang="zh-CN" dirty="0"/>
          </a:p>
        </p:txBody>
      </p:sp>
      <p:pic>
        <p:nvPicPr>
          <p:cNvPr id="13" name="Picture 2" descr="2-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433" y="2860506"/>
            <a:ext cx="5948771" cy="2191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121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事件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事件修饰符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：编写页面结构代码。</a:t>
            </a:r>
            <a:endParaRPr lang="zh-CN" altLang="zh-CN" dirty="0"/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1657350" y="2944479"/>
            <a:ext cx="5442156" cy="2207023"/>
            <a:chOff x="1277816" y="3552014"/>
            <a:chExt cx="3259052" cy="183109364"/>
          </a:xfrm>
        </p:grpSpPr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1277816" y="3552014"/>
              <a:ext cx="3259052" cy="18310936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363359" y="3670925"/>
              <a:ext cx="3173509" cy="121196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id="app"&gt;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&lt;div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v-on:click.capture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="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doParent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&lt;button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v-on:click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="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doThis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事件捕获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&lt;/button&gt;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035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事件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事件修饰符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：创建</a:t>
            </a:r>
            <a:r>
              <a:rPr lang="en-US" altLang="zh-CN" dirty="0" err="1"/>
              <a:t>vm</a:t>
            </a:r>
            <a:r>
              <a:rPr lang="zh-CN" altLang="en-US" dirty="0"/>
              <a:t>实例对象，并定义</a:t>
            </a:r>
            <a:r>
              <a:rPr lang="en-US" altLang="zh-CN" dirty="0"/>
              <a:t>methods</a:t>
            </a:r>
            <a:r>
              <a:rPr lang="zh-CN" altLang="en-US" dirty="0"/>
              <a:t>选项。</a:t>
            </a:r>
            <a:endParaRPr lang="zh-CN" altLang="zh-CN" dirty="0"/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2938623" y="2813215"/>
            <a:ext cx="2453184" cy="2625889"/>
            <a:chOff x="1277816" y="3552014"/>
            <a:chExt cx="3259052" cy="259795000"/>
          </a:xfrm>
        </p:grpSpPr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1277816" y="3552014"/>
              <a:ext cx="3259052" cy="25979500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363359" y="3670925"/>
              <a:ext cx="3173509" cy="123642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el: '#app',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methods: {}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695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事件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事件修饰符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：在</a:t>
            </a:r>
            <a:r>
              <a:rPr lang="en-US" altLang="zh-CN" dirty="0"/>
              <a:t>methods</a:t>
            </a:r>
            <a:r>
              <a:rPr lang="zh-CN" altLang="en-US" dirty="0"/>
              <a:t>中分别定义</a:t>
            </a:r>
            <a:r>
              <a:rPr lang="en-US" altLang="zh-CN" dirty="0" err="1"/>
              <a:t>doParent</a:t>
            </a:r>
            <a:r>
              <a:rPr lang="en-US" altLang="zh-CN" dirty="0"/>
              <a:t>()</a:t>
            </a:r>
            <a:r>
              <a:rPr lang="zh-CN" altLang="en-US" dirty="0"/>
              <a:t>和</a:t>
            </a:r>
            <a:r>
              <a:rPr lang="en-US" altLang="zh-CN" dirty="0" err="1"/>
              <a:t>doThis</a:t>
            </a:r>
            <a:r>
              <a:rPr lang="zh-CN" altLang="en-US" dirty="0"/>
              <a:t>事件处理函数。</a:t>
            </a:r>
            <a:endParaRPr lang="zh-CN" altLang="zh-CN" dirty="0"/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2652795" y="2922747"/>
            <a:ext cx="4384354" cy="3114620"/>
            <a:chOff x="1277816" y="3552014"/>
            <a:chExt cx="3259052" cy="259795000"/>
          </a:xfrm>
        </p:grpSpPr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1277816" y="3552014"/>
              <a:ext cx="3259052" cy="25979500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363359" y="3670925"/>
              <a:ext cx="3173509" cy="163207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methods: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doParent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()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console.log('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我是父元素的单击事件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},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doThis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()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console.log('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我是当前元素的单击事件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964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事件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事件修饰符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6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.self</a:t>
            </a:r>
            <a:r>
              <a:rPr lang="zh-CN" altLang="en-US" b="1" u="sng" dirty="0">
                <a:solidFill>
                  <a:srgbClr val="0D74C9"/>
                </a:solidFill>
              </a:rPr>
              <a:t>事件修饰符</a:t>
            </a:r>
            <a:r>
              <a:rPr lang="zh-CN" altLang="en-US" dirty="0"/>
              <a:t>：</a:t>
            </a:r>
            <a:r>
              <a:rPr lang="zh-CN" altLang="zh-CN" dirty="0"/>
              <a:t>事件修饰符</a:t>
            </a:r>
            <a:r>
              <a:rPr lang="en-US" altLang="zh-CN" dirty="0"/>
              <a:t>.self</a:t>
            </a:r>
            <a:r>
              <a:rPr lang="zh-CN" altLang="zh-CN" dirty="0"/>
              <a:t>用来实现只有</a:t>
            </a:r>
            <a:r>
              <a:rPr lang="en-US" altLang="zh-CN" dirty="0"/>
              <a:t>DOM</a:t>
            </a:r>
            <a:r>
              <a:rPr lang="zh-CN" altLang="zh-CN" dirty="0"/>
              <a:t>元素本身会触发事件</a:t>
            </a:r>
            <a:r>
              <a:rPr lang="zh-CN" altLang="en-US" dirty="0"/>
              <a:t>。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231" y="2665040"/>
            <a:ext cx="6650059" cy="3501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事件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事件修饰符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案例展示</a:t>
            </a:r>
            <a:r>
              <a:rPr lang="zh-CN" altLang="en-US" dirty="0"/>
              <a:t>：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78510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rgbClr val="0D74C9"/>
                </a:solidFill>
              </a:rPr>
              <a:t>Vue</a:t>
            </a:r>
            <a:r>
              <a:rPr lang="zh-CN" altLang="en-US" b="1" u="sng" dirty="0">
                <a:solidFill>
                  <a:srgbClr val="0D74C9"/>
                </a:solidFill>
              </a:rPr>
              <a:t>实例</a:t>
            </a:r>
            <a:r>
              <a:rPr lang="zh-CN" altLang="en-US" dirty="0"/>
              <a:t>：通过</a:t>
            </a:r>
            <a:r>
              <a:rPr lang="en-US" altLang="zh-CN" dirty="0"/>
              <a:t>new</a:t>
            </a:r>
            <a:r>
              <a:rPr lang="zh-CN" altLang="en-US" dirty="0"/>
              <a:t>关键字实例化</a:t>
            </a:r>
            <a:r>
              <a:rPr lang="en-US" altLang="zh-CN" dirty="0" err="1"/>
              <a:t>Vue</a:t>
            </a:r>
            <a:r>
              <a:rPr lang="en-US" altLang="zh-CN" dirty="0"/>
              <a:t>({})</a:t>
            </a:r>
            <a:r>
              <a:rPr lang="zh-CN" altLang="en-US" dirty="0"/>
              <a:t>构造函数。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2.1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>
                <a:latin typeface="+mn-lt"/>
                <a:cs typeface="Times New Roman" pitchFamily="18" charset="0"/>
              </a:rPr>
              <a:t>实例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创建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实例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1" name="组合 9"/>
          <p:cNvGrpSpPr>
            <a:grpSpLocks/>
          </p:cNvGrpSpPr>
          <p:nvPr/>
        </p:nvGrpSpPr>
        <p:grpSpPr bwMode="auto">
          <a:xfrm>
            <a:off x="3231581" y="3051645"/>
            <a:ext cx="2455811" cy="2158821"/>
            <a:chOff x="1277816" y="3552092"/>
            <a:chExt cx="2271831" cy="2039728"/>
          </a:xfrm>
        </p:grpSpPr>
        <p:sp>
          <p:nvSpPr>
            <p:cNvPr id="12" name="矩形 10"/>
            <p:cNvSpPr>
              <a:spLocks noChangeArrowheads="1"/>
            </p:cNvSpPr>
            <p:nvPr/>
          </p:nvSpPr>
          <p:spPr bwMode="auto">
            <a:xfrm>
              <a:off x="1277816" y="3552092"/>
              <a:ext cx="2271831" cy="203972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3" name="矩形 11"/>
            <p:cNvSpPr>
              <a:spLocks noChangeArrowheads="1"/>
            </p:cNvSpPr>
            <p:nvPr/>
          </p:nvSpPr>
          <p:spPr bwMode="auto">
            <a:xfrm>
              <a:off x="1363359" y="3670950"/>
              <a:ext cx="2186288" cy="1575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选项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圆角矩形 15"/>
          <p:cNvSpPr>
            <a:spLocks noChangeArrowheads="1"/>
          </p:cNvSpPr>
          <p:nvPr/>
        </p:nvSpPr>
        <p:spPr bwMode="auto">
          <a:xfrm>
            <a:off x="4346974" y="2731644"/>
            <a:ext cx="1355375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实例化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 autoUpdateAnimBg="0"/>
      <p:bldP spid="1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事件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事件修饰符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：定义页面结构代码，并绑定单击事件。</a:t>
            </a:r>
            <a:endParaRPr lang="zh-CN" altLang="zh-CN" dirty="0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1657350" y="2950549"/>
            <a:ext cx="4716463" cy="2553846"/>
            <a:chOff x="1277816" y="3551970"/>
            <a:chExt cx="2595407" cy="112586682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6" y="3551970"/>
              <a:ext cx="2595407" cy="11258663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3670912"/>
              <a:ext cx="2509864" cy="112467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&lt;div id="app"&gt;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&lt;div class="Odiv1" 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v-on:click.self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="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doParent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"&gt;a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    &lt;div class="Odiv2" 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v-on:click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="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doThis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"&gt;b&lt;/div&gt;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&lt;/div&gt;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  &lt;div class="Odiv1" 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v-on:click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="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doParent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"&gt;c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    &lt;div class="Odiv2" 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v-on:click.self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="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doThis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"&gt;d&lt;/div&gt;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  &lt;/div&gt;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&lt;/div&gt;</a:t>
              </a:r>
              <a:endParaRPr lang="zh-CN" altLang="zh-CN" sz="1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186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事件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事件修饰符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：在</a:t>
            </a:r>
            <a:r>
              <a:rPr lang="en-US" altLang="zh-CN" dirty="0"/>
              <a:t>methods</a:t>
            </a:r>
            <a:r>
              <a:rPr lang="zh-CN" altLang="en-US" dirty="0"/>
              <a:t>中定义</a:t>
            </a:r>
            <a:r>
              <a:rPr lang="en-US" altLang="zh-CN" dirty="0" err="1"/>
              <a:t>doParent</a:t>
            </a:r>
            <a:r>
              <a:rPr lang="en-US" altLang="zh-CN" dirty="0"/>
              <a:t>()</a:t>
            </a:r>
            <a:r>
              <a:rPr lang="zh-CN" altLang="en-US" dirty="0"/>
              <a:t>和</a:t>
            </a:r>
            <a:r>
              <a:rPr lang="en-US" altLang="zh-CN" dirty="0" err="1"/>
              <a:t>doThis</a:t>
            </a:r>
            <a:r>
              <a:rPr lang="en-US" altLang="zh-CN" dirty="0"/>
              <a:t>()</a:t>
            </a:r>
            <a:r>
              <a:rPr lang="zh-CN" altLang="en-US" dirty="0"/>
              <a:t>事件处理函数。</a:t>
            </a:r>
            <a:endParaRPr lang="zh-CN" altLang="zh-CN" dirty="0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969687" y="2978704"/>
            <a:ext cx="2309541" cy="1757024"/>
            <a:chOff x="1277816" y="3551970"/>
            <a:chExt cx="2595407" cy="167851428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6" y="3551970"/>
              <a:ext cx="2595407" cy="16785142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3670912"/>
              <a:ext cx="2509864" cy="77339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({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el: '#app',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methods: { }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})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3571000" y="2978704"/>
            <a:ext cx="4260472" cy="2033204"/>
            <a:chOff x="1277816" y="3551970"/>
            <a:chExt cx="2595407" cy="167851428"/>
          </a:xfrm>
        </p:grpSpPr>
        <p:sp>
          <p:nvSpPr>
            <p:cNvPr id="15" name="矩形 14"/>
            <p:cNvSpPr>
              <a:spLocks noChangeArrowheads="1"/>
            </p:cNvSpPr>
            <p:nvPr/>
          </p:nvSpPr>
          <p:spPr bwMode="auto">
            <a:xfrm>
              <a:off x="1277816" y="3551970"/>
              <a:ext cx="2595407" cy="16785142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6" name="矩形 15"/>
            <p:cNvSpPr>
              <a:spLocks noChangeArrowheads="1"/>
            </p:cNvSpPr>
            <p:nvPr/>
          </p:nvSpPr>
          <p:spPr bwMode="auto">
            <a:xfrm>
              <a:off x="1363359" y="3670912"/>
              <a:ext cx="2509864" cy="77339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doParent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 () {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    console.log('</a:t>
              </a:r>
              <a:r>
                <a:rPr lang="zh-CN" altLang="zh-CN" sz="1200" b="1" dirty="0">
                  <a:solidFill>
                    <a:schemeClr val="bg1"/>
                  </a:solidFill>
                </a:rPr>
                <a:t>我是父元素的单击事件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')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  },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  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doThis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 () {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    console.log('</a:t>
              </a:r>
              <a:r>
                <a:rPr lang="zh-CN" altLang="zh-CN" sz="1200" b="1" dirty="0">
                  <a:solidFill>
                    <a:schemeClr val="bg1"/>
                  </a:solidFill>
                </a:rPr>
                <a:t>我是当前元素的单击事件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')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  }</a:t>
              </a:r>
              <a:endParaRPr lang="zh-CN" altLang="zh-CN" sz="1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828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事件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事件修饰符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7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.once</a:t>
            </a:r>
            <a:r>
              <a:rPr lang="zh-CN" altLang="en-US" b="1" u="sng" dirty="0">
                <a:solidFill>
                  <a:srgbClr val="0D74C9"/>
                </a:solidFill>
              </a:rPr>
              <a:t>事件修饰符</a:t>
            </a:r>
            <a:r>
              <a:rPr lang="zh-CN" altLang="en-US" dirty="0"/>
              <a:t>：只触发一次事件处理函数，案例页面结构代码如下。</a:t>
            </a:r>
            <a:endParaRPr lang="zh-CN" altLang="zh-CN" dirty="0"/>
          </a:p>
        </p:txBody>
      </p: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798196" y="2720054"/>
            <a:ext cx="5161170" cy="1158570"/>
            <a:chOff x="1277816" y="3551870"/>
            <a:chExt cx="1564634" cy="195752777"/>
          </a:xfrm>
        </p:grpSpPr>
        <p:sp>
          <p:nvSpPr>
            <p:cNvPr id="19" name="矩形 18"/>
            <p:cNvSpPr>
              <a:spLocks noChangeArrowheads="1"/>
            </p:cNvSpPr>
            <p:nvPr/>
          </p:nvSpPr>
          <p:spPr bwMode="auto">
            <a:xfrm>
              <a:off x="1277816" y="3551870"/>
              <a:ext cx="1564634" cy="19575277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0" name="矩形 19"/>
            <p:cNvSpPr>
              <a:spLocks noChangeArrowheads="1"/>
            </p:cNvSpPr>
            <p:nvPr/>
          </p:nvSpPr>
          <p:spPr bwMode="auto">
            <a:xfrm>
              <a:off x="1363361" y="3670936"/>
              <a:ext cx="1434292" cy="92481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&lt;div id="app"&gt;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&lt;button 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v-on:click.once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="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doThis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"&gt;</a:t>
              </a:r>
              <a:r>
                <a:rPr lang="zh-CN" altLang="zh-CN" sz="1200" b="1" dirty="0">
                  <a:solidFill>
                    <a:schemeClr val="bg1"/>
                  </a:solidFill>
                </a:rPr>
                <a:t>只执行一次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&lt;/button&gt;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&lt;/div&gt;</a:t>
              </a:r>
            </a:p>
            <a:p>
              <a:pPr>
                <a:lnSpc>
                  <a:spcPct val="150000"/>
                </a:lnSpc>
              </a:pPr>
              <a:endParaRPr lang="en-US" altLang="zh-CN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endParaRPr lang="zh-CN" altLang="zh-CN" sz="12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事件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事件修饰符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zh-CN" altLang="zh-CN" dirty="0"/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709927" y="2751278"/>
            <a:ext cx="4776473" cy="3127008"/>
            <a:chOff x="1277816" y="3551870"/>
            <a:chExt cx="1564634" cy="195752777"/>
          </a:xfrm>
        </p:grpSpPr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1277816" y="3551870"/>
              <a:ext cx="1564634" cy="19575277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363361" y="3670936"/>
              <a:ext cx="1434292" cy="194384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({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el: '#app',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methods: {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  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doThis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 () {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    console.log('</a:t>
              </a:r>
              <a:r>
                <a:rPr lang="zh-CN" altLang="zh-CN" sz="1200" b="1" dirty="0">
                  <a:solidFill>
                    <a:schemeClr val="bg1"/>
                  </a:solidFill>
                </a:rPr>
                <a:t>我是当前元素的单击事件且只执行一次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')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  }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}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})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48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事件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事件修饰符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：在浏览器中 查看运行效果。</a:t>
            </a:r>
            <a:endParaRPr lang="zh-CN" altLang="zh-CN" dirty="0"/>
          </a:p>
        </p:txBody>
      </p:sp>
      <p:pic>
        <p:nvPicPr>
          <p:cNvPr id="12" name="Picture 2" descr="2-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126" y="2859706"/>
            <a:ext cx="5979385" cy="211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558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2.4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组件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什么是组件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7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组件</a:t>
            </a:r>
            <a:r>
              <a:rPr lang="zh-CN" altLang="en-US" dirty="0"/>
              <a:t>：</a:t>
            </a:r>
            <a:r>
              <a:rPr lang="zh-CN" altLang="zh-CN" dirty="0"/>
              <a:t>在</a:t>
            </a:r>
            <a:r>
              <a:rPr lang="en-US" altLang="zh-CN" dirty="0" err="1"/>
              <a:t>Vue</a:t>
            </a:r>
            <a:r>
              <a:rPr lang="zh-CN" altLang="zh-CN" dirty="0"/>
              <a:t>中，组件是构成页面中独立结构单元</a:t>
            </a:r>
            <a:r>
              <a:rPr lang="zh-CN" altLang="en-US" dirty="0"/>
              <a:t>，</a:t>
            </a:r>
            <a:r>
              <a:rPr lang="zh-CN" altLang="zh-CN" dirty="0"/>
              <a:t>组件主要以页面结构形式存在，不同组件也具有基本交互功能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组件特性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/>
              <a:t>能够减少重复代码的编写，提高开发效率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/>
              <a:t>降低代码之间的耦合程度，使项目更易维护和管理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/>
              <a:t>根据业务逻辑实现复杂的项目功能</a:t>
            </a:r>
            <a:r>
              <a:rPr lang="zh-CN" altLang="en-US" dirty="0"/>
              <a:t>。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7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2.4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组件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什么是组件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7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</a:t>
            </a:r>
            <a:r>
              <a:rPr lang="zh-CN" altLang="en-US" dirty="0"/>
              <a:t>：在根标签中，通过</a:t>
            </a:r>
            <a:r>
              <a:rPr lang="en-US" altLang="zh-CN" dirty="0"/>
              <a:t>&lt;my-component&gt;</a:t>
            </a:r>
            <a:r>
              <a:rPr lang="zh-CN" altLang="en-US" dirty="0"/>
              <a:t>标签定义组件页面结构。</a:t>
            </a:r>
            <a:endParaRPr lang="en-US" altLang="zh-CN" dirty="0"/>
          </a:p>
        </p:txBody>
      </p:sp>
      <p:pic>
        <p:nvPicPr>
          <p:cNvPr id="8806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3024554"/>
            <a:ext cx="5865922" cy="143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8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2.4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组件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什么是组件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7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</a:t>
            </a:r>
            <a:r>
              <a:rPr lang="zh-CN" altLang="en-US" dirty="0"/>
              <a:t>：在根标签中，通过</a:t>
            </a:r>
            <a:r>
              <a:rPr lang="en-US" altLang="zh-CN" dirty="0"/>
              <a:t>&lt;my-component&gt;</a:t>
            </a:r>
            <a:r>
              <a:rPr lang="zh-CN" altLang="en-US" dirty="0"/>
              <a:t>标签定义组件页面结构。</a:t>
            </a:r>
            <a:endParaRPr lang="en-US" altLang="zh-CN" dirty="0"/>
          </a:p>
        </p:txBody>
      </p: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1878644" y="2979536"/>
            <a:ext cx="3926033" cy="2007244"/>
            <a:chOff x="1277816" y="3551870"/>
            <a:chExt cx="3259052" cy="173350505"/>
          </a:xfrm>
        </p:grpSpPr>
        <p:sp>
          <p:nvSpPr>
            <p:cNvPr id="21" name="矩形 20"/>
            <p:cNvSpPr>
              <a:spLocks noChangeArrowheads="1"/>
            </p:cNvSpPr>
            <p:nvPr/>
          </p:nvSpPr>
          <p:spPr bwMode="auto">
            <a:xfrm>
              <a:off x="1277816" y="3551870"/>
              <a:ext cx="3259052" cy="17335050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2" name="矩形 21"/>
            <p:cNvSpPr>
              <a:spLocks noChangeArrowheads="1"/>
            </p:cNvSpPr>
            <p:nvPr/>
          </p:nvSpPr>
          <p:spPr bwMode="auto">
            <a:xfrm>
              <a:off x="1363359" y="14084202"/>
              <a:ext cx="3173509" cy="144071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&lt;div id="app"&gt;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&lt;my-component&gt;&lt;/my-component&gt;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&lt;my-component&gt;&lt;/my-component&gt;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&lt;my-component&gt;&lt;/my-component&gt;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&lt;/div&gt;</a:t>
              </a:r>
              <a:endParaRPr lang="zh-CN" altLang="zh-CN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圆角矩形 15"/>
          <p:cNvSpPr>
            <a:spLocks noChangeArrowheads="1"/>
          </p:cNvSpPr>
          <p:nvPr/>
        </p:nvSpPr>
        <p:spPr bwMode="auto">
          <a:xfrm>
            <a:off x="3816588" y="2638644"/>
            <a:ext cx="1824679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页面结构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2228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2.4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组件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5" name="矩形 1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什么是组件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</a:t>
            </a:r>
            <a:r>
              <a:rPr lang="zh-CN" altLang="en-US" dirty="0"/>
              <a:t>：注册计数器组件。</a:t>
            </a:r>
            <a:endParaRPr lang="en-US" altLang="zh-CN" dirty="0"/>
          </a:p>
        </p:txBody>
      </p: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818782" y="2838372"/>
            <a:ext cx="7237413" cy="2197649"/>
            <a:chOff x="1277816" y="3551870"/>
            <a:chExt cx="3259052" cy="207733197"/>
          </a:xfrm>
        </p:grpSpPr>
        <p:sp>
          <p:nvSpPr>
            <p:cNvPr id="21" name="矩形 20"/>
            <p:cNvSpPr>
              <a:spLocks noChangeArrowheads="1"/>
            </p:cNvSpPr>
            <p:nvPr/>
          </p:nvSpPr>
          <p:spPr bwMode="auto">
            <a:xfrm>
              <a:off x="1277816" y="3551870"/>
              <a:ext cx="3259052" cy="202153103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2" name="矩形 21"/>
            <p:cNvSpPr>
              <a:spLocks noChangeArrowheads="1"/>
            </p:cNvSpPr>
            <p:nvPr/>
          </p:nvSpPr>
          <p:spPr bwMode="auto">
            <a:xfrm>
              <a:off x="1363359" y="3670965"/>
              <a:ext cx="3173509" cy="207614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Vue.component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('my-component',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data () {return {count: 0}},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template: '&lt;button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v-on:click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="count++"&gt;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被单击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{{count}}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次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&lt;/button&gt;'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 el: '#app' })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圆角矩形 15"/>
          <p:cNvSpPr>
            <a:spLocks noChangeArrowheads="1"/>
          </p:cNvSpPr>
          <p:nvPr/>
        </p:nvSpPr>
        <p:spPr bwMode="auto">
          <a:xfrm>
            <a:off x="6426592" y="2496519"/>
            <a:ext cx="1562287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定义组件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3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2.4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组件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25" name="矩形 2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局部注册组件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2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注册局部组件</a:t>
            </a:r>
            <a:r>
              <a:rPr lang="zh-CN" altLang="en-US" dirty="0"/>
              <a:t>：</a:t>
            </a:r>
            <a:r>
              <a:rPr lang="en-US" altLang="zh-CN" dirty="0" err="1"/>
              <a:t>Vue.component</a:t>
            </a:r>
            <a:r>
              <a:rPr lang="en-US" altLang="zh-CN" dirty="0"/>
              <a:t>()</a:t>
            </a:r>
            <a:r>
              <a:rPr lang="zh-CN" altLang="zh-CN" dirty="0"/>
              <a:t>方法用于全局注册组件，除了全局注册组件外，还可以局部注册组件，通过</a:t>
            </a:r>
            <a:r>
              <a:rPr lang="en-US" altLang="zh-CN" dirty="0" err="1"/>
              <a:t>Vue</a:t>
            </a:r>
            <a:r>
              <a:rPr lang="zh-CN" altLang="zh-CN" dirty="0"/>
              <a:t>实例的</a:t>
            </a:r>
            <a:r>
              <a:rPr lang="en-US" altLang="zh-CN" dirty="0"/>
              <a:t>components</a:t>
            </a:r>
            <a:r>
              <a:rPr lang="zh-CN" altLang="zh-CN" dirty="0"/>
              <a:t>属性来实现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rgbClr val="0D74C9"/>
                </a:solidFill>
              </a:rPr>
              <a:t>Vue</a:t>
            </a:r>
            <a:r>
              <a:rPr lang="zh-CN" altLang="en-US" b="1" u="sng" dirty="0">
                <a:solidFill>
                  <a:srgbClr val="0D74C9"/>
                </a:solidFill>
              </a:rPr>
              <a:t>实例配置对象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2.1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>
                <a:latin typeface="+mn-lt"/>
                <a:cs typeface="Times New Roman" pitchFamily="18" charset="0"/>
              </a:rPr>
              <a:t>实例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6" name="矩形 1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创建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实例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865755"/>
              </p:ext>
            </p:extLst>
          </p:nvPr>
        </p:nvGraphicFramePr>
        <p:xfrm>
          <a:off x="760413" y="2882900"/>
          <a:ext cx="7767637" cy="2716212"/>
        </p:xfrm>
        <a:graphic>
          <a:graphicData uri="http://schemas.openxmlformats.org/drawingml/2006/table">
            <a:tbl>
              <a:tblPr firstRow="1" bandRow="1"/>
              <a:tblGrid>
                <a:gridCol w="27485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190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2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选项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说明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2702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data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Vue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实例数据对象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2702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methods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定义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Vue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实例中</a:t>
                      </a: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的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方法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2702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components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定义子组件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2702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computed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计算属性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2702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filters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过滤器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2.4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组件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局部注册组件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案例展示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pic>
        <p:nvPicPr>
          <p:cNvPr id="13" name="Picture 2" descr="2-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717" y="2809466"/>
            <a:ext cx="4699422" cy="1319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297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2.4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组件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局部注册组件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：定义根标签。</a:t>
            </a:r>
            <a:endParaRPr lang="en-US" altLang="zh-CN" dirty="0"/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2705338" y="2932318"/>
            <a:ext cx="3626962" cy="1173788"/>
            <a:chOff x="1277816" y="-19315785"/>
            <a:chExt cx="1965416" cy="296816027"/>
          </a:xfrm>
        </p:grpSpPr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1277816" y="-19315785"/>
              <a:ext cx="1965416" cy="29681602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363359" y="3670971"/>
              <a:ext cx="1776416" cy="872779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&lt;div id="app"&gt;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&lt;my-component&gt;&lt;/my-component&gt;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&lt;/div&gt;</a:t>
              </a:r>
              <a:r>
                <a:rPr lang="zh-CN" altLang="zh-CN" sz="1200" dirty="0"/>
                <a:t> </a:t>
              </a:r>
              <a:endParaRPr lang="en-US" altLang="zh-CN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0464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2.4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组件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局部注册组件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：设置</a:t>
            </a:r>
            <a:r>
              <a:rPr lang="en-US" altLang="zh-CN" dirty="0"/>
              <a:t>components</a:t>
            </a:r>
            <a:r>
              <a:rPr lang="zh-CN" altLang="en-US" dirty="0"/>
              <a:t>选项中</a:t>
            </a:r>
            <a:r>
              <a:rPr lang="en-US" altLang="zh-CN" dirty="0" err="1"/>
              <a:t>myComponent</a:t>
            </a:r>
            <a:r>
              <a:rPr lang="zh-CN" altLang="en-US" dirty="0"/>
              <a:t>的属性值为</a:t>
            </a:r>
            <a:r>
              <a:rPr lang="en-US" altLang="zh-CN" dirty="0"/>
              <a:t>com1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2063870" y="2830358"/>
            <a:ext cx="4517358" cy="3186790"/>
            <a:chOff x="1277816" y="-4046537"/>
            <a:chExt cx="1965416" cy="301231959"/>
          </a:xfrm>
        </p:grpSpPr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1277816" y="-4046537"/>
              <a:ext cx="1965416" cy="29681602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363359" y="3670971"/>
              <a:ext cx="1776416" cy="293514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 com1 = {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  template: '&lt;p&gt;</a:t>
              </a:r>
              <a:r>
                <a:rPr lang="zh-CN" altLang="zh-CN" sz="1200" b="1" dirty="0">
                  <a:solidFill>
                    <a:schemeClr val="bg1"/>
                  </a:solidFill>
                </a:rPr>
                <a:t>我是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vm</a:t>
              </a:r>
              <a:r>
                <a:rPr lang="zh-CN" altLang="zh-CN" sz="1200" b="1" dirty="0">
                  <a:solidFill>
                    <a:schemeClr val="bg1"/>
                  </a:solidFill>
                </a:rPr>
                <a:t>实例中的局部组件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&lt;/p&gt;'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}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({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  el: '#app',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  // </a:t>
              </a:r>
              <a:r>
                <a:rPr lang="zh-CN" altLang="zh-CN" sz="1200" b="1" dirty="0">
                  <a:solidFill>
                    <a:schemeClr val="bg1"/>
                  </a:solidFill>
                </a:rPr>
                <a:t>注册局部组件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  components: { 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myComponent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: com1 }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})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圆角矩形 15"/>
          <p:cNvSpPr>
            <a:spLocks noChangeArrowheads="1"/>
          </p:cNvSpPr>
          <p:nvPr/>
        </p:nvSpPr>
        <p:spPr bwMode="auto">
          <a:xfrm>
            <a:off x="4588923" y="2672492"/>
            <a:ext cx="1979582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注册局部组件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497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2.4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组件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6" name="矩形 1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template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模板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template</a:t>
            </a:r>
            <a:r>
              <a:rPr lang="zh-CN" altLang="en-US" b="1" u="sng" dirty="0">
                <a:solidFill>
                  <a:srgbClr val="0D74C9"/>
                </a:solidFill>
              </a:rPr>
              <a:t>模板</a:t>
            </a:r>
            <a:r>
              <a:rPr lang="zh-CN" altLang="en-US" dirty="0"/>
              <a:t>：</a:t>
            </a:r>
            <a:r>
              <a:rPr lang="en-US" altLang="zh-CN" dirty="0" err="1"/>
              <a:t>Vue</a:t>
            </a:r>
            <a:r>
              <a:rPr lang="zh-CN" altLang="zh-CN" dirty="0"/>
              <a:t>提供了</a:t>
            </a:r>
            <a:r>
              <a:rPr lang="en-US" altLang="zh-CN" dirty="0"/>
              <a:t>&lt;template&gt;</a:t>
            </a:r>
            <a:r>
              <a:rPr lang="zh-CN" altLang="zh-CN" dirty="0"/>
              <a:t>标签来定义结构的模板，可以在该标签中书写</a:t>
            </a:r>
            <a:r>
              <a:rPr lang="en-US" altLang="zh-CN" dirty="0"/>
              <a:t>HTML</a:t>
            </a:r>
            <a:r>
              <a:rPr lang="zh-CN" altLang="zh-CN" dirty="0"/>
              <a:t>代码，然后通过</a:t>
            </a:r>
            <a:r>
              <a:rPr lang="en-US" altLang="zh-CN" dirty="0"/>
              <a:t>id</a:t>
            </a:r>
            <a:r>
              <a:rPr lang="zh-CN" altLang="zh-CN" dirty="0"/>
              <a:t>值绑定到组件内的</a:t>
            </a:r>
            <a:r>
              <a:rPr lang="en-US" altLang="zh-CN" dirty="0"/>
              <a:t>template</a:t>
            </a:r>
            <a:r>
              <a:rPr lang="zh-CN" altLang="zh-CN" dirty="0"/>
              <a:t>属性上，这样就有利于在编辑器中显示代码提示和高亮显示，不仅改善了开发体验，也提高了开发效率。</a:t>
            </a:r>
          </a:p>
        </p:txBody>
      </p:sp>
    </p:spTree>
    <p:extLst>
      <p:ext uri="{BB962C8B-B14F-4D97-AF65-F5344CB8AC3E}">
        <p14:creationId xmlns:p14="http://schemas.microsoft.com/office/powerpoint/2010/main" val="160209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112" y="2761867"/>
            <a:ext cx="5999413" cy="195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2.4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组件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template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模板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案例展示</a:t>
            </a:r>
            <a:r>
              <a:rPr lang="zh-CN" altLang="en-US" dirty="0"/>
              <a:t>：通过模板</a:t>
            </a:r>
            <a:r>
              <a:rPr lang="en-US" altLang="zh-CN" dirty="0"/>
              <a:t>template</a:t>
            </a:r>
            <a:r>
              <a:rPr lang="zh-CN" altLang="en-US" dirty="0"/>
              <a:t>的</a:t>
            </a:r>
            <a:r>
              <a:rPr lang="en-US" altLang="zh-CN" dirty="0"/>
              <a:t>id</a:t>
            </a:r>
            <a:r>
              <a:rPr lang="zh-CN" altLang="en-US" dirty="0"/>
              <a:t>值实现与组件</a:t>
            </a:r>
            <a:r>
              <a:rPr lang="en-US" altLang="zh-CN" dirty="0"/>
              <a:t>my-component</a:t>
            </a:r>
            <a:r>
              <a:rPr lang="zh-CN" altLang="en-US" dirty="0"/>
              <a:t>绑定。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96434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2.4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组件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template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模板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：定义</a:t>
            </a:r>
            <a:r>
              <a:rPr lang="en-US" altLang="zh-CN" dirty="0"/>
              <a:t>id</a:t>
            </a:r>
            <a:r>
              <a:rPr lang="zh-CN" altLang="en-US" dirty="0"/>
              <a:t>值为</a:t>
            </a:r>
            <a:r>
              <a:rPr lang="en-US" altLang="zh-CN" dirty="0"/>
              <a:t>tmp1</a:t>
            </a:r>
            <a:r>
              <a:rPr lang="zh-CN" altLang="en-US" dirty="0"/>
              <a:t>的</a:t>
            </a:r>
            <a:r>
              <a:rPr lang="en-US" altLang="zh-CN" dirty="0"/>
              <a:t>template</a:t>
            </a:r>
            <a:r>
              <a:rPr lang="zh-CN" altLang="en-US" dirty="0"/>
              <a:t>模板。</a:t>
            </a:r>
            <a:endParaRPr lang="en-US" altLang="zh-CN" dirty="0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3137338" y="2707930"/>
            <a:ext cx="3436883" cy="2163616"/>
            <a:chOff x="1277816" y="3551870"/>
            <a:chExt cx="3259052" cy="714922641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6" y="3551870"/>
              <a:ext cx="3259052" cy="714922641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3671137"/>
              <a:ext cx="3173509" cy="607743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&lt;div id="app"&gt;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&lt;p&gt;{{title}}&lt;/p&gt;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&lt;my-component&gt;&lt;/my-component&gt;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&lt;/div&gt;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&lt;template id="tmp1"&gt;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&lt;p&gt;{{title}}&lt;/p&gt;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&lt;/template&gt;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071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2.4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组件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template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模板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：通过</a:t>
            </a:r>
            <a:r>
              <a:rPr lang="en-US" altLang="zh-CN" dirty="0" err="1"/>
              <a:t>Vue.component</a:t>
            </a:r>
            <a:r>
              <a:rPr lang="en-US" altLang="zh-CN" dirty="0"/>
              <a:t>()</a:t>
            </a:r>
            <a:r>
              <a:rPr lang="zh-CN" altLang="en-US" dirty="0"/>
              <a:t>定义</a:t>
            </a:r>
            <a:r>
              <a:rPr lang="en-US" altLang="zh-CN" dirty="0"/>
              <a:t>my-component</a:t>
            </a:r>
            <a:r>
              <a:rPr lang="zh-CN" altLang="en-US" dirty="0"/>
              <a:t>组件。</a:t>
            </a:r>
            <a:endParaRPr lang="en-US" altLang="zh-CN" dirty="0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2457013" y="2921353"/>
            <a:ext cx="3423526" cy="3033224"/>
            <a:chOff x="1277816" y="3551746"/>
            <a:chExt cx="3259052" cy="555624716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6" y="3551746"/>
              <a:ext cx="3259052" cy="55562471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3670996"/>
              <a:ext cx="3173509" cy="524318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 err="1">
                  <a:solidFill>
                    <a:schemeClr val="bg1"/>
                  </a:solidFill>
                </a:rPr>
                <a:t>Vue.component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('my-component', {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template: '#tmp1',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data () {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  return {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    title: '</a:t>
              </a:r>
              <a:r>
                <a:rPr lang="zh-CN" altLang="zh-CN" sz="1200" b="1" dirty="0">
                  <a:solidFill>
                    <a:schemeClr val="bg1"/>
                  </a:solidFill>
                </a:rPr>
                <a:t>我是组件内的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title',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  }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}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})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3900957" y="2580840"/>
            <a:ext cx="1979582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定义组件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5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2.4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组件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template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模板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：在</a:t>
            </a:r>
            <a:r>
              <a:rPr lang="en-US" altLang="zh-CN" dirty="0" err="1"/>
              <a:t>vm</a:t>
            </a:r>
            <a:r>
              <a:rPr lang="zh-CN" altLang="en-US" dirty="0"/>
              <a:t>实例中定义</a:t>
            </a:r>
            <a:r>
              <a:rPr lang="en-US" altLang="zh-CN" dirty="0"/>
              <a:t>title</a:t>
            </a:r>
            <a:r>
              <a:rPr lang="zh-CN" altLang="en-US" dirty="0"/>
              <a:t>的初始数据为“</a:t>
            </a:r>
            <a:r>
              <a:rPr lang="zh-CN" altLang="zh-CN" dirty="0"/>
              <a:t>我是</a:t>
            </a:r>
            <a:r>
              <a:rPr lang="en-US" altLang="zh-CN" dirty="0" err="1"/>
              <a:t>vm</a:t>
            </a:r>
            <a:r>
              <a:rPr lang="zh-CN" altLang="zh-CN" dirty="0"/>
              <a:t>实例的</a:t>
            </a:r>
            <a:r>
              <a:rPr lang="en-US" altLang="zh-CN" dirty="0"/>
              <a:t>title</a:t>
            </a:r>
            <a:r>
              <a:rPr lang="zh-CN" altLang="en-US" dirty="0"/>
              <a:t>”。</a:t>
            </a:r>
            <a:endParaRPr lang="en-US" altLang="zh-CN" dirty="0"/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2627167" y="2726028"/>
            <a:ext cx="2748874" cy="2545457"/>
            <a:chOff x="1277816" y="3551746"/>
            <a:chExt cx="3259052" cy="555624716"/>
          </a:xfrm>
        </p:grpSpPr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1277816" y="3551746"/>
              <a:ext cx="3259052" cy="55562471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363359" y="3671009"/>
              <a:ext cx="3173509" cy="285578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({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el: '#app',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data: {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  title: '</a:t>
              </a:r>
              <a:r>
                <a:rPr lang="zh-CN" altLang="zh-CN" sz="1200" b="1" dirty="0">
                  <a:solidFill>
                    <a:schemeClr val="bg1"/>
                  </a:solidFill>
                </a:rPr>
                <a:t>我是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vm</a:t>
              </a:r>
              <a:r>
                <a:rPr lang="zh-CN" altLang="zh-CN" sz="1200" b="1" dirty="0">
                  <a:solidFill>
                    <a:schemeClr val="bg1"/>
                  </a:solidFill>
                </a:rPr>
                <a:t>实例的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title'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}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})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534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2.4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组件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9" name="矩形 18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组件之间数据传递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22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组件之间的依赖关系</a:t>
            </a:r>
            <a:r>
              <a:rPr lang="zh-CN" altLang="en-US" dirty="0"/>
              <a:t>：</a:t>
            </a:r>
            <a:r>
              <a:rPr lang="zh-CN" altLang="zh-CN" dirty="0"/>
              <a:t>组件之间的数据传递需要借助一些工具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zh-CN" dirty="0"/>
              <a:t>（如</a:t>
            </a:r>
            <a:r>
              <a:rPr lang="en-US" altLang="zh-CN" dirty="0"/>
              <a:t>props</a:t>
            </a:r>
            <a:r>
              <a:rPr lang="zh-CN" altLang="zh-CN" dirty="0"/>
              <a:t>属性）来实现父组件向子组件传递数据信息。</a:t>
            </a:r>
            <a:endParaRPr lang="en-US" altLang="zh-CN" dirty="0"/>
          </a:p>
        </p:txBody>
      </p:sp>
      <p:sp>
        <p:nvSpPr>
          <p:cNvPr id="3" name="Rectangle 14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5574897"/>
              </p:ext>
            </p:extLst>
          </p:nvPr>
        </p:nvGraphicFramePr>
        <p:xfrm>
          <a:off x="2536048" y="3382237"/>
          <a:ext cx="3180697" cy="1883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45" name="Visio" r:id="rId3" imgW="3272661" imgH="1939140" progId="Visio.Drawing.11">
                  <p:embed/>
                </p:oleObj>
              </mc:Choice>
              <mc:Fallback>
                <p:oleObj name="Visio" r:id="rId3" imgW="3272661" imgH="1939140" progId="Visio.Drawing.11">
                  <p:embed/>
                  <p:pic>
                    <p:nvPicPr>
                      <p:cNvPr id="0" name="Object 14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6048" y="3382237"/>
                        <a:ext cx="3180697" cy="18830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2.4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组件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7" name="矩形 16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组件之间数据传递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20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props</a:t>
            </a:r>
            <a:r>
              <a:rPr lang="zh-CN" altLang="en-US" b="1" u="sng" dirty="0">
                <a:solidFill>
                  <a:srgbClr val="0D74C9"/>
                </a:solidFill>
              </a:rPr>
              <a:t>传值</a:t>
            </a:r>
            <a:r>
              <a:rPr lang="zh-CN" altLang="en-US" dirty="0"/>
              <a:t>：</a:t>
            </a:r>
            <a:r>
              <a:rPr lang="en-US" altLang="zh-CN" dirty="0"/>
              <a:t>props</a:t>
            </a:r>
            <a:r>
              <a:rPr lang="zh-CN" altLang="zh-CN" dirty="0"/>
              <a:t>即道具，用来接</a:t>
            </a:r>
            <a:r>
              <a:rPr lang="zh-CN" altLang="en-US" dirty="0"/>
              <a:t>收</a:t>
            </a:r>
            <a:r>
              <a:rPr lang="zh-CN" altLang="zh-CN" dirty="0"/>
              <a:t>父组件中定义的数据，其值为数组，数组中是父组件传递的数据信息。</a:t>
            </a:r>
            <a:endParaRPr lang="en-US" altLang="zh-CN" dirty="0"/>
          </a:p>
        </p:txBody>
      </p:sp>
      <p:sp>
        <p:nvSpPr>
          <p:cNvPr id="21" name="Rectangle 14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rgbClr val="0D74C9"/>
                </a:solidFill>
              </a:rPr>
              <a:t>Vue</a:t>
            </a:r>
            <a:r>
              <a:rPr lang="zh-CN" altLang="en-US" b="1" u="sng" dirty="0">
                <a:solidFill>
                  <a:srgbClr val="0D74C9"/>
                </a:solidFill>
              </a:rPr>
              <a:t>实例配置对象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2.1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>
                <a:latin typeface="+mn-lt"/>
                <a:cs typeface="Times New Roman" pitchFamily="18" charset="0"/>
              </a:rPr>
              <a:t>实例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7" name="矩形 16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创建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实例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206424"/>
              </p:ext>
            </p:extLst>
          </p:nvPr>
        </p:nvGraphicFramePr>
        <p:xfrm>
          <a:off x="760413" y="2882900"/>
          <a:ext cx="7767637" cy="1358106"/>
        </p:xfrm>
        <a:graphic>
          <a:graphicData uri="http://schemas.openxmlformats.org/drawingml/2006/table">
            <a:tbl>
              <a:tblPr firstRow="1" bandRow="1"/>
              <a:tblGrid>
                <a:gridCol w="27485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190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2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选项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说明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2702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el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唯一根元素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2702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watch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监听数据变化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2.4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组件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6" name="矩形 1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组件之间数据传递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案例展示</a:t>
            </a:r>
            <a:r>
              <a:rPr lang="zh-CN" altLang="en-US" dirty="0"/>
              <a:t>：子组件接收父组件传递的数据“</a:t>
            </a:r>
            <a:r>
              <a:rPr lang="en-US" altLang="zh-CN" dirty="0"/>
              <a:t>title</a:t>
            </a:r>
            <a:r>
              <a:rPr lang="zh-CN" altLang="en-US" dirty="0"/>
              <a:t>”。</a:t>
            </a:r>
            <a:endParaRPr lang="en-US" altLang="zh-CN" dirty="0"/>
          </a:p>
        </p:txBody>
      </p:sp>
      <p:sp>
        <p:nvSpPr>
          <p:cNvPr id="20" name="Rectangle 14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1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447" y="2970239"/>
            <a:ext cx="5372535" cy="12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841737" y="3048653"/>
            <a:ext cx="3577036" cy="1207256"/>
            <a:chOff x="1277816" y="-15938463"/>
            <a:chExt cx="3259052" cy="260192237"/>
          </a:xfrm>
        </p:grpSpPr>
        <p:sp>
          <p:nvSpPr>
            <p:cNvPr id="4" name="矩形 3"/>
            <p:cNvSpPr>
              <a:spLocks noChangeArrowheads="1"/>
            </p:cNvSpPr>
            <p:nvPr/>
          </p:nvSpPr>
          <p:spPr bwMode="auto">
            <a:xfrm>
              <a:off x="1277816" y="-15938463"/>
              <a:ext cx="3259052" cy="26019223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5" name="矩形 4"/>
            <p:cNvSpPr>
              <a:spLocks noChangeArrowheads="1"/>
            </p:cNvSpPr>
            <p:nvPr/>
          </p:nvSpPr>
          <p:spPr bwMode="auto">
            <a:xfrm>
              <a:off x="1363359" y="12219074"/>
              <a:ext cx="3173509" cy="87277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&lt;div id="app"&gt;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&lt;my-parent name="title"&gt;&lt;/my-parent&gt;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&lt;/div&gt;</a:t>
              </a:r>
            </a:p>
          </p:txBody>
        </p:sp>
      </p:grpSp>
      <p:sp>
        <p:nvSpPr>
          <p:cNvPr id="6" name="圆角矩形 15"/>
          <p:cNvSpPr>
            <a:spLocks noChangeArrowheads="1"/>
          </p:cNvSpPr>
          <p:nvPr/>
        </p:nvSpPr>
        <p:spPr bwMode="auto">
          <a:xfrm>
            <a:off x="3439191" y="2696173"/>
            <a:ext cx="1979582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/>
              <a:t>props</a:t>
            </a:r>
            <a:r>
              <a:rPr lang="zh-CN" altLang="en-US" dirty="0"/>
              <a:t>传值</a:t>
            </a:r>
            <a:endParaRPr lang="en-US" altLang="zh-CN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2.4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组件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9" name="矩形 8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组件之间数据传递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13" name="Rectangle 14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01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984755" y="2890596"/>
            <a:ext cx="3577036" cy="2752623"/>
            <a:chOff x="1277816" y="3551775"/>
            <a:chExt cx="3259052" cy="260192237"/>
          </a:xfrm>
        </p:grpSpPr>
        <p:sp>
          <p:nvSpPr>
            <p:cNvPr id="4" name="矩形 3"/>
            <p:cNvSpPr>
              <a:spLocks noChangeArrowheads="1"/>
            </p:cNvSpPr>
            <p:nvPr/>
          </p:nvSpPr>
          <p:spPr bwMode="auto">
            <a:xfrm>
              <a:off x="1277816" y="3551775"/>
              <a:ext cx="3259052" cy="26019223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5" name="矩形 4"/>
            <p:cNvSpPr>
              <a:spLocks noChangeArrowheads="1"/>
            </p:cNvSpPr>
            <p:nvPr/>
          </p:nvSpPr>
          <p:spPr bwMode="auto">
            <a:xfrm>
              <a:off x="1363359" y="12219074"/>
              <a:ext cx="3173509" cy="244378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 dirty="0" err="1">
                  <a:solidFill>
                    <a:schemeClr val="bg1"/>
                  </a:solidFill>
                </a:rPr>
                <a:t>Vue.component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('my-parent',{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props: ['name'],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template: '&lt;div&gt;</a:t>
              </a:r>
              <a:r>
                <a:rPr lang="zh-CN" altLang="zh-CN" sz="1200" b="1" dirty="0">
                  <a:solidFill>
                    <a:schemeClr val="bg1"/>
                  </a:solidFill>
                </a:rPr>
                <a:t>我是父组件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{{name}}&lt;div&gt;'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})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({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el: '#app'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})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圆角矩形 15"/>
          <p:cNvSpPr>
            <a:spLocks noChangeArrowheads="1"/>
          </p:cNvSpPr>
          <p:nvPr/>
        </p:nvSpPr>
        <p:spPr bwMode="auto">
          <a:xfrm>
            <a:off x="3582209" y="2468800"/>
            <a:ext cx="1979582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/>
              <a:t>props</a:t>
            </a:r>
            <a:r>
              <a:rPr lang="zh-CN" altLang="en-US" dirty="0"/>
              <a:t>传值</a:t>
            </a:r>
            <a:endParaRPr lang="en-US" altLang="zh-CN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2.4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组件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9" name="矩形 8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组件之间数据传递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13" name="Rectangle 14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066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2.4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组件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21" name="矩形 20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组件之间数据传递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2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$emit</a:t>
            </a:r>
            <a:r>
              <a:rPr lang="zh-CN" altLang="en-US" b="1" u="sng" dirty="0">
                <a:solidFill>
                  <a:srgbClr val="0D74C9"/>
                </a:solidFill>
              </a:rPr>
              <a:t>传值</a:t>
            </a:r>
            <a:r>
              <a:rPr lang="zh-CN" altLang="en-US" dirty="0"/>
              <a:t>：</a:t>
            </a:r>
            <a:r>
              <a:rPr lang="en-US" altLang="zh-CN" dirty="0"/>
              <a:t>$emit</a:t>
            </a:r>
            <a:r>
              <a:rPr lang="zh-CN" altLang="zh-CN" dirty="0"/>
              <a:t>能够将子组件中的值传递到父组件中去。</a:t>
            </a:r>
            <a:r>
              <a:rPr lang="en-US" altLang="zh-CN" dirty="0"/>
              <a:t>$emit</a:t>
            </a:r>
            <a:r>
              <a:rPr lang="zh-CN" altLang="zh-CN" dirty="0"/>
              <a:t>可以触发父组件中定义的事件，子组件的数据信息通过传递参数的方式完成。</a:t>
            </a:r>
            <a:endParaRPr lang="en-US" altLang="zh-CN" dirty="0"/>
          </a:p>
        </p:txBody>
      </p:sp>
      <p:sp>
        <p:nvSpPr>
          <p:cNvPr id="25" name="Rectangle 14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2.4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组件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组件之间数据传递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案例展示</a:t>
            </a:r>
            <a:r>
              <a:rPr lang="zh-CN" altLang="en-US" dirty="0"/>
              <a:t>：实现子组件向父组件传值。</a:t>
            </a:r>
            <a:endParaRPr lang="en-US" altLang="zh-CN" dirty="0"/>
          </a:p>
        </p:txBody>
      </p:sp>
      <p:sp>
        <p:nvSpPr>
          <p:cNvPr id="9" name="Rectangle 14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365" y="2779427"/>
            <a:ext cx="6540908" cy="1953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875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762310" y="2859172"/>
            <a:ext cx="7710178" cy="2737588"/>
            <a:chOff x="1277816" y="3551775"/>
            <a:chExt cx="5174974" cy="427780878"/>
          </a:xfrm>
        </p:grpSpPr>
        <p:sp>
          <p:nvSpPr>
            <p:cNvPr id="4" name="矩形 3"/>
            <p:cNvSpPr>
              <a:spLocks noChangeArrowheads="1"/>
            </p:cNvSpPr>
            <p:nvPr/>
          </p:nvSpPr>
          <p:spPr bwMode="auto">
            <a:xfrm>
              <a:off x="1277816" y="3551775"/>
              <a:ext cx="5174974" cy="42778087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5" name="矩形 4"/>
            <p:cNvSpPr>
              <a:spLocks noChangeArrowheads="1"/>
            </p:cNvSpPr>
            <p:nvPr/>
          </p:nvSpPr>
          <p:spPr bwMode="auto">
            <a:xfrm>
              <a:off x="1363358" y="3671003"/>
              <a:ext cx="5089432" cy="418415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Vue.component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('parent',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template: '&lt;div&gt;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&lt;child @</a:t>
              </a:r>
              <a:r>
                <a:rPr lang="en-US" altLang="zh-CN" sz="1600" b="1" dirty="0" err="1" smtClean="0">
                  <a:solidFill>
                    <a:schemeClr val="bg1"/>
                  </a:solidFill>
                </a:rPr>
                <a:t>childfn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="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transContent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"&gt;&lt;/child&gt;'+'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子组件传来的值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:  {{message}}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&lt;/div&gt;',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data () {return {message: ''},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methods: {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transContent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(payload) {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this.message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payload}}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圆角矩形 15"/>
          <p:cNvSpPr>
            <a:spLocks noChangeArrowheads="1"/>
          </p:cNvSpPr>
          <p:nvPr/>
        </p:nvSpPr>
        <p:spPr bwMode="auto">
          <a:xfrm>
            <a:off x="5038724" y="2636830"/>
            <a:ext cx="2508891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定义父组件</a:t>
            </a:r>
            <a:r>
              <a:rPr lang="en-US" altLang="zh-CN" dirty="0"/>
              <a:t>parent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2.4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组件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0" name="矩形 9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组件之间数据传递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：父组件定义事件处理函数</a:t>
            </a:r>
            <a:r>
              <a:rPr lang="en-US" altLang="zh-CN" dirty="0" err="1"/>
              <a:t>transContent</a:t>
            </a:r>
            <a:r>
              <a:rPr lang="zh-CN" altLang="en-US" dirty="0"/>
              <a:t>，并接收</a:t>
            </a:r>
            <a:r>
              <a:rPr lang="en-US" altLang="zh-CN" dirty="0"/>
              <a:t>payload</a:t>
            </a:r>
            <a:r>
              <a:rPr lang="zh-CN" altLang="en-US" dirty="0"/>
              <a:t>参数。</a:t>
            </a:r>
            <a:endParaRPr lang="en-US" altLang="zh-CN" dirty="0"/>
          </a:p>
        </p:txBody>
      </p:sp>
      <p:sp>
        <p:nvSpPr>
          <p:cNvPr id="14" name="Rectangle 14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68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345633" y="2749884"/>
            <a:ext cx="4755621" cy="2737588"/>
            <a:chOff x="1277816" y="-18429905"/>
            <a:chExt cx="5174974" cy="427780878"/>
          </a:xfrm>
        </p:grpSpPr>
        <p:sp>
          <p:nvSpPr>
            <p:cNvPr id="4" name="矩形 3"/>
            <p:cNvSpPr>
              <a:spLocks noChangeArrowheads="1"/>
            </p:cNvSpPr>
            <p:nvPr/>
          </p:nvSpPr>
          <p:spPr bwMode="auto">
            <a:xfrm>
              <a:off x="1277816" y="-18429905"/>
              <a:ext cx="5174974" cy="42778087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5" name="矩形 4"/>
            <p:cNvSpPr>
              <a:spLocks noChangeArrowheads="1"/>
            </p:cNvSpPr>
            <p:nvPr/>
          </p:nvSpPr>
          <p:spPr bwMode="auto">
            <a:xfrm>
              <a:off x="1363358" y="3671003"/>
              <a:ext cx="5089432" cy="353569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&lt;template id="child"&gt;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&lt;button @click="click"&gt;Send&lt;/button&gt;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&lt;input type="text" v-model="message"&gt;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&lt;/template&gt;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圆角矩形 15"/>
          <p:cNvSpPr>
            <a:spLocks noChangeArrowheads="1"/>
          </p:cNvSpPr>
          <p:nvPr/>
        </p:nvSpPr>
        <p:spPr bwMode="auto">
          <a:xfrm>
            <a:off x="3604062" y="2479028"/>
            <a:ext cx="2508891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定义子组件模板</a:t>
            </a:r>
            <a:endParaRPr lang="en-US" altLang="zh-CN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2.4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组件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9" name="矩形 8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组件之间数据传递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13" name="Rectangle 14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95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2133785" y="3029435"/>
            <a:ext cx="4876429" cy="3417089"/>
            <a:chOff x="1277816" y="3551775"/>
            <a:chExt cx="4108173" cy="529823032"/>
          </a:xfrm>
        </p:grpSpPr>
        <p:sp>
          <p:nvSpPr>
            <p:cNvPr id="15" name="矩形 14"/>
            <p:cNvSpPr>
              <a:spLocks noChangeArrowheads="1"/>
            </p:cNvSpPr>
            <p:nvPr/>
          </p:nvSpPr>
          <p:spPr bwMode="auto">
            <a:xfrm>
              <a:off x="1277816" y="3551775"/>
              <a:ext cx="4055339" cy="52982303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6" name="矩形 15"/>
            <p:cNvSpPr>
              <a:spLocks noChangeArrowheads="1"/>
            </p:cNvSpPr>
            <p:nvPr/>
          </p:nvSpPr>
          <p:spPr bwMode="auto">
            <a:xfrm>
              <a:off x="1363359" y="3671009"/>
              <a:ext cx="4022630" cy="529703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Vue.component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('child',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template: '#child',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data () {return {message: '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子组件的消息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}},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methods: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click () {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this.$emit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</a:t>
              </a:r>
              <a:r>
                <a:rPr lang="en-US" altLang="zh-CN" sz="1600" b="1" dirty="0" smtClean="0">
                  <a:solidFill>
                    <a:schemeClr val="bg1"/>
                  </a:solidFill>
                </a:rPr>
                <a:t>'</a:t>
              </a:r>
              <a:r>
                <a:rPr lang="en-US" altLang="zh-CN" sz="1600" b="1" dirty="0" err="1" smtClean="0">
                  <a:solidFill>
                    <a:schemeClr val="bg1"/>
                  </a:solidFill>
                </a:rPr>
                <a:t>childfn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',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this.message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);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圆角矩形 15"/>
          <p:cNvSpPr>
            <a:spLocks noChangeArrowheads="1"/>
          </p:cNvSpPr>
          <p:nvPr/>
        </p:nvSpPr>
        <p:spPr bwMode="auto">
          <a:xfrm>
            <a:off x="4833789" y="2638643"/>
            <a:ext cx="2113711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定义子组件</a:t>
            </a:r>
            <a:r>
              <a:rPr lang="en-US" altLang="zh-CN" dirty="0"/>
              <a:t>child</a:t>
            </a:r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2.4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组件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20" name="矩形 19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组件之间数据传递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2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：触发父组件中绑定的</a:t>
            </a:r>
            <a:r>
              <a:rPr lang="en-US" altLang="zh-CN" dirty="0" err="1" smtClean="0"/>
              <a:t>childfn</a:t>
            </a:r>
            <a:r>
              <a:rPr lang="zh-CN" altLang="en-US" dirty="0"/>
              <a:t>事件，并传递子组件中的</a:t>
            </a:r>
            <a:r>
              <a:rPr lang="en-US" altLang="zh-CN" dirty="0"/>
              <a:t>message</a:t>
            </a:r>
            <a:r>
              <a:rPr lang="zh-CN" altLang="en-US" dirty="0"/>
              <a:t>数据。</a:t>
            </a:r>
            <a:endParaRPr lang="en-US" altLang="zh-CN" dirty="0"/>
          </a:p>
        </p:txBody>
      </p:sp>
      <p:sp>
        <p:nvSpPr>
          <p:cNvPr id="24" name="Rectangle 14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3" grpId="0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2.4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组件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9" name="矩形 8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组件之间数据传递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：单击页面中的“</a:t>
            </a:r>
            <a:r>
              <a:rPr lang="en-US" altLang="zh-CN" dirty="0"/>
              <a:t>send</a:t>
            </a:r>
            <a:r>
              <a:rPr lang="zh-CN" altLang="en-US" dirty="0"/>
              <a:t>”按钮，页面展示子组件的消息。</a:t>
            </a:r>
            <a:endParaRPr lang="en-US" altLang="zh-CN" dirty="0"/>
          </a:p>
        </p:txBody>
      </p:sp>
      <p:sp>
        <p:nvSpPr>
          <p:cNvPr id="13" name="Rectangle 14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964" y="2908654"/>
            <a:ext cx="6197710" cy="1850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817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2.4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组件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20" name="矩形 19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组件切换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2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v-if</a:t>
            </a:r>
            <a:r>
              <a:rPr lang="zh-CN" altLang="en-US" b="1" u="sng" dirty="0">
                <a:solidFill>
                  <a:srgbClr val="0D74C9"/>
                </a:solidFill>
              </a:rPr>
              <a:t>与</a:t>
            </a:r>
            <a:r>
              <a:rPr lang="en-US" altLang="zh-CN" b="1" u="sng" dirty="0">
                <a:solidFill>
                  <a:srgbClr val="0D74C9"/>
                </a:solidFill>
              </a:rPr>
              <a:t>v-else 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en-US" altLang="zh-CN" dirty="0" err="1"/>
              <a:t>Vue</a:t>
            </a:r>
            <a:r>
              <a:rPr lang="zh-CN" altLang="zh-CN" dirty="0"/>
              <a:t>中的页面结构是由组件构成的，不同组件可以表示不同页面，适合进行单页应用开发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24" name="Rectangle 14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el</a:t>
            </a:r>
            <a:r>
              <a:rPr lang="zh-CN" altLang="en-US" b="1" u="sng" dirty="0">
                <a:solidFill>
                  <a:srgbClr val="0D74C9"/>
                </a:solidFill>
              </a:rPr>
              <a:t>唯一根标签</a:t>
            </a:r>
            <a:r>
              <a:rPr lang="zh-CN" altLang="en-US" dirty="0"/>
              <a:t>：</a:t>
            </a:r>
            <a:r>
              <a:rPr lang="zh-CN" altLang="zh-CN" dirty="0"/>
              <a:t>在创建</a:t>
            </a:r>
            <a:r>
              <a:rPr lang="en-US" altLang="zh-CN" dirty="0" err="1"/>
              <a:t>Vue</a:t>
            </a:r>
            <a:r>
              <a:rPr lang="zh-CN" altLang="zh-CN" dirty="0"/>
              <a:t>实例时，</a:t>
            </a:r>
            <a:r>
              <a:rPr lang="en-US" altLang="zh-CN" dirty="0"/>
              <a:t>el</a:t>
            </a:r>
            <a:r>
              <a:rPr lang="zh-CN" altLang="zh-CN" dirty="0"/>
              <a:t>表示唯一根标签，</a:t>
            </a:r>
            <a:r>
              <a:rPr lang="en-US" altLang="zh-CN" dirty="0"/>
              <a:t>class</a:t>
            </a:r>
            <a:r>
              <a:rPr lang="zh-CN" altLang="zh-CN" dirty="0"/>
              <a:t>或</a:t>
            </a:r>
            <a:r>
              <a:rPr lang="en-US" altLang="zh-CN" dirty="0"/>
              <a:t>id</a:t>
            </a:r>
            <a:r>
              <a:rPr lang="zh-CN" altLang="zh-CN" dirty="0"/>
              <a:t>选择器</a:t>
            </a:r>
            <a:r>
              <a:rPr lang="zh-CN" altLang="en-US" dirty="0"/>
              <a:t>可用来</a:t>
            </a:r>
            <a:r>
              <a:rPr lang="zh-CN" altLang="zh-CN" dirty="0"/>
              <a:t>将页面结构与</a:t>
            </a:r>
            <a:r>
              <a:rPr lang="en-US" altLang="zh-CN" dirty="0" err="1"/>
              <a:t>Vue</a:t>
            </a:r>
            <a:r>
              <a:rPr lang="zh-CN" altLang="zh-CN" dirty="0"/>
              <a:t>实例对象</a:t>
            </a:r>
            <a:r>
              <a:rPr lang="en-US" altLang="zh-CN" dirty="0" err="1"/>
              <a:t>vm</a:t>
            </a:r>
            <a:r>
              <a:rPr lang="zh-CN" altLang="zh-CN" dirty="0"/>
              <a:t>中的</a:t>
            </a:r>
            <a:r>
              <a:rPr lang="en-US" altLang="zh-CN" dirty="0"/>
              <a:t>el</a:t>
            </a:r>
            <a:r>
              <a:rPr lang="zh-CN" altLang="zh-CN" dirty="0"/>
              <a:t>绑定。</a:t>
            </a:r>
            <a:endParaRPr lang="en-US" altLang="zh-CN" dirty="0"/>
          </a:p>
        </p:txBody>
      </p:sp>
      <p:sp>
        <p:nvSpPr>
          <p:cNvPr id="17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2.1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>
                <a:latin typeface="+mn-lt"/>
                <a:cs typeface="Times New Roman" pitchFamily="18" charset="0"/>
              </a:rPr>
              <a:t>实例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9" name="矩形 18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el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唯一根标签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utoUpdateAnimBg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2.4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组件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组件切换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案例展示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9" name="Rectangle 14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5" name="Picture 2" descr="2-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928" y="2749176"/>
            <a:ext cx="4837129" cy="1804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5094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2.4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组件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组件切换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9" name="Rectangle 14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1361223" y="2872902"/>
            <a:ext cx="6505770" cy="2798844"/>
            <a:chOff x="1277816" y="-19899462"/>
            <a:chExt cx="8271688" cy="544360077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6" y="-19899462"/>
              <a:ext cx="8181476" cy="50325772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8" y="3670951"/>
              <a:ext cx="8186146" cy="520789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id="app"&gt;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&lt;a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href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="#" @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click.prevent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="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flag?flag:flag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=!flag"&gt;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登录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&lt;/a&gt;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&lt;a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href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="#" @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click.prevent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="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flag?flag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=!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flag:flag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注册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&lt;/a&gt;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&lt;login v-if="flag"&gt;&lt;/login&gt;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&lt;register </a:t>
              </a:r>
              <a:r>
                <a:rPr lang="en-US" altLang="zh-CN" sz="1600" b="1" dirty="0" smtClean="0">
                  <a:solidFill>
                    <a:schemeClr val="bg1"/>
                  </a:solidFill>
                </a:rPr>
                <a:t>v-else&gt;&lt;/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register&gt;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5947134" y="2658406"/>
            <a:ext cx="1543678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页面结构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615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2.4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组件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9" name="矩形 8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组件切换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：定义登录和注册页面组件。</a:t>
            </a:r>
            <a:endParaRPr lang="en-US" altLang="zh-CN" dirty="0"/>
          </a:p>
        </p:txBody>
      </p:sp>
      <p:sp>
        <p:nvSpPr>
          <p:cNvPr id="13" name="Rectangle 14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1275030" y="3001168"/>
            <a:ext cx="2625954" cy="2032232"/>
            <a:chOff x="1277816" y="3551922"/>
            <a:chExt cx="4108173" cy="340993600"/>
          </a:xfrm>
        </p:grpSpPr>
        <p:sp>
          <p:nvSpPr>
            <p:cNvPr id="17" name="矩形 16"/>
            <p:cNvSpPr>
              <a:spLocks noChangeArrowheads="1"/>
            </p:cNvSpPr>
            <p:nvPr/>
          </p:nvSpPr>
          <p:spPr bwMode="auto">
            <a:xfrm>
              <a:off x="1277816" y="3551922"/>
              <a:ext cx="4055339" cy="34099360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8" name="矩形 17"/>
            <p:cNvSpPr>
              <a:spLocks noChangeArrowheads="1"/>
            </p:cNvSpPr>
            <p:nvPr/>
          </p:nvSpPr>
          <p:spPr bwMode="auto">
            <a:xfrm>
              <a:off x="1363359" y="3670857"/>
              <a:ext cx="4022630" cy="266367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({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el: '#app',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data: { flag: true }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})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圆角矩形 15"/>
          <p:cNvSpPr>
            <a:spLocks noChangeArrowheads="1"/>
          </p:cNvSpPr>
          <p:nvPr/>
        </p:nvSpPr>
        <p:spPr bwMode="auto">
          <a:xfrm>
            <a:off x="1465942" y="2651727"/>
            <a:ext cx="2548959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创建</a:t>
            </a:r>
            <a:r>
              <a:rPr lang="en-US" altLang="zh-CN" dirty="0" err="1"/>
              <a:t>vm</a:t>
            </a:r>
            <a:r>
              <a:rPr lang="zh-CN" altLang="en-US" dirty="0"/>
              <a:t>实例</a:t>
            </a:r>
            <a:endParaRPr lang="en-US" altLang="zh-CN" dirty="0"/>
          </a:p>
        </p:txBody>
      </p: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4191096" y="3034409"/>
            <a:ext cx="3552055" cy="2678563"/>
            <a:chOff x="1277816" y="3551922"/>
            <a:chExt cx="4108173" cy="351240237"/>
          </a:xfrm>
        </p:grpSpPr>
        <p:sp>
          <p:nvSpPr>
            <p:cNvPr id="22" name="矩形 21"/>
            <p:cNvSpPr>
              <a:spLocks noChangeArrowheads="1"/>
            </p:cNvSpPr>
            <p:nvPr/>
          </p:nvSpPr>
          <p:spPr bwMode="auto">
            <a:xfrm>
              <a:off x="1277816" y="3551922"/>
              <a:ext cx="4055339" cy="34099360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3" name="矩形 22"/>
            <p:cNvSpPr>
              <a:spLocks noChangeArrowheads="1"/>
            </p:cNvSpPr>
            <p:nvPr/>
          </p:nvSpPr>
          <p:spPr bwMode="auto">
            <a:xfrm>
              <a:off x="1363359" y="3670857"/>
              <a:ext cx="4022630" cy="35112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 err="1">
                  <a:solidFill>
                    <a:schemeClr val="bg1"/>
                  </a:solidFill>
                </a:rPr>
                <a:t>Vue.component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('login', {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template: '&lt;div&gt;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登录页面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&lt;/div&gt;'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})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 err="1">
                  <a:solidFill>
                    <a:schemeClr val="bg1"/>
                  </a:solidFill>
                </a:rPr>
                <a:t>Vue.component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('register', {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template: '&lt;div&gt;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注册页面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&lt;/div&gt;'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})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圆角矩形 15"/>
          <p:cNvSpPr>
            <a:spLocks noChangeArrowheads="1"/>
          </p:cNvSpPr>
          <p:nvPr/>
        </p:nvSpPr>
        <p:spPr bwMode="auto">
          <a:xfrm>
            <a:off x="5328677" y="2629420"/>
            <a:ext cx="2548959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定义登录和注册组件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879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 animBg="1"/>
      <p:bldP spid="24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2.4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组件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组件切换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：在浏览器中查看运行效果。</a:t>
            </a:r>
            <a:endParaRPr lang="en-US" altLang="zh-CN" dirty="0"/>
          </a:p>
        </p:txBody>
      </p:sp>
      <p:sp>
        <p:nvSpPr>
          <p:cNvPr id="10" name="Rectangle 14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5" name="Picture 2" descr="2-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337" y="2804425"/>
            <a:ext cx="4966688" cy="1853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071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2.5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生命周期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钩子函数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钩子函数</a:t>
            </a:r>
            <a:r>
              <a:rPr lang="zh-CN" altLang="en-US" dirty="0"/>
              <a:t>：</a:t>
            </a:r>
            <a:r>
              <a:rPr lang="zh-CN" altLang="zh-CN" dirty="0"/>
              <a:t>钩子函数用来描述</a:t>
            </a:r>
            <a:r>
              <a:rPr lang="en-US" altLang="zh-CN" dirty="0" err="1"/>
              <a:t>Vue</a:t>
            </a:r>
            <a:r>
              <a:rPr lang="zh-CN" altLang="zh-CN" dirty="0"/>
              <a:t>实例从创建到销毁的整个生命周期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9" name="Rectangle 14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363679"/>
              </p:ext>
            </p:extLst>
          </p:nvPr>
        </p:nvGraphicFramePr>
        <p:xfrm>
          <a:off x="760413" y="2882900"/>
          <a:ext cx="7767637" cy="2806700"/>
        </p:xfrm>
        <a:graphic>
          <a:graphicData uri="http://schemas.openxmlformats.org/drawingml/2006/table">
            <a:tbl>
              <a:tblPr firstRow="1" bandRow="1"/>
              <a:tblGrid>
                <a:gridCol w="27485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190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27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钩子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说明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beforeCreate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创建实例对象之前执行</a:t>
                      </a:r>
                      <a:endParaRPr lang="en-US" alt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created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创建实例对象之后执行</a:t>
                      </a: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beforeMount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页面挂载成功之前执行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97878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mounted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页面挂载成功之后执行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97878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beforeUpdate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组件更新之前执行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99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2.5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生命周期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钩子函数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钩子函数</a:t>
            </a:r>
            <a:r>
              <a:rPr lang="zh-CN" altLang="en-US" dirty="0"/>
              <a:t>：</a:t>
            </a:r>
            <a:r>
              <a:rPr lang="zh-CN" altLang="zh-CN" dirty="0"/>
              <a:t>钩子函数用来描述</a:t>
            </a:r>
            <a:r>
              <a:rPr lang="en-US" altLang="zh-CN" dirty="0" err="1"/>
              <a:t>Vue</a:t>
            </a:r>
            <a:r>
              <a:rPr lang="zh-CN" altLang="zh-CN" dirty="0"/>
              <a:t>实例从创建到销毁的整个生命周期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9" name="Rectangle 14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236222"/>
              </p:ext>
            </p:extLst>
          </p:nvPr>
        </p:nvGraphicFramePr>
        <p:xfrm>
          <a:off x="760413" y="2882900"/>
          <a:ext cx="7767637" cy="1810944"/>
        </p:xfrm>
        <a:graphic>
          <a:graphicData uri="http://schemas.openxmlformats.org/drawingml/2006/table">
            <a:tbl>
              <a:tblPr firstRow="1" bandRow="1"/>
              <a:tblGrid>
                <a:gridCol w="27485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190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27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钩子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说明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updated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组件更新之后执行</a:t>
                      </a:r>
                      <a:endParaRPr lang="en-US" alt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beforeDestroy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实例销毁之前执行</a:t>
                      </a: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destroyed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实例销毁之后执行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993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2.5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生命周期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实例创建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rgbClr val="0D74C9"/>
                </a:solidFill>
              </a:rPr>
              <a:t>beforeCreate</a:t>
            </a:r>
            <a:r>
              <a:rPr lang="zh-CN" altLang="en-US" b="1" u="sng" dirty="0">
                <a:solidFill>
                  <a:srgbClr val="0D74C9"/>
                </a:solidFill>
              </a:rPr>
              <a:t>和</a:t>
            </a:r>
            <a:r>
              <a:rPr lang="en-US" altLang="zh-CN" b="1" u="sng" dirty="0">
                <a:solidFill>
                  <a:srgbClr val="0D74C9"/>
                </a:solidFill>
              </a:rPr>
              <a:t>created</a:t>
            </a:r>
            <a:r>
              <a:rPr lang="zh-CN" altLang="en-US" dirty="0"/>
              <a:t>：</a:t>
            </a:r>
            <a:r>
              <a:rPr lang="zh-CN" altLang="zh-CN" dirty="0"/>
              <a:t>创建实例对象之前</a:t>
            </a:r>
            <a:r>
              <a:rPr lang="zh-CN" altLang="en-US" dirty="0"/>
              <a:t>或实例对象创建之后</a:t>
            </a:r>
            <a:r>
              <a:rPr lang="zh-CN" altLang="zh-CN" dirty="0"/>
              <a:t>执行</a:t>
            </a:r>
            <a:r>
              <a:rPr lang="zh-CN" altLang="en-US" dirty="0"/>
              <a:t>，案例演示如下。</a:t>
            </a:r>
            <a:endParaRPr lang="en-US" altLang="zh-CN" dirty="0"/>
          </a:p>
        </p:txBody>
      </p:sp>
      <p:sp>
        <p:nvSpPr>
          <p:cNvPr id="9" name="Rectangle 14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4690" name="Picture 2" descr="xcx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983" y="2770056"/>
            <a:ext cx="5510899" cy="3399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166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>
            <a:spLocks noChangeArrowheads="1"/>
          </p:cNvSpPr>
          <p:nvPr/>
        </p:nvSpPr>
        <p:spPr bwMode="auto">
          <a:xfrm>
            <a:off x="2797916" y="2550881"/>
            <a:ext cx="2800472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创建</a:t>
            </a:r>
            <a:r>
              <a:rPr lang="en-US" altLang="zh-CN" dirty="0" err="1"/>
              <a:t>vm</a:t>
            </a:r>
            <a:r>
              <a:rPr lang="zh-CN" altLang="en-US" dirty="0"/>
              <a:t>实例</a:t>
            </a:r>
            <a:endParaRPr lang="en-US" altLang="zh-CN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2.5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生命周期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9" name="矩形 8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实例创建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13" name="Rectangle 14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2079570" y="2994136"/>
            <a:ext cx="3557618" cy="2871294"/>
            <a:chOff x="1277816" y="3551922"/>
            <a:chExt cx="8271688" cy="1086693910"/>
          </a:xfrm>
        </p:grpSpPr>
        <p:sp>
          <p:nvSpPr>
            <p:cNvPr id="17" name="矩形 16"/>
            <p:cNvSpPr>
              <a:spLocks noChangeArrowheads="1"/>
            </p:cNvSpPr>
            <p:nvPr/>
          </p:nvSpPr>
          <p:spPr bwMode="auto">
            <a:xfrm>
              <a:off x="1277816" y="3551922"/>
              <a:ext cx="8181476" cy="108669391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8" name="矩形 17"/>
            <p:cNvSpPr>
              <a:spLocks noChangeArrowheads="1"/>
            </p:cNvSpPr>
            <p:nvPr/>
          </p:nvSpPr>
          <p:spPr bwMode="auto">
            <a:xfrm>
              <a:off x="1363358" y="3670953"/>
              <a:ext cx="8186146" cy="520789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id="app"&gt;{{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msg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}}&lt;/div&gt;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el: '#app',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data: {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msg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: '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张三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 },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2078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2.5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生命周期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实例创建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：在</a:t>
            </a:r>
            <a:r>
              <a:rPr lang="en-US" altLang="zh-CN" dirty="0" err="1"/>
              <a:t>vm</a:t>
            </a:r>
            <a:r>
              <a:rPr lang="zh-CN" altLang="en-US" dirty="0"/>
              <a:t>配置对象中分别定义</a:t>
            </a:r>
            <a:r>
              <a:rPr lang="en-US" altLang="zh-CN" dirty="0" err="1"/>
              <a:t>beforeCreate</a:t>
            </a:r>
            <a:r>
              <a:rPr lang="zh-CN" altLang="en-US" dirty="0"/>
              <a:t>和</a:t>
            </a:r>
            <a:r>
              <a:rPr lang="en-US" altLang="zh-CN" dirty="0"/>
              <a:t>created</a:t>
            </a:r>
            <a:r>
              <a:rPr lang="zh-CN" altLang="en-US" dirty="0"/>
              <a:t>钩子函数。</a:t>
            </a:r>
            <a:endParaRPr lang="en-US" altLang="zh-CN" dirty="0"/>
          </a:p>
        </p:txBody>
      </p:sp>
      <p:sp>
        <p:nvSpPr>
          <p:cNvPr id="10" name="Rectangle 14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2435725" y="2820559"/>
            <a:ext cx="3917701" cy="3170839"/>
            <a:chOff x="1277816" y="3551922"/>
            <a:chExt cx="8271688" cy="751628706"/>
          </a:xfrm>
        </p:grpSpPr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277816" y="3551922"/>
              <a:ext cx="8181476" cy="75162870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3" name="矩形 12"/>
            <p:cNvSpPr>
              <a:spLocks noChangeArrowheads="1"/>
            </p:cNvSpPr>
            <p:nvPr/>
          </p:nvSpPr>
          <p:spPr bwMode="auto">
            <a:xfrm>
              <a:off x="1363358" y="3670953"/>
              <a:ext cx="8186146" cy="592622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beforeCreate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()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console.log('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实例创建之前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console.log(this.$data.msg)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created ()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console.log('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实例创建之后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console.log(this.$data.msg)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781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2.5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生命周期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页面挂载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rgbClr val="0D74C9"/>
                </a:solidFill>
              </a:rPr>
              <a:t>beforeMount</a:t>
            </a:r>
            <a:r>
              <a:rPr lang="zh-CN" altLang="en-US" b="1" u="sng" dirty="0">
                <a:solidFill>
                  <a:srgbClr val="0D74C9"/>
                </a:solidFill>
              </a:rPr>
              <a:t>和</a:t>
            </a:r>
            <a:r>
              <a:rPr lang="en-US" altLang="zh-CN" b="1" u="sng" dirty="0">
                <a:solidFill>
                  <a:srgbClr val="0D74C9"/>
                </a:solidFill>
              </a:rPr>
              <a:t>mounted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zh-CN" altLang="en-US" dirty="0"/>
              <a:t>在</a:t>
            </a:r>
            <a:r>
              <a:rPr lang="zh-CN" altLang="zh-CN" dirty="0"/>
              <a:t>实例创建后，如果挂载点</a:t>
            </a:r>
            <a:r>
              <a:rPr lang="en-US" altLang="zh-CN" dirty="0"/>
              <a:t>el</a:t>
            </a:r>
            <a:r>
              <a:rPr lang="zh-CN" altLang="zh-CN" dirty="0"/>
              <a:t>存在，就进行页面挂载</a:t>
            </a:r>
            <a:r>
              <a:rPr lang="zh-CN" altLang="en-US" dirty="0"/>
              <a:t>，案例演示如图</a:t>
            </a:r>
            <a:r>
              <a:rPr lang="zh-CN" altLang="zh-CN" dirty="0"/>
              <a:t>。</a:t>
            </a:r>
            <a:endParaRPr lang="en-US" altLang="zh-CN" dirty="0"/>
          </a:p>
        </p:txBody>
      </p:sp>
      <p:sp>
        <p:nvSpPr>
          <p:cNvPr id="9" name="Rectangle 14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5714" name="Picture 2" descr="2-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669" y="3192642"/>
            <a:ext cx="5936662" cy="2845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905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5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案例展示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2.1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>
                <a:latin typeface="+mn-lt"/>
                <a:cs typeface="Times New Roman" pitchFamily="18" charset="0"/>
              </a:rPr>
              <a:t>实例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el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唯一根标签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0" name="Picture 2" descr="dfdfd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325" y="2857135"/>
            <a:ext cx="4585488" cy="147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400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2.5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生命周期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7" name="矩形 16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页面挂载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20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zh-CN" altLang="en-US" dirty="0"/>
              <a:t>在</a:t>
            </a:r>
            <a:r>
              <a:rPr lang="zh-CN" altLang="zh-CN" dirty="0"/>
              <a:t>实例</a:t>
            </a:r>
            <a:r>
              <a:rPr lang="zh-CN" altLang="en-US" dirty="0"/>
              <a:t>中配置对象中分别定义</a:t>
            </a:r>
            <a:r>
              <a:rPr lang="en-US" altLang="zh-CN" dirty="0" err="1"/>
              <a:t>beforeMount</a:t>
            </a:r>
            <a:r>
              <a:rPr lang="zh-CN" altLang="zh-CN" dirty="0"/>
              <a:t>和</a:t>
            </a:r>
            <a:r>
              <a:rPr lang="en-US" altLang="zh-CN" dirty="0"/>
              <a:t>mounted</a:t>
            </a:r>
            <a:r>
              <a:rPr lang="zh-CN" altLang="zh-CN" dirty="0"/>
              <a:t>。</a:t>
            </a:r>
            <a:endParaRPr lang="en-US" altLang="zh-CN" dirty="0"/>
          </a:p>
        </p:txBody>
      </p:sp>
      <p:sp>
        <p:nvSpPr>
          <p:cNvPr id="21" name="Rectangle 14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2" name="组合 21"/>
          <p:cNvGrpSpPr>
            <a:grpSpLocks/>
          </p:cNvGrpSpPr>
          <p:nvPr/>
        </p:nvGrpSpPr>
        <p:grpSpPr bwMode="auto">
          <a:xfrm>
            <a:off x="3051711" y="2893096"/>
            <a:ext cx="3040577" cy="2586072"/>
            <a:chOff x="1277816" y="3551616"/>
            <a:chExt cx="2441336" cy="411680281"/>
          </a:xfrm>
        </p:grpSpPr>
        <p:sp>
          <p:nvSpPr>
            <p:cNvPr id="23" name="矩形 22"/>
            <p:cNvSpPr>
              <a:spLocks noChangeArrowheads="1"/>
            </p:cNvSpPr>
            <p:nvPr/>
          </p:nvSpPr>
          <p:spPr bwMode="auto">
            <a:xfrm>
              <a:off x="1277816" y="3551616"/>
              <a:ext cx="2272180" cy="41168012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4" name="矩形 23"/>
            <p:cNvSpPr>
              <a:spLocks noChangeArrowheads="1"/>
            </p:cNvSpPr>
            <p:nvPr/>
          </p:nvSpPr>
          <p:spPr bwMode="auto">
            <a:xfrm>
              <a:off x="1363358" y="3670850"/>
              <a:ext cx="2355794" cy="4115610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200" dirty="0"/>
                <a:t> 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beforeMount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 () {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  console.log('</a:t>
              </a:r>
              <a:r>
                <a:rPr lang="zh-CN" altLang="zh-CN" sz="1200" b="1" dirty="0">
                  <a:solidFill>
                    <a:schemeClr val="bg1"/>
                  </a:solidFill>
                </a:rPr>
                <a:t>挂载之前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')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  // </a:t>
              </a:r>
              <a:r>
                <a:rPr lang="zh-CN" altLang="zh-CN" sz="1200" b="1" dirty="0">
                  <a:solidFill>
                    <a:schemeClr val="bg1"/>
                  </a:solidFill>
                </a:rPr>
                <a:t>通过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this.$el</a:t>
              </a:r>
              <a:r>
                <a:rPr lang="zh-CN" altLang="zh-CN" sz="1200" b="1" dirty="0">
                  <a:solidFill>
                    <a:schemeClr val="bg1"/>
                  </a:solidFill>
                </a:rPr>
                <a:t>获取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el</a:t>
              </a:r>
              <a:r>
                <a:rPr lang="zh-CN" altLang="zh-CN" sz="1200" b="1" dirty="0">
                  <a:solidFill>
                    <a:schemeClr val="bg1"/>
                  </a:solidFill>
                </a:rPr>
                <a:t>的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DOM</a:t>
              </a:r>
              <a:r>
                <a:rPr lang="zh-CN" altLang="zh-CN" sz="1200" b="1" dirty="0">
                  <a:solidFill>
                    <a:schemeClr val="bg1"/>
                  </a:solidFill>
                </a:rPr>
                <a:t>元素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  console.log(this.$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el.innerHTML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)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},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mounted () {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  console.log('</a:t>
              </a:r>
              <a:r>
                <a:rPr lang="zh-CN" altLang="zh-CN" sz="1200" b="1" dirty="0">
                  <a:solidFill>
                    <a:schemeClr val="bg1"/>
                  </a:solidFill>
                </a:rPr>
                <a:t>挂载之后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')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  console.log(this.$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el.innerHTML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)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}</a:t>
              </a:r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290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2.5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生命周期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数据更新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rgbClr val="0D74C9"/>
                </a:solidFill>
              </a:rPr>
              <a:t>beforeUpdate</a:t>
            </a:r>
            <a:r>
              <a:rPr lang="zh-CN" altLang="en-US" b="1" u="sng" dirty="0">
                <a:solidFill>
                  <a:srgbClr val="0D74C9"/>
                </a:solidFill>
              </a:rPr>
              <a:t>和</a:t>
            </a:r>
            <a:r>
              <a:rPr lang="en-US" altLang="zh-CN" b="1" u="sng" dirty="0">
                <a:solidFill>
                  <a:srgbClr val="0D74C9"/>
                </a:solidFill>
              </a:rPr>
              <a:t>updated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en-US" altLang="zh-CN" dirty="0" err="1"/>
              <a:t>Vue</a:t>
            </a:r>
            <a:r>
              <a:rPr lang="zh-CN" altLang="zh-CN" dirty="0"/>
              <a:t>实例挂载完成后，当数据发生变化时，会执行</a:t>
            </a:r>
            <a:r>
              <a:rPr lang="en-US" altLang="zh-CN" dirty="0" err="1"/>
              <a:t>beforeUpdate</a:t>
            </a:r>
            <a:r>
              <a:rPr lang="zh-CN" altLang="zh-CN" dirty="0"/>
              <a:t>和</a:t>
            </a:r>
            <a:r>
              <a:rPr lang="en-US" altLang="zh-CN" dirty="0"/>
              <a:t>updated</a:t>
            </a:r>
            <a:r>
              <a:rPr lang="zh-CN" altLang="zh-CN" dirty="0"/>
              <a:t>钩子函数。</a:t>
            </a:r>
            <a:endParaRPr lang="en-US" altLang="zh-CN" dirty="0"/>
          </a:p>
        </p:txBody>
      </p:sp>
      <p:sp>
        <p:nvSpPr>
          <p:cNvPr id="9" name="Rectangle 14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50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2.5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生命周期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数据更新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案例展示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9" name="Rectangle 14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3" name="Picture 2" descr="2-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2879676"/>
            <a:ext cx="4952002" cy="2357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64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2.5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生命周期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数据更新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：编写页面结构。</a:t>
            </a:r>
            <a:endParaRPr lang="en-US" altLang="zh-CN" dirty="0"/>
          </a:p>
        </p:txBody>
      </p:sp>
      <p:sp>
        <p:nvSpPr>
          <p:cNvPr id="10" name="Rectangle 14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1657350" y="2667152"/>
            <a:ext cx="5363427" cy="3864521"/>
            <a:chOff x="1277816" y="3551922"/>
            <a:chExt cx="8271688" cy="2001146274"/>
          </a:xfrm>
        </p:grpSpPr>
        <p:sp>
          <p:nvSpPr>
            <p:cNvPr id="16" name="矩形 15"/>
            <p:cNvSpPr>
              <a:spLocks noChangeArrowheads="1"/>
            </p:cNvSpPr>
            <p:nvPr/>
          </p:nvSpPr>
          <p:spPr bwMode="auto">
            <a:xfrm>
              <a:off x="1277816" y="3551922"/>
              <a:ext cx="8181475" cy="200114627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7" name="矩形 16"/>
            <p:cNvSpPr>
              <a:spLocks noChangeArrowheads="1"/>
            </p:cNvSpPr>
            <p:nvPr/>
          </p:nvSpPr>
          <p:spPr bwMode="auto">
            <a:xfrm>
              <a:off x="1363358" y="3671022"/>
              <a:ext cx="8186146" cy="1960305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id="app"&gt;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&lt;div v-if="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isShow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 ref</a:t>
              </a:r>
              <a:r>
                <a:rPr lang="en-US" altLang="zh-CN" sz="1600" b="1" dirty="0" smtClean="0">
                  <a:solidFill>
                    <a:schemeClr val="bg1"/>
                  </a:solidFill>
                </a:rPr>
                <a:t>="div"&gt;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test&lt;/div&gt;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&lt;button @click="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isShow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=!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isShow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更新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&lt;/button&gt;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el: '#app',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data: {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isShow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: false },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430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2.5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生命周期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数据更新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：在</a:t>
            </a:r>
            <a:r>
              <a:rPr lang="en-US" altLang="zh-CN" dirty="0" err="1"/>
              <a:t>vm</a:t>
            </a:r>
            <a:r>
              <a:rPr lang="zh-CN" altLang="en-US" dirty="0"/>
              <a:t>实例对象中分别定义</a:t>
            </a:r>
            <a:r>
              <a:rPr lang="en-US" altLang="zh-CN" dirty="0" err="1"/>
              <a:t>beforeUpdate</a:t>
            </a:r>
            <a:r>
              <a:rPr lang="zh-CN" altLang="zh-CN" dirty="0"/>
              <a:t>和</a:t>
            </a:r>
            <a:r>
              <a:rPr lang="en-US" altLang="zh-CN" dirty="0"/>
              <a:t>updated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9" name="Rectangle 14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2880402" y="3104243"/>
            <a:ext cx="3536538" cy="2678366"/>
            <a:chOff x="1277816" y="3551775"/>
            <a:chExt cx="5475068" cy="449058732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6" y="3551775"/>
              <a:ext cx="5228404" cy="442361159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3670815"/>
              <a:ext cx="5389525" cy="448939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400" dirty="0"/>
                <a:t> 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beforeUpdate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 () {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  console.log('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更新之前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')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  console.log(this.$</a:t>
              </a:r>
              <a:r>
                <a:rPr lang="en-US" altLang="zh-CN" sz="1400" b="1" dirty="0" err="1" smtClean="0">
                  <a:solidFill>
                    <a:schemeClr val="bg1"/>
                  </a:solidFill>
                </a:rPr>
                <a:t>refs.div</a:t>
              </a:r>
              <a:r>
                <a:rPr lang="en-US" altLang="zh-CN" sz="1400" b="1" dirty="0" smtClean="0">
                  <a:solidFill>
                    <a:schemeClr val="bg1"/>
                  </a:solidFill>
                </a:rPr>
                <a:t>)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},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updated () {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  console.log('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更新之后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')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  console.log(this.$</a:t>
              </a:r>
              <a:r>
                <a:rPr lang="en-US" altLang="zh-CN" sz="1400" b="1" dirty="0" err="1" smtClean="0">
                  <a:solidFill>
                    <a:schemeClr val="bg1"/>
                  </a:solidFill>
                </a:rPr>
                <a:t>refs.div</a:t>
              </a:r>
              <a:r>
                <a:rPr lang="en-US" altLang="zh-CN" sz="1400" b="1" dirty="0" smtClean="0">
                  <a:solidFill>
                    <a:schemeClr val="bg1"/>
                  </a:solidFill>
                </a:rPr>
                <a:t>)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}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33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2.5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生命周期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数据更新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9" name="Rectangle 14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6739" name="Picture 3" descr="2-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49" y="2818089"/>
            <a:ext cx="5674980" cy="2658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：在浏览器中查看运行效果。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2201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2.5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生命周期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实例销毁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rgbClr val="0D74C9"/>
                </a:solidFill>
              </a:rPr>
              <a:t>beforeDestroy</a:t>
            </a:r>
            <a:r>
              <a:rPr lang="zh-CN" altLang="en-US" b="1" u="sng" dirty="0">
                <a:solidFill>
                  <a:srgbClr val="0D74C9"/>
                </a:solidFill>
              </a:rPr>
              <a:t>和</a:t>
            </a:r>
            <a:r>
              <a:rPr lang="en-US" altLang="zh-CN" b="1" u="sng" dirty="0">
                <a:solidFill>
                  <a:srgbClr val="0D74C9"/>
                </a:solidFill>
              </a:rPr>
              <a:t>destroyed</a:t>
            </a:r>
            <a:r>
              <a:rPr lang="zh-CN" altLang="en-US" dirty="0"/>
              <a:t>：</a:t>
            </a:r>
            <a:r>
              <a:rPr lang="zh-CN" altLang="zh-CN" dirty="0"/>
              <a:t>生命周期函数的最后阶段是实例的销毁，会执行</a:t>
            </a:r>
            <a:r>
              <a:rPr lang="en-US" altLang="zh-CN" dirty="0" err="1"/>
              <a:t>beforeDestroy</a:t>
            </a:r>
            <a:r>
              <a:rPr lang="zh-CN" altLang="zh-CN" dirty="0"/>
              <a:t>和</a:t>
            </a:r>
            <a:r>
              <a:rPr lang="en-US" altLang="zh-CN" dirty="0"/>
              <a:t>destroyed</a:t>
            </a:r>
            <a:r>
              <a:rPr lang="zh-CN" altLang="en-US" dirty="0"/>
              <a:t>钩子</a:t>
            </a:r>
            <a:r>
              <a:rPr lang="zh-CN" altLang="zh-CN" dirty="0"/>
              <a:t>函数。</a:t>
            </a:r>
            <a:endParaRPr lang="en-US" altLang="zh-CN" dirty="0"/>
          </a:p>
        </p:txBody>
      </p:sp>
      <p:sp>
        <p:nvSpPr>
          <p:cNvPr id="9" name="Rectangle 14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19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2.5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生命周期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实例销毁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案例展示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9" name="Rectangle 14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3" name="Picture 2" descr="2-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933" y="2271268"/>
            <a:ext cx="6715733" cy="3872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566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2.5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生命周期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实例销毁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：创建</a:t>
            </a:r>
            <a:r>
              <a:rPr lang="en-US" altLang="zh-CN" dirty="0" err="1"/>
              <a:t>vm</a:t>
            </a:r>
            <a:r>
              <a:rPr lang="zh-CN" altLang="en-US" dirty="0"/>
              <a:t>实例。</a:t>
            </a:r>
            <a:endParaRPr lang="en-US" altLang="zh-CN" dirty="0"/>
          </a:p>
        </p:txBody>
      </p:sp>
      <p:sp>
        <p:nvSpPr>
          <p:cNvPr id="9" name="Rectangle 14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3511676" y="2215424"/>
            <a:ext cx="3473450" cy="3785863"/>
            <a:chOff x="1277816" y="3551922"/>
            <a:chExt cx="8271688" cy="2138230081"/>
          </a:xfrm>
        </p:grpSpPr>
        <p:sp>
          <p:nvSpPr>
            <p:cNvPr id="15" name="矩形 14"/>
            <p:cNvSpPr>
              <a:spLocks noChangeArrowheads="1"/>
            </p:cNvSpPr>
            <p:nvPr/>
          </p:nvSpPr>
          <p:spPr bwMode="auto">
            <a:xfrm>
              <a:off x="1277816" y="3551922"/>
              <a:ext cx="8181475" cy="200114627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6" name="矩形 15"/>
            <p:cNvSpPr>
              <a:spLocks noChangeArrowheads="1"/>
            </p:cNvSpPr>
            <p:nvPr/>
          </p:nvSpPr>
          <p:spPr bwMode="auto">
            <a:xfrm>
              <a:off x="1363358" y="3671093"/>
              <a:ext cx="8186146" cy="21381109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id="app"&gt;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&lt;div ref</a:t>
              </a:r>
              <a:r>
                <a:rPr lang="en-US" altLang="zh-CN" sz="1600" b="1" dirty="0" smtClean="0">
                  <a:solidFill>
                    <a:schemeClr val="bg1"/>
                  </a:solidFill>
                </a:rPr>
                <a:t>=“div"&gt;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test&lt;/div&gt;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el: '#app',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data: {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msg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: '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张三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 },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97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2.5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生命周期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实例销毁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：在</a:t>
            </a:r>
            <a:r>
              <a:rPr lang="en-US" altLang="zh-CN" dirty="0" err="1"/>
              <a:t>vm</a:t>
            </a:r>
            <a:r>
              <a:rPr lang="zh-CN" altLang="en-US" dirty="0"/>
              <a:t>实例中定义</a:t>
            </a:r>
            <a:r>
              <a:rPr lang="en-US" altLang="zh-CN" dirty="0" err="1"/>
              <a:t>beforeDestroy</a:t>
            </a:r>
            <a:r>
              <a:rPr lang="zh-CN" altLang="zh-CN" dirty="0"/>
              <a:t>和</a:t>
            </a:r>
            <a:r>
              <a:rPr lang="en-US" altLang="zh-CN" dirty="0"/>
              <a:t>destroyed</a:t>
            </a:r>
            <a:r>
              <a:rPr lang="zh-CN" altLang="zh-CN" dirty="0"/>
              <a:t>生命周期函数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9" name="Rectangle 14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1004312" y="2929390"/>
            <a:ext cx="3473450" cy="2423913"/>
            <a:chOff x="1277816" y="3551922"/>
            <a:chExt cx="8271688" cy="2147483647"/>
          </a:xfrm>
        </p:grpSpPr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277816" y="3551922"/>
              <a:ext cx="8181476" cy="214748364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3" name="矩形 12"/>
            <p:cNvSpPr>
              <a:spLocks noChangeArrowheads="1"/>
            </p:cNvSpPr>
            <p:nvPr/>
          </p:nvSpPr>
          <p:spPr bwMode="auto">
            <a:xfrm>
              <a:off x="1363358" y="3670640"/>
              <a:ext cx="8186146" cy="20450767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beforeDestroy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()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console.log('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销毁之前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console.log(this.$</a:t>
              </a:r>
              <a:r>
                <a:rPr lang="en-US" altLang="zh-CN" sz="1600" b="1" dirty="0" err="1" smtClean="0">
                  <a:solidFill>
                    <a:schemeClr val="bg1"/>
                  </a:solidFill>
                </a:rPr>
                <a:t>refs.div</a:t>
              </a:r>
              <a:r>
                <a:rPr lang="en-US" altLang="zh-CN" sz="1600" b="1" dirty="0" smtClean="0">
                  <a:solidFill>
                    <a:schemeClr val="bg1"/>
                  </a:solidFill>
                </a:rPr>
                <a:t>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console.log(this.msg)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console.log(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},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4655048" y="2929389"/>
            <a:ext cx="3473450" cy="2423913"/>
            <a:chOff x="1277816" y="3551922"/>
            <a:chExt cx="8271688" cy="2147483647"/>
          </a:xfrm>
        </p:grpSpPr>
        <p:sp>
          <p:nvSpPr>
            <p:cNvPr id="16" name="矩形 15"/>
            <p:cNvSpPr>
              <a:spLocks noChangeArrowheads="1"/>
            </p:cNvSpPr>
            <p:nvPr/>
          </p:nvSpPr>
          <p:spPr bwMode="auto">
            <a:xfrm>
              <a:off x="1277816" y="3551922"/>
              <a:ext cx="8181476" cy="214748364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7" name="矩形 16"/>
            <p:cNvSpPr>
              <a:spLocks noChangeArrowheads="1"/>
            </p:cNvSpPr>
            <p:nvPr/>
          </p:nvSpPr>
          <p:spPr bwMode="auto">
            <a:xfrm>
              <a:off x="1363358" y="3670640"/>
              <a:ext cx="8186146" cy="20450767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destroyed ()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console.log('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销毁之后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console.log(this.$</a:t>
              </a:r>
              <a:r>
                <a:rPr lang="en-US" altLang="zh-CN" sz="1600" b="1" dirty="0" err="1" smtClean="0">
                  <a:solidFill>
                    <a:schemeClr val="bg1"/>
                  </a:solidFill>
                </a:rPr>
                <a:t>refs.div</a:t>
              </a:r>
              <a:r>
                <a:rPr lang="en-US" altLang="zh-CN" sz="1600" b="1" dirty="0" smtClean="0">
                  <a:solidFill>
                    <a:schemeClr val="bg1"/>
                  </a:solidFill>
                </a:rPr>
                <a:t>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console.log(this.msg)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console.log(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728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9"/>
          <p:cNvGrpSpPr>
            <a:grpSpLocks/>
          </p:cNvGrpSpPr>
          <p:nvPr/>
        </p:nvGrpSpPr>
        <p:grpSpPr bwMode="auto">
          <a:xfrm>
            <a:off x="2778919" y="2734785"/>
            <a:ext cx="4320499" cy="2967515"/>
            <a:chOff x="1277816" y="3552092"/>
            <a:chExt cx="2271831" cy="2961812"/>
          </a:xfrm>
        </p:grpSpPr>
        <p:sp>
          <p:nvSpPr>
            <p:cNvPr id="4" name="矩形 10"/>
            <p:cNvSpPr>
              <a:spLocks noChangeArrowheads="1"/>
            </p:cNvSpPr>
            <p:nvPr/>
          </p:nvSpPr>
          <p:spPr bwMode="auto">
            <a:xfrm>
              <a:off x="1277816" y="3552092"/>
              <a:ext cx="2271831" cy="296181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5" name="矩形 11"/>
            <p:cNvSpPr>
              <a:spLocks noChangeArrowheads="1"/>
            </p:cNvSpPr>
            <p:nvPr/>
          </p:nvSpPr>
          <p:spPr bwMode="auto">
            <a:xfrm>
              <a:off x="1363359" y="3670950"/>
              <a:ext cx="2186288" cy="2457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&lt;!-- 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定义唯一根元素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div --&gt;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&lt;div id="app"&gt;{{name}}&lt;/div</a:t>
              </a:r>
              <a:r>
                <a:rPr lang="en-US" altLang="zh-CN" sz="1400" dirty="0"/>
                <a:t>&gt;</a:t>
              </a:r>
              <a:endParaRPr lang="en-US" altLang="zh-CN" sz="14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&lt;script&gt;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({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el: '#app', // 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通过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el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与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div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元素绑定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data: {name: '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Vue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实例创建成功！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'}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})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：唯一根元素</a:t>
            </a:r>
            <a:r>
              <a:rPr lang="en-US" altLang="zh-CN" dirty="0"/>
              <a:t>&lt;div&gt;</a:t>
            </a:r>
            <a:r>
              <a:rPr lang="zh-CN" altLang="en-US" dirty="0"/>
              <a:t>通过</a:t>
            </a:r>
            <a:r>
              <a:rPr lang="en-US" altLang="zh-CN" dirty="0"/>
              <a:t>id</a:t>
            </a:r>
            <a:r>
              <a:rPr lang="zh-CN" altLang="en-US" dirty="0"/>
              <a:t>值与</a:t>
            </a:r>
            <a:r>
              <a:rPr lang="en-US" altLang="zh-CN" dirty="0" err="1"/>
              <a:t>Vue</a:t>
            </a:r>
            <a:r>
              <a:rPr lang="zh-CN" altLang="en-US" dirty="0"/>
              <a:t>中的</a:t>
            </a:r>
            <a:r>
              <a:rPr lang="en-US" altLang="zh-CN" dirty="0"/>
              <a:t>el</a:t>
            </a:r>
            <a:r>
              <a:rPr lang="zh-CN" altLang="en-US" dirty="0"/>
              <a:t>选项绑定。</a:t>
            </a:r>
            <a:endParaRPr lang="en-US" altLang="zh-CN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2.1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>
                <a:latin typeface="+mn-lt"/>
                <a:cs typeface="Times New Roman" pitchFamily="18" charset="0"/>
              </a:rPr>
              <a:t>实例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9" name="矩形 8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el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唯一根标签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10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86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dirty="0"/>
              <a:t>本章小结</a:t>
            </a:r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2773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/>
              <a:t>本章主要讲解了</a:t>
            </a:r>
            <a:r>
              <a:rPr lang="en-US" altLang="zh-CN" dirty="0" err="1"/>
              <a:t>Vue</a:t>
            </a:r>
            <a:r>
              <a:rPr lang="zh-CN" altLang="zh-CN" dirty="0"/>
              <a:t>实例对象的创建、常用内置指令的使用、自定义组件的创建、</a:t>
            </a:r>
            <a:r>
              <a:rPr lang="zh-CN" altLang="zh-CN"/>
              <a:t>生命周期</a:t>
            </a:r>
            <a:r>
              <a:rPr lang="zh-CN" altLang="en-US"/>
              <a:t>（</a:t>
            </a:r>
            <a:r>
              <a:rPr lang="zh-CN" altLang="zh-CN"/>
              <a:t>钩子函数</a:t>
            </a:r>
            <a:r>
              <a:rPr lang="zh-CN" altLang="en-US"/>
              <a:t>）</a:t>
            </a:r>
            <a:r>
              <a:rPr lang="zh-CN" altLang="zh-CN"/>
              <a:t>等</a:t>
            </a:r>
            <a:r>
              <a:rPr lang="zh-CN" altLang="zh-CN" dirty="0"/>
              <a:t>。通过本章的学习，读者应重点掌握</a:t>
            </a:r>
            <a:r>
              <a:rPr lang="en-US" altLang="zh-CN" dirty="0"/>
              <a:t>data</a:t>
            </a:r>
            <a:r>
              <a:rPr lang="zh-CN" altLang="zh-CN" dirty="0"/>
              <a:t>数据、</a:t>
            </a:r>
            <a:r>
              <a:rPr lang="en-US" altLang="zh-CN" dirty="0"/>
              <a:t>methods</a:t>
            </a:r>
            <a:r>
              <a:rPr lang="zh-CN" altLang="zh-CN" dirty="0"/>
              <a:t>方法和</a:t>
            </a:r>
            <a:r>
              <a:rPr lang="en-US" altLang="zh-CN" dirty="0"/>
              <a:t>computed</a:t>
            </a:r>
            <a:r>
              <a:rPr lang="zh-CN" altLang="zh-CN" dirty="0"/>
              <a:t>计算属性的定义，能够使用</a:t>
            </a:r>
            <a:r>
              <a:rPr lang="en-US" altLang="zh-CN" dirty="0"/>
              <a:t>v-model</a:t>
            </a:r>
            <a:r>
              <a:rPr lang="zh-CN" altLang="zh-CN" dirty="0"/>
              <a:t>进行双向数据绑定，使用</a:t>
            </a:r>
            <a:r>
              <a:rPr lang="en-US" altLang="zh-CN" dirty="0"/>
              <a:t>v-on</a:t>
            </a:r>
            <a:r>
              <a:rPr lang="zh-CN" altLang="zh-CN" dirty="0"/>
              <a:t>进行事件绑定，使用</a:t>
            </a:r>
            <a:r>
              <a:rPr lang="en-US" altLang="zh-CN" dirty="0"/>
              <a:t>.prevent</a:t>
            </a:r>
            <a:r>
              <a:rPr lang="zh-CN" altLang="zh-CN" dirty="0"/>
              <a:t>阻止事件默认行为，使用</a:t>
            </a:r>
            <a:r>
              <a:rPr lang="en-US" altLang="zh-CN" dirty="0"/>
              <a:t>.stop</a:t>
            </a:r>
            <a:r>
              <a:rPr lang="zh-CN" altLang="zh-CN" dirty="0"/>
              <a:t>阻止事件冒泡，以及使用</a:t>
            </a:r>
            <a:r>
              <a:rPr lang="en-US" altLang="zh-CN" dirty="0"/>
              <a:t>props</a:t>
            </a:r>
            <a:r>
              <a:rPr lang="zh-CN" altLang="zh-CN" dirty="0"/>
              <a:t>实现父组件向子组件数据传递。</a:t>
            </a:r>
          </a:p>
        </p:txBody>
      </p:sp>
      <p:sp>
        <p:nvSpPr>
          <p:cNvPr id="6758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75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759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86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/>
      <p:bldP spid="9" grpId="0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data</a:t>
            </a:r>
            <a:r>
              <a:rPr lang="zh-CN" altLang="en-US" b="1" u="sng" dirty="0">
                <a:solidFill>
                  <a:srgbClr val="0D74C9"/>
                </a:solidFill>
              </a:rPr>
              <a:t>初始数据</a:t>
            </a:r>
            <a:r>
              <a:rPr lang="zh-CN" altLang="en-US" dirty="0"/>
              <a:t>：</a:t>
            </a:r>
            <a:r>
              <a:rPr lang="en-US" altLang="zh-CN" dirty="0" err="1"/>
              <a:t>Vue</a:t>
            </a:r>
            <a:r>
              <a:rPr lang="zh-CN" altLang="zh-CN" dirty="0"/>
              <a:t>实例的数据对象为</a:t>
            </a:r>
            <a:r>
              <a:rPr lang="en-US" altLang="zh-CN" dirty="0"/>
              <a:t>data</a:t>
            </a:r>
            <a:r>
              <a:rPr lang="zh-CN" altLang="zh-CN" dirty="0"/>
              <a:t>，</a:t>
            </a:r>
            <a:r>
              <a:rPr lang="en-US" altLang="zh-CN" dirty="0"/>
              <a:t>Vue</a:t>
            </a:r>
            <a:r>
              <a:rPr lang="zh-CN" altLang="zh-CN" dirty="0"/>
              <a:t>会将</a:t>
            </a:r>
            <a:r>
              <a:rPr lang="en-US" altLang="zh-CN" dirty="0"/>
              <a:t>data</a:t>
            </a:r>
            <a:r>
              <a:rPr lang="zh-CN" altLang="zh-CN" dirty="0"/>
              <a:t>的属性转换为</a:t>
            </a:r>
            <a:r>
              <a:rPr lang="en-US" altLang="zh-CN" dirty="0"/>
              <a:t>getter</a:t>
            </a:r>
            <a:r>
              <a:rPr lang="zh-CN" altLang="zh-CN" dirty="0"/>
              <a:t>、</a:t>
            </a:r>
            <a:r>
              <a:rPr lang="en-US" altLang="zh-CN" dirty="0"/>
              <a:t>setter</a:t>
            </a:r>
            <a:r>
              <a:rPr lang="zh-CN" altLang="zh-CN" dirty="0"/>
              <a:t>，从而让</a:t>
            </a:r>
            <a:r>
              <a:rPr lang="en-US" altLang="zh-CN" dirty="0"/>
              <a:t>data</a:t>
            </a:r>
            <a:r>
              <a:rPr lang="zh-CN" altLang="zh-CN" dirty="0"/>
              <a:t>的属性能够响应数据变化。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2.1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>
                <a:latin typeface="+mn-lt"/>
                <a:cs typeface="Times New Roman" pitchFamily="18" charset="0"/>
              </a:rPr>
              <a:t>实例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7" name="矩形 6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data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初始数据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33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883" y="2638644"/>
            <a:ext cx="5860602" cy="3622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案例展示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2.1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>
                <a:latin typeface="+mn-lt"/>
                <a:cs typeface="Times New Roman" pitchFamily="18" charset="0"/>
              </a:rPr>
              <a:t>实例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7" name="矩形 6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data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初始数据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19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：在</a:t>
            </a:r>
            <a:r>
              <a:rPr lang="en-US" altLang="zh-CN" dirty="0"/>
              <a:t>data</a:t>
            </a:r>
            <a:r>
              <a:rPr lang="zh-CN" altLang="en-US" dirty="0"/>
              <a:t>中定义</a:t>
            </a:r>
            <a:r>
              <a:rPr lang="en-US" altLang="zh-CN" dirty="0"/>
              <a:t>name</a:t>
            </a:r>
            <a:r>
              <a:rPr lang="zh-CN" altLang="en-US" dirty="0"/>
              <a:t>的初始数据为“定义初始数据”。</a:t>
            </a:r>
            <a:endParaRPr lang="en-US" altLang="zh-CN" dirty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2.1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>
                <a:latin typeface="+mn-lt"/>
                <a:cs typeface="Times New Roman" pitchFamily="18" charset="0"/>
              </a:rPr>
              <a:t>实例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data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初始数据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2" name="组合 9"/>
          <p:cNvGrpSpPr>
            <a:grpSpLocks/>
          </p:cNvGrpSpPr>
          <p:nvPr/>
        </p:nvGrpSpPr>
        <p:grpSpPr bwMode="auto">
          <a:xfrm>
            <a:off x="557422" y="2746292"/>
            <a:ext cx="3762330" cy="3552272"/>
            <a:chOff x="1277816" y="3552093"/>
            <a:chExt cx="2271831" cy="3105597"/>
          </a:xfrm>
        </p:grpSpPr>
        <p:sp>
          <p:nvSpPr>
            <p:cNvPr id="24" name="矩形 10"/>
            <p:cNvSpPr>
              <a:spLocks noChangeArrowheads="1"/>
            </p:cNvSpPr>
            <p:nvPr/>
          </p:nvSpPr>
          <p:spPr bwMode="auto">
            <a:xfrm>
              <a:off x="1277816" y="3552093"/>
              <a:ext cx="2271831" cy="310559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5" name="矩形 11"/>
            <p:cNvSpPr>
              <a:spLocks noChangeArrowheads="1"/>
            </p:cNvSpPr>
            <p:nvPr/>
          </p:nvSpPr>
          <p:spPr bwMode="auto">
            <a:xfrm>
              <a:off x="1363359" y="3670950"/>
              <a:ext cx="2186288" cy="2623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&lt;!-- 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定义唯一根元素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div --&gt;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&lt;div id="app"&gt;&lt;p&gt;{{name}}&lt;/p&gt;&lt;/div</a:t>
              </a:r>
              <a:r>
                <a:rPr lang="en-US" altLang="zh-CN" sz="1400" dirty="0">
                  <a:solidFill>
                    <a:schemeClr val="bg1"/>
                  </a:solidFill>
                </a:rPr>
                <a:t>&gt;</a:t>
              </a:r>
              <a:endParaRPr lang="en-US" altLang="zh-CN" sz="14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({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el: '#app', // 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通过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el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与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div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元素绑定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data: {name: '</a:t>
              </a:r>
              <a:r>
                <a:rPr lang="zh-CN" altLang="en-US" sz="1400" b="1" dirty="0">
                  <a:solidFill>
                    <a:schemeClr val="bg1"/>
                  </a:solidFill>
                </a:rPr>
                <a:t>定义初始数据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'}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})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console.log(vm.$data.name</a:t>
              </a:r>
              <a:r>
                <a:rPr lang="en-US" altLang="zh-CN" sz="1400" b="1" dirty="0" smtClean="0">
                  <a:solidFill>
                    <a:schemeClr val="bg1"/>
                  </a:solidFill>
                </a:rPr>
                <a:t>)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 smtClean="0">
                  <a:solidFill>
                    <a:schemeClr val="bg1"/>
                  </a:solidFill>
                </a:rPr>
                <a:t>&lt;/script&gt;</a:t>
              </a:r>
              <a:endParaRPr lang="en-US" altLang="zh-CN" sz="1400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学习目标</a:t>
            </a:r>
            <a:endParaRPr lang="zh-CN" altLang="en-US"/>
          </a:p>
        </p:txBody>
      </p:sp>
      <p:grpSp>
        <p:nvGrpSpPr>
          <p:cNvPr id="36" name="组合 35"/>
          <p:cNvGrpSpPr>
            <a:grpSpLocks/>
          </p:cNvGrpSpPr>
          <p:nvPr/>
        </p:nvGrpSpPr>
        <p:grpSpPr bwMode="auto">
          <a:xfrm>
            <a:off x="1765331" y="1551019"/>
            <a:ext cx="5629212" cy="3957575"/>
            <a:chOff x="1671783" y="1414593"/>
            <a:chExt cx="5628984" cy="3957378"/>
          </a:xfrm>
        </p:grpSpPr>
        <p:graphicFrame>
          <p:nvGraphicFramePr>
            <p:cNvPr id="2" name="图表 3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50384669"/>
                </p:ext>
              </p:extLst>
            </p:nvPr>
          </p:nvGraphicFramePr>
          <p:xfrm>
            <a:off x="1671783" y="1414593"/>
            <a:ext cx="5628984" cy="395737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5157" name="组合 37"/>
            <p:cNvGrpSpPr>
              <a:grpSpLocks/>
            </p:cNvGrpSpPr>
            <p:nvPr/>
          </p:nvGrpSpPr>
          <p:grpSpPr bwMode="auto">
            <a:xfrm>
              <a:off x="3459192" y="1906649"/>
              <a:ext cx="2572726" cy="2420927"/>
              <a:chOff x="3459192" y="1906649"/>
              <a:chExt cx="2572726" cy="2420927"/>
            </a:xfrm>
          </p:grpSpPr>
          <p:sp>
            <p:nvSpPr>
              <p:cNvPr id="39" name="弧形 38"/>
              <p:cNvSpPr/>
              <p:nvPr/>
            </p:nvSpPr>
            <p:spPr bwMode="auto">
              <a:xfrm rot="5400000">
                <a:off x="3827497" y="2732113"/>
                <a:ext cx="1312796" cy="1312810"/>
              </a:xfrm>
              <a:prstGeom prst="arc">
                <a:avLst>
                  <a:gd name="adj1" fmla="val 5382197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oval" w="sm" len="sm"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endParaRPr lang="zh-CN" altLang="en-US" kern="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0" name="弧形 39"/>
              <p:cNvSpPr/>
              <p:nvPr/>
            </p:nvSpPr>
            <p:spPr bwMode="auto">
              <a:xfrm>
                <a:off x="3943373" y="2849590"/>
                <a:ext cx="1081043" cy="1084208"/>
              </a:xfrm>
              <a:prstGeom prst="arc">
                <a:avLst>
                  <a:gd name="adj1" fmla="val 10763236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endParaRPr lang="zh-CN" altLang="en-US" kern="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1" name="弧形 40"/>
              <p:cNvSpPr/>
              <p:nvPr/>
            </p:nvSpPr>
            <p:spPr bwMode="auto">
              <a:xfrm rot="16200000">
                <a:off x="4022750" y="2994041"/>
                <a:ext cx="898480" cy="822292"/>
              </a:xfrm>
              <a:prstGeom prst="arc">
                <a:avLst>
                  <a:gd name="adj1" fmla="val 16251812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endParaRPr lang="zh-CN" altLang="en-US" kern="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 bwMode="auto">
              <a:xfrm rot="18386741" flipH="1">
                <a:off x="3138548" y="2227319"/>
                <a:ext cx="1041348" cy="40003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kern="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 bwMode="auto">
              <a:xfrm rot="13890666" flipH="1" flipV="1">
                <a:off x="4991880" y="2509086"/>
                <a:ext cx="1039760" cy="40003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kern="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 bwMode="auto">
              <a:xfrm rot="8184459" flipH="1" flipV="1">
                <a:off x="4992668" y="3927448"/>
                <a:ext cx="1039771" cy="40003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kern="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</a:p>
            </p:txBody>
          </p:sp>
        </p:grpSp>
      </p:grpSp>
      <p:grpSp>
        <p:nvGrpSpPr>
          <p:cNvPr id="45" name="组合 44"/>
          <p:cNvGrpSpPr>
            <a:grpSpLocks/>
          </p:cNvGrpSpPr>
          <p:nvPr/>
        </p:nvGrpSpPr>
        <p:grpSpPr bwMode="auto">
          <a:xfrm>
            <a:off x="387350" y="1771650"/>
            <a:ext cx="2851150" cy="1141413"/>
            <a:chOff x="153988" y="1614313"/>
            <a:chExt cx="2850318" cy="1141457"/>
          </a:xfrm>
        </p:grpSpPr>
        <p:sp>
          <p:nvSpPr>
            <p:cNvPr id="5149" name="矩形 5"/>
            <p:cNvSpPr>
              <a:spLocks noChangeArrowheads="1"/>
            </p:cNvSpPr>
            <p:nvPr/>
          </p:nvSpPr>
          <p:spPr bwMode="auto">
            <a:xfrm>
              <a:off x="790683" y="1758089"/>
              <a:ext cx="2213623" cy="753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 eaLnBrk="1" hangingPunct="1">
                <a:lnSpc>
                  <a:spcPct val="125000"/>
                </a:lnSpc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掌握</a:t>
              </a:r>
              <a:r>
                <a:rPr lang="en-US" altLang="zh-CN" b="1" dirty="0" err="1">
                  <a:latin typeface="微软雅黑" pitchFamily="34" charset="-122"/>
                  <a:ea typeface="微软雅黑" pitchFamily="34" charset="-122"/>
                </a:rPr>
                <a:t>Vue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实例的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创建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及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数据的绑定</a:t>
              </a:r>
              <a:endParaRPr lang="en-US" altLang="zh-CN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150" name="组合 16"/>
            <p:cNvGrpSpPr>
              <a:grpSpLocks/>
            </p:cNvGrpSpPr>
            <p:nvPr/>
          </p:nvGrpSpPr>
          <p:grpSpPr bwMode="auto">
            <a:xfrm>
              <a:off x="466536" y="2103548"/>
              <a:ext cx="2179369" cy="652222"/>
              <a:chOff x="860198" y="2352244"/>
              <a:chExt cx="2178276" cy="652213"/>
            </a:xfrm>
          </p:grpSpPr>
          <p:cxnSp>
            <p:nvCxnSpPr>
              <p:cNvPr id="5154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55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51" name="组合 15"/>
            <p:cNvGrpSpPr>
              <a:grpSpLocks/>
            </p:cNvGrpSpPr>
            <p:nvPr/>
          </p:nvGrpSpPr>
          <p:grpSpPr bwMode="auto">
            <a:xfrm>
              <a:off x="153988" y="1614313"/>
              <a:ext cx="474819" cy="522307"/>
              <a:chOff x="1232465" y="3529898"/>
              <a:chExt cx="474581" cy="522300"/>
            </a:xfrm>
          </p:grpSpPr>
          <p:sp>
            <p:nvSpPr>
              <p:cNvPr id="49" name="椭圆 48"/>
              <p:cNvSpPr/>
              <p:nvPr/>
            </p:nvSpPr>
            <p:spPr bwMode="auto">
              <a:xfrm>
                <a:off x="1232465" y="3558474"/>
                <a:ext cx="474286" cy="474675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287984" y="3529898"/>
                <a:ext cx="334696" cy="52230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1</a:t>
                </a:r>
                <a:endPara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3" name="组合 52"/>
          <p:cNvGrpSpPr>
            <a:grpSpLocks/>
          </p:cNvGrpSpPr>
          <p:nvPr/>
        </p:nvGrpSpPr>
        <p:grpSpPr bwMode="auto">
          <a:xfrm>
            <a:off x="6176963" y="1804988"/>
            <a:ext cx="2560637" cy="1103312"/>
            <a:chOff x="6135688" y="2109791"/>
            <a:chExt cx="2560637" cy="1100134"/>
          </a:xfrm>
        </p:grpSpPr>
        <p:grpSp>
          <p:nvGrpSpPr>
            <p:cNvPr id="5142" name="组合 32"/>
            <p:cNvGrpSpPr>
              <a:grpSpLocks/>
            </p:cNvGrpSpPr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5147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48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43" name="组合 35"/>
            <p:cNvGrpSpPr>
              <a:grpSpLocks/>
            </p:cNvGrpSpPr>
            <p:nvPr/>
          </p:nvGrpSpPr>
          <p:grpSpPr bwMode="auto">
            <a:xfrm>
              <a:off x="8223250" y="2109791"/>
              <a:ext cx="473075" cy="522287"/>
              <a:chOff x="1232465" y="3530023"/>
              <a:chExt cx="474415" cy="522742"/>
            </a:xfrm>
          </p:grpSpPr>
          <p:sp>
            <p:nvSpPr>
              <p:cNvPr id="57" name="椭圆 56"/>
              <p:cNvSpPr/>
              <p:nvPr/>
            </p:nvSpPr>
            <p:spPr bwMode="auto">
              <a:xfrm>
                <a:off x="1232465" y="3558541"/>
                <a:ext cx="474415" cy="475292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300921" y="3530023"/>
                <a:ext cx="335911" cy="52282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2</a:t>
                </a:r>
                <a:endPara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44" name="矩形 46"/>
            <p:cNvSpPr>
              <a:spLocks noChangeArrowheads="1"/>
            </p:cNvSpPr>
            <p:nvPr/>
          </p:nvSpPr>
          <p:spPr bwMode="auto">
            <a:xfrm>
              <a:off x="6135688" y="2248332"/>
              <a:ext cx="1925366" cy="751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 algn="r" eaLnBrk="1" hangingPunct="1">
                <a:lnSpc>
                  <a:spcPct val="125000"/>
                </a:lnSpc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掌握</a:t>
              </a:r>
              <a:r>
                <a:rPr lang="en-US" altLang="zh-CN" b="1" dirty="0">
                  <a:latin typeface="微软雅黑" pitchFamily="34" charset="-122"/>
                  <a:ea typeface="微软雅黑" pitchFamily="34" charset="-122"/>
                </a:rPr>
                <a:t>Vue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的事件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监听操作</a:t>
              </a:r>
              <a:endParaRPr lang="en-US" altLang="zh-CN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8" name="组合 67"/>
          <p:cNvGrpSpPr>
            <a:grpSpLocks/>
          </p:cNvGrpSpPr>
          <p:nvPr/>
        </p:nvGrpSpPr>
        <p:grpSpPr bwMode="auto">
          <a:xfrm flipV="1">
            <a:off x="6186488" y="4081464"/>
            <a:ext cx="2560637" cy="1137502"/>
            <a:chOff x="6135688" y="2075699"/>
            <a:chExt cx="2560637" cy="1134226"/>
          </a:xfrm>
        </p:grpSpPr>
        <p:grpSp>
          <p:nvGrpSpPr>
            <p:cNvPr id="5135" name="组合 32"/>
            <p:cNvGrpSpPr>
              <a:grpSpLocks/>
            </p:cNvGrpSpPr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5140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41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36" name="组合 35"/>
            <p:cNvGrpSpPr>
              <a:grpSpLocks/>
            </p:cNvGrpSpPr>
            <p:nvPr/>
          </p:nvGrpSpPr>
          <p:grpSpPr bwMode="auto">
            <a:xfrm>
              <a:off x="8223250" y="2109791"/>
              <a:ext cx="473075" cy="522366"/>
              <a:chOff x="1232465" y="3530023"/>
              <a:chExt cx="474415" cy="522821"/>
            </a:xfrm>
          </p:grpSpPr>
          <p:sp>
            <p:nvSpPr>
              <p:cNvPr id="72" name="椭圆 71"/>
              <p:cNvSpPr/>
              <p:nvPr/>
            </p:nvSpPr>
            <p:spPr bwMode="auto">
              <a:xfrm>
                <a:off x="1232465" y="3558541"/>
                <a:ext cx="474415" cy="475292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 flipV="1">
                <a:off x="1300921" y="3530023"/>
                <a:ext cx="335911" cy="52282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3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37" name="矩形 46"/>
            <p:cNvSpPr>
              <a:spLocks noChangeArrowheads="1"/>
            </p:cNvSpPr>
            <p:nvPr/>
          </p:nvSpPr>
          <p:spPr bwMode="auto">
            <a:xfrm flipV="1">
              <a:off x="6135688" y="2075699"/>
              <a:ext cx="1925366" cy="1096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 algn="r" eaLnBrk="1" hangingPunct="1">
                <a:lnSpc>
                  <a:spcPct val="125000"/>
                </a:lnSpc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掌握</a:t>
              </a:r>
              <a:r>
                <a:rPr lang="en-US" altLang="zh-CN" b="1" dirty="0">
                  <a:latin typeface="微软雅黑" pitchFamily="34" charset="-122"/>
                  <a:ea typeface="微软雅黑" pitchFamily="34" charset="-122"/>
                </a:rPr>
                <a:t>Vue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生命周期钩子函数的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使用</a:t>
              </a:r>
              <a:endParaRPr lang="en-US" altLang="zh-CN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6" name="组合 75"/>
          <p:cNvGrpSpPr>
            <a:grpSpLocks/>
          </p:cNvGrpSpPr>
          <p:nvPr/>
        </p:nvGrpSpPr>
        <p:grpSpPr bwMode="auto">
          <a:xfrm flipH="1" flipV="1">
            <a:off x="398463" y="4068753"/>
            <a:ext cx="2560637" cy="1542115"/>
            <a:chOff x="6135688" y="1672255"/>
            <a:chExt cx="2560637" cy="1537670"/>
          </a:xfrm>
        </p:grpSpPr>
        <p:grpSp>
          <p:nvGrpSpPr>
            <p:cNvPr id="5128" name="组合 32"/>
            <p:cNvGrpSpPr>
              <a:grpSpLocks/>
            </p:cNvGrpSpPr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5133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34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29" name="组合 35"/>
            <p:cNvGrpSpPr>
              <a:grpSpLocks/>
            </p:cNvGrpSpPr>
            <p:nvPr/>
          </p:nvGrpSpPr>
          <p:grpSpPr bwMode="auto">
            <a:xfrm>
              <a:off x="8223250" y="2109791"/>
              <a:ext cx="473075" cy="522366"/>
              <a:chOff x="1232465" y="3530023"/>
              <a:chExt cx="474415" cy="522821"/>
            </a:xfrm>
          </p:grpSpPr>
          <p:sp>
            <p:nvSpPr>
              <p:cNvPr id="80" name="椭圆 79"/>
              <p:cNvSpPr/>
              <p:nvPr/>
            </p:nvSpPr>
            <p:spPr bwMode="auto">
              <a:xfrm>
                <a:off x="1232465" y="3558541"/>
                <a:ext cx="474415" cy="475292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 flipV="1">
                <a:off x="1300921" y="3530023"/>
                <a:ext cx="335911" cy="52282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4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30" name="矩形 46"/>
            <p:cNvSpPr>
              <a:spLocks noChangeArrowheads="1"/>
            </p:cNvSpPr>
            <p:nvPr/>
          </p:nvSpPr>
          <p:spPr bwMode="auto">
            <a:xfrm flipV="1">
              <a:off x="6135688" y="1672255"/>
              <a:ext cx="1925366" cy="1441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 eaLnBrk="1" hangingPunct="1">
                <a:lnSpc>
                  <a:spcPct val="125000"/>
                </a:lnSpc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掌握</a:t>
              </a:r>
              <a:r>
                <a:rPr lang="en-US" altLang="zh-CN" b="1" dirty="0" err="1">
                  <a:latin typeface="微软雅黑" pitchFamily="34" charset="-122"/>
                  <a:ea typeface="微软雅黑" pitchFamily="34" charset="-122"/>
                </a:rPr>
                <a:t>Vue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组件的注册及组件之间的数据传递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的方法</a:t>
              </a:r>
              <a:endParaRPr lang="en-US" altLang="zh-CN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1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9"/>
          <p:cNvSpPr txBox="1">
            <a:spLocks noChangeArrowheads="1"/>
          </p:cNvSpPr>
          <p:nvPr/>
        </p:nvSpPr>
        <p:spPr bwMode="auto">
          <a:xfrm>
            <a:off x="580916" y="1992313"/>
            <a:ext cx="790733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methods</a:t>
            </a:r>
            <a:r>
              <a:rPr lang="zh-CN" altLang="en-US" b="1" u="sng" dirty="0">
                <a:solidFill>
                  <a:srgbClr val="0D74C9"/>
                </a:solidFill>
              </a:rPr>
              <a:t>基本概念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en-US" altLang="zh-CN" dirty="0"/>
              <a:t>methods</a:t>
            </a:r>
            <a:r>
              <a:rPr lang="zh-CN" altLang="zh-CN" dirty="0"/>
              <a:t>属性用来定义方法，通过</a:t>
            </a:r>
            <a:r>
              <a:rPr lang="en-US" altLang="zh-CN" dirty="0" err="1"/>
              <a:t>Vue</a:t>
            </a:r>
            <a:r>
              <a:rPr lang="zh-CN" altLang="zh-CN" dirty="0"/>
              <a:t>实例可以直接访问这些方法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/>
              <a:t>在定义的方法中，</a:t>
            </a:r>
            <a:r>
              <a:rPr lang="en-US" altLang="zh-CN" dirty="0"/>
              <a:t>this</a:t>
            </a:r>
            <a:r>
              <a:rPr lang="zh-CN" altLang="zh-CN" dirty="0"/>
              <a:t>指向</a:t>
            </a:r>
            <a:r>
              <a:rPr lang="en-US" altLang="zh-CN" dirty="0" err="1"/>
              <a:t>Vue</a:t>
            </a:r>
            <a:r>
              <a:rPr lang="zh-CN" altLang="zh-CN" dirty="0"/>
              <a:t>实例本身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/>
              <a:t>定义在</a:t>
            </a:r>
            <a:r>
              <a:rPr lang="en-US" altLang="zh-CN" dirty="0"/>
              <a:t>methods</a:t>
            </a:r>
            <a:r>
              <a:rPr lang="zh-CN" altLang="zh-CN" dirty="0"/>
              <a:t>属性中的方法可以作为页面中的事件处理方法使用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/>
              <a:t>当事件触发后，执行相应的事件处理方</a:t>
            </a:r>
            <a:r>
              <a:rPr lang="zh-CN" altLang="en-US" dirty="0"/>
              <a:t>法</a:t>
            </a:r>
            <a:endParaRPr lang="zh-CN" altLang="zh-CN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2.1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>
                <a:latin typeface="+mn-lt"/>
                <a:cs typeface="Times New Roman" pitchFamily="18" charset="0"/>
              </a:rPr>
              <a:t>实例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7" name="矩形 6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methods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定义方法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84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fdfd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142" y="2812398"/>
            <a:ext cx="4858448" cy="1864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案例展示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2.1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>
                <a:latin typeface="+mn-lt"/>
                <a:cs typeface="Times New Roman" pitchFamily="18" charset="0"/>
              </a:rPr>
              <a:t>实例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7" name="矩形 6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methods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定义方法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70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：编写初始页面结构。</a:t>
            </a:r>
            <a:endParaRPr lang="en-US" altLang="zh-CN" dirty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2.1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>
                <a:latin typeface="+mn-lt"/>
                <a:cs typeface="Times New Roman" pitchFamily="18" charset="0"/>
              </a:rPr>
              <a:t>实例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methods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定义方法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1" name="组合 9"/>
          <p:cNvGrpSpPr>
            <a:grpSpLocks/>
          </p:cNvGrpSpPr>
          <p:nvPr/>
        </p:nvGrpSpPr>
        <p:grpSpPr bwMode="auto">
          <a:xfrm>
            <a:off x="2013101" y="3083374"/>
            <a:ext cx="4590900" cy="1763287"/>
            <a:chOff x="1277817" y="3552094"/>
            <a:chExt cx="2598166" cy="2482051"/>
          </a:xfrm>
        </p:grpSpPr>
        <p:sp>
          <p:nvSpPr>
            <p:cNvPr id="22" name="矩形 10"/>
            <p:cNvSpPr>
              <a:spLocks noChangeArrowheads="1"/>
            </p:cNvSpPr>
            <p:nvPr/>
          </p:nvSpPr>
          <p:spPr bwMode="auto">
            <a:xfrm>
              <a:off x="1277817" y="3552094"/>
              <a:ext cx="2598166" cy="2482051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4" name="矩形 11"/>
            <p:cNvSpPr>
              <a:spLocks noChangeArrowheads="1"/>
            </p:cNvSpPr>
            <p:nvPr/>
          </p:nvSpPr>
          <p:spPr bwMode="auto">
            <a:xfrm>
              <a:off x="1363359" y="3670950"/>
              <a:ext cx="2512624" cy="2363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&lt;div id="app"&gt;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&lt;!-- </a:t>
              </a:r>
              <a:r>
                <a:rPr lang="zh-CN" altLang="zh-CN" sz="1200" b="1" dirty="0">
                  <a:solidFill>
                    <a:schemeClr val="bg1"/>
                  </a:solidFill>
                </a:rPr>
                <a:t>为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button</a:t>
              </a:r>
              <a:r>
                <a:rPr lang="zh-CN" altLang="zh-CN" sz="1200" b="1" dirty="0">
                  <a:solidFill>
                    <a:schemeClr val="bg1"/>
                  </a:solidFill>
                </a:rPr>
                <a:t>按钮绑定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click</a:t>
              </a:r>
              <a:r>
                <a:rPr lang="zh-CN" altLang="zh-CN" sz="1200" b="1" dirty="0">
                  <a:solidFill>
                    <a:schemeClr val="bg1"/>
                  </a:solidFill>
                </a:rPr>
                <a:t>事件 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--&gt;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  &lt;button @click="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showInfo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"&gt;</a:t>
              </a:r>
              <a:r>
                <a:rPr lang="zh-CN" altLang="zh-CN" sz="1200" b="1" dirty="0">
                  <a:solidFill>
                    <a:schemeClr val="bg1"/>
                  </a:solidFill>
                </a:rPr>
                <a:t>请单击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&lt;/button&gt;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  &lt;p&gt;{{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msg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}}&lt;/p&gt;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&lt;/div&gt;</a:t>
              </a:r>
            </a:p>
            <a:p>
              <a:pPr lvl="0">
                <a:lnSpc>
                  <a:spcPct val="150000"/>
                </a:lnSpc>
              </a:pPr>
              <a:endParaRPr lang="en-US" altLang="zh-CN" sz="12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endParaRPr lang="zh-CN" altLang="zh-CN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圆角矩形 15"/>
          <p:cNvSpPr>
            <a:spLocks noChangeArrowheads="1"/>
          </p:cNvSpPr>
          <p:nvPr/>
        </p:nvSpPr>
        <p:spPr bwMode="auto">
          <a:xfrm>
            <a:off x="4442649" y="2762723"/>
            <a:ext cx="2161352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初始页面结构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：在</a:t>
            </a:r>
            <a:r>
              <a:rPr lang="en-US" altLang="zh-CN" dirty="0"/>
              <a:t>methods</a:t>
            </a:r>
            <a:r>
              <a:rPr lang="zh-CN" altLang="en-US" dirty="0"/>
              <a:t>选项中定义</a:t>
            </a:r>
            <a:r>
              <a:rPr lang="en-US" altLang="zh-CN" dirty="0" err="1"/>
              <a:t>showInfo</a:t>
            </a:r>
            <a:r>
              <a:rPr lang="en-US" altLang="zh-CN" dirty="0"/>
              <a:t>()</a:t>
            </a:r>
            <a:r>
              <a:rPr lang="zh-CN" altLang="en-US" dirty="0"/>
              <a:t>方法，实现页面内容的更新。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2.1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>
                <a:latin typeface="+mn-lt"/>
                <a:cs typeface="Times New Roman" pitchFamily="18" charset="0"/>
              </a:rPr>
              <a:t>实例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methods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定义方法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941927" y="3214732"/>
            <a:ext cx="2258473" cy="1946220"/>
            <a:chOff x="1294683" y="3552093"/>
            <a:chExt cx="2598165" cy="4164172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94683" y="3552093"/>
              <a:ext cx="2598165" cy="416417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3670950"/>
              <a:ext cx="2512624" cy="2040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({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  el: '#app',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  data: {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    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msg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: ''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  },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})</a:t>
              </a:r>
              <a:endParaRPr lang="zh-CN" altLang="zh-CN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1504607" y="2778641"/>
            <a:ext cx="1681133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定义</a:t>
            </a:r>
            <a:r>
              <a:rPr lang="en-US" altLang="zh-CN" dirty="0" err="1"/>
              <a:t>vm</a:t>
            </a:r>
            <a:r>
              <a:rPr lang="zh-CN" altLang="en-US" dirty="0"/>
              <a:t>实例</a:t>
            </a:r>
            <a:endParaRPr lang="en-US" altLang="zh-CN" dirty="0"/>
          </a:p>
        </p:txBody>
      </p: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4151756" y="3270283"/>
            <a:ext cx="3907363" cy="1856492"/>
            <a:chOff x="1277817" y="3552094"/>
            <a:chExt cx="2598166" cy="2159798"/>
          </a:xfrm>
        </p:grpSpPr>
        <p:sp>
          <p:nvSpPr>
            <p:cNvPr id="20" name="矩形 19"/>
            <p:cNvSpPr>
              <a:spLocks noChangeArrowheads="1"/>
            </p:cNvSpPr>
            <p:nvPr/>
          </p:nvSpPr>
          <p:spPr bwMode="auto">
            <a:xfrm>
              <a:off x="1277817" y="3552094"/>
              <a:ext cx="2598166" cy="215979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1" name="矩形 20"/>
            <p:cNvSpPr>
              <a:spLocks noChangeArrowheads="1"/>
            </p:cNvSpPr>
            <p:nvPr/>
          </p:nvSpPr>
          <p:spPr bwMode="auto">
            <a:xfrm>
              <a:off x="1363359" y="3670950"/>
              <a:ext cx="2512624" cy="2040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  methods: {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   // </a:t>
              </a:r>
              <a:r>
                <a:rPr lang="zh-CN" altLang="zh-CN" sz="1200" b="1" dirty="0">
                  <a:solidFill>
                    <a:schemeClr val="bg1"/>
                  </a:solidFill>
                </a:rPr>
                <a:t>定义事件处理方法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showInfo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    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showInfo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 () {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      this.msg = '</a:t>
              </a:r>
              <a:r>
                <a:rPr lang="zh-CN" altLang="zh-CN" sz="1200" b="1" dirty="0">
                  <a:solidFill>
                    <a:schemeClr val="bg1"/>
                  </a:solidFill>
                </a:rPr>
                <a:t>触发单击事件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'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    }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 }</a:t>
              </a:r>
              <a:endParaRPr lang="zh-CN" altLang="zh-CN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圆角矩形 15"/>
          <p:cNvSpPr>
            <a:spLocks noChangeArrowheads="1"/>
          </p:cNvSpPr>
          <p:nvPr/>
        </p:nvSpPr>
        <p:spPr bwMode="auto">
          <a:xfrm>
            <a:off x="4151757" y="2845869"/>
            <a:ext cx="3907363" cy="47160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在</a:t>
            </a:r>
            <a:r>
              <a:rPr lang="en-US" altLang="zh-CN" dirty="0" err="1"/>
              <a:t>Vue</a:t>
            </a:r>
            <a:r>
              <a:rPr lang="zh-CN" altLang="en-US" dirty="0"/>
              <a:t>配置对象中定义</a:t>
            </a:r>
            <a:r>
              <a:rPr lang="en-US" altLang="zh-CN" dirty="0" err="1"/>
              <a:t>showInfo</a:t>
            </a:r>
            <a:r>
              <a:rPr lang="zh-CN" altLang="en-US" dirty="0"/>
              <a:t>方法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2400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dfdfd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608" y="2769274"/>
            <a:ext cx="4999706" cy="1918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：单击页面中的“请单击”按钮，更新页面内容。</a:t>
            </a:r>
            <a:endParaRPr lang="en-US" altLang="zh-CN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2.1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>
                <a:latin typeface="+mn-lt"/>
                <a:cs typeface="Times New Roman" pitchFamily="18" charset="0"/>
              </a:rPr>
              <a:t>实例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7" name="矩形 6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methods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定义方法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08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computed</a:t>
            </a:r>
            <a:r>
              <a:rPr lang="zh-CN" altLang="en-US" b="1" u="sng" dirty="0">
                <a:solidFill>
                  <a:srgbClr val="0D74C9"/>
                </a:solidFill>
              </a:rPr>
              <a:t>计算属性</a:t>
            </a:r>
            <a:r>
              <a:rPr lang="zh-CN" altLang="en-US" dirty="0"/>
              <a:t>：计算属性结果会被缓存起来，当</a:t>
            </a:r>
            <a:r>
              <a:rPr lang="zh-CN" altLang="zh-CN" dirty="0"/>
              <a:t>依赖的响应式属性</a:t>
            </a:r>
            <a:r>
              <a:rPr lang="zh-CN" altLang="en-US" dirty="0"/>
              <a:t>发生</a:t>
            </a:r>
            <a:r>
              <a:rPr lang="zh-CN" altLang="zh-CN" dirty="0"/>
              <a:t>变化时，才会重新计算，返回最终结果。</a:t>
            </a:r>
            <a:endParaRPr lang="en-US" altLang="zh-CN" dirty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2.1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>
                <a:latin typeface="+mn-lt"/>
                <a:cs typeface="Times New Roman" pitchFamily="18" charset="0"/>
              </a:rPr>
              <a:t>实例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computed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计算属性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案例展示</a:t>
            </a:r>
            <a:r>
              <a:rPr lang="zh-CN" altLang="en-US" dirty="0"/>
              <a:t>：根据商品单价和数量计算出商品的总价格</a:t>
            </a:r>
            <a:r>
              <a:rPr lang="zh-CN" altLang="zh-CN" dirty="0"/>
              <a:t>。</a:t>
            </a:r>
            <a:endParaRPr lang="en-US" altLang="zh-CN" dirty="0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2.1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>
                <a:latin typeface="+mn-lt"/>
                <a:cs typeface="Times New Roman" pitchFamily="18" charset="0"/>
              </a:rPr>
              <a:t>实例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20" name="矩形 19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computed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计算属性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66562" name="Picture 2" descr="aas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234" y="2749174"/>
            <a:ext cx="4796547" cy="2678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：首先编写总价格页面结构</a:t>
            </a:r>
            <a:r>
              <a:rPr lang="zh-CN" altLang="zh-CN" dirty="0"/>
              <a:t>。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2.1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>
                <a:latin typeface="+mn-lt"/>
                <a:cs typeface="Times New Roman" pitchFamily="18" charset="0"/>
              </a:rPr>
              <a:t>实例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computed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计算属性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1409649" y="2904672"/>
            <a:ext cx="5274930" cy="2565962"/>
            <a:chOff x="1277816" y="3552093"/>
            <a:chExt cx="2598167" cy="3696284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6" y="3552093"/>
              <a:ext cx="2598167" cy="369628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3639530"/>
              <a:ext cx="2512624" cy="3608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&lt;div id="app"&gt;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&lt;p&gt;</a:t>
              </a:r>
              <a:r>
                <a:rPr lang="zh-CN" altLang="zh-CN" sz="1200" b="1" dirty="0">
                  <a:solidFill>
                    <a:schemeClr val="bg1"/>
                  </a:solidFill>
                </a:rPr>
                <a:t>总价格：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{{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totalPrice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}}&lt;/p&gt;&lt;p&gt;</a:t>
              </a:r>
              <a:r>
                <a:rPr lang="zh-CN" altLang="zh-CN" sz="1200" b="1" dirty="0">
                  <a:solidFill>
                    <a:schemeClr val="bg1"/>
                  </a:solidFill>
                </a:rPr>
                <a:t>单价：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{{price}}&lt;/p&gt;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&lt;p&gt;</a:t>
              </a:r>
              <a:r>
                <a:rPr lang="zh-CN" altLang="zh-CN" sz="1200" b="1" dirty="0">
                  <a:solidFill>
                    <a:schemeClr val="bg1"/>
                  </a:solidFill>
                </a:rPr>
                <a:t>数量：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{{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num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}}&lt;/p&gt;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&lt;div&gt;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  &lt;button @click="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num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 == 0 ? 0 : 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num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--"&gt;</a:t>
              </a:r>
              <a:r>
                <a:rPr lang="zh-CN" altLang="zh-CN" sz="1200" b="1" dirty="0">
                  <a:solidFill>
                    <a:schemeClr val="bg1"/>
                  </a:solidFill>
                </a:rPr>
                <a:t>减少数量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&lt;/button&gt;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  &lt;button @click="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num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++"&gt;</a:t>
              </a:r>
              <a:r>
                <a:rPr lang="zh-CN" altLang="zh-CN" sz="1200" b="1" dirty="0">
                  <a:solidFill>
                    <a:schemeClr val="bg1"/>
                  </a:solidFill>
                </a:rPr>
                <a:t>增加数量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&lt;/button&gt;</a:t>
              </a:r>
              <a:endParaRPr lang="zh-CN" altLang="en-US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&lt;/div&gt;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&lt;/div&gt;</a:t>
              </a:r>
              <a:endParaRPr lang="zh-CN" altLang="zh-CN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4061619" y="2603795"/>
            <a:ext cx="2569376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总价格计算页面结构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5551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：在</a:t>
            </a:r>
            <a:r>
              <a:rPr lang="en-US" altLang="zh-CN" dirty="0"/>
              <a:t>computed</a:t>
            </a:r>
            <a:r>
              <a:rPr lang="zh-CN" altLang="en-US" dirty="0"/>
              <a:t>中定义</a:t>
            </a:r>
            <a:r>
              <a:rPr lang="en-US" altLang="zh-CN" dirty="0" err="1"/>
              <a:t>totalPrice</a:t>
            </a:r>
            <a:r>
              <a:rPr lang="zh-CN" altLang="en-US" dirty="0"/>
              <a:t>函数返回计算后的总价格</a:t>
            </a:r>
            <a:r>
              <a:rPr lang="zh-CN" altLang="zh-CN" dirty="0"/>
              <a:t>。</a:t>
            </a:r>
            <a:endParaRPr lang="en-US" altLang="zh-CN" dirty="0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2.1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>
                <a:latin typeface="+mn-lt"/>
                <a:cs typeface="Times New Roman" pitchFamily="18" charset="0"/>
              </a:rPr>
              <a:t>实例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5" name="矩形 1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computed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计算属性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9" name="组合 9"/>
          <p:cNvGrpSpPr>
            <a:grpSpLocks/>
          </p:cNvGrpSpPr>
          <p:nvPr/>
        </p:nvGrpSpPr>
        <p:grpSpPr bwMode="auto">
          <a:xfrm>
            <a:off x="2025082" y="2882299"/>
            <a:ext cx="4655089" cy="3133898"/>
            <a:chOff x="1277816" y="3552093"/>
            <a:chExt cx="2598167" cy="4899554"/>
          </a:xfrm>
        </p:grpSpPr>
        <p:sp>
          <p:nvSpPr>
            <p:cNvPr id="20" name="矩形 10"/>
            <p:cNvSpPr>
              <a:spLocks noChangeArrowheads="1"/>
            </p:cNvSpPr>
            <p:nvPr/>
          </p:nvSpPr>
          <p:spPr bwMode="auto">
            <a:xfrm>
              <a:off x="1277816" y="3552093"/>
              <a:ext cx="2598167" cy="489955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1" name="矩形 11"/>
            <p:cNvSpPr>
              <a:spLocks noChangeArrowheads="1"/>
            </p:cNvSpPr>
            <p:nvPr/>
          </p:nvSpPr>
          <p:spPr bwMode="auto">
            <a:xfrm>
              <a:off x="1363359" y="3670949"/>
              <a:ext cx="2512624" cy="4763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el: '#app',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data: {price: 20,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num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: 0},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computed: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总价格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totalPrice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totalPrice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() {return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this.price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*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this.num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圆角矩形 15"/>
          <p:cNvSpPr>
            <a:spLocks noChangeArrowheads="1"/>
          </p:cNvSpPr>
          <p:nvPr/>
        </p:nvSpPr>
        <p:spPr bwMode="auto">
          <a:xfrm>
            <a:off x="4518819" y="2660842"/>
            <a:ext cx="2161352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/>
              <a:t>computed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案例展示</a:t>
            </a:r>
            <a:r>
              <a:rPr lang="zh-CN" altLang="en-US" dirty="0"/>
              <a:t>：通过</a:t>
            </a:r>
            <a:r>
              <a:rPr lang="en-US" altLang="zh-CN" dirty="0"/>
              <a:t>watch</a:t>
            </a:r>
            <a:r>
              <a:rPr lang="zh-CN" altLang="en-US" dirty="0"/>
              <a:t>获取</a:t>
            </a:r>
            <a:r>
              <a:rPr lang="en-US" altLang="zh-CN" dirty="0" err="1"/>
              <a:t>cityName</a:t>
            </a:r>
            <a:r>
              <a:rPr lang="zh-CN" altLang="en-US" dirty="0"/>
              <a:t>的新值和旧值。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2.1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>
                <a:latin typeface="+mn-lt"/>
                <a:cs typeface="Times New Roman" pitchFamily="18" charset="0"/>
              </a:rPr>
              <a:t>实例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6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watch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状态监听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0" name="Picture 2" descr="assd 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853" y="2984850"/>
            <a:ext cx="5357931" cy="1551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352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目录</a:t>
            </a:r>
            <a:endParaRPr lang="zh-CN" altLang="en-US"/>
          </a:p>
        </p:txBody>
      </p:sp>
      <p:sp>
        <p:nvSpPr>
          <p:cNvPr id="6147" name="TextBox 12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802063" y="3098800"/>
            <a:ext cx="33797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点击查看本节相关知识点</a:t>
            </a:r>
          </a:p>
        </p:txBody>
      </p:sp>
      <p:sp>
        <p:nvSpPr>
          <p:cNvPr id="6148" name="TextBox 126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709863" y="1784350"/>
            <a:ext cx="3525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点击查看本节相关知识点</a:t>
            </a: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3873500" y="3079750"/>
            <a:ext cx="3833813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ysDot"/>
            <a:headEnd type="oval" w="sm" len="sm"/>
            <a:tailEnd type="oval" w="sm" len="sm"/>
          </a:ln>
          <a:effectLst/>
        </p:spPr>
      </p:cxnSp>
      <p:sp>
        <p:nvSpPr>
          <p:cNvPr id="6150" name="矩形 36"/>
          <p:cNvSpPr>
            <a:spLocks noChangeArrowheads="1"/>
          </p:cNvSpPr>
          <p:nvPr/>
        </p:nvSpPr>
        <p:spPr bwMode="auto">
          <a:xfrm flipH="1">
            <a:off x="3676650" y="2576513"/>
            <a:ext cx="19757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Vue</a:t>
            </a:r>
            <a:r>
              <a:rPr lang="zh-CN" altLang="en-US" sz="24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数据绑定</a:t>
            </a:r>
          </a:p>
        </p:txBody>
      </p:sp>
      <p:grpSp>
        <p:nvGrpSpPr>
          <p:cNvPr id="6151" name="组合 111"/>
          <p:cNvGrpSpPr>
            <a:grpSpLocks/>
          </p:cNvGrpSpPr>
          <p:nvPr/>
        </p:nvGrpSpPr>
        <p:grpSpPr bwMode="auto">
          <a:xfrm rot="-12767">
            <a:off x="2751138" y="2576513"/>
            <a:ext cx="884237" cy="954087"/>
            <a:chOff x="1936217" y="1275606"/>
            <a:chExt cx="1296545" cy="1728192"/>
          </a:xfrm>
        </p:grpSpPr>
        <p:grpSp>
          <p:nvGrpSpPr>
            <p:cNvPr id="6177" name="组合 112"/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10" name="圆角矩形 9"/>
              <p:cNvSpPr/>
              <p:nvPr/>
            </p:nvSpPr>
            <p:spPr>
              <a:xfrm>
                <a:off x="1907301" y="1275607"/>
                <a:ext cx="1296545" cy="1728192"/>
              </a:xfrm>
              <a:prstGeom prst="roundRect">
                <a:avLst/>
              </a:prstGeom>
              <a:solidFill>
                <a:srgbClr val="1369B2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2.2</a:t>
                </a:r>
                <a:endParaRPr lang="zh-CN" altLang="en-US" sz="36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11" name="圆角矩形 10"/>
              <p:cNvSpPr/>
              <p:nvPr/>
            </p:nvSpPr>
            <p:spPr>
              <a:xfrm>
                <a:off x="1960838" y="1347494"/>
                <a:ext cx="1189471" cy="1584417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9" name="圆角矩形 5"/>
            <p:cNvSpPr/>
            <p:nvPr/>
          </p:nvSpPr>
          <p:spPr>
            <a:xfrm>
              <a:off x="1890818" y="2060414"/>
              <a:ext cx="1294218" cy="937422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grpSp>
        <p:nvGrpSpPr>
          <p:cNvPr id="6152" name="4.1"/>
          <p:cNvGrpSpPr>
            <a:grpSpLocks/>
          </p:cNvGrpSpPr>
          <p:nvPr/>
        </p:nvGrpSpPr>
        <p:grpSpPr bwMode="auto">
          <a:xfrm>
            <a:off x="1711325" y="1271588"/>
            <a:ext cx="4411663" cy="952500"/>
            <a:chOff x="1711765" y="1263328"/>
            <a:chExt cx="4411519" cy="952284"/>
          </a:xfrm>
        </p:grpSpPr>
        <p:grpSp>
          <p:nvGrpSpPr>
            <p:cNvPr id="6170" name="组合 29"/>
            <p:cNvGrpSpPr>
              <a:grpSpLocks/>
            </p:cNvGrpSpPr>
            <p:nvPr/>
          </p:nvGrpSpPr>
          <p:grpSpPr bwMode="auto">
            <a:xfrm rot="-12767">
              <a:off x="1711765" y="1263328"/>
              <a:ext cx="884879" cy="952284"/>
              <a:chOff x="1936620" y="1275606"/>
              <a:chExt cx="1296876" cy="1728192"/>
            </a:xfrm>
          </p:grpSpPr>
          <p:grpSp>
            <p:nvGrpSpPr>
              <p:cNvPr id="6173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25" name="圆角矩形 24"/>
                <p:cNvSpPr/>
                <p:nvPr/>
              </p:nvSpPr>
              <p:spPr>
                <a:xfrm>
                  <a:off x="1907704" y="1275604"/>
                  <a:ext cx="1295894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2.1</a:t>
                  </a:r>
                  <a:endParaRPr lang="zh-CN" altLang="en-US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6" name="圆角矩形 25"/>
                <p:cNvSpPr/>
                <p:nvPr/>
              </p:nvSpPr>
              <p:spPr>
                <a:xfrm>
                  <a:off x="1961216" y="1347611"/>
                  <a:ext cx="1188871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4" name="圆角矩形 5"/>
              <p:cNvSpPr/>
              <p:nvPr/>
            </p:nvSpPr>
            <p:spPr>
              <a:xfrm>
                <a:off x="1923818" y="2061681"/>
                <a:ext cx="1212136" cy="936105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1" name="直接连接符 20"/>
            <p:cNvCxnSpPr/>
            <p:nvPr/>
          </p:nvCxnSpPr>
          <p:spPr>
            <a:xfrm>
              <a:off x="2810279" y="1760102"/>
              <a:ext cx="331300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172" name="矩形 35"/>
            <p:cNvSpPr>
              <a:spLocks noChangeArrowheads="1"/>
            </p:cNvSpPr>
            <p:nvPr/>
          </p:nvSpPr>
          <p:spPr bwMode="auto">
            <a:xfrm>
              <a:off x="2717559" y="1286488"/>
              <a:ext cx="1360137" cy="46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 err="1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Vue</a:t>
              </a:r>
              <a:r>
                <a:rPr lang="zh-CN" altLang="en-US" sz="24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实例</a:t>
              </a:r>
            </a:p>
          </p:txBody>
        </p:sp>
      </p:grpSp>
      <p:sp>
        <p:nvSpPr>
          <p:cNvPr id="6153" name="TextBox 126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2703513" y="4392613"/>
            <a:ext cx="35258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点击查看本节相关知识点</a:t>
            </a:r>
          </a:p>
        </p:txBody>
      </p:sp>
      <p:grpSp>
        <p:nvGrpSpPr>
          <p:cNvPr id="6154" name="4.1"/>
          <p:cNvGrpSpPr>
            <a:grpSpLocks/>
          </p:cNvGrpSpPr>
          <p:nvPr/>
        </p:nvGrpSpPr>
        <p:grpSpPr bwMode="auto">
          <a:xfrm>
            <a:off x="1704975" y="3879850"/>
            <a:ext cx="4411663" cy="952500"/>
            <a:chOff x="1711765" y="1263328"/>
            <a:chExt cx="4411519" cy="952284"/>
          </a:xfrm>
        </p:grpSpPr>
        <p:grpSp>
          <p:nvGrpSpPr>
            <p:cNvPr id="6163" name="组合 29"/>
            <p:cNvGrpSpPr>
              <a:grpSpLocks/>
            </p:cNvGrpSpPr>
            <p:nvPr/>
          </p:nvGrpSpPr>
          <p:grpSpPr bwMode="auto">
            <a:xfrm rot="-12767">
              <a:off x="1711765" y="1263328"/>
              <a:ext cx="884879" cy="952284"/>
              <a:chOff x="1936620" y="1275606"/>
              <a:chExt cx="1296876" cy="1728192"/>
            </a:xfrm>
          </p:grpSpPr>
          <p:grpSp>
            <p:nvGrpSpPr>
              <p:cNvPr id="6166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31" name="圆角矩形 30"/>
                <p:cNvSpPr/>
                <p:nvPr/>
              </p:nvSpPr>
              <p:spPr>
                <a:xfrm>
                  <a:off x="1907704" y="1275604"/>
                  <a:ext cx="1295894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2.3</a:t>
                  </a:r>
                  <a:endParaRPr lang="zh-CN" altLang="en-US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32" name="圆角矩形 31"/>
                <p:cNvSpPr/>
                <p:nvPr/>
              </p:nvSpPr>
              <p:spPr>
                <a:xfrm>
                  <a:off x="1961216" y="1347613"/>
                  <a:ext cx="1188871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30" name="圆角矩形 5"/>
              <p:cNvSpPr/>
              <p:nvPr/>
            </p:nvSpPr>
            <p:spPr>
              <a:xfrm>
                <a:off x="1923818" y="2061683"/>
                <a:ext cx="1212136" cy="936103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7" name="直接连接符 26"/>
            <p:cNvCxnSpPr/>
            <p:nvPr/>
          </p:nvCxnSpPr>
          <p:spPr>
            <a:xfrm>
              <a:off x="2810279" y="1760103"/>
              <a:ext cx="331300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165" name="矩形 35"/>
            <p:cNvSpPr>
              <a:spLocks noChangeArrowheads="1"/>
            </p:cNvSpPr>
            <p:nvPr/>
          </p:nvSpPr>
          <p:spPr bwMode="auto">
            <a:xfrm>
              <a:off x="2717559" y="1286488"/>
              <a:ext cx="1360137" cy="46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 err="1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Vue</a:t>
              </a:r>
              <a:r>
                <a:rPr lang="zh-CN" altLang="en-US" sz="24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事件</a:t>
              </a:r>
            </a:p>
          </p:txBody>
        </p:sp>
      </p:grpSp>
      <p:sp>
        <p:nvSpPr>
          <p:cNvPr id="6155" name="TextBox 126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3770313" y="5718175"/>
            <a:ext cx="33797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点击查看本节相关知识点</a:t>
            </a:r>
          </a:p>
        </p:txBody>
      </p:sp>
      <p:cxnSp>
        <p:nvCxnSpPr>
          <p:cNvPr id="33" name="直接连接符 32"/>
          <p:cNvCxnSpPr/>
          <p:nvPr/>
        </p:nvCxnSpPr>
        <p:spPr bwMode="auto">
          <a:xfrm>
            <a:off x="3841750" y="5699125"/>
            <a:ext cx="3833813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ysDot"/>
            <a:headEnd type="oval" w="sm" len="sm"/>
            <a:tailEnd type="oval" w="sm" len="sm"/>
          </a:ln>
          <a:effectLst/>
        </p:spPr>
      </p:cxnSp>
      <p:sp>
        <p:nvSpPr>
          <p:cNvPr id="6157" name="矩形 36"/>
          <p:cNvSpPr>
            <a:spLocks noChangeArrowheads="1"/>
          </p:cNvSpPr>
          <p:nvPr/>
        </p:nvSpPr>
        <p:spPr bwMode="auto">
          <a:xfrm flipH="1">
            <a:off x="3644900" y="5195888"/>
            <a:ext cx="13601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Vue</a:t>
            </a:r>
            <a:r>
              <a:rPr lang="zh-CN" altLang="en-US" sz="24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组件</a:t>
            </a:r>
          </a:p>
        </p:txBody>
      </p:sp>
      <p:grpSp>
        <p:nvGrpSpPr>
          <p:cNvPr id="6158" name="组合 111"/>
          <p:cNvGrpSpPr>
            <a:grpSpLocks/>
          </p:cNvGrpSpPr>
          <p:nvPr/>
        </p:nvGrpSpPr>
        <p:grpSpPr bwMode="auto">
          <a:xfrm rot="-12767">
            <a:off x="2719388" y="5195888"/>
            <a:ext cx="884237" cy="954087"/>
            <a:chOff x="1936217" y="1275606"/>
            <a:chExt cx="1296545" cy="1728192"/>
          </a:xfrm>
        </p:grpSpPr>
        <p:grpSp>
          <p:nvGrpSpPr>
            <p:cNvPr id="6159" name="组合 112"/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38" name="圆角矩形 37"/>
              <p:cNvSpPr/>
              <p:nvPr/>
            </p:nvSpPr>
            <p:spPr>
              <a:xfrm>
                <a:off x="1907301" y="1275607"/>
                <a:ext cx="1296545" cy="1728192"/>
              </a:xfrm>
              <a:prstGeom prst="roundRect">
                <a:avLst/>
              </a:prstGeom>
              <a:solidFill>
                <a:srgbClr val="1369B2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2.4</a:t>
                </a:r>
                <a:endParaRPr lang="zh-CN" altLang="en-US" sz="36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39" name="圆角矩形 38"/>
              <p:cNvSpPr/>
              <p:nvPr/>
            </p:nvSpPr>
            <p:spPr>
              <a:xfrm>
                <a:off x="1960838" y="1347494"/>
                <a:ext cx="1189471" cy="1584417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37" name="圆角矩形 5"/>
            <p:cNvSpPr/>
            <p:nvPr/>
          </p:nvSpPr>
          <p:spPr>
            <a:xfrm>
              <a:off x="1890818" y="2060414"/>
              <a:ext cx="1294218" cy="937422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0"/>
          <p:cNvSpPr>
            <a:spLocks noChangeArrowheads="1"/>
          </p:cNvSpPr>
          <p:nvPr/>
        </p:nvSpPr>
        <p:spPr bwMode="auto">
          <a:xfrm>
            <a:off x="925280" y="2884873"/>
            <a:ext cx="6663947" cy="1648308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66421" y="2963521"/>
            <a:ext cx="66228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&lt;div id="app"&gt;</a:t>
            </a:r>
            <a:endParaRPr lang="zh-CN" altLang="zh-CN" sz="1600" b="1" dirty="0">
              <a:solidFill>
                <a:schemeClr val="bg1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  &lt;!-- input</a:t>
            </a:r>
            <a:r>
              <a:rPr lang="zh-CN" altLang="zh-CN" sz="1600" b="1" dirty="0">
                <a:solidFill>
                  <a:schemeClr val="bg1"/>
                </a:solidFill>
              </a:rPr>
              <a:t>中的</a:t>
            </a:r>
            <a:r>
              <a:rPr lang="en-US" altLang="zh-CN" sz="1600" b="1" dirty="0">
                <a:solidFill>
                  <a:schemeClr val="bg1"/>
                </a:solidFill>
              </a:rPr>
              <a:t>v-model</a:t>
            </a:r>
            <a:r>
              <a:rPr lang="zh-CN" altLang="zh-CN" sz="1600" b="1" dirty="0">
                <a:solidFill>
                  <a:schemeClr val="bg1"/>
                </a:solidFill>
              </a:rPr>
              <a:t>用于在表单控件元素上创建双向数据绑定 </a:t>
            </a:r>
            <a:r>
              <a:rPr lang="en-US" altLang="zh-CN" sz="1600" b="1" dirty="0">
                <a:solidFill>
                  <a:schemeClr val="bg1"/>
                </a:solidFill>
              </a:rPr>
              <a:t>--&gt;</a:t>
            </a:r>
            <a:endParaRPr lang="zh-CN" altLang="zh-CN" sz="1600" b="1" dirty="0">
              <a:solidFill>
                <a:schemeClr val="bg1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  &lt;input type="text" v-model="</a:t>
            </a:r>
            <a:r>
              <a:rPr lang="en-US" altLang="zh-CN" sz="1600" b="1" dirty="0" err="1">
                <a:solidFill>
                  <a:schemeClr val="bg1"/>
                </a:solidFill>
              </a:rPr>
              <a:t>cityName</a:t>
            </a:r>
            <a:r>
              <a:rPr lang="en-US" altLang="zh-CN" sz="1600" b="1" dirty="0">
                <a:solidFill>
                  <a:schemeClr val="bg1"/>
                </a:solidFill>
              </a:rPr>
              <a:t>"&gt;</a:t>
            </a:r>
            <a:endParaRPr lang="zh-CN" altLang="zh-CN" sz="1600" b="1" dirty="0">
              <a:solidFill>
                <a:schemeClr val="bg1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&lt;/div&gt;</a:t>
            </a:r>
            <a:endParaRPr lang="zh-CN" altLang="zh-CN" sz="1600" b="1" dirty="0">
              <a:solidFill>
                <a:schemeClr val="bg1"/>
              </a:solidFill>
            </a:endParaRPr>
          </a:p>
        </p:txBody>
      </p:sp>
      <p:sp>
        <p:nvSpPr>
          <p:cNvPr id="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2.1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>
                <a:latin typeface="+mn-lt"/>
                <a:cs typeface="Times New Roman" pitchFamily="18" charset="0"/>
              </a:rPr>
              <a:t>实例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6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watch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状态监听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" name="圆角矩形 15"/>
          <p:cNvSpPr>
            <a:spLocks noChangeArrowheads="1"/>
          </p:cNvSpPr>
          <p:nvPr/>
        </p:nvSpPr>
        <p:spPr bwMode="auto">
          <a:xfrm>
            <a:off x="5088646" y="2539993"/>
            <a:ext cx="2427702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编写页面结构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6716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：首先定义</a:t>
            </a:r>
            <a:r>
              <a:rPr lang="en-US" altLang="zh-CN" dirty="0" err="1"/>
              <a:t>vm</a:t>
            </a:r>
            <a:r>
              <a:rPr lang="zh-CN" altLang="en-US" dirty="0"/>
              <a:t>实例对象。</a:t>
            </a:r>
            <a:endParaRPr lang="en-US" altLang="zh-CN" dirty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2.1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>
                <a:latin typeface="+mn-lt"/>
                <a:cs typeface="Times New Roman" pitchFamily="18" charset="0"/>
              </a:rPr>
              <a:t>实例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6" name="矩形 1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6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watch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状态监听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4" name="组合 9"/>
          <p:cNvGrpSpPr>
            <a:grpSpLocks/>
          </p:cNvGrpSpPr>
          <p:nvPr/>
        </p:nvGrpSpPr>
        <p:grpSpPr bwMode="auto">
          <a:xfrm>
            <a:off x="2118447" y="2957665"/>
            <a:ext cx="3012354" cy="3234836"/>
            <a:chOff x="1277816" y="3552089"/>
            <a:chExt cx="3045733" cy="7232816"/>
          </a:xfrm>
        </p:grpSpPr>
        <p:sp>
          <p:nvSpPr>
            <p:cNvPr id="25" name="矩形 10"/>
            <p:cNvSpPr>
              <a:spLocks noChangeArrowheads="1"/>
            </p:cNvSpPr>
            <p:nvPr/>
          </p:nvSpPr>
          <p:spPr bwMode="auto">
            <a:xfrm>
              <a:off x="1277816" y="3552089"/>
              <a:ext cx="3045733" cy="723281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6" name="矩形 11"/>
            <p:cNvSpPr>
              <a:spLocks noChangeArrowheads="1"/>
            </p:cNvSpPr>
            <p:nvPr/>
          </p:nvSpPr>
          <p:spPr bwMode="auto">
            <a:xfrm>
              <a:off x="1363359" y="3670950"/>
              <a:ext cx="2960190" cy="6812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el: '#app',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data: {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cityName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: 'shanghai‘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圆角矩形 15"/>
          <p:cNvSpPr>
            <a:spLocks noChangeArrowheads="1"/>
          </p:cNvSpPr>
          <p:nvPr/>
        </p:nvSpPr>
        <p:spPr bwMode="auto">
          <a:xfrm>
            <a:off x="2703099" y="2607033"/>
            <a:ext cx="2427702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定义</a:t>
            </a:r>
            <a:r>
              <a:rPr lang="en-US" altLang="zh-CN" dirty="0" err="1"/>
              <a:t>vm</a:t>
            </a:r>
            <a:r>
              <a:rPr lang="zh-CN" altLang="en-US" dirty="0"/>
              <a:t>实例对象</a:t>
            </a:r>
            <a:endParaRPr lang="en-US" altLang="zh-CN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：在</a:t>
            </a:r>
            <a:r>
              <a:rPr lang="en-US" altLang="zh-CN" dirty="0" err="1"/>
              <a:t>Vue</a:t>
            </a:r>
            <a:r>
              <a:rPr lang="zh-CN" altLang="en-US" dirty="0"/>
              <a:t>配置对象中定义</a:t>
            </a:r>
            <a:r>
              <a:rPr lang="en-US" altLang="zh-CN" dirty="0"/>
              <a:t>watch</a:t>
            </a:r>
            <a:r>
              <a:rPr lang="zh-CN" altLang="en-US" dirty="0"/>
              <a:t>监听</a:t>
            </a:r>
            <a:r>
              <a:rPr lang="en-US" altLang="zh-CN" dirty="0" err="1"/>
              <a:t>cityName</a:t>
            </a:r>
            <a:r>
              <a:rPr lang="zh-CN" altLang="en-US" dirty="0"/>
              <a:t>属性。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2.1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>
                <a:latin typeface="+mn-lt"/>
                <a:cs typeface="Times New Roman" pitchFamily="18" charset="0"/>
              </a:rPr>
              <a:t>实例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6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watch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状态监听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4" name="组合 9"/>
          <p:cNvGrpSpPr>
            <a:grpSpLocks/>
          </p:cNvGrpSpPr>
          <p:nvPr/>
        </p:nvGrpSpPr>
        <p:grpSpPr bwMode="auto">
          <a:xfrm>
            <a:off x="1657351" y="3056671"/>
            <a:ext cx="4112828" cy="2331545"/>
            <a:chOff x="1277816" y="3552091"/>
            <a:chExt cx="3045733" cy="9409046"/>
          </a:xfrm>
        </p:grpSpPr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>
              <a:off x="1277816" y="3552091"/>
              <a:ext cx="3045733" cy="940904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6" name="矩形 11"/>
            <p:cNvSpPr>
              <a:spLocks noChangeArrowheads="1"/>
            </p:cNvSpPr>
            <p:nvPr/>
          </p:nvSpPr>
          <p:spPr bwMode="auto">
            <a:xfrm>
              <a:off x="1363359" y="3670950"/>
              <a:ext cx="2960190" cy="4335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watch: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cityName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newName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,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oldName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 {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console.log(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newName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,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oldName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}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390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：在浏览器查看运行效果。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2.1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>
                <a:latin typeface="+mn-lt"/>
                <a:cs typeface="Times New Roman" pitchFamily="18" charset="0"/>
              </a:rPr>
              <a:t>实例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6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watch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状态监听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4" name="Picture 3" descr="s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2638644"/>
            <a:ext cx="6367298" cy="3729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321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filters</a:t>
            </a:r>
            <a:r>
              <a:rPr lang="zh-CN" altLang="en-US" b="1" u="sng" dirty="0">
                <a:solidFill>
                  <a:srgbClr val="0D74C9"/>
                </a:solidFill>
              </a:rPr>
              <a:t>过滤器</a:t>
            </a:r>
            <a:r>
              <a:rPr lang="zh-CN" altLang="en-US" dirty="0"/>
              <a:t>：在页面中直接操作数据，返回最终结果。</a:t>
            </a:r>
            <a:endParaRPr lang="en-US" altLang="zh-CN" dirty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2.1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>
                <a:latin typeface="+mn-lt"/>
                <a:cs typeface="Times New Roman" pitchFamily="18" charset="0"/>
              </a:rPr>
              <a:t>实例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7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filters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过滤器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案例展示</a:t>
            </a:r>
            <a:r>
              <a:rPr lang="zh-CN" altLang="en-US" dirty="0"/>
              <a:t>：</a:t>
            </a:r>
            <a:r>
              <a:rPr lang="zh-CN" altLang="zh-CN" dirty="0"/>
              <a:t>在插值表达式中使用</a:t>
            </a:r>
            <a:r>
              <a:rPr lang="en-US" altLang="zh-CN" dirty="0"/>
              <a:t>filters</a:t>
            </a:r>
            <a:r>
              <a:rPr lang="zh-CN" altLang="zh-CN" dirty="0"/>
              <a:t>过滤器</a:t>
            </a:r>
            <a:r>
              <a:rPr lang="zh-CN" altLang="en-US" dirty="0"/>
              <a:t>，将小写字母转换成大写字母。</a:t>
            </a:r>
            <a:endParaRPr lang="en-US" altLang="zh-CN" dirty="0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2.1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>
                <a:latin typeface="+mn-lt"/>
                <a:cs typeface="Times New Roman" pitchFamily="18" charset="0"/>
              </a:rPr>
              <a:t>实例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7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filters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过滤器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2" name="Picture 2" descr="sdsda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295" y="2780532"/>
            <a:ext cx="5499048" cy="155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9"/>
          <p:cNvGrpSpPr>
            <a:grpSpLocks/>
          </p:cNvGrpSpPr>
          <p:nvPr/>
        </p:nvGrpSpPr>
        <p:grpSpPr bwMode="auto">
          <a:xfrm>
            <a:off x="1480941" y="3023230"/>
            <a:ext cx="4147349" cy="1211287"/>
            <a:chOff x="1277816" y="3552089"/>
            <a:chExt cx="3045733" cy="13138378"/>
          </a:xfrm>
        </p:grpSpPr>
        <p:sp>
          <p:nvSpPr>
            <p:cNvPr id="4" name="矩形 10"/>
            <p:cNvSpPr>
              <a:spLocks noChangeArrowheads="1"/>
            </p:cNvSpPr>
            <p:nvPr/>
          </p:nvSpPr>
          <p:spPr bwMode="auto">
            <a:xfrm>
              <a:off x="1277816" y="3552089"/>
              <a:ext cx="3045733" cy="1313837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5" name="矩形 11"/>
            <p:cNvSpPr>
              <a:spLocks noChangeArrowheads="1"/>
            </p:cNvSpPr>
            <p:nvPr/>
          </p:nvSpPr>
          <p:spPr bwMode="auto">
            <a:xfrm>
              <a:off x="1363359" y="3670946"/>
              <a:ext cx="2960190" cy="13019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id="app"&gt;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&lt;div&gt;{{message |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toUpcase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}}&lt;/div&gt;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</a:p>
          </p:txBody>
        </p:sp>
      </p:grpSp>
      <p:sp>
        <p:nvSpPr>
          <p:cNvPr id="6" name="圆角矩形 15"/>
          <p:cNvSpPr>
            <a:spLocks noChangeArrowheads="1"/>
          </p:cNvSpPr>
          <p:nvPr/>
        </p:nvSpPr>
        <p:spPr bwMode="auto">
          <a:xfrm>
            <a:off x="2938992" y="2638644"/>
            <a:ext cx="2689298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初始页面结构</a:t>
            </a:r>
            <a:endParaRPr lang="en-US" altLang="zh-CN" dirty="0"/>
          </a:p>
        </p:txBody>
      </p:sp>
      <p:sp>
        <p:nvSpPr>
          <p:cNvPr id="7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：编写初始页面结构。</a:t>
            </a:r>
            <a:endParaRPr lang="en-US" altLang="zh-CN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2.1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>
                <a:latin typeface="+mn-lt"/>
                <a:cs typeface="Times New Roman" pitchFamily="18" charset="0"/>
              </a:rPr>
              <a:t>实例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0" name="矩形 9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7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filters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过滤器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3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92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9"/>
          <p:cNvGrpSpPr>
            <a:grpSpLocks/>
          </p:cNvGrpSpPr>
          <p:nvPr/>
        </p:nvGrpSpPr>
        <p:grpSpPr bwMode="auto">
          <a:xfrm>
            <a:off x="2577839" y="2930491"/>
            <a:ext cx="2924328" cy="2951206"/>
            <a:chOff x="1277816" y="3552086"/>
            <a:chExt cx="3045733" cy="10732133"/>
          </a:xfrm>
        </p:grpSpPr>
        <p:sp>
          <p:nvSpPr>
            <p:cNvPr id="8" name="矩形 10"/>
            <p:cNvSpPr>
              <a:spLocks noChangeArrowheads="1"/>
            </p:cNvSpPr>
            <p:nvPr/>
          </p:nvSpPr>
          <p:spPr bwMode="auto">
            <a:xfrm>
              <a:off x="1277816" y="3552086"/>
              <a:ext cx="3045733" cy="10732133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9" name="矩形 11"/>
            <p:cNvSpPr>
              <a:spLocks noChangeArrowheads="1"/>
            </p:cNvSpPr>
            <p:nvPr/>
          </p:nvSpPr>
          <p:spPr bwMode="auto">
            <a:xfrm>
              <a:off x="1363359" y="3670951"/>
              <a:ext cx="2960190" cy="7506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el: '#app',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data: 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message: '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helloworld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：首先创建</a:t>
            </a:r>
            <a:r>
              <a:rPr lang="en-US" altLang="zh-CN" dirty="0" err="1"/>
              <a:t>vm</a:t>
            </a:r>
            <a:r>
              <a:rPr lang="zh-CN" altLang="en-US" dirty="0"/>
              <a:t>实例对象，并定义</a:t>
            </a:r>
            <a:r>
              <a:rPr lang="en-US" altLang="zh-CN" dirty="0"/>
              <a:t>message</a:t>
            </a:r>
            <a:r>
              <a:rPr lang="zh-CN" altLang="en-US" dirty="0"/>
              <a:t>初始数据。</a:t>
            </a:r>
            <a:endParaRPr lang="en-US" altLang="zh-CN" dirty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2.1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>
                <a:latin typeface="+mn-lt"/>
                <a:cs typeface="Times New Roman" pitchFamily="18" charset="0"/>
              </a:rPr>
              <a:t>实例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7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filters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过滤器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40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9"/>
          <p:cNvGrpSpPr>
            <a:grpSpLocks/>
          </p:cNvGrpSpPr>
          <p:nvPr/>
        </p:nvGrpSpPr>
        <p:grpSpPr bwMode="auto">
          <a:xfrm>
            <a:off x="1651053" y="3192642"/>
            <a:ext cx="4859237" cy="2651661"/>
            <a:chOff x="1277816" y="3552086"/>
            <a:chExt cx="3045733" cy="10732133"/>
          </a:xfrm>
        </p:grpSpPr>
        <p:sp>
          <p:nvSpPr>
            <p:cNvPr id="4" name="矩形 10"/>
            <p:cNvSpPr>
              <a:spLocks noChangeArrowheads="1"/>
            </p:cNvSpPr>
            <p:nvPr/>
          </p:nvSpPr>
          <p:spPr bwMode="auto">
            <a:xfrm>
              <a:off x="1277816" y="3552086"/>
              <a:ext cx="3045733" cy="10732133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5" name="矩形 11"/>
            <p:cNvSpPr>
              <a:spLocks noChangeArrowheads="1"/>
            </p:cNvSpPr>
            <p:nvPr/>
          </p:nvSpPr>
          <p:spPr bwMode="auto">
            <a:xfrm>
              <a:off x="1363359" y="3670952"/>
              <a:ext cx="2960190" cy="9342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filters: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将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helloworld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转换为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HELLOWORLD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toUpcase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(value) 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return value ?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value.toUpperCase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() : ''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</a:p>
          </p:txBody>
        </p:sp>
      </p:grpSp>
      <p:sp>
        <p:nvSpPr>
          <p:cNvPr id="6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：在</a:t>
            </a:r>
            <a:r>
              <a:rPr lang="en-US" altLang="zh-CN" dirty="0" err="1"/>
              <a:t>vm</a:t>
            </a:r>
            <a:r>
              <a:rPr lang="zh-CN" altLang="en-US" dirty="0"/>
              <a:t>中定义</a:t>
            </a:r>
            <a:r>
              <a:rPr lang="en-US" altLang="zh-CN" dirty="0"/>
              <a:t>filters</a:t>
            </a:r>
            <a:r>
              <a:rPr lang="zh-CN" altLang="en-US" dirty="0"/>
              <a:t>过滤器，并在</a:t>
            </a:r>
            <a:r>
              <a:rPr lang="en-US" altLang="zh-CN" dirty="0"/>
              <a:t>filters</a:t>
            </a:r>
            <a:r>
              <a:rPr lang="zh-CN" altLang="en-US" dirty="0"/>
              <a:t>中定义</a:t>
            </a:r>
            <a:r>
              <a:rPr lang="en-US" altLang="zh-CN" dirty="0" err="1"/>
              <a:t>toUpcase</a:t>
            </a:r>
            <a:r>
              <a:rPr lang="en-US" altLang="zh-CN" dirty="0"/>
              <a:t>()</a:t>
            </a:r>
            <a:r>
              <a:rPr lang="zh-CN" altLang="en-US" dirty="0"/>
              <a:t>方法实现小写字母转大写字母。</a:t>
            </a:r>
            <a:endParaRPr lang="en-US" altLang="zh-CN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2.1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>
                <a:latin typeface="+mn-lt"/>
                <a:cs typeface="Times New Roman" pitchFamily="18" charset="0"/>
              </a:rPr>
              <a:t>实例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9" name="矩形 8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7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filters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过滤器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25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案例展示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zh-CN" altLang="en-US" dirty="0"/>
              <a:t>在</a:t>
            </a:r>
            <a:r>
              <a:rPr lang="en-US" altLang="zh-CN" dirty="0"/>
              <a:t>v-bind</a:t>
            </a:r>
            <a:r>
              <a:rPr lang="zh-CN" altLang="en-US" dirty="0"/>
              <a:t>属性绑定中使用</a:t>
            </a:r>
            <a:r>
              <a:rPr lang="en-US" altLang="zh-CN" dirty="0"/>
              <a:t>filters</a:t>
            </a:r>
            <a:r>
              <a:rPr lang="zh-CN" altLang="en-US" dirty="0"/>
              <a:t>过滤器。</a:t>
            </a:r>
            <a:endParaRPr lang="en-US" altLang="zh-CN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2.1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>
                <a:latin typeface="+mn-lt"/>
                <a:cs typeface="Times New Roman" pitchFamily="18" charset="0"/>
              </a:rPr>
              <a:t>实例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0" name="矩形 9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7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filters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过滤器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3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4" name="Picture 3" descr="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669" y="2724346"/>
            <a:ext cx="5595014" cy="3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495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目录</a:t>
            </a:r>
            <a:endParaRPr lang="zh-CN" altLang="en-US"/>
          </a:p>
        </p:txBody>
      </p:sp>
      <p:sp>
        <p:nvSpPr>
          <p:cNvPr id="5" name="TextBox 12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709863" y="1784350"/>
            <a:ext cx="3525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点击查看本节相关知识点</a:t>
            </a:r>
          </a:p>
        </p:txBody>
      </p:sp>
      <p:grpSp>
        <p:nvGrpSpPr>
          <p:cNvPr id="13" name="4.1"/>
          <p:cNvGrpSpPr>
            <a:grpSpLocks/>
          </p:cNvGrpSpPr>
          <p:nvPr/>
        </p:nvGrpSpPr>
        <p:grpSpPr bwMode="auto">
          <a:xfrm>
            <a:off x="1711325" y="1271588"/>
            <a:ext cx="4411663" cy="952500"/>
            <a:chOff x="1711765" y="1263328"/>
            <a:chExt cx="4411519" cy="952284"/>
          </a:xfrm>
        </p:grpSpPr>
        <p:grpSp>
          <p:nvGrpSpPr>
            <p:cNvPr id="14" name="组合 29"/>
            <p:cNvGrpSpPr>
              <a:grpSpLocks/>
            </p:cNvGrpSpPr>
            <p:nvPr/>
          </p:nvGrpSpPr>
          <p:grpSpPr bwMode="auto">
            <a:xfrm rot="-12767">
              <a:off x="1711765" y="1263328"/>
              <a:ext cx="884879" cy="952284"/>
              <a:chOff x="1936620" y="1275606"/>
              <a:chExt cx="1296876" cy="1728192"/>
            </a:xfrm>
          </p:grpSpPr>
          <p:grpSp>
            <p:nvGrpSpPr>
              <p:cNvPr id="17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19" name="圆角矩形 18"/>
                <p:cNvSpPr/>
                <p:nvPr/>
              </p:nvSpPr>
              <p:spPr>
                <a:xfrm>
                  <a:off x="1907704" y="1275604"/>
                  <a:ext cx="1295894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2.5</a:t>
                  </a:r>
                  <a:endParaRPr lang="zh-CN" altLang="en-US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0" name="圆角矩形 19"/>
                <p:cNvSpPr/>
                <p:nvPr/>
              </p:nvSpPr>
              <p:spPr>
                <a:xfrm>
                  <a:off x="1961216" y="1347611"/>
                  <a:ext cx="1188871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18" name="圆角矩形 5"/>
              <p:cNvSpPr/>
              <p:nvPr/>
            </p:nvSpPr>
            <p:spPr>
              <a:xfrm>
                <a:off x="1923818" y="2061681"/>
                <a:ext cx="1212136" cy="936105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15" name="直接连接符 14"/>
            <p:cNvCxnSpPr/>
            <p:nvPr/>
          </p:nvCxnSpPr>
          <p:spPr>
            <a:xfrm>
              <a:off x="2810279" y="1760102"/>
              <a:ext cx="331300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16" name="矩形 35"/>
            <p:cNvSpPr>
              <a:spLocks noChangeArrowheads="1"/>
            </p:cNvSpPr>
            <p:nvPr/>
          </p:nvSpPr>
          <p:spPr bwMode="auto">
            <a:xfrm>
              <a:off x="2717559" y="1286488"/>
              <a:ext cx="1975670" cy="46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 err="1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Vue</a:t>
              </a:r>
              <a:r>
                <a:rPr lang="zh-CN" altLang="en-US" sz="24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生命周期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572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9"/>
          <p:cNvGrpSpPr>
            <a:grpSpLocks/>
          </p:cNvGrpSpPr>
          <p:nvPr/>
        </p:nvGrpSpPr>
        <p:grpSpPr bwMode="auto">
          <a:xfrm>
            <a:off x="847204" y="3158865"/>
            <a:ext cx="5852081" cy="1485026"/>
            <a:chOff x="1277816" y="3552067"/>
            <a:chExt cx="3259052" cy="41687991"/>
          </a:xfrm>
        </p:grpSpPr>
        <p:sp>
          <p:nvSpPr>
            <p:cNvPr id="12" name="矩形 10"/>
            <p:cNvSpPr>
              <a:spLocks noChangeArrowheads="1"/>
            </p:cNvSpPr>
            <p:nvPr/>
          </p:nvSpPr>
          <p:spPr bwMode="auto">
            <a:xfrm>
              <a:off x="1277816" y="3552067"/>
              <a:ext cx="3259052" cy="41687991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3" name="矩形 11"/>
            <p:cNvSpPr>
              <a:spLocks noChangeArrowheads="1"/>
            </p:cNvSpPr>
            <p:nvPr/>
          </p:nvSpPr>
          <p:spPr bwMode="auto">
            <a:xfrm>
              <a:off x="1363359" y="3670952"/>
              <a:ext cx="3173509" cy="26853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id="app"&gt;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&lt;div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v-bind:id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="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dataId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|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formatId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"&gt;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helloworld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圆角矩形 15"/>
          <p:cNvSpPr>
            <a:spLocks noChangeArrowheads="1"/>
          </p:cNvSpPr>
          <p:nvPr/>
        </p:nvSpPr>
        <p:spPr bwMode="auto">
          <a:xfrm>
            <a:off x="3486111" y="2811017"/>
            <a:ext cx="3213174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初始页面结构</a:t>
            </a:r>
            <a:endParaRPr lang="en-US" altLang="zh-CN" dirty="0"/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zh-CN" altLang="en-US" dirty="0"/>
              <a:t>编写页面结构。</a:t>
            </a:r>
            <a:endParaRPr lang="en-US" altLang="zh-CN" dirty="0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2.1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>
                <a:latin typeface="+mn-lt"/>
                <a:cs typeface="Times New Roman" pitchFamily="18" charset="0"/>
              </a:rPr>
              <a:t>实例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7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filters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过滤器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zh-CN" altLang="en-US" dirty="0"/>
              <a:t>首先定义</a:t>
            </a:r>
            <a:r>
              <a:rPr lang="en-US" altLang="zh-CN" dirty="0" err="1"/>
              <a:t>vm</a:t>
            </a:r>
            <a:r>
              <a:rPr lang="zh-CN" altLang="en-US" dirty="0"/>
              <a:t>实例对象。</a:t>
            </a:r>
            <a:endParaRPr lang="en-US" altLang="zh-CN" dirty="0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2.1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>
                <a:latin typeface="+mn-lt"/>
                <a:cs typeface="Times New Roman" pitchFamily="18" charset="0"/>
              </a:rPr>
              <a:t>实例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7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filters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过滤器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9" name="组合 9"/>
          <p:cNvGrpSpPr>
            <a:grpSpLocks/>
          </p:cNvGrpSpPr>
          <p:nvPr/>
        </p:nvGrpSpPr>
        <p:grpSpPr bwMode="auto">
          <a:xfrm>
            <a:off x="2913547" y="2897788"/>
            <a:ext cx="2399433" cy="2935452"/>
            <a:chOff x="1277816" y="3552089"/>
            <a:chExt cx="3259052" cy="11061932"/>
          </a:xfrm>
        </p:grpSpPr>
        <p:sp>
          <p:nvSpPr>
            <p:cNvPr id="30" name="矩形 10"/>
            <p:cNvSpPr>
              <a:spLocks noChangeArrowheads="1"/>
            </p:cNvSpPr>
            <p:nvPr/>
          </p:nvSpPr>
          <p:spPr bwMode="auto">
            <a:xfrm>
              <a:off x="1277816" y="3552089"/>
              <a:ext cx="3259052" cy="1106193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31" name="矩形 11"/>
            <p:cNvSpPr>
              <a:spLocks noChangeArrowheads="1"/>
            </p:cNvSpPr>
            <p:nvPr/>
          </p:nvSpPr>
          <p:spPr bwMode="auto">
            <a:xfrm>
              <a:off x="1363359" y="3670954"/>
              <a:ext cx="3173509" cy="1094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el: '#app',</a:t>
              </a:r>
            </a:p>
            <a:p>
              <a:pPr lvl="0">
                <a:lnSpc>
                  <a:spcPct val="150000"/>
                </a:lnSpc>
              </a:pPr>
              <a:r>
                <a:rPr lang="zh-CN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data: {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dataId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: 'dff1‘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606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zh-CN" altLang="en-US" dirty="0"/>
              <a:t>在</a:t>
            </a:r>
            <a:r>
              <a:rPr lang="en-US" altLang="zh-CN" dirty="0" err="1"/>
              <a:t>vm</a:t>
            </a:r>
            <a:r>
              <a:rPr lang="zh-CN" altLang="en-US" dirty="0"/>
              <a:t>实例对象中定义</a:t>
            </a:r>
            <a:r>
              <a:rPr lang="en-US" altLang="zh-CN" dirty="0"/>
              <a:t>filters</a:t>
            </a:r>
            <a:r>
              <a:rPr lang="zh-CN" altLang="en-US" dirty="0"/>
              <a:t>，并在</a:t>
            </a:r>
            <a:r>
              <a:rPr lang="en-US" altLang="zh-CN" dirty="0"/>
              <a:t>filters</a:t>
            </a:r>
            <a:r>
              <a:rPr lang="zh-CN" altLang="en-US" dirty="0"/>
              <a:t>中定义</a:t>
            </a:r>
            <a:r>
              <a:rPr lang="en-US" altLang="zh-CN" dirty="0" err="1"/>
              <a:t>formatId</a:t>
            </a:r>
            <a:r>
              <a:rPr lang="en-US" altLang="zh-CN" dirty="0"/>
              <a:t>()</a:t>
            </a:r>
            <a:r>
              <a:rPr lang="zh-CN" altLang="en-US" dirty="0"/>
              <a:t>方法实现属性的过滤。</a:t>
            </a:r>
            <a:endParaRPr lang="en-US" altLang="zh-CN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2.1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>
                <a:latin typeface="+mn-lt"/>
                <a:cs typeface="Times New Roman" pitchFamily="18" charset="0"/>
              </a:rPr>
              <a:t>实例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7" name="矩形 6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7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filters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过滤器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1" name="组合 9"/>
          <p:cNvGrpSpPr>
            <a:grpSpLocks/>
          </p:cNvGrpSpPr>
          <p:nvPr/>
        </p:nvGrpSpPr>
        <p:grpSpPr bwMode="auto">
          <a:xfrm>
            <a:off x="792956" y="3307025"/>
            <a:ext cx="7558088" cy="1453495"/>
            <a:chOff x="1277816" y="3552089"/>
            <a:chExt cx="3259052" cy="11061932"/>
          </a:xfrm>
        </p:grpSpPr>
        <p:sp>
          <p:nvSpPr>
            <p:cNvPr id="12" name="矩形 10"/>
            <p:cNvSpPr>
              <a:spLocks noChangeArrowheads="1"/>
            </p:cNvSpPr>
            <p:nvPr/>
          </p:nvSpPr>
          <p:spPr bwMode="auto">
            <a:xfrm>
              <a:off x="1277816" y="3552089"/>
              <a:ext cx="3259052" cy="1106193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3" name="矩形 11"/>
            <p:cNvSpPr>
              <a:spLocks noChangeArrowheads="1"/>
            </p:cNvSpPr>
            <p:nvPr/>
          </p:nvSpPr>
          <p:spPr bwMode="auto">
            <a:xfrm>
              <a:off x="1363359" y="3670955"/>
              <a:ext cx="3173509" cy="8526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filters: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formatId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(value) {return value ?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value.charAt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(1) +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value.indexOf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('d') : ''}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}})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2787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/>
              <a:t>2.2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>
                <a:latin typeface="+mn-lt"/>
                <a:cs typeface="Times New Roman" pitchFamily="18" charset="0"/>
              </a:rPr>
              <a:t>数据绑定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绑定样式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绑定样式</a:t>
            </a:r>
            <a:r>
              <a:rPr lang="zh-CN" altLang="en-US" dirty="0"/>
              <a:t>：</a:t>
            </a:r>
            <a:r>
              <a:rPr lang="en-US" altLang="zh-CN" dirty="0" err="1"/>
              <a:t>Vue</a:t>
            </a:r>
            <a:r>
              <a:rPr lang="zh-CN" altLang="zh-CN" dirty="0"/>
              <a:t>提供了样式绑定功能，可以通过绑定内联样式和绑定样式类这两种方式来实现</a:t>
            </a:r>
            <a:r>
              <a:rPr lang="zh-CN" altLang="en-US" dirty="0"/>
              <a:t>。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56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  <p:bldP spid="7" grpId="0"/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/>
              <a:t>2.2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>
                <a:latin typeface="+mn-lt"/>
                <a:cs typeface="Times New Roman" pitchFamily="18" charset="0"/>
              </a:rPr>
              <a:t>数据绑定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绑定样式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案例展示</a:t>
            </a:r>
            <a:r>
              <a:rPr lang="zh-CN" altLang="en-US" dirty="0"/>
              <a:t>：通过绑定内联样式实现元素的背景色红色和粉色。</a:t>
            </a:r>
            <a:endParaRPr lang="zh-CN" altLang="zh-CN" dirty="0"/>
          </a:p>
        </p:txBody>
      </p:sp>
      <p:pic>
        <p:nvPicPr>
          <p:cNvPr id="9" name="Picture 2" descr="wewew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22" y="2638643"/>
            <a:ext cx="5872405" cy="3446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612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数据绑定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绑定样式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：在</a:t>
            </a:r>
            <a:r>
              <a:rPr lang="en-US" altLang="zh-CN" dirty="0" err="1"/>
              <a:t>vm</a:t>
            </a:r>
            <a:r>
              <a:rPr lang="zh-CN" altLang="en-US" dirty="0"/>
              <a:t>实例的</a:t>
            </a:r>
            <a:r>
              <a:rPr lang="en-US" altLang="zh-CN" dirty="0"/>
              <a:t>data</a:t>
            </a:r>
            <a:r>
              <a:rPr lang="zh-CN" altLang="en-US" dirty="0"/>
              <a:t>中定义</a:t>
            </a:r>
            <a:r>
              <a:rPr lang="en-US" altLang="zh-CN" dirty="0" err="1"/>
              <a:t>myDiv</a:t>
            </a:r>
            <a:r>
              <a:rPr lang="zh-CN" altLang="en-US" dirty="0"/>
              <a:t>样式对象。</a:t>
            </a:r>
            <a:endParaRPr lang="zh-CN" altLang="zh-CN" dirty="0"/>
          </a:p>
        </p:txBody>
      </p:sp>
      <p:grpSp>
        <p:nvGrpSpPr>
          <p:cNvPr id="9" name="组合 9"/>
          <p:cNvGrpSpPr>
            <a:grpSpLocks/>
          </p:cNvGrpSpPr>
          <p:nvPr/>
        </p:nvGrpSpPr>
        <p:grpSpPr bwMode="auto">
          <a:xfrm>
            <a:off x="2035723" y="3009224"/>
            <a:ext cx="3095077" cy="3323987"/>
            <a:chOff x="422622" y="3670954"/>
            <a:chExt cx="5851951" cy="31002316"/>
          </a:xfrm>
        </p:grpSpPr>
        <p:sp>
          <p:nvSpPr>
            <p:cNvPr id="10" name="矩形 10"/>
            <p:cNvSpPr>
              <a:spLocks noChangeArrowheads="1"/>
            </p:cNvSpPr>
            <p:nvPr/>
          </p:nvSpPr>
          <p:spPr bwMode="auto">
            <a:xfrm>
              <a:off x="422622" y="3670954"/>
              <a:ext cx="5851951" cy="3100231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1" name="矩形 11"/>
            <p:cNvSpPr>
              <a:spLocks noChangeArrowheads="1"/>
            </p:cNvSpPr>
            <p:nvPr/>
          </p:nvSpPr>
          <p:spPr bwMode="auto">
            <a:xfrm>
              <a:off x="528679" y="3670954"/>
              <a:ext cx="5620456" cy="31002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data: {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  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myDiv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:  {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    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backgroundColor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: 'red', 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    width: '100px',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    height: '100px‘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 }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   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pink:'pink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',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   width:'100%', 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   height: '200px'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}</a:t>
              </a:r>
              <a:endParaRPr lang="zh-CN" altLang="zh-CN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圆角矩形 15"/>
          <p:cNvSpPr>
            <a:spLocks noChangeArrowheads="1"/>
          </p:cNvSpPr>
          <p:nvPr/>
        </p:nvSpPr>
        <p:spPr bwMode="auto">
          <a:xfrm>
            <a:off x="3229217" y="2621120"/>
            <a:ext cx="1872580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定义样式对象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924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数据绑定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22" name="矩形 2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绑定样式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2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：通过</a:t>
            </a:r>
            <a:r>
              <a:rPr lang="en-US" altLang="zh-CN" dirty="0"/>
              <a:t>v-bind</a:t>
            </a:r>
            <a:r>
              <a:rPr lang="zh-CN" altLang="en-US" dirty="0"/>
              <a:t>绑定</a:t>
            </a:r>
            <a:r>
              <a:rPr lang="en-US" altLang="zh-CN" dirty="0"/>
              <a:t>data</a:t>
            </a:r>
            <a:r>
              <a:rPr lang="zh-CN" altLang="en-US" dirty="0"/>
              <a:t>中定义的</a:t>
            </a:r>
            <a:r>
              <a:rPr lang="en-US" altLang="zh-CN" dirty="0" err="1"/>
              <a:t>myDiv</a:t>
            </a:r>
            <a:r>
              <a:rPr lang="zh-CN" altLang="en-US" dirty="0"/>
              <a:t>对象。</a:t>
            </a:r>
            <a:endParaRPr lang="zh-CN" altLang="zh-CN" dirty="0"/>
          </a:p>
        </p:txBody>
      </p:sp>
      <p:grpSp>
        <p:nvGrpSpPr>
          <p:cNvPr id="26" name="组合 9"/>
          <p:cNvGrpSpPr>
            <a:grpSpLocks/>
          </p:cNvGrpSpPr>
          <p:nvPr/>
        </p:nvGrpSpPr>
        <p:grpSpPr bwMode="auto">
          <a:xfrm>
            <a:off x="716853" y="2931048"/>
            <a:ext cx="7560044" cy="2872390"/>
            <a:chOff x="1277816" y="3552089"/>
            <a:chExt cx="3259052" cy="13241382"/>
          </a:xfrm>
        </p:grpSpPr>
        <p:sp>
          <p:nvSpPr>
            <p:cNvPr id="27" name="矩形 10"/>
            <p:cNvSpPr>
              <a:spLocks noChangeArrowheads="1"/>
            </p:cNvSpPr>
            <p:nvPr/>
          </p:nvSpPr>
          <p:spPr bwMode="auto">
            <a:xfrm>
              <a:off x="1277816" y="3552089"/>
              <a:ext cx="3259052" cy="1324138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8" name="矩形 11"/>
            <p:cNvSpPr>
              <a:spLocks noChangeArrowheads="1"/>
            </p:cNvSpPr>
            <p:nvPr/>
          </p:nvSpPr>
          <p:spPr bwMode="auto">
            <a:xfrm>
              <a:off x="1363359" y="3670955"/>
              <a:ext cx="3173509" cy="12343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id="app"&gt;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&lt;!--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绑定样式属性值 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--&gt;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&lt;div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v-bind:style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="{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backgroundColor:pink,width:width,height:height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}"&gt;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   &lt;!--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绑定样式对象 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--&gt;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   &lt;div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v-bind:style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=“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myDiv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”&gt;&lt;/div&gt;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圆角矩形 15"/>
          <p:cNvSpPr>
            <a:spLocks noChangeArrowheads="1"/>
          </p:cNvSpPr>
          <p:nvPr/>
        </p:nvSpPr>
        <p:spPr bwMode="auto">
          <a:xfrm>
            <a:off x="5439103" y="2604751"/>
            <a:ext cx="2641150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绑定</a:t>
            </a:r>
            <a:r>
              <a:rPr lang="en-US" altLang="zh-CN" dirty="0" err="1"/>
              <a:t>myDiv</a:t>
            </a:r>
            <a:r>
              <a:rPr lang="zh-CN" altLang="en-US" dirty="0"/>
              <a:t>样式对象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数据绑定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绑定样式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案例展示</a:t>
            </a:r>
            <a:r>
              <a:rPr lang="zh-CN" altLang="en-US" dirty="0"/>
              <a:t>：通过绑定</a:t>
            </a:r>
            <a:r>
              <a:rPr lang="en-US" altLang="zh-CN" dirty="0"/>
              <a:t>data</a:t>
            </a:r>
            <a:r>
              <a:rPr lang="zh-CN" altLang="en-US" dirty="0"/>
              <a:t>中的类名实现元素的样式。</a:t>
            </a:r>
            <a:endParaRPr lang="zh-CN" altLang="zh-CN" dirty="0"/>
          </a:p>
        </p:txBody>
      </p:sp>
      <p:pic>
        <p:nvPicPr>
          <p:cNvPr id="70658" name="Picture 2" descr="sds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915" y="2721548"/>
            <a:ext cx="5504900" cy="3222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9"/>
          <p:cNvGrpSpPr>
            <a:grpSpLocks/>
          </p:cNvGrpSpPr>
          <p:nvPr/>
        </p:nvGrpSpPr>
        <p:grpSpPr bwMode="auto">
          <a:xfrm>
            <a:off x="2075434" y="2949910"/>
            <a:ext cx="5082111" cy="2645173"/>
            <a:chOff x="1277816" y="3552084"/>
            <a:chExt cx="3259052" cy="23875219"/>
          </a:xfrm>
        </p:grpSpPr>
        <p:sp>
          <p:nvSpPr>
            <p:cNvPr id="13" name="矩形 10"/>
            <p:cNvSpPr>
              <a:spLocks noChangeArrowheads="1"/>
            </p:cNvSpPr>
            <p:nvPr/>
          </p:nvSpPr>
          <p:spPr bwMode="auto">
            <a:xfrm>
              <a:off x="1277816" y="3552084"/>
              <a:ext cx="3259052" cy="2179093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4" name="矩形 11"/>
            <p:cNvSpPr>
              <a:spLocks noChangeArrowheads="1"/>
            </p:cNvSpPr>
            <p:nvPr/>
          </p:nvSpPr>
          <p:spPr bwMode="auto">
            <a:xfrm>
              <a:off x="1363359" y="3670956"/>
              <a:ext cx="3173509" cy="23756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id = “app"&gt;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&lt;div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v-bind:class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="{box}"&gt;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我是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box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&lt;div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v-bind:class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="{inner}"&gt;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我是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inner1&lt;/div&gt;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&lt;div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v-bind:class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="{inner}"&gt;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我是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inner2&lt;/div&gt;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&lt;/div&gt;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</a:p>
            <a:p>
              <a:pPr>
                <a:lnSpc>
                  <a:spcPct val="150000"/>
                </a:lnSpc>
              </a:pPr>
              <a:endParaRPr lang="en-US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圆角矩形 15"/>
          <p:cNvSpPr>
            <a:spLocks noChangeArrowheads="1"/>
          </p:cNvSpPr>
          <p:nvPr/>
        </p:nvSpPr>
        <p:spPr bwMode="auto">
          <a:xfrm>
            <a:off x="5105800" y="2654091"/>
            <a:ext cx="1856403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绑定样式类</a:t>
            </a:r>
            <a:endParaRPr lang="en-US" altLang="zh-CN" dirty="0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数据绑定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绑定样式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2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：通过</a:t>
            </a:r>
            <a:r>
              <a:rPr lang="en-US" altLang="zh-CN" dirty="0"/>
              <a:t>v-bind</a:t>
            </a:r>
            <a:r>
              <a:rPr lang="zh-CN" altLang="en-US" dirty="0"/>
              <a:t>绑定类名，并设置类名的值为</a:t>
            </a:r>
            <a:r>
              <a:rPr lang="en-US" altLang="zh-CN" dirty="0"/>
              <a:t>{box}</a:t>
            </a:r>
            <a:r>
              <a:rPr lang="zh-CN" altLang="en-US" dirty="0"/>
              <a:t>和</a:t>
            </a:r>
            <a:r>
              <a:rPr lang="en-US" altLang="zh-CN" dirty="0"/>
              <a:t>{inner}</a:t>
            </a:r>
            <a:r>
              <a:rPr lang="zh-CN" altLang="en-US" dirty="0"/>
              <a:t>。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9"/>
          <p:cNvGrpSpPr>
            <a:grpSpLocks/>
          </p:cNvGrpSpPr>
          <p:nvPr/>
        </p:nvGrpSpPr>
        <p:grpSpPr bwMode="auto">
          <a:xfrm>
            <a:off x="2331968" y="2973545"/>
            <a:ext cx="2586874" cy="3431724"/>
            <a:chOff x="1277816" y="3552076"/>
            <a:chExt cx="3259052" cy="26483400"/>
          </a:xfrm>
        </p:grpSpPr>
        <p:sp>
          <p:nvSpPr>
            <p:cNvPr id="4" name="矩形 10"/>
            <p:cNvSpPr>
              <a:spLocks noChangeArrowheads="1"/>
            </p:cNvSpPr>
            <p:nvPr/>
          </p:nvSpPr>
          <p:spPr bwMode="auto">
            <a:xfrm>
              <a:off x="1277816" y="3552076"/>
              <a:ext cx="3259052" cy="2648339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5" name="矩形 11"/>
            <p:cNvSpPr>
              <a:spLocks noChangeArrowheads="1"/>
            </p:cNvSpPr>
            <p:nvPr/>
          </p:nvSpPr>
          <p:spPr bwMode="auto">
            <a:xfrm>
              <a:off x="1363359" y="3670952"/>
              <a:ext cx="3173509" cy="26364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el: '#app',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 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data: {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box: 'box',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 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inner: 'inner' 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圆角矩形 15"/>
          <p:cNvSpPr>
            <a:spLocks noChangeArrowheads="1"/>
          </p:cNvSpPr>
          <p:nvPr/>
        </p:nvSpPr>
        <p:spPr bwMode="auto">
          <a:xfrm>
            <a:off x="3274397" y="2616061"/>
            <a:ext cx="1856403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定义样式类属性</a:t>
            </a:r>
            <a:endParaRPr lang="en-US" altLang="zh-CN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数据绑定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9" name="矩形 8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绑定样式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：在</a:t>
            </a:r>
            <a:r>
              <a:rPr lang="en-US" altLang="zh-CN" dirty="0" err="1"/>
              <a:t>vm</a:t>
            </a:r>
            <a:r>
              <a:rPr lang="zh-CN" altLang="en-US" dirty="0"/>
              <a:t>实例的</a:t>
            </a:r>
            <a:r>
              <a:rPr lang="en-US" altLang="zh-CN" dirty="0"/>
              <a:t>data</a:t>
            </a:r>
            <a:r>
              <a:rPr lang="zh-CN" altLang="en-US" dirty="0"/>
              <a:t>中定义</a:t>
            </a:r>
            <a:r>
              <a:rPr lang="en-US" altLang="zh-CN" dirty="0"/>
              <a:t>box</a:t>
            </a:r>
            <a:r>
              <a:rPr lang="zh-CN" altLang="en-US" dirty="0"/>
              <a:t>和</a:t>
            </a:r>
            <a:r>
              <a:rPr lang="en-US" altLang="zh-CN" dirty="0"/>
              <a:t>inner</a:t>
            </a:r>
            <a:r>
              <a:rPr lang="zh-CN" altLang="en-US" dirty="0"/>
              <a:t>的属性值分别是</a:t>
            </a:r>
            <a:r>
              <a:rPr lang="en-US" altLang="zh-CN" dirty="0"/>
              <a:t>box</a:t>
            </a:r>
            <a:r>
              <a:rPr lang="zh-CN" altLang="en-US" dirty="0"/>
              <a:t>和</a:t>
            </a:r>
            <a:r>
              <a:rPr lang="en-US" altLang="zh-CN" dirty="0"/>
              <a:t>inner</a:t>
            </a:r>
            <a:r>
              <a:rPr lang="zh-CN" altLang="en-US" dirty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54653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知识架构</a:t>
            </a:r>
            <a:endParaRPr lang="zh-CN" altLang="en-US"/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2.1 </a:t>
            </a:r>
            <a:r>
              <a:rPr lang="en-US" altLang="zh-CN" sz="2800" b="1" kern="0" dirty="0" err="1">
                <a:solidFill>
                  <a:srgbClr val="1369B2"/>
                </a:solidFill>
              </a:rPr>
              <a:t>Vue</a:t>
            </a:r>
            <a:r>
              <a:rPr lang="zh-CN" altLang="en-US" sz="2800" b="1" kern="0" dirty="0">
                <a:solidFill>
                  <a:srgbClr val="1369B2"/>
                </a:solidFill>
              </a:rPr>
              <a:t>实例</a:t>
            </a:r>
            <a:endParaRPr lang="zh-CN" altLang="en-US" sz="2800" b="1" kern="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7176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任意多边形 6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7178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1</a:t>
            </a:r>
            <a:endParaRPr lang="zh-CN" altLang="en-US" sz="2400" b="1"/>
          </a:p>
        </p:txBody>
      </p:sp>
      <p:sp>
        <p:nvSpPr>
          <p:cNvPr id="9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180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16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Vue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实例</a:t>
            </a:r>
          </a:p>
        </p:txBody>
      </p:sp>
      <p:sp>
        <p:nvSpPr>
          <p:cNvPr id="11" name="任意多边形 10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7182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/>
          </a:p>
        </p:txBody>
      </p:sp>
      <p:sp>
        <p:nvSpPr>
          <p:cNvPr id="13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184" name="TextBox 218"/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el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唯一根标签</a:t>
            </a:r>
          </a:p>
        </p:txBody>
      </p:sp>
      <p:sp>
        <p:nvSpPr>
          <p:cNvPr id="15" name="任意多边形 14"/>
          <p:cNvSpPr/>
          <p:nvPr/>
        </p:nvSpPr>
        <p:spPr>
          <a:xfrm>
            <a:off x="2771775" y="3860800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7186" name="椭圆 15"/>
          <p:cNvSpPr>
            <a:spLocks noChangeArrowheads="1"/>
          </p:cNvSpPr>
          <p:nvPr/>
        </p:nvSpPr>
        <p:spPr bwMode="auto">
          <a:xfrm>
            <a:off x="1128713" y="3860800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3</a:t>
            </a:r>
            <a:endParaRPr lang="zh-CN" altLang="en-US" sz="2400" b="1"/>
          </a:p>
        </p:txBody>
      </p:sp>
      <p:sp>
        <p:nvSpPr>
          <p:cNvPr id="17" name="Line 188"/>
          <p:cNvSpPr>
            <a:spLocks noChangeShapeType="1"/>
          </p:cNvSpPr>
          <p:nvPr/>
        </p:nvSpPr>
        <p:spPr bwMode="auto">
          <a:xfrm flipH="1">
            <a:off x="1708150" y="4130675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188" name="TextBox 218"/>
          <p:cNvSpPr txBox="1">
            <a:spLocks noChangeArrowheads="1"/>
          </p:cNvSpPr>
          <p:nvPr/>
        </p:nvSpPr>
        <p:spPr bwMode="auto">
          <a:xfrm>
            <a:off x="3076575" y="3976688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data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初始数据</a:t>
            </a:r>
          </a:p>
        </p:txBody>
      </p:sp>
      <p:sp>
        <p:nvSpPr>
          <p:cNvPr id="19" name="任意多边形 18"/>
          <p:cNvSpPr/>
          <p:nvPr/>
        </p:nvSpPr>
        <p:spPr>
          <a:xfrm>
            <a:off x="2759075" y="4545013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7190" name="椭圆 19"/>
          <p:cNvSpPr>
            <a:spLocks noChangeArrowheads="1"/>
          </p:cNvSpPr>
          <p:nvPr/>
        </p:nvSpPr>
        <p:spPr bwMode="auto">
          <a:xfrm>
            <a:off x="1116013" y="4545013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4</a:t>
            </a:r>
            <a:endParaRPr lang="zh-CN" altLang="en-US" sz="2400" b="1"/>
          </a:p>
        </p:txBody>
      </p:sp>
      <p:sp>
        <p:nvSpPr>
          <p:cNvPr id="21" name="Line 188"/>
          <p:cNvSpPr>
            <a:spLocks noChangeShapeType="1"/>
          </p:cNvSpPr>
          <p:nvPr/>
        </p:nvSpPr>
        <p:spPr bwMode="auto">
          <a:xfrm flipH="1">
            <a:off x="1695450" y="481330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192" name="TextBox 218"/>
          <p:cNvSpPr txBox="1">
            <a:spLocks noChangeArrowheads="1"/>
          </p:cNvSpPr>
          <p:nvPr/>
        </p:nvSpPr>
        <p:spPr bwMode="auto">
          <a:xfrm>
            <a:off x="3063875" y="4660900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methods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定义方法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3090010" y="2437803"/>
            <a:ext cx="3157968" cy="3439955"/>
            <a:chOff x="1277816" y="3552084"/>
            <a:chExt cx="3259052" cy="17301044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6" y="3552084"/>
              <a:ext cx="3259052" cy="1720229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3670955"/>
              <a:ext cx="3173509" cy="17182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.box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background-color: pink;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width: 100%;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height: 200px;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.inner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background-color: red;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width: 100px;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height: 50px;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border: 2px solid white;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4479215" y="2207447"/>
            <a:ext cx="1768763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定义样式类</a:t>
            </a:r>
            <a:endParaRPr lang="en-US" altLang="zh-CN" dirty="0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数据绑定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6" name="矩形 1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绑定样式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数据绑定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6" name="矩形 1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内置指令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常用内置指令</a:t>
            </a:r>
            <a:r>
              <a:rPr lang="zh-CN" altLang="en-US" dirty="0"/>
              <a:t>：</a:t>
            </a:r>
            <a:endParaRPr lang="zh-CN" altLang="zh-CN" dirty="0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929824"/>
              </p:ext>
            </p:extLst>
          </p:nvPr>
        </p:nvGraphicFramePr>
        <p:xfrm>
          <a:off x="760413" y="2882900"/>
          <a:ext cx="7767637" cy="2806700"/>
        </p:xfrm>
        <a:graphic>
          <a:graphicData uri="http://schemas.openxmlformats.org/drawingml/2006/table">
            <a:tbl>
              <a:tblPr firstRow="1" bandRow="1"/>
              <a:tblGrid>
                <a:gridCol w="27485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190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27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路径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说明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v-model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双向数据绑定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v-on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监听事件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v-bind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单向数据绑定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97878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v-text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插入文本内容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97878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v-html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插入包含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HTML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的内容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75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数据绑定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内置指令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zh-CN" altLang="zh-CN" dirty="0"/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2778918" y="2440674"/>
            <a:ext cx="3980583" cy="3070624"/>
            <a:chOff x="1277816" y="3552079"/>
            <a:chExt cx="3259052" cy="18928963"/>
          </a:xfrm>
        </p:grpSpPr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1277816" y="3552079"/>
              <a:ext cx="3259052" cy="18928963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363359" y="3670955"/>
              <a:ext cx="3173509" cy="15324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id="app"&gt;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&lt;input type="text"  v-model="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msg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el: '#app',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data: {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msg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: 'v-model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指令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圆角矩形 15"/>
          <p:cNvSpPr>
            <a:spLocks noChangeArrowheads="1"/>
          </p:cNvSpPr>
          <p:nvPr/>
        </p:nvSpPr>
        <p:spPr bwMode="auto">
          <a:xfrm>
            <a:off x="4990129" y="2093109"/>
            <a:ext cx="1628700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/>
              <a:t>v-model</a:t>
            </a:r>
            <a:r>
              <a:rPr lang="zh-CN" altLang="en-US" dirty="0"/>
              <a:t>指令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917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数据绑定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内置指令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常用内置指令</a:t>
            </a:r>
            <a:r>
              <a:rPr lang="zh-CN" altLang="en-US" dirty="0"/>
              <a:t>：</a:t>
            </a:r>
            <a:endParaRPr lang="zh-CN" altLang="zh-CN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261878"/>
              </p:ext>
            </p:extLst>
          </p:nvPr>
        </p:nvGraphicFramePr>
        <p:xfrm>
          <a:off x="760413" y="2882900"/>
          <a:ext cx="7767637" cy="1810944"/>
        </p:xfrm>
        <a:graphic>
          <a:graphicData uri="http://schemas.openxmlformats.org/drawingml/2006/table">
            <a:tbl>
              <a:tblPr firstRow="1" bandRow="1"/>
              <a:tblGrid>
                <a:gridCol w="27485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190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27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路径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说明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v-for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列表渲染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v-if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条件渲染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v-show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显示隐藏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数据绑定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内置指令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v-model</a:t>
            </a:r>
            <a:r>
              <a:rPr lang="zh-CN" altLang="en-US" b="1" u="sng" dirty="0">
                <a:solidFill>
                  <a:srgbClr val="0D74C9"/>
                </a:solidFill>
              </a:rPr>
              <a:t>指令</a:t>
            </a:r>
            <a:r>
              <a:rPr lang="zh-CN" altLang="en-US" dirty="0"/>
              <a:t>：</a:t>
            </a:r>
            <a:r>
              <a:rPr lang="en-US" altLang="zh-CN" dirty="0"/>
              <a:t>v-model</a:t>
            </a:r>
            <a:r>
              <a:rPr lang="zh-CN" altLang="zh-CN" dirty="0"/>
              <a:t>主要实现数据双向绑定，通常用在表单元素上，例如</a:t>
            </a:r>
            <a:r>
              <a:rPr lang="en-US" altLang="zh-CN" dirty="0"/>
              <a:t>input</a:t>
            </a:r>
            <a:r>
              <a:rPr lang="zh-CN" altLang="zh-CN" dirty="0"/>
              <a:t>、</a:t>
            </a:r>
            <a:r>
              <a:rPr lang="en-US" altLang="zh-CN" dirty="0" err="1"/>
              <a:t>textarea</a:t>
            </a:r>
            <a:r>
              <a:rPr lang="zh-CN" altLang="zh-CN" dirty="0"/>
              <a:t>、</a:t>
            </a:r>
            <a:r>
              <a:rPr lang="en-US" altLang="zh-CN" dirty="0"/>
              <a:t>select</a:t>
            </a:r>
            <a:r>
              <a:rPr lang="zh-CN" altLang="zh-CN" dirty="0"/>
              <a:t>等</a:t>
            </a:r>
            <a:r>
              <a:rPr lang="zh-CN" altLang="en-US" dirty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9920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数据绑定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内置指令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案例展示</a:t>
            </a:r>
            <a:r>
              <a:rPr lang="zh-CN" altLang="en-US" dirty="0"/>
              <a:t>：实现表单元素双向数据绑定。</a:t>
            </a:r>
            <a:endParaRPr lang="zh-CN" altLang="zh-CN" dirty="0"/>
          </a:p>
        </p:txBody>
      </p:sp>
      <p:pic>
        <p:nvPicPr>
          <p:cNvPr id="11" name="Picture 707" descr="2-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989" y="2763948"/>
            <a:ext cx="5817260" cy="21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351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数据绑定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内置指令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zh-CN" altLang="zh-CN" dirty="0"/>
          </a:p>
        </p:txBody>
      </p: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2336806" y="2797225"/>
            <a:ext cx="3980583" cy="1406112"/>
            <a:chOff x="1277816" y="3552079"/>
            <a:chExt cx="3259052" cy="18928963"/>
          </a:xfrm>
        </p:grpSpPr>
        <p:sp>
          <p:nvSpPr>
            <p:cNvPr id="20" name="矩形 19"/>
            <p:cNvSpPr>
              <a:spLocks noChangeArrowheads="1"/>
            </p:cNvSpPr>
            <p:nvPr/>
          </p:nvSpPr>
          <p:spPr bwMode="auto">
            <a:xfrm>
              <a:off x="1277816" y="3552079"/>
              <a:ext cx="3259052" cy="18928963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1" name="矩形 20"/>
            <p:cNvSpPr>
              <a:spLocks noChangeArrowheads="1"/>
            </p:cNvSpPr>
            <p:nvPr/>
          </p:nvSpPr>
          <p:spPr bwMode="auto">
            <a:xfrm>
              <a:off x="1363359" y="3670956"/>
              <a:ext cx="3173509" cy="7399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id="app"&gt;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&lt;input type="text"  v-model="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msg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圆角矩形 15"/>
          <p:cNvSpPr>
            <a:spLocks noChangeArrowheads="1"/>
          </p:cNvSpPr>
          <p:nvPr/>
        </p:nvSpPr>
        <p:spPr bwMode="auto">
          <a:xfrm>
            <a:off x="4548017" y="2463862"/>
            <a:ext cx="1628700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定义表单元素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数据绑定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6" name="矩形 1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内置指令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zh-CN" altLang="zh-CN" dirty="0"/>
          </a:p>
        </p:txBody>
      </p: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3006039" y="2646505"/>
            <a:ext cx="2874499" cy="3063442"/>
            <a:chOff x="1277816" y="3552079"/>
            <a:chExt cx="3259052" cy="22132259"/>
          </a:xfrm>
        </p:grpSpPr>
        <p:sp>
          <p:nvSpPr>
            <p:cNvPr id="21" name="矩形 20"/>
            <p:cNvSpPr>
              <a:spLocks noChangeArrowheads="1"/>
            </p:cNvSpPr>
            <p:nvPr/>
          </p:nvSpPr>
          <p:spPr bwMode="auto">
            <a:xfrm>
              <a:off x="1277816" y="3552079"/>
              <a:ext cx="3259052" cy="22132259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2" name="矩形 21"/>
            <p:cNvSpPr>
              <a:spLocks noChangeArrowheads="1"/>
            </p:cNvSpPr>
            <p:nvPr/>
          </p:nvSpPr>
          <p:spPr bwMode="auto">
            <a:xfrm>
              <a:off x="1363359" y="3670953"/>
              <a:ext cx="3173509" cy="22013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el: '#app',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data: 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msg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: 'v-model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指令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</a:p>
          </p:txBody>
        </p:sp>
      </p:grpSp>
      <p:sp>
        <p:nvSpPr>
          <p:cNvPr id="23" name="圆角矩形 15"/>
          <p:cNvSpPr>
            <a:spLocks noChangeArrowheads="1"/>
          </p:cNvSpPr>
          <p:nvPr/>
        </p:nvSpPr>
        <p:spPr bwMode="auto">
          <a:xfrm>
            <a:off x="4402899" y="2298940"/>
            <a:ext cx="1628700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定义</a:t>
            </a:r>
            <a:r>
              <a:rPr lang="en-US" altLang="zh-CN" dirty="0" err="1"/>
              <a:t>msg</a:t>
            </a:r>
            <a:r>
              <a:rPr lang="zh-CN" altLang="en-US" dirty="0"/>
              <a:t>数据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5206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08" descr="ddd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602" y="2778413"/>
            <a:ext cx="6950369" cy="2613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数据绑定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内置指令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：在浏览器中查看运行效果。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35616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数据绑定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内置指令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v-text</a:t>
            </a:r>
            <a:r>
              <a:rPr lang="zh-CN" altLang="en-US" b="1" u="sng" dirty="0">
                <a:solidFill>
                  <a:srgbClr val="0D74C9"/>
                </a:solidFill>
              </a:rPr>
              <a:t>指令</a:t>
            </a:r>
            <a:r>
              <a:rPr lang="zh-CN" altLang="en-US" dirty="0"/>
              <a:t>：</a:t>
            </a:r>
            <a:r>
              <a:rPr lang="en-US" altLang="zh-CN" dirty="0"/>
              <a:t> v-text</a:t>
            </a:r>
            <a:r>
              <a:rPr lang="zh-CN" altLang="zh-CN" dirty="0"/>
              <a:t>是在</a:t>
            </a:r>
            <a:r>
              <a:rPr lang="en-US" altLang="zh-CN" dirty="0"/>
              <a:t>DOM</a:t>
            </a:r>
            <a:r>
              <a:rPr lang="zh-CN" altLang="zh-CN" dirty="0"/>
              <a:t>元素内部插入文本内容</a:t>
            </a:r>
            <a:r>
              <a:rPr lang="zh-CN" altLang="en-US" dirty="0"/>
              <a:t>，页面结构代码如下。</a:t>
            </a:r>
            <a:endParaRPr lang="zh-CN" altLang="zh-CN" dirty="0"/>
          </a:p>
        </p:txBody>
      </p: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2618537" y="3254478"/>
            <a:ext cx="2814924" cy="1384344"/>
            <a:chOff x="1277816" y="3552079"/>
            <a:chExt cx="3259052" cy="20786501"/>
          </a:xfrm>
        </p:grpSpPr>
        <p:sp>
          <p:nvSpPr>
            <p:cNvPr id="22" name="矩形 21"/>
            <p:cNvSpPr>
              <a:spLocks noChangeArrowheads="1"/>
            </p:cNvSpPr>
            <p:nvPr/>
          </p:nvSpPr>
          <p:spPr bwMode="auto">
            <a:xfrm>
              <a:off x="1277816" y="3552079"/>
              <a:ext cx="3259052" cy="20786501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3" name="矩形 22"/>
            <p:cNvSpPr>
              <a:spLocks noChangeArrowheads="1"/>
            </p:cNvSpPr>
            <p:nvPr/>
          </p:nvSpPr>
          <p:spPr bwMode="auto">
            <a:xfrm>
              <a:off x="1363359" y="3670956"/>
              <a:ext cx="3173509" cy="7066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id="app"&gt;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&lt;p v-text="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msg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"&gt;&lt;/p&gt;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圆角矩形 15"/>
          <p:cNvSpPr>
            <a:spLocks noChangeArrowheads="1"/>
          </p:cNvSpPr>
          <p:nvPr/>
        </p:nvSpPr>
        <p:spPr bwMode="auto">
          <a:xfrm>
            <a:off x="3837257" y="2830545"/>
            <a:ext cx="1596204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页面结构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知识架构</a:t>
            </a:r>
            <a:endParaRPr lang="zh-CN" altLang="en-US"/>
          </a:p>
        </p:txBody>
      </p:sp>
      <p:sp>
        <p:nvSpPr>
          <p:cNvPr id="4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5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2.1 </a:t>
            </a:r>
            <a:r>
              <a:rPr lang="en-US" altLang="zh-CN" sz="2800" b="1" kern="0" dirty="0" err="1">
                <a:solidFill>
                  <a:srgbClr val="1369B2"/>
                </a:solidFill>
              </a:rPr>
              <a:t>Vue</a:t>
            </a:r>
            <a:r>
              <a:rPr lang="zh-CN" altLang="en-US" sz="2800" b="1" kern="0" dirty="0">
                <a:solidFill>
                  <a:srgbClr val="1369B2"/>
                </a:solidFill>
              </a:rPr>
              <a:t>实例</a:t>
            </a:r>
            <a:endParaRPr lang="zh-CN" altLang="en-US" sz="2800" b="1" kern="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7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任意多边形 7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9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5</a:t>
            </a:r>
            <a:endParaRPr lang="zh-CN" altLang="en-US" sz="2400" b="1" dirty="0"/>
          </a:p>
        </p:txBody>
      </p:sp>
      <p:sp>
        <p:nvSpPr>
          <p:cNvPr id="10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1" name="TextBox 218"/>
          <p:cNvSpPr txBox="1">
            <a:spLocks noChangeArrowheads="1"/>
          </p:cNvSpPr>
          <p:nvPr/>
        </p:nvSpPr>
        <p:spPr bwMode="auto">
          <a:xfrm>
            <a:off x="3063875" y="2608055"/>
            <a:ext cx="50958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lvl="2" indent="0" eaLnBrk="1" hangingPunct="1"/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computed</a:t>
            </a:r>
            <a:r>
              <a:rPr lang="zh-CN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计算属性</a:t>
            </a:r>
          </a:p>
        </p:txBody>
      </p:sp>
      <p:sp>
        <p:nvSpPr>
          <p:cNvPr id="12" name="任意多边形 11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3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6</a:t>
            </a:r>
            <a:endParaRPr lang="zh-CN" altLang="en-US" sz="2400" b="1" dirty="0"/>
          </a:p>
        </p:txBody>
      </p:sp>
      <p:sp>
        <p:nvSpPr>
          <p:cNvPr id="14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5" name="TextBox 218"/>
          <p:cNvSpPr txBox="1">
            <a:spLocks noChangeArrowheads="1"/>
          </p:cNvSpPr>
          <p:nvPr/>
        </p:nvSpPr>
        <p:spPr bwMode="auto">
          <a:xfrm>
            <a:off x="3063875" y="3292267"/>
            <a:ext cx="50958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lvl="2" indent="0" eaLnBrk="1" hangingPunct="1"/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watch</a:t>
            </a:r>
            <a:r>
              <a:rPr lang="zh-CN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状态监听</a:t>
            </a:r>
          </a:p>
        </p:txBody>
      </p:sp>
      <p:sp>
        <p:nvSpPr>
          <p:cNvPr id="16" name="任意多边形 15"/>
          <p:cNvSpPr/>
          <p:nvPr/>
        </p:nvSpPr>
        <p:spPr>
          <a:xfrm>
            <a:off x="2771775" y="3860800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7" name="椭圆 15"/>
          <p:cNvSpPr>
            <a:spLocks noChangeArrowheads="1"/>
          </p:cNvSpPr>
          <p:nvPr/>
        </p:nvSpPr>
        <p:spPr bwMode="auto">
          <a:xfrm>
            <a:off x="1128713" y="3860800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7</a:t>
            </a:r>
            <a:endParaRPr lang="zh-CN" altLang="en-US" sz="2400" b="1" dirty="0"/>
          </a:p>
        </p:txBody>
      </p:sp>
      <p:sp>
        <p:nvSpPr>
          <p:cNvPr id="18" name="Line 188"/>
          <p:cNvSpPr>
            <a:spLocks noChangeShapeType="1"/>
          </p:cNvSpPr>
          <p:nvPr/>
        </p:nvSpPr>
        <p:spPr bwMode="auto">
          <a:xfrm flipH="1">
            <a:off x="1708150" y="4130675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9" name="TextBox 218"/>
          <p:cNvSpPr txBox="1">
            <a:spLocks noChangeArrowheads="1"/>
          </p:cNvSpPr>
          <p:nvPr/>
        </p:nvSpPr>
        <p:spPr bwMode="auto">
          <a:xfrm>
            <a:off x="3076575" y="3976479"/>
            <a:ext cx="50958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lvl="2" indent="0" eaLnBrk="1" hangingPunct="1"/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filters</a:t>
            </a:r>
            <a:r>
              <a:rPr lang="zh-CN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过滤器</a:t>
            </a:r>
          </a:p>
        </p:txBody>
      </p:sp>
    </p:spTree>
    <p:extLst>
      <p:ext uri="{BB962C8B-B14F-4D97-AF65-F5344CB8AC3E}">
        <p14:creationId xmlns:p14="http://schemas.microsoft.com/office/powerpoint/2010/main" val="4258958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数据绑定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内置指令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v-text</a:t>
            </a:r>
            <a:r>
              <a:rPr lang="zh-CN" altLang="en-US" b="1" u="sng" dirty="0">
                <a:solidFill>
                  <a:srgbClr val="0D74C9"/>
                </a:solidFill>
              </a:rPr>
              <a:t>指令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zh-CN" altLang="en-US" dirty="0"/>
              <a:t>在</a:t>
            </a:r>
            <a:r>
              <a:rPr lang="en-US" altLang="zh-CN" dirty="0" err="1"/>
              <a:t>vm</a:t>
            </a:r>
            <a:r>
              <a:rPr lang="zh-CN" altLang="en-US" dirty="0"/>
              <a:t>实例的</a:t>
            </a:r>
            <a:r>
              <a:rPr lang="en-US" altLang="zh-CN" dirty="0"/>
              <a:t>data</a:t>
            </a:r>
            <a:r>
              <a:rPr lang="zh-CN" altLang="en-US" dirty="0"/>
              <a:t>中定义</a:t>
            </a:r>
            <a:r>
              <a:rPr lang="en-US" altLang="zh-CN" dirty="0" err="1"/>
              <a:t>msg</a:t>
            </a:r>
            <a:r>
              <a:rPr lang="zh-CN" altLang="en-US" dirty="0"/>
              <a:t>初始数据。</a:t>
            </a:r>
            <a:endParaRPr lang="zh-CN" altLang="zh-CN" dirty="0"/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2762383" y="3141097"/>
            <a:ext cx="2629424" cy="3061758"/>
            <a:chOff x="1277816" y="3552071"/>
            <a:chExt cx="3259052" cy="24643811"/>
          </a:xfrm>
        </p:grpSpPr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1277816" y="3552071"/>
              <a:ext cx="3259052" cy="24643803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363359" y="3670953"/>
              <a:ext cx="3173509" cy="24524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el: '#app',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data: {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msg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: '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我是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v-text '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圆角矩形 15"/>
          <p:cNvSpPr>
            <a:spLocks noChangeArrowheads="1"/>
          </p:cNvSpPr>
          <p:nvPr/>
        </p:nvSpPr>
        <p:spPr bwMode="auto">
          <a:xfrm>
            <a:off x="3743489" y="2765006"/>
            <a:ext cx="1596204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/>
              <a:t>v-text</a:t>
            </a:r>
            <a:r>
              <a:rPr lang="zh-CN" altLang="en-US" dirty="0"/>
              <a:t>指令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5687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fdfdfdfs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69" y="2875615"/>
            <a:ext cx="6008899" cy="1744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数据绑定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内置指令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v-text</a:t>
            </a:r>
            <a:r>
              <a:rPr lang="zh-CN" altLang="en-US" b="1" u="sng" dirty="0">
                <a:solidFill>
                  <a:srgbClr val="0D74C9"/>
                </a:solidFill>
              </a:rPr>
              <a:t>指令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zh-CN" altLang="en-US" dirty="0"/>
              <a:t>在浏览器中查看运行效果。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64485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数据绑定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内置指令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v-html</a:t>
            </a:r>
            <a:r>
              <a:rPr lang="zh-CN" altLang="en-US" b="1" u="sng" dirty="0">
                <a:solidFill>
                  <a:srgbClr val="0D74C9"/>
                </a:solidFill>
              </a:rPr>
              <a:t>指令</a:t>
            </a:r>
            <a:r>
              <a:rPr lang="zh-CN" altLang="en-US" dirty="0"/>
              <a:t>：</a:t>
            </a:r>
            <a:r>
              <a:rPr lang="en-US" altLang="zh-CN" dirty="0"/>
              <a:t> v-html</a:t>
            </a:r>
            <a:r>
              <a:rPr lang="zh-CN" altLang="zh-CN" dirty="0"/>
              <a:t>是在</a:t>
            </a:r>
            <a:r>
              <a:rPr lang="en-US" altLang="zh-CN" dirty="0"/>
              <a:t>DOM</a:t>
            </a:r>
            <a:r>
              <a:rPr lang="zh-CN" altLang="zh-CN" dirty="0"/>
              <a:t>元素内部插入</a:t>
            </a:r>
            <a:r>
              <a:rPr lang="en-US" altLang="zh-CN" dirty="0"/>
              <a:t>HTML</a:t>
            </a:r>
            <a:r>
              <a:rPr lang="zh-CN" altLang="zh-CN" dirty="0"/>
              <a:t>标签内容</a:t>
            </a:r>
            <a:r>
              <a:rPr lang="zh-CN" altLang="en-US" dirty="0"/>
              <a:t>，页面结构代码如下。</a:t>
            </a:r>
            <a:endParaRPr lang="zh-CN" altLang="zh-CN" dirty="0"/>
          </a:p>
        </p:txBody>
      </p: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2857837" y="3127794"/>
            <a:ext cx="3006650" cy="1351286"/>
            <a:chOff x="1277816" y="3552079"/>
            <a:chExt cx="3259052" cy="20786501"/>
          </a:xfrm>
        </p:grpSpPr>
        <p:sp>
          <p:nvSpPr>
            <p:cNvPr id="17" name="矩形 16"/>
            <p:cNvSpPr>
              <a:spLocks noChangeArrowheads="1"/>
            </p:cNvSpPr>
            <p:nvPr/>
          </p:nvSpPr>
          <p:spPr bwMode="auto">
            <a:xfrm>
              <a:off x="1277816" y="3552079"/>
              <a:ext cx="3259052" cy="20786501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8" name="矩形 17"/>
            <p:cNvSpPr>
              <a:spLocks noChangeArrowheads="1"/>
            </p:cNvSpPr>
            <p:nvPr/>
          </p:nvSpPr>
          <p:spPr bwMode="auto">
            <a:xfrm>
              <a:off x="1363359" y="3670954"/>
              <a:ext cx="3173509" cy="700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id="app"&gt;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&lt;div v-html="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msg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"&gt;&lt;/div&gt;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数据绑定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内置指令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：将</a:t>
            </a:r>
            <a:r>
              <a:rPr lang="en-US" altLang="zh-CN" dirty="0" err="1"/>
              <a:t>msg</a:t>
            </a:r>
            <a:r>
              <a:rPr lang="zh-CN" altLang="en-US" dirty="0"/>
              <a:t>初始数据绑定到页面中。</a:t>
            </a:r>
            <a:endParaRPr lang="zh-CN" altLang="zh-CN" dirty="0"/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2148005" y="2810818"/>
            <a:ext cx="3516195" cy="3060665"/>
            <a:chOff x="1277816" y="3552079"/>
            <a:chExt cx="3259052" cy="26602533"/>
          </a:xfrm>
        </p:grpSpPr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1277816" y="3552079"/>
              <a:ext cx="3259052" cy="26602533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363359" y="3670956"/>
              <a:ext cx="3173509" cy="26483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el: '#app',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data: 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msg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: '&lt;h2&gt;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我是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v-html&lt;/h2&gt;'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407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fdf 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002" y="2819513"/>
            <a:ext cx="4937215" cy="1433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数据绑定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内置指令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：在浏览器中查看运行效果。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23845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数据绑定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内置指令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v-bind</a:t>
            </a:r>
            <a:r>
              <a:rPr lang="zh-CN" altLang="en-US" b="1" u="sng" dirty="0">
                <a:solidFill>
                  <a:srgbClr val="0D74C9"/>
                </a:solidFill>
              </a:rPr>
              <a:t>指令</a:t>
            </a:r>
            <a:r>
              <a:rPr lang="zh-CN" altLang="en-US" dirty="0"/>
              <a:t>：</a:t>
            </a:r>
            <a:r>
              <a:rPr lang="en-US" altLang="zh-CN" dirty="0"/>
              <a:t> v-bind</a:t>
            </a:r>
            <a:r>
              <a:rPr lang="zh-CN" altLang="zh-CN" dirty="0"/>
              <a:t>可以</a:t>
            </a:r>
            <a:r>
              <a:rPr lang="zh-CN" altLang="zh-CN" dirty="0" smtClean="0"/>
              <a:t>实现</a:t>
            </a:r>
            <a:r>
              <a:rPr lang="zh-CN" altLang="en-US" dirty="0" smtClean="0"/>
              <a:t>属性</a:t>
            </a:r>
            <a:r>
              <a:rPr lang="zh-CN" altLang="zh-CN" dirty="0" smtClean="0"/>
              <a:t>单向</a:t>
            </a:r>
            <a:r>
              <a:rPr lang="zh-CN" altLang="zh-CN" dirty="0"/>
              <a:t>数据绑定</a:t>
            </a:r>
            <a:r>
              <a:rPr lang="zh-CN" altLang="en-US" dirty="0"/>
              <a:t>，页面结构代码如下。</a:t>
            </a:r>
            <a:endParaRPr lang="zh-CN" altLang="zh-CN" dirty="0"/>
          </a:p>
        </p:txBody>
      </p: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3098114" y="2802214"/>
            <a:ext cx="3194760" cy="1308391"/>
            <a:chOff x="1277816" y="3552079"/>
            <a:chExt cx="3259052" cy="20786501"/>
          </a:xfrm>
        </p:grpSpPr>
        <p:sp>
          <p:nvSpPr>
            <p:cNvPr id="17" name="矩形 16"/>
            <p:cNvSpPr>
              <a:spLocks noChangeArrowheads="1"/>
            </p:cNvSpPr>
            <p:nvPr/>
          </p:nvSpPr>
          <p:spPr bwMode="auto">
            <a:xfrm>
              <a:off x="1277816" y="3552079"/>
              <a:ext cx="3259052" cy="20786501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8" name="矩形 17"/>
            <p:cNvSpPr>
              <a:spLocks noChangeArrowheads="1"/>
            </p:cNvSpPr>
            <p:nvPr/>
          </p:nvSpPr>
          <p:spPr bwMode="auto">
            <a:xfrm>
              <a:off x="1363359" y="3670957"/>
              <a:ext cx="3173509" cy="69909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id="app"&gt;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&lt;input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v-bind:value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="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msg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数据绑定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内置指令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：将</a:t>
            </a:r>
            <a:r>
              <a:rPr lang="en-US" altLang="zh-CN" dirty="0"/>
              <a:t>data</a:t>
            </a:r>
            <a:r>
              <a:rPr lang="zh-CN" altLang="en-US" dirty="0"/>
              <a:t>中的</a:t>
            </a:r>
            <a:r>
              <a:rPr lang="en-US" altLang="zh-CN" dirty="0" err="1"/>
              <a:t>msg</a:t>
            </a:r>
            <a:r>
              <a:rPr lang="zh-CN" altLang="en-US" dirty="0"/>
              <a:t>初始数据绑定到页面中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  <a:endParaRPr lang="zh-CN" altLang="zh-CN" dirty="0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3158979" y="2655713"/>
            <a:ext cx="2455397" cy="3170747"/>
            <a:chOff x="1277816" y="3552079"/>
            <a:chExt cx="3259052" cy="20786501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6" y="3552079"/>
              <a:ext cx="3259052" cy="20786501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3670957"/>
              <a:ext cx="3173509" cy="17746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el: '#app',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data: {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msg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: '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我是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v-bind '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3786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770" y="2638644"/>
            <a:ext cx="6404097" cy="1859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数据绑定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内置指令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：在浏览器中查看运行效果。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58396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数据绑定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内置指令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v-on</a:t>
            </a:r>
            <a:r>
              <a:rPr lang="zh-CN" altLang="en-US" b="1" u="sng" dirty="0">
                <a:solidFill>
                  <a:srgbClr val="0D74C9"/>
                </a:solidFill>
              </a:rPr>
              <a:t>指令</a:t>
            </a:r>
            <a:r>
              <a:rPr lang="zh-CN" altLang="en-US" dirty="0"/>
              <a:t>：</a:t>
            </a:r>
            <a:r>
              <a:rPr lang="en-US" altLang="zh-CN" dirty="0"/>
              <a:t> v-on</a:t>
            </a:r>
            <a:r>
              <a:rPr lang="zh-CN" altLang="zh-CN" dirty="0"/>
              <a:t>是事件监听指令，直接与事件类型配合使用</a:t>
            </a:r>
            <a:r>
              <a:rPr lang="zh-CN" altLang="en-US" dirty="0"/>
              <a:t>，页面结构代码如下。</a:t>
            </a:r>
            <a:endParaRPr lang="zh-CN" altLang="zh-CN" dirty="0"/>
          </a:p>
        </p:txBody>
      </p: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2519860" y="3142308"/>
            <a:ext cx="4786951" cy="1438081"/>
            <a:chOff x="1277817" y="3552079"/>
            <a:chExt cx="2894383" cy="16417045"/>
          </a:xfrm>
        </p:grpSpPr>
        <p:sp>
          <p:nvSpPr>
            <p:cNvPr id="17" name="矩形 16"/>
            <p:cNvSpPr>
              <a:spLocks noChangeArrowheads="1"/>
            </p:cNvSpPr>
            <p:nvPr/>
          </p:nvSpPr>
          <p:spPr bwMode="auto">
            <a:xfrm>
              <a:off x="1277817" y="3552079"/>
              <a:ext cx="2817446" cy="1641704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8" name="矩形 17"/>
            <p:cNvSpPr>
              <a:spLocks noChangeArrowheads="1"/>
            </p:cNvSpPr>
            <p:nvPr/>
          </p:nvSpPr>
          <p:spPr bwMode="auto">
            <a:xfrm>
              <a:off x="1363359" y="3670955"/>
              <a:ext cx="2808841" cy="8591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&lt;div id="app"&gt;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&lt;p&gt;{{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msg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}}&lt;/p&gt;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&lt;button 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v-on:click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="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showInfo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"&gt;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请单击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&lt;/button&gt;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&lt;/div&gt;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dfdf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750" y="2645432"/>
            <a:ext cx="5596137" cy="1934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数据绑定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7" name="矩形 16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内置指令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20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zh-CN" altLang="en-US" dirty="0"/>
              <a:t>在浏览器中查看运行效果。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16457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知识架构</a:t>
            </a:r>
            <a:endParaRPr lang="zh-CN" altLang="en-US"/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2.2 </a:t>
            </a:r>
            <a:r>
              <a:rPr lang="en-US" altLang="zh-CN" sz="2800" b="1" kern="0" dirty="0" err="1">
                <a:solidFill>
                  <a:srgbClr val="1369B2"/>
                </a:solidFill>
              </a:rPr>
              <a:t>Vue</a:t>
            </a:r>
            <a:r>
              <a:rPr lang="zh-CN" altLang="en-US" sz="2800" b="1" kern="0" dirty="0">
                <a:solidFill>
                  <a:srgbClr val="1369B2"/>
                </a:solidFill>
              </a:rPr>
              <a:t>数据绑定</a:t>
            </a:r>
            <a:endParaRPr lang="zh-CN" altLang="en-US" sz="2800" b="1" kern="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8200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任意多边形 6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8202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1</a:t>
            </a:r>
            <a:endParaRPr lang="zh-CN" altLang="en-US" sz="2400" b="1"/>
          </a:p>
        </p:txBody>
      </p:sp>
      <p:sp>
        <p:nvSpPr>
          <p:cNvPr id="9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8204" name="TextBox 218"/>
          <p:cNvSpPr txBox="1">
            <a:spLocks noChangeArrowheads="1"/>
          </p:cNvSpPr>
          <p:nvPr/>
        </p:nvSpPr>
        <p:spPr bwMode="auto">
          <a:xfrm>
            <a:off x="3063875" y="2608054"/>
            <a:ext cx="50958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lvl="2" indent="0" eaLnBrk="1" hangingPunct="1"/>
            <a:r>
              <a:rPr lang="zh-CN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绑定样式</a:t>
            </a:r>
          </a:p>
        </p:txBody>
      </p:sp>
      <p:sp>
        <p:nvSpPr>
          <p:cNvPr id="11" name="任意多边形 10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8206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/>
          </a:p>
        </p:txBody>
      </p:sp>
      <p:sp>
        <p:nvSpPr>
          <p:cNvPr id="13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8208" name="TextBox 218"/>
          <p:cNvSpPr txBox="1">
            <a:spLocks noChangeArrowheads="1"/>
          </p:cNvSpPr>
          <p:nvPr/>
        </p:nvSpPr>
        <p:spPr bwMode="auto">
          <a:xfrm>
            <a:off x="3063875" y="3292267"/>
            <a:ext cx="50958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lvl="2" indent="0" eaLnBrk="1" hangingPunct="1"/>
            <a:r>
              <a:rPr lang="zh-CN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内置指令</a:t>
            </a:r>
          </a:p>
        </p:txBody>
      </p:sp>
      <p:sp>
        <p:nvSpPr>
          <p:cNvPr id="15" name="任意多边形 14"/>
          <p:cNvSpPr/>
          <p:nvPr/>
        </p:nvSpPr>
        <p:spPr>
          <a:xfrm>
            <a:off x="2759075" y="3861420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6" name="椭圆 7"/>
          <p:cNvSpPr>
            <a:spLocks noChangeArrowheads="1"/>
          </p:cNvSpPr>
          <p:nvPr/>
        </p:nvSpPr>
        <p:spPr bwMode="auto">
          <a:xfrm>
            <a:off x="1116013" y="3861420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sp>
        <p:nvSpPr>
          <p:cNvPr id="17" name="Line 188"/>
          <p:cNvSpPr>
            <a:spLocks noChangeShapeType="1"/>
          </p:cNvSpPr>
          <p:nvPr/>
        </p:nvSpPr>
        <p:spPr bwMode="auto">
          <a:xfrm flipH="1">
            <a:off x="1695450" y="4131295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8" name="TextBox 218"/>
          <p:cNvSpPr txBox="1">
            <a:spLocks noChangeArrowheads="1"/>
          </p:cNvSpPr>
          <p:nvPr/>
        </p:nvSpPr>
        <p:spPr bwMode="auto">
          <a:xfrm>
            <a:off x="3063875" y="3977099"/>
            <a:ext cx="50958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lvl="2" indent="0" eaLnBrk="1" hangingPunct="1"/>
            <a:r>
              <a:rPr lang="zh-CN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学生列表案例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数据绑定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内置指令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：在</a:t>
            </a:r>
            <a:r>
              <a:rPr lang="en-US" altLang="zh-CN" dirty="0" err="1"/>
              <a:t>vm</a:t>
            </a:r>
            <a:r>
              <a:rPr lang="zh-CN" altLang="en-US" dirty="0"/>
              <a:t>实例的</a:t>
            </a:r>
            <a:r>
              <a:rPr lang="en-US" altLang="zh-CN" dirty="0"/>
              <a:t>methods</a:t>
            </a:r>
            <a:r>
              <a:rPr lang="zh-CN" altLang="en-US" dirty="0"/>
              <a:t>中定义事件处理函数</a:t>
            </a:r>
            <a:r>
              <a:rPr lang="en-US" altLang="zh-CN" dirty="0" err="1"/>
              <a:t>showInfo</a:t>
            </a:r>
            <a:r>
              <a:rPr lang="en-US" altLang="zh-CN" dirty="0"/>
              <a:t>()</a:t>
            </a:r>
            <a:r>
              <a:rPr lang="zh-CN" altLang="en-US" dirty="0"/>
              <a:t>。</a:t>
            </a:r>
            <a:endParaRPr lang="zh-CN" altLang="zh-CN" dirty="0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1175821" y="3086356"/>
            <a:ext cx="2926395" cy="2701293"/>
            <a:chOff x="1277817" y="3552074"/>
            <a:chExt cx="2894383" cy="21712688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7" y="3552074"/>
              <a:ext cx="2817446" cy="2171268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3670955"/>
              <a:ext cx="2808841" cy="13467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({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el: '#app',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data: {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  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msg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: '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请单击按钮查看内容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'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},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})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4831347" y="3101146"/>
            <a:ext cx="2929205" cy="1905491"/>
            <a:chOff x="1277817" y="3552074"/>
            <a:chExt cx="2894383" cy="21712688"/>
          </a:xfrm>
        </p:grpSpPr>
        <p:sp>
          <p:nvSpPr>
            <p:cNvPr id="16" name="矩形 15"/>
            <p:cNvSpPr>
              <a:spLocks noChangeArrowheads="1"/>
            </p:cNvSpPr>
            <p:nvPr/>
          </p:nvSpPr>
          <p:spPr bwMode="auto">
            <a:xfrm>
              <a:off x="1277817" y="3552074"/>
              <a:ext cx="2817446" cy="2171268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7" name="矩形 16"/>
            <p:cNvSpPr>
              <a:spLocks noChangeArrowheads="1"/>
            </p:cNvSpPr>
            <p:nvPr/>
          </p:nvSpPr>
          <p:spPr bwMode="auto">
            <a:xfrm>
              <a:off x="1363359" y="3670955"/>
              <a:ext cx="2808841" cy="8591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methods: {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  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showInfo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 () {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    this.msg = '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我是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v-on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指令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'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  }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}</a:t>
              </a:r>
              <a:endParaRPr lang="zh-CN" altLang="zh-CN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圆角矩形 15"/>
          <p:cNvSpPr>
            <a:spLocks noChangeArrowheads="1"/>
          </p:cNvSpPr>
          <p:nvPr/>
        </p:nvSpPr>
        <p:spPr bwMode="auto">
          <a:xfrm>
            <a:off x="4831347" y="2705822"/>
            <a:ext cx="2851342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在</a:t>
            </a:r>
            <a:r>
              <a:rPr lang="en-US" altLang="zh-CN" dirty="0" err="1"/>
              <a:t>vm</a:t>
            </a:r>
            <a:r>
              <a:rPr lang="zh-CN" altLang="en-US" dirty="0"/>
              <a:t>中配置</a:t>
            </a:r>
            <a:r>
              <a:rPr lang="en-US" altLang="zh-CN" dirty="0"/>
              <a:t>methods</a:t>
            </a:r>
          </a:p>
        </p:txBody>
      </p:sp>
      <p:sp>
        <p:nvSpPr>
          <p:cNvPr id="19" name="圆角矩形 15"/>
          <p:cNvSpPr>
            <a:spLocks noChangeArrowheads="1"/>
          </p:cNvSpPr>
          <p:nvPr/>
        </p:nvSpPr>
        <p:spPr bwMode="auto">
          <a:xfrm>
            <a:off x="1175821" y="2713776"/>
            <a:ext cx="2851342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创建</a:t>
            </a:r>
            <a:r>
              <a:rPr lang="en-US" altLang="zh-CN" dirty="0" err="1"/>
              <a:t>vm</a:t>
            </a:r>
            <a:r>
              <a:rPr lang="zh-CN" altLang="en-US" dirty="0"/>
              <a:t>实例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837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 animBg="1"/>
      <p:bldP spid="19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数据绑定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内置指令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zh-CN" altLang="en-US" dirty="0"/>
              <a:t>单击“请单击”按钮，页面中的内容发生更新。</a:t>
            </a:r>
            <a:endParaRPr lang="zh-CN" altLang="zh-CN" dirty="0"/>
          </a:p>
        </p:txBody>
      </p:sp>
      <p:pic>
        <p:nvPicPr>
          <p:cNvPr id="13" name="Picture 3" descr="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368" y="2638644"/>
            <a:ext cx="5544270" cy="191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862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数据绑定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内置指令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6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v-for</a:t>
            </a:r>
            <a:r>
              <a:rPr lang="zh-CN" altLang="en-US" b="1" u="sng" dirty="0">
                <a:solidFill>
                  <a:srgbClr val="0D74C9"/>
                </a:solidFill>
              </a:rPr>
              <a:t>指令</a:t>
            </a:r>
            <a:r>
              <a:rPr lang="zh-CN" altLang="en-US" dirty="0"/>
              <a:t>：</a:t>
            </a:r>
            <a:r>
              <a:rPr lang="en-US" altLang="zh-CN" dirty="0"/>
              <a:t> v-for</a:t>
            </a:r>
            <a:r>
              <a:rPr lang="zh-CN" altLang="zh-CN" dirty="0"/>
              <a:t>可以实现页面列表渲染，常用来循环数组</a:t>
            </a:r>
            <a:r>
              <a:rPr lang="zh-CN" altLang="en-US" dirty="0"/>
              <a:t>，页面结构代码如下。</a:t>
            </a:r>
            <a:endParaRPr lang="zh-CN" altLang="zh-CN" dirty="0"/>
          </a:p>
        </p:txBody>
      </p: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2071627" y="3258438"/>
            <a:ext cx="4955706" cy="1794843"/>
            <a:chOff x="1167875" y="3148009"/>
            <a:chExt cx="3689671" cy="20786501"/>
          </a:xfrm>
        </p:grpSpPr>
        <p:sp>
          <p:nvSpPr>
            <p:cNvPr id="18" name="矩形 17"/>
            <p:cNvSpPr>
              <a:spLocks noChangeArrowheads="1"/>
            </p:cNvSpPr>
            <p:nvPr/>
          </p:nvSpPr>
          <p:spPr bwMode="auto">
            <a:xfrm>
              <a:off x="1167875" y="3148009"/>
              <a:ext cx="3689671" cy="20786501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9" name="矩形 18"/>
            <p:cNvSpPr>
              <a:spLocks noChangeArrowheads="1"/>
            </p:cNvSpPr>
            <p:nvPr/>
          </p:nvSpPr>
          <p:spPr bwMode="auto">
            <a:xfrm>
              <a:off x="1363359" y="3670948"/>
              <a:ext cx="3494187" cy="19782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&lt;div id="app"&gt;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&lt;div v-for="(</a:t>
              </a:r>
              <a:r>
                <a:rPr lang="en-US" altLang="zh-CN" sz="1400" b="1" dirty="0" err="1" smtClean="0">
                  <a:solidFill>
                    <a:schemeClr val="bg1"/>
                  </a:solidFill>
                </a:rPr>
                <a:t>item,index</a:t>
              </a:r>
              <a:r>
                <a:rPr lang="en-US" altLang="zh-CN" sz="1400" b="1" dirty="0" smtClean="0">
                  <a:solidFill>
                    <a:schemeClr val="bg1"/>
                  </a:solidFill>
                </a:rPr>
                <a:t>) 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in list" data-id</a:t>
              </a:r>
              <a:r>
                <a:rPr lang="en-US" altLang="zh-CN" sz="1400" b="1" dirty="0" smtClean="0">
                  <a:solidFill>
                    <a:schemeClr val="bg1"/>
                  </a:solidFill>
                </a:rPr>
                <a:t>=“index"&gt;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  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索引是：</a:t>
              </a:r>
              <a:r>
                <a:rPr lang="en-US" altLang="zh-CN" sz="1400" b="1" dirty="0" smtClean="0">
                  <a:solidFill>
                    <a:schemeClr val="bg1"/>
                  </a:solidFill>
                </a:rPr>
                <a:t>{{index}}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，元素内容是：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{{item}}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&lt;/div&gt;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&lt;/div&gt;</a:t>
              </a:r>
            </a:p>
          </p:txBody>
        </p:sp>
      </p:grpSp>
      <p:sp>
        <p:nvSpPr>
          <p:cNvPr id="20" name="圆角矩形 15"/>
          <p:cNvSpPr>
            <a:spLocks noChangeArrowheads="1"/>
          </p:cNvSpPr>
          <p:nvPr/>
        </p:nvSpPr>
        <p:spPr bwMode="auto">
          <a:xfrm>
            <a:off x="5130800" y="3034544"/>
            <a:ext cx="1465819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/>
              <a:t>v-for</a:t>
            </a:r>
            <a:r>
              <a:rPr lang="zh-CN" altLang="en-US" dirty="0"/>
              <a:t>指令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数据绑定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内置指令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：创建</a:t>
            </a:r>
            <a:r>
              <a:rPr lang="en-US" altLang="zh-CN" dirty="0" err="1"/>
              <a:t>vm</a:t>
            </a:r>
            <a:r>
              <a:rPr lang="zh-CN" altLang="en-US" dirty="0"/>
              <a:t>实例并在</a:t>
            </a:r>
            <a:r>
              <a:rPr lang="en-US" altLang="zh-CN" dirty="0"/>
              <a:t>data</a:t>
            </a:r>
            <a:r>
              <a:rPr lang="zh-CN" altLang="en-US" dirty="0"/>
              <a:t>中定义数组</a:t>
            </a:r>
            <a:r>
              <a:rPr lang="en-US" altLang="zh-CN" dirty="0"/>
              <a:t>list</a:t>
            </a:r>
            <a:r>
              <a:rPr lang="zh-CN" altLang="en-US" dirty="0"/>
              <a:t>。</a:t>
            </a:r>
            <a:endParaRPr lang="zh-CN" altLang="zh-CN" dirty="0"/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2980302" y="3192642"/>
            <a:ext cx="2192855" cy="2724393"/>
            <a:chOff x="1167875" y="3148009"/>
            <a:chExt cx="3368993" cy="20786501"/>
          </a:xfrm>
        </p:grpSpPr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1167875" y="3148009"/>
              <a:ext cx="3368993" cy="20786501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37870" y="3768867"/>
              <a:ext cx="3173509" cy="15912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({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  el: '#app',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  data: {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    list: [1, 2, 3]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  }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})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圆角矩形 15"/>
          <p:cNvSpPr>
            <a:spLocks noChangeArrowheads="1"/>
          </p:cNvSpPr>
          <p:nvPr/>
        </p:nvSpPr>
        <p:spPr bwMode="auto">
          <a:xfrm>
            <a:off x="3707338" y="2831103"/>
            <a:ext cx="1465819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/>
              <a:t>v-for</a:t>
            </a:r>
            <a:r>
              <a:rPr lang="zh-CN" altLang="en-US" dirty="0"/>
              <a:t>指令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0128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数据绑定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内置指令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：在浏览器中查看运行效果。</a:t>
            </a:r>
            <a:endParaRPr lang="zh-CN" altLang="zh-CN" dirty="0"/>
          </a:p>
        </p:txBody>
      </p:sp>
      <p:pic>
        <p:nvPicPr>
          <p:cNvPr id="13" name="Picture 2" descr="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2759224"/>
            <a:ext cx="5458446" cy="1887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64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数据绑定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内置指令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v-if</a:t>
            </a:r>
            <a:r>
              <a:rPr lang="zh-CN" altLang="en-US" b="1" u="sng" dirty="0">
                <a:solidFill>
                  <a:srgbClr val="0D74C9"/>
                </a:solidFill>
              </a:rPr>
              <a:t>和</a:t>
            </a:r>
            <a:r>
              <a:rPr lang="en-US" altLang="zh-CN" b="1" u="sng" dirty="0">
                <a:solidFill>
                  <a:srgbClr val="0D74C9"/>
                </a:solidFill>
              </a:rPr>
              <a:t>v-show</a:t>
            </a:r>
            <a:r>
              <a:rPr lang="zh-CN" altLang="en-US" b="1" u="sng" dirty="0">
                <a:solidFill>
                  <a:srgbClr val="0D74C9"/>
                </a:solidFill>
              </a:rPr>
              <a:t>指令</a:t>
            </a:r>
            <a:r>
              <a:rPr lang="zh-CN" altLang="en-US" dirty="0"/>
              <a:t>：</a:t>
            </a:r>
            <a:r>
              <a:rPr lang="en-US" altLang="zh-CN" dirty="0"/>
              <a:t> v-if</a:t>
            </a:r>
            <a:r>
              <a:rPr lang="zh-CN" altLang="zh-CN" dirty="0"/>
              <a:t>用来控制元素显示或隐藏，属性为布尔值</a:t>
            </a:r>
            <a:r>
              <a:rPr lang="zh-CN" altLang="en-US" dirty="0"/>
              <a:t>，页面结构代码如下</a:t>
            </a:r>
            <a:r>
              <a:rPr lang="zh-CN" altLang="zh-CN" dirty="0"/>
              <a:t>。</a:t>
            </a:r>
          </a:p>
        </p:txBody>
      </p: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750152" y="3315192"/>
            <a:ext cx="6271468" cy="1481203"/>
            <a:chOff x="1277816" y="3552079"/>
            <a:chExt cx="3976542" cy="20786501"/>
          </a:xfrm>
        </p:grpSpPr>
        <p:sp>
          <p:nvSpPr>
            <p:cNvPr id="17" name="矩形 16"/>
            <p:cNvSpPr>
              <a:spLocks noChangeArrowheads="1"/>
            </p:cNvSpPr>
            <p:nvPr/>
          </p:nvSpPr>
          <p:spPr bwMode="auto">
            <a:xfrm>
              <a:off x="1277816" y="3552079"/>
              <a:ext cx="3976542" cy="20786501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8" name="矩形 17"/>
            <p:cNvSpPr>
              <a:spLocks noChangeArrowheads="1"/>
            </p:cNvSpPr>
            <p:nvPr/>
          </p:nvSpPr>
          <p:spPr bwMode="auto">
            <a:xfrm>
              <a:off x="1363359" y="3670953"/>
              <a:ext cx="3812984" cy="10464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&lt;div id="app"&gt;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&lt;div v-if="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isShow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" style="background-color:#ccc;"&gt;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我是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v-if&lt;/div&gt;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&lt;button @click="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isShow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=!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isShow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"&gt;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显示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/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隐藏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  &lt;/button&gt;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&lt;/div&gt;</a:t>
              </a:r>
            </a:p>
          </p:txBody>
        </p:sp>
      </p:grpSp>
      <p:sp>
        <p:nvSpPr>
          <p:cNvPr id="19" name="圆角矩形 15"/>
          <p:cNvSpPr>
            <a:spLocks noChangeArrowheads="1"/>
          </p:cNvSpPr>
          <p:nvPr/>
        </p:nvSpPr>
        <p:spPr bwMode="auto">
          <a:xfrm>
            <a:off x="4690302" y="2971186"/>
            <a:ext cx="2331318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/>
              <a:t>v-if</a:t>
            </a:r>
            <a:r>
              <a:rPr lang="zh-CN" altLang="en-US" dirty="0"/>
              <a:t>和</a:t>
            </a:r>
            <a:r>
              <a:rPr lang="en-US" altLang="zh-CN" dirty="0"/>
              <a:t>v-show</a:t>
            </a:r>
            <a:r>
              <a:rPr lang="zh-CN" altLang="en-US" dirty="0"/>
              <a:t>指令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数据绑定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内置指令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zh-CN" altLang="en-US" dirty="0"/>
              <a:t>创建</a:t>
            </a:r>
            <a:r>
              <a:rPr lang="en-US" altLang="zh-CN" dirty="0" err="1"/>
              <a:t>vm</a:t>
            </a:r>
            <a:r>
              <a:rPr lang="zh-CN" altLang="en-US" dirty="0"/>
              <a:t>实例并在</a:t>
            </a:r>
            <a:r>
              <a:rPr lang="en-US" altLang="zh-CN" dirty="0"/>
              <a:t>data</a:t>
            </a:r>
            <a:r>
              <a:rPr lang="zh-CN" altLang="en-US" dirty="0"/>
              <a:t>中定义</a:t>
            </a:r>
            <a:r>
              <a:rPr lang="en-US" altLang="zh-CN" dirty="0" err="1"/>
              <a:t>isShow</a:t>
            </a:r>
            <a:r>
              <a:rPr lang="zh-CN" altLang="en-US" dirty="0"/>
              <a:t>属性</a:t>
            </a:r>
            <a:r>
              <a:rPr lang="zh-CN" altLang="zh-CN" dirty="0"/>
              <a:t>。</a:t>
            </a:r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3005442" y="2839287"/>
            <a:ext cx="2182648" cy="2823820"/>
            <a:chOff x="1277815" y="3552079"/>
            <a:chExt cx="3259053" cy="20786501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5" y="3552079"/>
              <a:ext cx="3259052" cy="20786501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8" y="3670954"/>
              <a:ext cx="3173510" cy="19710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({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  el: '#app',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  data: {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    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isShow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: true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  }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})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590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数据绑定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内置指令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：在浏览器中运行查看页面效果</a:t>
            </a:r>
            <a:r>
              <a:rPr lang="zh-CN" altLang="zh-CN" dirty="0"/>
              <a:t>。</a:t>
            </a:r>
          </a:p>
        </p:txBody>
      </p:sp>
      <p:pic>
        <p:nvPicPr>
          <p:cNvPr id="15" name="Picture 2" descr="2-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802" y="2804124"/>
            <a:ext cx="4793966" cy="1654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933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数据绑定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内置指令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zh-CN" altLang="en-US" dirty="0"/>
              <a:t>单击“显示</a:t>
            </a:r>
            <a:r>
              <a:rPr lang="en-US" altLang="zh-CN" dirty="0"/>
              <a:t>/</a:t>
            </a:r>
            <a:r>
              <a:rPr lang="zh-CN" altLang="en-US" dirty="0"/>
              <a:t>隐藏”按钮，控值“我是</a:t>
            </a:r>
            <a:r>
              <a:rPr lang="en-US" altLang="zh-CN" dirty="0"/>
              <a:t>v-if</a:t>
            </a:r>
            <a:r>
              <a:rPr lang="zh-CN" altLang="en-US" dirty="0"/>
              <a:t>”的显示和隐藏</a:t>
            </a:r>
            <a:r>
              <a:rPr lang="zh-CN" altLang="zh-CN" dirty="0"/>
              <a:t>。</a:t>
            </a:r>
          </a:p>
        </p:txBody>
      </p:sp>
      <p:pic>
        <p:nvPicPr>
          <p:cNvPr id="14" name="Picture 3" descr="2-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435" y="2940096"/>
            <a:ext cx="4978688" cy="1718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141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数据绑定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案例学生列表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案例展示</a:t>
            </a:r>
            <a:r>
              <a:rPr lang="zh-CN" altLang="en-US" dirty="0"/>
              <a:t>：</a:t>
            </a:r>
            <a:endParaRPr lang="zh-CN" altLang="zh-CN" dirty="0"/>
          </a:p>
        </p:txBody>
      </p:sp>
      <p:pic>
        <p:nvPicPr>
          <p:cNvPr id="77827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715" y="2710996"/>
            <a:ext cx="5102207" cy="2473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75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知识架构</a:t>
            </a:r>
            <a:endParaRPr lang="zh-CN" altLang="en-US"/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2.3 </a:t>
            </a:r>
            <a:r>
              <a:rPr lang="en-US" altLang="zh-CN" sz="2800" b="1" kern="0" dirty="0" err="1">
                <a:solidFill>
                  <a:srgbClr val="1369B2"/>
                </a:solidFill>
              </a:rPr>
              <a:t>Vue</a:t>
            </a:r>
            <a:r>
              <a:rPr lang="zh-CN" altLang="en-US" sz="2800" b="1" kern="0" dirty="0">
                <a:solidFill>
                  <a:srgbClr val="1369B2"/>
                </a:solidFill>
              </a:rPr>
              <a:t>事件</a:t>
            </a:r>
            <a:endParaRPr lang="zh-CN" altLang="en-US" sz="2800" b="1" kern="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9224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任意多边形 6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9226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1</a:t>
            </a:r>
            <a:endParaRPr lang="zh-CN" altLang="en-US" sz="2400" b="1"/>
          </a:p>
        </p:txBody>
      </p:sp>
      <p:sp>
        <p:nvSpPr>
          <p:cNvPr id="9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9228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事件监听</a:t>
            </a:r>
          </a:p>
        </p:txBody>
      </p:sp>
      <p:sp>
        <p:nvSpPr>
          <p:cNvPr id="11" name="任意多边形 10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9230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/>
          </a:p>
        </p:txBody>
      </p:sp>
      <p:sp>
        <p:nvSpPr>
          <p:cNvPr id="13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9232" name="TextBox 218"/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事件修饰符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数据绑定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5" name="矩形 1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案例学生列表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zh-CN" altLang="zh-CN" dirty="0"/>
          </a:p>
        </p:txBody>
      </p: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565151" y="3004242"/>
            <a:ext cx="7396436" cy="2364046"/>
            <a:chOff x="1277816" y="3552079"/>
            <a:chExt cx="3259052" cy="22584224"/>
          </a:xfrm>
        </p:grpSpPr>
        <p:sp>
          <p:nvSpPr>
            <p:cNvPr id="22" name="矩形 21"/>
            <p:cNvSpPr>
              <a:spLocks noChangeArrowheads="1"/>
            </p:cNvSpPr>
            <p:nvPr/>
          </p:nvSpPr>
          <p:spPr bwMode="auto">
            <a:xfrm>
              <a:off x="1277816" y="3552079"/>
              <a:ext cx="3259052" cy="2258422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3" name="矩形 22"/>
            <p:cNvSpPr>
              <a:spLocks noChangeArrowheads="1"/>
            </p:cNvSpPr>
            <p:nvPr/>
          </p:nvSpPr>
          <p:spPr bwMode="auto">
            <a:xfrm>
              <a:off x="1363359" y="3670950"/>
              <a:ext cx="3173509" cy="220519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id="app"&gt;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&lt;button @click="add"&gt;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添加学生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&lt;/button&gt;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&lt;button @click="del"&gt;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删除学生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&lt;/button&gt;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&lt;table border="1" width="50%" style="border-collapse: collapse"&gt;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&lt;/table&gt;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圆角矩形 15"/>
          <p:cNvSpPr>
            <a:spLocks noChangeArrowheads="1"/>
          </p:cNvSpPr>
          <p:nvPr/>
        </p:nvSpPr>
        <p:spPr bwMode="auto">
          <a:xfrm>
            <a:off x="5630269" y="2580972"/>
            <a:ext cx="2331318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定义表格结构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4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数据绑定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案例学生列表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：在</a:t>
            </a:r>
            <a:r>
              <a:rPr lang="en-US" altLang="zh-CN" dirty="0"/>
              <a:t>table</a:t>
            </a:r>
            <a:r>
              <a:rPr lang="zh-CN" altLang="en-US" dirty="0"/>
              <a:t>标签中编写具体表格结构代码。</a:t>
            </a:r>
            <a:endParaRPr lang="zh-CN" altLang="zh-CN" dirty="0"/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3171375" y="3338606"/>
            <a:ext cx="2602514" cy="2439435"/>
            <a:chOff x="1277816" y="3552079"/>
            <a:chExt cx="3259052" cy="43340596"/>
          </a:xfrm>
        </p:grpSpPr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1277816" y="3552079"/>
              <a:ext cx="3259052" cy="4334059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363359" y="3670956"/>
              <a:ext cx="3173509" cy="41011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&lt;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 &lt;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th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班级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th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 &lt;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th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姓名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th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 &lt;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th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性别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th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 &lt;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th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年龄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th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&lt;/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圆角矩形 15"/>
          <p:cNvSpPr>
            <a:spLocks noChangeArrowheads="1"/>
          </p:cNvSpPr>
          <p:nvPr/>
        </p:nvSpPr>
        <p:spPr bwMode="auto">
          <a:xfrm>
            <a:off x="3463639" y="2896283"/>
            <a:ext cx="2331318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定义表格头部信息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1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数据绑定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案例学生列表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zh-CN" altLang="zh-CN" dirty="0"/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1384958" y="3028105"/>
            <a:ext cx="4988855" cy="2505592"/>
            <a:chOff x="1277816" y="3552079"/>
            <a:chExt cx="3259052" cy="43340596"/>
          </a:xfrm>
        </p:grpSpPr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1277816" y="3552079"/>
              <a:ext cx="3259052" cy="4334059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363359" y="3670948"/>
              <a:ext cx="3173509" cy="39928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&lt;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align="center" v-for="item in students"&gt;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&lt;td&gt;{{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item.grade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}}&lt;/td&gt;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&lt;td&gt;{{item.name}}&lt;/td&gt;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&lt;td&gt;{{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item.gender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}}&lt;/td&gt;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&lt;td&gt;{{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item.age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}}&lt;/td&gt;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&lt;/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圆角矩形 15"/>
          <p:cNvSpPr>
            <a:spLocks noChangeArrowheads="1"/>
          </p:cNvSpPr>
          <p:nvPr/>
        </p:nvSpPr>
        <p:spPr bwMode="auto">
          <a:xfrm>
            <a:off x="4042495" y="2639770"/>
            <a:ext cx="2331318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定义表格内容信息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409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数据绑定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案例学生列表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6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：创建</a:t>
            </a:r>
            <a:r>
              <a:rPr lang="en-US" altLang="zh-CN" dirty="0" err="1"/>
              <a:t>vm</a:t>
            </a:r>
            <a:r>
              <a:rPr lang="zh-CN" altLang="en-US" dirty="0"/>
              <a:t>实例对象并定义</a:t>
            </a:r>
            <a:r>
              <a:rPr lang="en-US" altLang="zh-CN" dirty="0"/>
              <a:t>students</a:t>
            </a:r>
            <a:r>
              <a:rPr lang="zh-CN" altLang="en-US" dirty="0"/>
              <a:t>数组用来存储学生信息。</a:t>
            </a:r>
            <a:endParaRPr lang="zh-CN" altLang="zh-CN" dirty="0"/>
          </a:p>
        </p:txBody>
      </p: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1384959" y="3028104"/>
            <a:ext cx="2572186" cy="3010089"/>
            <a:chOff x="1277816" y="3552062"/>
            <a:chExt cx="3259052" cy="115919946"/>
          </a:xfrm>
        </p:grpSpPr>
        <p:sp>
          <p:nvSpPr>
            <p:cNvPr id="22" name="矩形 21"/>
            <p:cNvSpPr>
              <a:spLocks noChangeArrowheads="1"/>
            </p:cNvSpPr>
            <p:nvPr/>
          </p:nvSpPr>
          <p:spPr bwMode="auto">
            <a:xfrm>
              <a:off x="1277816" y="3552062"/>
              <a:ext cx="3259052" cy="11591994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3" name="矩形 22"/>
            <p:cNvSpPr>
              <a:spLocks noChangeArrowheads="1"/>
            </p:cNvSpPr>
            <p:nvPr/>
          </p:nvSpPr>
          <p:spPr bwMode="auto">
            <a:xfrm>
              <a:off x="1363359" y="3670948"/>
              <a:ext cx="3173509" cy="46316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el: '#app',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data: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students: []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methods: {}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数据绑定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案例学生列表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：在</a:t>
            </a:r>
            <a:r>
              <a:rPr lang="en-US" altLang="zh-CN" dirty="0"/>
              <a:t>methods</a:t>
            </a:r>
            <a:r>
              <a:rPr lang="zh-CN" altLang="en-US" dirty="0"/>
              <a:t>选项中定义事件处理函数</a:t>
            </a:r>
            <a:r>
              <a:rPr lang="en-US" altLang="zh-CN" dirty="0"/>
              <a:t>add()</a:t>
            </a:r>
            <a:r>
              <a:rPr lang="zh-CN" altLang="en-US" dirty="0"/>
              <a:t>添加学生信息。</a:t>
            </a:r>
            <a:endParaRPr lang="zh-CN" altLang="zh-CN" dirty="0"/>
          </a:p>
        </p:txBody>
      </p: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1180008" y="2640896"/>
            <a:ext cx="3745842" cy="3829895"/>
            <a:chOff x="1277816" y="3552029"/>
            <a:chExt cx="3259052" cy="126888843"/>
          </a:xfrm>
        </p:grpSpPr>
        <p:sp>
          <p:nvSpPr>
            <p:cNvPr id="14" name="矩形 13"/>
            <p:cNvSpPr>
              <a:spLocks noChangeArrowheads="1"/>
            </p:cNvSpPr>
            <p:nvPr/>
          </p:nvSpPr>
          <p:spPr bwMode="auto">
            <a:xfrm>
              <a:off x="1277816" y="3552029"/>
              <a:ext cx="3259052" cy="126888843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5" name="矩形 14"/>
            <p:cNvSpPr>
              <a:spLocks noChangeArrowheads="1"/>
            </p:cNvSpPr>
            <p:nvPr/>
          </p:nvSpPr>
          <p:spPr bwMode="auto">
            <a:xfrm>
              <a:off x="1363359" y="3670937"/>
              <a:ext cx="3173509" cy="1254230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添加学生信息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add ()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student = 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   grade: '1',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   name: '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张三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',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   gender: '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男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',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   age: 25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this.students.push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(student)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},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877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数据绑定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案例学生列表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：在</a:t>
            </a:r>
            <a:r>
              <a:rPr lang="en-US" altLang="zh-CN" dirty="0"/>
              <a:t>methods</a:t>
            </a:r>
            <a:r>
              <a:rPr lang="zh-CN" altLang="en-US" dirty="0"/>
              <a:t>中定义事件处理函数</a:t>
            </a:r>
            <a:r>
              <a:rPr lang="en-US" altLang="zh-CN" dirty="0"/>
              <a:t>del()</a:t>
            </a:r>
            <a:r>
              <a:rPr lang="zh-CN" altLang="en-US" dirty="0"/>
              <a:t>删除学生信息。</a:t>
            </a:r>
            <a:endParaRPr lang="zh-CN" altLang="zh-CN" dirty="0"/>
          </a:p>
        </p:txBody>
      </p: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2616420" y="2953197"/>
            <a:ext cx="2514380" cy="1749410"/>
            <a:chOff x="1277816" y="3552062"/>
            <a:chExt cx="3259052" cy="115919946"/>
          </a:xfrm>
        </p:grpSpPr>
        <p:sp>
          <p:nvSpPr>
            <p:cNvPr id="18" name="矩形 17"/>
            <p:cNvSpPr>
              <a:spLocks noChangeArrowheads="1"/>
            </p:cNvSpPr>
            <p:nvPr/>
          </p:nvSpPr>
          <p:spPr bwMode="auto">
            <a:xfrm>
              <a:off x="1277816" y="3552062"/>
              <a:ext cx="3259052" cy="11591994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9" name="矩形 18"/>
            <p:cNvSpPr>
              <a:spLocks noChangeArrowheads="1"/>
            </p:cNvSpPr>
            <p:nvPr/>
          </p:nvSpPr>
          <p:spPr bwMode="auto">
            <a:xfrm>
              <a:off x="1363359" y="3670937"/>
              <a:ext cx="3173509" cy="52004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删除学生信息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del ()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this.students.pop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}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507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事件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事件监听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7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v-on</a:t>
            </a:r>
            <a:r>
              <a:rPr lang="zh-CN" altLang="en-US" b="1" u="sng" dirty="0">
                <a:solidFill>
                  <a:srgbClr val="0D74C9"/>
                </a:solidFill>
              </a:rPr>
              <a:t>绑定事件</a:t>
            </a:r>
            <a:r>
              <a:rPr lang="zh-CN" altLang="en-US" dirty="0"/>
              <a:t>：</a:t>
            </a:r>
            <a:r>
              <a:rPr lang="zh-CN" altLang="zh-CN" dirty="0"/>
              <a:t>在</a:t>
            </a:r>
            <a:r>
              <a:rPr lang="en-US" altLang="zh-CN" dirty="0" err="1"/>
              <a:t>Vue</a:t>
            </a:r>
            <a:r>
              <a:rPr lang="zh-CN" altLang="zh-CN" dirty="0"/>
              <a:t>中可以使用内置指令</a:t>
            </a:r>
            <a:r>
              <a:rPr lang="en-US" altLang="zh-CN" dirty="0"/>
              <a:t>v-on</a:t>
            </a:r>
            <a:r>
              <a:rPr lang="zh-CN" altLang="zh-CN" dirty="0"/>
              <a:t>监听</a:t>
            </a:r>
            <a:r>
              <a:rPr lang="en-US" altLang="zh-CN" dirty="0"/>
              <a:t>DOM</a:t>
            </a:r>
            <a:r>
              <a:rPr lang="zh-CN" altLang="zh-CN" dirty="0"/>
              <a:t>事件，并在触发时运行一些</a:t>
            </a:r>
            <a:r>
              <a:rPr lang="en-US" altLang="zh-CN" dirty="0"/>
              <a:t>JavaScript</a:t>
            </a:r>
            <a:r>
              <a:rPr lang="zh-CN" altLang="zh-CN" dirty="0"/>
              <a:t>代码，或绑定事件处理方法。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7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事件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事件监听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案例展示</a:t>
            </a:r>
            <a:r>
              <a:rPr lang="zh-CN" altLang="en-US" dirty="0"/>
              <a:t>：实现获取随机数。</a:t>
            </a:r>
            <a:endParaRPr lang="zh-CN" altLang="zh-CN" dirty="0"/>
          </a:p>
        </p:txBody>
      </p:sp>
      <p:pic>
        <p:nvPicPr>
          <p:cNvPr id="9" name="Picture 3" descr="2-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057" y="4548179"/>
            <a:ext cx="5655885" cy="1870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46" name="Picture 2">
            <a:extLst>
              <a:ext uri="{FF2B5EF4-FFF2-40B4-BE49-F238E27FC236}">
                <a16:creationId xmlns:a16="http://schemas.microsoft.com/office/drawing/2014/main" xmlns="" id="{A3A6D5E5-E21B-4808-BBF9-1EAD9BAE3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863" y="2800438"/>
            <a:ext cx="4506272" cy="1488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752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事件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9" name="矩形 18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事件监听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22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：首选编写简单的页面结构。</a:t>
            </a:r>
            <a:endParaRPr lang="zh-CN" altLang="zh-CN" dirty="0"/>
          </a:p>
        </p:txBody>
      </p:sp>
      <p:grpSp>
        <p:nvGrpSpPr>
          <p:cNvPr id="29" name="组合 28"/>
          <p:cNvGrpSpPr>
            <a:grpSpLocks/>
          </p:cNvGrpSpPr>
          <p:nvPr/>
        </p:nvGrpSpPr>
        <p:grpSpPr bwMode="auto">
          <a:xfrm>
            <a:off x="910170" y="3234363"/>
            <a:ext cx="6889586" cy="1701837"/>
            <a:chOff x="1277816" y="3552050"/>
            <a:chExt cx="3259052" cy="59116182"/>
          </a:xfrm>
        </p:grpSpPr>
        <p:sp>
          <p:nvSpPr>
            <p:cNvPr id="30" name="矩形 29"/>
            <p:cNvSpPr>
              <a:spLocks noChangeArrowheads="1"/>
            </p:cNvSpPr>
            <p:nvPr/>
          </p:nvSpPr>
          <p:spPr bwMode="auto">
            <a:xfrm>
              <a:off x="1277816" y="3552050"/>
              <a:ext cx="3259052" cy="5911618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31" name="矩形 30"/>
            <p:cNvSpPr>
              <a:spLocks noChangeArrowheads="1"/>
            </p:cNvSpPr>
            <p:nvPr/>
          </p:nvSpPr>
          <p:spPr bwMode="auto">
            <a:xfrm>
              <a:off x="1363359" y="3670923"/>
              <a:ext cx="3173509" cy="41464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id="app"&gt;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&lt;button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v-on:click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="count+=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Math.random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()"&gt;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随机数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&lt;/button&gt;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&lt;p&gt;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自动生成的随机数是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{{count}}&lt;/p&gt;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圆角矩形 15"/>
          <p:cNvSpPr>
            <a:spLocks noChangeArrowheads="1"/>
          </p:cNvSpPr>
          <p:nvPr/>
        </p:nvSpPr>
        <p:spPr bwMode="auto">
          <a:xfrm>
            <a:off x="5466459" y="2817362"/>
            <a:ext cx="2333297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获取随机数页面结构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2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事件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事件监听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：创建</a:t>
            </a:r>
            <a:r>
              <a:rPr lang="en-US" altLang="zh-CN" dirty="0" err="1"/>
              <a:t>vm</a:t>
            </a:r>
            <a:r>
              <a:rPr lang="zh-CN" altLang="en-US" dirty="0"/>
              <a:t>实例对象并定义</a:t>
            </a:r>
            <a:r>
              <a:rPr lang="en-US" altLang="zh-CN" dirty="0"/>
              <a:t>count</a:t>
            </a:r>
            <a:r>
              <a:rPr lang="zh-CN" altLang="en-US" dirty="0"/>
              <a:t>的初始值为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zh-CN" altLang="zh-CN" dirty="0"/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2602187" y="3202715"/>
            <a:ext cx="2485633" cy="2311394"/>
            <a:chOff x="1277816" y="3552050"/>
            <a:chExt cx="3259052" cy="89508778"/>
          </a:xfrm>
        </p:grpSpPr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1277816" y="3552050"/>
              <a:ext cx="3259052" cy="8950877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363359" y="3670936"/>
              <a:ext cx="3173509" cy="89389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el: '#app',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 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data: 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count: 0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</a:p>
          </p:txBody>
        </p:sp>
      </p:grpSp>
      <p:sp>
        <p:nvSpPr>
          <p:cNvPr id="12" name="圆角矩形 15"/>
          <p:cNvSpPr>
            <a:spLocks noChangeArrowheads="1"/>
          </p:cNvSpPr>
          <p:nvPr/>
        </p:nvSpPr>
        <p:spPr bwMode="auto">
          <a:xfrm>
            <a:off x="3284347" y="2759803"/>
            <a:ext cx="1846453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创建</a:t>
            </a:r>
            <a:r>
              <a:rPr lang="en-US" altLang="zh-CN" dirty="0" err="1"/>
              <a:t>vm</a:t>
            </a:r>
            <a:r>
              <a:rPr lang="zh-CN" altLang="en-US" dirty="0"/>
              <a:t>实例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6347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知识架构</a:t>
            </a:r>
            <a:endParaRPr lang="zh-CN" altLang="en-US"/>
          </a:p>
        </p:txBody>
      </p:sp>
      <p:sp>
        <p:nvSpPr>
          <p:cNvPr id="4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5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2.4 </a:t>
            </a:r>
            <a:r>
              <a:rPr lang="en-US" altLang="zh-CN" sz="2800" b="1" kern="0" dirty="0" err="1">
                <a:solidFill>
                  <a:srgbClr val="1369B2"/>
                </a:solidFill>
              </a:rPr>
              <a:t>Vue</a:t>
            </a:r>
            <a:r>
              <a:rPr lang="zh-CN" altLang="en-US" sz="2800" b="1" kern="0" dirty="0">
                <a:solidFill>
                  <a:srgbClr val="1369B2"/>
                </a:solidFill>
              </a:rPr>
              <a:t>组件</a:t>
            </a:r>
            <a:endParaRPr lang="zh-CN" altLang="en-US" sz="2800" b="1" kern="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10248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任意多边形 7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0250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1</a:t>
            </a:r>
            <a:endParaRPr lang="zh-CN" altLang="en-US" sz="2400" b="1"/>
          </a:p>
        </p:txBody>
      </p:sp>
      <p:sp>
        <p:nvSpPr>
          <p:cNvPr id="10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0252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什么是组件</a:t>
            </a:r>
          </a:p>
        </p:txBody>
      </p:sp>
      <p:sp>
        <p:nvSpPr>
          <p:cNvPr id="12" name="任意多边形 11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0254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/>
          </a:p>
        </p:txBody>
      </p:sp>
      <p:sp>
        <p:nvSpPr>
          <p:cNvPr id="14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0256" name="TextBox 218"/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局部注册组件</a:t>
            </a:r>
          </a:p>
        </p:txBody>
      </p:sp>
      <p:sp>
        <p:nvSpPr>
          <p:cNvPr id="15" name="任意多边形 14"/>
          <p:cNvSpPr/>
          <p:nvPr/>
        </p:nvSpPr>
        <p:spPr>
          <a:xfrm>
            <a:off x="2759074" y="3809576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6" name="椭圆 7"/>
          <p:cNvSpPr>
            <a:spLocks noChangeArrowheads="1"/>
          </p:cNvSpPr>
          <p:nvPr/>
        </p:nvSpPr>
        <p:spPr bwMode="auto">
          <a:xfrm>
            <a:off x="1116012" y="3809576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sp>
        <p:nvSpPr>
          <p:cNvPr id="17" name="Line 188"/>
          <p:cNvSpPr>
            <a:spLocks noChangeShapeType="1"/>
          </p:cNvSpPr>
          <p:nvPr/>
        </p:nvSpPr>
        <p:spPr bwMode="auto">
          <a:xfrm flipH="1">
            <a:off x="1695449" y="4079451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8" name="TextBox 218"/>
          <p:cNvSpPr txBox="1">
            <a:spLocks noChangeArrowheads="1"/>
          </p:cNvSpPr>
          <p:nvPr/>
        </p:nvSpPr>
        <p:spPr bwMode="auto">
          <a:xfrm>
            <a:off x="3063874" y="3925464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template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模板</a:t>
            </a:r>
          </a:p>
        </p:txBody>
      </p:sp>
      <p:sp>
        <p:nvSpPr>
          <p:cNvPr id="19" name="任意多边形 18"/>
          <p:cNvSpPr/>
          <p:nvPr/>
        </p:nvSpPr>
        <p:spPr>
          <a:xfrm>
            <a:off x="2759073" y="4465661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20" name="椭圆 11"/>
          <p:cNvSpPr>
            <a:spLocks noChangeArrowheads="1"/>
          </p:cNvSpPr>
          <p:nvPr/>
        </p:nvSpPr>
        <p:spPr bwMode="auto">
          <a:xfrm>
            <a:off x="1116011" y="4465661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4</a:t>
            </a:r>
            <a:endParaRPr lang="zh-CN" altLang="en-US" sz="2400" b="1" dirty="0"/>
          </a:p>
        </p:txBody>
      </p:sp>
      <p:sp>
        <p:nvSpPr>
          <p:cNvPr id="21" name="Line 188"/>
          <p:cNvSpPr>
            <a:spLocks noChangeShapeType="1"/>
          </p:cNvSpPr>
          <p:nvPr/>
        </p:nvSpPr>
        <p:spPr bwMode="auto">
          <a:xfrm flipH="1">
            <a:off x="1695448" y="4735536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22" name="TextBox 218"/>
          <p:cNvSpPr txBox="1">
            <a:spLocks noChangeArrowheads="1"/>
          </p:cNvSpPr>
          <p:nvPr/>
        </p:nvSpPr>
        <p:spPr bwMode="auto">
          <a:xfrm>
            <a:off x="3063873" y="4581548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组件之间数据传递</a:t>
            </a:r>
          </a:p>
        </p:txBody>
      </p:sp>
      <p:sp>
        <p:nvSpPr>
          <p:cNvPr id="23" name="任意多边形 22"/>
          <p:cNvSpPr/>
          <p:nvPr/>
        </p:nvSpPr>
        <p:spPr>
          <a:xfrm>
            <a:off x="2759073" y="5095770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24" name="椭圆 11"/>
          <p:cNvSpPr>
            <a:spLocks noChangeArrowheads="1"/>
          </p:cNvSpPr>
          <p:nvPr/>
        </p:nvSpPr>
        <p:spPr bwMode="auto">
          <a:xfrm>
            <a:off x="1116011" y="5095770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5</a:t>
            </a:r>
            <a:endParaRPr lang="zh-CN" altLang="en-US" sz="2400" b="1" dirty="0"/>
          </a:p>
        </p:txBody>
      </p:sp>
      <p:sp>
        <p:nvSpPr>
          <p:cNvPr id="25" name="Line 188"/>
          <p:cNvSpPr>
            <a:spLocks noChangeShapeType="1"/>
          </p:cNvSpPr>
          <p:nvPr/>
        </p:nvSpPr>
        <p:spPr bwMode="auto">
          <a:xfrm flipH="1">
            <a:off x="1695448" y="5365645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26" name="TextBox 218"/>
          <p:cNvSpPr txBox="1">
            <a:spLocks noChangeArrowheads="1"/>
          </p:cNvSpPr>
          <p:nvPr/>
        </p:nvSpPr>
        <p:spPr bwMode="auto">
          <a:xfrm>
            <a:off x="3063873" y="5211657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组件切换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事件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事件监听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6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使用按键</a:t>
            </a:r>
            <a:r>
              <a:rPr lang="en-US" altLang="zh-CN" b="1" u="sng" dirty="0">
                <a:solidFill>
                  <a:srgbClr val="0D74C9"/>
                </a:solidFill>
              </a:rPr>
              <a:t>enter</a:t>
            </a:r>
            <a:r>
              <a:rPr lang="zh-CN" altLang="en-US" b="1" u="sng" dirty="0">
                <a:solidFill>
                  <a:srgbClr val="0D74C9"/>
                </a:solidFill>
              </a:rPr>
              <a:t>修饰符监听按键</a:t>
            </a:r>
            <a:r>
              <a:rPr lang="zh-CN" altLang="en-US" dirty="0"/>
              <a:t>：在页面中定义表单元素</a:t>
            </a:r>
            <a:r>
              <a:rPr lang="en-US" altLang="zh-CN" dirty="0"/>
              <a:t>input</a:t>
            </a:r>
            <a:r>
              <a:rPr lang="zh-CN" altLang="en-US" dirty="0"/>
              <a:t>输入框。</a:t>
            </a:r>
            <a:endParaRPr lang="zh-CN" altLang="zh-CN" dirty="0"/>
          </a:p>
        </p:txBody>
      </p: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1766057" y="3092614"/>
            <a:ext cx="4141563" cy="1087933"/>
            <a:chOff x="1277816" y="3552055"/>
            <a:chExt cx="3259052" cy="38906555"/>
          </a:xfrm>
        </p:grpSpPr>
        <p:sp>
          <p:nvSpPr>
            <p:cNvPr id="18" name="矩形 17"/>
            <p:cNvSpPr>
              <a:spLocks noChangeArrowheads="1"/>
            </p:cNvSpPr>
            <p:nvPr/>
          </p:nvSpPr>
          <p:spPr bwMode="auto">
            <a:xfrm>
              <a:off x="1277816" y="3552055"/>
              <a:ext cx="3259052" cy="3890655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9" name="矩形 18"/>
            <p:cNvSpPr>
              <a:spLocks noChangeArrowheads="1"/>
            </p:cNvSpPr>
            <p:nvPr/>
          </p:nvSpPr>
          <p:spPr bwMode="auto">
            <a:xfrm>
              <a:off x="1363359" y="3670945"/>
              <a:ext cx="3173509" cy="16510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&lt;div id="app"&gt;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&lt;input type="text" 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v-on:keyup.enter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="submit"&gt;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&lt;/div&gt;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事件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事件监听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使用按键</a:t>
            </a:r>
            <a:r>
              <a:rPr lang="en-US" altLang="zh-CN" b="1" u="sng" dirty="0">
                <a:solidFill>
                  <a:srgbClr val="0D74C9"/>
                </a:solidFill>
              </a:rPr>
              <a:t>enter</a:t>
            </a:r>
            <a:r>
              <a:rPr lang="zh-CN" altLang="en-US" b="1" u="sng" dirty="0">
                <a:solidFill>
                  <a:srgbClr val="0D74C9"/>
                </a:solidFill>
              </a:rPr>
              <a:t>修饰符监听按键</a:t>
            </a:r>
            <a:r>
              <a:rPr lang="zh-CN" altLang="en-US" dirty="0"/>
              <a:t>：创建</a:t>
            </a:r>
            <a:r>
              <a:rPr lang="en-US" altLang="zh-CN" dirty="0" err="1"/>
              <a:t>vm</a:t>
            </a:r>
            <a:r>
              <a:rPr lang="zh-CN" altLang="en-US" dirty="0"/>
              <a:t>实例对象并在</a:t>
            </a:r>
            <a:r>
              <a:rPr lang="en-US" altLang="zh-CN" dirty="0"/>
              <a:t>methods</a:t>
            </a:r>
            <a:r>
              <a:rPr lang="zh-CN" altLang="en-US" dirty="0"/>
              <a:t>中定义</a:t>
            </a:r>
            <a:r>
              <a:rPr lang="en-US" altLang="zh-CN" dirty="0"/>
              <a:t>submit()</a:t>
            </a:r>
            <a:r>
              <a:rPr lang="zh-CN" altLang="en-US" dirty="0"/>
              <a:t>事件处理函数。</a:t>
            </a:r>
            <a:endParaRPr lang="zh-CN" altLang="zh-CN" dirty="0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2552897" y="3192642"/>
            <a:ext cx="2401663" cy="2551987"/>
            <a:chOff x="1277816" y="3552055"/>
            <a:chExt cx="3259052" cy="41393901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6" y="3552055"/>
              <a:ext cx="3259052" cy="41393901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3670945"/>
              <a:ext cx="3173509" cy="41275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({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el: '#app',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methods: 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  submit () 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    console.log('</a:t>
              </a:r>
              <a:r>
                <a:rPr lang="zh-CN" altLang="zh-CN" sz="1200" b="1" dirty="0">
                  <a:solidFill>
                    <a:schemeClr val="bg1"/>
                  </a:solidFill>
                </a:rPr>
                <a:t>表单提交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')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  }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}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})</a:t>
              </a:r>
              <a:endParaRPr lang="zh-CN" altLang="zh-CN" sz="1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167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-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704" y="2769273"/>
            <a:ext cx="6304229" cy="208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事件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事件监听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使用按键</a:t>
            </a:r>
            <a:r>
              <a:rPr lang="en-US" altLang="zh-CN" b="1" u="sng" dirty="0">
                <a:solidFill>
                  <a:srgbClr val="0D74C9"/>
                </a:solidFill>
              </a:rPr>
              <a:t>enter</a:t>
            </a:r>
            <a:r>
              <a:rPr lang="zh-CN" altLang="en-US" b="1" u="sng" dirty="0">
                <a:solidFill>
                  <a:srgbClr val="0D74C9"/>
                </a:solidFill>
              </a:rPr>
              <a:t>修饰符监听按键</a:t>
            </a:r>
            <a:r>
              <a:rPr lang="zh-CN" altLang="en-US" dirty="0"/>
              <a:t>：在浏览器中查看运行效果。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60162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事件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事件修饰符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7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常用事件修饰符</a:t>
            </a:r>
            <a:r>
              <a:rPr lang="zh-CN" altLang="en-US" dirty="0"/>
              <a:t>：</a:t>
            </a:r>
            <a:endParaRPr lang="zh-CN" altLang="zh-CN" dirty="0"/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743203"/>
              </p:ext>
            </p:extLst>
          </p:nvPr>
        </p:nvGraphicFramePr>
        <p:xfrm>
          <a:off x="760413" y="2882900"/>
          <a:ext cx="7767637" cy="2806700"/>
        </p:xfrm>
        <a:graphic>
          <a:graphicData uri="http://schemas.openxmlformats.org/drawingml/2006/table">
            <a:tbl>
              <a:tblPr firstRow="1" bandRow="1"/>
              <a:tblGrid>
                <a:gridCol w="27485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190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27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修饰符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说明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.stop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阻止事件冒泡</a:t>
                      </a:r>
                      <a:endParaRPr lang="en-US" alt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.prevent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阻止默认事件行为</a:t>
                      </a: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.capture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事件捕获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97878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.self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将事件绑定到自身，只有自身才能触发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97878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.once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事件只触发一次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事件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21" name="矩形 20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事件修饰符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2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.stop</a:t>
            </a:r>
            <a:r>
              <a:rPr lang="zh-CN" altLang="en-US" b="1" u="sng" dirty="0">
                <a:solidFill>
                  <a:srgbClr val="0D74C9"/>
                </a:solidFill>
              </a:rPr>
              <a:t>事件修饰符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/>
              <a:t>在前端开发中，复杂的页面结构需要很多事件来完成交互行为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/>
              <a:t>默认的事件传递方式是冒泡，同一事件类型会在元素内部和外部触发，有可能会造成事件的错误触发，所以就需要使用</a:t>
            </a:r>
            <a:r>
              <a:rPr lang="en-US" altLang="zh-CN" dirty="0"/>
              <a:t>.stop</a:t>
            </a:r>
            <a:r>
              <a:rPr lang="zh-CN" altLang="zh-CN" dirty="0"/>
              <a:t>修饰符阻止事件冒泡行为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事件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事件修饰符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案例展示</a:t>
            </a:r>
            <a:r>
              <a:rPr lang="en-US" altLang="zh-CN" b="1" u="sng" dirty="0">
                <a:solidFill>
                  <a:srgbClr val="0D74C9"/>
                </a:solidFill>
              </a:rPr>
              <a:t> </a:t>
            </a:r>
            <a:r>
              <a:rPr lang="zh-CN" altLang="en-US" dirty="0"/>
              <a:t>：通过</a:t>
            </a:r>
            <a:r>
              <a:rPr lang="en-US" altLang="zh-CN" dirty="0"/>
              <a:t>.stop</a:t>
            </a:r>
            <a:r>
              <a:rPr lang="zh-CN" altLang="en-US" dirty="0"/>
              <a:t>修饰符实现阻止事件冒泡。</a:t>
            </a:r>
            <a:endParaRPr lang="zh-CN" altLang="zh-CN" dirty="0"/>
          </a:p>
        </p:txBody>
      </p:sp>
      <p:pic>
        <p:nvPicPr>
          <p:cNvPr id="9" name="Picture 2" descr="2-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2799418"/>
            <a:ext cx="5612155" cy="1971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299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事件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事件修饰符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7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en-US" altLang="zh-CN" b="1" u="sng" dirty="0">
                <a:solidFill>
                  <a:srgbClr val="0D74C9"/>
                </a:solidFill>
              </a:rPr>
              <a:t> </a:t>
            </a:r>
            <a:r>
              <a:rPr lang="zh-CN" altLang="en-US" dirty="0"/>
              <a:t>：在</a:t>
            </a:r>
            <a:r>
              <a:rPr lang="en-US" altLang="zh-CN" dirty="0"/>
              <a:t>div</a:t>
            </a:r>
            <a:r>
              <a:rPr lang="zh-CN" altLang="en-US" dirty="0"/>
              <a:t>元素内部定义按钮，分别为“事件冒泡”和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“阻止事件冒泡”。</a:t>
            </a:r>
            <a:endParaRPr lang="zh-CN" altLang="zh-CN" dirty="0"/>
          </a:p>
        </p:txBody>
      </p: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1417274" y="3354788"/>
            <a:ext cx="6509912" cy="1800700"/>
            <a:chOff x="1277816" y="3552055"/>
            <a:chExt cx="3259052" cy="45333408"/>
          </a:xfrm>
        </p:grpSpPr>
        <p:sp>
          <p:nvSpPr>
            <p:cNvPr id="21" name="矩形 20"/>
            <p:cNvSpPr>
              <a:spLocks noChangeArrowheads="1"/>
            </p:cNvSpPr>
            <p:nvPr/>
          </p:nvSpPr>
          <p:spPr bwMode="auto">
            <a:xfrm>
              <a:off x="1277816" y="3552055"/>
              <a:ext cx="3259052" cy="4533340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2" name="矩形 21"/>
            <p:cNvSpPr>
              <a:spLocks noChangeArrowheads="1"/>
            </p:cNvSpPr>
            <p:nvPr/>
          </p:nvSpPr>
          <p:spPr bwMode="auto">
            <a:xfrm>
              <a:off x="1363359" y="3670942"/>
              <a:ext cx="3173509" cy="22327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&lt;div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v-on:click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="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doParent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&lt;button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v-on:click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="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doThis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事件冒泡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&lt;/button&gt;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&lt;button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v-on:click.stop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="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doThis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阻止事件冒泡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&lt;/button&gt;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&lt;/div&gt;</a:t>
              </a:r>
            </a:p>
          </p:txBody>
        </p:sp>
      </p:grpSp>
      <p:sp>
        <p:nvSpPr>
          <p:cNvPr id="23" name="圆角矩形 15"/>
          <p:cNvSpPr>
            <a:spLocks noChangeArrowheads="1"/>
          </p:cNvSpPr>
          <p:nvPr/>
        </p:nvSpPr>
        <p:spPr bwMode="auto">
          <a:xfrm>
            <a:off x="5543724" y="2998739"/>
            <a:ext cx="2101851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页面结构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事件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事件修饰符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en-US" altLang="zh-CN" b="1" u="sng" dirty="0">
                <a:solidFill>
                  <a:srgbClr val="0D74C9"/>
                </a:solidFill>
              </a:rPr>
              <a:t> </a:t>
            </a:r>
            <a:r>
              <a:rPr lang="zh-CN" altLang="en-US" dirty="0"/>
              <a:t>：创建</a:t>
            </a:r>
            <a:r>
              <a:rPr lang="en-US" altLang="zh-CN" dirty="0" err="1"/>
              <a:t>vm</a:t>
            </a:r>
            <a:r>
              <a:rPr lang="zh-CN" altLang="en-US" dirty="0"/>
              <a:t>实例并定义</a:t>
            </a:r>
            <a:r>
              <a:rPr lang="en-US" altLang="zh-CN" dirty="0"/>
              <a:t>methods</a:t>
            </a:r>
            <a:r>
              <a:rPr lang="zh-CN" altLang="en-US" dirty="0"/>
              <a:t>选项。</a:t>
            </a:r>
            <a:endParaRPr lang="zh-CN" altLang="zh-CN" dirty="0"/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2361503" y="2807010"/>
            <a:ext cx="2741954" cy="2428176"/>
            <a:chOff x="1277816" y="3552055"/>
            <a:chExt cx="3259052" cy="69078395"/>
          </a:xfrm>
        </p:grpSpPr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1277816" y="3552055"/>
              <a:ext cx="3259052" cy="6907839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363359" y="3670942"/>
              <a:ext cx="3173509" cy="656687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el: '#app',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methods: {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701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事件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事件修饰符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en-US" altLang="zh-CN" b="1" u="sng" dirty="0">
                <a:solidFill>
                  <a:srgbClr val="0D74C9"/>
                </a:solidFill>
              </a:rPr>
              <a:t> </a:t>
            </a:r>
            <a:r>
              <a:rPr lang="zh-CN" altLang="en-US" dirty="0"/>
              <a:t>：在</a:t>
            </a:r>
            <a:r>
              <a:rPr lang="en-US" altLang="zh-CN" dirty="0"/>
              <a:t>methods</a:t>
            </a:r>
            <a:r>
              <a:rPr lang="zh-CN" altLang="en-US" dirty="0"/>
              <a:t>中定义</a:t>
            </a:r>
            <a:r>
              <a:rPr lang="en-US" altLang="zh-CN" dirty="0" err="1"/>
              <a:t>doParent</a:t>
            </a:r>
            <a:r>
              <a:rPr lang="en-US" altLang="zh-CN" dirty="0"/>
              <a:t>()</a:t>
            </a:r>
            <a:r>
              <a:rPr lang="zh-CN" altLang="en-US" dirty="0"/>
              <a:t>和</a:t>
            </a:r>
            <a:r>
              <a:rPr lang="en-US" altLang="zh-CN" dirty="0" err="1"/>
              <a:t>doThis</a:t>
            </a:r>
            <a:r>
              <a:rPr lang="zh-CN" altLang="en-US" dirty="0"/>
              <a:t>事件处理函数。</a:t>
            </a:r>
            <a:endParaRPr lang="zh-CN" altLang="zh-CN" dirty="0"/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1514737" y="2802831"/>
            <a:ext cx="4302740" cy="3314190"/>
            <a:chOff x="1277816" y="3552055"/>
            <a:chExt cx="3259052" cy="69078395"/>
          </a:xfrm>
        </p:grpSpPr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1277816" y="3552055"/>
              <a:ext cx="3259052" cy="6907839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363359" y="3670942"/>
              <a:ext cx="3173509" cy="43341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methods: { 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doParent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()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console.log('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我是父元素单击事件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},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doThis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()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console.log('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我是被单击元素事件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131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事件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事件修饰符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en-US" altLang="zh-CN" b="1" u="sng" dirty="0">
                <a:solidFill>
                  <a:srgbClr val="0D74C9"/>
                </a:solidFill>
              </a:rPr>
              <a:t> </a:t>
            </a:r>
            <a:r>
              <a:rPr lang="zh-CN" altLang="en-US" dirty="0"/>
              <a:t>：在浏览器中查看运行效果。</a:t>
            </a:r>
            <a:endParaRPr lang="zh-CN" altLang="zh-CN" dirty="0"/>
          </a:p>
        </p:txBody>
      </p:sp>
      <p:pic>
        <p:nvPicPr>
          <p:cNvPr id="82946" name="Picture 2" descr="2-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873" y="2739127"/>
            <a:ext cx="6327343" cy="212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5764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9ad13e8397477332b220725de7ab99d1201ffd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5720</TotalTime>
  <Pages>0</Pages>
  <Words>6922</Words>
  <Characters>0</Characters>
  <Application>Microsoft Office PowerPoint</Application>
  <DocSecurity>0</DocSecurity>
  <PresentationFormat>全屏显示(4:3)</PresentationFormat>
  <Lines>0</Lines>
  <Paragraphs>1366</Paragraphs>
  <Slides>161</Slides>
  <Notes>10</Notes>
  <HiddenSlides>6</HiddenSlides>
  <MMClips>0</MMClips>
  <ScaleCrop>false</ScaleCrop>
  <HeadingPairs>
    <vt:vector size="8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161</vt:i4>
      </vt:variant>
      <vt:variant>
        <vt:lpstr>自定义放映</vt:lpstr>
      </vt:variant>
      <vt:variant>
        <vt:i4>1</vt:i4>
      </vt:variant>
    </vt:vector>
  </HeadingPairs>
  <TitlesOfParts>
    <vt:vector size="164" baseType="lpstr">
      <vt:lpstr>默认设计模板</vt:lpstr>
      <vt:lpstr>Visio</vt:lpstr>
      <vt:lpstr>第2章 Vue开发基础（上）</vt:lpstr>
      <vt:lpstr>学习目标</vt:lpstr>
      <vt:lpstr>目录</vt:lpstr>
      <vt:lpstr>目录</vt:lpstr>
      <vt:lpstr>知识架构</vt:lpstr>
      <vt:lpstr>知识架构</vt:lpstr>
      <vt:lpstr>知识架构</vt:lpstr>
      <vt:lpstr>知识架构</vt:lpstr>
      <vt:lpstr>知识架构</vt:lpstr>
      <vt:lpstr>知识架构</vt:lpstr>
      <vt:lpstr>2.1 Vue实例</vt:lpstr>
      <vt:lpstr>2.1 Vue实例</vt:lpstr>
      <vt:lpstr>2.1 Vue实例</vt:lpstr>
      <vt:lpstr>2.1 Vue实例</vt:lpstr>
      <vt:lpstr>2.1 Vue实例</vt:lpstr>
      <vt:lpstr>2.1 Vue实例</vt:lpstr>
      <vt:lpstr>2.1 Vue实例</vt:lpstr>
      <vt:lpstr>2.1 Vue实例</vt:lpstr>
      <vt:lpstr>2.1 Vue实例</vt:lpstr>
      <vt:lpstr>2.1 Vue实例</vt:lpstr>
      <vt:lpstr>2.1 Vue实例</vt:lpstr>
      <vt:lpstr>2.1 Vue实例</vt:lpstr>
      <vt:lpstr>2.1 Vue实例</vt:lpstr>
      <vt:lpstr>2.1 Vue实例</vt:lpstr>
      <vt:lpstr>2.1 Vue实例</vt:lpstr>
      <vt:lpstr>2.1 Vue实例</vt:lpstr>
      <vt:lpstr>2.1 Vue实例</vt:lpstr>
      <vt:lpstr>2.1 Vue实例</vt:lpstr>
      <vt:lpstr>2.1 Vue实例</vt:lpstr>
      <vt:lpstr>2.1 Vue实例</vt:lpstr>
      <vt:lpstr>2.1 Vue实例</vt:lpstr>
      <vt:lpstr>2.1 Vue实例</vt:lpstr>
      <vt:lpstr>2.1 Vue实例</vt:lpstr>
      <vt:lpstr>2.1 Vue实例</vt:lpstr>
      <vt:lpstr>2.1 Vue实例</vt:lpstr>
      <vt:lpstr>2.1 Vue实例</vt:lpstr>
      <vt:lpstr>2.1 Vue实例</vt:lpstr>
      <vt:lpstr>2.1 Vue实例</vt:lpstr>
      <vt:lpstr>2.1 Vue实例</vt:lpstr>
      <vt:lpstr>2.1 Vue实例</vt:lpstr>
      <vt:lpstr>2.1 Vue实例</vt:lpstr>
      <vt:lpstr>2.1 Vue实例</vt:lpstr>
      <vt:lpstr>2.2 Vue数据绑定</vt:lpstr>
      <vt:lpstr>2.2 Vue数据绑定</vt:lpstr>
      <vt:lpstr>2.2 Vue数据绑定</vt:lpstr>
      <vt:lpstr>2.2 Vue数据绑定</vt:lpstr>
      <vt:lpstr>2.2 Vue数据绑定</vt:lpstr>
      <vt:lpstr>2.2 Vue数据绑定</vt:lpstr>
      <vt:lpstr>2.2 Vue数据绑定</vt:lpstr>
      <vt:lpstr>2.2 Vue数据绑定</vt:lpstr>
      <vt:lpstr>2.2 Vue数据绑定</vt:lpstr>
      <vt:lpstr>2.2 Vue数据绑定</vt:lpstr>
      <vt:lpstr>2.2 Vue数据绑定</vt:lpstr>
      <vt:lpstr>2.2 Vue数据绑定</vt:lpstr>
      <vt:lpstr>2.2 Vue数据绑定</vt:lpstr>
      <vt:lpstr>2.2 Vue数据绑定</vt:lpstr>
      <vt:lpstr>2.2 Vue数据绑定</vt:lpstr>
      <vt:lpstr>2.2 Vue数据绑定</vt:lpstr>
      <vt:lpstr>2.2 Vue数据绑定</vt:lpstr>
      <vt:lpstr>2.2 Vue数据绑定</vt:lpstr>
      <vt:lpstr>2.2 Vue数据绑定</vt:lpstr>
      <vt:lpstr>2.2 Vue数据绑定</vt:lpstr>
      <vt:lpstr>2.2 Vue数据绑定</vt:lpstr>
      <vt:lpstr>2.2 Vue数据绑定</vt:lpstr>
      <vt:lpstr>2.2 Vue数据绑定</vt:lpstr>
      <vt:lpstr>2.2 Vue数据绑定</vt:lpstr>
      <vt:lpstr>2.2 Vue数据绑定</vt:lpstr>
      <vt:lpstr>2.2 Vue数据绑定</vt:lpstr>
      <vt:lpstr>2.2 Vue数据绑定</vt:lpstr>
      <vt:lpstr>2.2 Vue数据绑定</vt:lpstr>
      <vt:lpstr>2.2 Vue数据绑定</vt:lpstr>
      <vt:lpstr>2.2 Vue数据绑定</vt:lpstr>
      <vt:lpstr>2.2 Vue数据绑定</vt:lpstr>
      <vt:lpstr>2.2 Vue数据绑定</vt:lpstr>
      <vt:lpstr>2.2 Vue数据绑定</vt:lpstr>
      <vt:lpstr>2.2 Vue数据绑定</vt:lpstr>
      <vt:lpstr>2.2 Vue数据绑定</vt:lpstr>
      <vt:lpstr>2.2 Vue数据绑定</vt:lpstr>
      <vt:lpstr>2.2 Vue数据绑定</vt:lpstr>
      <vt:lpstr>2.2 Vue数据绑定</vt:lpstr>
      <vt:lpstr>2.2 Vue数据绑定</vt:lpstr>
      <vt:lpstr>2.2 Vue数据绑定</vt:lpstr>
      <vt:lpstr>2.2 Vue数据绑定</vt:lpstr>
      <vt:lpstr>2.2 Vue数据绑定</vt:lpstr>
      <vt:lpstr>2.2 Vue数据绑定</vt:lpstr>
      <vt:lpstr>2.3 Vue事件</vt:lpstr>
      <vt:lpstr>2.3 Vue事件</vt:lpstr>
      <vt:lpstr>2.3 Vue事件</vt:lpstr>
      <vt:lpstr>2.3 Vue事件</vt:lpstr>
      <vt:lpstr>2.3 Vue事件</vt:lpstr>
      <vt:lpstr>2.3 Vue事件</vt:lpstr>
      <vt:lpstr>2.3 Vue事件</vt:lpstr>
      <vt:lpstr>2.3 Vue事件</vt:lpstr>
      <vt:lpstr>2.3 Vue事件</vt:lpstr>
      <vt:lpstr>2.3 Vue事件</vt:lpstr>
      <vt:lpstr>2.3 Vue事件</vt:lpstr>
      <vt:lpstr>2.3 Vue事件</vt:lpstr>
      <vt:lpstr>2.3 Vue事件</vt:lpstr>
      <vt:lpstr>2.3 Vue事件</vt:lpstr>
      <vt:lpstr>2.3 Vue事件</vt:lpstr>
      <vt:lpstr>2.3 Vue事件</vt:lpstr>
      <vt:lpstr>2.3 Vue事件</vt:lpstr>
      <vt:lpstr>2.3 Vue事件</vt:lpstr>
      <vt:lpstr>2.3 Vue事件</vt:lpstr>
      <vt:lpstr>2.3 Vue事件</vt:lpstr>
      <vt:lpstr>2.3 Vue事件</vt:lpstr>
      <vt:lpstr>2.3 Vue事件</vt:lpstr>
      <vt:lpstr>2.3 Vue事件</vt:lpstr>
      <vt:lpstr>2.3 Vue事件</vt:lpstr>
      <vt:lpstr>2.3 Vue事件</vt:lpstr>
      <vt:lpstr>2.3 Vue事件</vt:lpstr>
      <vt:lpstr>2.3 Vue事件</vt:lpstr>
      <vt:lpstr>2.3 Vue事件</vt:lpstr>
      <vt:lpstr>2.3 Vue事件</vt:lpstr>
      <vt:lpstr>2.4 Vue组件</vt:lpstr>
      <vt:lpstr>2.4 Vue组件</vt:lpstr>
      <vt:lpstr>2.4 Vue组件</vt:lpstr>
      <vt:lpstr>2.4 Vue组件</vt:lpstr>
      <vt:lpstr>2.4 Vue组件</vt:lpstr>
      <vt:lpstr>2.4 Vue组件</vt:lpstr>
      <vt:lpstr>2.4 Vue组件</vt:lpstr>
      <vt:lpstr>2.4 Vue组件</vt:lpstr>
      <vt:lpstr>2.4 Vue组件</vt:lpstr>
      <vt:lpstr>2.4 Vue组件</vt:lpstr>
      <vt:lpstr>2.4 Vue组件</vt:lpstr>
      <vt:lpstr>2.4 Vue组件</vt:lpstr>
      <vt:lpstr>2.4 Vue组件</vt:lpstr>
      <vt:lpstr>2.4 Vue组件</vt:lpstr>
      <vt:lpstr>2.4 Vue组件</vt:lpstr>
      <vt:lpstr>2.4 Vue组件</vt:lpstr>
      <vt:lpstr>2.4 Vue组件</vt:lpstr>
      <vt:lpstr>2.4 Vue组件</vt:lpstr>
      <vt:lpstr>2.4 Vue组件</vt:lpstr>
      <vt:lpstr>2.4 Vue组件</vt:lpstr>
      <vt:lpstr>2.4 Vue组件</vt:lpstr>
      <vt:lpstr>2.4 Vue组件</vt:lpstr>
      <vt:lpstr>2.4 Vue组件</vt:lpstr>
      <vt:lpstr>2.4 Vue组件</vt:lpstr>
      <vt:lpstr>2.4 Vue组件</vt:lpstr>
      <vt:lpstr>2.4 Vue组件</vt:lpstr>
      <vt:lpstr>2.4 Vue组件</vt:lpstr>
      <vt:lpstr>2.4 Vue组件</vt:lpstr>
      <vt:lpstr>2.4 Vue组件</vt:lpstr>
      <vt:lpstr>2.5 Vue生命周期</vt:lpstr>
      <vt:lpstr>2.5 Vue生命周期</vt:lpstr>
      <vt:lpstr>2.5 Vue生命周期</vt:lpstr>
      <vt:lpstr>2.5 Vue生命周期</vt:lpstr>
      <vt:lpstr>2.5 Vue生命周期</vt:lpstr>
      <vt:lpstr>2.5 Vue生命周期</vt:lpstr>
      <vt:lpstr>2.5 Vue生命周期</vt:lpstr>
      <vt:lpstr>2.5 Vue生命周期</vt:lpstr>
      <vt:lpstr>2.5 Vue生命周期</vt:lpstr>
      <vt:lpstr>2.5 Vue生命周期</vt:lpstr>
      <vt:lpstr>2.5 Vue生命周期</vt:lpstr>
      <vt:lpstr>2.5 Vue生命周期</vt:lpstr>
      <vt:lpstr>2.5 Vue生命周期</vt:lpstr>
      <vt:lpstr>2.5 Vue生命周期</vt:lpstr>
      <vt:lpstr>2.5 Vue生命周期</vt:lpstr>
      <vt:lpstr>2.5 Vue生命周期</vt:lpstr>
      <vt:lpstr>本章小结</vt:lpstr>
      <vt:lpstr>PowerPoint 演示文稿</vt:lpstr>
      <vt:lpstr>自定义放映 1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王哲</dc:creator>
  <cp:lastModifiedBy>www</cp:lastModifiedBy>
  <cp:revision>1544</cp:revision>
  <dcterms:created xsi:type="dcterms:W3CDTF">2013-01-25T01:44:32Z</dcterms:created>
  <dcterms:modified xsi:type="dcterms:W3CDTF">2020-05-11T02:19:29Z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2052-9.1.0.4517</vt:lpwstr>
  </property>
</Properties>
</file>