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344" r:id="rId2"/>
    <p:sldId id="349" r:id="rId3"/>
    <p:sldId id="351" r:id="rId4"/>
    <p:sldId id="350" r:id="rId5"/>
    <p:sldId id="353" r:id="rId6"/>
    <p:sldId id="532" r:id="rId7"/>
    <p:sldId id="410" r:id="rId8"/>
    <p:sldId id="485" r:id="rId9"/>
    <p:sldId id="352" r:id="rId10"/>
    <p:sldId id="425" r:id="rId11"/>
    <p:sldId id="533" r:id="rId12"/>
    <p:sldId id="534" r:id="rId13"/>
    <p:sldId id="426" r:id="rId14"/>
    <p:sldId id="535" r:id="rId15"/>
    <p:sldId id="536" r:id="rId16"/>
    <p:sldId id="537" r:id="rId17"/>
    <p:sldId id="545" r:id="rId18"/>
    <p:sldId id="538" r:id="rId19"/>
    <p:sldId id="427" r:id="rId20"/>
    <p:sldId id="428" r:id="rId21"/>
    <p:sldId id="539" r:id="rId22"/>
    <p:sldId id="540" r:id="rId23"/>
    <p:sldId id="541" r:id="rId24"/>
    <p:sldId id="429" r:id="rId25"/>
    <p:sldId id="542" r:id="rId26"/>
    <p:sldId id="543" r:id="rId27"/>
    <p:sldId id="544" r:id="rId28"/>
    <p:sldId id="413" r:id="rId29"/>
    <p:sldId id="546" r:id="rId30"/>
    <p:sldId id="547" r:id="rId31"/>
    <p:sldId id="548" r:id="rId32"/>
    <p:sldId id="430" r:id="rId33"/>
    <p:sldId id="549" r:id="rId34"/>
    <p:sldId id="431" r:id="rId35"/>
    <p:sldId id="551" r:id="rId36"/>
    <p:sldId id="550" r:id="rId37"/>
    <p:sldId id="414" r:id="rId38"/>
    <p:sldId id="552" r:id="rId39"/>
    <p:sldId id="553" r:id="rId40"/>
    <p:sldId id="554" r:id="rId41"/>
    <p:sldId id="555" r:id="rId42"/>
    <p:sldId id="556" r:id="rId43"/>
    <p:sldId id="432" r:id="rId44"/>
    <p:sldId id="557" r:id="rId45"/>
    <p:sldId id="558" r:id="rId46"/>
    <p:sldId id="559" r:id="rId47"/>
    <p:sldId id="486" r:id="rId48"/>
    <p:sldId id="560" r:id="rId49"/>
    <p:sldId id="561" r:id="rId50"/>
    <p:sldId id="487" r:id="rId51"/>
    <p:sldId id="562" r:id="rId52"/>
    <p:sldId id="563" r:id="rId53"/>
    <p:sldId id="564" r:id="rId54"/>
    <p:sldId id="488" r:id="rId55"/>
    <p:sldId id="565" r:id="rId56"/>
    <p:sldId id="566" r:id="rId57"/>
    <p:sldId id="567" r:id="rId58"/>
    <p:sldId id="489" r:id="rId59"/>
    <p:sldId id="568" r:id="rId60"/>
    <p:sldId id="569" r:id="rId61"/>
    <p:sldId id="571" r:id="rId62"/>
    <p:sldId id="490" r:id="rId63"/>
    <p:sldId id="572" r:id="rId64"/>
    <p:sldId id="573" r:id="rId65"/>
    <p:sldId id="574" r:id="rId66"/>
    <p:sldId id="491" r:id="rId67"/>
    <p:sldId id="575" r:id="rId68"/>
    <p:sldId id="576" r:id="rId69"/>
    <p:sldId id="577" r:id="rId70"/>
    <p:sldId id="492" r:id="rId71"/>
    <p:sldId id="493" r:id="rId72"/>
    <p:sldId id="578" r:id="rId73"/>
    <p:sldId id="495" r:id="rId74"/>
    <p:sldId id="496" r:id="rId75"/>
    <p:sldId id="497" r:id="rId76"/>
    <p:sldId id="531" r:id="rId77"/>
    <p:sldId id="579" r:id="rId78"/>
    <p:sldId id="498" r:id="rId79"/>
    <p:sldId id="580" r:id="rId80"/>
    <p:sldId id="581" r:id="rId81"/>
    <p:sldId id="582" r:id="rId82"/>
    <p:sldId id="499" r:id="rId83"/>
    <p:sldId id="583" r:id="rId84"/>
    <p:sldId id="584" r:id="rId85"/>
    <p:sldId id="585" r:id="rId86"/>
    <p:sldId id="586" r:id="rId87"/>
    <p:sldId id="500" r:id="rId88"/>
    <p:sldId id="501" r:id="rId89"/>
    <p:sldId id="587" r:id="rId90"/>
    <p:sldId id="502" r:id="rId91"/>
    <p:sldId id="588" r:id="rId92"/>
    <p:sldId id="530" r:id="rId93"/>
    <p:sldId id="348" r:id="rId9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0"/>
        <p:sld r:id="rId11"/>
        <p:sld r:id="rId14"/>
        <p:sld r:id="rId20"/>
        <p:sld r:id="rId21"/>
        <p:sld r:id="rId25"/>
        <p:sld r:id="rId29"/>
        <p:sld r:id="rId33"/>
        <p:sld r:id="rId35"/>
        <p:sld r:id="rId38"/>
        <p:sld r:id="rId44"/>
        <p:sld r:id="rId94"/>
      </p:sldLst>
    </p:custShow>
  </p:custShowLst>
  <p:custDataLst>
    <p:tags r:id="rId9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ww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B9D"/>
    <a:srgbClr val="CBE3F3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4667" autoAdjust="0"/>
  </p:normalViewPr>
  <p:slideViewPr>
    <p:cSldViewPr snapToGrid="0" snapToObjects="1">
      <p:cViewPr varScale="1">
        <p:scale>
          <a:sx n="56" d="100"/>
          <a:sy n="56" d="100"/>
        </p:scale>
        <p:origin x="-444" y="-90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3C3-488F-A29F-9EF9D1999146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3C3-488F-A29F-9EF9D1999146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3C3-488F-A29F-9EF9D1999146}"/>
              </c:ext>
            </c:extLst>
          </c:dPt>
          <c:dPt>
            <c:idx val="3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3C3-488F-A29F-9EF9D1999146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3C3-488F-A29F-9EF9D1999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0.2633</cdr:x>
      <cdr:y>0.67892</cdr:y>
    </cdr:from>
    <cdr:to>
      <cdr:x>0.45141</cdr:x>
      <cdr:y>0.82043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82144" y="2686891"/>
          <a:ext cx="1058911" cy="5600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2020/5/11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737430"/>
            <a:ext cx="79375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zh-CN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Vue.js</a:t>
            </a:r>
            <a:r>
              <a: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前端开发实战</a:t>
            </a:r>
            <a:endParaRPr lang="en-US" altLang="zh-CN" sz="9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 err="1"/>
              <a:t>Vue</a:t>
            </a:r>
            <a:r>
              <a:rPr lang="zh-CN" altLang="en-US" dirty="0"/>
              <a:t>开发基础（下）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全局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全局配置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实例属性</a:t>
            </a:r>
            <a:endParaRPr lang="en-US" altLang="zh-CN" dirty="0"/>
          </a:p>
          <a:p>
            <a:r>
              <a:rPr lang="zh-CN" altLang="en-US" dirty="0"/>
              <a:t>组件进阶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：自定义注册指令</a:t>
            </a:r>
            <a:r>
              <a:rPr lang="en-US" altLang="zh-CN" dirty="0"/>
              <a:t>v-focus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3" name="Picture 2" descr="3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87386"/>
            <a:ext cx="5270774" cy="13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：定义根标签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56581" y="2790703"/>
            <a:ext cx="4324475" cy="1607876"/>
            <a:chOff x="1277816" y="3552092"/>
            <a:chExt cx="2271831" cy="393222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393222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3774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&lt;input type="text" v-focus="true"&gt;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7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控制</a:t>
            </a:r>
            <a:r>
              <a:rPr lang="en-US" altLang="zh-CN" dirty="0"/>
              <a:t>input</a:t>
            </a:r>
            <a:r>
              <a:rPr lang="zh-CN" altLang="zh-CN" dirty="0"/>
              <a:t>文本框是否自动获得焦点。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55985" y="2651728"/>
            <a:ext cx="3655629" cy="3366909"/>
            <a:chOff x="1277816" y="3552092"/>
            <a:chExt cx="2271831" cy="559136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2271831" cy="559136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547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Vue.directive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('focus',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inserted (el, binding)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binding.value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el.focus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2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Vue.use</a:t>
            </a:r>
            <a:r>
              <a:rPr lang="zh-CN" altLang="en-US" dirty="0"/>
              <a:t>：</a:t>
            </a:r>
            <a:r>
              <a:rPr lang="en-US" altLang="zh-CN" dirty="0" err="1"/>
              <a:t>Vue.use</a:t>
            </a:r>
            <a:r>
              <a:rPr lang="zh-CN" altLang="zh-CN" dirty="0"/>
              <a:t>主要用于在</a:t>
            </a:r>
            <a:r>
              <a:rPr lang="en-US" altLang="zh-CN" dirty="0" err="1"/>
              <a:t>Vue</a:t>
            </a:r>
            <a:r>
              <a:rPr lang="zh-CN" altLang="zh-CN" dirty="0"/>
              <a:t>中安装插件，通过插件可以为</a:t>
            </a:r>
            <a:r>
              <a:rPr lang="en-US" altLang="zh-CN" dirty="0" err="1"/>
              <a:t>Vue</a:t>
            </a:r>
            <a:r>
              <a:rPr lang="zh-CN" altLang="zh-CN" dirty="0"/>
              <a:t>添加全局功能。插件可以是一个对象或函数，如果是对象，必须提供</a:t>
            </a:r>
            <a:r>
              <a:rPr lang="en-US" altLang="zh-CN" dirty="0"/>
              <a:t>install()</a:t>
            </a:r>
            <a:r>
              <a:rPr lang="zh-CN" altLang="zh-CN" dirty="0"/>
              <a:t>方法，用来安装插件；如果是一个函数，则该函数将被当成</a:t>
            </a:r>
            <a:r>
              <a:rPr lang="en-US" altLang="zh-CN" dirty="0"/>
              <a:t>install()</a:t>
            </a:r>
            <a:r>
              <a:rPr lang="zh-CN" altLang="zh-CN" dirty="0"/>
              <a:t>方法。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02" y="2779670"/>
            <a:ext cx="6103791" cy="242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30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72451" y="3093499"/>
            <a:ext cx="2441685" cy="2225749"/>
            <a:chOff x="1320587" y="3552094"/>
            <a:chExt cx="2229060" cy="1082489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94"/>
              <a:ext cx="2229060" cy="1082489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10706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 v-my-directive&gt;&lt;/div&gt;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596433" y="2651419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6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28872" y="3119931"/>
            <a:ext cx="4506969" cy="1712585"/>
            <a:chOff x="1320587" y="3552088"/>
            <a:chExt cx="2229060" cy="374128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88"/>
              <a:ext cx="2229060" cy="374128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2"/>
              <a:ext cx="2186288" cy="10132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定义一个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（自定义插件）对象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let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792714" y="2685286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0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765846" y="2008094"/>
            <a:ext cx="6729907" cy="4329660"/>
            <a:chOff x="1320587" y="3552088"/>
            <a:chExt cx="2229060" cy="37412801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88"/>
              <a:ext cx="2229060" cy="3741280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4"/>
              <a:ext cx="2186288" cy="3590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编写插件对象的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install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MyPlugin.install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options)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console.log(options)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在插件中为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添加自定义指令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Vue.directive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('my-directive',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bind (el, binding)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为自定义指令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v-my-directive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绑定的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DOM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元素设置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style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样式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el.style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'width:100px;height:100px;background-color:#ccc;'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6348137" y="1597821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62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657350" y="2995161"/>
            <a:ext cx="5153355" cy="687825"/>
            <a:chOff x="1320587" y="3552094"/>
            <a:chExt cx="2229060" cy="24870146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320587" y="3552094"/>
              <a:ext cx="2229060" cy="248701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44"/>
              <a:ext cx="2186288" cy="15041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Vue.use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MyPlugin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{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someOption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true }</a:t>
              </a: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686354" y="2552249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使用插件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63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Vue.use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5" name="组合 4"/>
          <p:cNvGrpSpPr>
            <a:grpSpLocks/>
          </p:cNvGrpSpPr>
          <p:nvPr/>
        </p:nvGrpSpPr>
        <p:grpSpPr bwMode="auto">
          <a:xfrm>
            <a:off x="735481" y="2402973"/>
            <a:ext cx="7229139" cy="2236139"/>
            <a:chOff x="415635" y="2398807"/>
            <a:chExt cx="7920000" cy="2160000"/>
          </a:xfrm>
        </p:grpSpPr>
        <p:sp>
          <p:nvSpPr>
            <p:cNvPr id="26" name="矩形 25"/>
            <p:cNvSpPr/>
            <p:nvPr/>
          </p:nvSpPr>
          <p:spPr>
            <a:xfrm>
              <a:off x="415635" y="2398807"/>
              <a:ext cx="7920000" cy="21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67123" y="2460702"/>
              <a:ext cx="7812481" cy="2034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8" name="组合 7"/>
          <p:cNvGrpSpPr>
            <a:grpSpLocks/>
          </p:cNvGrpSpPr>
          <p:nvPr/>
        </p:nvGrpSpPr>
        <p:grpSpPr bwMode="auto">
          <a:xfrm>
            <a:off x="7205370" y="1985454"/>
            <a:ext cx="1235075" cy="866775"/>
            <a:chOff x="7623958" y="2018805"/>
            <a:chExt cx="1235034" cy="866899"/>
          </a:xfrm>
        </p:grpSpPr>
        <p:sp>
          <p:nvSpPr>
            <p:cNvPr id="29" name="泪滴形 28"/>
            <p:cNvSpPr/>
            <p:nvPr/>
          </p:nvSpPr>
          <p:spPr>
            <a:xfrm>
              <a:off x="7623958" y="2018805"/>
              <a:ext cx="1235034" cy="866899"/>
            </a:xfrm>
            <a:prstGeom prst="teardrop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矩形 9"/>
            <p:cNvSpPr>
              <a:spLocks noChangeArrowheads="1"/>
            </p:cNvSpPr>
            <p:nvPr/>
          </p:nvSpPr>
          <p:spPr bwMode="auto">
            <a:xfrm>
              <a:off x="7800681" y="213719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31" name="矩形 10"/>
          <p:cNvSpPr>
            <a:spLocks noChangeArrowheads="1"/>
          </p:cNvSpPr>
          <p:nvPr/>
        </p:nvSpPr>
        <p:spPr bwMode="auto">
          <a:xfrm>
            <a:off x="994092" y="2616216"/>
            <a:ext cx="684102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Vue.js</a:t>
            </a:r>
            <a:r>
              <a:rPr lang="zh-CN" altLang="zh-CN" dirty="0"/>
              <a:t>官方提供的一些插件（如</a:t>
            </a:r>
            <a:r>
              <a:rPr lang="en-US" altLang="zh-CN" dirty="0" err="1"/>
              <a:t>vue</a:t>
            </a:r>
            <a:r>
              <a:rPr lang="en-US" altLang="zh-CN" dirty="0"/>
              <a:t>-router</a:t>
            </a:r>
            <a:r>
              <a:rPr lang="zh-CN" altLang="zh-CN" dirty="0"/>
              <a:t>）在检测到</a:t>
            </a:r>
            <a:r>
              <a:rPr lang="en-US" altLang="zh-CN" dirty="0"/>
              <a:t> </a:t>
            </a:r>
            <a:r>
              <a:rPr lang="en-US" altLang="zh-CN" dirty="0" err="1"/>
              <a:t>Vue</a:t>
            </a:r>
            <a:r>
              <a:rPr lang="en-US" altLang="zh-CN" dirty="0"/>
              <a:t> </a:t>
            </a:r>
            <a:r>
              <a:rPr lang="zh-CN" altLang="zh-CN" dirty="0"/>
              <a:t>是可访问的全局变量时，会自动调用</a:t>
            </a:r>
            <a:r>
              <a:rPr lang="en-US" altLang="zh-CN" dirty="0"/>
              <a:t> 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。但是在</a:t>
            </a:r>
            <a:r>
              <a:rPr lang="en-US" altLang="zh-CN" dirty="0" err="1"/>
              <a:t>CommonJS</a:t>
            </a:r>
            <a:r>
              <a:rPr lang="zh-CN" altLang="zh-CN" dirty="0"/>
              <a:t>等模块环境中，则始终需要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显式调用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0179085"/>
                </p:ext>
              </p:extLst>
            </p:nvPr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742283"/>
              <a:ext cx="2213623" cy="78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 err="1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提供的全局</a:t>
              </a:r>
              <a:r>
                <a:rPr lang="en-US" altLang="zh-CN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实例对象中的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常用属性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4"/>
            <a:ext cx="2560637" cy="1137501"/>
            <a:chOff x="6135688" y="2075700"/>
            <a:chExt cx="2560637" cy="1134225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075700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render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渲染函数完成页面渲染的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4"/>
            <a:ext cx="2560637" cy="1137500"/>
            <a:chOff x="6135688" y="2075701"/>
            <a:chExt cx="2560637" cy="1134224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75701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掌握通过全局对象配置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Vue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的方法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Vue.extend</a:t>
            </a:r>
            <a:r>
              <a:rPr lang="zh-CN" altLang="en-US" dirty="0"/>
              <a:t>：</a:t>
            </a:r>
            <a:r>
              <a:rPr lang="en-US" altLang="zh-CN" dirty="0" err="1"/>
              <a:t>Vue.extend</a:t>
            </a:r>
            <a:r>
              <a:rPr lang="zh-CN" altLang="zh-CN" dirty="0"/>
              <a:t>用于基于</a:t>
            </a:r>
            <a:r>
              <a:rPr lang="en-US" altLang="zh-CN" dirty="0" err="1"/>
              <a:t>Vue</a:t>
            </a:r>
            <a:r>
              <a:rPr lang="zh-CN" altLang="zh-CN" dirty="0"/>
              <a:t>构造器创建一个</a:t>
            </a:r>
            <a:r>
              <a:rPr lang="en-US" altLang="zh-CN" dirty="0" err="1"/>
              <a:t>Vue</a:t>
            </a:r>
            <a:r>
              <a:rPr lang="zh-CN" altLang="zh-CN" dirty="0"/>
              <a:t>子类，可以对</a:t>
            </a:r>
            <a:r>
              <a:rPr lang="en-US" altLang="zh-CN" dirty="0" err="1"/>
              <a:t>Vue</a:t>
            </a:r>
            <a:r>
              <a:rPr lang="zh-CN" altLang="zh-CN" dirty="0"/>
              <a:t>构造器进行扩展。它有一个</a:t>
            </a:r>
            <a:r>
              <a:rPr lang="en-US" altLang="zh-CN" dirty="0"/>
              <a:t>options</a:t>
            </a:r>
            <a:r>
              <a:rPr lang="zh-CN" altLang="zh-CN" dirty="0"/>
              <a:t>参数，表示包含组件选项的对象。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68" y="2802471"/>
            <a:ext cx="5276864" cy="147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86582" y="3278112"/>
            <a:ext cx="3861391" cy="931281"/>
            <a:chOff x="1281268" y="3552092"/>
            <a:chExt cx="2271831" cy="4165055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41650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704905"/>
              <a:ext cx="2186288" cy="351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id="app1"&gt;app1: {{title}}&lt;/div&gt;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id="app2"&gt;app2: {{title}}&lt;/div&gt;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17755" y="2835200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05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Vue.extend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86582" y="2649264"/>
            <a:ext cx="3861391" cy="3579888"/>
            <a:chOff x="1281268" y="3552092"/>
            <a:chExt cx="2271831" cy="604856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604856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56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Vue2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Vue.extend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title: 'hello‘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vm1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'#app1' 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vm2 = new Vue2({ el: '#app2'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4423622" y="2355202"/>
            <a:ext cx="212435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创建子类</a:t>
            </a:r>
            <a:r>
              <a:rPr lang="en-US" altLang="zh-CN" dirty="0"/>
              <a:t>Vue2</a:t>
            </a:r>
          </a:p>
        </p:txBody>
      </p:sp>
    </p:spTree>
    <p:extLst>
      <p:ext uri="{BB962C8B-B14F-4D97-AF65-F5344CB8AC3E}">
        <p14:creationId xmlns:p14="http://schemas.microsoft.com/office/powerpoint/2010/main" val="35009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Vue.set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的核心具有一套响应式系统，简单来说就是通过监听器监听数据层的数据变化，当数据改变后，通知视图也自动更新。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Vue.set</a:t>
            </a:r>
            <a:r>
              <a:rPr lang="zh-CN" altLang="zh-CN" dirty="0"/>
              <a:t>用于向响应式对象中添加一个属性，并确保这个新属性同样是响应式的，且触发视图更新。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en-US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9" y="2828746"/>
            <a:ext cx="5495440" cy="154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8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02797" y="2485159"/>
            <a:ext cx="154160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页面结构</a:t>
            </a:r>
            <a:endParaRPr lang="en-US" altLang="zh-CN" dirty="0"/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007016" y="2946297"/>
            <a:ext cx="2526681" cy="1701331"/>
            <a:chOff x="1281268" y="3552089"/>
            <a:chExt cx="2271831" cy="6460870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281268" y="3552089"/>
              <a:ext cx="2271831" cy="646086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6308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&lt;div&gt;{{a}}&lt;/div&gt;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7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Vue.set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圆角矩形 15"/>
          <p:cNvSpPr>
            <a:spLocks noChangeArrowheads="1"/>
          </p:cNvSpPr>
          <p:nvPr/>
        </p:nvSpPr>
        <p:spPr bwMode="auto">
          <a:xfrm>
            <a:off x="4572001" y="2204415"/>
            <a:ext cx="327135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对象动态设置属性</a:t>
            </a:r>
            <a:r>
              <a:rPr lang="en-US" altLang="zh-CN" dirty="0"/>
              <a:t>b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290673" y="2651036"/>
            <a:ext cx="6562653" cy="3829233"/>
            <a:chOff x="1281268" y="3552092"/>
            <a:chExt cx="2271831" cy="16304919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630491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704904"/>
              <a:ext cx="2186288" cy="1369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a: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我是根级响应式属性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a',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Vue.set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(vm.obj, 'b',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Vue.set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添加的响应式属性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obj.b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01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Vue.mixin</a:t>
            </a:r>
            <a:r>
              <a:rPr lang="zh-CN" altLang="en-US" dirty="0"/>
              <a:t>：</a:t>
            </a:r>
            <a:r>
              <a:rPr lang="en-US" altLang="zh-CN" dirty="0" err="1"/>
              <a:t>Vue.mixin</a:t>
            </a:r>
            <a:r>
              <a:rPr lang="zh-CN" altLang="zh-CN" dirty="0"/>
              <a:t>用于全局注册一个混入，它将影响之后创建的每个</a:t>
            </a:r>
            <a:r>
              <a:rPr lang="en-US" altLang="zh-CN" dirty="0" err="1"/>
              <a:t>Vue</a:t>
            </a:r>
            <a:r>
              <a:rPr lang="zh-CN" altLang="zh-CN" dirty="0"/>
              <a:t>实例。该接口主要是提供给插件作者使用，在插件中向组件注入自定义的行为。该接口不推荐在应用代码中使用。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en-US" altLang="zh-CN" dirty="0" err="1"/>
              <a:t>Vue.mixin</a:t>
            </a:r>
            <a:r>
              <a:rPr lang="zh-CN" altLang="zh-CN" dirty="0"/>
              <a:t>用于全局注册一个混入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Mixins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r>
              <a:rPr lang="zh-CN" altLang="zh-CN" dirty="0"/>
              <a:t>，</a:t>
            </a:r>
            <a:r>
              <a:rPr lang="zh-CN" altLang="en-US" dirty="0"/>
              <a:t>实现插件功能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4" name="Picture 2" descr="3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958670"/>
            <a:ext cx="5414217" cy="18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8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6147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02063" y="3098800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sp>
        <p:nvSpPr>
          <p:cNvPr id="6148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873500" y="3079750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0" name="矩形 36"/>
          <p:cNvSpPr>
            <a:spLocks noChangeArrowheads="1"/>
          </p:cNvSpPr>
          <p:nvPr/>
        </p:nvSpPr>
        <p:spPr bwMode="auto">
          <a:xfrm flipH="1">
            <a:off x="3676650" y="257651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实例属性</a:t>
            </a:r>
          </a:p>
        </p:txBody>
      </p:sp>
      <p:grpSp>
        <p:nvGrpSpPr>
          <p:cNvPr id="6151" name="组合 111"/>
          <p:cNvGrpSpPr>
            <a:grpSpLocks/>
          </p:cNvGrpSpPr>
          <p:nvPr/>
        </p:nvGrpSpPr>
        <p:grpSpPr bwMode="auto">
          <a:xfrm rot="-12767">
            <a:off x="2751138" y="2576513"/>
            <a:ext cx="884237" cy="954087"/>
            <a:chOff x="1936217" y="1275606"/>
            <a:chExt cx="1296545" cy="1728192"/>
          </a:xfrm>
        </p:grpSpPr>
        <p:grpSp>
          <p:nvGrpSpPr>
            <p:cNvPr id="6177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3.2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9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6152" name="4.1"/>
          <p:cNvGrpSpPr>
            <a:grpSpLocks/>
          </p:cNvGrpSpPr>
          <p:nvPr/>
        </p:nvGrpSpPr>
        <p:grpSpPr bwMode="auto">
          <a:xfrm>
            <a:off x="1711325" y="1271588"/>
            <a:ext cx="4411663" cy="952500"/>
            <a:chOff x="1711765" y="1263328"/>
            <a:chExt cx="4411519" cy="952284"/>
          </a:xfrm>
        </p:grpSpPr>
        <p:grpSp>
          <p:nvGrpSpPr>
            <p:cNvPr id="6170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73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25" name="圆角矩形 24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26" name="圆角矩形 25"/>
                <p:cNvSpPr/>
                <p:nvPr/>
              </p:nvSpPr>
              <p:spPr>
                <a:xfrm>
                  <a:off x="1961216" y="1347611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24" name="圆角矩形 5"/>
              <p:cNvSpPr/>
              <p:nvPr/>
            </p:nvSpPr>
            <p:spPr>
              <a:xfrm>
                <a:off x="1923818" y="2061681"/>
                <a:ext cx="121213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7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293902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全局</a:t>
              </a:r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endPara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153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03513" y="4392613"/>
            <a:ext cx="3525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154" name="4.1"/>
          <p:cNvGrpSpPr>
            <a:grpSpLocks/>
          </p:cNvGrpSpPr>
          <p:nvPr/>
        </p:nvGrpSpPr>
        <p:grpSpPr bwMode="auto">
          <a:xfrm>
            <a:off x="1704975" y="3879850"/>
            <a:ext cx="4411663" cy="952500"/>
            <a:chOff x="1711765" y="1263328"/>
            <a:chExt cx="4411519" cy="952284"/>
          </a:xfrm>
        </p:grpSpPr>
        <p:grpSp>
          <p:nvGrpSpPr>
            <p:cNvPr id="6163" name="组合 29"/>
            <p:cNvGrpSpPr>
              <a:grpSpLocks/>
            </p:cNvGrpSpPr>
            <p:nvPr/>
          </p:nvGrpSpPr>
          <p:grpSpPr bwMode="auto">
            <a:xfrm rot="-12767">
              <a:off x="1711765" y="1263328"/>
              <a:ext cx="884879" cy="952284"/>
              <a:chOff x="1936620" y="1275606"/>
              <a:chExt cx="1296876" cy="1728192"/>
            </a:xfrm>
          </p:grpSpPr>
          <p:grpSp>
            <p:nvGrpSpPr>
              <p:cNvPr id="6166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>
                  <a:off x="1907704" y="1275604"/>
                  <a:ext cx="1295894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3.3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1961216" y="1347613"/>
                  <a:ext cx="118887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30" name="圆角矩形 5"/>
              <p:cNvSpPr/>
              <p:nvPr/>
            </p:nvSpPr>
            <p:spPr>
              <a:xfrm>
                <a:off x="1923818" y="2061683"/>
                <a:ext cx="1212136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2810279" y="1760103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165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全局配置</a:t>
              </a:r>
            </a:p>
          </p:txBody>
        </p:sp>
      </p:grpSp>
      <p:sp>
        <p:nvSpPr>
          <p:cNvPr id="6155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770313" y="5718175"/>
            <a:ext cx="3379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3841750" y="5699125"/>
            <a:ext cx="3833813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6157" name="矩形 36"/>
          <p:cNvSpPr>
            <a:spLocks noChangeArrowheads="1"/>
          </p:cNvSpPr>
          <p:nvPr/>
        </p:nvSpPr>
        <p:spPr bwMode="auto">
          <a:xfrm flipH="1">
            <a:off x="3644900" y="519588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组件进阶</a:t>
            </a:r>
          </a:p>
        </p:txBody>
      </p:sp>
      <p:grpSp>
        <p:nvGrpSpPr>
          <p:cNvPr id="6158" name="组合 111"/>
          <p:cNvGrpSpPr>
            <a:grpSpLocks/>
          </p:cNvGrpSpPr>
          <p:nvPr/>
        </p:nvGrpSpPr>
        <p:grpSpPr bwMode="auto">
          <a:xfrm rot="-12767">
            <a:off x="2719388" y="5195888"/>
            <a:ext cx="884237" cy="954087"/>
            <a:chOff x="1936217" y="1275606"/>
            <a:chExt cx="1296545" cy="1728192"/>
          </a:xfrm>
        </p:grpSpPr>
        <p:grpSp>
          <p:nvGrpSpPr>
            <p:cNvPr id="6159" name="组合 112"/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907301" y="1275607"/>
                <a:ext cx="1296545" cy="1728192"/>
              </a:xfrm>
              <a:prstGeom prst="roundRect">
                <a:avLst/>
              </a:prstGeom>
              <a:solidFill>
                <a:srgbClr val="1369B2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3.4</a:t>
                </a:r>
                <a:endParaRPr lang="zh-CN" altLang="en-US" sz="36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960838" y="1347494"/>
                <a:ext cx="1189471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7" name="圆角矩形 5"/>
            <p:cNvSpPr/>
            <p:nvPr/>
          </p:nvSpPr>
          <p:spPr>
            <a:xfrm>
              <a:off x="1890818" y="2060414"/>
              <a:ext cx="1294218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myOption</a:t>
            </a:r>
            <a:r>
              <a:rPr lang="zh-CN" altLang="zh-CN" dirty="0"/>
              <a:t>是一个自定义属性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895751" y="2797526"/>
            <a:ext cx="2921725" cy="2702350"/>
            <a:chOff x="1281268" y="3552092"/>
            <a:chExt cx="2283289" cy="456588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83289" cy="456588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4447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'hello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!'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15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Vue.mixin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033198" y="2841178"/>
            <a:ext cx="4971242" cy="3240669"/>
            <a:chOff x="1281268" y="3552090"/>
            <a:chExt cx="2283289" cy="7061968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90"/>
              <a:ext cx="2283289" cy="706196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186288" cy="694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options.myOption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myOption.toUpperCase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5293422" y="2489955"/>
            <a:ext cx="167855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 err="1"/>
              <a:t>Vue.mixin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6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$props</a:t>
            </a:r>
            <a:r>
              <a:rPr lang="zh-CN" altLang="en-US" dirty="0"/>
              <a:t>：</a:t>
            </a:r>
            <a:r>
              <a:rPr lang="zh-CN" altLang="zh-CN" dirty="0"/>
              <a:t>使用</a:t>
            </a:r>
            <a:r>
              <a:rPr lang="en-US" altLang="zh-CN" dirty="0" err="1"/>
              <a:t>vm</a:t>
            </a:r>
            <a:r>
              <a:rPr lang="en-US" altLang="zh-CN" dirty="0"/>
              <a:t>.$props</a:t>
            </a:r>
            <a:r>
              <a:rPr lang="zh-CN" altLang="zh-CN" dirty="0"/>
              <a:t>属性可以接收上级组件向下传递的数据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1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：通过</a:t>
            </a:r>
            <a:r>
              <a:rPr lang="en-US" altLang="zh-CN" dirty="0"/>
              <a:t>$props</a:t>
            </a:r>
            <a:r>
              <a:rPr lang="zh-CN" altLang="en-US" dirty="0"/>
              <a:t>实现手机信息搜索。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17" y="2799454"/>
            <a:ext cx="5074203" cy="253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5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：定义唯一根标签</a:t>
            </a:r>
            <a:r>
              <a:rPr lang="en-US" altLang="zh-CN" dirty="0"/>
              <a:t>div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42" name="组合 4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43" name="矩形 4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46" name="组合 9"/>
          <p:cNvGrpSpPr>
            <a:grpSpLocks/>
          </p:cNvGrpSpPr>
          <p:nvPr/>
        </p:nvGrpSpPr>
        <p:grpSpPr bwMode="auto">
          <a:xfrm>
            <a:off x="2414410" y="2769863"/>
            <a:ext cx="3812969" cy="1856064"/>
            <a:chOff x="1281268" y="3552092"/>
            <a:chExt cx="2271831" cy="5635978"/>
          </a:xfrm>
        </p:grpSpPr>
        <p:sp>
          <p:nvSpPr>
            <p:cNvPr id="47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56359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8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4627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父组件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&lt;my-parent&gt;&lt;/my-parent&gt;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：定义父组件模板。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690479" y="2658676"/>
            <a:ext cx="5656680" cy="3511444"/>
            <a:chOff x="1281268" y="3552092"/>
            <a:chExt cx="2271831" cy="13718410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371841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35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父组件模板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id="parent"&gt;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&lt;h3&gt;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手机信息搜索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&lt;/h3&gt;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手机品牌：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&lt;input type="text" v-model="brand"&gt;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&lt;my-child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v-bind:name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="brand"&gt;&lt;/my-child&gt;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3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：定义子组件模板。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289141" y="2974440"/>
            <a:ext cx="4459355" cy="3133071"/>
            <a:chOff x="1281268" y="3552092"/>
            <a:chExt cx="2271831" cy="1259692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25969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247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&lt;!--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子组件模板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--&gt;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id="child"&gt;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手机品牌：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show.brand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手机型号：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&lt;li&gt;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市场价格：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show.price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}}&lt;/li&gt;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1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：注册父组件</a:t>
            </a:r>
            <a:r>
              <a:rPr lang="en-US" altLang="zh-CN" dirty="0"/>
              <a:t>my-parent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850553" y="3007966"/>
            <a:ext cx="3509724" cy="3235179"/>
            <a:chOff x="1281268" y="3552089"/>
            <a:chExt cx="2534426" cy="28386473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534426" cy="2838647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915037"/>
              <a:ext cx="2300339" cy="23525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('my-parent',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‘#parent’,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dirty="0"/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brand: ''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：注册子组件</a:t>
            </a:r>
            <a:r>
              <a:rPr lang="en-US" altLang="zh-CN" dirty="0"/>
              <a:t>my-child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611104" y="2855532"/>
            <a:ext cx="3524693" cy="2949163"/>
            <a:chOff x="1281268" y="3552089"/>
            <a:chExt cx="2534426" cy="1073667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534426" cy="10736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7"/>
              <a:ext cx="2300339" cy="974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('my-child',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'#child’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data: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5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：在子组件的</a:t>
            </a:r>
            <a:r>
              <a:rPr lang="en-US" altLang="zh-CN" dirty="0"/>
              <a:t>data</a:t>
            </a:r>
            <a:r>
              <a:rPr lang="zh-CN" altLang="en-US" dirty="0"/>
              <a:t>中定义手机的数据信息。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17636" y="2600047"/>
            <a:ext cx="5332644" cy="3823903"/>
            <a:chOff x="1281268" y="3552089"/>
            <a:chExt cx="2382430" cy="24393009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243930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8"/>
              <a:ext cx="2300339" cy="16165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data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content: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{brand: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华为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type: 'Mate20', price: 3699},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{brand: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苹果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type: 'iPhone7', price: 2949}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（省略手机信息）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],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show: {brand: '', type: '', price: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全局</a:t>
            </a:r>
            <a:r>
              <a:rPr lang="en-US" altLang="zh-CN" sz="2800" b="1" kern="0" dirty="0">
                <a:solidFill>
                  <a:srgbClr val="1369B2"/>
                </a:solidFill>
              </a:rPr>
              <a:t>API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Vue.directive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Vue.use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Vue.extend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Vue.set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771775" y="5190732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19"/>
          <p:cNvSpPr>
            <a:spLocks noChangeArrowheads="1"/>
          </p:cNvSpPr>
          <p:nvPr/>
        </p:nvSpPr>
        <p:spPr bwMode="auto">
          <a:xfrm>
            <a:off x="1128713" y="5190732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708150" y="545901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76575" y="5306619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Vue.mixin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：在子组件的</a:t>
            </a:r>
            <a:r>
              <a:rPr lang="en-US" altLang="zh-CN" dirty="0"/>
              <a:t>data</a:t>
            </a:r>
            <a:r>
              <a:rPr lang="zh-CN" altLang="en-US" dirty="0"/>
              <a:t>中定义</a:t>
            </a:r>
            <a:r>
              <a:rPr lang="en-US" altLang="zh-CN" dirty="0"/>
              <a:t>props</a:t>
            </a:r>
            <a:r>
              <a:rPr lang="zh-CN" altLang="en-US" dirty="0"/>
              <a:t>用来接收</a:t>
            </a:r>
            <a:r>
              <a:rPr lang="en-US" altLang="zh-CN" dirty="0"/>
              <a:t>name</a:t>
            </a:r>
            <a:r>
              <a:rPr lang="zh-CN" altLang="en-US" dirty="0"/>
              <a:t>的值。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959346" y="2965871"/>
            <a:ext cx="2171454" cy="2142157"/>
            <a:chOff x="1281268" y="3552052"/>
            <a:chExt cx="2382430" cy="85237538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52"/>
              <a:ext cx="2382430" cy="852374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35"/>
              <a:ext cx="2300339" cy="84874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props: ['name'],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watch: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name 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08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：如果获取到</a:t>
            </a:r>
            <a:r>
              <a:rPr lang="en-US" altLang="zh-CN" dirty="0"/>
              <a:t>name</a:t>
            </a:r>
            <a:r>
              <a:rPr lang="zh-CN" altLang="en-US" dirty="0"/>
              <a:t>值就查询手机信息，否则返回。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847485" y="2851206"/>
            <a:ext cx="6322374" cy="2499825"/>
            <a:chOff x="1281268" y="3552089"/>
            <a:chExt cx="2382430" cy="40712722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407127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915042"/>
              <a:ext cx="2300339" cy="2183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if (this.$props.name)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found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this.show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found ? found : {brand: '', type: '', price: ''}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 else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return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15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：通过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方法对手机数据进行查询操作。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.$props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28925" y="2851207"/>
            <a:ext cx="4954746" cy="2209524"/>
            <a:chOff x="1215341" y="3552089"/>
            <a:chExt cx="2448357" cy="4071272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3552089"/>
              <a:ext cx="2382430" cy="4071272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15341" y="3915038"/>
              <a:ext cx="2300339" cy="365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this.content.forEach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((value, index) =&gt;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if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value.brand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=== this.$props.name)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  found = value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})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66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$options</a:t>
            </a:r>
            <a:r>
              <a:rPr lang="zh-CN" altLang="en-US" dirty="0"/>
              <a:t>：</a:t>
            </a:r>
            <a:r>
              <a:rPr lang="en-US" altLang="zh-CN" dirty="0"/>
              <a:t>Vue</a:t>
            </a:r>
            <a:r>
              <a:rPr lang="zh-CN" altLang="zh-CN" dirty="0"/>
              <a:t>实例初始化时，除了传入指定的选项外，还可以传入自定义选项。自定义选项的值可以是数组、对象、函数等，通过</a:t>
            </a:r>
            <a:r>
              <a:rPr lang="en-US" altLang="zh-CN" dirty="0" err="1"/>
              <a:t>vm</a:t>
            </a:r>
            <a:r>
              <a:rPr lang="en-US" altLang="zh-CN" dirty="0"/>
              <a:t>.$options</a:t>
            </a:r>
            <a:r>
              <a:rPr lang="zh-CN" altLang="zh-CN" dirty="0"/>
              <a:t>来获取。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Picture 2" descr="3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08" y="2911323"/>
            <a:ext cx="5300622" cy="191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91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218616" y="3333249"/>
            <a:ext cx="2754295" cy="1900675"/>
            <a:chOff x="1303825" y="3246982"/>
            <a:chExt cx="2245822" cy="1771567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303825" y="3246982"/>
              <a:ext cx="2245822" cy="17715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7194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&lt;p&gt;{{base}}&lt;/p&gt;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&lt;p&gt;{{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noBase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}}&lt;/p&gt;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2570771" y="2878438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定义根标签</a:t>
            </a:r>
            <a:endParaRPr lang="en-US" altLang="zh-CN" dirty="0"/>
          </a:p>
        </p:txBody>
      </p:sp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4723771" y="2801024"/>
            <a:ext cx="3070596" cy="3198703"/>
            <a:chOff x="1303825" y="3246982"/>
            <a:chExt cx="2245822" cy="17715675"/>
          </a:xfrm>
        </p:grpSpPr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1303825" y="3246982"/>
              <a:ext cx="2245822" cy="1771567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2186288" cy="12675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data: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base: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我是基础数据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圆角矩形 15"/>
          <p:cNvSpPr>
            <a:spLocks noChangeArrowheads="1"/>
          </p:cNvSpPr>
          <p:nvPr/>
        </p:nvSpPr>
        <p:spPr bwMode="auto">
          <a:xfrm>
            <a:off x="5961073" y="2375957"/>
            <a:ext cx="183329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79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：在</a:t>
            </a:r>
            <a:r>
              <a:rPr lang="en-US" altLang="zh-CN" dirty="0" err="1"/>
              <a:t>vm</a:t>
            </a:r>
            <a:r>
              <a:rPr lang="zh-CN" altLang="en-US" dirty="0"/>
              <a:t>实例配置对象中添加下面代码。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.$options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301757" y="3189198"/>
            <a:ext cx="4968945" cy="1977127"/>
            <a:chOff x="1303825" y="3246979"/>
            <a:chExt cx="2245822" cy="15145011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303825" y="3246979"/>
              <a:ext cx="2245822" cy="1514501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476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customOption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我是自定义数据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created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this.noBase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options.customOption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en-US" sz="1600" dirty="0"/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868562" y="2778284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$options</a:t>
            </a:r>
          </a:p>
        </p:txBody>
      </p:sp>
    </p:spTree>
    <p:extLst>
      <p:ext uri="{BB962C8B-B14F-4D97-AF65-F5344CB8AC3E}">
        <p14:creationId xmlns:p14="http://schemas.microsoft.com/office/powerpoint/2010/main" val="355749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$el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.$el</a:t>
            </a:r>
            <a:r>
              <a:rPr lang="zh-CN" altLang="zh-CN" dirty="0"/>
              <a:t>用来访问</a:t>
            </a:r>
            <a:r>
              <a:rPr lang="en-US" altLang="zh-CN" dirty="0" err="1"/>
              <a:t>vm</a:t>
            </a:r>
            <a:r>
              <a:rPr lang="zh-CN" altLang="zh-CN" dirty="0"/>
              <a:t>实例使用的根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  <a:r>
              <a:rPr lang="zh-CN" altLang="en-US" dirty="0"/>
              <a:t>，案例展示如下。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21" name="Picture 2" descr="3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23" y="2822260"/>
            <a:ext cx="5362684" cy="142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746192" y="3248351"/>
            <a:ext cx="3545254" cy="1451905"/>
            <a:chOff x="1281268" y="3552092"/>
            <a:chExt cx="2271831" cy="6744518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674451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5363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&lt;p&gt;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我是根标签结构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518819" y="2831026"/>
            <a:ext cx="171460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782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.$el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585546" y="2818644"/>
            <a:ext cx="5670201" cy="2525866"/>
            <a:chOff x="1281268" y="3552092"/>
            <a:chExt cx="2271831" cy="10629619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271831" cy="1062961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2186288" cy="1051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el.innerHTML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我是替换后的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div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标签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72743" y="2527307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修改内容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66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实例属性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.$props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.$options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0105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0105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7093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1694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.$el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759075" y="4485271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485271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75514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01158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.$children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$children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.$el</a:t>
            </a:r>
            <a:r>
              <a:rPr lang="zh-CN" altLang="zh-CN" dirty="0"/>
              <a:t>用来访问</a:t>
            </a:r>
            <a:r>
              <a:rPr lang="en-US" altLang="zh-CN" dirty="0" err="1"/>
              <a:t>vm</a:t>
            </a:r>
            <a:r>
              <a:rPr lang="zh-CN" altLang="zh-CN" dirty="0"/>
              <a:t>实例使用的根</a:t>
            </a:r>
            <a:r>
              <a:rPr lang="en-US" altLang="zh-CN" dirty="0"/>
              <a:t>DOM</a:t>
            </a:r>
            <a:r>
              <a:rPr lang="zh-CN" altLang="zh-CN" dirty="0"/>
              <a:t>元素</a:t>
            </a:r>
            <a:r>
              <a:rPr lang="zh-CN" altLang="en-US" dirty="0"/>
              <a:t>，案例演示如下。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716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815842"/>
            <a:ext cx="5722933" cy="24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10171" y="2937635"/>
            <a:ext cx="5078905" cy="1892507"/>
            <a:chOff x="1277816" y="2885761"/>
            <a:chExt cx="3273953" cy="9972734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1"/>
              <a:ext cx="3226281" cy="997272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1"/>
              <a:ext cx="3188410" cy="918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&lt;button @click="child"&gt;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查看子组件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42646" y="2565065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2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216731" y="2872668"/>
            <a:ext cx="4826657" cy="2368619"/>
            <a:chOff x="1277816" y="2885767"/>
            <a:chExt cx="3273953" cy="27785003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7"/>
              <a:ext cx="3226281" cy="277850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188410" cy="11689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'&lt;div&gt;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&lt;/div&gt;'}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313761" y="2496295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定义子组件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0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.$children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907069" y="2261340"/>
            <a:ext cx="3544690" cy="4071295"/>
            <a:chOff x="1277816" y="2885767"/>
            <a:chExt cx="3273953" cy="27785003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77816" y="2885767"/>
              <a:ext cx="3226281" cy="2778500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188410" cy="2282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child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this.$children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4995106" y="1900731"/>
            <a:ext cx="140214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获取子组件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70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$root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.$root</a:t>
            </a:r>
            <a:r>
              <a:rPr lang="zh-CN" altLang="zh-CN" dirty="0"/>
              <a:t>用来获取当前组件树的根</a:t>
            </a:r>
            <a:r>
              <a:rPr lang="en-US" altLang="zh-CN" dirty="0" err="1"/>
              <a:t>Vue</a:t>
            </a:r>
            <a:r>
              <a:rPr lang="zh-CN" altLang="zh-CN" dirty="0"/>
              <a:t>实例，如果当前实例没有父实例，则获取到的是该实例本身。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60" y="2812065"/>
            <a:ext cx="5064339" cy="22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551230" y="2638644"/>
            <a:ext cx="4622044" cy="3352253"/>
            <a:chOff x="1281268" y="3552092"/>
            <a:chExt cx="2674775" cy="37742890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3774289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78"/>
              <a:ext cx="2592684" cy="3223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el: '#app'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328745" y="2376996"/>
            <a:ext cx="18445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53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.$root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447679" y="2607114"/>
            <a:ext cx="6576969" cy="3667562"/>
            <a:chOff x="1281268" y="3552092"/>
            <a:chExt cx="2674775" cy="41154977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70"/>
              <a:ext cx="2592684" cy="3582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@click="root"&gt;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查看根实例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root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this.$root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this.$root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===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.$root)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12523" y="2247484"/>
            <a:ext cx="24121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获取根</a:t>
            </a:r>
            <a:r>
              <a:rPr lang="en-US" altLang="zh-CN" dirty="0" err="1"/>
              <a:t>Vue</a:t>
            </a:r>
            <a:r>
              <a:rPr lang="zh-CN" altLang="en-US" dirty="0"/>
              <a:t>实例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7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2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$slots</a:t>
            </a:r>
            <a:r>
              <a:rPr lang="zh-CN" altLang="en-US" dirty="0"/>
              <a:t>：</a:t>
            </a:r>
            <a:r>
              <a:rPr lang="en-US" altLang="zh-CN" dirty="0" err="1"/>
              <a:t>Vue</a:t>
            </a:r>
            <a:r>
              <a:rPr lang="zh-CN" altLang="zh-CN" dirty="0"/>
              <a:t>中的组件中使用</a:t>
            </a:r>
            <a:r>
              <a:rPr lang="en-US" altLang="zh-CN" dirty="0"/>
              <a:t>template</a:t>
            </a:r>
            <a:r>
              <a:rPr lang="zh-CN" altLang="zh-CN" dirty="0"/>
              <a:t>模板定义</a:t>
            </a:r>
            <a:r>
              <a:rPr lang="en-US" altLang="zh-CN" dirty="0"/>
              <a:t>HTML</a:t>
            </a:r>
            <a:r>
              <a:rPr lang="zh-CN" altLang="zh-CN" dirty="0"/>
              <a:t>结构，为了方便使用</a:t>
            </a:r>
            <a:r>
              <a:rPr lang="en-US" altLang="zh-CN" dirty="0"/>
              <a:t>template</a:t>
            </a:r>
            <a:r>
              <a:rPr lang="zh-CN" altLang="zh-CN" dirty="0"/>
              <a:t>公共模板结构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Vue</a:t>
            </a:r>
            <a:r>
              <a:rPr lang="zh-CN" altLang="zh-CN" dirty="0"/>
              <a:t>提出了插槽（</a:t>
            </a:r>
            <a:r>
              <a:rPr lang="en-US" altLang="zh-CN" dirty="0"/>
              <a:t>Slots</a:t>
            </a:r>
            <a:r>
              <a:rPr lang="zh-CN" altLang="zh-CN" dirty="0"/>
              <a:t>）的概念，插槽就是定义在组件内部的</a:t>
            </a:r>
            <a:r>
              <a:rPr lang="en-US" altLang="zh-CN" dirty="0"/>
              <a:t>template</a:t>
            </a:r>
            <a:r>
              <a:rPr lang="zh-CN" altLang="zh-CN" dirty="0"/>
              <a:t>模板，可以通过</a:t>
            </a:r>
            <a:r>
              <a:rPr lang="en-US" altLang="zh-CN" dirty="0"/>
              <a:t>$slots</a:t>
            </a:r>
            <a:r>
              <a:rPr lang="zh-CN" altLang="zh-CN" dirty="0"/>
              <a:t>动态获取。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&lt;slot&gt;&lt;/slot&gt;</a:t>
            </a:r>
            <a:r>
              <a:rPr lang="zh-CN" altLang="en-US" dirty="0"/>
              <a:t>展示组件中的内容。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53" y="2739409"/>
            <a:ext cx="5616995" cy="134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54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实例属性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.$root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.$slots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759075" y="3801058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7" name="椭圆 7"/>
          <p:cNvSpPr>
            <a:spLocks noChangeArrowheads="1"/>
          </p:cNvSpPr>
          <p:nvPr/>
        </p:nvSpPr>
        <p:spPr bwMode="auto">
          <a:xfrm>
            <a:off x="1116013" y="3801058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18" name="Line 188"/>
          <p:cNvSpPr>
            <a:spLocks noChangeShapeType="1"/>
          </p:cNvSpPr>
          <p:nvPr/>
        </p:nvSpPr>
        <p:spPr bwMode="auto">
          <a:xfrm flipH="1">
            <a:off x="1695450" y="407093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TextBox 218"/>
          <p:cNvSpPr txBox="1">
            <a:spLocks noChangeArrowheads="1"/>
          </p:cNvSpPr>
          <p:nvPr/>
        </p:nvSpPr>
        <p:spPr bwMode="auto">
          <a:xfrm>
            <a:off x="3063875" y="3916946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80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403321" y="2789067"/>
            <a:ext cx="4769990" cy="3233361"/>
            <a:chOff x="1281267" y="3552083"/>
            <a:chExt cx="2864955" cy="35467615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7" y="3552083"/>
              <a:ext cx="2864954" cy="354676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2782863" cy="35348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id="first"&gt;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&lt;slot&gt;&lt;/slot&gt;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420108" y="2417188"/>
            <a:ext cx="175320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定义组件模板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73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2403321" y="3047857"/>
            <a:ext cx="3970492" cy="2429319"/>
            <a:chOff x="1281267" y="3552083"/>
            <a:chExt cx="2864955" cy="39577097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81267" y="3552083"/>
              <a:ext cx="2864954" cy="395770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9" y="3670945"/>
              <a:ext cx="2782863" cy="37605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 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template: '#first'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279229" y="2688322"/>
            <a:ext cx="309458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注册</a:t>
            </a:r>
            <a:r>
              <a:rPr lang="en-US" altLang="zh-CN" dirty="0"/>
              <a:t>my-component</a:t>
            </a:r>
            <a:r>
              <a:rPr lang="zh-CN" altLang="en-US" dirty="0"/>
              <a:t>组件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v-slot</a:t>
            </a:r>
            <a:r>
              <a:rPr lang="zh-CN" altLang="en-US" dirty="0"/>
              <a:t>定义插槽对象。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747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68" y="2689444"/>
            <a:ext cx="5679430" cy="200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zh-CN" altLang="zh-CN" dirty="0"/>
              <a:t>通过</a:t>
            </a:r>
            <a:r>
              <a:rPr lang="en-US" altLang="zh-CN" dirty="0"/>
              <a:t>v-slot</a:t>
            </a:r>
            <a:r>
              <a:rPr lang="zh-CN" altLang="en-US" dirty="0"/>
              <a:t>定义插槽对象。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6" name="组合 9"/>
          <p:cNvGrpSpPr>
            <a:grpSpLocks/>
          </p:cNvGrpSpPr>
          <p:nvPr/>
        </p:nvGrpSpPr>
        <p:grpSpPr bwMode="auto">
          <a:xfrm>
            <a:off x="2912830" y="2783352"/>
            <a:ext cx="3211978" cy="2844937"/>
            <a:chOff x="1281268" y="3552092"/>
            <a:chExt cx="2674775" cy="41154977"/>
          </a:xfrm>
        </p:grpSpPr>
        <p:sp>
          <p:nvSpPr>
            <p:cNvPr id="27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" name="矩形 11"/>
            <p:cNvSpPr>
              <a:spLocks noChangeArrowheads="1"/>
            </p:cNvSpPr>
            <p:nvPr/>
          </p:nvSpPr>
          <p:spPr bwMode="auto">
            <a:xfrm>
              <a:off x="1363359" y="4393670"/>
              <a:ext cx="2592684" cy="2953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v-slot:second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&lt;div&gt;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内部结构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：定义组件模板。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991815" y="2855035"/>
            <a:ext cx="2573570" cy="2214317"/>
            <a:chOff x="1281268" y="3552092"/>
            <a:chExt cx="2674775" cy="41154977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81268" y="3552092"/>
              <a:ext cx="2674775" cy="411549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4393668"/>
              <a:ext cx="2592684" cy="27389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&lt;template id="first"&gt;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&lt;slot&gt;&lt;/slot&gt;	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&lt;/p&gt;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：注册</a:t>
            </a:r>
            <a:r>
              <a:rPr lang="en-US" altLang="zh-CN" dirty="0"/>
              <a:t>my-component</a:t>
            </a:r>
            <a:r>
              <a:rPr lang="zh-CN" altLang="en-US" dirty="0"/>
              <a:t>组件和打印插槽对象的文本内容。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.$slots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277188" y="2855035"/>
            <a:ext cx="6483262" cy="3198923"/>
            <a:chOff x="1281268" y="3552061"/>
            <a:chExt cx="2674775" cy="99854546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61"/>
              <a:ext cx="2674775" cy="998545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4393650"/>
              <a:ext cx="2592684" cy="9511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template: '#first'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在控制台查看插槽内容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.$children[0].$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slots.second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[0].children[0].text)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1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$</a:t>
            </a:r>
            <a:r>
              <a:rPr lang="en-US" altLang="zh-CN" b="1" u="sng" dirty="0" err="1">
                <a:solidFill>
                  <a:srgbClr val="0D74C9"/>
                </a:solidFill>
              </a:rPr>
              <a:t>attrs</a:t>
            </a:r>
            <a:r>
              <a:rPr lang="zh-CN" altLang="en-US" dirty="0"/>
              <a:t>：</a:t>
            </a:r>
            <a:r>
              <a:rPr lang="en-US" altLang="zh-CN" dirty="0" err="1"/>
              <a:t>vm</a:t>
            </a:r>
            <a:r>
              <a:rPr lang="en-US" altLang="zh-CN" dirty="0"/>
              <a:t>.$</a:t>
            </a:r>
            <a:r>
              <a:rPr lang="en-US" altLang="zh-CN" dirty="0" err="1"/>
              <a:t>attrs</a:t>
            </a:r>
            <a:r>
              <a:rPr lang="zh-CN" altLang="zh-CN" dirty="0"/>
              <a:t>可以获取组件的属性，但其获取的属性中不包含</a:t>
            </a:r>
            <a:r>
              <a:rPr lang="en-US" altLang="zh-CN" dirty="0"/>
              <a:t>class</a:t>
            </a:r>
            <a:r>
              <a:rPr lang="zh-CN" altLang="zh-CN" dirty="0"/>
              <a:t>、</a:t>
            </a:r>
            <a:r>
              <a:rPr lang="en-US" altLang="zh-CN" dirty="0"/>
              <a:t>style</a:t>
            </a:r>
            <a:r>
              <a:rPr lang="zh-CN" altLang="zh-CN" dirty="0"/>
              <a:t>以及被声明为</a:t>
            </a:r>
            <a:r>
              <a:rPr lang="en-US" altLang="zh-CN" dirty="0"/>
              <a:t>props</a:t>
            </a:r>
            <a:r>
              <a:rPr lang="zh-CN" altLang="zh-CN" dirty="0"/>
              <a:t>的属性。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案例展示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42" y="2778344"/>
            <a:ext cx="5629058" cy="2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4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2109115" y="3007521"/>
            <a:ext cx="5237616" cy="1533576"/>
            <a:chOff x="1281268" y="2216525"/>
            <a:chExt cx="2396914" cy="26878807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2216525"/>
              <a:ext cx="2396914" cy="2687880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44"/>
              <a:ext cx="2250881" cy="18932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 id="test"&gt;&lt;/my-component&gt;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5642338" y="2696021"/>
            <a:ext cx="168611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02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3.2 </a:t>
            </a:r>
            <a:r>
              <a:rPr lang="zh-CN" altLang="en-US" dirty="0"/>
              <a:t>实例属性</a:t>
            </a:r>
          </a:p>
        </p:txBody>
      </p:sp>
      <p:sp>
        <p:nvSpPr>
          <p:cNvPr id="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案例实现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7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.$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attrs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1930546" y="2153952"/>
            <a:ext cx="6693768" cy="4294541"/>
            <a:chOff x="1281268" y="3552071"/>
            <a:chExt cx="2396914" cy="78615852"/>
          </a:xfrm>
        </p:grpSpPr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1281268" y="3552071"/>
              <a:ext cx="2396914" cy="786158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1363359" y="3670938"/>
              <a:ext cx="2250881" cy="78496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template: '&lt;button @click="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查看属性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&lt;/button&gt;',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showAttrs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attrs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圆角矩形 15"/>
          <p:cNvSpPr>
            <a:spLocks noChangeArrowheads="1"/>
          </p:cNvSpPr>
          <p:nvPr/>
        </p:nvSpPr>
        <p:spPr bwMode="auto">
          <a:xfrm>
            <a:off x="6867476" y="1766370"/>
            <a:ext cx="168611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查看</a:t>
            </a:r>
            <a:r>
              <a:rPr lang="en-US" altLang="zh-CN" dirty="0"/>
              <a:t>id</a:t>
            </a:r>
            <a:r>
              <a:rPr lang="zh-CN" altLang="en-US" dirty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968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3.3 </a:t>
            </a:r>
            <a:r>
              <a:rPr lang="zh-CN" altLang="en-US" sz="2800" b="1" kern="0" dirty="0">
                <a:solidFill>
                  <a:srgbClr val="1369B2"/>
                </a:solidFill>
              </a:rPr>
              <a:t>全局配置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054"/>
            <a:ext cx="5095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endParaRPr lang="en-US" altLang="zh-CN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Vue.config.productionTip</a:t>
            </a:r>
            <a:r>
              <a:rPr lang="zh-CN" altLang="en-US" dirty="0"/>
              <a:t>：打开或关闭生产信息提示信息，默认为打开状态。</a:t>
            </a:r>
            <a:endParaRPr lang="zh-CN" altLang="zh-CN" dirty="0"/>
          </a:p>
        </p:txBody>
      </p:sp>
      <p:pic>
        <p:nvPicPr>
          <p:cNvPr id="76802" name="Picture 2" descr="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179" y="3002620"/>
            <a:ext cx="5684458" cy="23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18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：设置属性值为</a:t>
            </a:r>
            <a:r>
              <a:rPr lang="en-US" altLang="zh-CN" dirty="0"/>
              <a:t>false</a:t>
            </a:r>
            <a:r>
              <a:rPr lang="zh-CN" altLang="en-US" dirty="0"/>
              <a:t>，表示关闭生产信息提示信息。</a:t>
            </a:r>
            <a:endParaRPr lang="zh-CN" altLang="zh-CN" dirty="0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2601697" y="3302016"/>
            <a:ext cx="3923643" cy="1382363"/>
            <a:chOff x="1281269" y="5445293"/>
            <a:chExt cx="2237265" cy="3434537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81269" y="5445293"/>
              <a:ext cx="2237265" cy="3434537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32246" y="7166009"/>
              <a:ext cx="2186288" cy="28688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Vue.config.productionTip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333934" y="2959032"/>
            <a:ext cx="2191406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关闭生产信息提示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11" y="2638644"/>
            <a:ext cx="5715682" cy="188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productionTip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/>
              <a:t>                                                            </a:t>
            </a:r>
            <a:endParaRPr lang="zh-CN" altLang="en-US" dirty="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：刷新浏览器页面，查看运行结果。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05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dirty="0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Vue.config.silent</a:t>
            </a:r>
            <a:r>
              <a:rPr lang="zh-CN" altLang="en-US" dirty="0"/>
              <a:t>：</a:t>
            </a:r>
            <a:r>
              <a:rPr lang="en-US" altLang="zh-CN" dirty="0"/>
              <a:t>silent</a:t>
            </a:r>
            <a:r>
              <a:rPr lang="zh-CN" altLang="zh-CN" dirty="0"/>
              <a:t>可以取消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r>
              <a:rPr lang="zh-CN" altLang="en-US" dirty="0"/>
              <a:t>，</a:t>
            </a:r>
            <a:r>
              <a:rPr lang="en-US" altLang="zh-CN" dirty="0"/>
              <a:t>silent</a:t>
            </a:r>
            <a:r>
              <a:rPr lang="zh-CN" altLang="en-US" dirty="0"/>
              <a:t>默认值为</a:t>
            </a:r>
            <a:r>
              <a:rPr lang="en-US" altLang="zh-CN" dirty="0"/>
              <a:t>false</a:t>
            </a:r>
            <a:r>
              <a:rPr lang="zh-CN" altLang="en-US" dirty="0"/>
              <a:t>，开启警告功能。</a:t>
            </a:r>
            <a:endParaRPr lang="zh-CN" altLang="zh-CN" dirty="0"/>
          </a:p>
        </p:txBody>
      </p:sp>
      <p:pic>
        <p:nvPicPr>
          <p:cNvPr id="77826" name="Picture 2" descr="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29" y="3256141"/>
            <a:ext cx="6167657" cy="225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663448" y="3063612"/>
            <a:ext cx="3122497" cy="2611974"/>
            <a:chOff x="1281268" y="1750614"/>
            <a:chExt cx="2271831" cy="52928769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1750614"/>
              <a:ext cx="2271831" cy="5112730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2186288" cy="5100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Vue.config.silent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el: '#app'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286585" y="2761675"/>
            <a:ext cx="24946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zh-CN" dirty="0"/>
              <a:t>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silent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/>
              <a:t>silent</a:t>
            </a:r>
            <a:r>
              <a:rPr lang="zh-CN" altLang="en-US" dirty="0"/>
              <a:t>的值设置为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zh-CN" altLang="zh-CN" dirty="0"/>
              <a:t>可以取消</a:t>
            </a:r>
            <a:r>
              <a:rPr lang="en-US" altLang="zh-CN" dirty="0" err="1"/>
              <a:t>Vue</a:t>
            </a:r>
            <a:r>
              <a:rPr lang="zh-CN" altLang="zh-CN" dirty="0"/>
              <a:t>日志和警告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Vue.config.devtools</a:t>
            </a:r>
            <a:r>
              <a:rPr lang="zh-CN" altLang="en-US" dirty="0"/>
              <a:t>：表示打开或关闭</a:t>
            </a:r>
            <a:r>
              <a:rPr lang="en-US" altLang="zh-CN" dirty="0" err="1"/>
              <a:t>vue-devtools</a:t>
            </a:r>
            <a:r>
              <a:rPr lang="zh-CN" altLang="en-US" dirty="0"/>
              <a:t>调试工具，默认值为</a:t>
            </a:r>
            <a:r>
              <a:rPr lang="en-US" altLang="zh-CN" dirty="0"/>
              <a:t>true</a:t>
            </a:r>
            <a:r>
              <a:rPr lang="zh-CN" altLang="en-US" dirty="0"/>
              <a:t>，表示</a:t>
            </a:r>
            <a:r>
              <a:rPr lang="en-US" altLang="zh-CN" dirty="0" err="1"/>
              <a:t>vue-devtools</a:t>
            </a:r>
            <a:r>
              <a:rPr lang="zh-CN" altLang="en-US" dirty="0"/>
              <a:t>工具可用。</a:t>
            </a:r>
            <a:endParaRPr lang="zh-CN" altLang="zh-CN" dirty="0"/>
          </a:p>
        </p:txBody>
      </p:sp>
      <p:pic>
        <p:nvPicPr>
          <p:cNvPr id="78850" name="Picture 2" descr="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24" y="3383142"/>
            <a:ext cx="7082542" cy="181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778919" y="3241444"/>
            <a:ext cx="3547413" cy="1228855"/>
            <a:chOff x="1281268" y="1376765"/>
            <a:chExt cx="2271831" cy="38005232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81268" y="1376765"/>
              <a:ext cx="2271831" cy="3798345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56"/>
              <a:ext cx="2186288" cy="357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Vue.config.devtools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false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831717" y="2898172"/>
            <a:ext cx="249461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关闭</a:t>
            </a:r>
            <a:r>
              <a:rPr lang="en-US" altLang="zh-CN" dirty="0" err="1"/>
              <a:t>vue-devtools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r>
              <a:rPr lang="en-US" altLang="zh-CN" dirty="0" err="1"/>
              <a:t>devtools</a:t>
            </a:r>
            <a:r>
              <a:rPr lang="zh-CN" altLang="en-US" dirty="0"/>
              <a:t>的值设置为</a:t>
            </a:r>
            <a:r>
              <a:rPr lang="en-US" altLang="zh-CN" dirty="0"/>
              <a:t>false</a:t>
            </a:r>
            <a:r>
              <a:rPr lang="zh-CN" altLang="en-US" dirty="0"/>
              <a:t>，关闭</a:t>
            </a:r>
            <a:r>
              <a:rPr lang="en-US" altLang="zh-CN" dirty="0" err="1"/>
              <a:t>vue-devtools</a:t>
            </a:r>
            <a:r>
              <a:rPr lang="zh-CN" altLang="en-US" dirty="0"/>
              <a:t>功能。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1" descr="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2" y="2789113"/>
            <a:ext cx="7425685" cy="1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3.3 </a:t>
            </a:r>
            <a:r>
              <a:rPr lang="zh-CN" altLang="en-US" dirty="0"/>
              <a:t>全局配置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devtools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：刷新浏览器页面，查看运行结果。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442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81978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mixins</a:t>
            </a:r>
            <a:r>
              <a:rPr lang="zh-CN" altLang="en-US" dirty="0"/>
              <a:t>：</a:t>
            </a:r>
            <a:r>
              <a:rPr lang="en-US" altLang="zh-CN" dirty="0" err="1"/>
              <a:t>mixins</a:t>
            </a:r>
            <a:r>
              <a:rPr lang="zh-CN" altLang="zh-CN" dirty="0"/>
              <a:t>是一种分发</a:t>
            </a:r>
            <a:r>
              <a:rPr lang="en-US" altLang="zh-CN" dirty="0" err="1"/>
              <a:t>Vue</a:t>
            </a:r>
            <a:r>
              <a:rPr lang="zh-CN" altLang="zh-CN" dirty="0"/>
              <a:t>组件中可复用功能的方式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mixins</a:t>
            </a:r>
            <a:r>
              <a:rPr lang="zh-CN" altLang="zh-CN" dirty="0"/>
              <a:t>对象可以包含任何组件选项，将定义的</a:t>
            </a:r>
            <a:r>
              <a:rPr lang="en-US" altLang="zh-CN" dirty="0" err="1"/>
              <a:t>mixins</a:t>
            </a:r>
            <a:r>
              <a:rPr lang="zh-CN" altLang="zh-CN" dirty="0"/>
              <a:t>对象引入组件中即可使用，</a:t>
            </a:r>
            <a:r>
              <a:rPr lang="en-US" altLang="zh-CN" dirty="0" err="1"/>
              <a:t>mixins</a:t>
            </a:r>
            <a:r>
              <a:rPr lang="zh-CN" altLang="zh-CN" dirty="0"/>
              <a:t>中的所有选项将会混入到组件自己的选项中。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908" y="2765644"/>
            <a:ext cx="5536198" cy="2263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823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组件进阶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759075" y="3817836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17836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087711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33724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152060" y="1985047"/>
            <a:ext cx="4107436" cy="4273528"/>
            <a:chOff x="1281267" y="3552043"/>
            <a:chExt cx="2268380" cy="503910698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281267" y="3552043"/>
              <a:ext cx="2268379" cy="5039106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1363359" y="3670940"/>
              <a:ext cx="2186288" cy="42771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created ()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()},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methods: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hello 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console.log('hello from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!')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圆角矩形 15"/>
          <p:cNvSpPr>
            <a:spLocks noChangeArrowheads="1"/>
          </p:cNvSpPr>
          <p:nvPr/>
        </p:nvSpPr>
        <p:spPr bwMode="auto">
          <a:xfrm>
            <a:off x="5130800" y="1641995"/>
            <a:ext cx="20861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</a:t>
            </a:r>
            <a:r>
              <a:rPr lang="en-US" altLang="zh-CN" dirty="0" err="1"/>
              <a:t>myMixin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0" name="矩形 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63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66377" y="2953356"/>
            <a:ext cx="4107436" cy="1830208"/>
            <a:chOff x="1281267" y="3552043"/>
            <a:chExt cx="2268380" cy="503910698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7" y="3552043"/>
              <a:ext cx="2268379" cy="50391069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01"/>
              <a:ext cx="2186288" cy="184480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Component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Vue.extend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mixins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myMixin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component = new Component</a:t>
              </a:r>
              <a:r>
                <a:rPr lang="en-US" altLang="zh-CN" sz="1600" dirty="0"/>
                <a:t>()</a:t>
              </a:r>
              <a:endParaRPr lang="zh-CN" altLang="zh-CN" sz="1600" dirty="0"/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245117" y="2610304"/>
            <a:ext cx="208612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配置</a:t>
            </a:r>
            <a:r>
              <a:rPr lang="en-US" altLang="zh-CN" dirty="0" err="1"/>
              <a:t>mixins</a:t>
            </a:r>
            <a:r>
              <a:rPr lang="zh-CN" altLang="en-US" dirty="0"/>
              <a:t>选项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mixins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711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render()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渲染函数</a:t>
            </a:r>
            <a:r>
              <a:rPr lang="zh-CN" altLang="en-US" dirty="0"/>
              <a:t>：</a:t>
            </a:r>
            <a:r>
              <a:rPr lang="zh-CN" altLang="zh-CN" dirty="0"/>
              <a:t>在</a:t>
            </a:r>
            <a:r>
              <a:rPr lang="en-US" altLang="zh-CN" dirty="0" err="1"/>
              <a:t>Vue</a:t>
            </a:r>
            <a:r>
              <a:rPr lang="zh-CN" altLang="zh-CN" dirty="0"/>
              <a:t>中可以使用</a:t>
            </a:r>
            <a:r>
              <a:rPr lang="en-US" altLang="zh-CN" dirty="0" err="1"/>
              <a:t>Vue.render</a:t>
            </a:r>
            <a:r>
              <a:rPr lang="en-US" altLang="zh-CN" dirty="0"/>
              <a:t>()</a:t>
            </a:r>
            <a:r>
              <a:rPr lang="zh-CN" altLang="zh-CN" dirty="0"/>
              <a:t>实现对虚拟</a:t>
            </a:r>
            <a:r>
              <a:rPr lang="en-US" altLang="zh-CN" dirty="0"/>
              <a:t>DOM</a:t>
            </a:r>
            <a:r>
              <a:rPr lang="zh-CN" altLang="zh-CN" dirty="0"/>
              <a:t>的操作。在</a:t>
            </a:r>
            <a:r>
              <a:rPr lang="en-US" altLang="zh-CN" dirty="0" err="1"/>
              <a:t>Vue</a:t>
            </a:r>
            <a:r>
              <a:rPr lang="zh-CN" altLang="zh-CN" dirty="0"/>
              <a:t>中一般使用</a:t>
            </a:r>
            <a:r>
              <a:rPr lang="en-US" altLang="zh-CN" dirty="0"/>
              <a:t>template</a:t>
            </a:r>
            <a:r>
              <a:rPr lang="zh-CN" altLang="zh-CN" dirty="0"/>
              <a:t>来创建</a:t>
            </a:r>
            <a:r>
              <a:rPr lang="en-US" altLang="zh-CN" dirty="0"/>
              <a:t>HTML</a:t>
            </a:r>
            <a:r>
              <a:rPr lang="zh-CN" altLang="zh-CN" dirty="0"/>
              <a:t>，但这种方式可编程性不强，而使用</a:t>
            </a:r>
            <a:r>
              <a:rPr lang="en-US" altLang="zh-CN" dirty="0" err="1"/>
              <a:t>Vue.render</a:t>
            </a:r>
            <a:r>
              <a:rPr lang="en-US" altLang="zh-CN" dirty="0"/>
              <a:t>()</a:t>
            </a:r>
            <a:r>
              <a:rPr lang="zh-CN" altLang="zh-CN" dirty="0"/>
              <a:t>可以更好地发挥</a:t>
            </a:r>
            <a:r>
              <a:rPr lang="en-US" altLang="zh-CN" dirty="0"/>
              <a:t>JavaScript</a:t>
            </a:r>
            <a:r>
              <a:rPr lang="zh-CN" altLang="zh-CN" dirty="0"/>
              <a:t>的编程能力。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案例展示</a:t>
            </a:r>
            <a:r>
              <a:rPr lang="zh-CN" altLang="en-US" dirty="0"/>
              <a:t>：</a:t>
            </a:r>
            <a:endParaRPr lang="zh-CN" altLang="zh-CN" dirty="0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613" y="2872498"/>
            <a:ext cx="5817121" cy="148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7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762847" y="2970260"/>
            <a:ext cx="5342098" cy="1525207"/>
            <a:chOff x="1281268" y="-8773266"/>
            <a:chExt cx="1755675" cy="185026381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-8773266"/>
              <a:ext cx="1755675" cy="18502638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65"/>
              <a:ext cx="1660836" cy="151007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成功渲染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5358896" y="2694379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根标签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61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98253" y="2784755"/>
            <a:ext cx="4075560" cy="2147996"/>
            <a:chOff x="1281268" y="3552062"/>
            <a:chExt cx="1755675" cy="63304474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3552062"/>
              <a:ext cx="1755675" cy="6330447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48"/>
              <a:ext cx="1660836" cy="235223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627764" y="2385253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渲染页面结构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588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5722" y="2655101"/>
            <a:ext cx="3903355" cy="3417031"/>
            <a:chOff x="1281268" y="3552062"/>
            <a:chExt cx="1755675" cy="63304474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1268" y="3552062"/>
              <a:ext cx="1755675" cy="63304474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3670926"/>
              <a:ext cx="1660836" cy="57113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('p',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style: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color: 'red',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fontSize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'16px',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backgroundColor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'#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eee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},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slots.default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圆角矩形 15"/>
          <p:cNvSpPr>
            <a:spLocks noChangeArrowheads="1"/>
          </p:cNvSpPr>
          <p:nvPr/>
        </p:nvSpPr>
        <p:spPr bwMode="auto">
          <a:xfrm>
            <a:off x="4803028" y="2263631"/>
            <a:ext cx="17460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render()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render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113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chemeClr val="accent5">
                    <a:lumMod val="50000"/>
                  </a:schemeClr>
                </a:solidFill>
              </a:rPr>
              <a:t>createElement</a:t>
            </a:r>
            <a:r>
              <a:rPr lang="zh-CN" altLang="en-US" dirty="0"/>
              <a:t>：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zh-CN" dirty="0"/>
              <a:t>函数返回的并不是一个实际的</a:t>
            </a:r>
            <a:r>
              <a:rPr lang="en-US" altLang="zh-CN" dirty="0"/>
              <a:t>DOM</a:t>
            </a:r>
            <a:r>
              <a:rPr lang="zh-CN" altLang="en-US" dirty="0"/>
              <a:t>元素</a:t>
            </a:r>
            <a:r>
              <a:rPr lang="zh-CN" altLang="zh-CN" dirty="0"/>
              <a:t>，它返回的其实是一个描述节点（</a:t>
            </a:r>
            <a:r>
              <a:rPr lang="en-US" altLang="zh-CN" dirty="0" err="1"/>
              <a:t>createNodeDescription</a:t>
            </a:r>
            <a:r>
              <a:rPr lang="zh-CN" altLang="zh-CN" dirty="0"/>
              <a:t>）。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个参数可以是一个</a:t>
            </a:r>
            <a:r>
              <a:rPr lang="en-US" altLang="zh-CN" dirty="0"/>
              <a:t>HTML</a:t>
            </a:r>
            <a:r>
              <a:rPr lang="zh-CN" altLang="zh-CN" dirty="0"/>
              <a:t>标签名或组件选项对象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个参数是可选的，可以传入一个与模板中属性对应的数据对象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个参数是由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zh-CN" dirty="0"/>
              <a:t>构建而成的子级虚拟节点，也可以使用字符串来生成文本虚拟节点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展示</a:t>
            </a:r>
            <a:r>
              <a:rPr lang="zh-CN" altLang="en-US" dirty="0"/>
              <a:t>：使用</a:t>
            </a:r>
            <a:r>
              <a:rPr lang="en-US" altLang="zh-CN" dirty="0"/>
              <a:t>render()</a:t>
            </a:r>
            <a:r>
              <a:rPr lang="zh-CN" altLang="en-US" dirty="0"/>
              <a:t>函数渲染页面结构。</a:t>
            </a:r>
            <a:endParaRPr lang="zh-CN" altLang="zh-CN" dirty="0"/>
          </a:p>
        </p:txBody>
      </p:sp>
      <p:pic>
        <p:nvPicPr>
          <p:cNvPr id="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061" y="2769704"/>
            <a:ext cx="5065783" cy="248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27408" y="2933224"/>
            <a:ext cx="6982820" cy="2972249"/>
            <a:chOff x="1281268" y="-31879091"/>
            <a:chExt cx="2271831" cy="1382012140"/>
          </a:xfrm>
        </p:grpSpPr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281268" y="-31879091"/>
              <a:ext cx="2271831" cy="138201214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1363359" y="3670800"/>
              <a:ext cx="2186288" cy="1245034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&lt;div id="app"&gt;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v-slot:header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（省略头部代码）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（省略内容信息代码）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&lt;template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v-slot:footer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&gt;…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 （省略底部代码）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&lt;/template&gt;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&lt;/my-component&gt;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&lt;/div&gt;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6388305" y="2597889"/>
            <a:ext cx="16113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定义插槽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188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 err="1">
                <a:solidFill>
                  <a:srgbClr val="0D74C9"/>
                </a:solidFill>
              </a:rPr>
              <a:t>Vue.directive</a:t>
            </a:r>
            <a:r>
              <a:rPr lang="zh-CN" altLang="en-US" dirty="0"/>
              <a:t>：用来注册自定义指令，</a:t>
            </a:r>
            <a:r>
              <a:rPr lang="zh-CN" altLang="zh-CN" dirty="0"/>
              <a:t>对低级</a:t>
            </a:r>
            <a:r>
              <a:rPr lang="en-US" altLang="zh-CN" dirty="0"/>
              <a:t>DOM</a:t>
            </a:r>
            <a:r>
              <a:rPr lang="zh-CN" altLang="zh-CN" dirty="0"/>
              <a:t>元素进行访问，为</a:t>
            </a:r>
            <a:r>
              <a:rPr lang="en-US" altLang="zh-CN" dirty="0"/>
              <a:t>DOM</a:t>
            </a:r>
            <a:r>
              <a:rPr lang="zh-CN" altLang="zh-CN" dirty="0"/>
              <a:t>元素添加新的特性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3.1 </a:t>
            </a:r>
            <a:r>
              <a:rPr lang="zh-CN" altLang="en-US" dirty="0">
                <a:latin typeface="+mn-lt"/>
                <a:cs typeface="Times New Roman" pitchFamily="18" charset="0"/>
              </a:rPr>
              <a:t>全局</a:t>
            </a:r>
            <a:r>
              <a:rPr lang="en-US" altLang="zh-CN" dirty="0">
                <a:latin typeface="+mn-lt"/>
                <a:cs typeface="Times New Roman" pitchFamily="18" charset="0"/>
              </a:rPr>
              <a:t>API</a:t>
            </a:r>
            <a:endParaRPr lang="zh-CN" altLang="en-US" dirty="0">
              <a:latin typeface="+mn-lt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Vue.directive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074471" y="3136677"/>
            <a:ext cx="3859268" cy="1525647"/>
            <a:chOff x="1266240" y="-54802165"/>
            <a:chExt cx="2283407" cy="876257913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66240" y="-54802165"/>
              <a:ext cx="2271831" cy="87625791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363359" y="3670903"/>
              <a:ext cx="2186288" cy="234814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Vue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el: '#app' })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&lt;/script&gt;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3932548" y="2795973"/>
            <a:ext cx="298285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创建</a:t>
            </a:r>
            <a:r>
              <a:rPr lang="en-US" altLang="zh-CN" dirty="0" err="1"/>
              <a:t>vm</a:t>
            </a:r>
            <a:r>
              <a:rPr lang="zh-CN" altLang="en-US" dirty="0"/>
              <a:t>实例对象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211755" y="2879779"/>
            <a:ext cx="5459431" cy="3416320"/>
            <a:chOff x="1283573" y="15687519"/>
            <a:chExt cx="2271831" cy="975347023"/>
          </a:xfrm>
        </p:grpSpPr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283573" y="15687575"/>
              <a:ext cx="2271831" cy="96923077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1363359" y="15687519"/>
              <a:ext cx="2186288" cy="975347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Vue.component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('my-component',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render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return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('div', [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('header',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slots.header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('content',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slots.content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),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createElement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('footer', this.$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slots.footer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])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})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3.4 </a:t>
            </a:r>
            <a:r>
              <a:rPr lang="zh-CN" altLang="en-US" dirty="0"/>
              <a:t>组价进阶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7038" y="1493838"/>
            <a:ext cx="470376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endParaRPr lang="zh-CN" altLang="en-US" dirty="0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案例</a:t>
            </a:r>
            <a:r>
              <a:rPr lang="en-US" altLang="zh-CN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b="1" u="sng" dirty="0">
                <a:solidFill>
                  <a:schemeClr val="accent5">
                    <a:lumMod val="50000"/>
                  </a:schemeClr>
                </a:solidFill>
              </a:rPr>
              <a:t>实现</a:t>
            </a:r>
            <a:r>
              <a:rPr lang="zh-CN" altLang="en-US" dirty="0"/>
              <a:t>：使用</a:t>
            </a:r>
            <a:r>
              <a:rPr lang="en-US" altLang="zh-CN" dirty="0" err="1"/>
              <a:t>createElement</a:t>
            </a:r>
            <a:r>
              <a:rPr lang="en-US" altLang="zh-CN" dirty="0"/>
              <a:t>()</a:t>
            </a:r>
            <a:r>
              <a:rPr lang="zh-CN" altLang="en-US" dirty="0"/>
              <a:t>函数创建</a:t>
            </a:r>
            <a:r>
              <a:rPr lang="en-US" altLang="zh-CN" dirty="0"/>
              <a:t>header</a:t>
            </a:r>
            <a:r>
              <a:rPr lang="zh-CN" altLang="en-US" dirty="0"/>
              <a:t>、</a:t>
            </a:r>
            <a:r>
              <a:rPr lang="en-US" altLang="zh-CN" dirty="0"/>
              <a:t>content</a:t>
            </a:r>
            <a:r>
              <a:rPr lang="zh-CN" altLang="en-US" dirty="0"/>
              <a:t>和</a:t>
            </a:r>
            <a:r>
              <a:rPr lang="en-US" altLang="zh-CN" dirty="0"/>
              <a:t>footer</a:t>
            </a:r>
            <a:r>
              <a:rPr lang="zh-CN" altLang="en-US" dirty="0"/>
              <a:t>元素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52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dirty="0"/>
              <a:t>本章小结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9604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本章讲解的内容包括</a:t>
            </a:r>
            <a:r>
              <a:rPr lang="en-US" altLang="zh-CN" dirty="0" err="1"/>
              <a:t>Vue.directive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Vue.use</a:t>
            </a:r>
            <a:r>
              <a:rPr lang="en-US" altLang="zh-CN" dirty="0"/>
              <a:t>()</a:t>
            </a:r>
            <a:r>
              <a:rPr lang="zh-CN" altLang="zh-CN" dirty="0"/>
              <a:t>等常用全局</a:t>
            </a:r>
            <a:r>
              <a:rPr lang="en-US" altLang="zh-CN" dirty="0"/>
              <a:t>API</a:t>
            </a:r>
            <a:r>
              <a:rPr lang="zh-CN" altLang="zh-CN" dirty="0"/>
              <a:t>的使用，</a:t>
            </a:r>
            <a:r>
              <a:rPr lang="en-US" altLang="zh-CN" dirty="0" err="1"/>
              <a:t>vm</a:t>
            </a:r>
            <a:r>
              <a:rPr lang="en-US" altLang="zh-CN" dirty="0"/>
              <a:t>.$props</a:t>
            </a:r>
            <a:r>
              <a:rPr lang="zh-CN" altLang="zh-CN" dirty="0"/>
              <a:t>、</a:t>
            </a:r>
            <a:r>
              <a:rPr lang="en-US" altLang="zh-CN" dirty="0" err="1"/>
              <a:t>vm</a:t>
            </a:r>
            <a:r>
              <a:rPr lang="en-US" altLang="zh-CN" dirty="0"/>
              <a:t>.$options</a:t>
            </a:r>
            <a:r>
              <a:rPr lang="zh-CN" altLang="zh-CN" dirty="0"/>
              <a:t>、</a:t>
            </a:r>
            <a:r>
              <a:rPr lang="en-US" altLang="zh-CN" dirty="0" err="1"/>
              <a:t>vm</a:t>
            </a:r>
            <a:r>
              <a:rPr lang="en-US" altLang="zh-CN" dirty="0"/>
              <a:t>.$slots</a:t>
            </a:r>
            <a:r>
              <a:rPr lang="zh-CN" altLang="zh-CN" dirty="0"/>
              <a:t>等实例属性的使用，以及</a:t>
            </a:r>
            <a:r>
              <a:rPr lang="en-US" altLang="zh-CN" dirty="0" err="1"/>
              <a:t>Vue</a:t>
            </a:r>
            <a:r>
              <a:rPr lang="zh-CN" altLang="zh-CN" dirty="0"/>
              <a:t>全局配置、组件的</a:t>
            </a:r>
            <a:r>
              <a:rPr lang="en-US" altLang="zh-CN" dirty="0" err="1"/>
              <a:t>mixins</a:t>
            </a:r>
            <a:r>
              <a:rPr lang="zh-CN" altLang="zh-CN" dirty="0"/>
              <a:t>、组件中渲染函数的使用。通过本章的学习，读者应能够熟练使用</a:t>
            </a:r>
            <a:r>
              <a:rPr lang="en-US" altLang="zh-CN" dirty="0" err="1"/>
              <a:t>Vue</a:t>
            </a:r>
            <a:r>
              <a:rPr lang="zh-CN" altLang="zh-CN" dirty="0"/>
              <a:t>完成一些简单的页面操作。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28d16ccf52fb36afa597d061298e1a173e36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5268</TotalTime>
  <Pages>0</Pages>
  <Words>3687</Words>
  <Characters>0</Characters>
  <Application>Microsoft Office PowerPoint</Application>
  <DocSecurity>0</DocSecurity>
  <PresentationFormat>全屏显示(4:3)</PresentationFormat>
  <Lines>0</Lines>
  <Paragraphs>766</Paragraphs>
  <Slides>93</Slides>
  <Notes>11</Notes>
  <HiddenSlides>5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  <vt:variant>
        <vt:lpstr>自定义放映</vt:lpstr>
      </vt:variant>
      <vt:variant>
        <vt:i4>1</vt:i4>
      </vt:variant>
    </vt:vector>
  </HeadingPairs>
  <TitlesOfParts>
    <vt:vector size="95" baseType="lpstr">
      <vt:lpstr>默认设计模板</vt:lpstr>
      <vt:lpstr>第3章 Vue开发基础（下）</vt:lpstr>
      <vt:lpstr>学习目标</vt:lpstr>
      <vt:lpstr>目录</vt:lpstr>
      <vt:lpstr>知识架构</vt:lpstr>
      <vt:lpstr>知识架构</vt:lpstr>
      <vt:lpstr>知识架构</vt:lpstr>
      <vt:lpstr>知识架构</vt:lpstr>
      <vt:lpstr>知识架构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3.1 全局API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3.2 实例属性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3.3 全局配置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3.4 组价进阶</vt:lpstr>
      <vt:lpstr>本章小结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1004</cp:revision>
  <dcterms:created xsi:type="dcterms:W3CDTF">2013-01-25T01:44:32Z</dcterms:created>
  <dcterms:modified xsi:type="dcterms:W3CDTF">2020-05-11T02:20:38Z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