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344" r:id="rId2"/>
    <p:sldId id="349" r:id="rId3"/>
    <p:sldId id="351" r:id="rId4"/>
    <p:sldId id="350" r:id="rId5"/>
    <p:sldId id="353" r:id="rId6"/>
    <p:sldId id="532" r:id="rId7"/>
    <p:sldId id="410" r:id="rId8"/>
    <p:sldId id="485" r:id="rId9"/>
    <p:sldId id="352" r:id="rId10"/>
    <p:sldId id="425" r:id="rId11"/>
    <p:sldId id="536" r:id="rId12"/>
    <p:sldId id="426" r:id="rId13"/>
    <p:sldId id="537" r:id="rId14"/>
    <p:sldId id="538" r:id="rId15"/>
    <p:sldId id="541" r:id="rId16"/>
    <p:sldId id="542" r:id="rId17"/>
    <p:sldId id="543" r:id="rId18"/>
    <p:sldId id="544" r:id="rId19"/>
    <p:sldId id="545" r:id="rId20"/>
    <p:sldId id="546" r:id="rId21"/>
    <p:sldId id="427" r:id="rId22"/>
    <p:sldId id="547" r:id="rId23"/>
    <p:sldId id="548" r:id="rId24"/>
    <p:sldId id="539" r:id="rId25"/>
    <p:sldId id="549" r:id="rId26"/>
    <p:sldId id="551" r:id="rId27"/>
    <p:sldId id="552" r:id="rId28"/>
    <p:sldId id="553" r:id="rId29"/>
    <p:sldId id="554" r:id="rId30"/>
    <p:sldId id="550" r:id="rId31"/>
    <p:sldId id="555" r:id="rId32"/>
    <p:sldId id="556" r:id="rId33"/>
    <p:sldId id="557" r:id="rId34"/>
    <p:sldId id="558" r:id="rId35"/>
    <p:sldId id="429" r:id="rId36"/>
    <p:sldId id="560" r:id="rId37"/>
    <p:sldId id="561" r:id="rId38"/>
    <p:sldId id="562" r:id="rId39"/>
    <p:sldId id="413" r:id="rId40"/>
    <p:sldId id="430" r:id="rId41"/>
    <p:sldId id="431" r:id="rId42"/>
    <p:sldId id="559" r:id="rId43"/>
    <p:sldId id="563" r:id="rId44"/>
    <p:sldId id="564" r:id="rId45"/>
    <p:sldId id="565" r:id="rId46"/>
    <p:sldId id="533" r:id="rId47"/>
    <p:sldId id="534" r:id="rId48"/>
    <p:sldId id="567" r:id="rId49"/>
    <p:sldId id="568" r:id="rId50"/>
    <p:sldId id="569" r:id="rId51"/>
    <p:sldId id="570" r:id="rId52"/>
    <p:sldId id="571" r:id="rId53"/>
    <p:sldId id="414" r:id="rId54"/>
    <p:sldId id="572" r:id="rId55"/>
    <p:sldId id="573" r:id="rId56"/>
    <p:sldId id="574" r:id="rId57"/>
    <p:sldId id="575" r:id="rId58"/>
    <p:sldId id="576" r:id="rId59"/>
    <p:sldId id="432" r:id="rId60"/>
    <p:sldId id="486" r:id="rId61"/>
    <p:sldId id="487" r:id="rId62"/>
    <p:sldId id="488" r:id="rId63"/>
    <p:sldId id="577" r:id="rId64"/>
    <p:sldId id="578" r:id="rId65"/>
    <p:sldId id="579" r:id="rId66"/>
    <p:sldId id="580" r:id="rId67"/>
    <p:sldId id="489" r:id="rId68"/>
    <p:sldId id="490" r:id="rId69"/>
    <p:sldId id="581" r:id="rId70"/>
    <p:sldId id="582" r:id="rId71"/>
    <p:sldId id="583" r:id="rId72"/>
    <p:sldId id="584" r:id="rId73"/>
    <p:sldId id="585" r:id="rId74"/>
    <p:sldId id="586" r:id="rId75"/>
    <p:sldId id="491" r:id="rId76"/>
    <p:sldId id="587" r:id="rId77"/>
    <p:sldId id="589" r:id="rId78"/>
    <p:sldId id="591" r:id="rId79"/>
    <p:sldId id="592" r:id="rId80"/>
    <p:sldId id="493" r:id="rId81"/>
    <p:sldId id="495" r:id="rId82"/>
    <p:sldId id="496" r:id="rId83"/>
    <p:sldId id="593" r:id="rId84"/>
    <p:sldId id="497" r:id="rId85"/>
    <p:sldId id="531" r:id="rId86"/>
    <p:sldId id="594" r:id="rId87"/>
    <p:sldId id="595" r:id="rId88"/>
    <p:sldId id="498" r:id="rId89"/>
    <p:sldId id="499" r:id="rId90"/>
    <p:sldId id="500" r:id="rId91"/>
    <p:sldId id="501" r:id="rId92"/>
    <p:sldId id="596" r:id="rId93"/>
    <p:sldId id="502" r:id="rId94"/>
    <p:sldId id="503" r:id="rId95"/>
    <p:sldId id="597" r:id="rId96"/>
    <p:sldId id="598" r:id="rId97"/>
    <p:sldId id="504" r:id="rId98"/>
    <p:sldId id="505" r:id="rId99"/>
    <p:sldId id="506" r:id="rId100"/>
    <p:sldId id="507" r:id="rId101"/>
    <p:sldId id="508" r:id="rId102"/>
    <p:sldId id="510" r:id="rId103"/>
    <p:sldId id="599" r:id="rId104"/>
    <p:sldId id="509" r:id="rId105"/>
    <p:sldId id="600" r:id="rId106"/>
    <p:sldId id="512" r:id="rId107"/>
    <p:sldId id="513" r:id="rId108"/>
    <p:sldId id="603" r:id="rId109"/>
    <p:sldId id="602" r:id="rId110"/>
    <p:sldId id="516" r:id="rId111"/>
    <p:sldId id="517" r:id="rId112"/>
    <p:sldId id="518" r:id="rId113"/>
    <p:sldId id="610" r:id="rId114"/>
    <p:sldId id="515" r:id="rId115"/>
    <p:sldId id="607" r:id="rId116"/>
    <p:sldId id="609" r:id="rId117"/>
    <p:sldId id="604" r:id="rId118"/>
    <p:sldId id="605" r:id="rId119"/>
    <p:sldId id="535" r:id="rId120"/>
    <p:sldId id="514" r:id="rId121"/>
    <p:sldId id="611" r:id="rId122"/>
    <p:sldId id="530" r:id="rId123"/>
    <p:sldId id="348" r:id="rId12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0"/>
        <p:sld r:id="rId11"/>
        <p:sld r:id="rId13"/>
        <p:sld r:id="rId22"/>
        <p:sld r:id="rId36"/>
        <p:sld r:id="rId40"/>
        <p:sld r:id="rId41"/>
        <p:sld r:id="rId42"/>
        <p:sld r:id="rId54"/>
        <p:sld r:id="rId60"/>
        <p:sld r:id="rId124"/>
      </p:sldLst>
    </p:custShow>
  </p:custShowLst>
  <p:custDataLst>
    <p:tags r:id="rId1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66" d="100"/>
          <a:sy n="66" d="100"/>
        </p:scale>
        <p:origin x="58" y="437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DD0-4035-8693-9B1A834756DE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DD0-4035-8693-9B1A834756DE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DD0-4035-8693-9B1A834756DE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DD0-4035-8693-9B1A834756DE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D0-4035-8693-9B1A83475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0.26097</cdr:x>
      <cdr:y>0.70464</cdr:y>
    </cdr:from>
    <cdr:to>
      <cdr:x>0.44908</cdr:x>
      <cdr:y>0.84615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69042" y="2788652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2020/2/22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 err="1"/>
              <a:t>Vuex</a:t>
            </a:r>
            <a:r>
              <a:rPr lang="zh-CN" altLang="en-US" dirty="0"/>
              <a:t>状态管理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Vuex</a:t>
            </a:r>
            <a:endParaRPr lang="en-US" altLang="zh-CN" dirty="0"/>
          </a:p>
          <a:p>
            <a:r>
              <a:rPr lang="en-US" altLang="zh-CN" dirty="0" err="1"/>
              <a:t>Vuex</a:t>
            </a:r>
            <a:r>
              <a:rPr lang="zh-CN" altLang="en-US" dirty="0"/>
              <a:t>中的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Vuex</a:t>
            </a:r>
            <a:r>
              <a:rPr lang="zh-CN" altLang="en-US" dirty="0"/>
              <a:t>配置选项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案例</a:t>
            </a:r>
            <a:r>
              <a:rPr lang="en-US" altLang="zh-CN" dirty="0"/>
              <a:t>】</a:t>
            </a:r>
            <a:r>
              <a:rPr lang="zh-CN" altLang="en-US" dirty="0"/>
              <a:t>购物车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：通过</a:t>
            </a:r>
            <a:r>
              <a:rPr lang="en-US" altLang="zh-CN" dirty="0"/>
              <a:t>new</a:t>
            </a:r>
            <a:r>
              <a:rPr lang="zh-CN" altLang="en-US" dirty="0"/>
              <a:t>关键字实例化。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2790600" y="3119368"/>
            <a:ext cx="3392560" cy="1826795"/>
            <a:chOff x="1277815" y="3552092"/>
            <a:chExt cx="2192837" cy="2039728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2192836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07293" cy="130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288221" y="2787974"/>
            <a:ext cx="178496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搭建项目</a:t>
            </a:r>
            <a:r>
              <a:rPr lang="zh-CN" altLang="en-US" dirty="0"/>
              <a:t>：通过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脚手架工具快速搭建项目。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78705" y="3120027"/>
            <a:ext cx="5363839" cy="1812699"/>
            <a:chOff x="1277814" y="3551909"/>
            <a:chExt cx="2383171" cy="1490314965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129049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创建项目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打开项目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vuex@3.1.1 --save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安装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包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启动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项目在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http://localhost:8080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423083" y="2710704"/>
            <a:ext cx="191946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en-US" dirty="0"/>
              <a:t>和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342508" y="3552804"/>
            <a:ext cx="2870132" cy="1311066"/>
            <a:chOff x="1277814" y="3551909"/>
            <a:chExt cx="2383171" cy="1490314965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94931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2200597" y="3109891"/>
            <a:ext cx="201204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GoodsList.vue</a:t>
            </a:r>
            <a:endParaRPr lang="en-US" altLang="zh-CN" dirty="0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734620" y="3552803"/>
            <a:ext cx="2808449" cy="1311068"/>
            <a:chOff x="1277814" y="3551909"/>
            <a:chExt cx="2383171" cy="1490314965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363359" y="3671121"/>
              <a:ext cx="2297626" cy="94931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5592710" y="3109890"/>
            <a:ext cx="19503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Shopcart.vue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r>
              <a:rPr lang="zh-CN" altLang="en-US" dirty="0"/>
              <a:t>，导入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、</a:t>
            </a:r>
            <a:r>
              <a:rPr lang="en-US" altLang="zh-CN" dirty="0" err="1"/>
              <a:t>GoodsList</a:t>
            </a:r>
            <a:r>
              <a:rPr lang="zh-CN" altLang="en-US" dirty="0"/>
              <a:t>和</a:t>
            </a:r>
            <a:r>
              <a:rPr lang="en-US" altLang="zh-CN" dirty="0" err="1"/>
              <a:t>Shopcart</a:t>
            </a:r>
            <a:r>
              <a:rPr lang="zh-CN" altLang="en-US" dirty="0"/>
              <a:t>组件。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657350" y="3340671"/>
            <a:ext cx="5798290" cy="1918972"/>
            <a:chOff x="1277814" y="3551087"/>
            <a:chExt cx="2383171" cy="2147483647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363359" y="3671023"/>
              <a:ext cx="2297626" cy="106013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Router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-router'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'@/components/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'@/components/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dirty="0"/>
                <a:t>'</a:t>
              </a:r>
              <a:endParaRPr lang="zh-CN" altLang="zh-CN" sz="1600" dirty="0"/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4518818" y="2967352"/>
            <a:ext cx="29368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\router\index.js</a:t>
            </a:r>
            <a:r>
              <a:rPr lang="zh-CN" altLang="zh-CN" dirty="0"/>
              <a:t>文件</a:t>
            </a:r>
            <a:r>
              <a:rPr lang="zh-CN" altLang="en-US" dirty="0"/>
              <a:t>，使用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实现页面跳转。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299196" y="3269906"/>
            <a:ext cx="6653568" cy="2847886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023"/>
              <a:ext cx="2297626" cy="1814392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(Router)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Router({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routes: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{ path: '/', name: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component: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{ path: '/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name: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component: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006518" y="2895415"/>
            <a:ext cx="161068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路由功能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2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App.vue</a:t>
            </a:r>
            <a:r>
              <a:rPr lang="zh-CN" altLang="zh-CN" dirty="0"/>
              <a:t>文件，利用</a:t>
            </a:r>
            <a:r>
              <a:rPr lang="en-US" altLang="zh-CN" dirty="0"/>
              <a:t>&lt;router-link&gt;</a:t>
            </a:r>
            <a:r>
              <a:rPr lang="zh-CN" altLang="zh-CN" dirty="0"/>
              <a:t>实现</a:t>
            </a:r>
            <a:r>
              <a:rPr lang="en-US" altLang="zh-CN" dirty="0"/>
              <a:t>Tab</a:t>
            </a:r>
            <a:r>
              <a:rPr lang="zh-CN" altLang="zh-CN" dirty="0"/>
              <a:t>栏切换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08451" y="3178265"/>
            <a:ext cx="3117850" cy="3023077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1268"/>
              <a:ext cx="2297626" cy="139914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class="content"&gt;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&lt;router-view /&gt;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221322" y="2818884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router-view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实现底部</a:t>
            </a:r>
            <a:r>
              <a:rPr lang="en-US" altLang="zh-CN" b="1" u="sng" dirty="0">
                <a:solidFill>
                  <a:srgbClr val="0D74C9"/>
                </a:solidFill>
              </a:rPr>
              <a:t>Tab</a:t>
            </a:r>
            <a:r>
              <a:rPr lang="zh-CN" altLang="en-US" b="1" u="sng" dirty="0">
                <a:solidFill>
                  <a:srgbClr val="0D74C9"/>
                </a:solidFill>
              </a:rPr>
              <a:t>栏切换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App.vue</a:t>
            </a:r>
            <a:r>
              <a:rPr lang="zh-CN" altLang="zh-CN" dirty="0"/>
              <a:t>文件，利用</a:t>
            </a:r>
            <a:r>
              <a:rPr lang="en-US" altLang="zh-CN" dirty="0"/>
              <a:t>&lt;router-link&gt;</a:t>
            </a:r>
            <a:r>
              <a:rPr lang="zh-CN" altLang="zh-CN" dirty="0"/>
              <a:t>实现</a:t>
            </a:r>
            <a:r>
              <a:rPr lang="en-US" altLang="zh-CN" dirty="0"/>
              <a:t>Tab</a:t>
            </a:r>
            <a:r>
              <a:rPr lang="zh-CN" altLang="zh-CN" dirty="0"/>
              <a:t>栏切换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85951" y="3202648"/>
            <a:ext cx="6630307" cy="1847420"/>
            <a:chOff x="1277814" y="-124929210"/>
            <a:chExt cx="2383171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-124929210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817"/>
              <a:ext cx="2297626" cy="182460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&lt;div class="bottom"&gt;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&lt;router-link to="/" tag="div"&gt;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&lt;/router-link&gt;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&lt;router-link to="/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tag="div"&gt;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购物车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&lt;/router-link&gt;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en-US" sz="1600" dirty="0"/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776685" y="2870367"/>
            <a:ext cx="183957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router-link</a:t>
            </a:r>
          </a:p>
        </p:txBody>
      </p:sp>
    </p:spTree>
    <p:extLst>
      <p:ext uri="{BB962C8B-B14F-4D97-AF65-F5344CB8AC3E}">
        <p14:creationId xmlns:p14="http://schemas.microsoft.com/office/powerpoint/2010/main" val="987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api</a:t>
            </a:r>
            <a:r>
              <a:rPr lang="en-US" altLang="zh-CN" dirty="0"/>
              <a:t>\shop.js</a:t>
            </a:r>
            <a:r>
              <a:rPr lang="zh-CN" altLang="zh-CN" dirty="0"/>
              <a:t>文件</a:t>
            </a:r>
            <a:r>
              <a:rPr lang="zh-CN" altLang="en-US" dirty="0"/>
              <a:t>，定义</a:t>
            </a:r>
            <a:r>
              <a:rPr lang="en-US" altLang="zh-CN" dirty="0"/>
              <a:t>data</a:t>
            </a:r>
            <a:r>
              <a:rPr lang="zh-CN" altLang="en-US" dirty="0"/>
              <a:t>商品数据信息。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542567" y="2871396"/>
            <a:ext cx="6058866" cy="3406969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788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data = [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{'id': 1, 'title':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电水壶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'price': 50.01,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'/static/1.jpg'},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（省略内部商品数据信息）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(callback)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(() =&gt; callback(data), 100)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866622" y="2541233"/>
            <a:ext cx="273481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</a:t>
            </a:r>
            <a:r>
              <a:rPr lang="en-US" altLang="zh-CN" dirty="0" err="1"/>
              <a:t>api</a:t>
            </a:r>
            <a:r>
              <a:rPr lang="en-US" altLang="zh-CN" dirty="0"/>
              <a:t>\shop.js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管理商品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148608" y="3130478"/>
            <a:ext cx="2329447" cy="1845376"/>
            <a:chOff x="1277814" y="-101685589"/>
            <a:chExt cx="2383171" cy="2147483647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4" y="-101685589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728"/>
              <a:ext cx="2297626" cy="142269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state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list: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794398" y="2807827"/>
            <a:ext cx="169082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list</a:t>
            </a:r>
            <a:r>
              <a:rPr lang="zh-CN" altLang="en-US" dirty="0"/>
              <a:t>数组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，将商品列表保存到</a:t>
            </a:r>
            <a:r>
              <a:rPr lang="en-US" altLang="zh-CN" dirty="0"/>
              <a:t>state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94935" y="3412537"/>
            <a:ext cx="2875131" cy="236931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330"/>
              <a:ext cx="2297626" cy="138363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将商品列表保存到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state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(state, data)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data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599543" y="2967542"/>
            <a:ext cx="2570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setList</a:t>
            </a:r>
            <a:r>
              <a:rPr lang="en-US" altLang="zh-CN" dirty="0"/>
              <a:t>()</a:t>
            </a:r>
            <a:r>
              <a:rPr lang="zh-CN" altLang="en-US" dirty="0"/>
              <a:t>事件处理函数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获取商品数据</a:t>
            </a:r>
            <a:r>
              <a:rPr lang="zh-CN" altLang="en-US" dirty="0"/>
              <a:t>：</a:t>
            </a:r>
            <a:r>
              <a:rPr lang="zh-CN" altLang="zh-CN" dirty="0"/>
              <a:t>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\store\modules\goods.js</a:t>
            </a:r>
            <a:r>
              <a:rPr lang="zh-CN" altLang="zh-CN" dirty="0"/>
              <a:t>文件</a:t>
            </a:r>
            <a:r>
              <a:rPr lang="zh-CN" altLang="en-US" dirty="0"/>
              <a:t>，获取商品数据信息。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0700" y="2875271"/>
            <a:ext cx="3625142" cy="3512783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304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shop from '../../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api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/shop'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获取商品列表数据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({ commit })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shop.getGoodsList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(data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commit('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data)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070539" y="2535935"/>
            <a:ext cx="203526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goods.js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6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6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6" y="2934627"/>
            <a:ext cx="5019367" cy="140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5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导出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：创建</a:t>
            </a:r>
            <a:r>
              <a:rPr lang="en-US" altLang="zh-CN" dirty="0" err="1"/>
              <a:t>src</a:t>
            </a:r>
            <a:r>
              <a:rPr lang="en-US" altLang="zh-CN" dirty="0"/>
              <a:t>\store\index.js</a:t>
            </a:r>
            <a:r>
              <a:rPr lang="zh-CN" altLang="en-US" dirty="0"/>
              <a:t>文件，</a:t>
            </a:r>
            <a:r>
              <a:rPr lang="zh-CN" altLang="zh-CN" dirty="0"/>
              <a:t>加载</a:t>
            </a:r>
            <a:r>
              <a:rPr lang="en-US" altLang="zh-CN" dirty="0"/>
              <a:t>modules</a:t>
            </a:r>
            <a:r>
              <a:rPr lang="zh-CN" altLang="zh-CN" dirty="0"/>
              <a:t>目录下的</a:t>
            </a:r>
            <a:r>
              <a:rPr lang="en-US" altLang="zh-CN" dirty="0"/>
              <a:t>goods.js</a:t>
            </a:r>
            <a:r>
              <a:rPr lang="zh-CN" altLang="zh-CN" dirty="0"/>
              <a:t>和</a:t>
            </a:r>
            <a:r>
              <a:rPr lang="en-US" altLang="zh-CN" dirty="0"/>
              <a:t>shopcart.js</a:t>
            </a:r>
            <a:r>
              <a:rPr lang="zh-CN" altLang="zh-CN" dirty="0"/>
              <a:t>模块</a:t>
            </a:r>
            <a:r>
              <a:rPr lang="zh-CN" altLang="en-US" dirty="0"/>
              <a:t>，并且导出</a:t>
            </a:r>
            <a:r>
              <a:rPr lang="en-US" altLang="zh-CN" dirty="0"/>
              <a:t>store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511572" y="3318193"/>
            <a:ext cx="4643963" cy="3129769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277"/>
              <a:ext cx="2297626" cy="1862417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goods from './modules/goods'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'./modules/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r>
                <a:rPr lang="en-US" altLang="zh-CN" sz="1600" dirty="0"/>
                <a:t>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goods,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5130800" y="2958658"/>
            <a:ext cx="202473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\store\index.js</a:t>
            </a:r>
          </a:p>
        </p:txBody>
      </p:sp>
    </p:spTree>
    <p:extLst>
      <p:ext uri="{BB962C8B-B14F-4D97-AF65-F5344CB8AC3E}">
        <p14:creationId xmlns:p14="http://schemas.microsoft.com/office/powerpoint/2010/main" val="32188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导入</a:t>
            </a: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en-US" dirty="0"/>
              <a:t>文件，将</a:t>
            </a:r>
            <a:r>
              <a:rPr lang="en-US" altLang="zh-CN" dirty="0"/>
              <a:t>store</a:t>
            </a:r>
            <a:r>
              <a:rPr lang="zh-CN" altLang="en-US" dirty="0"/>
              <a:t>实例导</a:t>
            </a:r>
            <a:r>
              <a:rPr lang="zh-CN" altLang="zh-CN" dirty="0"/>
              <a:t>入</a:t>
            </a:r>
            <a:r>
              <a:rPr lang="zh-CN" altLang="en-US" dirty="0"/>
              <a:t>到</a:t>
            </a:r>
            <a:r>
              <a:rPr lang="en-US" altLang="zh-CN" dirty="0"/>
              <a:t>Vue</a:t>
            </a:r>
            <a:r>
              <a:rPr lang="zh-CN" altLang="zh-CN" dirty="0"/>
              <a:t>实例的配置选项中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883935" y="3081668"/>
            <a:ext cx="2925595" cy="2002171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477"/>
              <a:ext cx="2297626" cy="158385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store from './store'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……（原有代码）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021850" y="2638755"/>
            <a:ext cx="178768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导入</a:t>
            </a:r>
            <a:r>
              <a:rPr lang="en-US" altLang="zh-CN" dirty="0"/>
              <a:t>store</a:t>
            </a:r>
            <a:r>
              <a:rPr lang="zh-CN" altLang="en-US" dirty="0"/>
              <a:t>仓库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1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输出商品列表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828350" y="3172003"/>
            <a:ext cx="7270621" cy="2793368"/>
            <a:chOff x="1277814" y="3551087"/>
            <a:chExt cx="2383171" cy="214748364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68710"/>
              <a:ext cx="2297626" cy="205852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class="list"&gt;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class="item" v-for="goods in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:key="goods.id"&gt;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（商品列表信息）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063026" y="2805801"/>
            <a:ext cx="19890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商品列表页面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7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GoodsList.vue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输出商品列表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828350" y="3172003"/>
            <a:ext cx="7400857" cy="3373940"/>
            <a:chOff x="1277814" y="3551087"/>
            <a:chExt cx="2383171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68014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goodslist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state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state.goods.list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}),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商品列表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/>
                <a:t> 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created () 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('goods/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getList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')},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['add']),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filters: {currency (value) { return '¥ ' + value}}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063027" y="2803529"/>
            <a:ext cx="19890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商品列表页面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7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：创建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文件，定义</a:t>
            </a:r>
            <a:r>
              <a:rPr lang="en-US" altLang="zh-CN" dirty="0"/>
              <a:t>items</a:t>
            </a:r>
            <a:r>
              <a:rPr lang="zh-CN" altLang="zh-CN" dirty="0"/>
              <a:t>用来保存购物车中的商品数据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525514" y="3393604"/>
            <a:ext cx="2601895" cy="2499196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057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state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items: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003447" y="2950692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items</a:t>
            </a:r>
            <a:r>
              <a:rPr lang="zh-CN" altLang="en-US" dirty="0"/>
              <a:t>数组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文件实现购物车添加功能。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37762" y="3192641"/>
            <a:ext cx="4662924" cy="274523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779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add (context, item)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('add', item)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add (state, item) {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添加功能逻辑代码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08565" y="2827647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添加功能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54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添加商品功能代码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96784" y="1693893"/>
            <a:ext cx="5232816" cy="4536189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091"/>
              <a:ext cx="2297626" cy="214748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state.items.find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(v =&gt; v.id === item.id)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(v)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++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v.num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state.items.push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id: item.id,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title: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item.title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price: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1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137478" y="1401470"/>
            <a:ext cx="209212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添加商品功能代码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2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</a:t>
            </a:r>
            <a:r>
              <a:rPr lang="zh-CN" altLang="en-US" dirty="0"/>
              <a:t>：编写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文件，实现购物车删除功能。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748555" y="2851581"/>
            <a:ext cx="4428304" cy="304718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189"/>
              <a:ext cx="2297626" cy="214734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actions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del (context, id)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('del', id)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mutations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del (state, id) {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删除商品的逻辑代码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2630125"/>
            <a:ext cx="160485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8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删除商品逻辑代码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14581" y="3195932"/>
            <a:ext cx="4625258" cy="1705905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523"/>
              <a:ext cx="2297626" cy="104011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state.items.forEach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((item, index,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if (item.id === id)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arr.splice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(index, 1)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227211" y="2761539"/>
            <a:ext cx="229575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删除商品功能代码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6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购物车功能</a:t>
            </a:r>
            <a:r>
              <a:rPr lang="zh-CN" altLang="en-US" dirty="0"/>
              <a:t>：修改</a:t>
            </a: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  <a:r>
              <a:rPr lang="zh-CN" altLang="en-US" dirty="0"/>
              <a:t>文件，实现购物车总价格的计算。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45209" y="3294493"/>
            <a:ext cx="4853581" cy="2777432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277"/>
              <a:ext cx="2297626" cy="160876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getters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(state)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state.items.reduce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((total, item)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total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item.num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 0) 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toFixed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(2)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764285" y="3004224"/>
            <a:ext cx="323450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src</a:t>
            </a:r>
            <a:r>
              <a:rPr lang="en-US" altLang="zh-CN" dirty="0"/>
              <a:t>\store\modules\shopcart.js</a:t>
            </a:r>
          </a:p>
        </p:txBody>
      </p:sp>
    </p:spTree>
    <p:extLst>
      <p:ext uri="{BB962C8B-B14F-4D97-AF65-F5344CB8AC3E}">
        <p14:creationId xmlns:p14="http://schemas.microsoft.com/office/powerpoint/2010/main" val="32620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vuex.js</a:t>
            </a:r>
            <a:r>
              <a:rPr lang="zh-CN" altLang="en-US" b="1" u="sng" dirty="0">
                <a:solidFill>
                  <a:srgbClr val="0D74C9"/>
                </a:solidFill>
              </a:rPr>
              <a:t>单文件引用</a:t>
            </a:r>
            <a:r>
              <a:rPr lang="zh-CN" altLang="en-US" dirty="0"/>
              <a:t>：通过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en-US" altLang="zh-CN" dirty="0" err="1"/>
              <a:t>src</a:t>
            </a:r>
            <a:r>
              <a:rPr lang="zh-CN" altLang="en-US" dirty="0"/>
              <a:t>属性引入。</a:t>
            </a:r>
            <a:endParaRPr lang="en-US" altLang="zh-CN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8" name="矩形 2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9"/>
          <p:cNvGrpSpPr>
            <a:grpSpLocks/>
          </p:cNvGrpSpPr>
          <p:nvPr/>
        </p:nvGrpSpPr>
        <p:grpSpPr bwMode="auto">
          <a:xfrm>
            <a:off x="2313501" y="3167124"/>
            <a:ext cx="4060312" cy="650811"/>
            <a:chOff x="1277815" y="2975028"/>
            <a:chExt cx="2192837" cy="9344145"/>
          </a:xfrm>
        </p:grpSpPr>
        <p:sp>
          <p:nvSpPr>
            <p:cNvPr id="37" name="矩形 10"/>
            <p:cNvSpPr>
              <a:spLocks noChangeArrowheads="1"/>
            </p:cNvSpPr>
            <p:nvPr/>
          </p:nvSpPr>
          <p:spPr bwMode="auto">
            <a:xfrm>
              <a:off x="1277815" y="2975028"/>
              <a:ext cx="2192837" cy="93441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8" name="矩形 11"/>
            <p:cNvSpPr>
              <a:spLocks noChangeArrowheads="1"/>
            </p:cNvSpPr>
            <p:nvPr/>
          </p:nvSpPr>
          <p:spPr bwMode="auto">
            <a:xfrm>
              <a:off x="1363359" y="3997967"/>
              <a:ext cx="2107293" cy="3508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="vuex.js"&gt;&lt;/script&gt;</a:t>
              </a:r>
            </a:p>
          </p:txBody>
        </p:sp>
      </p:grpSp>
      <p:sp>
        <p:nvSpPr>
          <p:cNvPr id="39" name="圆角矩形 15"/>
          <p:cNvSpPr>
            <a:spLocks noChangeArrowheads="1"/>
          </p:cNvSpPr>
          <p:nvPr/>
        </p:nvSpPr>
        <p:spPr bwMode="auto">
          <a:xfrm>
            <a:off x="4144161" y="2795459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vuex.js</a:t>
            </a:r>
            <a:r>
              <a:rPr lang="zh-CN" altLang="en-US" dirty="0"/>
              <a:t>单文件引用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输出购物车列表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325063" y="2888159"/>
            <a:ext cx="6387512" cy="3533847"/>
            <a:chOff x="1277814" y="3551087"/>
            <a:chExt cx="2383171" cy="2147483647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50395" y="64611323"/>
              <a:ext cx="2297626" cy="185827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class="list"&gt;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（购物车商品列表）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class="item-total" v-if="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items.length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商品总价：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{{total | currency}}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class="item-empty" v-else&gt;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购物车中暂无商品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436732" y="2695048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购物车页面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购物车页面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\components\</a:t>
            </a:r>
            <a:r>
              <a:rPr lang="en-US" altLang="zh-CN" dirty="0" err="1"/>
              <a:t>Shopcart.vue</a:t>
            </a:r>
            <a:r>
              <a:rPr lang="zh-CN" altLang="zh-CN" dirty="0"/>
              <a:t>文件</a:t>
            </a:r>
            <a:r>
              <a:rPr lang="zh-CN" altLang="en-US" dirty="0"/>
              <a:t>，</a:t>
            </a:r>
            <a:r>
              <a:rPr lang="zh-CN" altLang="zh-CN" dirty="0"/>
              <a:t>输出购物车列表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代码实现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66853" y="2792809"/>
            <a:ext cx="7076923" cy="3651534"/>
            <a:chOff x="1277814" y="3551087"/>
            <a:chExt cx="2383171" cy="214748364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4" y="3551087"/>
              <a:ext cx="2383171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0395" y="64611039"/>
              <a:ext cx="2297626" cy="200915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...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({items: state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state.shopcart.items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}),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购物车商品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...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{ total: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'}) 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总价格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en-US" altLang="zh-CN" sz="1600" dirty="0"/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methods: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mapActions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shopcart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['del']), 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删除购物车商品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filters: {currency (value) {return '¥ ' + value }} //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添加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¥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符号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838797" y="2571353"/>
            <a:ext cx="21049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购物车页面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8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</a:t>
            </a:r>
            <a:r>
              <a:rPr lang="en-US" altLang="zh-CN" dirty="0" err="1"/>
              <a:t>Vuex</a:t>
            </a:r>
            <a:r>
              <a:rPr lang="zh-CN" altLang="zh-CN" dirty="0"/>
              <a:t>组件状态管理系统、</a:t>
            </a:r>
            <a:r>
              <a:rPr lang="en-US" altLang="zh-CN" dirty="0" err="1"/>
              <a:t>Vuex</a:t>
            </a:r>
            <a:r>
              <a:rPr lang="zh-CN" altLang="zh-CN" dirty="0"/>
              <a:t>基本特性和</a:t>
            </a:r>
            <a:r>
              <a:rPr lang="en-US" altLang="zh-CN" dirty="0"/>
              <a:t>store</a:t>
            </a:r>
            <a:r>
              <a:rPr lang="zh-CN" altLang="zh-CN" dirty="0"/>
              <a:t>实例方法的使用，读者应重点掌握</a:t>
            </a:r>
            <a:r>
              <a:rPr lang="en-US" altLang="zh-CN" dirty="0" err="1"/>
              <a:t>Vuex</a:t>
            </a:r>
            <a:r>
              <a:rPr lang="zh-CN" altLang="zh-CN" dirty="0"/>
              <a:t>中</a:t>
            </a:r>
            <a:r>
              <a:rPr lang="en-US" altLang="zh-CN" dirty="0"/>
              <a:t>mutations</a:t>
            </a:r>
            <a:r>
              <a:rPr lang="zh-CN" altLang="zh-CN" dirty="0"/>
              <a:t>状态提交和</a:t>
            </a:r>
            <a:r>
              <a:rPr lang="en-US" altLang="zh-CN" dirty="0"/>
              <a:t>actions</a:t>
            </a:r>
            <a:r>
              <a:rPr lang="zh-CN" altLang="zh-CN" dirty="0"/>
              <a:t>状态分发完成组件状态变化是如何实现的，在进行大型项目开发时，如何通过模块化的方式进行开发。本章最后以购物车功能为例介绍了</a:t>
            </a:r>
            <a:r>
              <a:rPr lang="en-US" altLang="zh-CN" dirty="0" err="1"/>
              <a:t>Vuex</a:t>
            </a:r>
            <a:r>
              <a:rPr lang="zh-CN" altLang="zh-CN" dirty="0"/>
              <a:t>在实际开发过程中的</a:t>
            </a:r>
            <a:r>
              <a:rPr lang="zh-CN" altLang="zh-CN"/>
              <a:t>应用。</a:t>
            </a:r>
            <a:endParaRPr lang="zh-CN" altLang="zh-CN" dirty="0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49984" y="2917664"/>
            <a:ext cx="3949953" cy="2211597"/>
            <a:chOff x="1277815" y="3552092"/>
            <a:chExt cx="2192837" cy="1234226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2192837" cy="1234226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5"/>
              <a:ext cx="2107293" cy="701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="vuex.js"&gt;&lt;/script&gt;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&lt;p&gt;{{this.$store.state.name}}&lt;/p&gt;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144161" y="2550223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引入</a:t>
            </a:r>
            <a:r>
              <a:rPr lang="en-US" altLang="zh-CN" dirty="0"/>
              <a:t>vue.js</a:t>
            </a:r>
            <a:r>
              <a:rPr lang="zh-CN" altLang="en-US" dirty="0"/>
              <a:t>和</a:t>
            </a:r>
            <a:r>
              <a:rPr lang="en-US" altLang="zh-CN" dirty="0"/>
              <a:t>vuex.js</a:t>
            </a:r>
          </a:p>
        </p:txBody>
      </p:sp>
    </p:spTree>
    <p:extLst>
      <p:ext uri="{BB962C8B-B14F-4D97-AF65-F5344CB8AC3E}">
        <p14:creationId xmlns:p14="http://schemas.microsoft.com/office/powerpoint/2010/main" val="4679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67577" y="3033152"/>
            <a:ext cx="3422683" cy="3170291"/>
            <a:chOff x="1287666" y="3552084"/>
            <a:chExt cx="2192837" cy="1664130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4"/>
              <a:ext cx="2107293" cy="11018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创建实例对象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'vuex.js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直接引用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278421" y="2590240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130800" y="3033152"/>
            <a:ext cx="3081097" cy="2431627"/>
            <a:chOff x="1287666" y="3552084"/>
            <a:chExt cx="2192837" cy="16641305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997964"/>
              <a:ext cx="2107293" cy="834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6023074" y="2702258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挂载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0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store</a:t>
            </a:r>
            <a:r>
              <a:rPr lang="zh-CN" altLang="zh-CN" b="1" u="sng" dirty="0">
                <a:solidFill>
                  <a:srgbClr val="0D74C9"/>
                </a:solidFill>
              </a:rPr>
              <a:t>中的状态是响应式的 </a:t>
            </a:r>
            <a:r>
              <a:rPr lang="zh-CN" altLang="en-US" dirty="0"/>
              <a:t>：在使用时，</a:t>
            </a:r>
            <a:r>
              <a:rPr lang="zh-CN" altLang="zh-CN" dirty="0"/>
              <a:t>在组件中调用</a:t>
            </a:r>
            <a:r>
              <a:rPr lang="en-US" altLang="zh-CN" dirty="0"/>
              <a:t>store</a:t>
            </a:r>
            <a:r>
              <a:rPr lang="zh-CN" altLang="zh-CN" dirty="0"/>
              <a:t>中的状态时仅需要在计算属性中返回即可。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409165" y="3124702"/>
            <a:ext cx="2325670" cy="1412724"/>
            <a:chOff x="1287666" y="2723557"/>
            <a:chExt cx="2192837" cy="1664130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2723557"/>
              <a:ext cx="2192837" cy="166413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606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190900" y="2752125"/>
            <a:ext cx="154393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3137338" y="1347938"/>
            <a:ext cx="4572000" cy="1195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&lt;p&gt;{{name}}&lt;/p&gt;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7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361156" y="2714180"/>
            <a:ext cx="3422683" cy="2902849"/>
            <a:chOff x="1287666" y="3552084"/>
            <a:chExt cx="2192837" cy="15237464"/>
          </a:xfrm>
        </p:grpSpPr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152374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1405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'vuex.js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直接引用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572000" y="2271268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1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63299" y="2100060"/>
            <a:ext cx="3964804" cy="4313579"/>
            <a:chOff x="1287666" y="3552084"/>
            <a:chExt cx="2192837" cy="24194646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241946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2374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this.$store.state.name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980639" y="1662510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9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mapState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zh-CN" b="1" u="sng" dirty="0">
                <a:solidFill>
                  <a:srgbClr val="0D74C9"/>
                </a:solidFill>
              </a:rPr>
              <a:t>辅助函数</a:t>
            </a:r>
            <a:r>
              <a:rPr lang="zh-CN" altLang="en-US" dirty="0"/>
              <a:t>：</a:t>
            </a:r>
            <a:r>
              <a:rPr lang="zh-CN" altLang="zh-CN" dirty="0"/>
              <a:t>当一个组件需要获取多个状态时，将这些状态都声明为计算属性有些麻烦，这时候可以使用</a:t>
            </a: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辅助函数来生成计算属性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5622867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42296"/>
            <a:ext cx="2851150" cy="1170767"/>
            <a:chOff x="153988" y="1584958"/>
            <a:chExt cx="2850318" cy="1170812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584958"/>
              <a:ext cx="2213623" cy="10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基本概念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以及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下载安装的方法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实例对象的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配置方法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48318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API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接口的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03312"/>
            <a:chOff x="6135688" y="2109791"/>
            <a:chExt cx="2560637" cy="110013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232570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掌握购物车案例的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实现过程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09005" y="2607620"/>
            <a:ext cx="3964804" cy="3622823"/>
            <a:chOff x="1287666" y="3552084"/>
            <a:chExt cx="2192837" cy="2419464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7666" y="3552084"/>
              <a:ext cx="2192837" cy="241946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997962"/>
              <a:ext cx="2107293" cy="18905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Vuex.mapState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箭头函数可使代码更简短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state =&gt; 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26345" y="2231472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mapState</a:t>
            </a:r>
            <a:r>
              <a:rPr lang="en-US" altLang="zh-CN" dirty="0"/>
              <a:t> </a:t>
            </a:r>
            <a:r>
              <a:rPr lang="zh-CN" altLang="zh-CN" dirty="0"/>
              <a:t>辅助函数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4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en-US" altLang="zh-CN" b="1" u="sng" dirty="0">
                <a:solidFill>
                  <a:srgbClr val="0D74C9"/>
                </a:solidFill>
              </a:rPr>
              <a:t>-cli</a:t>
            </a:r>
            <a:r>
              <a:rPr lang="zh-CN" altLang="en-US" b="1" u="sng" dirty="0">
                <a:solidFill>
                  <a:srgbClr val="0D74C9"/>
                </a:solidFill>
              </a:rPr>
              <a:t>包</a:t>
            </a:r>
            <a:r>
              <a:rPr lang="zh-CN" altLang="en-US" dirty="0"/>
              <a:t>：</a:t>
            </a:r>
            <a:r>
              <a:rPr lang="zh-CN" altLang="zh-CN" dirty="0"/>
              <a:t>在使用</a:t>
            </a:r>
            <a:r>
              <a:rPr lang="en-US" altLang="zh-CN" dirty="0" err="1"/>
              <a:t>webpack</a:t>
            </a:r>
            <a:r>
              <a:rPr lang="zh-CN" altLang="zh-CN" dirty="0"/>
              <a:t>进行</a:t>
            </a:r>
            <a:r>
              <a:rPr lang="en-US" altLang="zh-CN" dirty="0" err="1"/>
              <a:t>Vue</a:t>
            </a:r>
            <a:r>
              <a:rPr lang="zh-CN" altLang="zh-CN" dirty="0"/>
              <a:t>开发时，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vuex</a:t>
            </a:r>
            <a:r>
              <a:rPr lang="zh-CN" altLang="zh-CN" dirty="0"/>
              <a:t>都是通过</a:t>
            </a:r>
            <a:r>
              <a:rPr lang="en-US" altLang="zh-CN" dirty="0" err="1"/>
              <a:t>npm</a:t>
            </a:r>
            <a:r>
              <a:rPr lang="zh-CN" altLang="zh-CN" dirty="0"/>
              <a:t>安装的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2533446" y="3325193"/>
            <a:ext cx="3457451" cy="587429"/>
            <a:chOff x="1277815" y="-826320"/>
            <a:chExt cx="2186949" cy="42661678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77815" y="-826320"/>
              <a:ext cx="2186949" cy="426616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57471" y="3924399"/>
              <a:ext cx="2107293" cy="1625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-cli --save</a:t>
              </a: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2659378" y="2967747"/>
            <a:ext cx="3331519" cy="4177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npm</a:t>
            </a:r>
            <a:r>
              <a:rPr lang="zh-CN" altLang="en-US" dirty="0"/>
              <a:t>包管理导入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创建</a:t>
            </a:r>
            <a:r>
              <a:rPr lang="en-US" altLang="zh-CN" b="1" u="sng" dirty="0">
                <a:solidFill>
                  <a:srgbClr val="0D74C9"/>
                </a:solidFill>
              </a:rPr>
              <a:t>demo2</a:t>
            </a:r>
            <a:r>
              <a:rPr lang="zh-CN" altLang="en-US" b="1" u="sng" dirty="0">
                <a:solidFill>
                  <a:srgbClr val="0D74C9"/>
                </a:solidFill>
              </a:rPr>
              <a:t>项目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31983" y="2918538"/>
            <a:ext cx="3173671" cy="981566"/>
            <a:chOff x="1277815" y="3552087"/>
            <a:chExt cx="2186949" cy="1532985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39686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6"/>
              <a:ext cx="2107293" cy="1495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webpack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demo02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cd demo02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npm</a:t>
            </a:r>
            <a:r>
              <a:rPr lang="zh-CN" altLang="en-US" b="1" u="sng" dirty="0">
                <a:solidFill>
                  <a:srgbClr val="0D74C9"/>
                </a:solidFill>
              </a:rPr>
              <a:t>安装</a:t>
            </a:r>
            <a:r>
              <a:rPr lang="en-US" altLang="zh-CN" b="1" u="sng" dirty="0" err="1">
                <a:solidFill>
                  <a:srgbClr val="0D74C9"/>
                </a:solidFill>
              </a:rPr>
              <a:t>vuex</a:t>
            </a:r>
            <a:r>
              <a:rPr lang="zh-CN" altLang="en-US" b="1" u="sng" dirty="0">
                <a:solidFill>
                  <a:srgbClr val="0D74C9"/>
                </a:solidFill>
              </a:rPr>
              <a:t>包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33446" y="3345290"/>
            <a:ext cx="3457451" cy="618960"/>
            <a:chOff x="1277815" y="781836"/>
            <a:chExt cx="2186949" cy="4266167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781836"/>
              <a:ext cx="2186949" cy="426616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9"/>
              <a:ext cx="2107293" cy="1625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install vuex@3.1.1 --save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533446" y="2967747"/>
            <a:ext cx="3457451" cy="4177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npm</a:t>
            </a:r>
            <a:r>
              <a:rPr lang="zh-CN" altLang="en-US" dirty="0"/>
              <a:t>包管理工具安装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1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76" y="2926195"/>
            <a:ext cx="5122912" cy="166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创建</a:t>
            </a:r>
            <a:r>
              <a:rPr lang="en-US" altLang="zh-CN" dirty="0"/>
              <a:t>store\index.js</a:t>
            </a:r>
            <a:r>
              <a:rPr lang="zh-CN" altLang="zh-CN" dirty="0"/>
              <a:t>文件，用来导出</a:t>
            </a:r>
            <a:r>
              <a:rPr lang="en-US" altLang="zh-CN" dirty="0"/>
              <a:t>store</a:t>
            </a:r>
            <a:r>
              <a:rPr lang="zh-CN" altLang="zh-CN" dirty="0"/>
              <a:t>实例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17376" y="2880703"/>
            <a:ext cx="3731954" cy="2659126"/>
            <a:chOff x="1277815" y="3552087"/>
            <a:chExt cx="2186949" cy="193670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93670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1304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正在使用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4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文件，</a:t>
            </a:r>
            <a:r>
              <a:rPr lang="zh-CN" altLang="en-US" dirty="0"/>
              <a:t>查看导入文件。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78919" y="2854326"/>
            <a:ext cx="4241770" cy="2593752"/>
            <a:chOff x="1277815" y="3552087"/>
            <a:chExt cx="2186949" cy="2930820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293082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1350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App from './App'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router from './router'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store from './store'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Vue.config.productionTip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3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src</a:t>
            </a:r>
            <a:r>
              <a:rPr lang="en-US" altLang="zh-CN" dirty="0"/>
              <a:t>\main.js</a:t>
            </a:r>
            <a:r>
              <a:rPr lang="zh-CN" altLang="zh-CN" dirty="0"/>
              <a:t>文件，在</a:t>
            </a:r>
            <a:r>
              <a:rPr lang="en-US" altLang="zh-CN" dirty="0" err="1"/>
              <a:t>Vue</a:t>
            </a:r>
            <a:r>
              <a:rPr lang="zh-CN" altLang="zh-CN" dirty="0"/>
              <a:t>实例中注册</a:t>
            </a:r>
            <a:r>
              <a:rPr lang="en-US" altLang="zh-CN" dirty="0"/>
              <a:t>store</a:t>
            </a:r>
            <a:r>
              <a:rPr lang="zh-CN" altLang="zh-CN" dirty="0"/>
              <a:t>实例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69067" y="2605096"/>
            <a:ext cx="3504746" cy="3691148"/>
            <a:chOff x="1277815" y="2433502"/>
            <a:chExt cx="2186949" cy="3042679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293082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2433502"/>
              <a:ext cx="2107293" cy="1723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eslint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-disable no-new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router,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components: { App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'&lt;App/&gt;',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 err="1"/>
              <a:t>App.vue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84754" y="2768131"/>
            <a:ext cx="3566474" cy="3585372"/>
            <a:chOff x="1277815" y="3552087"/>
            <a:chExt cx="2186949" cy="4337966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90"/>
              <a:ext cx="2107293" cy="28161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import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 from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export default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name: 'App',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mapState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state =&gt; state.name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30061" y="2831618"/>
            <a:ext cx="2903758" cy="2262129"/>
            <a:chOff x="1277815" y="3552087"/>
            <a:chExt cx="2186949" cy="43379660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57471" y="3924390"/>
              <a:ext cx="2107293" cy="1598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&lt;p&gt;{{name}}&lt;/p&gt;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7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：执行命令，</a:t>
            </a:r>
            <a:r>
              <a:rPr lang="zh-CN" altLang="zh-CN" dirty="0"/>
              <a:t>启动项目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的下载和安装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382353" y="2965120"/>
            <a:ext cx="1748447" cy="731389"/>
            <a:chOff x="1277815" y="3552087"/>
            <a:chExt cx="2186949" cy="43379660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4337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98"/>
              <a:ext cx="2107293" cy="797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npm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run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131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配置选项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51562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初识</a:t>
              </a:r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Vuex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00933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Vuex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计数器功能分析</a:t>
            </a:r>
            <a:r>
              <a:rPr lang="zh-CN" altLang="en-US" dirty="0"/>
              <a:t>：</a:t>
            </a:r>
            <a:r>
              <a:rPr lang="zh-CN" altLang="zh-CN" dirty="0"/>
              <a:t>每一个</a:t>
            </a:r>
            <a:r>
              <a:rPr lang="en-US" altLang="zh-CN" dirty="0" err="1"/>
              <a:t>Vuex</a:t>
            </a:r>
            <a:r>
              <a:rPr lang="zh-CN" altLang="zh-CN" dirty="0"/>
              <a:t>应用的核心就是</a:t>
            </a:r>
            <a:r>
              <a:rPr lang="en-US" altLang="zh-CN" dirty="0"/>
              <a:t>store</a:t>
            </a:r>
            <a:r>
              <a:rPr lang="zh-CN" altLang="zh-CN" dirty="0"/>
              <a:t>（仓库），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即响应式容器，它用来定义应用中数据以及数据处理工具。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Vuex</a:t>
            </a:r>
            <a:r>
              <a:rPr lang="zh-CN" altLang="zh-CN" dirty="0"/>
              <a:t>的状态存储是响应式的，当</a:t>
            </a:r>
            <a:r>
              <a:rPr lang="en-US" altLang="zh-CN" dirty="0"/>
              <a:t>store</a:t>
            </a:r>
            <a:r>
              <a:rPr lang="zh-CN" altLang="zh-CN" dirty="0"/>
              <a:t>中数据状态发生变化，那么页面中的</a:t>
            </a:r>
            <a:r>
              <a:rPr lang="en-US" altLang="zh-CN" dirty="0"/>
              <a:t>store</a:t>
            </a:r>
            <a:r>
              <a:rPr lang="zh-CN" altLang="zh-CN" dirty="0"/>
              <a:t>数据也发生相应变化。改变</a:t>
            </a:r>
            <a:r>
              <a:rPr lang="en-US" altLang="zh-CN" dirty="0"/>
              <a:t>store</a:t>
            </a:r>
            <a:r>
              <a:rPr lang="zh-CN" altLang="zh-CN" dirty="0"/>
              <a:t>中的状态的唯一途径就是显式地提交</a:t>
            </a:r>
            <a:r>
              <a:rPr lang="en-US" altLang="zh-CN" dirty="0"/>
              <a:t>mutation</a:t>
            </a:r>
            <a:r>
              <a:rPr lang="zh-CN" altLang="zh-CN" dirty="0"/>
              <a:t>，这样可以方便地跟踪每一个状态的变化。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17" y="2804531"/>
            <a:ext cx="4670805" cy="17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139308" y="3018773"/>
            <a:ext cx="4865384" cy="1821242"/>
            <a:chOff x="1277815" y="3552087"/>
            <a:chExt cx="2186949" cy="1396864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39686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955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@click="increment"&gt;+&lt;/button&gt;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0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/>
              <a:t>store</a:t>
            </a:r>
            <a:r>
              <a:rPr lang="zh-CN" altLang="en-US" dirty="0"/>
              <a:t>实例，并在配置对象中定义</a:t>
            </a:r>
            <a:r>
              <a:rPr lang="en-US" altLang="zh-CN" dirty="0"/>
              <a:t>mutations</a:t>
            </a:r>
            <a:r>
              <a:rPr lang="zh-CN" altLang="en-US" dirty="0"/>
              <a:t>实现</a:t>
            </a:r>
            <a:r>
              <a:rPr lang="en-US" altLang="zh-CN" dirty="0"/>
              <a:t>count</a:t>
            </a:r>
            <a:r>
              <a:rPr lang="zh-CN" altLang="en-US" dirty="0"/>
              <a:t>值自增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76490" y="3192642"/>
            <a:ext cx="3672377" cy="2707494"/>
            <a:chOff x="1277815" y="3552087"/>
            <a:chExt cx="2186949" cy="630501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6"/>
              <a:ext cx="2107293" cy="3341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169338" y="3208629"/>
            <a:ext cx="2447312" cy="2707494"/>
            <a:chOff x="1277815" y="3552087"/>
            <a:chExt cx="2186949" cy="63050135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57471" y="3924381"/>
              <a:ext cx="2107293" cy="5375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count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的值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increase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：挂载</a:t>
            </a:r>
            <a:r>
              <a:rPr lang="en-US" altLang="zh-CN" dirty="0"/>
              <a:t>store</a:t>
            </a:r>
            <a:r>
              <a:rPr lang="zh-CN" altLang="en-US" dirty="0"/>
              <a:t>实例到</a:t>
            </a:r>
            <a:r>
              <a:rPr lang="en-US" altLang="zh-CN" dirty="0" err="1"/>
              <a:t>vm</a:t>
            </a:r>
            <a:r>
              <a:rPr lang="zh-CN" altLang="en-US" dirty="0"/>
              <a:t>实例中，并定义</a:t>
            </a:r>
            <a:r>
              <a:rPr lang="en-US" altLang="zh-CN" dirty="0"/>
              <a:t>increase()</a:t>
            </a:r>
            <a:r>
              <a:rPr lang="zh-CN" altLang="en-US" dirty="0"/>
              <a:t>事件处理函数。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计数器案例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13448" y="2858257"/>
            <a:ext cx="2628386" cy="2782937"/>
            <a:chOff x="1277815" y="3552087"/>
            <a:chExt cx="2186949" cy="6305013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38726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221921" y="2858256"/>
            <a:ext cx="3849332" cy="2437853"/>
            <a:chOff x="1277815" y="3552087"/>
            <a:chExt cx="2186949" cy="63050135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6305013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87"/>
              <a:ext cx="2107293" cy="2804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('increase')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单项数据流机制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中，组件的状态变化是通过</a:t>
            </a:r>
            <a:r>
              <a:rPr lang="en-US" altLang="zh-CN" dirty="0" err="1"/>
              <a:t>Vue</a:t>
            </a:r>
            <a:r>
              <a:rPr lang="zh-CN" altLang="zh-CN" dirty="0"/>
              <a:t>单向数据流的设计理念实现的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5538" name="Picture 2" descr="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80" y="2861381"/>
            <a:ext cx="3858391" cy="260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单项数据流组成部分主要包括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State</a:t>
            </a:r>
            <a:r>
              <a:rPr lang="zh-CN" altLang="zh-CN" dirty="0"/>
              <a:t>：驱动应用的数据源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View</a:t>
            </a:r>
            <a:r>
              <a:rPr lang="zh-CN" altLang="zh-CN" dirty="0"/>
              <a:t>：以声明方式将</a:t>
            </a:r>
            <a:r>
              <a:rPr lang="en-US" altLang="zh-CN" dirty="0"/>
              <a:t>state</a:t>
            </a:r>
            <a:r>
              <a:rPr lang="zh-CN" altLang="zh-CN" dirty="0"/>
              <a:t>映射到视图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Actions</a:t>
            </a:r>
            <a:r>
              <a:rPr lang="zh-CN" altLang="zh-CN" dirty="0"/>
              <a:t>：响应在</a:t>
            </a:r>
            <a:r>
              <a:rPr lang="en-US" altLang="zh-CN" dirty="0"/>
              <a:t>View</a:t>
            </a:r>
            <a:r>
              <a:rPr lang="zh-CN" altLang="zh-CN" dirty="0"/>
              <a:t>上的用户输入导致的状态变化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代码演示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中，定义</a:t>
            </a:r>
            <a:r>
              <a:rPr lang="en-US" altLang="zh-CN" dirty="0"/>
              <a:t>data</a:t>
            </a:r>
            <a:r>
              <a:rPr lang="zh-CN" altLang="en-US" dirty="0"/>
              <a:t>数据。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177345" y="2830034"/>
            <a:ext cx="2682948" cy="2451413"/>
            <a:chOff x="1277815" y="3552087"/>
            <a:chExt cx="2186949" cy="12694345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57471" y="3924402"/>
              <a:ext cx="2107293" cy="5503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State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 count: 0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代码实现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中，定义</a:t>
            </a:r>
            <a:r>
              <a:rPr lang="en-US" altLang="zh-CN" dirty="0"/>
              <a:t>template</a:t>
            </a:r>
            <a:r>
              <a:rPr lang="zh-CN" altLang="en-US" dirty="0"/>
              <a:t>和</a:t>
            </a:r>
            <a:r>
              <a:rPr lang="en-US" altLang="zh-CN" dirty="0"/>
              <a:t>methods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5388070" y="2963621"/>
            <a:ext cx="2557752" cy="3058137"/>
            <a:chOff x="1277815" y="3552087"/>
            <a:chExt cx="2186949" cy="12694345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57471" y="3924408"/>
              <a:ext cx="2107293" cy="101754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Actions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26969" y="2963621"/>
            <a:ext cx="3903900" cy="1580809"/>
            <a:chOff x="1277815" y="3552087"/>
            <a:chExt cx="2186949" cy="126943458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5" y="3552087"/>
              <a:ext cx="2186949" cy="12694345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57471" y="3924371"/>
              <a:ext cx="2107293" cy="12604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View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'&lt;div&gt;{{ count }}&lt;/div&gt;',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4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vue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2"/>
          <a:stretch/>
        </p:blipFill>
        <p:spPr bwMode="auto">
          <a:xfrm>
            <a:off x="1396095" y="2184854"/>
            <a:ext cx="6224546" cy="431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Vuex</a:t>
            </a:r>
            <a:r>
              <a:rPr lang="zh-CN" altLang="en-US" b="1" u="sng" dirty="0">
                <a:solidFill>
                  <a:srgbClr val="0D74C9"/>
                </a:solidFill>
              </a:rPr>
              <a:t>工作流程关系</a:t>
            </a:r>
            <a:r>
              <a:rPr lang="zh-CN" altLang="en-US" dirty="0"/>
              <a:t>：</a:t>
            </a:r>
            <a:r>
              <a:rPr lang="en-US" altLang="zh-CN" dirty="0"/>
              <a:t>actions</a:t>
            </a:r>
            <a:r>
              <a:rPr lang="zh-CN" altLang="en-US" dirty="0"/>
              <a:t>、</a:t>
            </a:r>
            <a:r>
              <a:rPr lang="en-US" altLang="zh-CN" dirty="0"/>
              <a:t>mutations</a:t>
            </a:r>
            <a:r>
              <a:rPr lang="zh-CN" altLang="en-US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的关系。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状态管理模式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的下载和安装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状态管理模式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特性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actions</a:t>
            </a:r>
            <a:r>
              <a:rPr lang="zh-CN" altLang="zh-CN" dirty="0"/>
              <a:t>类似于</a:t>
            </a:r>
            <a:r>
              <a:rPr lang="en-US" altLang="zh-CN" dirty="0"/>
              <a:t>mutations</a:t>
            </a:r>
            <a:r>
              <a:rPr lang="zh-CN" altLang="zh-CN" dirty="0"/>
              <a:t>，不同之处在于</a:t>
            </a:r>
            <a:r>
              <a:rPr lang="en-US" altLang="zh-CN" dirty="0"/>
              <a:t>actions</a:t>
            </a:r>
            <a:r>
              <a:rPr lang="zh-CN" altLang="zh-CN" dirty="0"/>
              <a:t>是异步执行的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事件处理函数可以接收</a:t>
            </a:r>
            <a:r>
              <a:rPr lang="en-US" altLang="zh-CN" dirty="0"/>
              <a:t>{commit}</a:t>
            </a:r>
            <a:r>
              <a:rPr lang="zh-CN" altLang="zh-CN" dirty="0"/>
              <a:t>对象，完成</a:t>
            </a:r>
            <a:r>
              <a:rPr lang="en-US" altLang="zh-CN" dirty="0"/>
              <a:t>mutations</a:t>
            </a:r>
            <a:r>
              <a:rPr lang="zh-CN" altLang="zh-CN" dirty="0"/>
              <a:t>提交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简单使用</a:t>
            </a:r>
            <a:r>
              <a:rPr lang="zh-CN" altLang="en-US" dirty="0"/>
              <a:t>：</a:t>
            </a:r>
            <a:r>
              <a:rPr lang="en-US" altLang="zh-CN" dirty="0"/>
              <a:t>dispatch()</a:t>
            </a:r>
            <a:r>
              <a:rPr lang="zh-CN" altLang="en-US" dirty="0"/>
              <a:t>方法完成状态分发，案例展示如下。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75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24" y="2808116"/>
            <a:ext cx="4460070" cy="247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1271303" y="2935307"/>
            <a:ext cx="6495032" cy="1890008"/>
            <a:chOff x="1277815" y="2289538"/>
            <a:chExt cx="2316193" cy="29351872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2289538"/>
              <a:ext cx="2316193" cy="2935187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4280959"/>
              <a:ext cx="2107293" cy="1962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接收的参数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@click="act"&gt;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actions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接收的参数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536683" y="2656525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定义按钮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13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433756" y="2472614"/>
            <a:ext cx="3739554" cy="3502517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58"/>
              <a:ext cx="2107293" cy="8680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age: 38,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gender: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2029702"/>
            <a:ext cx="262544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store</a:t>
            </a:r>
            <a:r>
              <a:rPr lang="zh-CN" altLang="en-US" dirty="0"/>
              <a:t>实例中定义</a:t>
            </a:r>
            <a:r>
              <a:rPr lang="en-US" altLang="zh-CN" dirty="0"/>
              <a:t>mutations</a:t>
            </a:r>
            <a:r>
              <a:rPr lang="zh-CN" altLang="en-US" dirty="0"/>
              <a:t>和</a:t>
            </a:r>
            <a:r>
              <a:rPr lang="en-US" altLang="zh-CN" dirty="0"/>
              <a:t>actions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33752" y="2973313"/>
            <a:ext cx="4688063" cy="2493580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56"/>
              <a:ext cx="2107293" cy="35848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test (state) { console.log(state)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test (context) { console.log(context)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8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：挂载</a:t>
            </a:r>
            <a:r>
              <a:rPr lang="en-US" altLang="zh-CN" dirty="0"/>
              <a:t>store</a:t>
            </a:r>
            <a:r>
              <a:rPr lang="zh-CN" altLang="en-US" dirty="0"/>
              <a:t>实例，并定义</a:t>
            </a:r>
            <a:r>
              <a:rPr lang="en-US" altLang="zh-CN" dirty="0" err="1"/>
              <a:t>mut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act()</a:t>
            </a:r>
            <a:r>
              <a:rPr lang="zh-CN" altLang="en-US" dirty="0"/>
              <a:t>事件处理函数。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80073" y="3011477"/>
            <a:ext cx="2962852" cy="2681925"/>
            <a:chOff x="1277815" y="4162074"/>
            <a:chExt cx="2316193" cy="10982273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280946"/>
              <a:ext cx="2107293" cy="7456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379014" y="3011477"/>
            <a:ext cx="4253815" cy="1571907"/>
            <a:chOff x="1277815" y="4162074"/>
            <a:chExt cx="2316193" cy="109822733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4162074"/>
              <a:ext cx="2316193" cy="1098227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4280986"/>
              <a:ext cx="2107293" cy="8306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('test')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act () {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('test')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3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参数传递</a:t>
            </a:r>
            <a:r>
              <a:rPr lang="zh-CN" altLang="en-US" dirty="0"/>
              <a:t>：</a:t>
            </a:r>
            <a:r>
              <a:rPr lang="zh-CN" altLang="zh-CN" dirty="0"/>
              <a:t>修改</a:t>
            </a:r>
            <a:r>
              <a:rPr lang="en-US" altLang="zh-CN" dirty="0"/>
              <a:t>methods</a:t>
            </a:r>
            <a:r>
              <a:rPr lang="zh-CN" altLang="zh-CN" dirty="0"/>
              <a:t>中的代码，使用</a:t>
            </a:r>
            <a:r>
              <a:rPr lang="en-US" altLang="zh-CN" dirty="0"/>
              <a:t>payload</a:t>
            </a:r>
            <a:r>
              <a:rPr lang="zh-CN" altLang="zh-CN" dirty="0"/>
              <a:t>传入参数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1762065" y="3062562"/>
            <a:ext cx="5884211" cy="3392498"/>
            <a:chOff x="1277815" y="2675006"/>
            <a:chExt cx="2192837" cy="32903266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2675006"/>
              <a:ext cx="2192837" cy="329032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07293" cy="3190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('test',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test (context,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输出结果：我是传递的参数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5416624" y="2722337"/>
            <a:ext cx="22296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  <a:r>
              <a:rPr lang="zh-CN" altLang="en-US" dirty="0"/>
              <a:t>参数传递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7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actions</a:t>
            </a:r>
            <a:r>
              <a:rPr lang="zh-CN" altLang="en-US" b="1" u="sng" dirty="0">
                <a:solidFill>
                  <a:srgbClr val="0D74C9"/>
                </a:solidFill>
              </a:rPr>
              <a:t>对象参数传递</a:t>
            </a:r>
            <a:r>
              <a:rPr lang="zh-CN" altLang="en-US" dirty="0"/>
              <a:t>：对象主要包括</a:t>
            </a:r>
            <a:r>
              <a:rPr lang="en-US" altLang="zh-CN" dirty="0"/>
              <a:t>type</a:t>
            </a:r>
            <a:r>
              <a:rPr lang="zh-CN" altLang="en-US" dirty="0"/>
              <a:t>和其他自定义属性。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496805" y="2955314"/>
            <a:ext cx="6385954" cy="3533984"/>
            <a:chOff x="1277815" y="3552082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07293" cy="4036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type: 'test',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en-US" altLang="zh-CN" sz="12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test (context,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{type: "test", name: 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486212" y="2743528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  <a:r>
              <a:rPr lang="zh-CN" altLang="en-US" dirty="0"/>
              <a:t>对象参数传递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6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07" y="2776044"/>
            <a:ext cx="4532532" cy="14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24979" y="2851841"/>
            <a:ext cx="5187680" cy="2578383"/>
            <a:chOff x="1277815" y="1689837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1689837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7814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class="count"&gt;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calc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计数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&lt;span&gt;{{this.$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16110" y="2590615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6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配置选项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actions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mutations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852544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2" y="3852544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412241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4" y="3968432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getters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4" y="453675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2" y="453675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0663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52436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modules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30961" y="3126152"/>
            <a:ext cx="3742852" cy="2197257"/>
            <a:chOff x="1277815" y="2360122"/>
            <a:chExt cx="2192837" cy="4344210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236012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count: 0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77266" y="2743528"/>
            <a:ext cx="239654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1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94738" y="3188302"/>
            <a:ext cx="3022013" cy="2110172"/>
            <a:chOff x="1277815" y="3552082"/>
            <a:chExt cx="2192837" cy="4344210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34421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increment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1984848" y="2783211"/>
            <a:ext cx="19319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122150" y="3226123"/>
            <a:ext cx="3760533" cy="2053740"/>
            <a:chOff x="1277815" y="3552082"/>
            <a:chExt cx="2192837" cy="25245953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5" y="3552082"/>
              <a:ext cx="2146679" cy="2524595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59" y="3670952"/>
              <a:ext cx="2107293" cy="23835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add (context)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('increment')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075767" y="2792328"/>
            <a:ext cx="17277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5023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actions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733370" y="2756211"/>
            <a:ext cx="3677262" cy="3528476"/>
            <a:chOff x="1277815" y="3552061"/>
            <a:chExt cx="2192837" cy="79214427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77815" y="3552061"/>
              <a:ext cx="2192836" cy="792144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1363359" y="3670951"/>
              <a:ext cx="2107293" cy="7699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calc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('add')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圆角矩形 15"/>
          <p:cNvSpPr>
            <a:spLocks noChangeArrowheads="1"/>
          </p:cNvSpPr>
          <p:nvPr/>
        </p:nvSpPr>
        <p:spPr bwMode="auto">
          <a:xfrm>
            <a:off x="4478728" y="2351120"/>
            <a:ext cx="19319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5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dirty="0"/>
              <a:t>：</a:t>
            </a:r>
            <a:r>
              <a:rPr lang="en-US" altLang="zh-CN" dirty="0"/>
              <a:t>mutations</a:t>
            </a:r>
            <a:r>
              <a:rPr lang="zh-CN" altLang="zh-CN" dirty="0"/>
              <a:t>选项中的事件处理方法接收</a:t>
            </a:r>
            <a:r>
              <a:rPr lang="en-US" altLang="zh-CN" dirty="0"/>
              <a:t>state</a:t>
            </a:r>
            <a:r>
              <a:rPr lang="zh-CN" altLang="zh-CN" dirty="0"/>
              <a:t>对象作为参数，即初始数据，使用时只需要在</a:t>
            </a:r>
            <a:r>
              <a:rPr lang="en-US" altLang="zh-CN" dirty="0"/>
              <a:t>store</a:t>
            </a:r>
            <a:r>
              <a:rPr lang="zh-CN" altLang="zh-CN" dirty="0"/>
              <a:t>实例配置对象中定义</a:t>
            </a:r>
            <a:r>
              <a:rPr lang="en-US" altLang="zh-CN" dirty="0"/>
              <a:t>state</a:t>
            </a:r>
            <a:r>
              <a:rPr lang="zh-CN" altLang="zh-CN" dirty="0"/>
              <a:t>即可。</a:t>
            </a:r>
            <a:r>
              <a:rPr lang="en-US" altLang="zh-CN" dirty="0"/>
              <a:t>mutations</a:t>
            </a:r>
            <a:r>
              <a:rPr lang="zh-CN" altLang="zh-CN" dirty="0"/>
              <a:t>中的方法用来进行</a:t>
            </a:r>
            <a:r>
              <a:rPr lang="en-US" altLang="zh-CN" dirty="0"/>
              <a:t>state</a:t>
            </a:r>
            <a:r>
              <a:rPr lang="zh-CN" altLang="zh-CN" dirty="0"/>
              <a:t>数据操作，在组件中完成</a:t>
            </a:r>
            <a:r>
              <a:rPr lang="en-US" altLang="zh-CN" dirty="0"/>
              <a:t>mutations</a:t>
            </a:r>
            <a:r>
              <a:rPr lang="zh-CN" altLang="zh-CN" dirty="0"/>
              <a:t>提交就可以完成组件状态更新。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/>
              <a:t>commit()</a:t>
            </a:r>
            <a:r>
              <a:rPr lang="zh-CN" altLang="en-US" dirty="0"/>
              <a:t>方法完成状态提交及参数传递。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6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52" y="2951749"/>
            <a:ext cx="4061133" cy="1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8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18716" y="2940709"/>
            <a:ext cx="5011286" cy="1894917"/>
            <a:chOff x="1277815" y="1635685"/>
            <a:chExt cx="2192837" cy="4517543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1635685"/>
              <a:ext cx="2192837" cy="451754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73"/>
              <a:ext cx="2107293" cy="195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传递参数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31266" y="2578181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3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72406" y="3007065"/>
            <a:ext cx="3360623" cy="2806619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67"/>
              <a:ext cx="2107293" cy="638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34582" y="258615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1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4557" y="3170213"/>
            <a:ext cx="2912550" cy="2069317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57"/>
              <a:ext cx="2107293" cy="10521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receive (state,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578200" y="273950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676936" y="3190399"/>
            <a:ext cx="5011286" cy="2049132"/>
            <a:chOff x="1277815" y="3552069"/>
            <a:chExt cx="2192837" cy="217253315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4832857"/>
              <a:ext cx="2107293" cy="10521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actions: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(context){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context.commit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('receive',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我是传递的参数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6589486" y="2780087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368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25157" y="1992313"/>
            <a:ext cx="5011286" cy="4337650"/>
            <a:chOff x="1277815" y="3552069"/>
            <a:chExt cx="2192837" cy="21725331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69"/>
              <a:ext cx="2192837" cy="217253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4832867"/>
              <a:ext cx="2107293" cy="9905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store.dispatch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param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537707" y="1549400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5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26674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同步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在调试组件状态时，</a:t>
            </a:r>
            <a:r>
              <a:rPr lang="en-US" altLang="zh-CN" dirty="0"/>
              <a:t>mutations</a:t>
            </a:r>
            <a:r>
              <a:rPr lang="zh-CN" altLang="zh-CN" dirty="0"/>
              <a:t>提交的日志信息都会被记录下来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通过</a:t>
            </a:r>
            <a:r>
              <a:rPr lang="en-US" altLang="zh-CN" dirty="0" err="1"/>
              <a:t>devtools</a:t>
            </a:r>
            <a:r>
              <a:rPr lang="zh-CN" altLang="zh-CN" dirty="0"/>
              <a:t>来完成前一状态和后一状态的信息记录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触发</a:t>
            </a:r>
            <a:r>
              <a:rPr lang="en-US" altLang="zh-CN" dirty="0"/>
              <a:t>mutations</a:t>
            </a:r>
            <a:r>
              <a:rPr lang="zh-CN" altLang="zh-CN" dirty="0"/>
              <a:t>中</a:t>
            </a:r>
            <a:r>
              <a:rPr lang="zh-CN" altLang="en-US" dirty="0"/>
              <a:t>的</a:t>
            </a:r>
            <a:r>
              <a:rPr lang="zh-CN" altLang="zh-CN" dirty="0"/>
              <a:t>事件处理方法来更新页面状态的变化，这是一种同步状态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配置选项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plugins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825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同步</a:t>
            </a:r>
            <a:r>
              <a:rPr lang="zh-CN" altLang="en-US" dirty="0"/>
              <a:t>：</a:t>
            </a:r>
            <a:r>
              <a:rPr lang="zh-CN" altLang="zh-CN" dirty="0"/>
              <a:t>同步方法是同步执行的，主要可以记录当前状态的变化，同步到页面中。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68" y="2658873"/>
            <a:ext cx="5067491" cy="366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异步回调函数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devtools</a:t>
            </a:r>
            <a:r>
              <a:rPr lang="zh-CN" altLang="zh-CN" dirty="0"/>
              <a:t>调试工具中</a:t>
            </a:r>
            <a:r>
              <a:rPr lang="en-US" altLang="zh-CN" dirty="0"/>
              <a:t>count</a:t>
            </a:r>
            <a:r>
              <a:rPr lang="zh-CN" altLang="zh-CN" dirty="0"/>
              <a:t>值与页面中展示的数据不同步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zh-CN" dirty="0"/>
              <a:t>传入的异步回调函数还没有执行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任何在回调函数中进行的状态改变都是不可追踪的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mutations</a:t>
            </a:r>
            <a:r>
              <a:rPr lang="zh-CN" altLang="en-US" b="1" u="sng" dirty="0">
                <a:solidFill>
                  <a:srgbClr val="0D74C9"/>
                </a:solidFill>
              </a:rPr>
              <a:t>异步回调函数</a:t>
            </a:r>
            <a:r>
              <a:rPr lang="zh-CN" altLang="en-US" dirty="0"/>
              <a:t>：通过定时器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实现异步的操作。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0658" name="Picture 2" descr="6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66" y="2932914"/>
            <a:ext cx="6446792" cy="312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289175" y="2846486"/>
            <a:ext cx="4953454" cy="1842750"/>
            <a:chOff x="1277815" y="1374856"/>
            <a:chExt cx="2192837" cy="44365782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1374856"/>
              <a:ext cx="2192837" cy="443657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18"/>
              <a:ext cx="2107293" cy="20713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asyc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异步操作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3016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/>
              <a:t>store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00817" y="2946966"/>
            <a:ext cx="3472996" cy="2931320"/>
            <a:chOff x="1277815" y="3552082"/>
            <a:chExt cx="2192837" cy="192856064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885205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8"/>
              <a:ext cx="2107293" cy="192190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212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mutations</a:t>
            </a:r>
            <a:r>
              <a:rPr lang="zh-CN" altLang="en-US" dirty="0"/>
              <a:t>中通过</a:t>
            </a:r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实现异步操作。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289175" y="2946966"/>
            <a:ext cx="3458482" cy="2916805"/>
            <a:chOff x="1277815" y="3552082"/>
            <a:chExt cx="2192837" cy="18852059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885205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6"/>
              <a:ext cx="2107293" cy="64466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receive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setTimeout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(function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},1000)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4953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mutations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561205" y="2285783"/>
            <a:ext cx="4953454" cy="4182611"/>
            <a:chOff x="1277815" y="3552082"/>
            <a:chExt cx="2192837" cy="10069993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5" y="3552082"/>
              <a:ext cx="2192837" cy="1006999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4217226"/>
              <a:ext cx="2107293" cy="10003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asyc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('receive')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415923" y="1828356"/>
            <a:ext cx="209873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9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getters</a:t>
            </a:r>
            <a:r>
              <a:rPr lang="zh-CN" altLang="en-US" b="1" u="sng" dirty="0">
                <a:solidFill>
                  <a:srgbClr val="0D74C9"/>
                </a:solidFill>
              </a:rPr>
              <a:t>计算属性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实例允许在</a:t>
            </a:r>
            <a:r>
              <a:rPr lang="en-US" altLang="zh-CN" dirty="0"/>
              <a:t>store</a:t>
            </a:r>
            <a:r>
              <a:rPr lang="zh-CN" altLang="zh-CN" dirty="0"/>
              <a:t>中定义</a:t>
            </a:r>
            <a:r>
              <a:rPr lang="en-US" altLang="zh-CN" dirty="0"/>
              <a:t>getters</a:t>
            </a:r>
            <a:r>
              <a:rPr lang="zh-CN" altLang="zh-CN" dirty="0"/>
              <a:t>计算属性，类似于</a:t>
            </a:r>
            <a:r>
              <a:rPr lang="en-US" altLang="zh-CN" dirty="0" err="1"/>
              <a:t>Vue</a:t>
            </a:r>
            <a:r>
              <a:rPr lang="zh-CN" altLang="zh-CN" dirty="0"/>
              <a:t>实例的</a:t>
            </a:r>
            <a:r>
              <a:rPr lang="en-US" altLang="zh-CN" dirty="0"/>
              <a:t>computed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09" y="3013551"/>
            <a:ext cx="5282182" cy="129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：根据</a:t>
            </a:r>
            <a:r>
              <a:rPr lang="en-US" altLang="zh-CN" dirty="0" err="1"/>
              <a:t>todos</a:t>
            </a:r>
            <a:r>
              <a:rPr lang="zh-CN" altLang="en-US" dirty="0"/>
              <a:t>数据中的</a:t>
            </a:r>
            <a:r>
              <a:rPr lang="en-US" altLang="zh-CN" dirty="0"/>
              <a:t>done</a:t>
            </a:r>
            <a:r>
              <a:rPr lang="zh-CN" altLang="en-US" dirty="0"/>
              <a:t>值获取数据信息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8550" y="3210813"/>
            <a:ext cx="3640723" cy="1495087"/>
            <a:chOff x="1277815" y="3552082"/>
            <a:chExt cx="2192837" cy="49088365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490883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54"/>
              <a:ext cx="2107293" cy="1895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33497" y="2767901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0500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Vuex</a:t>
            </a:r>
            <a:r>
              <a:rPr lang="zh-CN" altLang="en-US" sz="2800" b="1" kern="0" dirty="0">
                <a:solidFill>
                  <a:srgbClr val="1369B2"/>
                </a:solidFill>
              </a:rPr>
              <a:t>中的</a:t>
            </a:r>
            <a:r>
              <a:rPr lang="en-US" altLang="zh-CN" sz="2800" b="1" kern="0" dirty="0">
                <a:solidFill>
                  <a:srgbClr val="1369B2"/>
                </a:solidFill>
              </a:rPr>
              <a:t>API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模块注册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状态替换</a:t>
            </a:r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98548" y="2347554"/>
            <a:ext cx="4658595" cy="3908103"/>
            <a:chOff x="1277815" y="3552082"/>
            <a:chExt cx="2192837" cy="244177816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244177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363359" y="3670924"/>
              <a:ext cx="2107293" cy="22227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1,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我已完成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done: true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2,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我没有完成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done: false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5251364" y="1922775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7358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8550" y="3210814"/>
            <a:ext cx="5195621" cy="2217530"/>
            <a:chOff x="1277815" y="3552082"/>
            <a:chExt cx="2192837" cy="244177816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244177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38"/>
              <a:ext cx="2107293" cy="636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doneTodos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state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state.todos.filter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=&gt;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todo.done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62286" y="2767901"/>
            <a:ext cx="293188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store</a:t>
            </a:r>
            <a:r>
              <a:rPr lang="zh-CN" altLang="en-US" dirty="0"/>
              <a:t>实例中定义</a:t>
            </a:r>
            <a:r>
              <a:rPr lang="en-US" altLang="zh-CN" dirty="0"/>
              <a:t>getters</a:t>
            </a: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11585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707023" y="3096264"/>
            <a:ext cx="2532250" cy="2478786"/>
            <a:chOff x="1277815" y="3552082"/>
            <a:chExt cx="2192837" cy="377941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377941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12"/>
              <a:ext cx="2107293" cy="377822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33497" y="2652572"/>
            <a:ext cx="20057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挂载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22760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52835" y="3173288"/>
            <a:ext cx="4420978" cy="1969223"/>
            <a:chOff x="1277815" y="3551930"/>
            <a:chExt cx="2192837" cy="457733212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1930"/>
              <a:ext cx="2192836" cy="4577330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856"/>
              <a:ext cx="2107293" cy="457614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doneTodosCount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(state, getters)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getters.doneTodos.length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利用</a:t>
            </a:r>
            <a:r>
              <a:rPr lang="en-US" altLang="zh-CN" dirty="0"/>
              <a:t>getters</a:t>
            </a:r>
            <a:r>
              <a:rPr lang="zh-CN" altLang="zh-CN" dirty="0"/>
              <a:t>还可以获取</a:t>
            </a:r>
            <a:r>
              <a:rPr lang="en-US" altLang="zh-CN" dirty="0" err="1"/>
              <a:t>doneTodos</a:t>
            </a:r>
            <a:r>
              <a:rPr lang="zh-CN" altLang="zh-CN" dirty="0"/>
              <a:t>的数组，以及</a:t>
            </a:r>
            <a:r>
              <a:rPr lang="en-US" altLang="zh-CN" dirty="0"/>
              <a:t>length</a:t>
            </a:r>
            <a:r>
              <a:rPr lang="zh-CN" altLang="zh-CN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22373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047220" y="3251842"/>
            <a:ext cx="5464750" cy="916220"/>
            <a:chOff x="1277815" y="3552082"/>
            <a:chExt cx="2192837" cy="43085824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377941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65097818"/>
              <a:ext cx="2107293" cy="36931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&lt;p&gt;{{this.$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store.getters.doneTodosCount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把</a:t>
            </a:r>
            <a:r>
              <a:rPr lang="en-US" altLang="zh-CN" dirty="0" err="1"/>
              <a:t>doneTodosCount</a:t>
            </a:r>
            <a:r>
              <a:rPr lang="zh-CN" altLang="zh-CN" dirty="0"/>
              <a:t>放入页面中，插入到</a:t>
            </a:r>
            <a:r>
              <a:rPr lang="en-US" altLang="zh-CN" dirty="0"/>
              <a:t>&lt;p&gt;</a:t>
            </a:r>
            <a:r>
              <a:rPr lang="zh-CN" altLang="zh-CN" dirty="0"/>
              <a:t>元素内</a:t>
            </a:r>
            <a:r>
              <a:rPr lang="zh-CN" altLang="en-US" dirty="0"/>
              <a:t>，</a:t>
            </a:r>
            <a:r>
              <a:rPr lang="zh-CN" altLang="zh-CN" dirty="0"/>
              <a:t>运行程序，可以看到获取的数组长度为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2153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：编写列表查询页面结构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27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79" y="2761030"/>
            <a:ext cx="4222410" cy="23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148898" y="2606645"/>
            <a:ext cx="6008131" cy="3678041"/>
            <a:chOff x="1277815" y="3552082"/>
            <a:chExt cx="2616932" cy="70037599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1"/>
              <a:ext cx="2581838" cy="6704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&lt;h2&gt;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列表查询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&lt;/h2&gt;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v-model="id"&gt;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@click="search"&gt;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搜索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搜索结果：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store.getters.search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 v-for="item in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"&gt;{{item}}&lt;/li&gt;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6033681" y="2270844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编写页面结构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42757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469045" y="1741762"/>
            <a:ext cx="3648816" cy="4608887"/>
            <a:chOff x="1312909" y="5472230"/>
            <a:chExt cx="2616932" cy="16630895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312909" y="7216555"/>
              <a:ext cx="2616932" cy="1645646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8615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1,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{ id: 2, text: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列表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此处可以添加更多数据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...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id: 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994513" y="1349836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966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4898" y="3156356"/>
            <a:ext cx="2392085" cy="2159095"/>
            <a:chOff x="1277815" y="3552082"/>
            <a:chExt cx="2616932" cy="70037599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369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search(state, id){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state.id = id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816667" y="2713444"/>
            <a:ext cx="177074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mutations</a:t>
            </a: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726255" y="3127048"/>
            <a:ext cx="5667044" cy="2188404"/>
            <a:chOff x="1277815" y="3552082"/>
            <a:chExt cx="2616932" cy="70037599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700375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36922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getters: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search: state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state.todos.filter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todo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=&gt; todo.id == state.id)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6422351" y="2765126"/>
            <a:ext cx="19709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getters</a:t>
            </a:r>
          </a:p>
        </p:txBody>
      </p:sp>
    </p:spTree>
    <p:extLst>
      <p:ext uri="{BB962C8B-B14F-4D97-AF65-F5344CB8AC3E}">
        <p14:creationId xmlns:p14="http://schemas.microsoft.com/office/powerpoint/2010/main" val="36239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3055" y="2926307"/>
            <a:ext cx="2336016" cy="3147825"/>
            <a:chOff x="1277815" y="3552082"/>
            <a:chExt cx="2616932" cy="88072576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880725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12909" y="5472230"/>
              <a:ext cx="2581838" cy="58021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id: ''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40514" y="2508145"/>
            <a:ext cx="35057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/>
              <a:t>search()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getters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75390" y="2926307"/>
            <a:ext cx="4741295" cy="1336799"/>
            <a:chOff x="1277815" y="3552082"/>
            <a:chExt cx="2616932" cy="88072576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5" y="3552082"/>
              <a:ext cx="2616932" cy="8807257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12909" y="5472244"/>
              <a:ext cx="2581838" cy="3358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search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('search', this.id)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9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6.4 【</a:t>
            </a:r>
            <a:r>
              <a:rPr lang="zh-CN" altLang="en-US" sz="2800" b="1" kern="0" dirty="0">
                <a:solidFill>
                  <a:srgbClr val="1369B2"/>
                </a:solidFill>
              </a:rPr>
              <a:t>案例</a:t>
            </a:r>
            <a:r>
              <a:rPr lang="en-US" altLang="zh-CN" sz="2800" b="1" kern="0" dirty="0">
                <a:solidFill>
                  <a:srgbClr val="1369B2"/>
                </a:solidFill>
              </a:rPr>
              <a:t>】</a:t>
            </a:r>
            <a:r>
              <a:rPr lang="zh-CN" altLang="en-US" sz="2800" b="1" kern="0" dirty="0">
                <a:solidFill>
                  <a:srgbClr val="1369B2"/>
                </a:solidFill>
              </a:rPr>
              <a:t>购物车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dirty="0"/>
              <a:t>：</a:t>
            </a:r>
            <a:r>
              <a:rPr lang="en-US" altLang="zh-CN" dirty="0"/>
              <a:t>modules</a:t>
            </a:r>
            <a:r>
              <a:rPr lang="zh-CN" altLang="zh-CN" dirty="0"/>
              <a:t>用来在</a:t>
            </a:r>
            <a:r>
              <a:rPr lang="en-US" altLang="zh-CN" dirty="0"/>
              <a:t>store</a:t>
            </a:r>
            <a:r>
              <a:rPr lang="zh-CN" altLang="zh-CN" dirty="0"/>
              <a:t>实例中定义模块对象。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modules</a:t>
            </a:r>
            <a:r>
              <a:rPr lang="zh-CN" altLang="zh-CN" dirty="0"/>
              <a:t>是</a:t>
            </a:r>
            <a:r>
              <a:rPr lang="en-US" altLang="zh-CN" dirty="0"/>
              <a:t>store</a:t>
            </a:r>
            <a:r>
              <a:rPr lang="zh-CN" altLang="zh-CN" dirty="0"/>
              <a:t>实例对象的选项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对</a:t>
            </a:r>
            <a:r>
              <a:rPr lang="en-US" altLang="zh-CN" dirty="0"/>
              <a:t>store</a:t>
            </a:r>
            <a:r>
              <a:rPr lang="zh-CN" altLang="zh-CN" dirty="0"/>
              <a:t>对象仓库进行标准化管理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1529" y="3115024"/>
            <a:ext cx="3404654" cy="2682392"/>
            <a:chOff x="1277815" y="3552082"/>
            <a:chExt cx="2192837" cy="6732290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82"/>
              <a:ext cx="2192836" cy="6732290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7"/>
              <a:ext cx="2107293" cy="6720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key: {  // key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表示模块名称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初始数据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状态提交，同步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actions,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状态分发，异步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getters,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计算属性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 //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42826" y="2706009"/>
            <a:ext cx="201335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modules</a:t>
            </a:r>
            <a:r>
              <a:rPr lang="zh-CN" altLang="en-US" dirty="0"/>
              <a:t>配置选项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b="1" u="sng" dirty="0">
                <a:solidFill>
                  <a:srgbClr val="0D74C9"/>
                </a:solidFill>
              </a:rPr>
              <a:t>配置选项</a:t>
            </a:r>
            <a:r>
              <a:rPr lang="zh-CN" altLang="en-US" dirty="0"/>
              <a:t>：</a:t>
            </a:r>
            <a:r>
              <a:rPr lang="zh-CN" altLang="zh-CN" dirty="0"/>
              <a:t>与</a:t>
            </a:r>
            <a:r>
              <a:rPr lang="en-US" altLang="zh-CN" dirty="0"/>
              <a:t>store</a:t>
            </a:r>
            <a:r>
              <a:rPr lang="zh-CN" altLang="zh-CN" dirty="0"/>
              <a:t>数据仓库中的参数是相同的。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modules</a:t>
            </a:r>
            <a:r>
              <a:rPr lang="zh-CN" altLang="en-US" b="1" u="sng" dirty="0">
                <a:solidFill>
                  <a:srgbClr val="0D74C9"/>
                </a:solidFill>
              </a:rPr>
              <a:t>模块对象</a:t>
            </a:r>
            <a:r>
              <a:rPr lang="zh-CN" altLang="en-US" dirty="0"/>
              <a:t>：自定义模块对象，并在浏览器控制台查看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6802" name="Picture 2" descr="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14" y="2688884"/>
            <a:ext cx="5110873" cy="319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27979" y="2959303"/>
            <a:ext cx="4764660" cy="2806424"/>
            <a:chOff x="1277815" y="3552057"/>
            <a:chExt cx="1723907" cy="122350665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57"/>
              <a:ext cx="1723907" cy="1223506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32747" y="6401278"/>
              <a:ext cx="1589029" cy="11950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{state: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nameA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'A' },}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{state: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nameB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'B' },}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modules: {a: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b: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moduleB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store.state.a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store.state.b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69291" y="2581745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modules</a:t>
            </a:r>
            <a:r>
              <a:rPr lang="zh-CN" altLang="en-US" dirty="0"/>
              <a:t>配置选项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modules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  <p:extLst>
      <p:ext uri="{BB962C8B-B14F-4D97-AF65-F5344CB8AC3E}">
        <p14:creationId xmlns:p14="http://schemas.microsoft.com/office/powerpoint/2010/main" val="38280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plugins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r>
              <a:rPr lang="en-US" altLang="zh-CN" dirty="0" err="1"/>
              <a:t>Vuex</a:t>
            </a:r>
            <a:r>
              <a:rPr lang="zh-CN" altLang="zh-CN" dirty="0"/>
              <a:t>中的插件配置选项为</a:t>
            </a:r>
            <a:r>
              <a:rPr lang="en-US" altLang="zh-CN" dirty="0"/>
              <a:t>plugins</a:t>
            </a:r>
            <a:r>
              <a:rPr lang="zh-CN" altLang="zh-CN" dirty="0"/>
              <a:t>，插件本身为函数。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函数接收参数</a:t>
            </a:r>
            <a:r>
              <a:rPr lang="en-US" altLang="zh-CN" dirty="0"/>
              <a:t>store</a:t>
            </a:r>
            <a:r>
              <a:rPr lang="zh-CN" altLang="zh-CN" dirty="0"/>
              <a:t>对象作为参数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store</a:t>
            </a:r>
            <a:r>
              <a:rPr lang="zh-CN" altLang="zh-CN" dirty="0"/>
              <a:t>实例对象的</a:t>
            </a:r>
            <a:r>
              <a:rPr lang="en-US" altLang="zh-CN" dirty="0"/>
              <a:t>subscribe</a:t>
            </a:r>
            <a:r>
              <a:rPr lang="zh-CN" altLang="zh-CN" dirty="0"/>
              <a:t>函数可以用来处理</a:t>
            </a:r>
            <a:r>
              <a:rPr lang="en-US" altLang="zh-CN" dirty="0"/>
              <a:t>mutation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函数接</a:t>
            </a:r>
            <a:r>
              <a:rPr lang="zh-CN" altLang="en-US" dirty="0"/>
              <a:t>收</a:t>
            </a:r>
            <a:r>
              <a:rPr lang="zh-CN" altLang="zh-CN" dirty="0"/>
              <a:t>参数为</a:t>
            </a:r>
            <a:r>
              <a:rPr lang="en-US" altLang="zh-CN" dirty="0"/>
              <a:t>mutation</a:t>
            </a:r>
            <a:r>
              <a:rPr lang="zh-CN" altLang="zh-CN" dirty="0"/>
              <a:t>和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63402" name="Picture 938" descr="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34" y="2810119"/>
            <a:ext cx="5055016" cy="185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39723" y="1928907"/>
            <a:ext cx="3898679" cy="4500921"/>
            <a:chOff x="1277815" y="3552057"/>
            <a:chExt cx="2192837" cy="1476177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7" cy="1476177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8501150"/>
              <a:ext cx="2107293" cy="14266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mutations: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do (state)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console.log(state)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plugins: 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store.commit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('do', 'plugin')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572000" y="1549401"/>
            <a:ext cx="203107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43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plugins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80193" y="2805579"/>
            <a:ext cx="7449804" cy="3636628"/>
            <a:chOff x="1277815" y="3552057"/>
            <a:chExt cx="2450595" cy="1476177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450595" cy="14761774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8501150"/>
              <a:ext cx="2107293" cy="14266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store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当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store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初始化后调用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store.subscribe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((mutation, state)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每次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提交后调用，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mutation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格式为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{type, payload}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mutation.type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mutation.payload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130800" y="2476073"/>
            <a:ext cx="319919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r>
              <a:rPr lang="en-US" altLang="zh-CN" dirty="0" err="1"/>
              <a:t>myPlugin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4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实例配置中的</a:t>
            </a:r>
            <a:r>
              <a:rPr lang="en-US" altLang="zh-CN" dirty="0" err="1"/>
              <a:t>devtools</a:t>
            </a:r>
            <a:r>
              <a:rPr lang="zh-CN" altLang="zh-CN" dirty="0"/>
              <a:t>选项用来设置是否在</a:t>
            </a:r>
            <a:r>
              <a:rPr lang="en-US" altLang="zh-CN" dirty="0" err="1"/>
              <a:t>devtools</a:t>
            </a:r>
            <a:r>
              <a:rPr lang="zh-CN" altLang="zh-CN" dirty="0"/>
              <a:t>调试工具中启用</a:t>
            </a:r>
            <a:r>
              <a:rPr lang="en-US" altLang="zh-CN" dirty="0" err="1"/>
              <a:t>Vuex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默认值为</a:t>
            </a:r>
            <a:r>
              <a:rPr lang="en-US" altLang="zh-CN" dirty="0"/>
              <a:t>true</a:t>
            </a:r>
            <a:r>
              <a:rPr lang="zh-CN" altLang="zh-CN" dirty="0"/>
              <a:t>，表示在启用，设为</a:t>
            </a:r>
            <a:r>
              <a:rPr lang="en-US" altLang="zh-CN" dirty="0"/>
              <a:t>false</a:t>
            </a:r>
            <a:r>
              <a:rPr lang="zh-CN" altLang="zh-CN" dirty="0"/>
              <a:t>表示停止使用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devtools</a:t>
            </a:r>
            <a:r>
              <a:rPr lang="zh-CN" altLang="zh-CN" dirty="0"/>
              <a:t>选项经常用在一个页面中存在多个</a:t>
            </a:r>
            <a:r>
              <a:rPr lang="en-US" altLang="zh-CN" dirty="0"/>
              <a:t>store</a:t>
            </a:r>
            <a:r>
              <a:rPr lang="zh-CN" altLang="zh-CN" dirty="0"/>
              <a:t>实例的情况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00456" y="3199996"/>
            <a:ext cx="1983452" cy="870743"/>
            <a:chOff x="1277815" y="3552057"/>
            <a:chExt cx="2192837" cy="4752833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6" cy="475283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31"/>
              <a:ext cx="2107293" cy="26966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true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67674" y="2780436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devtools</a:t>
            </a:r>
            <a:r>
              <a:rPr lang="zh-CN" altLang="en-US" dirty="0"/>
              <a:t>启用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：设置</a:t>
            </a:r>
            <a:r>
              <a:rPr lang="en-US" altLang="zh-CN" dirty="0" err="1"/>
              <a:t>devtools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  <a:r>
              <a:rPr lang="zh-CN" altLang="en-US" dirty="0"/>
              <a:t>，表示启用</a:t>
            </a:r>
            <a:r>
              <a:rPr lang="en-US" altLang="zh-CN" dirty="0" err="1"/>
              <a:t>Vuex</a:t>
            </a:r>
            <a:r>
              <a:rPr lang="zh-CN" altLang="en-US" dirty="0"/>
              <a:t>功能。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7826" name="Picture 2" descr="6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08" y="2842701"/>
            <a:ext cx="5508604" cy="22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基本概念</a:t>
            </a:r>
            <a:r>
              <a:rPr lang="zh-CN" altLang="en-US" dirty="0"/>
              <a:t>：</a:t>
            </a:r>
            <a:r>
              <a:rPr lang="en-US" altLang="zh-CN" dirty="0" err="1"/>
              <a:t>Vuex</a:t>
            </a:r>
            <a:r>
              <a:rPr lang="zh-CN" altLang="zh-CN" dirty="0"/>
              <a:t>是</a:t>
            </a:r>
            <a:r>
              <a:rPr lang="en-US" altLang="zh-CN" dirty="0" err="1"/>
              <a:t>Vue</a:t>
            </a:r>
            <a:r>
              <a:rPr lang="zh-CN" altLang="zh-CN" dirty="0"/>
              <a:t>团队提供的一套组件状态管理维护的解决方案。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进一步完善了</a:t>
            </a:r>
            <a:r>
              <a:rPr lang="en-US" altLang="zh-CN" dirty="0" err="1"/>
              <a:t>Vue</a:t>
            </a:r>
            <a:r>
              <a:rPr lang="zh-CN" altLang="zh-CN" dirty="0"/>
              <a:t>基础代码功能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使</a:t>
            </a:r>
            <a:r>
              <a:rPr lang="en-US" altLang="zh-CN" dirty="0" err="1"/>
              <a:t>Vue</a:t>
            </a:r>
            <a:r>
              <a:rPr lang="zh-CN" altLang="zh-CN" dirty="0"/>
              <a:t>组件状态更加容易维护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为大型项目开发提供了强大的技术支持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初识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什么是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Vuex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25705" y="3204111"/>
            <a:ext cx="1933118" cy="935806"/>
            <a:chOff x="1277815" y="3552057"/>
            <a:chExt cx="2192837" cy="7030666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57"/>
              <a:ext cx="2192836" cy="70306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5180715"/>
              <a:ext cx="2107293" cy="4531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//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false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730589" y="2831538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devtools</a:t>
            </a:r>
            <a:r>
              <a:rPr lang="zh-CN" altLang="en-US" dirty="0"/>
              <a:t>关闭</a:t>
            </a:r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devtools</a:t>
            </a:r>
            <a:r>
              <a:rPr lang="zh-CN" altLang="en-US" b="1" u="sng" dirty="0">
                <a:solidFill>
                  <a:srgbClr val="0D74C9"/>
                </a:solidFill>
              </a:rPr>
              <a:t>选项</a:t>
            </a:r>
            <a:r>
              <a:rPr lang="zh-CN" altLang="en-US" dirty="0"/>
              <a:t>：设置</a:t>
            </a:r>
            <a:r>
              <a:rPr lang="en-US" altLang="zh-CN" dirty="0" err="1"/>
              <a:t>devtools</a:t>
            </a:r>
            <a:r>
              <a:rPr lang="zh-CN" altLang="en-US" dirty="0"/>
              <a:t>的值为</a:t>
            </a:r>
            <a:r>
              <a:rPr lang="en-US" altLang="zh-CN" dirty="0"/>
              <a:t>false</a:t>
            </a:r>
            <a:r>
              <a:rPr lang="zh-CN" altLang="en-US" dirty="0"/>
              <a:t>，表示关闭</a:t>
            </a:r>
            <a:r>
              <a:rPr lang="en-US" altLang="zh-CN" dirty="0" err="1"/>
              <a:t>Vuex</a:t>
            </a:r>
            <a:r>
              <a:rPr lang="zh-CN" altLang="en-US" dirty="0"/>
              <a:t>功能。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devtools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配置选项</a:t>
            </a:r>
          </a:p>
        </p:txBody>
      </p:sp>
      <p:pic>
        <p:nvPicPr>
          <p:cNvPr id="78850" name="Picture 2" descr="6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1" y="2906735"/>
            <a:ext cx="5669297" cy="16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store.registerModule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</a:t>
            </a:r>
            <a:r>
              <a:rPr lang="en-US" altLang="zh-CN" dirty="0"/>
              <a:t>store</a:t>
            </a:r>
            <a:r>
              <a:rPr lang="zh-CN" altLang="zh-CN" dirty="0"/>
              <a:t>实例对象提供了动态创建模块的接口</a:t>
            </a:r>
            <a:r>
              <a:rPr lang="zh-CN" altLang="en-US" dirty="0"/>
              <a:t>，案例效果如下。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模块注册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pic>
        <p:nvPicPr>
          <p:cNvPr id="798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26" y="3192642"/>
            <a:ext cx="5122356" cy="123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657350" y="3040686"/>
            <a:ext cx="5209221" cy="2741679"/>
            <a:chOff x="1277815" y="3552057"/>
            <a:chExt cx="2184371" cy="387845420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5" y="3552057"/>
              <a:ext cx="2184371" cy="3878454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54893" y="7252581"/>
              <a:ext cx="2107293" cy="37878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store.registerModule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store.registerModule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定义的模块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document.write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(store.state.myModule.name)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743223" y="2657353"/>
            <a:ext cx="212334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动态创建模块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模块注册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store.replaceState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zh-CN" dirty="0"/>
              <a:t>可以通过</a:t>
            </a:r>
            <a:r>
              <a:rPr lang="en-US" altLang="zh-CN" dirty="0" err="1"/>
              <a:t>store.replaceState</a:t>
            </a:r>
            <a:r>
              <a:rPr lang="en-US" altLang="zh-CN" dirty="0"/>
              <a:t>()</a:t>
            </a:r>
            <a:r>
              <a:rPr lang="zh-CN" altLang="zh-CN" dirty="0"/>
              <a:t>方法实现状态替换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state</a:t>
            </a:r>
            <a:r>
              <a:rPr lang="zh-CN" altLang="zh-CN" dirty="0"/>
              <a:t>数据状态操作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该方法接收新的</a:t>
            </a:r>
            <a:r>
              <a:rPr lang="en-US" altLang="zh-CN" dirty="0"/>
              <a:t>state</a:t>
            </a:r>
            <a:r>
              <a:rPr lang="zh-CN" altLang="zh-CN" dirty="0"/>
              <a:t>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用来在组件中展示新对象的状态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状态替换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store.replaceState</a:t>
            </a:r>
            <a:r>
              <a:rPr lang="en-US" altLang="zh-CN" b="1" u="sng" dirty="0">
                <a:solidFill>
                  <a:srgbClr val="0D74C9"/>
                </a:solidFill>
              </a:rPr>
              <a:t>()</a:t>
            </a:r>
            <a:r>
              <a:rPr lang="zh-CN" altLang="en-US" dirty="0"/>
              <a:t>：动态修改</a:t>
            </a:r>
            <a:r>
              <a:rPr lang="en-US" altLang="zh-CN" dirty="0"/>
              <a:t>name</a:t>
            </a:r>
            <a:r>
              <a:rPr lang="zh-CN" altLang="en-US" dirty="0"/>
              <a:t>的初始数据，案例效果如下。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pic>
        <p:nvPicPr>
          <p:cNvPr id="808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966" y="2902212"/>
            <a:ext cx="4971186" cy="126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36415" y="3051618"/>
            <a:ext cx="4001413" cy="1685579"/>
            <a:chOff x="1277815" y="3551909"/>
            <a:chExt cx="2192837" cy="24957964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1909"/>
              <a:ext cx="2153397" cy="24957964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27475488"/>
              <a:ext cx="2107293" cy="17096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&lt;p&gt;{{this.$store.state.name}}&lt;/p&gt;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620678" y="2643823"/>
            <a:ext cx="164518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20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替换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Vuex</a:t>
            </a:r>
            <a:r>
              <a:rPr lang="zh-CN" altLang="en-US" dirty="0">
                <a:latin typeface="+mn-lt"/>
                <a:cs typeface="Times New Roman" pitchFamily="18" charset="0"/>
              </a:rPr>
              <a:t>中的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232510" y="2064110"/>
            <a:ext cx="5777071" cy="4270902"/>
            <a:chOff x="1277815" y="3551909"/>
            <a:chExt cx="2192837" cy="632382236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5" y="3551909"/>
              <a:ext cx="2153397" cy="6323822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27475488"/>
              <a:ext cx="2107293" cy="608458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const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store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Vuex.Store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state: { name: 'name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初始值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store.replaceState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我是替换后的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state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store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260495" y="1656315"/>
            <a:ext cx="164518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状态替换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9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商品列表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单击“加入购物车”按钮，即可将商品添加到购物车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在底部的</a:t>
            </a:r>
            <a:r>
              <a:rPr lang="en-US" altLang="zh-CN" dirty="0"/>
              <a:t>Tab</a:t>
            </a:r>
            <a:r>
              <a:rPr lang="zh-CN" altLang="zh-CN" dirty="0"/>
              <a:t>栏中切换到</a:t>
            </a:r>
            <a:r>
              <a:rPr lang="zh-CN" altLang="en-US" dirty="0"/>
              <a:t>“</a:t>
            </a:r>
            <a:r>
              <a:rPr lang="zh-CN" altLang="zh-CN" dirty="0"/>
              <a:t>购物</a:t>
            </a:r>
            <a:r>
              <a:rPr lang="zh-CN" altLang="en-US" dirty="0"/>
              <a:t>车”</a:t>
            </a:r>
            <a:r>
              <a:rPr lang="zh-CN" altLang="zh-CN" dirty="0"/>
              <a:t>页</a:t>
            </a:r>
            <a:r>
              <a:rPr lang="zh-CN" altLang="en-US" dirty="0"/>
              <a:t>面</a:t>
            </a:r>
            <a:r>
              <a:rPr lang="zh-CN" altLang="zh-CN" dirty="0"/>
              <a:t>，可以查看购物车中的商品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pic>
        <p:nvPicPr>
          <p:cNvPr id="81922" name="Picture 2" descr="6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63" y="1255228"/>
            <a:ext cx="3066626" cy="34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购物车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在底部显示商品的总价格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如果在购物中单击“删除”按钮，则表示删除商品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pic>
        <p:nvPicPr>
          <p:cNvPr id="82946" name="Picture 2" descr="6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06" y="1184885"/>
            <a:ext cx="3163974" cy="35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目录结构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1657350" y="153988"/>
            <a:ext cx="4716463" cy="77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6.4 【</a:t>
            </a:r>
            <a:r>
              <a:rPr lang="zh-CN" altLang="en-US" dirty="0">
                <a:cs typeface="Times New Roman" pitchFamily="18" charset="0"/>
              </a:rPr>
              <a:t>案例</a:t>
            </a:r>
            <a:r>
              <a:rPr lang="en-US" altLang="zh-CN" dirty="0">
                <a:cs typeface="Times New Roman" pitchFamily="18" charset="0"/>
              </a:rPr>
              <a:t>】</a:t>
            </a:r>
            <a:r>
              <a:rPr lang="zh-CN" altLang="en-US" dirty="0">
                <a:latin typeface="+mn-lt"/>
                <a:cs typeface="Times New Roman" pitchFamily="18" charset="0"/>
              </a:rPr>
              <a:t>购物车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348729" y="1894857"/>
            <a:ext cx="4163903" cy="4010463"/>
            <a:chOff x="1277814" y="3551909"/>
            <a:chExt cx="2383171" cy="1490314965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4" y="3551909"/>
              <a:ext cx="2383171" cy="14903149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65"/>
              <a:ext cx="2107293" cy="115269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|-index.html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首页入口文件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|-static//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静态资源（图片）保存目录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源代码目录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main.js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等文件）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|-components//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组件目录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文件）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|-router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路由目录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|-index.js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路由文件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|-store	  // store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目录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（省略内部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js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文件）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993978" y="1510244"/>
            <a:ext cx="144384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本案例目录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712ff9f711de5fd371d03d291dce8262385ca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6218</TotalTime>
  <Pages>0</Pages>
  <Words>6387</Words>
  <Characters>0</Characters>
  <Application>Microsoft Office PowerPoint</Application>
  <DocSecurity>0</DocSecurity>
  <PresentationFormat>全屏显示(4:3)</PresentationFormat>
  <Lines>0</Lines>
  <Paragraphs>1213</Paragraphs>
  <Slides>123</Slides>
  <Notes>10</Notes>
  <HiddenSlides>5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123</vt:i4>
      </vt:variant>
      <vt:variant>
        <vt:lpstr>自定义放映</vt:lpstr>
      </vt:variant>
      <vt:variant>
        <vt:i4>1</vt:i4>
      </vt:variant>
    </vt:vector>
  </HeadingPairs>
  <TitlesOfParts>
    <vt:vector size="132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第6章 Vuex状态管理</vt:lpstr>
      <vt:lpstr>学习目标</vt:lpstr>
      <vt:lpstr>目录</vt:lpstr>
      <vt:lpstr>知识架构</vt:lpstr>
      <vt:lpstr>知识架构</vt:lpstr>
      <vt:lpstr>知识架构</vt:lpstr>
      <vt:lpstr>知识架构</vt:lpstr>
      <vt:lpstr>知识架构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6.1 初识Vuex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6.2 Vuex配置选项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1174</cp:revision>
  <dcterms:created xsi:type="dcterms:W3CDTF">2013-01-25T01:44:32Z</dcterms:created>
  <dcterms:modified xsi:type="dcterms:W3CDTF">2020-02-22T03:26:56Z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