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ommentAuthors.xml" ContentType="application/vnd.openxmlformats-officedocument.presentationml.commentAuthors+xml"/>
  <Override PartName="/ppt/drawings/drawing1.xml" ContentType="application/vnd.openxmlformats-officedocument.drawingml.chartshap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344" r:id="rId3"/>
    <p:sldId id="691" r:id="rId4"/>
    <p:sldId id="533" r:id="rId5"/>
    <p:sldId id="532" r:id="rId6"/>
    <p:sldId id="536" r:id="rId7"/>
    <p:sldId id="353" r:id="rId8"/>
    <p:sldId id="410" r:id="rId9"/>
    <p:sldId id="692" r:id="rId10"/>
    <p:sldId id="352" r:id="rId11"/>
    <p:sldId id="693" r:id="rId13"/>
    <p:sldId id="633" r:id="rId14"/>
    <p:sldId id="758" r:id="rId15"/>
    <p:sldId id="759" r:id="rId16"/>
    <p:sldId id="760" r:id="rId17"/>
    <p:sldId id="761" r:id="rId18"/>
    <p:sldId id="539" r:id="rId19"/>
    <p:sldId id="762" r:id="rId20"/>
    <p:sldId id="763" r:id="rId21"/>
    <p:sldId id="625" r:id="rId22"/>
    <p:sldId id="764" r:id="rId23"/>
    <p:sldId id="765" r:id="rId24"/>
    <p:sldId id="766" r:id="rId25"/>
    <p:sldId id="767" r:id="rId26"/>
    <p:sldId id="768" r:id="rId27"/>
    <p:sldId id="769" r:id="rId28"/>
    <p:sldId id="770" r:id="rId29"/>
    <p:sldId id="771" r:id="rId30"/>
    <p:sldId id="772" r:id="rId31"/>
    <p:sldId id="773" r:id="rId32"/>
    <p:sldId id="774" r:id="rId33"/>
    <p:sldId id="775" r:id="rId34"/>
    <p:sldId id="776" r:id="rId35"/>
    <p:sldId id="777" r:id="rId36"/>
    <p:sldId id="778" r:id="rId37"/>
    <p:sldId id="779" r:id="rId38"/>
    <p:sldId id="780" r:id="rId39"/>
    <p:sldId id="783" r:id="rId40"/>
    <p:sldId id="787" r:id="rId41"/>
    <p:sldId id="788" r:id="rId42"/>
    <p:sldId id="789" r:id="rId43"/>
    <p:sldId id="782" r:id="rId44"/>
    <p:sldId id="781" r:id="rId45"/>
    <p:sldId id="790" r:id="rId46"/>
    <p:sldId id="791" r:id="rId47"/>
    <p:sldId id="792" r:id="rId48"/>
    <p:sldId id="793" r:id="rId49"/>
    <p:sldId id="794" r:id="rId50"/>
    <p:sldId id="795" r:id="rId51"/>
    <p:sldId id="796" r:id="rId52"/>
    <p:sldId id="797" r:id="rId53"/>
    <p:sldId id="798" r:id="rId54"/>
    <p:sldId id="799" r:id="rId55"/>
    <p:sldId id="800" r:id="rId56"/>
    <p:sldId id="801" r:id="rId57"/>
    <p:sldId id="802" r:id="rId58"/>
    <p:sldId id="803" r:id="rId59"/>
    <p:sldId id="805" r:id="rId60"/>
    <p:sldId id="784" r:id="rId61"/>
    <p:sldId id="804" r:id="rId62"/>
    <p:sldId id="806" r:id="rId63"/>
    <p:sldId id="817" r:id="rId64"/>
    <p:sldId id="807" r:id="rId65"/>
    <p:sldId id="808" r:id="rId66"/>
    <p:sldId id="809" r:id="rId67"/>
    <p:sldId id="785" r:id="rId68"/>
    <p:sldId id="810" r:id="rId69"/>
    <p:sldId id="811" r:id="rId70"/>
    <p:sldId id="812" r:id="rId71"/>
    <p:sldId id="813" r:id="rId72"/>
    <p:sldId id="786" r:id="rId73"/>
    <p:sldId id="814" r:id="rId74"/>
    <p:sldId id="815" r:id="rId75"/>
    <p:sldId id="816" r:id="rId76"/>
    <p:sldId id="530" r:id="rId77"/>
    <p:sldId id="348" r:id="rId78"/>
  </p:sldIdLst>
  <p:sldSz cx="9144000" cy="6858000" type="screen4x3"/>
  <p:notesSz cx="6858000" cy="9144000"/>
  <p:custShowLst>
    <p:custShow name="自定义放映 1" id="0">
      <p:sldLst>
        <p:sld r:id="rId3"/>
        <p:sld r:id="rId11"/>
        <p:sld r:id="rId78"/>
      </p:sldLst>
    </p:custShow>
  </p:custShowLst>
  <p:custDataLst>
    <p:tags r:id="rId8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用户" initials="W用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C6E1"/>
    <a:srgbClr val="E7F1F9"/>
    <a:srgbClr val="CBE3F2"/>
    <a:srgbClr val="D9D9D9"/>
    <a:srgbClr val="E0E0E0"/>
    <a:srgbClr val="1369B2"/>
    <a:srgbClr val="003F75"/>
    <a:srgbClr val="00ADDC"/>
    <a:srgbClr val="596B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8" autoAdjust="0"/>
    <p:restoredTop sz="97855" autoAdjust="0"/>
  </p:normalViewPr>
  <p:slideViewPr>
    <p:cSldViewPr snapToGrid="0" snapToObjects="1">
      <p:cViewPr>
        <p:scale>
          <a:sx n="90" d="100"/>
          <a:sy n="90" d="100"/>
        </p:scale>
        <p:origin x="-1056" y="-162"/>
      </p:cViewPr>
      <p:guideLst>
        <p:guide orient="horz" pos="2113"/>
        <p:guide pos="2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3" Type="http://schemas.openxmlformats.org/officeDocument/2006/relationships/tags" Target="tags/tag1.xml"/><Relationship Id="rId82" Type="http://schemas.openxmlformats.org/officeDocument/2006/relationships/commentAuthors" Target="commentAuthors.xml"/><Relationship Id="rId81" Type="http://schemas.openxmlformats.org/officeDocument/2006/relationships/tableStyles" Target="tableStyles.xml"/><Relationship Id="rId80" Type="http://schemas.openxmlformats.org/officeDocument/2006/relationships/viewProps" Target="viewProps.xml"/><Relationship Id="rId8" Type="http://schemas.openxmlformats.org/officeDocument/2006/relationships/slide" Target="slides/slide6.xml"/><Relationship Id="rId79" Type="http://schemas.openxmlformats.org/officeDocument/2006/relationships/presProps" Target="presProps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596B9D"/>
            </a:solidFill>
          </c:spPr>
          <c:explosion val="1"/>
          <c:dPt>
            <c:idx val="0"/>
            <c:bubble3D val="0"/>
            <c:spPr>
              <a:solidFill>
                <a:srgbClr val="BFC6E1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bubble3D val="0"/>
            <c:spPr>
              <a:solidFill>
                <a:srgbClr val="BFC6E1"/>
              </a:solidFill>
              <a:ln>
                <a:solidFill>
                  <a:schemeClr val="bg1"/>
                </a:solidFill>
              </a:ln>
            </c:spPr>
          </c:dPt>
          <c:dPt>
            <c:idx val="3"/>
            <c:bubble3D val="0"/>
            <c:spPr>
              <a:solidFill>
                <a:srgbClr val="BFC6E1"/>
              </a:solidFill>
              <a:ln>
                <a:solidFill>
                  <a:schemeClr val="bg1"/>
                </a:solidFill>
              </a:ln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熟悉知识</c:v>
                </c:pt>
                <c:pt idx="1">
                  <c:v>熟悉知识</c:v>
                </c:pt>
                <c:pt idx="2">
                  <c:v>熟悉知识</c:v>
                </c:pt>
                <c:pt idx="3">
                  <c:v>熟悉知识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367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790"/>
      </a:pPr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0.26508</cdr:x>
      <cdr:y>0.6839</cdr:y>
    </cdr:from>
    <cdr:to>
      <cdr:x>0.45319</cdr:x>
      <cdr:y>0.78499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 rot="13345873" flipH="1" flipV="1">
          <a:off x="1492192" y="2706566"/>
          <a:ext cx="1058911" cy="400110"/>
        </a:xfrm>
        <a:prstGeom xmlns:a="http://schemas.openxmlformats.org/drawingml/2006/main" prst="rect">
          <a:avLst/>
        </a:prstGeom>
        <a:noFill/>
      </cdr:spPr>
      <cdr:txBody xmlns:a="http://schemas.openxmlformats.org/drawingml/2006/main">
        <a:bodyPr vert="horz" wrap="none" lIns="45720" tIns="45720" rIns="45720" bIns="45720" anchor="t" anchorCtr="0">
          <a:spAutoFit/>
        </a:bodyPr>
        <a:lstStyle>
          <a:defPPr>
            <a:defRPr lang="zh-CN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9pPr>
        </a:lstStyle>
        <a:p>
          <a:pPr fontAlgn="auto">
            <a:spcBef>
              <a:spcPts val="0"/>
            </a:spcBef>
            <a:spcAft>
              <a:spcPts val="0"/>
            </a:spcAft>
            <a:defRPr/>
          </a:pPr>
          <a:r>
            <a:rPr lang="zh-CN" altLang="en-US" sz="2000" b="1" kern="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了解</a:t>
          </a:r>
          <a:endParaRPr lang="zh-CN" altLang="en-US" sz="2000" b="1" kern="0" spc="300" dirty="0">
            <a:solidFill>
              <a:prstClr val="white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F1B3489-5CF2-4163-944E-2D2802905995}" type="datetimeFigureOut">
              <a:rPr lang="zh-CN" altLang="en-US"/>
            </a:fld>
            <a:endParaRPr lang="en-US"/>
          </a:p>
        </p:txBody>
      </p:sp>
      <p:sp>
        <p:nvSpPr>
          <p:cNvPr id="9523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61A18195-4500-4FEB-BD6D-11652F1629A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9990A5-A6D0-45C6-8C84-35617429C1B8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1636712" y="5554663"/>
            <a:ext cx="793750" cy="792162"/>
          </a:xfrm>
          <a:prstGeom prst="ellipse">
            <a:avLst/>
          </a:prstGeom>
          <a:solidFill>
            <a:srgbClr val="86DB4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anose="020B0503020204020204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1636712" y="5738378"/>
            <a:ext cx="79375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zh-CN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Vue.js</a:t>
            </a:r>
            <a:r>
              <a:rPr lang="zh-CN" alt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前端开发实战</a:t>
            </a:r>
            <a:endParaRPr lang="en-US" altLang="zh-CN" sz="9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" Target="slide6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slide" Target="slide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slide" Target="slide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slide" Target="slide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 bwMode="auto">
          <a:xfrm>
            <a:off x="685800" y="1352550"/>
            <a:ext cx="7772400" cy="2157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 服务器端渲染</a:t>
            </a:r>
            <a:endParaRPr lang="zh-CN" altLang="en-US" dirty="0" smtClean="0"/>
          </a:p>
        </p:txBody>
      </p:sp>
      <p:sp>
        <p:nvSpPr>
          <p:cNvPr id="4099" name="文本占位符 3"/>
          <p:cNvSpPr>
            <a:spLocks noGrp="1"/>
          </p:cNvSpPr>
          <p:nvPr>
            <p:ph type="body" sz="quarter" idx="12"/>
          </p:nvPr>
        </p:nvSpPr>
        <p:spPr bwMode="auto">
          <a:xfrm>
            <a:off x="2709863" y="5555356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初识服务器端渲染</a:t>
            </a:r>
            <a:endParaRPr lang="en-US" altLang="zh-CN" dirty="0" smtClean="0"/>
          </a:p>
          <a:p>
            <a:r>
              <a:rPr lang="en-US" altLang="zh-CN" dirty="0" err="1"/>
              <a:t>w</a:t>
            </a:r>
            <a:r>
              <a:rPr lang="en-US" altLang="zh-CN" dirty="0" err="1" smtClean="0"/>
              <a:t>ebpack</a:t>
            </a:r>
            <a:r>
              <a:rPr lang="zh-CN" altLang="en-US" dirty="0" smtClean="0"/>
              <a:t>搭建服务器端渲染</a:t>
            </a:r>
            <a:endParaRPr lang="en-US" altLang="zh-CN" dirty="0" smtClean="0"/>
          </a:p>
        </p:txBody>
      </p:sp>
      <p:sp>
        <p:nvSpPr>
          <p:cNvPr id="4100" name="文本占位符 4"/>
          <p:cNvSpPr>
            <a:spLocks noGrp="1"/>
          </p:cNvSpPr>
          <p:nvPr>
            <p:ph type="body" sz="quarter" idx="13"/>
          </p:nvPr>
        </p:nvSpPr>
        <p:spPr bwMode="auto">
          <a:xfrm>
            <a:off x="5532438" y="5558531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服务器端渲染的简单实现</a:t>
            </a:r>
            <a:endParaRPr lang="en-US" altLang="zh-CN" dirty="0" smtClean="0"/>
          </a:p>
          <a:p>
            <a:r>
              <a:rPr lang="en-US" altLang="zh-CN" dirty="0" smtClean="0"/>
              <a:t>Nuxt.js</a:t>
            </a:r>
            <a:r>
              <a:rPr lang="zh-CN" altLang="en-US" dirty="0" smtClean="0"/>
              <a:t>服务器端渲染</a:t>
            </a:r>
            <a:r>
              <a:rPr lang="zh-CN" altLang="en-US" dirty="0"/>
              <a:t>框架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8.1 </a:t>
            </a:r>
            <a:r>
              <a:rPr lang="zh-CN" altLang="en-US" dirty="0" smtClean="0">
                <a:cs typeface="Times New Roman" panose="02020603050405020304" pitchFamily="18" charset="0"/>
              </a:rPr>
              <a:t>初识服务器端渲染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客户端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渲染与服务器端渲染的区别</a:t>
              </a:r>
              <a:endParaRPr lang="zh-CN" altLang="en-US" sz="2000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45465"/>
            <a:ext cx="79073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在客户端渲染时，一般使用的是</a:t>
            </a:r>
            <a:r>
              <a:rPr lang="en-US" altLang="zh-CN" dirty="0" err="1"/>
              <a:t>webpack</a:t>
            </a:r>
            <a:r>
              <a:rPr lang="en-US" altLang="zh-CN" dirty="0"/>
              <a:t>-</a:t>
            </a:r>
            <a:r>
              <a:rPr lang="en-US" altLang="zh-CN" dirty="0" err="1"/>
              <a:t>dev</a:t>
            </a:r>
            <a:r>
              <a:rPr lang="en-US" altLang="zh-CN" dirty="0"/>
              <a:t>-server</a:t>
            </a:r>
            <a:r>
              <a:rPr lang="zh-CN" altLang="zh-CN" dirty="0"/>
              <a:t>插件，它可以帮助用户自动开启一个服务器端，主要作用是监控代码并打包，也可以配合</a:t>
            </a:r>
            <a:r>
              <a:rPr lang="en-US" altLang="zh-CN" dirty="0" err="1"/>
              <a:t>webpack</a:t>
            </a:r>
            <a:r>
              <a:rPr lang="en-US" altLang="zh-CN" dirty="0"/>
              <a:t>-hot-middleware</a:t>
            </a:r>
            <a:r>
              <a:rPr lang="zh-CN" altLang="zh-CN" dirty="0"/>
              <a:t>来进行热更替（</a:t>
            </a:r>
            <a:r>
              <a:rPr lang="en-US" altLang="zh-CN" dirty="0"/>
              <a:t>HMR</a:t>
            </a:r>
            <a:r>
              <a:rPr lang="zh-CN" altLang="zh-CN" dirty="0"/>
              <a:t>），这样能提高开发效率</a:t>
            </a:r>
            <a:r>
              <a:rPr lang="zh-CN" altLang="zh-CN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8.1 </a:t>
            </a:r>
            <a:r>
              <a:rPr lang="zh-CN" altLang="en-US" dirty="0">
                <a:cs typeface="Times New Roman" panose="02020603050405020304" pitchFamily="18" charset="0"/>
              </a:rPr>
              <a:t>初</a:t>
            </a:r>
            <a:r>
              <a:rPr lang="zh-CN" altLang="en-US" dirty="0" smtClean="0">
                <a:cs typeface="Times New Roman" panose="02020603050405020304" pitchFamily="18" charset="0"/>
              </a:rPr>
              <a:t>识服务器端渲染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客户端渲染与服务器端渲染的区别</a:t>
              </a: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278188" y="2219144"/>
            <a:ext cx="2305050" cy="719137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4" name="组合 5"/>
          <p:cNvGrpSpPr/>
          <p:nvPr/>
        </p:nvGrpSpPr>
        <p:grpSpPr bwMode="auto">
          <a:xfrm>
            <a:off x="841375" y="2650944"/>
            <a:ext cx="7475538" cy="1752139"/>
            <a:chOff x="971600" y="1988840"/>
            <a:chExt cx="7200728" cy="2160240"/>
          </a:xfrm>
        </p:grpSpPr>
        <p:sp>
          <p:nvSpPr>
            <p:cNvPr id="15" name="流程图: 过程 14"/>
            <p:cNvSpPr/>
            <p:nvPr/>
          </p:nvSpPr>
          <p:spPr>
            <a:xfrm>
              <a:off x="971600" y="1988840"/>
              <a:ext cx="7200728" cy="216024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流程图: 可选过程 15"/>
            <p:cNvSpPr/>
            <p:nvPr/>
          </p:nvSpPr>
          <p:spPr>
            <a:xfrm>
              <a:off x="971600" y="1988840"/>
              <a:ext cx="7200728" cy="216024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7" name="组合 8"/>
          <p:cNvGrpSpPr/>
          <p:nvPr/>
        </p:nvGrpSpPr>
        <p:grpSpPr bwMode="auto">
          <a:xfrm>
            <a:off x="3278188" y="2146119"/>
            <a:ext cx="2316162" cy="504825"/>
            <a:chOff x="3408211" y="1484784"/>
            <a:chExt cx="2315917" cy="504056"/>
          </a:xfrm>
        </p:grpSpPr>
        <p:sp>
          <p:nvSpPr>
            <p:cNvPr id="21" name="椭圆 20"/>
            <p:cNvSpPr/>
            <p:nvPr/>
          </p:nvSpPr>
          <p:spPr>
            <a:xfrm>
              <a:off x="340821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57968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74887" y="1589399"/>
              <a:ext cx="1371455" cy="39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　提示　</a:t>
              </a:r>
              <a:endParaRPr lang="zh-CN" altLang="en-US" sz="2000" b="1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5" name="矩形 12"/>
          <p:cNvSpPr>
            <a:spLocks noChangeArrowheads="1"/>
          </p:cNvSpPr>
          <p:nvPr/>
        </p:nvSpPr>
        <p:spPr bwMode="auto">
          <a:xfrm>
            <a:off x="935966" y="2646097"/>
            <a:ext cx="7354888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在</a:t>
            </a:r>
            <a:r>
              <a:rPr lang="en-US" altLang="zh-CN" dirty="0" err="1"/>
              <a:t>webpack</a:t>
            </a:r>
            <a:r>
              <a:rPr lang="zh-CN" altLang="zh-CN" dirty="0"/>
              <a:t>中使用模块热替换（</a:t>
            </a:r>
            <a:r>
              <a:rPr lang="en-US" altLang="zh-CN" dirty="0"/>
              <a:t>HMR</a:t>
            </a:r>
            <a:r>
              <a:rPr lang="zh-CN" altLang="zh-CN" dirty="0"/>
              <a:t>），能够使得应用在运行时，无须开发者重新运行</a:t>
            </a:r>
            <a:r>
              <a:rPr lang="en-US" altLang="zh-CN" dirty="0" err="1"/>
              <a:t>npm</a:t>
            </a:r>
            <a:r>
              <a:rPr lang="en-US" altLang="zh-CN" dirty="0"/>
              <a:t> run </a:t>
            </a:r>
            <a:r>
              <a:rPr lang="en-US" altLang="zh-CN" dirty="0" err="1"/>
              <a:t>dev</a:t>
            </a:r>
            <a:r>
              <a:rPr lang="zh-CN" altLang="zh-CN" dirty="0"/>
              <a:t>命令来刷新页面，便能更新</a:t>
            </a:r>
            <a:r>
              <a:rPr lang="zh-CN" altLang="zh-CN" dirty="0" smtClean="0"/>
              <a:t>更改的</a:t>
            </a:r>
            <a:r>
              <a:rPr lang="zh-CN" altLang="zh-CN" dirty="0"/>
              <a:t>模块，并且将效果及时展示出来，这极大地提高了开发效率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8.1 </a:t>
            </a:r>
            <a:r>
              <a:rPr lang="zh-CN" altLang="en-US" dirty="0" smtClean="0">
                <a:cs typeface="Times New Roman" panose="02020603050405020304" pitchFamily="18" charset="0"/>
              </a:rPr>
              <a:t>初识服务器端渲染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客户端渲染与服务器端渲染的区别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73508" y="2454359"/>
            <a:ext cx="832759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en-US" altLang="zh-CN" dirty="0" err="1"/>
              <a:t>Vue</a:t>
            </a:r>
            <a:r>
              <a:rPr lang="zh-CN" altLang="zh-CN" dirty="0"/>
              <a:t>进行服务器端渲染时，需要利用</a:t>
            </a:r>
            <a:r>
              <a:rPr lang="en-US" altLang="zh-CN" dirty="0"/>
              <a:t>Node.js</a:t>
            </a:r>
            <a:r>
              <a:rPr lang="zh-CN" altLang="zh-CN" dirty="0"/>
              <a:t>搭建一个服务器，并添加服务器端渲染的代码逻辑。使用</a:t>
            </a:r>
            <a:r>
              <a:rPr lang="en-US" altLang="zh-CN" dirty="0" err="1"/>
              <a:t>webpack</a:t>
            </a:r>
            <a:r>
              <a:rPr lang="en-US" altLang="zh-CN" dirty="0"/>
              <a:t>-</a:t>
            </a:r>
            <a:r>
              <a:rPr lang="en-US" altLang="zh-CN" dirty="0" err="1"/>
              <a:t>dev</a:t>
            </a:r>
            <a:r>
              <a:rPr lang="en-US" altLang="zh-CN" dirty="0"/>
              <a:t>-middleware</a:t>
            </a:r>
            <a:r>
              <a:rPr lang="zh-CN" altLang="zh-CN" dirty="0"/>
              <a:t>中间件对更改的文件进行监控，使用</a:t>
            </a:r>
            <a:r>
              <a:rPr lang="en-US" altLang="zh-CN" dirty="0" err="1"/>
              <a:t>webpack</a:t>
            </a:r>
            <a:r>
              <a:rPr lang="en-US" altLang="zh-CN" dirty="0"/>
              <a:t>-hot-middleware</a:t>
            </a:r>
            <a:r>
              <a:rPr lang="zh-CN" altLang="zh-CN" dirty="0"/>
              <a:t>中间件进行页面的热更新，使用</a:t>
            </a:r>
            <a:r>
              <a:rPr lang="en-US" altLang="zh-CN" dirty="0" err="1"/>
              <a:t>vue</a:t>
            </a:r>
            <a:r>
              <a:rPr lang="en-US" altLang="zh-CN" dirty="0"/>
              <a:t>-server-renderer</a:t>
            </a:r>
            <a:r>
              <a:rPr lang="zh-CN" altLang="zh-CN" dirty="0"/>
              <a:t>插件来渲染服务器端打包的</a:t>
            </a:r>
            <a:r>
              <a:rPr lang="en-US" altLang="zh-CN" dirty="0"/>
              <a:t>bundle</a:t>
            </a:r>
            <a:r>
              <a:rPr lang="zh-CN" altLang="zh-CN" dirty="0"/>
              <a:t>文件到客户端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893949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zh-CN" altLang="en-US" dirty="0" smtClean="0"/>
              <a:t>服务器端渲染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8.1 </a:t>
            </a:r>
            <a:r>
              <a:rPr lang="zh-CN" altLang="en-US" dirty="0" smtClean="0">
                <a:cs typeface="Times New Roman" panose="02020603050405020304" pitchFamily="18" charset="0"/>
              </a:rPr>
              <a:t>初识服务器端渲染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客户端渲染与服务器端渲染的区别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73508" y="2454359"/>
            <a:ext cx="832759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zh-CN" dirty="0"/>
              <a:t>如果网站对</a:t>
            </a:r>
            <a:r>
              <a:rPr lang="en-US" altLang="zh-CN" dirty="0"/>
              <a:t>SEO</a:t>
            </a:r>
            <a:r>
              <a:rPr lang="zh-CN" altLang="zh-CN" dirty="0"/>
              <a:t>（搜索引擎优化）要求比较高，页面又是通过异步来获取内容，则需要使用服务器渲染来解决此问题</a:t>
            </a:r>
            <a:r>
              <a:rPr lang="zh-CN" altLang="zh-CN" dirty="0" smtClean="0"/>
              <a:t>。</a:t>
            </a:r>
            <a:endParaRPr lang="en-US" altLang="zh-CN" dirty="0"/>
          </a:p>
        </p:txBody>
      </p: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893949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3"/>
            </a:pPr>
            <a:r>
              <a:rPr lang="zh-CN" altLang="zh-CN" dirty="0"/>
              <a:t>服务器端渲染的优点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8.1 </a:t>
            </a:r>
            <a:r>
              <a:rPr lang="zh-CN" altLang="en-US" dirty="0" smtClean="0">
                <a:cs typeface="Times New Roman" panose="02020603050405020304" pitchFamily="18" charset="0"/>
              </a:rPr>
              <a:t>初识服务器端渲染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客户端渲染与服务器端渲染的区别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73508" y="1873334"/>
            <a:ext cx="832759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zh-CN" dirty="0"/>
              <a:t>服务器端渲染相对于传统的</a:t>
            </a:r>
            <a:r>
              <a:rPr lang="en-US" altLang="zh-CN" dirty="0"/>
              <a:t>SPA</a:t>
            </a:r>
            <a:r>
              <a:rPr lang="zh-CN" altLang="zh-CN" dirty="0"/>
              <a:t>（单页面应用）来说，主要有以下</a:t>
            </a:r>
            <a:r>
              <a:rPr lang="zh-CN" altLang="zh-CN" dirty="0" smtClean="0"/>
              <a:t>优势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zh-CN" dirty="0"/>
              <a:t>利于</a:t>
            </a:r>
            <a:r>
              <a:rPr lang="en-US" altLang="zh-CN" dirty="0" smtClean="0"/>
              <a:t>SEO</a:t>
            </a:r>
            <a:endParaRPr lang="en-US" altLang="zh-CN" dirty="0" smtClean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zh-CN" dirty="0"/>
              <a:t>首屏渲染速度快</a:t>
            </a:r>
            <a:endParaRPr lang="en-US" altLang="zh-CN" dirty="0"/>
          </a:p>
        </p:txBody>
      </p: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8.1 </a:t>
            </a:r>
            <a:r>
              <a:rPr lang="zh-CN" altLang="en-US" dirty="0" smtClean="0">
                <a:cs typeface="Times New Roman" panose="02020603050405020304" pitchFamily="18" charset="0"/>
              </a:rPr>
              <a:t>初识服务器端渲染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客户端渲染与服务器端渲染的区别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73508" y="2454359"/>
            <a:ext cx="832759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zh-CN" dirty="0"/>
              <a:t>虽然服务器端渲染有首屏加载速度快和有利于</a:t>
            </a:r>
            <a:r>
              <a:rPr lang="en-US" altLang="zh-CN" dirty="0"/>
              <a:t>SEO</a:t>
            </a:r>
            <a:r>
              <a:rPr lang="zh-CN" altLang="zh-CN" dirty="0"/>
              <a:t>的优点，但是在使用服务器端渲染的时候，还需要注意以下两点</a:t>
            </a:r>
            <a:r>
              <a:rPr lang="zh-CN" altLang="zh-CN" dirty="0" smtClean="0"/>
              <a:t>事项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zh-CN" dirty="0"/>
              <a:t>服务器端压力</a:t>
            </a:r>
            <a:r>
              <a:rPr lang="zh-CN" altLang="zh-CN" dirty="0" smtClean="0"/>
              <a:t>增加</a:t>
            </a:r>
            <a:endParaRPr lang="en-US" altLang="zh-CN" dirty="0" smtClean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zh-CN" dirty="0"/>
              <a:t>涉及构建设置和部署的要求</a:t>
            </a:r>
            <a:endParaRPr lang="en-US" altLang="zh-CN" dirty="0"/>
          </a:p>
        </p:txBody>
      </p: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893949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4"/>
            </a:pPr>
            <a:r>
              <a:rPr lang="zh-CN" altLang="zh-CN" dirty="0"/>
              <a:t>服务器端渲染的不足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8.1 </a:t>
            </a:r>
            <a:r>
              <a:rPr lang="zh-CN" altLang="en-US" dirty="0" smtClean="0">
                <a:cs typeface="Times New Roman" panose="02020603050405020304" pitchFamily="18" charset="0"/>
              </a:rPr>
              <a:t>初识服务器端渲染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6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服务器端渲染的注意事项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32801" y="2388979"/>
            <a:ext cx="841692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 err="1"/>
              <a:t>Vue</a:t>
            </a:r>
            <a:r>
              <a:rPr lang="en-US" altLang="zh-CN" dirty="0"/>
              <a:t> 2.3.0+</a:t>
            </a:r>
            <a:r>
              <a:rPr lang="zh-CN" altLang="zh-CN" dirty="0"/>
              <a:t>版本的服务器端渲染（</a:t>
            </a:r>
            <a:r>
              <a:rPr lang="en-US" altLang="zh-CN" dirty="0"/>
              <a:t>SSR</a:t>
            </a:r>
            <a:r>
              <a:rPr lang="zh-CN" altLang="zh-CN" dirty="0"/>
              <a:t>），要求</a:t>
            </a:r>
            <a:r>
              <a:rPr lang="en-US" altLang="zh-CN" dirty="0" err="1"/>
              <a:t>vue</a:t>
            </a:r>
            <a:r>
              <a:rPr lang="en-US" altLang="zh-CN" dirty="0"/>
              <a:t>-server-renderer</a:t>
            </a:r>
            <a:r>
              <a:rPr lang="zh-CN" altLang="zh-CN" dirty="0"/>
              <a:t>（服务端渲染插件）的版本要与</a:t>
            </a:r>
            <a:r>
              <a:rPr lang="en-US" altLang="zh-CN" dirty="0" err="1"/>
              <a:t>Vue</a:t>
            </a:r>
            <a:r>
              <a:rPr lang="zh-CN" altLang="zh-CN" dirty="0"/>
              <a:t>版本相匹配。需要的最低</a:t>
            </a:r>
            <a:r>
              <a:rPr lang="en-US" altLang="zh-CN" dirty="0" err="1"/>
              <a:t>Vue</a:t>
            </a:r>
            <a:r>
              <a:rPr lang="zh-CN" altLang="zh-CN" dirty="0"/>
              <a:t>相关插件版本如下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dirty="0" err="1"/>
              <a:t>vue</a:t>
            </a:r>
            <a:r>
              <a:rPr lang="en-US" altLang="zh-CN" dirty="0"/>
              <a:t> &amp; </a:t>
            </a:r>
            <a:r>
              <a:rPr lang="en-US" altLang="zh-CN" dirty="0" err="1"/>
              <a:t>vue</a:t>
            </a:r>
            <a:r>
              <a:rPr lang="en-US" altLang="zh-CN" dirty="0"/>
              <a:t>-server-renderer 2.3.0</a:t>
            </a:r>
            <a:r>
              <a:rPr lang="en-US" altLang="zh-CN" dirty="0" smtClean="0"/>
              <a:t>+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dirty="0" err="1"/>
              <a:t>vue</a:t>
            </a:r>
            <a:r>
              <a:rPr lang="en-US" altLang="zh-CN" dirty="0"/>
              <a:t>-router 2.5.0</a:t>
            </a:r>
            <a:r>
              <a:rPr lang="en-US" altLang="zh-CN" dirty="0" smtClean="0"/>
              <a:t>+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dirty="0" err="1"/>
              <a:t>vue</a:t>
            </a:r>
            <a:r>
              <a:rPr lang="en-US" altLang="zh-CN" dirty="0"/>
              <a:t>-loader 12.0.0+ &amp; </a:t>
            </a:r>
            <a:r>
              <a:rPr lang="en-US" altLang="zh-CN" dirty="0" err="1"/>
              <a:t>vue</a:t>
            </a:r>
            <a:r>
              <a:rPr lang="en-US" altLang="zh-CN" dirty="0"/>
              <a:t>-style-loader 3.0.0+</a:t>
            </a:r>
            <a:endParaRPr lang="en-US" altLang="zh-CN" dirty="0"/>
          </a:p>
        </p:txBody>
      </p: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565150" y="1893949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 smtClean="0"/>
              <a:t>版本要求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8.1 </a:t>
            </a:r>
            <a:r>
              <a:rPr lang="zh-CN" altLang="en-US" dirty="0" smtClean="0">
                <a:cs typeface="Times New Roman" panose="02020603050405020304" pitchFamily="18" charset="0"/>
              </a:rPr>
              <a:t>初识服务器端渲染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服务器端渲染的注意事项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73507" y="2454359"/>
            <a:ext cx="851809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en-US" altLang="zh-CN" dirty="0" err="1"/>
              <a:t>Vue</a:t>
            </a:r>
            <a:r>
              <a:rPr lang="zh-CN" altLang="zh-CN" dirty="0"/>
              <a:t>有两种路由模式，一种是</a:t>
            </a:r>
            <a:r>
              <a:rPr lang="en-US" altLang="zh-CN" dirty="0"/>
              <a:t>hash</a:t>
            </a:r>
            <a:r>
              <a:rPr lang="zh-CN" altLang="zh-CN" dirty="0"/>
              <a:t>（哈希）模式，在地址栏</a:t>
            </a:r>
            <a:r>
              <a:rPr lang="en-US" altLang="zh-CN" dirty="0"/>
              <a:t>URL</a:t>
            </a:r>
            <a:r>
              <a:rPr lang="zh-CN" altLang="zh-CN" dirty="0"/>
              <a:t>中会自带</a:t>
            </a:r>
            <a:r>
              <a:rPr lang="en-US" altLang="zh-CN" dirty="0"/>
              <a:t>#</a:t>
            </a:r>
            <a:r>
              <a:rPr lang="zh-CN" altLang="zh-CN" dirty="0"/>
              <a:t>符号，例如，</a:t>
            </a:r>
            <a:r>
              <a:rPr lang="en-US" altLang="zh-CN" dirty="0"/>
              <a:t>http://localhost/#/login</a:t>
            </a:r>
            <a:r>
              <a:rPr lang="zh-CN" altLang="zh-CN" dirty="0"/>
              <a:t>，</a:t>
            </a:r>
            <a:r>
              <a:rPr lang="en-US" altLang="zh-CN" dirty="0"/>
              <a:t>#/login</a:t>
            </a:r>
            <a:r>
              <a:rPr lang="zh-CN" altLang="zh-CN" dirty="0"/>
              <a:t>就是</a:t>
            </a:r>
            <a:r>
              <a:rPr lang="en-US" altLang="zh-CN" dirty="0"/>
              <a:t>hash</a:t>
            </a:r>
            <a:r>
              <a:rPr lang="zh-CN" altLang="zh-CN" dirty="0"/>
              <a:t>值。需要注意的是，虽然</a:t>
            </a:r>
            <a:r>
              <a:rPr lang="en-US" altLang="zh-CN" dirty="0"/>
              <a:t>hash</a:t>
            </a:r>
            <a:r>
              <a:rPr lang="zh-CN" altLang="zh-CN" dirty="0"/>
              <a:t>模式会出现在</a:t>
            </a:r>
            <a:r>
              <a:rPr lang="en-US" altLang="zh-CN" dirty="0"/>
              <a:t>URL</a:t>
            </a:r>
            <a:r>
              <a:rPr lang="zh-CN" altLang="zh-CN" dirty="0"/>
              <a:t>中，但不会被包含在</a:t>
            </a:r>
            <a:r>
              <a:rPr lang="en-US" altLang="zh-CN" dirty="0"/>
              <a:t>HTTP</a:t>
            </a:r>
            <a:r>
              <a:rPr lang="zh-CN" altLang="zh-CN" dirty="0"/>
              <a:t>请求中，改变</a:t>
            </a:r>
            <a:r>
              <a:rPr lang="en-US" altLang="zh-CN" dirty="0"/>
              <a:t>hash</a:t>
            </a:r>
            <a:r>
              <a:rPr lang="zh-CN" altLang="zh-CN" dirty="0"/>
              <a:t>不会重新加载</a:t>
            </a:r>
            <a:r>
              <a:rPr lang="zh-CN" altLang="zh-CN" dirty="0" smtClean="0"/>
              <a:t>页面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893949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zh-CN" altLang="en-US" dirty="0" smtClean="0"/>
              <a:t>路由模式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8.1 </a:t>
            </a:r>
            <a:r>
              <a:rPr lang="zh-CN" altLang="en-US" dirty="0" smtClean="0">
                <a:cs typeface="Times New Roman" panose="02020603050405020304" pitchFamily="18" charset="0"/>
              </a:rPr>
              <a:t>初识服务器端渲染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服务器端渲染的注意事项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73508" y="1873334"/>
            <a:ext cx="8327592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zh-CN" dirty="0"/>
              <a:t>另一种路由模式是</a:t>
            </a:r>
            <a:r>
              <a:rPr lang="en-US" altLang="zh-CN" dirty="0"/>
              <a:t>history</a:t>
            </a:r>
            <a:r>
              <a:rPr lang="zh-CN" altLang="zh-CN" dirty="0"/>
              <a:t>模式，与</a:t>
            </a:r>
            <a:r>
              <a:rPr lang="en-US" altLang="zh-CN" dirty="0"/>
              <a:t>hash</a:t>
            </a:r>
            <a:r>
              <a:rPr lang="zh-CN" altLang="zh-CN" dirty="0"/>
              <a:t>模式不同的是，</a:t>
            </a:r>
            <a:r>
              <a:rPr lang="en-US" altLang="zh-CN" dirty="0"/>
              <a:t>URL</a:t>
            </a:r>
            <a:r>
              <a:rPr lang="zh-CN" altLang="zh-CN" dirty="0"/>
              <a:t>中不会自带</a:t>
            </a:r>
            <a:r>
              <a:rPr lang="en-US" altLang="zh-CN" dirty="0"/>
              <a:t>#</a:t>
            </a:r>
            <a:r>
              <a:rPr lang="zh-CN" altLang="zh-CN" dirty="0"/>
              <a:t>号，看起来比较美观，如</a:t>
            </a:r>
            <a:r>
              <a:rPr lang="en-US" altLang="zh-CN" dirty="0"/>
              <a:t>http://localhost/login</a:t>
            </a:r>
            <a:r>
              <a:rPr lang="zh-CN" altLang="zh-CN" dirty="0"/>
              <a:t>。</a:t>
            </a:r>
            <a:r>
              <a:rPr lang="en-US" altLang="zh-CN" dirty="0"/>
              <a:t>history</a:t>
            </a:r>
            <a:r>
              <a:rPr lang="zh-CN" altLang="zh-CN" dirty="0"/>
              <a:t>模式利用</a:t>
            </a:r>
            <a:r>
              <a:rPr lang="en-US" altLang="zh-CN" dirty="0" err="1"/>
              <a:t>history.pushState</a:t>
            </a:r>
            <a:r>
              <a:rPr lang="en-US" altLang="zh-CN" dirty="0"/>
              <a:t> API</a:t>
            </a:r>
            <a:r>
              <a:rPr lang="zh-CN" altLang="zh-CN" dirty="0"/>
              <a:t>来完成</a:t>
            </a:r>
            <a:r>
              <a:rPr lang="en-US" altLang="zh-CN" dirty="0"/>
              <a:t>URL</a:t>
            </a:r>
            <a:r>
              <a:rPr lang="zh-CN" altLang="zh-CN" dirty="0"/>
              <a:t>跳转而无须重新加载页面。由于</a:t>
            </a:r>
            <a:r>
              <a:rPr lang="en-US" altLang="zh-CN" dirty="0"/>
              <a:t>hash</a:t>
            </a:r>
            <a:r>
              <a:rPr lang="zh-CN" altLang="zh-CN" dirty="0"/>
              <a:t>模式的路由提交不到服务器上，因此服务器端渲染的路由需要使用</a:t>
            </a:r>
            <a:r>
              <a:rPr lang="en-US" altLang="zh-CN" dirty="0"/>
              <a:t>history</a:t>
            </a:r>
            <a:r>
              <a:rPr lang="zh-CN" altLang="zh-CN" dirty="0" smtClean="0"/>
              <a:t>模式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8.2 </a:t>
            </a:r>
            <a:r>
              <a:rPr lang="zh-CN" altLang="en-US" dirty="0" smtClean="0">
                <a:cs typeface="Times New Roman" panose="02020603050405020304" pitchFamily="18" charset="0"/>
              </a:rPr>
              <a:t>服务器端渲染的简单实现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</a:t>
              </a:r>
              <a:r>
                <a:rPr lang="en-US" altLang="zh-CN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vue-ssr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832701"/>
            <a:ext cx="80645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服务端渲染的实现，通常有</a:t>
            </a:r>
            <a:r>
              <a:rPr lang="en-US" altLang="zh-CN" dirty="0"/>
              <a:t>3</a:t>
            </a:r>
            <a:r>
              <a:rPr lang="zh-CN" altLang="zh-CN" dirty="0"/>
              <a:t>种方式，第</a:t>
            </a:r>
            <a:r>
              <a:rPr lang="en-US" altLang="zh-CN" dirty="0"/>
              <a:t>1</a:t>
            </a:r>
            <a:r>
              <a:rPr lang="zh-CN" altLang="zh-CN" dirty="0"/>
              <a:t>种是手动进行项目的简单搭建，第</a:t>
            </a:r>
            <a:r>
              <a:rPr lang="en-US" altLang="zh-CN" dirty="0"/>
              <a:t>2</a:t>
            </a:r>
            <a:r>
              <a:rPr lang="zh-CN" altLang="zh-CN" dirty="0"/>
              <a:t>种是使用</a:t>
            </a:r>
            <a:r>
              <a:rPr lang="en-US" altLang="zh-CN" dirty="0" err="1"/>
              <a:t>Vue</a:t>
            </a:r>
            <a:r>
              <a:rPr lang="en-US" altLang="zh-CN" dirty="0"/>
              <a:t> CLI 3</a:t>
            </a:r>
            <a:r>
              <a:rPr lang="zh-CN" altLang="zh-CN" dirty="0"/>
              <a:t>脚手架进行搭建，第</a:t>
            </a:r>
            <a:r>
              <a:rPr lang="en-US" altLang="zh-CN" dirty="0"/>
              <a:t>3</a:t>
            </a:r>
            <a:r>
              <a:rPr lang="zh-CN" altLang="zh-CN" dirty="0"/>
              <a:t>种是利用一些成熟框架来搭建（如</a:t>
            </a:r>
            <a:r>
              <a:rPr lang="en-US" altLang="zh-CN" dirty="0"/>
              <a:t>Nuxt.js</a:t>
            </a:r>
            <a:r>
              <a:rPr lang="zh-CN" altLang="zh-CN" dirty="0"/>
              <a:t>）。本节讲解第一种方式</a:t>
            </a:r>
            <a:r>
              <a:rPr lang="zh-CN" altLang="zh-CN" dirty="0" smtClean="0"/>
              <a:t>，手动</a:t>
            </a:r>
            <a:r>
              <a:rPr lang="zh-CN" altLang="zh-CN" dirty="0"/>
              <a:t>搭建项目实现简单的服务器端</a:t>
            </a:r>
            <a:r>
              <a:rPr lang="zh-CN" altLang="zh-CN" dirty="0" smtClean="0"/>
              <a:t>渲染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6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 bwMode="auto">
          <a:xfrm>
            <a:off x="1765331" y="1546254"/>
            <a:ext cx="5629212" cy="3957575"/>
            <a:chOff x="1671783" y="1414593"/>
            <a:chExt cx="5628984" cy="3957378"/>
          </a:xfrm>
        </p:grpSpPr>
        <p:graphicFrame>
          <p:nvGraphicFramePr>
            <p:cNvPr id="3" name="图表 36"/>
            <p:cNvGraphicFramePr/>
            <p:nvPr/>
          </p:nvGraphicFramePr>
          <p:xfrm>
            <a:off x="1671783" y="1414593"/>
            <a:ext cx="5628984" cy="39573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grpSp>
          <p:nvGrpSpPr>
            <p:cNvPr id="62" name="组合 37"/>
            <p:cNvGrpSpPr/>
            <p:nvPr/>
          </p:nvGrpSpPr>
          <p:grpSpPr bwMode="auto">
            <a:xfrm>
              <a:off x="3459192" y="1906649"/>
              <a:ext cx="2572726" cy="2420927"/>
              <a:chOff x="3459192" y="1906649"/>
              <a:chExt cx="2572726" cy="2420927"/>
            </a:xfrm>
          </p:grpSpPr>
          <p:sp>
            <p:nvSpPr>
              <p:cNvPr id="63" name="弧形 62"/>
              <p:cNvSpPr/>
              <p:nvPr/>
            </p:nvSpPr>
            <p:spPr bwMode="auto">
              <a:xfrm rot="5400000">
                <a:off x="3827497" y="2732113"/>
                <a:ext cx="1312796" cy="1312810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64" name="弧形 63"/>
              <p:cNvSpPr/>
              <p:nvPr/>
            </p:nvSpPr>
            <p:spPr bwMode="auto">
              <a:xfrm>
                <a:off x="3943373" y="2849590"/>
                <a:ext cx="1081043" cy="1084208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65" name="弧形 64"/>
              <p:cNvSpPr/>
              <p:nvPr/>
            </p:nvSpPr>
            <p:spPr bwMode="auto">
              <a:xfrm rot="16200000">
                <a:off x="4022750" y="2994041"/>
                <a:ext cx="898480" cy="822292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 bwMode="auto">
              <a:xfrm rot="18386741" flipH="1">
                <a:off x="3138548" y="2227319"/>
                <a:ext cx="1041348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  <a:endParaRPr lang="zh-CN" altLang="en-US" sz="2000" b="1" kern="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 bwMode="auto">
              <a:xfrm rot="13890666" flipH="1" flipV="1">
                <a:off x="4991880" y="2509086"/>
                <a:ext cx="1039760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  <a:endParaRPr lang="zh-CN" altLang="en-US" sz="2000" b="1" kern="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 bwMode="auto">
              <a:xfrm rot="8184459" flipH="1" flipV="1">
                <a:off x="4992668" y="3927448"/>
                <a:ext cx="1039771" cy="40003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  <a:endParaRPr lang="zh-CN" altLang="en-US" sz="2000" b="1" kern="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学习目标</a:t>
            </a:r>
            <a:endParaRPr lang="zh-CN" altLang="en-US" smtClean="0"/>
          </a:p>
        </p:txBody>
      </p:sp>
      <p:grpSp>
        <p:nvGrpSpPr>
          <p:cNvPr id="45" name="组合 44"/>
          <p:cNvGrpSpPr/>
          <p:nvPr/>
        </p:nvGrpSpPr>
        <p:grpSpPr bwMode="auto">
          <a:xfrm>
            <a:off x="387350" y="1764094"/>
            <a:ext cx="2852558" cy="1140731"/>
            <a:chOff x="153988" y="1614313"/>
            <a:chExt cx="2851727" cy="1141457"/>
          </a:xfrm>
        </p:grpSpPr>
        <p:sp>
          <p:nvSpPr>
            <p:cNvPr id="5149" name="矩形 5"/>
            <p:cNvSpPr>
              <a:spLocks noChangeArrowheads="1"/>
            </p:cNvSpPr>
            <p:nvPr/>
          </p:nvSpPr>
          <p:spPr bwMode="auto">
            <a:xfrm>
              <a:off x="652763" y="1694646"/>
              <a:ext cx="2352952" cy="785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indent="-457200">
                <a:lnSpc>
                  <a:spcPct val="125000"/>
                </a:lnSpc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客户端渲染和服务器端渲染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的区别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50" name="组合 16"/>
            <p:cNvGrpSpPr/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5154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5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51" name="组合 15"/>
            <p:cNvGrpSpPr/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49" name="椭圆 48"/>
              <p:cNvSpPr/>
              <p:nvPr/>
            </p:nvSpPr>
            <p:spPr bwMode="auto">
              <a:xfrm>
                <a:off x="1232465" y="3557808"/>
                <a:ext cx="474286" cy="474959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287984" y="3529216"/>
                <a:ext cx="334696" cy="522613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3" name="组合 52"/>
          <p:cNvGrpSpPr/>
          <p:nvPr/>
        </p:nvGrpSpPr>
        <p:grpSpPr bwMode="auto">
          <a:xfrm>
            <a:off x="6176963" y="1804687"/>
            <a:ext cx="2560637" cy="1103614"/>
            <a:chOff x="6135688" y="2108750"/>
            <a:chExt cx="2560637" cy="1101175"/>
          </a:xfrm>
        </p:grpSpPr>
        <p:grpSp>
          <p:nvGrpSpPr>
            <p:cNvPr id="5142" name="组合 32"/>
            <p:cNvGrpSpPr/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7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8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43" name="组合 35"/>
            <p:cNvGrpSpPr/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57" name="椭圆 56"/>
              <p:cNvSpPr/>
              <p:nvPr/>
            </p:nvSpPr>
            <p:spPr bwMode="auto">
              <a:xfrm>
                <a:off x="1232465" y="3557820"/>
                <a:ext cx="474415" cy="475611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300921" y="3529283"/>
                <a:ext cx="335911" cy="523172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44" name="矩形 46"/>
            <p:cNvSpPr>
              <a:spLocks noChangeArrowheads="1"/>
            </p:cNvSpPr>
            <p:nvPr/>
          </p:nvSpPr>
          <p:spPr bwMode="auto">
            <a:xfrm>
              <a:off x="6135688" y="2108750"/>
              <a:ext cx="2087562" cy="783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indent="-457200" algn="r">
                <a:lnSpc>
                  <a:spcPct val="125000"/>
                </a:lnSpc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服务器端渲染的优点和不足</a:t>
              </a:r>
              <a:endPara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 bwMode="auto">
          <a:xfrm flipV="1">
            <a:off x="6085599" y="4081428"/>
            <a:ext cx="2661526" cy="1103320"/>
            <a:chOff x="6034799" y="2109791"/>
            <a:chExt cx="2661526" cy="1100134"/>
          </a:xfrm>
        </p:grpSpPr>
        <p:grpSp>
          <p:nvGrpSpPr>
            <p:cNvPr id="5135" name="组合 32"/>
            <p:cNvGrpSpPr/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36" name="组合 35"/>
            <p:cNvGrpSpPr/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72" name="椭圆 71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7" name="矩形 46"/>
            <p:cNvSpPr>
              <a:spLocks noChangeArrowheads="1"/>
            </p:cNvSpPr>
            <p:nvPr/>
          </p:nvSpPr>
          <p:spPr bwMode="auto">
            <a:xfrm flipV="1">
              <a:off x="6034799" y="2279485"/>
              <a:ext cx="2106613" cy="781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indent="-457200" algn="r" latinLnBrk="1">
                <a:lnSpc>
                  <a:spcPct val="125000"/>
                </a:lnSpc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服务器端渲染</a:t>
              </a:r>
              <a:r>
                <a:rPr lang="zh-CN" altLang="en-US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的基本实现方法</a:t>
              </a:r>
              <a:endPara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 bwMode="auto">
          <a:xfrm flipH="1" flipV="1">
            <a:off x="398463" y="4068436"/>
            <a:ext cx="2655551" cy="1260401"/>
            <a:chOff x="6040774" y="1953692"/>
            <a:chExt cx="2655551" cy="1256233"/>
          </a:xfrm>
        </p:grpSpPr>
        <p:grpSp>
          <p:nvGrpSpPr>
            <p:cNvPr id="5128" name="组合 32"/>
            <p:cNvGrpSpPr/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33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34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29" name="组合 35"/>
            <p:cNvGrpSpPr/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80" name="椭圆 79"/>
              <p:cNvSpPr/>
              <p:nvPr/>
            </p:nvSpPr>
            <p:spPr bwMode="auto">
              <a:xfrm>
                <a:off x="1232465" y="3558671"/>
                <a:ext cx="474415" cy="475088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flipV="1">
                <a:off x="1300921" y="3530166"/>
                <a:ext cx="335911" cy="52259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0" name="矩形 46"/>
            <p:cNvSpPr>
              <a:spLocks noChangeArrowheads="1"/>
            </p:cNvSpPr>
            <p:nvPr/>
          </p:nvSpPr>
          <p:spPr bwMode="auto">
            <a:xfrm flipV="1">
              <a:off x="6040774" y="1953692"/>
              <a:ext cx="2153631" cy="1127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indent="-457200">
                <a:lnSpc>
                  <a:spcPct val="125000"/>
                </a:lnSpc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如何利用</a:t>
              </a:r>
              <a:r>
                <a:rPr lang="en-US" altLang="zh-CN" b="1" dirty="0" err="1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搭建服务器端渲染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8.2 </a:t>
            </a:r>
            <a:r>
              <a:rPr lang="zh-CN" altLang="en-US" dirty="0" smtClean="0">
                <a:cs typeface="Times New Roman" panose="02020603050405020304" pitchFamily="18" charset="0"/>
              </a:rPr>
              <a:t>服务器端渲染的简单实现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</a:t>
              </a:r>
              <a:r>
                <a:rPr lang="en-US" altLang="zh-CN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vue-ssr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73508" y="1873334"/>
            <a:ext cx="832759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zh-CN" dirty="0" smtClean="0"/>
              <a:t>在</a:t>
            </a:r>
            <a:r>
              <a:rPr lang="zh-CN" altLang="en-US" dirty="0" smtClean="0"/>
              <a:t>项目存储</a:t>
            </a:r>
            <a:r>
              <a:rPr lang="zh-CN" altLang="zh-CN" dirty="0" smtClean="0"/>
              <a:t>目录</a:t>
            </a:r>
            <a:r>
              <a:rPr lang="zh-CN" altLang="en-US" dirty="0"/>
              <a:t>下</a:t>
            </a:r>
            <a:r>
              <a:rPr lang="zh-CN" altLang="zh-CN" dirty="0" smtClean="0"/>
              <a:t>，</a:t>
            </a:r>
            <a:r>
              <a:rPr lang="zh-CN" altLang="zh-CN" dirty="0"/>
              <a:t>使用命令行工具创建一个</a:t>
            </a:r>
            <a:r>
              <a:rPr lang="en-US" altLang="zh-CN" dirty="0" err="1"/>
              <a:t>vue-ssr</a:t>
            </a:r>
            <a:r>
              <a:rPr lang="zh-CN" altLang="zh-CN" dirty="0" smtClean="0"/>
              <a:t>项目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执行</a:t>
            </a:r>
            <a:r>
              <a:rPr lang="zh-CN" altLang="en-US" dirty="0" smtClean="0"/>
              <a:t>完</a:t>
            </a:r>
            <a:r>
              <a:rPr lang="zh-CN" altLang="zh-CN" dirty="0" smtClean="0"/>
              <a:t>命令</a:t>
            </a:r>
            <a:r>
              <a:rPr lang="zh-CN" altLang="zh-CN" dirty="0"/>
              <a:t>后，会在</a:t>
            </a:r>
            <a:r>
              <a:rPr lang="en-US" altLang="zh-CN" dirty="0" err="1"/>
              <a:t>vue-ssr</a:t>
            </a:r>
            <a:r>
              <a:rPr lang="zh-CN" altLang="zh-CN" dirty="0"/>
              <a:t>目录下生成一个</a:t>
            </a:r>
            <a:r>
              <a:rPr lang="en-US" altLang="zh-CN" dirty="0" err="1"/>
              <a:t>package.json</a:t>
            </a:r>
            <a:r>
              <a:rPr lang="zh-CN" altLang="zh-CN" dirty="0"/>
              <a:t>文件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3245246" y="3153380"/>
            <a:ext cx="2514203" cy="1200329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vue-ssr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vue-ssr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-y</a:t>
            </a:r>
            <a:endParaRPr lang="en-US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8.2 </a:t>
            </a:r>
            <a:r>
              <a:rPr lang="zh-CN" altLang="en-US" dirty="0" smtClean="0">
                <a:cs typeface="Times New Roman" panose="02020603050405020304" pitchFamily="18" charset="0"/>
              </a:rPr>
              <a:t>服务器端渲染的简单实现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</a:t>
              </a:r>
              <a:r>
                <a:rPr lang="en-US" altLang="zh-CN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vue-ssr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73508" y="1873334"/>
            <a:ext cx="832759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zh-CN" dirty="0"/>
              <a:t>在</a:t>
            </a:r>
            <a:r>
              <a:rPr lang="en-US" altLang="zh-CN" dirty="0" err="1"/>
              <a:t>Vue</a:t>
            </a:r>
            <a:r>
              <a:rPr lang="zh-CN" altLang="zh-CN" dirty="0"/>
              <a:t>中使用服务器端渲染，需要借助</a:t>
            </a:r>
            <a:r>
              <a:rPr lang="en-US" altLang="zh-CN" dirty="0" err="1"/>
              <a:t>Vue</a:t>
            </a:r>
            <a:r>
              <a:rPr lang="zh-CN" altLang="zh-CN" dirty="0"/>
              <a:t>的扩展模块</a:t>
            </a:r>
            <a:r>
              <a:rPr lang="en-US" altLang="zh-CN" dirty="0" err="1"/>
              <a:t>vue</a:t>
            </a:r>
            <a:r>
              <a:rPr lang="en-US" altLang="zh-CN" dirty="0"/>
              <a:t>-server-renderer</a:t>
            </a:r>
            <a:r>
              <a:rPr lang="zh-CN" altLang="zh-CN" dirty="0"/>
              <a:t>。下面在</a:t>
            </a:r>
            <a:r>
              <a:rPr lang="en-US" altLang="zh-CN" dirty="0" err="1"/>
              <a:t>vue-ssr</a:t>
            </a:r>
            <a:r>
              <a:rPr lang="zh-CN" altLang="zh-CN" dirty="0"/>
              <a:t>项目中使用</a:t>
            </a:r>
            <a:r>
              <a:rPr lang="en-US" altLang="zh-CN" dirty="0" err="1"/>
              <a:t>npm</a:t>
            </a:r>
            <a:r>
              <a:rPr lang="zh-CN" altLang="zh-CN" dirty="0"/>
              <a:t>来安装</a:t>
            </a:r>
            <a:r>
              <a:rPr lang="en-US" altLang="zh-CN" dirty="0" err="1"/>
              <a:t>vue</a:t>
            </a:r>
            <a:r>
              <a:rPr lang="en-US" altLang="zh-CN" dirty="0"/>
              <a:t>-server-renderer</a:t>
            </a:r>
            <a:r>
              <a:rPr lang="zh-CN" altLang="zh-CN" dirty="0"/>
              <a:t>，具体命令如下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657350" y="3153380"/>
            <a:ext cx="6054528" cy="46166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vue@2.6.x vue-server-renderer@2.6.x --save</a:t>
            </a:r>
            <a:endParaRPr lang="en-US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20818" y="3787859"/>
            <a:ext cx="832759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en-US" altLang="zh-CN" dirty="0" err="1"/>
              <a:t>vue</a:t>
            </a:r>
            <a:r>
              <a:rPr lang="en-US" altLang="zh-CN" dirty="0"/>
              <a:t>-server-renderer</a:t>
            </a:r>
            <a:r>
              <a:rPr lang="zh-CN" altLang="zh-CN" dirty="0"/>
              <a:t>是</a:t>
            </a:r>
            <a:r>
              <a:rPr lang="en-US" altLang="zh-CN" dirty="0" err="1"/>
              <a:t>Vue</a:t>
            </a:r>
            <a:r>
              <a:rPr lang="zh-CN" altLang="zh-CN" dirty="0"/>
              <a:t>中处理服务器加载的一个模块，给</a:t>
            </a:r>
            <a:r>
              <a:rPr lang="en-US" altLang="zh-CN" dirty="0" err="1"/>
              <a:t>Vue</a:t>
            </a:r>
            <a:r>
              <a:rPr lang="zh-CN" altLang="zh-CN" dirty="0"/>
              <a:t>提供在</a:t>
            </a:r>
            <a:r>
              <a:rPr lang="en-US" altLang="zh-CN" dirty="0"/>
              <a:t>Node.js</a:t>
            </a:r>
            <a:r>
              <a:rPr lang="zh-CN" altLang="zh-CN" dirty="0"/>
              <a:t>服务器端渲染的功能。</a:t>
            </a:r>
            <a:r>
              <a:rPr lang="en-US" altLang="zh-CN" dirty="0" err="1"/>
              <a:t>vue</a:t>
            </a:r>
            <a:r>
              <a:rPr lang="en-US" altLang="zh-CN" dirty="0"/>
              <a:t>-server-renderer</a:t>
            </a:r>
            <a:r>
              <a:rPr lang="zh-CN" altLang="zh-CN" dirty="0"/>
              <a:t>依赖一些</a:t>
            </a:r>
            <a:r>
              <a:rPr lang="en-US" altLang="zh-CN" dirty="0"/>
              <a:t>Node.js</a:t>
            </a:r>
            <a:r>
              <a:rPr lang="zh-CN" altLang="zh-CN" dirty="0"/>
              <a:t>原生模块，所以目前只能在</a:t>
            </a:r>
            <a:r>
              <a:rPr lang="en-US" altLang="zh-CN" dirty="0"/>
              <a:t>Node.js</a:t>
            </a:r>
            <a:r>
              <a:rPr lang="zh-CN" altLang="zh-CN" dirty="0"/>
              <a:t>中使用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  <p:bldP spid="10" grpId="0" animBg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8.2 </a:t>
            </a:r>
            <a:r>
              <a:rPr lang="zh-CN" altLang="en-US" dirty="0" smtClean="0">
                <a:cs typeface="Times New Roman" panose="02020603050405020304" pitchFamily="18" charset="0"/>
              </a:rPr>
              <a:t>服务器端渲染的简单实现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渲染</a:t>
              </a:r>
              <a:r>
                <a:rPr lang="en-US" altLang="zh-CN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实例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917765"/>
            <a:ext cx="8064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将</a:t>
            </a:r>
            <a:r>
              <a:rPr lang="en-US" altLang="zh-CN" dirty="0" err="1"/>
              <a:t>vue</a:t>
            </a:r>
            <a:r>
              <a:rPr lang="en-US" altLang="zh-CN" dirty="0"/>
              <a:t>-server-renderer</a:t>
            </a:r>
            <a:r>
              <a:rPr lang="zh-CN" altLang="zh-CN" dirty="0"/>
              <a:t>安装完成后，创建服务器脚本文件</a:t>
            </a:r>
            <a:r>
              <a:rPr lang="en-US" altLang="zh-CN" dirty="0"/>
              <a:t>test.js</a:t>
            </a:r>
            <a:r>
              <a:rPr lang="zh-CN" altLang="zh-CN" dirty="0"/>
              <a:t>，实现将</a:t>
            </a:r>
            <a:r>
              <a:rPr lang="en-US" altLang="zh-CN" dirty="0" err="1"/>
              <a:t>Vue</a:t>
            </a:r>
            <a:r>
              <a:rPr lang="zh-CN" altLang="zh-CN" dirty="0"/>
              <a:t>实例的渲染结果输出到控制台中，具体代码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8.2 </a:t>
            </a:r>
            <a:r>
              <a:rPr lang="zh-CN" altLang="en-US" dirty="0" smtClean="0">
                <a:cs typeface="Times New Roman" panose="02020603050405020304" pitchFamily="18" charset="0"/>
              </a:rPr>
              <a:t>服务器端渲染的简单实现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渲染</a:t>
              </a:r>
              <a:r>
                <a:rPr lang="en-US" altLang="zh-CN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实例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225056" y="1925844"/>
            <a:ext cx="6951377" cy="452431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创建一个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require('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app = new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template: '&lt;div&gt;SSR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的简单使用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&lt;/div&gt;'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创建一个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renderer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renderer = require('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-server-renderer').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createRenderer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将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实例渲染为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HTML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renderer.renderToString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(app, (err, html) =&gt;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 (err)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 err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console.log(html)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8.2 </a:t>
            </a:r>
            <a:r>
              <a:rPr lang="zh-CN" altLang="en-US" dirty="0" smtClean="0">
                <a:cs typeface="Times New Roman" panose="02020603050405020304" pitchFamily="18" charset="0"/>
              </a:rPr>
              <a:t>服务器端渲染的简单实现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渲染</a:t>
              </a:r>
              <a:r>
                <a:rPr lang="en-US" altLang="zh-CN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实例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384897" y="3832626"/>
            <a:ext cx="6951377" cy="41819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 data-server-rendered="true"&gt;SSR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的简单使用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&lt;/div&gt;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473508" y="1873334"/>
            <a:ext cx="832759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zh-CN" dirty="0"/>
              <a:t>在命令行中执行</a:t>
            </a:r>
            <a:r>
              <a:rPr lang="en-US" altLang="zh-CN" dirty="0"/>
              <a:t>node </a:t>
            </a:r>
            <a:r>
              <a:rPr lang="en-US" altLang="zh-CN" dirty="0" smtClean="0"/>
              <a:t>test.js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可以</a:t>
            </a:r>
            <a:r>
              <a:rPr lang="zh-CN" altLang="en-US" dirty="0" smtClean="0"/>
              <a:t>在控制台中</a:t>
            </a:r>
            <a:r>
              <a:rPr lang="zh-CN" altLang="zh-CN" dirty="0" smtClean="0"/>
              <a:t>看出</a:t>
            </a:r>
            <a:r>
              <a:rPr lang="zh-CN" altLang="en-US" dirty="0" smtClean="0"/>
              <a:t>此时在</a:t>
            </a:r>
            <a:r>
              <a:rPr lang="en-US" altLang="zh-CN" dirty="0" smtClean="0"/>
              <a:t>&lt;</a:t>
            </a:r>
            <a:r>
              <a:rPr lang="en-US" altLang="zh-CN" dirty="0"/>
              <a:t>div&gt;</a:t>
            </a:r>
            <a:r>
              <a:rPr lang="zh-CN" altLang="zh-CN" dirty="0"/>
              <a:t>标签中添加了一个特殊的属性</a:t>
            </a:r>
            <a:r>
              <a:rPr lang="en-US" altLang="zh-CN" dirty="0"/>
              <a:t>data-server-rendered</a:t>
            </a:r>
            <a:r>
              <a:rPr lang="zh-CN" altLang="zh-CN" dirty="0"/>
              <a:t>，该属性是告诉客户端的</a:t>
            </a:r>
            <a:r>
              <a:rPr lang="en-US" altLang="zh-CN" dirty="0" err="1"/>
              <a:t>Vue</a:t>
            </a:r>
            <a:r>
              <a:rPr lang="zh-CN" altLang="zh-CN" dirty="0"/>
              <a:t>这个标签是由服务器渲染的</a:t>
            </a:r>
            <a:r>
              <a:rPr lang="zh-CN" altLang="zh-CN" dirty="0" smtClean="0"/>
              <a:t>，</a:t>
            </a:r>
            <a:r>
              <a:rPr lang="zh-CN" altLang="zh-CN" dirty="0"/>
              <a:t>运行结果如下所</a:t>
            </a:r>
            <a:r>
              <a:rPr lang="zh-CN" altLang="zh-CN" dirty="0" smtClean="0"/>
              <a:t>示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8.2 </a:t>
            </a:r>
            <a:r>
              <a:rPr lang="zh-CN" altLang="en-US" dirty="0" smtClean="0">
                <a:cs typeface="Times New Roman" panose="02020603050405020304" pitchFamily="18" charset="0"/>
              </a:rPr>
              <a:t>服务器端渲染的简单实现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Express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搭建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SSR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917700"/>
            <a:ext cx="833374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dirty="0"/>
              <a:t>Express</a:t>
            </a:r>
            <a:r>
              <a:rPr lang="zh-CN" altLang="zh-CN" dirty="0"/>
              <a:t>是一个基于</a:t>
            </a:r>
            <a:r>
              <a:rPr lang="en-US" altLang="zh-CN" dirty="0"/>
              <a:t>Node.js</a:t>
            </a:r>
            <a:r>
              <a:rPr lang="zh-CN" altLang="zh-CN" dirty="0"/>
              <a:t>平台的</a:t>
            </a:r>
            <a:r>
              <a:rPr lang="en-US" altLang="zh-CN" dirty="0"/>
              <a:t>Web</a:t>
            </a:r>
            <a:r>
              <a:rPr lang="zh-CN" altLang="en-US" dirty="0"/>
              <a:t>应用开发</a:t>
            </a:r>
            <a:r>
              <a:rPr lang="zh-CN" altLang="zh-CN" dirty="0"/>
              <a:t>框架，用来快速开发</a:t>
            </a:r>
            <a:r>
              <a:rPr lang="en-US" altLang="zh-CN" dirty="0"/>
              <a:t>Web</a:t>
            </a:r>
            <a:r>
              <a:rPr lang="zh-CN" altLang="zh-CN" dirty="0"/>
              <a:t>应用。下面我们将会讲解如何在</a:t>
            </a:r>
            <a:r>
              <a:rPr lang="en-US" altLang="zh-CN" dirty="0"/>
              <a:t>Express</a:t>
            </a:r>
            <a:r>
              <a:rPr lang="zh-CN" altLang="zh-CN" dirty="0"/>
              <a:t>框架中实现</a:t>
            </a:r>
            <a:r>
              <a:rPr lang="en-US" altLang="zh-CN" dirty="0"/>
              <a:t>SSR</a:t>
            </a:r>
            <a:r>
              <a:rPr lang="zh-CN" altLang="zh-CN" dirty="0"/>
              <a:t>，具体步骤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54517" y="3074212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在</a:t>
            </a:r>
            <a:r>
              <a:rPr lang="en-US" altLang="zh-CN" dirty="0" err="1"/>
              <a:t>vue-ssr</a:t>
            </a:r>
            <a:r>
              <a:rPr lang="zh-CN" altLang="zh-CN" dirty="0"/>
              <a:t>项目中执行如下命令，安装</a:t>
            </a:r>
            <a:r>
              <a:rPr lang="en-US" altLang="zh-CN" dirty="0"/>
              <a:t>Express</a:t>
            </a:r>
            <a:r>
              <a:rPr lang="zh-CN" altLang="zh-CN" dirty="0"/>
              <a:t>框架</a:t>
            </a:r>
            <a:endParaRPr lang="en-US" altLang="zh-CN" dirty="0"/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1225408" y="3777297"/>
            <a:ext cx="6951377" cy="41819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express@4.17.x --save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8.2 </a:t>
            </a:r>
            <a:r>
              <a:rPr lang="zh-CN" altLang="en-US" dirty="0" smtClean="0">
                <a:cs typeface="Times New Roman" panose="02020603050405020304" pitchFamily="18" charset="0"/>
              </a:rPr>
              <a:t>服务器端渲染的简单实现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Express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搭建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SSR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54517" y="1925848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zh-CN" altLang="zh-CN" dirty="0"/>
              <a:t>创建</a:t>
            </a:r>
            <a:r>
              <a:rPr lang="en-US" altLang="zh-CN" dirty="0"/>
              <a:t>template.html</a:t>
            </a:r>
            <a:r>
              <a:rPr lang="zh-CN" altLang="zh-CN" dirty="0"/>
              <a:t>文件，编写模板页面，具体代码如下</a:t>
            </a:r>
            <a:endParaRPr lang="en-US" altLang="zh-CN" dirty="0"/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1838528" y="2647639"/>
            <a:ext cx="4535285" cy="2677656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&lt;!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DOCTYPE html&gt;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&lt;html&gt;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&lt;head&gt;&lt;title&gt;Hello&lt;/title&gt;&lt;/head&gt;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&lt;body&gt;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&lt;!-- 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ssr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-outlet--&gt;</a:t>
            </a:r>
            <a:endParaRPr lang="zh-CN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&lt;/html&gt;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427038" y="5378716"/>
            <a:ext cx="8064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上述代码</a:t>
            </a:r>
            <a:r>
              <a:rPr lang="zh-CN" altLang="zh-CN" dirty="0" smtClean="0"/>
              <a:t>中的注释</a:t>
            </a:r>
            <a:r>
              <a:rPr lang="zh-CN" altLang="en-US" dirty="0"/>
              <a:t>部分</a:t>
            </a:r>
            <a:r>
              <a:rPr lang="zh-CN" altLang="zh-CN" dirty="0" smtClean="0"/>
              <a:t>是</a:t>
            </a:r>
            <a:r>
              <a:rPr lang="en-US" altLang="zh-CN" dirty="0"/>
              <a:t>HTML</a:t>
            </a:r>
            <a:r>
              <a:rPr lang="zh-CN" altLang="zh-CN" dirty="0"/>
              <a:t>注入的地方，该注释不能删除，否则会报错。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8.2 </a:t>
            </a:r>
            <a:r>
              <a:rPr lang="zh-CN" altLang="en-US" dirty="0" smtClean="0">
                <a:cs typeface="Times New Roman" panose="02020603050405020304" pitchFamily="18" charset="0"/>
              </a:rPr>
              <a:t>服务器端渲染的简单实现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Express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搭建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SSR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54517" y="1925848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3"/>
            </a:pPr>
            <a:r>
              <a:rPr lang="zh-CN" altLang="zh-CN" dirty="0"/>
              <a:t>在项目目录下创建</a:t>
            </a:r>
            <a:r>
              <a:rPr lang="en-US" altLang="zh-CN" dirty="0"/>
              <a:t>server.js</a:t>
            </a:r>
            <a:r>
              <a:rPr lang="zh-CN" altLang="zh-CN" dirty="0"/>
              <a:t>文件，具体代码如下</a:t>
            </a:r>
            <a:endParaRPr lang="en-US" altLang="zh-CN" dirty="0"/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1053873" y="2541308"/>
            <a:ext cx="7065787" cy="2677656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创建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require('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server = require('express')()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读取模板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renderer = require('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-server-renderer').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createRenderer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template: require('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').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readFileSync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('./template.html', 'utf-8')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8.2 </a:t>
            </a:r>
            <a:r>
              <a:rPr lang="zh-CN" altLang="en-US" dirty="0" smtClean="0">
                <a:cs typeface="Times New Roman" panose="02020603050405020304" pitchFamily="18" charset="0"/>
              </a:rPr>
              <a:t>服务器端渲染的简单实现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Express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搭建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SSR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1370695" y="2138771"/>
            <a:ext cx="6018933" cy="3785652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处理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方式请求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server.get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('*', 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res) =&gt;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res.set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({'Content-Type': 'text/html; charset=utf-8'})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data: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title: '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当前位置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url: req.url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template: '&lt;div&gt;{{title}}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{{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}}&lt;/div&gt;',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8.2 </a:t>
            </a:r>
            <a:r>
              <a:rPr lang="zh-CN" altLang="en-US" dirty="0" smtClean="0">
                <a:cs typeface="Times New Roman" panose="02020603050405020304" pitchFamily="18" charset="0"/>
              </a:rPr>
              <a:t>服务器端渲染的简单实现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Express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搭建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SSR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1455757" y="2000279"/>
            <a:ext cx="5508570" cy="452431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 将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实例渲染为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后输出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renderer.renderToString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(err, html) =&gt;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 (err)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res.status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(500).end('err: ' + err)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return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res.end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(html)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server.listen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(8080, function ()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console.log('server started at localhost:8080')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目录</a:t>
            </a:r>
            <a:endParaRPr lang="zh-CN" altLang="en-US" smtClean="0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2751138" y="2846388"/>
            <a:ext cx="4956175" cy="954087"/>
            <a:chOff x="2751138" y="2846388"/>
            <a:chExt cx="4956175" cy="954087"/>
          </a:xfrm>
        </p:grpSpPr>
        <p:cxnSp>
          <p:nvCxnSpPr>
            <p:cNvPr id="5" name="直接连接符 4"/>
            <p:cNvCxnSpPr/>
            <p:nvPr/>
          </p:nvCxnSpPr>
          <p:spPr bwMode="auto">
            <a:xfrm>
              <a:off x="3873500" y="3349625"/>
              <a:ext cx="3833813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grpSp>
          <p:nvGrpSpPr>
            <p:cNvPr id="6169" name="组合 2"/>
            <p:cNvGrpSpPr/>
            <p:nvPr/>
          </p:nvGrpSpPr>
          <p:grpSpPr bwMode="auto">
            <a:xfrm>
              <a:off x="2751138" y="2846388"/>
              <a:ext cx="4495720" cy="954087"/>
              <a:chOff x="2751138" y="2846388"/>
              <a:chExt cx="4495720" cy="954087"/>
            </a:xfrm>
          </p:grpSpPr>
          <p:sp>
            <p:nvSpPr>
              <p:cNvPr id="6170" name="TextBox 126">
                <a:hlinkClick r:id="rId1" action="ppaction://hlinksldjump"/>
              </p:cNvPr>
              <p:cNvSpPr txBox="1">
                <a:spLocks noChangeArrowheads="1"/>
              </p:cNvSpPr>
              <p:nvPr/>
            </p:nvSpPr>
            <p:spPr bwMode="auto">
              <a:xfrm>
                <a:off x="3802063" y="3368675"/>
                <a:ext cx="33797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u="sng" dirty="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☞</a:t>
                </a:r>
                <a:r>
                  <a:rPr lang="zh-CN" altLang="en-US" u="sng" dirty="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点击查看本节相关知识点</a:t>
                </a:r>
                <a:endParaRPr lang="zh-CN" altLang="en-US" u="sng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71" name="矩形 36"/>
              <p:cNvSpPr>
                <a:spLocks noChangeArrowheads="1"/>
              </p:cNvSpPr>
              <p:nvPr/>
            </p:nvSpPr>
            <p:spPr bwMode="auto">
              <a:xfrm flipH="1">
                <a:off x="3676650" y="2846388"/>
                <a:ext cx="357020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服务器端渲染的简单实现</a:t>
                </a:r>
                <a:endPara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172" name="组合 111"/>
              <p:cNvGrpSpPr/>
              <p:nvPr/>
            </p:nvGrpSpPr>
            <p:grpSpPr bwMode="auto">
              <a:xfrm rot="-12767">
                <a:off x="2751138" y="2846388"/>
                <a:ext cx="884237" cy="954087"/>
                <a:chOff x="1936217" y="1275606"/>
                <a:chExt cx="1296545" cy="1728192"/>
              </a:xfrm>
            </p:grpSpPr>
            <p:grpSp>
              <p:nvGrpSpPr>
                <p:cNvPr id="6173" name="组合 112"/>
                <p:cNvGrpSpPr/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10" name="圆角矩形 9"/>
                  <p:cNvSpPr/>
                  <p:nvPr/>
                </p:nvSpPr>
                <p:spPr>
                  <a:xfrm>
                    <a:off x="1907301" y="1275607"/>
                    <a:ext cx="1296545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</a:rPr>
                      <a:t>8.2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  <p:sp>
                <p:nvSpPr>
                  <p:cNvPr id="11" name="圆角矩形 10"/>
                  <p:cNvSpPr/>
                  <p:nvPr/>
                </p:nvSpPr>
                <p:spPr>
                  <a:xfrm>
                    <a:off x="1960838" y="1347494"/>
                    <a:ext cx="1189471" cy="1584417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9" name="圆角矩形 5"/>
                <p:cNvSpPr/>
                <p:nvPr/>
              </p:nvSpPr>
              <p:spPr>
                <a:xfrm>
                  <a:off x="1867541" y="2060307"/>
                  <a:ext cx="1294218" cy="937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</p:grpSp>
      </p:grpSp>
      <p:grpSp>
        <p:nvGrpSpPr>
          <p:cNvPr id="6" name="组合 5"/>
          <p:cNvGrpSpPr/>
          <p:nvPr/>
        </p:nvGrpSpPr>
        <p:grpSpPr bwMode="auto">
          <a:xfrm>
            <a:off x="1704975" y="4440238"/>
            <a:ext cx="4951523" cy="952500"/>
            <a:chOff x="1704975" y="4440238"/>
            <a:chExt cx="4951523" cy="952500"/>
          </a:xfrm>
        </p:grpSpPr>
        <p:sp>
          <p:nvSpPr>
            <p:cNvPr id="6159" name="TextBox 126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703513" y="4922838"/>
              <a:ext cx="35258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u="sng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☞</a:t>
              </a:r>
              <a:r>
                <a:rPr lang="zh-CN" altLang="en-US" u="sng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点击查看本节相关知识点</a:t>
              </a:r>
              <a:endParaRPr lang="zh-CN" altLang="en-US" u="sng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160" name="4.1"/>
            <p:cNvGrpSpPr/>
            <p:nvPr/>
          </p:nvGrpSpPr>
          <p:grpSpPr bwMode="auto">
            <a:xfrm>
              <a:off x="1704975" y="4440238"/>
              <a:ext cx="4951523" cy="952500"/>
              <a:chOff x="1711765" y="1263328"/>
              <a:chExt cx="4951361" cy="952284"/>
            </a:xfrm>
          </p:grpSpPr>
          <p:grpSp>
            <p:nvGrpSpPr>
              <p:cNvPr id="6161" name="组合 29"/>
              <p:cNvGrpSpPr/>
              <p:nvPr/>
            </p:nvGrpSpPr>
            <p:grpSpPr bwMode="auto">
              <a:xfrm rot="-12767">
                <a:off x="1711765" y="1263328"/>
                <a:ext cx="884879" cy="952284"/>
                <a:chOff x="1936620" y="1275606"/>
                <a:chExt cx="1296876" cy="1728192"/>
              </a:xfrm>
            </p:grpSpPr>
            <p:grpSp>
              <p:nvGrpSpPr>
                <p:cNvPr id="6164" name="组合 31"/>
                <p:cNvGrpSpPr/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31" name="圆角矩形 30"/>
                  <p:cNvSpPr/>
                  <p:nvPr/>
                </p:nvSpPr>
                <p:spPr>
                  <a:xfrm>
                    <a:off x="1907704" y="1275604"/>
                    <a:ext cx="1295894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</a:rPr>
                      <a:t>8.3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  <p:sp>
                <p:nvSpPr>
                  <p:cNvPr id="32" name="圆角矩形 31"/>
                  <p:cNvSpPr/>
                  <p:nvPr/>
                </p:nvSpPr>
                <p:spPr>
                  <a:xfrm>
                    <a:off x="1961216" y="1347611"/>
                    <a:ext cx="1188871" cy="1584176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30" name="圆角矩形 5"/>
                <p:cNvSpPr/>
                <p:nvPr/>
              </p:nvSpPr>
              <p:spPr>
                <a:xfrm>
                  <a:off x="1923818" y="2061628"/>
                  <a:ext cx="1188871" cy="936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cxnSp>
            <p:nvCxnSpPr>
              <p:cNvPr id="27" name="直接连接符 26"/>
              <p:cNvCxnSpPr/>
              <p:nvPr/>
            </p:nvCxnSpPr>
            <p:spPr>
              <a:xfrm>
                <a:off x="2810279" y="1760102"/>
                <a:ext cx="3313005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bg1">
                    <a:lumMod val="50000"/>
                  </a:schemeClr>
                </a:solidFill>
                <a:prstDash val="sysDot"/>
                <a:headEnd type="oval" w="sm" len="sm"/>
                <a:tailEnd type="oval" w="sm" len="sm"/>
              </a:ln>
              <a:effectLst/>
            </p:spPr>
          </p:cxnSp>
          <p:sp>
            <p:nvSpPr>
              <p:cNvPr id="6163" name="矩形 35"/>
              <p:cNvSpPr>
                <a:spLocks noChangeArrowheads="1"/>
              </p:cNvSpPr>
              <p:nvPr/>
            </p:nvSpPr>
            <p:spPr bwMode="auto">
              <a:xfrm>
                <a:off x="2717559" y="1286488"/>
                <a:ext cx="3945567" cy="4615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 err="1" smtClean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webpack</a:t>
                </a:r>
                <a:r>
                  <a:rPr lang="zh-CN" altLang="en-US" sz="2400" dirty="0" smtClean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搭建服务器端渲染</a:t>
                </a:r>
                <a:endPara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 bwMode="auto">
          <a:xfrm>
            <a:off x="1692275" y="1276350"/>
            <a:ext cx="4956175" cy="954088"/>
            <a:chOff x="2751138" y="2846388"/>
            <a:chExt cx="4956175" cy="954087"/>
          </a:xfrm>
        </p:grpSpPr>
        <p:cxnSp>
          <p:nvCxnSpPr>
            <p:cNvPr id="46" name="直接连接符 45"/>
            <p:cNvCxnSpPr/>
            <p:nvPr/>
          </p:nvCxnSpPr>
          <p:spPr bwMode="auto">
            <a:xfrm>
              <a:off x="3873501" y="3349625"/>
              <a:ext cx="3833812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grpSp>
          <p:nvGrpSpPr>
            <p:cNvPr id="6151" name="组合 46"/>
            <p:cNvGrpSpPr/>
            <p:nvPr/>
          </p:nvGrpSpPr>
          <p:grpSpPr bwMode="auto">
            <a:xfrm>
              <a:off x="2751138" y="2846388"/>
              <a:ext cx="4430712" cy="954087"/>
              <a:chOff x="2751138" y="2846388"/>
              <a:chExt cx="4430712" cy="954087"/>
            </a:xfrm>
          </p:grpSpPr>
          <p:sp>
            <p:nvSpPr>
              <p:cNvPr id="6152" name="TextBox 126">
                <a:hlinkClick r:id="rId3" action="ppaction://hlinksldjump"/>
              </p:cNvPr>
              <p:cNvSpPr txBox="1">
                <a:spLocks noChangeArrowheads="1"/>
              </p:cNvSpPr>
              <p:nvPr/>
            </p:nvSpPr>
            <p:spPr bwMode="auto">
              <a:xfrm>
                <a:off x="3802063" y="3368675"/>
                <a:ext cx="33797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u="sng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☞</a:t>
                </a:r>
                <a:r>
                  <a:rPr lang="zh-CN" altLang="en-US" u="sng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点击查看本节相关知识点</a:t>
                </a:r>
                <a:endParaRPr lang="zh-CN" altLang="en-US" u="sng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53" name="矩形 36"/>
              <p:cNvSpPr>
                <a:spLocks noChangeArrowheads="1"/>
              </p:cNvSpPr>
              <p:nvPr/>
            </p:nvSpPr>
            <p:spPr bwMode="auto">
              <a:xfrm flipH="1">
                <a:off x="3750220" y="2846388"/>
                <a:ext cx="264687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初识服务器端渲染</a:t>
                </a:r>
                <a:endPara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154" name="组合 111"/>
              <p:cNvGrpSpPr/>
              <p:nvPr/>
            </p:nvGrpSpPr>
            <p:grpSpPr bwMode="auto">
              <a:xfrm rot="-12767">
                <a:off x="2751138" y="2846388"/>
                <a:ext cx="884237" cy="954087"/>
                <a:chOff x="1936217" y="1275606"/>
                <a:chExt cx="1296545" cy="1728192"/>
              </a:xfrm>
            </p:grpSpPr>
            <p:grpSp>
              <p:nvGrpSpPr>
                <p:cNvPr id="6155" name="组合 112"/>
                <p:cNvGrpSpPr/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53" name="圆角矩形 52"/>
                  <p:cNvSpPr/>
                  <p:nvPr/>
                </p:nvSpPr>
                <p:spPr>
                  <a:xfrm>
                    <a:off x="1907301" y="1275607"/>
                    <a:ext cx="1296547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</a:rPr>
                      <a:t>8</a:t>
                    </a:r>
                    <a:r>
                      <a:rPr lang="en-US" altLang="zh-CN" sz="3600" b="1" kern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</a:rPr>
                      <a:t>.1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  <p:sp>
                <p:nvSpPr>
                  <p:cNvPr id="54" name="圆角矩形 53"/>
                  <p:cNvSpPr/>
                  <p:nvPr/>
                </p:nvSpPr>
                <p:spPr>
                  <a:xfrm>
                    <a:off x="1960839" y="1347496"/>
                    <a:ext cx="1189470" cy="1584414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52" name="圆角矩形 5"/>
                <p:cNvSpPr/>
                <p:nvPr/>
              </p:nvSpPr>
              <p:spPr>
                <a:xfrm>
                  <a:off x="1867543" y="2060308"/>
                  <a:ext cx="1294218" cy="937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1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8.2 </a:t>
            </a:r>
            <a:r>
              <a:rPr lang="zh-CN" altLang="en-US" dirty="0" smtClean="0">
                <a:cs typeface="Times New Roman" panose="02020603050405020304" pitchFamily="18" charset="0"/>
              </a:rPr>
              <a:t>服务器端渲染的简单实现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Express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搭建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SSR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54516" y="1925848"/>
            <a:ext cx="844062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latinLnBrk="1">
              <a:lnSpc>
                <a:spcPct val="200000"/>
              </a:lnSpc>
              <a:buFont typeface="+mj-ea"/>
              <a:buAutoNum type="circleNumDbPlain" startAt="4"/>
            </a:pPr>
            <a:r>
              <a:rPr lang="zh-CN" altLang="zh-CN" dirty="0" smtClean="0"/>
              <a:t>执行</a:t>
            </a:r>
            <a:r>
              <a:rPr lang="en-US" altLang="zh-CN" dirty="0"/>
              <a:t>node server.js</a:t>
            </a:r>
            <a:r>
              <a:rPr lang="zh-CN" altLang="zh-CN" dirty="0" smtClean="0"/>
              <a:t>命令</a:t>
            </a:r>
            <a:r>
              <a:rPr lang="zh-CN" altLang="zh-CN" dirty="0"/>
              <a:t>，启动</a:t>
            </a:r>
            <a:r>
              <a:rPr lang="zh-CN" altLang="zh-CN" dirty="0" smtClean="0"/>
              <a:t>服务器</a:t>
            </a:r>
            <a:r>
              <a:rPr lang="zh-CN" altLang="en-US" dirty="0" smtClean="0"/>
              <a:t>，</a:t>
            </a:r>
            <a:r>
              <a:rPr lang="zh-CN" altLang="zh-CN" dirty="0"/>
              <a:t>在浏览器中访问</a:t>
            </a:r>
            <a:r>
              <a:rPr lang="en-US" altLang="zh-CN" dirty="0"/>
              <a:t>http://localhost:8080</a:t>
            </a:r>
            <a:r>
              <a:rPr lang="zh-CN" altLang="zh-CN" dirty="0"/>
              <a:t>，结果</a:t>
            </a:r>
            <a:r>
              <a:rPr lang="zh-CN" altLang="zh-CN" dirty="0" smtClean="0"/>
              <a:t>如</a:t>
            </a:r>
            <a:r>
              <a:rPr lang="zh-CN" altLang="en-US" dirty="0"/>
              <a:t>下图</a:t>
            </a:r>
            <a:r>
              <a:rPr lang="zh-CN" altLang="zh-CN" dirty="0" smtClean="0"/>
              <a:t>所示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956718" y="3397811"/>
            <a:ext cx="3615282" cy="1522255"/>
            <a:chOff x="956718" y="3397811"/>
            <a:chExt cx="3615282" cy="1522255"/>
          </a:xfrm>
        </p:grpSpPr>
        <p:pic>
          <p:nvPicPr>
            <p:cNvPr id="1026" name="Picture 2" descr="111题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718" y="3397811"/>
              <a:ext cx="3615282" cy="1045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808433" y="4550734"/>
              <a:ext cx="1954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Express</a:t>
              </a:r>
              <a:r>
                <a:rPr lang="zh-CN" altLang="en-US" dirty="0" smtClean="0"/>
                <a:t>搭建</a:t>
              </a:r>
              <a:r>
                <a:rPr lang="en-US" altLang="zh-CN" dirty="0" smtClean="0"/>
                <a:t>SSR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732621" y="3165474"/>
            <a:ext cx="3977223" cy="2091658"/>
            <a:chOff x="4732621" y="3165474"/>
            <a:chExt cx="3977223" cy="2091658"/>
          </a:xfrm>
        </p:grpSpPr>
        <p:pic>
          <p:nvPicPr>
            <p:cNvPr id="1027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2621" y="3165474"/>
              <a:ext cx="3977223" cy="1587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5820986" y="4887800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浏览器输出结果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8.2 </a:t>
            </a:r>
            <a:r>
              <a:rPr lang="zh-CN" altLang="en-US" dirty="0" smtClean="0">
                <a:cs typeface="Times New Roman" panose="02020603050405020304" pitchFamily="18" charset="0"/>
              </a:rPr>
              <a:t>服务器端渲染的简单实现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Koa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搭建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SSR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917765"/>
            <a:ext cx="8064500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dirty="0"/>
              <a:t>Koa</a:t>
            </a:r>
            <a:r>
              <a:rPr lang="zh-CN" altLang="zh-CN" dirty="0"/>
              <a:t>是一个基于</a:t>
            </a:r>
            <a:r>
              <a:rPr lang="en-US" altLang="zh-CN" dirty="0"/>
              <a:t>Node.js</a:t>
            </a:r>
            <a:r>
              <a:rPr lang="zh-CN" altLang="zh-CN" dirty="0"/>
              <a:t>平台的</a:t>
            </a:r>
            <a:r>
              <a:rPr lang="en-US" altLang="zh-CN" dirty="0"/>
              <a:t>Web</a:t>
            </a:r>
            <a:r>
              <a:rPr lang="zh-CN" altLang="zh-CN" dirty="0"/>
              <a:t>开发框架，致力于成为</a:t>
            </a:r>
            <a:r>
              <a:rPr lang="en-US" altLang="zh-CN" dirty="0"/>
              <a:t>Web</a:t>
            </a:r>
            <a:r>
              <a:rPr lang="zh-CN" altLang="zh-CN" dirty="0"/>
              <a:t>应用和</a:t>
            </a:r>
            <a:r>
              <a:rPr lang="en-US" altLang="zh-CN" dirty="0"/>
              <a:t>API</a:t>
            </a:r>
            <a:r>
              <a:rPr lang="zh-CN" altLang="zh-CN" dirty="0"/>
              <a:t>开发领域更富有表现力的技术框架。</a:t>
            </a:r>
            <a:r>
              <a:rPr lang="en-US" altLang="zh-CN" dirty="0"/>
              <a:t>Koa</a:t>
            </a:r>
            <a:r>
              <a:rPr lang="zh-CN" altLang="zh-CN" dirty="0"/>
              <a:t>能帮助开发者快速地编写服务器端应用程序，通过</a:t>
            </a:r>
            <a:r>
              <a:rPr lang="en-US" altLang="zh-CN" dirty="0" err="1"/>
              <a:t>async</a:t>
            </a:r>
            <a:r>
              <a:rPr lang="zh-CN" altLang="zh-CN" dirty="0"/>
              <a:t>函数很好地处理异步的逻辑，有力地增强错误处理。下面我们讲解如何在</a:t>
            </a:r>
            <a:r>
              <a:rPr lang="en-US" altLang="zh-CN" dirty="0"/>
              <a:t>Koa</a:t>
            </a:r>
            <a:r>
              <a:rPr lang="zh-CN" altLang="zh-CN" dirty="0"/>
              <a:t>中搭建</a:t>
            </a:r>
            <a:r>
              <a:rPr lang="en-US" altLang="zh-CN" dirty="0" smtClean="0"/>
              <a:t>SSR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43884" y="4254475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在</a:t>
            </a:r>
            <a:r>
              <a:rPr lang="en-US" altLang="zh-CN" dirty="0" err="1"/>
              <a:t>vue-ssr</a:t>
            </a:r>
            <a:r>
              <a:rPr lang="zh-CN" altLang="zh-CN" dirty="0"/>
              <a:t>项目中安装</a:t>
            </a:r>
            <a:r>
              <a:rPr lang="en-US" altLang="zh-CN" dirty="0"/>
              <a:t>Koa</a:t>
            </a:r>
            <a:r>
              <a:rPr lang="zh-CN" altLang="zh-CN" dirty="0"/>
              <a:t>，具体命令如下</a:t>
            </a:r>
            <a:endParaRPr lang="en-US" altLang="zh-CN" dirty="0"/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2394990" y="4917818"/>
            <a:ext cx="4558704" cy="46166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koa@2.8.x --save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8.2 </a:t>
            </a:r>
            <a:r>
              <a:rPr lang="zh-CN" altLang="en-US" dirty="0" smtClean="0">
                <a:cs typeface="Times New Roman" panose="02020603050405020304" pitchFamily="18" charset="0"/>
              </a:rPr>
              <a:t>服务器端渲染的简单实现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Koa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搭建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SSR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54517" y="1830151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zh-CN" altLang="zh-CN" dirty="0"/>
              <a:t>创建</a:t>
            </a:r>
            <a:r>
              <a:rPr lang="en-US" altLang="zh-CN" dirty="0"/>
              <a:t>koa.js</a:t>
            </a:r>
            <a:r>
              <a:rPr lang="zh-CN" altLang="zh-CN" dirty="0"/>
              <a:t>文件，编写服务器端逻辑代码，具体代码</a:t>
            </a:r>
            <a:r>
              <a:rPr lang="zh-CN" altLang="zh-CN" dirty="0" smtClean="0"/>
              <a:t>如下</a:t>
            </a:r>
            <a:endParaRPr lang="en-US" altLang="zh-CN" dirty="0"/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1423434" y="2515784"/>
            <a:ext cx="6667519" cy="341632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创建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require('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Koa = require('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koa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app = new Koa()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读取模板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renderer = require('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-server-renderer').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createRenderer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template: require('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').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readFileSync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('./template.html', 'utf-8')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8.2 </a:t>
            </a:r>
            <a:r>
              <a:rPr lang="zh-CN" altLang="en-US" dirty="0" smtClean="0">
                <a:cs typeface="Times New Roman" panose="02020603050405020304" pitchFamily="18" charset="0"/>
              </a:rPr>
              <a:t>服务器端渲染的简单实现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Koa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搭建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SSR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1455330" y="2085337"/>
            <a:ext cx="6667519" cy="341632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添加一个中间件来处理所有请求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app.use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ctx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next) =&gt;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data: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title: '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当前位置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url: ctx.url 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这里的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ctx.url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相当于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ctx.request.url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template: '&lt;div&gt;{{title}}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{{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}}&lt;/div&gt;'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8.2 </a:t>
            </a:r>
            <a:r>
              <a:rPr lang="zh-CN" altLang="en-US" dirty="0" smtClean="0">
                <a:cs typeface="Times New Roman" panose="02020603050405020304" pitchFamily="18" charset="0"/>
              </a:rPr>
              <a:t>服务器端渲染的简单实现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Koa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搭建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SSR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1657349" y="1893949"/>
            <a:ext cx="6667519" cy="452431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 将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实例渲染为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后输出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renderer.renderToString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(err, html) =&gt;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 (err)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ctx.res.status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(500).end('err: ' + err)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return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ctx.body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html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app.listen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(8081, function ()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console.log('server started at localhost:8081')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8.2 </a:t>
            </a:r>
            <a:r>
              <a:rPr lang="zh-CN" altLang="en-US" dirty="0" smtClean="0">
                <a:cs typeface="Times New Roman" panose="02020603050405020304" pitchFamily="18" charset="0"/>
              </a:rPr>
              <a:t>服务器端渲染的简单实现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Koa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搭建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SSR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54516" y="1925848"/>
            <a:ext cx="844062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latinLnBrk="1">
              <a:lnSpc>
                <a:spcPct val="200000"/>
              </a:lnSpc>
              <a:buFont typeface="+mj-ea"/>
              <a:buAutoNum type="circleNumDbPlain" startAt="3"/>
            </a:pPr>
            <a:r>
              <a:rPr lang="zh-CN" altLang="en-US" dirty="0" smtClean="0"/>
              <a:t>执行</a:t>
            </a:r>
            <a:r>
              <a:rPr lang="en-US" altLang="zh-CN" dirty="0" smtClean="0"/>
              <a:t>node koa.js</a:t>
            </a:r>
            <a:r>
              <a:rPr lang="zh-CN" altLang="zh-CN" dirty="0" smtClean="0"/>
              <a:t>命令</a:t>
            </a:r>
            <a:r>
              <a:rPr lang="zh-CN" altLang="en-US" dirty="0" smtClean="0"/>
              <a:t>启动项目</a:t>
            </a:r>
            <a:r>
              <a:rPr lang="zh-CN" altLang="zh-CN" dirty="0" smtClean="0"/>
              <a:t>，</a:t>
            </a:r>
            <a:r>
              <a:rPr lang="zh-CN" altLang="zh-CN" dirty="0"/>
              <a:t>在浏览器中访问</a:t>
            </a:r>
            <a:r>
              <a:rPr lang="en-US" altLang="zh-CN" dirty="0"/>
              <a:t>http://localhost:8081</a:t>
            </a:r>
            <a:r>
              <a:rPr lang="zh-CN" altLang="zh-CN" dirty="0"/>
              <a:t>，结果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</a:t>
            </a:r>
            <a:r>
              <a:rPr lang="zh-CN" altLang="zh-CN" dirty="0" smtClean="0"/>
              <a:t>图所</a:t>
            </a:r>
            <a:r>
              <a:rPr lang="zh-CN" altLang="zh-CN" dirty="0"/>
              <a:t>示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2094614" y="2892056"/>
            <a:ext cx="5475767" cy="2222196"/>
            <a:chOff x="2414144" y="2892791"/>
            <a:chExt cx="5002473" cy="1829088"/>
          </a:xfrm>
        </p:grpSpPr>
        <p:sp>
          <p:nvSpPr>
            <p:cNvPr id="14" name="TextBox 13"/>
            <p:cNvSpPr txBox="1"/>
            <p:nvPr/>
          </p:nvSpPr>
          <p:spPr>
            <a:xfrm>
              <a:off x="4149785" y="4352547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Koa</a:t>
              </a:r>
              <a:r>
                <a:rPr lang="zh-CN" altLang="en-US" dirty="0" smtClean="0"/>
                <a:t>搭建</a:t>
              </a:r>
              <a:r>
                <a:rPr lang="en-US" altLang="zh-CN" dirty="0" smtClean="0"/>
                <a:t>SSR</a:t>
              </a:r>
              <a:endParaRPr lang="zh-CN" altLang="en-US" dirty="0"/>
            </a:p>
          </p:txBody>
        </p:sp>
        <p:pic>
          <p:nvPicPr>
            <p:cNvPr id="2050" name="Picture 2" descr="8-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4144" y="2892791"/>
              <a:ext cx="5002473" cy="1445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8.3 </a:t>
            </a:r>
            <a:r>
              <a:rPr lang="en-US" altLang="zh-CN" dirty="0" err="1" smtClean="0">
                <a:cs typeface="Times New Roman" panose="02020603050405020304" pitchFamily="18" charset="0"/>
              </a:rPr>
              <a:t>webpack</a:t>
            </a:r>
            <a:r>
              <a:rPr lang="zh-CN" altLang="en-US" dirty="0" smtClean="0">
                <a:cs typeface="Times New Roman" panose="02020603050405020304" pitchFamily="18" charset="0"/>
              </a:rPr>
              <a:t>搭建服务器端渲染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基本流程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853967"/>
            <a:ext cx="8064500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本节将使用</a:t>
            </a:r>
            <a:r>
              <a:rPr lang="en-US" altLang="zh-CN" dirty="0" err="1"/>
              <a:t>Vue</a:t>
            </a:r>
            <a:r>
              <a:rPr lang="en-US" altLang="zh-CN" dirty="0"/>
              <a:t> CLI 3+webpack</a:t>
            </a:r>
            <a:r>
              <a:rPr lang="zh-CN" altLang="zh-CN" dirty="0"/>
              <a:t>来搭建服务端渲染，这种方式相对上一节介绍的方式来说比较难， </a:t>
            </a:r>
            <a:r>
              <a:rPr lang="en-US" altLang="zh-CN" dirty="0" err="1"/>
              <a:t>Vue</a:t>
            </a:r>
            <a:r>
              <a:rPr lang="zh-CN" altLang="zh-CN" dirty="0"/>
              <a:t>在官方文档中进行了较深入的介绍，对于初学者来说可能并不容易理解，适合具有一定技术功底的读者阅读。如果只是利用服务器端渲染来快速搭建项目，读者可以选择学习</a:t>
            </a:r>
            <a:r>
              <a:rPr lang="en-US" altLang="zh-CN" dirty="0"/>
              <a:t>8.4</a:t>
            </a:r>
            <a:r>
              <a:rPr lang="zh-CN" altLang="zh-CN" dirty="0"/>
              <a:t>节讲解的</a:t>
            </a:r>
            <a:r>
              <a:rPr lang="en-US" altLang="zh-CN" dirty="0"/>
              <a:t>Nuxt.js</a:t>
            </a:r>
            <a:r>
              <a:rPr lang="zh-CN" altLang="zh-CN" dirty="0"/>
              <a:t>框架，用这个框架可以轻松实现服务器端</a:t>
            </a:r>
            <a:r>
              <a:rPr lang="zh-CN" altLang="zh-CN" dirty="0" smtClean="0"/>
              <a:t>渲染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6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8.3 </a:t>
            </a:r>
            <a:r>
              <a:rPr lang="en-US" altLang="zh-CN" dirty="0" err="1" smtClean="0">
                <a:cs typeface="Times New Roman" panose="02020603050405020304" pitchFamily="18" charset="0"/>
              </a:rPr>
              <a:t>webpack</a:t>
            </a:r>
            <a:r>
              <a:rPr lang="zh-CN" altLang="en-US" dirty="0" smtClean="0">
                <a:cs typeface="Times New Roman" panose="02020603050405020304" pitchFamily="18" charset="0"/>
              </a:rPr>
              <a:t>搭建服务器端渲染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基本流程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54516" y="1925848"/>
            <a:ext cx="844062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en-US" altLang="zh-CN" dirty="0" err="1"/>
              <a:t>webpack</a:t>
            </a:r>
            <a:r>
              <a:rPr lang="zh-CN" altLang="zh-CN" dirty="0"/>
              <a:t>服务器端渲染需要使用</a:t>
            </a:r>
            <a:r>
              <a:rPr lang="en-US" altLang="zh-CN" dirty="0"/>
              <a:t>entry-server.js</a:t>
            </a:r>
            <a:r>
              <a:rPr lang="zh-CN" altLang="zh-CN" dirty="0"/>
              <a:t>和</a:t>
            </a:r>
            <a:r>
              <a:rPr lang="en-US" altLang="zh-CN" dirty="0"/>
              <a:t>entry-client.js</a:t>
            </a:r>
            <a:r>
              <a:rPr lang="zh-CN" altLang="zh-CN" dirty="0"/>
              <a:t>两个入口文件，两者通过打包生成两份</a:t>
            </a:r>
            <a:r>
              <a:rPr lang="en-US" altLang="zh-CN" dirty="0"/>
              <a:t>bundle</a:t>
            </a:r>
            <a:r>
              <a:rPr lang="zh-CN" altLang="zh-CN" dirty="0"/>
              <a:t>文件。其中，通过</a:t>
            </a:r>
            <a:r>
              <a:rPr lang="en-US" altLang="zh-CN" dirty="0"/>
              <a:t>entry-server.js</a:t>
            </a:r>
            <a:r>
              <a:rPr lang="zh-CN" altLang="zh-CN" dirty="0"/>
              <a:t>打包的代码是运行在服务器端，而通过</a:t>
            </a:r>
            <a:r>
              <a:rPr lang="en-US" altLang="zh-CN" dirty="0"/>
              <a:t>entry-client.js</a:t>
            </a:r>
            <a:r>
              <a:rPr lang="zh-CN" altLang="zh-CN" dirty="0"/>
              <a:t>打包的代码运行在客户端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8.3 </a:t>
            </a:r>
            <a:r>
              <a:rPr lang="en-US" altLang="zh-CN" dirty="0" err="1" smtClean="0">
                <a:cs typeface="Times New Roman" panose="02020603050405020304" pitchFamily="18" charset="0"/>
              </a:rPr>
              <a:t>webpack</a:t>
            </a:r>
            <a:r>
              <a:rPr lang="zh-CN" altLang="en-US" dirty="0" smtClean="0">
                <a:cs typeface="Times New Roman" panose="02020603050405020304" pitchFamily="18" charset="0"/>
              </a:rPr>
              <a:t>搭建服务器端渲染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基本流程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54516" y="1925848"/>
            <a:ext cx="8440627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zh-CN" dirty="0"/>
              <a:t>在</a:t>
            </a:r>
            <a:r>
              <a:rPr lang="en-US" altLang="zh-CN" dirty="0" err="1"/>
              <a:t>Vue</a:t>
            </a:r>
            <a:r>
              <a:rPr lang="zh-CN" altLang="zh-CN" dirty="0"/>
              <a:t>官方文档中提供了</a:t>
            </a:r>
            <a:r>
              <a:rPr lang="en-US" altLang="zh-CN" dirty="0" err="1"/>
              <a:t>webpack</a:t>
            </a:r>
            <a:r>
              <a:rPr lang="zh-CN" altLang="zh-CN" dirty="0"/>
              <a:t>服务器端渲染的流程图，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</a:t>
            </a:r>
            <a:r>
              <a:rPr lang="zh-CN" altLang="zh-CN" dirty="0" smtClean="0"/>
              <a:t>图所示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357921" y="2473125"/>
            <a:ext cx="6199443" cy="3221644"/>
            <a:chOff x="1751326" y="2483758"/>
            <a:chExt cx="6199443" cy="3221644"/>
          </a:xfrm>
        </p:grpSpPr>
        <p:sp>
          <p:nvSpPr>
            <p:cNvPr id="14" name="TextBox 13"/>
            <p:cNvSpPr txBox="1"/>
            <p:nvPr/>
          </p:nvSpPr>
          <p:spPr>
            <a:xfrm>
              <a:off x="3719969" y="5336070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服务器端渲染流程图</a:t>
              </a:r>
              <a:endParaRPr lang="zh-CN" altLang="en-US" dirty="0"/>
            </a:p>
          </p:txBody>
        </p:sp>
        <p:pic>
          <p:nvPicPr>
            <p:cNvPr id="3074" name="Picture 2" descr="1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1326" y="2483758"/>
              <a:ext cx="6199443" cy="2843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8.3 </a:t>
            </a:r>
            <a:r>
              <a:rPr lang="en-US" altLang="zh-CN" dirty="0" err="1" smtClean="0">
                <a:cs typeface="Times New Roman" panose="02020603050405020304" pitchFamily="18" charset="0"/>
              </a:rPr>
              <a:t>webpack</a:t>
            </a:r>
            <a:r>
              <a:rPr lang="zh-CN" altLang="en-US" dirty="0" smtClean="0">
                <a:cs typeface="Times New Roman" panose="02020603050405020304" pitchFamily="18" charset="0"/>
              </a:rPr>
              <a:t>搭建服务器端渲染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基本流程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454210" y="1925848"/>
            <a:ext cx="844062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en-US" dirty="0"/>
              <a:t>上</a:t>
            </a:r>
            <a:r>
              <a:rPr lang="zh-CN" altLang="en-US" dirty="0" smtClean="0"/>
              <a:t>图中，</a:t>
            </a:r>
            <a:r>
              <a:rPr lang="en-US" altLang="zh-CN" dirty="0" smtClean="0"/>
              <a:t>Source</a:t>
            </a:r>
            <a:r>
              <a:rPr lang="zh-CN" altLang="zh-CN" dirty="0"/>
              <a:t>表示</a:t>
            </a:r>
            <a:r>
              <a:rPr lang="en-US" altLang="zh-CN" dirty="0" err="1"/>
              <a:t>src</a:t>
            </a:r>
            <a:r>
              <a:rPr lang="zh-CN" altLang="zh-CN" dirty="0"/>
              <a:t>目录下的源代码文件，</a:t>
            </a:r>
            <a:r>
              <a:rPr lang="en-US" altLang="zh-CN" dirty="0"/>
              <a:t>Node Server</a:t>
            </a:r>
            <a:r>
              <a:rPr lang="zh-CN" altLang="zh-CN" dirty="0"/>
              <a:t>表示</a:t>
            </a:r>
            <a:r>
              <a:rPr lang="en-US" altLang="zh-CN" dirty="0"/>
              <a:t>Node</a:t>
            </a:r>
            <a:r>
              <a:rPr lang="zh-CN" altLang="zh-CN" dirty="0"/>
              <a:t>服务器，</a:t>
            </a:r>
            <a:r>
              <a:rPr lang="en-US" altLang="zh-CN" dirty="0"/>
              <a:t>Browser</a:t>
            </a:r>
            <a:r>
              <a:rPr lang="zh-CN" altLang="zh-CN" dirty="0"/>
              <a:t>表示浏览器，</a:t>
            </a:r>
            <a:r>
              <a:rPr lang="en-US" altLang="zh-CN" dirty="0"/>
              <a:t>Universal Application Code</a:t>
            </a:r>
            <a:r>
              <a:rPr lang="zh-CN" altLang="zh-CN" dirty="0"/>
              <a:t>是服务器端和浏览器端共用的</a:t>
            </a:r>
            <a:r>
              <a:rPr lang="zh-CN" altLang="zh-CN" dirty="0" smtClean="0"/>
              <a:t>代码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28638" y="3120443"/>
            <a:ext cx="8440627" cy="277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en-US" altLang="zh-CN" dirty="0"/>
              <a:t>Server entry</a:t>
            </a:r>
            <a:r>
              <a:rPr lang="zh-CN" altLang="zh-CN" dirty="0"/>
              <a:t>和</a:t>
            </a:r>
            <a:r>
              <a:rPr lang="en-US" altLang="zh-CN" dirty="0"/>
              <a:t>Client entry</a:t>
            </a:r>
            <a:r>
              <a:rPr lang="zh-CN" altLang="zh-CN" dirty="0"/>
              <a:t>分别包含了服务器端应用程序（仅运行在服务器）和客户端应用程序（仅运行在浏览器），对应</a:t>
            </a:r>
            <a:r>
              <a:rPr lang="en-US" altLang="zh-CN" dirty="0"/>
              <a:t>entry-server.js</a:t>
            </a:r>
            <a:r>
              <a:rPr lang="zh-CN" altLang="zh-CN" dirty="0"/>
              <a:t>和</a:t>
            </a:r>
            <a:r>
              <a:rPr lang="en-US" altLang="zh-CN" dirty="0"/>
              <a:t>entry-client.js</a:t>
            </a:r>
            <a:r>
              <a:rPr lang="zh-CN" altLang="zh-CN" dirty="0"/>
              <a:t>两个入口文件，</a:t>
            </a:r>
            <a:r>
              <a:rPr lang="en-US" altLang="zh-CN" dirty="0" err="1"/>
              <a:t>webpack</a:t>
            </a:r>
            <a:r>
              <a:rPr lang="zh-CN" altLang="zh-CN" dirty="0"/>
              <a:t>将这两个入口文件分别打包成给服务器端用的</a:t>
            </a:r>
            <a:r>
              <a:rPr lang="en-US" altLang="zh-CN" dirty="0"/>
              <a:t>Server Bundle</a:t>
            </a:r>
            <a:r>
              <a:rPr lang="zh-CN" altLang="zh-CN" dirty="0"/>
              <a:t>和给客户端用的</a:t>
            </a:r>
            <a:r>
              <a:rPr lang="en-US" altLang="zh-CN" dirty="0"/>
              <a:t>Client Bundle</a:t>
            </a:r>
            <a:r>
              <a:rPr lang="zh-CN" altLang="zh-CN" dirty="0"/>
              <a:t>。</a:t>
            </a:r>
            <a:r>
              <a:rPr lang="en-US" altLang="zh-CN" dirty="0"/>
              <a:t>app.js</a:t>
            </a:r>
            <a:r>
              <a:rPr lang="zh-CN" altLang="zh-CN" dirty="0"/>
              <a:t>是通用入口文件，它用来编写两个入口文件中的相同部分的</a:t>
            </a:r>
            <a:r>
              <a:rPr lang="zh-CN" altLang="zh-CN" dirty="0" smtClean="0"/>
              <a:t>代码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目录</a:t>
            </a:r>
            <a:endParaRPr lang="zh-CN" altLang="en-US" smtClean="0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1711325" y="1271588"/>
            <a:ext cx="4660995" cy="952500"/>
            <a:chOff x="1711325" y="1271588"/>
            <a:chExt cx="4660995" cy="952500"/>
          </a:xfrm>
        </p:grpSpPr>
        <p:sp>
          <p:nvSpPr>
            <p:cNvPr id="7183" name="TextBox 126">
              <a:hlinkClick r:id="rId1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709863" y="1784350"/>
              <a:ext cx="35258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u="sng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☞</a:t>
              </a:r>
              <a:r>
                <a:rPr lang="zh-CN" altLang="en-US" u="sng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点击查看本节相关知识点</a:t>
              </a:r>
              <a:endPara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184" name="4.1"/>
            <p:cNvGrpSpPr/>
            <p:nvPr/>
          </p:nvGrpSpPr>
          <p:grpSpPr bwMode="auto">
            <a:xfrm>
              <a:off x="1711325" y="1271588"/>
              <a:ext cx="4660995" cy="952500"/>
              <a:chOff x="1711765" y="1263328"/>
              <a:chExt cx="4660843" cy="952284"/>
            </a:xfrm>
          </p:grpSpPr>
          <p:grpSp>
            <p:nvGrpSpPr>
              <p:cNvPr id="7185" name="组合 29"/>
              <p:cNvGrpSpPr/>
              <p:nvPr/>
            </p:nvGrpSpPr>
            <p:grpSpPr bwMode="auto">
              <a:xfrm rot="-12767">
                <a:off x="1711765" y="1263328"/>
                <a:ext cx="884879" cy="952284"/>
                <a:chOff x="1936620" y="1275606"/>
                <a:chExt cx="1296876" cy="1728192"/>
              </a:xfrm>
            </p:grpSpPr>
            <p:grpSp>
              <p:nvGrpSpPr>
                <p:cNvPr id="7188" name="组合 31"/>
                <p:cNvGrpSpPr/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25" name="圆角矩形 24"/>
                  <p:cNvSpPr/>
                  <p:nvPr/>
                </p:nvSpPr>
                <p:spPr>
                  <a:xfrm>
                    <a:off x="1907704" y="1275604"/>
                    <a:ext cx="1295894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</a:rPr>
                      <a:t>8.4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  <p:sp>
                <p:nvSpPr>
                  <p:cNvPr id="26" name="圆角矩形 25"/>
                  <p:cNvSpPr/>
                  <p:nvPr/>
                </p:nvSpPr>
                <p:spPr>
                  <a:xfrm>
                    <a:off x="1961216" y="1347611"/>
                    <a:ext cx="1188871" cy="1584176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24" name="圆角矩形 5"/>
                <p:cNvSpPr/>
                <p:nvPr/>
              </p:nvSpPr>
              <p:spPr>
                <a:xfrm>
                  <a:off x="1923818" y="2061628"/>
                  <a:ext cx="1188871" cy="936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2810279" y="1760102"/>
                <a:ext cx="3313005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bg1">
                    <a:lumMod val="50000"/>
                  </a:schemeClr>
                </a:solidFill>
                <a:prstDash val="sysDot"/>
                <a:headEnd type="oval" w="sm" len="sm"/>
                <a:tailEnd type="oval" w="sm" len="sm"/>
              </a:ln>
              <a:effectLst/>
            </p:spPr>
          </p:cxnSp>
          <p:sp>
            <p:nvSpPr>
              <p:cNvPr id="7187" name="矩形 35"/>
              <p:cNvSpPr>
                <a:spLocks noChangeArrowheads="1"/>
              </p:cNvSpPr>
              <p:nvPr/>
            </p:nvSpPr>
            <p:spPr bwMode="auto">
              <a:xfrm>
                <a:off x="2717559" y="1286488"/>
                <a:ext cx="3655049" cy="4615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Nuxt.js</a:t>
                </a:r>
                <a:r>
                  <a:rPr lang="zh-CN" altLang="en-US" sz="2400" dirty="0" smtClean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服务器端渲染框架</a:t>
                </a:r>
                <a:endPara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8.3 </a:t>
            </a:r>
            <a:r>
              <a:rPr lang="en-US" altLang="zh-CN" dirty="0" err="1" smtClean="0">
                <a:cs typeface="Times New Roman" panose="02020603050405020304" pitchFamily="18" charset="0"/>
              </a:rPr>
              <a:t>webpack</a:t>
            </a:r>
            <a:r>
              <a:rPr lang="zh-CN" altLang="en-US" dirty="0" smtClean="0">
                <a:cs typeface="Times New Roman" panose="02020603050405020304" pitchFamily="18" charset="0"/>
              </a:rPr>
              <a:t>搭建服务器端渲染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基本流程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454210" y="1925848"/>
            <a:ext cx="8440627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zh-CN" dirty="0"/>
              <a:t>当服务器接收到了来自客户端的请求之后，会创建一个</a:t>
            </a:r>
            <a:r>
              <a:rPr lang="en-US" altLang="zh-CN" dirty="0"/>
              <a:t>Bundle Renderer</a:t>
            </a:r>
            <a:r>
              <a:rPr lang="zh-CN" altLang="zh-CN" dirty="0"/>
              <a:t>渲染器，这个渲染器会读取</a:t>
            </a:r>
            <a:r>
              <a:rPr lang="en-US" altLang="zh-CN" dirty="0"/>
              <a:t>Server Bundle</a:t>
            </a:r>
            <a:r>
              <a:rPr lang="zh-CN" altLang="zh-CN" dirty="0"/>
              <a:t>文件，并且执行它的代码，然后发送一个生成好的</a:t>
            </a:r>
            <a:r>
              <a:rPr lang="en-US" altLang="zh-CN" dirty="0"/>
              <a:t>HTML</a:t>
            </a:r>
            <a:r>
              <a:rPr lang="zh-CN" altLang="zh-CN" dirty="0"/>
              <a:t>到</a:t>
            </a:r>
            <a:r>
              <a:rPr lang="zh-CN" altLang="zh-CN" dirty="0" smtClean="0"/>
              <a:t>浏览器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8.3 </a:t>
            </a:r>
            <a:r>
              <a:rPr lang="en-US" altLang="zh-CN" dirty="0" err="1" smtClean="0">
                <a:cs typeface="Times New Roman" panose="02020603050405020304" pitchFamily="18" charset="0"/>
              </a:rPr>
              <a:t>webpack</a:t>
            </a:r>
            <a:r>
              <a:rPr lang="zh-CN" altLang="en-US" dirty="0" smtClean="0">
                <a:cs typeface="Times New Roman" panose="02020603050405020304" pitchFamily="18" charset="0"/>
              </a:rPr>
              <a:t>搭建服务器端渲染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项目搭建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54517" y="1830151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 smtClean="0"/>
              <a:t>创建</a:t>
            </a:r>
            <a:r>
              <a:rPr lang="zh-CN" altLang="en-US" dirty="0" smtClean="0"/>
              <a:t>项目</a:t>
            </a:r>
            <a:endParaRPr lang="en-US" altLang="zh-CN" dirty="0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22618" y="2270736"/>
            <a:ext cx="827050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dirty="0" smtClean="0"/>
              <a:t>如果安装了</a:t>
            </a:r>
            <a:r>
              <a:rPr lang="en-US" altLang="zh-CN" dirty="0"/>
              <a:t>@</a:t>
            </a:r>
            <a:r>
              <a:rPr lang="en-US" altLang="zh-CN" dirty="0" err="1"/>
              <a:t>vue</a:t>
            </a:r>
            <a:r>
              <a:rPr lang="en-US" altLang="zh-CN" dirty="0"/>
              <a:t>/cli</a:t>
            </a:r>
            <a:r>
              <a:rPr lang="zh-CN" altLang="zh-CN" dirty="0" smtClean="0"/>
              <a:t>脚手架</a:t>
            </a:r>
            <a:r>
              <a:rPr lang="zh-CN" altLang="en-US" dirty="0" smtClean="0"/>
              <a:t>就不需要再安装了，如果没有</a:t>
            </a:r>
            <a:r>
              <a:rPr lang="zh-CN" altLang="zh-CN" dirty="0" smtClean="0"/>
              <a:t>全局安装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/cli</a:t>
            </a:r>
            <a:r>
              <a:rPr lang="zh-CN" altLang="zh-CN" dirty="0" smtClean="0"/>
              <a:t>脚手架</a:t>
            </a:r>
            <a:r>
              <a:rPr lang="zh-CN" altLang="en-US" dirty="0" smtClean="0"/>
              <a:t>的在这里需要进行安装</a:t>
            </a:r>
            <a:r>
              <a:rPr lang="zh-CN" altLang="zh-CN" dirty="0" smtClean="0"/>
              <a:t>，用于搭建开发模板</a:t>
            </a:r>
            <a:r>
              <a:rPr lang="zh-CN" altLang="en-US" dirty="0" smtClean="0"/>
              <a:t>。</a:t>
            </a:r>
            <a:r>
              <a:rPr lang="en-US" altLang="zh-CN" dirty="0"/>
              <a:t> 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npm</a:t>
            </a:r>
            <a:r>
              <a:rPr lang="zh-CN" altLang="zh-CN" dirty="0"/>
              <a:t>全局安装</a:t>
            </a:r>
            <a:r>
              <a:rPr lang="en-US" altLang="zh-CN" dirty="0"/>
              <a:t>@</a:t>
            </a:r>
            <a:r>
              <a:rPr lang="en-US" altLang="zh-CN" dirty="0" err="1"/>
              <a:t>vue</a:t>
            </a:r>
            <a:r>
              <a:rPr lang="en-US" altLang="zh-CN" dirty="0"/>
              <a:t>/cli</a:t>
            </a:r>
            <a:r>
              <a:rPr lang="zh-CN" altLang="zh-CN" dirty="0" smtClean="0"/>
              <a:t>脚手架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命令如下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2316565" y="4025062"/>
            <a:ext cx="3967277" cy="46037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@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/cli@3.10 -g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8.3 </a:t>
            </a:r>
            <a:r>
              <a:rPr lang="en-US" altLang="zh-CN" dirty="0" err="1" smtClean="0">
                <a:cs typeface="Times New Roman" panose="02020603050405020304" pitchFamily="18" charset="0"/>
              </a:rPr>
              <a:t>webpack</a:t>
            </a:r>
            <a:r>
              <a:rPr lang="zh-CN" altLang="en-US" dirty="0" smtClean="0">
                <a:cs typeface="Times New Roman" panose="02020603050405020304" pitchFamily="18" charset="0"/>
              </a:rPr>
              <a:t>搭建服务器端渲染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项目搭建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22618" y="1792251"/>
            <a:ext cx="82705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 smtClean="0"/>
              <a:t>在</a:t>
            </a:r>
            <a:r>
              <a:rPr lang="zh-CN" altLang="en-US" dirty="0" smtClean="0"/>
              <a:t>项目存储</a:t>
            </a:r>
            <a:r>
              <a:rPr lang="zh-CN" altLang="zh-CN" dirty="0" smtClean="0"/>
              <a:t>目录</a:t>
            </a:r>
            <a:r>
              <a:rPr lang="zh-CN" altLang="en-US" dirty="0"/>
              <a:t>下</a:t>
            </a:r>
            <a:r>
              <a:rPr lang="zh-CN" altLang="zh-CN" dirty="0" smtClean="0"/>
              <a:t>创建</a:t>
            </a:r>
            <a:r>
              <a:rPr lang="zh-CN" altLang="zh-CN" dirty="0"/>
              <a:t>一个名称为</a:t>
            </a:r>
            <a:r>
              <a:rPr lang="en-US" altLang="zh-CN" dirty="0" err="1"/>
              <a:t>ssr</a:t>
            </a:r>
            <a:r>
              <a:rPr lang="en-US" altLang="zh-CN" dirty="0"/>
              <a:t>-project</a:t>
            </a:r>
            <a:r>
              <a:rPr lang="zh-CN" altLang="zh-CN" dirty="0"/>
              <a:t>的项目，命令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2406536" y="2547115"/>
            <a:ext cx="3967277" cy="46166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create 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ssr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-project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22618" y="3454475"/>
            <a:ext cx="827050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执行完上述命令，会进入一个交互界面，选择</a:t>
            </a:r>
            <a:r>
              <a:rPr lang="en-US" altLang="zh-CN" dirty="0"/>
              <a:t>default</a:t>
            </a:r>
            <a:r>
              <a:rPr lang="zh-CN" altLang="zh-CN" dirty="0"/>
              <a:t>默认即</a:t>
            </a:r>
            <a:r>
              <a:rPr lang="zh-CN" altLang="zh-CN" dirty="0" smtClean="0"/>
              <a:t>可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8.3 </a:t>
            </a:r>
            <a:r>
              <a:rPr lang="en-US" altLang="zh-CN" dirty="0" err="1" smtClean="0">
                <a:cs typeface="Times New Roman" panose="02020603050405020304" pitchFamily="18" charset="0"/>
              </a:rPr>
              <a:t>webpack</a:t>
            </a:r>
            <a:r>
              <a:rPr lang="zh-CN" altLang="en-US" dirty="0" smtClean="0">
                <a:cs typeface="Times New Roman" panose="02020603050405020304" pitchFamily="18" charset="0"/>
              </a:rPr>
              <a:t>搭建服务器端渲染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项目搭建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22618" y="1792251"/>
            <a:ext cx="827050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在</a:t>
            </a:r>
            <a:r>
              <a:rPr lang="en-US" altLang="zh-CN" dirty="0" err="1"/>
              <a:t>ssr</a:t>
            </a:r>
            <a:r>
              <a:rPr lang="en-US" altLang="zh-CN" dirty="0"/>
              <a:t>-project</a:t>
            </a:r>
            <a:r>
              <a:rPr lang="zh-CN" altLang="zh-CN" dirty="0"/>
              <a:t>项目中安装依赖，具体命令如下</a:t>
            </a:r>
            <a:endParaRPr lang="en-US" altLang="zh-CN" dirty="0"/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645059" y="2528973"/>
            <a:ext cx="7853882" cy="830997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-project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install vue-router@3.1.x koa@2.8.x vue-server-renderer@2.6.x --save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8.3 </a:t>
            </a:r>
            <a:r>
              <a:rPr lang="en-US" altLang="zh-CN" dirty="0" err="1" smtClean="0">
                <a:cs typeface="Times New Roman" panose="02020603050405020304" pitchFamily="18" charset="0"/>
              </a:rPr>
              <a:t>webpack</a:t>
            </a:r>
            <a:r>
              <a:rPr lang="zh-CN" altLang="en-US" dirty="0" smtClean="0">
                <a:cs typeface="Times New Roman" panose="02020603050405020304" pitchFamily="18" charset="0"/>
              </a:rPr>
              <a:t>搭建服务器端渲染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项目搭建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54517" y="1766353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zh-CN" altLang="en-US" dirty="0" smtClean="0"/>
              <a:t>配置</a:t>
            </a:r>
            <a:r>
              <a:rPr lang="en-US" altLang="zh-CN" dirty="0"/>
              <a:t>vue.config.js</a:t>
            </a:r>
            <a:endParaRPr lang="en-US" altLang="zh-CN" dirty="0"/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796109" y="2361702"/>
            <a:ext cx="7822908" cy="415417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VueSSRServerPlugin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require('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-server-renderer/server-plugin')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module.exports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configureWebpack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() =&gt; ({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entry: './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/entry-server.js',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devtool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'source-map',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bundle renderer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 map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target: 'node',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output: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libraryTarget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'commonjs2‘ 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plugins: [ new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VueSSRServerPlugin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]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}),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chainWebpack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=&gt;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8.3 </a:t>
            </a:r>
            <a:r>
              <a:rPr lang="en-US" altLang="zh-CN" dirty="0" err="1" smtClean="0">
                <a:cs typeface="Times New Roman" panose="02020603050405020304" pitchFamily="18" charset="0"/>
              </a:rPr>
              <a:t>webpack</a:t>
            </a:r>
            <a:r>
              <a:rPr lang="zh-CN" altLang="en-US" dirty="0" smtClean="0">
                <a:cs typeface="Times New Roman" panose="02020603050405020304" pitchFamily="18" charset="0"/>
              </a:rPr>
              <a:t>搭建服务器端渲染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项目搭建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54517" y="1734454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3"/>
            </a:pPr>
            <a:r>
              <a:rPr lang="zh-CN" altLang="zh-CN" dirty="0"/>
              <a:t>编写项目代码</a:t>
            </a:r>
            <a:endParaRPr lang="en-US" altLang="zh-CN" dirty="0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54517" y="2181039"/>
            <a:ext cx="827050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dirty="0" smtClean="0"/>
              <a:t>首先</a:t>
            </a:r>
            <a:r>
              <a:rPr lang="zh-CN" altLang="zh-CN" dirty="0"/>
              <a:t>删除</a:t>
            </a:r>
            <a:r>
              <a:rPr lang="en-US" altLang="zh-CN" dirty="0" err="1"/>
              <a:t>src</a:t>
            </a:r>
            <a:r>
              <a:rPr lang="zh-CN" altLang="zh-CN" dirty="0"/>
              <a:t>目录中所有的文件，然后重新创建项目</a:t>
            </a:r>
            <a:r>
              <a:rPr lang="zh-CN" altLang="zh-CN" dirty="0" smtClean="0"/>
              <a:t>文件</a:t>
            </a:r>
            <a:r>
              <a:rPr lang="zh-CN" altLang="en-US" dirty="0" smtClean="0"/>
              <a:t>，然后</a:t>
            </a:r>
            <a:r>
              <a:rPr lang="zh-CN" altLang="zh-CN" dirty="0" smtClean="0"/>
              <a:t>创建</a:t>
            </a:r>
            <a:r>
              <a:rPr lang="en-US" altLang="zh-CN" dirty="0" err="1"/>
              <a:t>src</a:t>
            </a:r>
            <a:r>
              <a:rPr lang="en-US" altLang="zh-CN" dirty="0"/>
              <a:t>\app.js</a:t>
            </a:r>
            <a:r>
              <a:rPr lang="zh-CN" altLang="zh-CN" dirty="0"/>
              <a:t>文件，具体代码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785319" y="3328287"/>
            <a:ext cx="5808904" cy="156966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App from './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{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createRouter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 from './router'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Vue.config.productionTip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8.3 </a:t>
            </a:r>
            <a:r>
              <a:rPr lang="en-US" altLang="zh-CN" dirty="0" err="1" smtClean="0">
                <a:cs typeface="Times New Roman" panose="02020603050405020304" pitchFamily="18" charset="0"/>
              </a:rPr>
              <a:t>webpack</a:t>
            </a:r>
            <a:r>
              <a:rPr lang="zh-CN" altLang="en-US" dirty="0" smtClean="0">
                <a:cs typeface="Times New Roman" panose="02020603050405020304" pitchFamily="18" charset="0"/>
              </a:rPr>
              <a:t>搭建服务器端渲染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项目搭建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378705" y="2062798"/>
            <a:ext cx="6032188" cy="3093154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export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createApp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 // 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createApp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router = 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createRouter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 // 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app = new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router,                             </a:t>
            </a:r>
            <a:endParaRPr lang="zh-CN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render: h =&gt; h(App)</a:t>
            </a:r>
            <a:endParaRPr lang="zh-CN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{ app, router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8.3 </a:t>
            </a:r>
            <a:r>
              <a:rPr lang="en-US" altLang="zh-CN" dirty="0" err="1" smtClean="0">
                <a:cs typeface="Times New Roman" panose="02020603050405020304" pitchFamily="18" charset="0"/>
              </a:rPr>
              <a:t>webpack</a:t>
            </a:r>
            <a:r>
              <a:rPr lang="zh-CN" altLang="en-US" dirty="0" smtClean="0">
                <a:cs typeface="Times New Roman" panose="02020603050405020304" pitchFamily="18" charset="0"/>
              </a:rPr>
              <a:t>搭建服务器端渲染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项目搭建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54517" y="1787618"/>
            <a:ext cx="82705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创建</a:t>
            </a:r>
            <a:r>
              <a:rPr lang="en-US" altLang="zh-CN" dirty="0" err="1"/>
              <a:t>src</a:t>
            </a:r>
            <a:r>
              <a:rPr lang="en-US" altLang="zh-CN" dirty="0"/>
              <a:t>\router.js</a:t>
            </a:r>
            <a:r>
              <a:rPr lang="zh-CN" altLang="zh-CN" dirty="0"/>
              <a:t>文件，具体代码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223081" y="2433949"/>
            <a:ext cx="6933379" cy="3785652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Router from 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-router'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Vue.use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(Router)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export function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createRouter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()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new Router({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mode: 'history',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routes: [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{path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'/',name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',component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() =&gt; import('./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App.vue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')}</a:t>
            </a:r>
            <a:endParaRPr lang="zh-CN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]</a:t>
            </a:r>
            <a:endParaRPr lang="zh-CN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})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8.3 </a:t>
            </a:r>
            <a:r>
              <a:rPr lang="en-US" altLang="zh-CN" dirty="0" err="1" smtClean="0">
                <a:cs typeface="Times New Roman" panose="02020603050405020304" pitchFamily="18" charset="0"/>
              </a:rPr>
              <a:t>webpack</a:t>
            </a:r>
            <a:r>
              <a:rPr lang="zh-CN" altLang="en-US" dirty="0" smtClean="0">
                <a:cs typeface="Times New Roman" panose="02020603050405020304" pitchFamily="18" charset="0"/>
              </a:rPr>
              <a:t>搭建服务器端渲染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项目搭建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54517" y="1787618"/>
            <a:ext cx="82705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创建</a:t>
            </a:r>
            <a:r>
              <a:rPr lang="en-US" altLang="zh-CN" dirty="0" err="1"/>
              <a:t>App.vue</a:t>
            </a:r>
            <a:r>
              <a:rPr lang="zh-CN" altLang="zh-CN" dirty="0"/>
              <a:t>文件，具体代码如下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2786856" y="2433949"/>
            <a:ext cx="3466690" cy="3046988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&lt;div id="app"&gt;test&lt;/div&gt;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&lt;/template&gt;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&lt;script&gt;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export default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name: 'app'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&lt;/script&gt;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8.3 </a:t>
            </a:r>
            <a:r>
              <a:rPr lang="en-US" altLang="zh-CN" dirty="0" err="1" smtClean="0">
                <a:cs typeface="Times New Roman" panose="02020603050405020304" pitchFamily="18" charset="0"/>
              </a:rPr>
              <a:t>webpack</a:t>
            </a:r>
            <a:r>
              <a:rPr lang="zh-CN" altLang="en-US" dirty="0" smtClean="0">
                <a:cs typeface="Times New Roman" panose="02020603050405020304" pitchFamily="18" charset="0"/>
              </a:rPr>
              <a:t>搭建服务器端渲染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项目搭建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54517" y="1787618"/>
            <a:ext cx="827050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创建</a:t>
            </a:r>
            <a:r>
              <a:rPr lang="en-US" altLang="zh-CN" dirty="0"/>
              <a:t>entry-server.js</a:t>
            </a:r>
            <a:r>
              <a:rPr lang="zh-CN" altLang="zh-CN" dirty="0"/>
              <a:t>文件，该文件是服务器端打包入口文件，在</a:t>
            </a:r>
            <a:r>
              <a:rPr lang="en-US" altLang="zh-CN" dirty="0" err="1"/>
              <a:t>Vue</a:t>
            </a:r>
            <a:r>
              <a:rPr lang="zh-CN" altLang="zh-CN" dirty="0"/>
              <a:t>官方文档中提供了该文件的示例，可以直接复制到项目中使用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8.1 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初识服务器端渲染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8200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7" name="任意多边形 6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8213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9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8215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客户端渲染与服务器端渲染的区别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1111250" y="3176588"/>
            <a:ext cx="7043737" cy="539750"/>
            <a:chOff x="1116013" y="3176588"/>
            <a:chExt cx="7043737" cy="539750"/>
          </a:xfrm>
        </p:grpSpPr>
        <p:sp>
          <p:nvSpPr>
            <p:cNvPr id="11" name="任意多边形 10"/>
            <p:cNvSpPr/>
            <p:nvPr/>
          </p:nvSpPr>
          <p:spPr>
            <a:xfrm>
              <a:off x="2759075" y="3176588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8209" name="椭圆 11"/>
            <p:cNvSpPr>
              <a:spLocks noChangeArrowheads="1"/>
            </p:cNvSpPr>
            <p:nvPr/>
          </p:nvSpPr>
          <p:spPr bwMode="auto">
            <a:xfrm>
              <a:off x="1116013" y="3176588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3" name="Line 188"/>
            <p:cNvSpPr>
              <a:spLocks noChangeShapeType="1"/>
            </p:cNvSpPr>
            <p:nvPr/>
          </p:nvSpPr>
          <p:spPr bwMode="auto">
            <a:xfrm flipH="1">
              <a:off x="1695450" y="3446463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8211" name="TextBox 218"/>
            <p:cNvSpPr txBox="1">
              <a:spLocks noChangeArrowheads="1"/>
            </p:cNvSpPr>
            <p:nvPr/>
          </p:nvSpPr>
          <p:spPr bwMode="auto">
            <a:xfrm>
              <a:off x="3063875" y="3292475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服务器端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渲染的注意事项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8.3 </a:t>
            </a:r>
            <a:r>
              <a:rPr lang="en-US" altLang="zh-CN" dirty="0" err="1" smtClean="0">
                <a:cs typeface="Times New Roman" panose="02020603050405020304" pitchFamily="18" charset="0"/>
              </a:rPr>
              <a:t>webpack</a:t>
            </a:r>
            <a:r>
              <a:rPr lang="zh-CN" altLang="en-US" dirty="0" smtClean="0">
                <a:cs typeface="Times New Roman" panose="02020603050405020304" pitchFamily="18" charset="0"/>
              </a:rPr>
              <a:t>搭建服务器端渲染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项目搭建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085671" y="1905935"/>
            <a:ext cx="7324681" cy="4570482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createApp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 from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'./app' // 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createApp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export default context =&gt;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new Promise((resolve, reject) =&gt;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 app, router } =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createApp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router.push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(context.url)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router.onReady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(() =&gt;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matchedComponents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router.getMatchedComponents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if (!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matchedComponents.length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reject(new Error('no components matched'))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resolve(app)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}, reject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8.3 </a:t>
            </a:r>
            <a:r>
              <a:rPr lang="en-US" altLang="zh-CN" dirty="0" err="1" smtClean="0">
                <a:cs typeface="Times New Roman" panose="02020603050405020304" pitchFamily="18" charset="0"/>
              </a:rPr>
              <a:t>webpack</a:t>
            </a:r>
            <a:r>
              <a:rPr lang="zh-CN" altLang="en-US" dirty="0" smtClean="0">
                <a:cs typeface="Times New Roman" panose="02020603050405020304" pitchFamily="18" charset="0"/>
              </a:rPr>
              <a:t>搭建服务器端渲染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项目搭建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54517" y="1734454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4"/>
            </a:pPr>
            <a:r>
              <a:rPr lang="zh-CN" altLang="zh-CN" dirty="0"/>
              <a:t>生成</a:t>
            </a:r>
            <a:r>
              <a:rPr lang="en-US" altLang="zh-CN" dirty="0" err="1"/>
              <a:t>vue</a:t>
            </a:r>
            <a:r>
              <a:rPr lang="en-US" altLang="zh-CN" dirty="0"/>
              <a:t>-</a:t>
            </a:r>
            <a:r>
              <a:rPr lang="en-US" altLang="zh-CN" dirty="0" err="1"/>
              <a:t>ssr</a:t>
            </a:r>
            <a:r>
              <a:rPr lang="en-US" altLang="zh-CN" dirty="0"/>
              <a:t>-server-</a:t>
            </a:r>
            <a:r>
              <a:rPr lang="en-US" altLang="zh-CN" dirty="0" err="1"/>
              <a:t>bundle.json</a:t>
            </a:r>
            <a:endParaRPr lang="en-US" altLang="zh-CN" dirty="0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54517" y="2181039"/>
            <a:ext cx="82705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修改</a:t>
            </a:r>
            <a:r>
              <a:rPr lang="en-US" altLang="zh-CN" dirty="0" err="1"/>
              <a:t>package.json</a:t>
            </a:r>
            <a:r>
              <a:rPr lang="zh-CN" altLang="zh-CN" dirty="0"/>
              <a:t>文件，在</a:t>
            </a:r>
            <a:r>
              <a:rPr lang="en-US" altLang="zh-CN" dirty="0"/>
              <a:t>scripts</a:t>
            </a:r>
            <a:r>
              <a:rPr lang="zh-CN" altLang="zh-CN" dirty="0"/>
              <a:t>脚本命令中添加如下内容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785319" y="2924233"/>
            <a:ext cx="5808904" cy="41819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build:server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": "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-cli-service build --mode server"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58055" y="3726362"/>
            <a:ext cx="82705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执行如下命令，生成</a:t>
            </a:r>
            <a:r>
              <a:rPr lang="en-US" altLang="zh-CN" dirty="0" err="1"/>
              <a:t>vue</a:t>
            </a:r>
            <a:r>
              <a:rPr lang="en-US" altLang="zh-CN" dirty="0"/>
              <a:t>-</a:t>
            </a:r>
            <a:r>
              <a:rPr lang="en-US" altLang="zh-CN" dirty="0" err="1"/>
              <a:t>ssr</a:t>
            </a:r>
            <a:r>
              <a:rPr lang="en-US" altLang="zh-CN" dirty="0"/>
              <a:t>-server-</a:t>
            </a:r>
            <a:r>
              <a:rPr lang="en-US" altLang="zh-CN" dirty="0" err="1"/>
              <a:t>bundle.json</a:t>
            </a:r>
            <a:r>
              <a:rPr lang="zh-CN" altLang="zh-CN" dirty="0"/>
              <a:t>文件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2947325" y="4430907"/>
            <a:ext cx="3484892" cy="46166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build:server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453500" y="5154669"/>
            <a:ext cx="85629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上述命令执行后，在</a:t>
            </a:r>
            <a:r>
              <a:rPr lang="en-US" altLang="zh-CN" dirty="0" err="1"/>
              <a:t>dist</a:t>
            </a:r>
            <a:r>
              <a:rPr lang="zh-CN" altLang="zh-CN" dirty="0"/>
              <a:t>目录中可以看到生成后的</a:t>
            </a:r>
            <a:r>
              <a:rPr lang="en-US" altLang="zh-CN" dirty="0" err="1"/>
              <a:t>vue</a:t>
            </a:r>
            <a:r>
              <a:rPr lang="en-US" altLang="zh-CN" dirty="0"/>
              <a:t>-</a:t>
            </a:r>
            <a:r>
              <a:rPr lang="en-US" altLang="zh-CN" dirty="0" err="1"/>
              <a:t>ssr</a:t>
            </a:r>
            <a:r>
              <a:rPr lang="en-US" altLang="zh-CN" dirty="0"/>
              <a:t>-server-</a:t>
            </a:r>
            <a:r>
              <a:rPr lang="en-US" altLang="zh-CN" dirty="0" err="1"/>
              <a:t>bundle.json</a:t>
            </a:r>
            <a:r>
              <a:rPr lang="zh-CN" altLang="zh-CN" dirty="0" smtClean="0"/>
              <a:t>文件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8.3 </a:t>
            </a:r>
            <a:r>
              <a:rPr lang="en-US" altLang="zh-CN" dirty="0" err="1" smtClean="0">
                <a:cs typeface="Times New Roman" panose="02020603050405020304" pitchFamily="18" charset="0"/>
              </a:rPr>
              <a:t>webpack</a:t>
            </a:r>
            <a:r>
              <a:rPr lang="zh-CN" altLang="en-US" dirty="0" smtClean="0">
                <a:cs typeface="Times New Roman" panose="02020603050405020304" pitchFamily="18" charset="0"/>
              </a:rPr>
              <a:t>搭建服务器端渲染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项目搭建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54517" y="1734454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5"/>
            </a:pPr>
            <a:r>
              <a:rPr lang="zh-CN" altLang="zh-CN" dirty="0"/>
              <a:t>编写服务器端代码</a:t>
            </a:r>
            <a:endParaRPr lang="en-US" altLang="zh-CN" dirty="0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54517" y="2181039"/>
            <a:ext cx="827050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 smtClean="0"/>
              <a:t>服务器</a:t>
            </a:r>
            <a:r>
              <a:rPr lang="zh-CN" altLang="zh-CN" dirty="0"/>
              <a:t>端代码主要是通过</a:t>
            </a:r>
            <a:r>
              <a:rPr lang="en-US" altLang="zh-CN" dirty="0"/>
              <a:t>Koa</a:t>
            </a:r>
            <a:r>
              <a:rPr lang="zh-CN" altLang="zh-CN" dirty="0"/>
              <a:t>、</a:t>
            </a:r>
            <a:r>
              <a:rPr lang="en-US" altLang="zh-CN" dirty="0" err="1"/>
              <a:t>vue</a:t>
            </a:r>
            <a:r>
              <a:rPr lang="en-US" altLang="zh-CN" dirty="0"/>
              <a:t>-server-renderer</a:t>
            </a:r>
            <a:r>
              <a:rPr lang="zh-CN" altLang="zh-CN" dirty="0"/>
              <a:t>来实现，这部分代码可以参考官方文档中的介绍。创建</a:t>
            </a:r>
            <a:r>
              <a:rPr lang="en-US" altLang="zh-CN" dirty="0"/>
              <a:t>server.js</a:t>
            </a:r>
            <a:r>
              <a:rPr lang="zh-CN" altLang="zh-CN" dirty="0"/>
              <a:t>文件，具体代码如下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8.3 </a:t>
            </a:r>
            <a:r>
              <a:rPr lang="en-US" altLang="zh-CN" dirty="0" err="1" smtClean="0">
                <a:cs typeface="Times New Roman" panose="02020603050405020304" pitchFamily="18" charset="0"/>
              </a:rPr>
              <a:t>webpack</a:t>
            </a:r>
            <a:r>
              <a:rPr lang="zh-CN" altLang="en-US" dirty="0" smtClean="0">
                <a:cs typeface="Times New Roman" panose="02020603050405020304" pitchFamily="18" charset="0"/>
              </a:rPr>
              <a:t>搭建服务器端渲染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项目搭建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085670" y="2320605"/>
            <a:ext cx="7324681" cy="3785652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Koa = require('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koa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app = new Koa()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bundle = require('./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-server-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bundle.json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createBundleRenderer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 = require('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-server-renderer')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renderer =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createBundleRenderer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(bundle,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template: require('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').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readFileSync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('./template.html', 'utf-8'),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en-US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renderToString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(context)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{… // 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接下来添加该处代码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  <a:endParaRPr lang="en-US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app.use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ctx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next) =&gt;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{…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接下来添加</a:t>
            </a:r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该处代码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app.listen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(8080, function()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{…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接下来添加</a:t>
            </a:r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该处代码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8.3 </a:t>
            </a:r>
            <a:r>
              <a:rPr lang="en-US" altLang="zh-CN" dirty="0" err="1" smtClean="0">
                <a:cs typeface="Times New Roman" panose="02020603050405020304" pitchFamily="18" charset="0"/>
              </a:rPr>
              <a:t>webpack</a:t>
            </a:r>
            <a:r>
              <a:rPr lang="zh-CN" altLang="en-US" dirty="0" smtClean="0">
                <a:cs typeface="Times New Roman" panose="02020603050405020304" pitchFamily="18" charset="0"/>
              </a:rPr>
              <a:t>搭建服务器端渲染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项目搭建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202629" y="2650214"/>
            <a:ext cx="6314589" cy="2677656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renderToString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(context)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new Promise((resolve, reject) =&gt;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renderer.renderToString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(context, (err, html) =&gt;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err ? reject(err) : resolve(html)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54517" y="1850061"/>
            <a:ext cx="82705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dirty="0" err="1"/>
              <a:t>renderToString</a:t>
            </a:r>
            <a:r>
              <a:rPr lang="en-US" altLang="zh-CN" dirty="0"/>
              <a:t>()</a:t>
            </a:r>
            <a:r>
              <a:rPr lang="zh-CN" altLang="zh-CN" dirty="0"/>
              <a:t>函数用于将</a:t>
            </a:r>
            <a:r>
              <a:rPr lang="en-US" altLang="zh-CN" dirty="0" err="1"/>
              <a:t>Vue</a:t>
            </a:r>
            <a:r>
              <a:rPr lang="zh-CN" altLang="zh-CN" dirty="0"/>
              <a:t>实例渲染成字符串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8.3 </a:t>
            </a:r>
            <a:r>
              <a:rPr lang="en-US" altLang="zh-CN" dirty="0" err="1" smtClean="0">
                <a:cs typeface="Times New Roman" panose="02020603050405020304" pitchFamily="18" charset="0"/>
              </a:rPr>
              <a:t>webpack</a:t>
            </a:r>
            <a:r>
              <a:rPr lang="zh-CN" altLang="en-US" dirty="0" smtClean="0">
                <a:cs typeface="Times New Roman" panose="02020603050405020304" pitchFamily="18" charset="0"/>
              </a:rPr>
              <a:t>搭建服务器端渲染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项目搭建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085671" y="1905935"/>
            <a:ext cx="7324681" cy="4154984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app.use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ctx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next) =&gt;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context =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title: 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project',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url: ctx.url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html = await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renderToString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(context)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ctx.body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html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app.listen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(8080, function()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console.log('server started at localhost:8080')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8.3 </a:t>
            </a:r>
            <a:r>
              <a:rPr lang="en-US" altLang="zh-CN" dirty="0" err="1" smtClean="0">
                <a:cs typeface="Times New Roman" panose="02020603050405020304" pitchFamily="18" charset="0"/>
              </a:rPr>
              <a:t>webpack</a:t>
            </a:r>
            <a:r>
              <a:rPr lang="zh-CN" altLang="en-US" dirty="0" smtClean="0">
                <a:cs typeface="Times New Roman" panose="02020603050405020304" pitchFamily="18" charset="0"/>
              </a:rPr>
              <a:t>搭建服务器端渲染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项目搭建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657350" y="2496392"/>
            <a:ext cx="4889827" cy="2677656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&lt;!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DOCTYPE html&gt;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&lt;html&gt;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&lt;head&gt;&lt;title&gt;SSR Project&lt;/title&gt;&lt;/head&gt;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&lt;body&gt;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&lt;!--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-outlet--&gt;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&lt;/body&gt;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&lt;/html&gt;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54517" y="1850061"/>
            <a:ext cx="82705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创建</a:t>
            </a:r>
            <a:r>
              <a:rPr lang="en-US" altLang="zh-CN" dirty="0"/>
              <a:t>template.html</a:t>
            </a:r>
            <a:r>
              <a:rPr lang="zh-CN" altLang="zh-CN" dirty="0"/>
              <a:t>文件，具体代码如下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8.3 </a:t>
            </a:r>
            <a:r>
              <a:rPr lang="en-US" altLang="zh-CN" dirty="0" err="1" smtClean="0">
                <a:cs typeface="Times New Roman" panose="02020603050405020304" pitchFamily="18" charset="0"/>
              </a:rPr>
              <a:t>webpack</a:t>
            </a:r>
            <a:r>
              <a:rPr lang="zh-CN" altLang="en-US" dirty="0" smtClean="0">
                <a:cs typeface="Times New Roman" panose="02020603050405020304" pitchFamily="18" charset="0"/>
              </a:rPr>
              <a:t>搭建服务器端渲染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项目搭建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54517" y="1850061"/>
            <a:ext cx="827050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 smtClean="0"/>
              <a:t>执行</a:t>
            </a:r>
            <a:r>
              <a:rPr lang="en-US" altLang="zh-CN" dirty="0"/>
              <a:t>node server.js</a:t>
            </a:r>
            <a:r>
              <a:rPr lang="zh-CN" altLang="zh-CN" dirty="0" smtClean="0"/>
              <a:t>命令</a:t>
            </a:r>
            <a:r>
              <a:rPr lang="zh-CN" altLang="zh-CN" dirty="0"/>
              <a:t>，启动</a:t>
            </a:r>
            <a:r>
              <a:rPr lang="zh-CN" altLang="zh-CN" dirty="0" smtClean="0"/>
              <a:t>服务器</a:t>
            </a:r>
            <a:r>
              <a:rPr lang="zh-CN" altLang="en-US" dirty="0" smtClean="0"/>
              <a:t>，</a:t>
            </a:r>
            <a:r>
              <a:rPr lang="zh-CN" altLang="zh-CN" dirty="0"/>
              <a:t>通过浏览器访问</a:t>
            </a:r>
            <a:r>
              <a:rPr lang="en-US" altLang="zh-CN" dirty="0"/>
              <a:t>http://localhost:8080</a:t>
            </a:r>
            <a:r>
              <a:rPr lang="zh-CN" altLang="zh-CN" dirty="0"/>
              <a:t>，运行结果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</a:t>
            </a:r>
            <a:r>
              <a:rPr lang="zh-CN" altLang="zh-CN" dirty="0" smtClean="0"/>
              <a:t>图所</a:t>
            </a:r>
            <a:r>
              <a:rPr lang="zh-CN" altLang="zh-CN" dirty="0"/>
              <a:t>示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2223806" y="3050390"/>
            <a:ext cx="5326469" cy="2457275"/>
            <a:chOff x="2286443" y="3305582"/>
            <a:chExt cx="4911799" cy="2202083"/>
          </a:xfrm>
        </p:grpSpPr>
        <p:pic>
          <p:nvPicPr>
            <p:cNvPr id="4098" name="Picture 2" descr="asd题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443" y="3305582"/>
              <a:ext cx="4911799" cy="1801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3726679" y="5138333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服务器端渲染结果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8.4 Nuxt.js</a:t>
            </a:r>
            <a:r>
              <a:rPr lang="zh-CN" altLang="en-US" dirty="0" smtClean="0">
                <a:cs typeface="Times New Roman" panose="02020603050405020304" pitchFamily="18" charset="0"/>
              </a:rPr>
              <a:t>服务器端渲染框架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Nuxt.js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671475" y="1850061"/>
            <a:ext cx="810038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dirty="0"/>
              <a:t>Nuxt.js</a:t>
            </a:r>
            <a:r>
              <a:rPr lang="zh-CN" altLang="zh-CN" dirty="0"/>
              <a:t>是一个基于</a:t>
            </a:r>
            <a:r>
              <a:rPr lang="en-US" altLang="zh-CN" dirty="0"/>
              <a:t>Vue.js</a:t>
            </a:r>
            <a:r>
              <a:rPr lang="zh-CN" altLang="zh-CN" dirty="0"/>
              <a:t>的轻量级应用框架，可用来创建服务端渲染应用，也可充当静态站点引擎生成静态站点应用，具有优雅的代码结构分层和热加载等特性。本节将会讲解如何利用</a:t>
            </a:r>
            <a:r>
              <a:rPr lang="en-US" altLang="zh-CN" dirty="0"/>
              <a:t>Nuxt.js</a:t>
            </a:r>
            <a:r>
              <a:rPr lang="zh-CN" altLang="zh-CN" dirty="0"/>
              <a:t>创建服务器端渲染</a:t>
            </a:r>
            <a:r>
              <a:rPr lang="zh-CN" altLang="zh-CN" dirty="0" smtClean="0"/>
              <a:t>项目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6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8.4 Nuxt.js</a:t>
            </a:r>
            <a:r>
              <a:rPr lang="zh-CN" altLang="en-US" dirty="0" smtClean="0">
                <a:cs typeface="Times New Roman" panose="02020603050405020304" pitchFamily="18" charset="0"/>
              </a:rPr>
              <a:t>服务器端渲染框架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Nuxt.js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54517" y="1850061"/>
            <a:ext cx="827050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dirty="0"/>
              <a:t>Nuxt.js</a:t>
            </a:r>
            <a:r>
              <a:rPr lang="zh-CN" altLang="zh-CN" dirty="0"/>
              <a:t>提供了利用</a:t>
            </a:r>
            <a:r>
              <a:rPr lang="en-US" altLang="zh-CN" dirty="0"/>
              <a:t>vue.js</a:t>
            </a:r>
            <a:r>
              <a:rPr lang="zh-CN" altLang="zh-CN" dirty="0"/>
              <a:t>开发服务端渲染的应用所需要的各种配置，为了快速入门，</a:t>
            </a:r>
            <a:r>
              <a:rPr lang="en-US" altLang="zh-CN" dirty="0"/>
              <a:t>Nuxt.js</a:t>
            </a:r>
            <a:r>
              <a:rPr lang="zh-CN" altLang="zh-CN" dirty="0"/>
              <a:t>团队创建了脚手架工具</a:t>
            </a:r>
            <a:r>
              <a:rPr lang="en-US" altLang="zh-CN" dirty="0"/>
              <a:t>create-</a:t>
            </a:r>
            <a:r>
              <a:rPr lang="en-US" altLang="zh-CN" dirty="0" err="1"/>
              <a:t>nuxt</a:t>
            </a:r>
            <a:r>
              <a:rPr lang="en-US" altLang="zh-CN" dirty="0"/>
              <a:t>-app</a:t>
            </a:r>
            <a:r>
              <a:rPr lang="zh-CN" altLang="zh-CN" dirty="0"/>
              <a:t>，具体使用步骤如下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8.2 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服务器端渲染的简单实现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9224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7" name="任意多边形 6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9242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9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9244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</a:t>
              </a:r>
              <a:r>
                <a:rPr lang="en-US" altLang="zh-CN" sz="160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vue-ssr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1116013" y="3184525"/>
            <a:ext cx="7043737" cy="539750"/>
            <a:chOff x="1116013" y="3184525"/>
            <a:chExt cx="7043737" cy="539750"/>
          </a:xfrm>
        </p:grpSpPr>
        <p:sp>
          <p:nvSpPr>
            <p:cNvPr id="11" name="任意多边形 10"/>
            <p:cNvSpPr/>
            <p:nvPr/>
          </p:nvSpPr>
          <p:spPr>
            <a:xfrm>
              <a:off x="2759075" y="3184525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9238" name="椭圆 11"/>
            <p:cNvSpPr>
              <a:spLocks noChangeArrowheads="1"/>
            </p:cNvSpPr>
            <p:nvPr/>
          </p:nvSpPr>
          <p:spPr bwMode="auto">
            <a:xfrm>
              <a:off x="1116013" y="3184525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3" name="Line 188"/>
            <p:cNvSpPr>
              <a:spLocks noChangeShapeType="1"/>
            </p:cNvSpPr>
            <p:nvPr/>
          </p:nvSpPr>
          <p:spPr bwMode="auto">
            <a:xfrm flipH="1">
              <a:off x="1695450" y="345440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9240" name="TextBox 218"/>
            <p:cNvSpPr txBox="1">
              <a:spLocks noChangeArrowheads="1"/>
            </p:cNvSpPr>
            <p:nvPr/>
          </p:nvSpPr>
          <p:spPr bwMode="auto">
            <a:xfrm>
              <a:off x="3063875" y="330041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渲染</a:t>
              </a:r>
              <a:r>
                <a:rPr lang="en-US" altLang="zh-CN" sz="160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1128713" y="3860800"/>
            <a:ext cx="7043737" cy="539750"/>
            <a:chOff x="1128713" y="3860800"/>
            <a:chExt cx="7043737" cy="539750"/>
          </a:xfrm>
        </p:grpSpPr>
        <p:sp>
          <p:nvSpPr>
            <p:cNvPr id="18" name="任意多边形 17"/>
            <p:cNvSpPr/>
            <p:nvPr/>
          </p:nvSpPr>
          <p:spPr>
            <a:xfrm>
              <a:off x="2771775" y="3860800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9" name="椭圆 15"/>
            <p:cNvSpPr>
              <a:spLocks noChangeArrowheads="1"/>
            </p:cNvSpPr>
            <p:nvPr/>
          </p:nvSpPr>
          <p:spPr bwMode="auto">
            <a:xfrm>
              <a:off x="1128713" y="3860800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3</a:t>
              </a:r>
              <a:endParaRPr lang="zh-CN" altLang="en-US" sz="2400" b="1"/>
            </a:p>
          </p:txBody>
        </p:sp>
        <p:sp>
          <p:nvSpPr>
            <p:cNvPr id="20" name="Line 188"/>
            <p:cNvSpPr>
              <a:spLocks noChangeShapeType="1"/>
            </p:cNvSpPr>
            <p:nvPr/>
          </p:nvSpPr>
          <p:spPr bwMode="auto">
            <a:xfrm flipH="1">
              <a:off x="1708150" y="4130675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21" name="TextBox 218"/>
            <p:cNvSpPr txBox="1">
              <a:spLocks noChangeArrowheads="1"/>
            </p:cNvSpPr>
            <p:nvPr/>
          </p:nvSpPr>
          <p:spPr bwMode="auto">
            <a:xfrm>
              <a:off x="3076575" y="3976688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Express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搭建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SSR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1111250" y="4556125"/>
            <a:ext cx="7043738" cy="547688"/>
            <a:chOff x="1111250" y="4556125"/>
            <a:chExt cx="7043738" cy="547688"/>
          </a:xfrm>
        </p:grpSpPr>
        <p:sp>
          <p:nvSpPr>
            <p:cNvPr id="23" name="任意多边形 22"/>
            <p:cNvSpPr/>
            <p:nvPr/>
          </p:nvSpPr>
          <p:spPr>
            <a:xfrm>
              <a:off x="2754313" y="4564063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4" name="椭圆 11"/>
            <p:cNvSpPr>
              <a:spLocks noChangeArrowheads="1"/>
            </p:cNvSpPr>
            <p:nvPr/>
          </p:nvSpPr>
          <p:spPr bwMode="auto">
            <a:xfrm>
              <a:off x="1111250" y="4556125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4</a:t>
              </a:r>
              <a:endParaRPr lang="zh-CN" altLang="en-US" sz="2400" b="1"/>
            </a:p>
          </p:txBody>
        </p:sp>
        <p:sp>
          <p:nvSpPr>
            <p:cNvPr id="25" name="Line 188"/>
            <p:cNvSpPr>
              <a:spLocks noChangeShapeType="1"/>
            </p:cNvSpPr>
            <p:nvPr/>
          </p:nvSpPr>
          <p:spPr bwMode="auto">
            <a:xfrm flipH="1">
              <a:off x="1690688" y="4833938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26" name="TextBox 218"/>
            <p:cNvSpPr txBox="1">
              <a:spLocks noChangeArrowheads="1"/>
            </p:cNvSpPr>
            <p:nvPr/>
          </p:nvSpPr>
          <p:spPr bwMode="auto">
            <a:xfrm>
              <a:off x="3059113" y="4679950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Koa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搭建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SSR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8.4 Nuxt.js</a:t>
            </a:r>
            <a:r>
              <a:rPr lang="zh-CN" altLang="en-US" dirty="0" smtClean="0">
                <a:cs typeface="Times New Roman" panose="02020603050405020304" pitchFamily="18" charset="0"/>
              </a:rPr>
              <a:t>服务器端渲染框架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Nuxt.js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54517" y="2531929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zh-CN" altLang="zh-CN" dirty="0" smtClean="0"/>
              <a:t>全局</a:t>
            </a:r>
            <a:r>
              <a:rPr lang="zh-CN" altLang="zh-CN" dirty="0"/>
              <a:t>安装</a:t>
            </a:r>
            <a:r>
              <a:rPr lang="en-US" altLang="zh-CN" dirty="0"/>
              <a:t>create-</a:t>
            </a:r>
            <a:r>
              <a:rPr lang="en-US" altLang="zh-CN" dirty="0" err="1"/>
              <a:t>nuxt</a:t>
            </a:r>
            <a:r>
              <a:rPr lang="en-US" altLang="zh-CN" dirty="0"/>
              <a:t>-app</a:t>
            </a:r>
            <a:r>
              <a:rPr lang="zh-CN" altLang="zh-CN" dirty="0"/>
              <a:t>脚手架</a:t>
            </a:r>
            <a:r>
              <a:rPr lang="zh-CN" altLang="zh-CN" dirty="0" smtClean="0"/>
              <a:t>工具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1741891" y="3328827"/>
            <a:ext cx="5349509" cy="46166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create-nuxt-app@2.9.x -g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54517" y="1883316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确保已经安装好了</a:t>
            </a:r>
            <a:r>
              <a:rPr lang="en-US" altLang="zh-CN" dirty="0"/>
              <a:t>node.js</a:t>
            </a:r>
            <a:r>
              <a:rPr lang="zh-CN" altLang="zh-CN" dirty="0"/>
              <a:t>和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zh-CN" dirty="0" smtClean="0"/>
              <a:t>脚手架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79321" y="4002821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3"/>
            </a:pPr>
            <a:r>
              <a:rPr lang="zh-CN" altLang="zh-CN" dirty="0" smtClean="0"/>
              <a:t>在</a:t>
            </a:r>
            <a:r>
              <a:rPr lang="zh-CN" altLang="en-US" dirty="0" smtClean="0"/>
              <a:t>项目存储</a:t>
            </a:r>
            <a:r>
              <a:rPr lang="zh-CN" altLang="zh-CN" dirty="0" smtClean="0"/>
              <a:t>目录</a:t>
            </a:r>
            <a:r>
              <a:rPr lang="zh-CN" altLang="zh-CN" dirty="0"/>
              <a:t>下执行以下命令，创建</a:t>
            </a:r>
            <a:r>
              <a:rPr lang="zh-CN" altLang="zh-CN" dirty="0" smtClean="0"/>
              <a:t>项目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1766695" y="4821456"/>
            <a:ext cx="5349509" cy="46166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npx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create-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nuxt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-app my-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nuxt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-dome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8.4 Nuxt.js</a:t>
            </a:r>
            <a:r>
              <a:rPr lang="zh-CN" altLang="en-US" dirty="0" smtClean="0">
                <a:cs typeface="Times New Roman" panose="02020603050405020304" pitchFamily="18" charset="0"/>
              </a:rPr>
              <a:t>服务器端渲染框架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Nuxt.js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79321" y="1908120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4"/>
            </a:pPr>
            <a:r>
              <a:rPr lang="zh-CN" altLang="zh-CN" dirty="0"/>
              <a:t>在创建项目过程中，会询问选择哪个包管理器，在这里选择使用</a:t>
            </a:r>
            <a:r>
              <a:rPr lang="en-US" altLang="zh-CN" dirty="0" err="1" smtClean="0"/>
              <a:t>npm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1766695" y="2726755"/>
            <a:ext cx="5349509" cy="1200329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Choose the package manager (Use arrow keys)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Yarn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 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8.4 Nuxt.js</a:t>
            </a:r>
            <a:r>
              <a:rPr lang="zh-CN" altLang="en-US" dirty="0" smtClean="0">
                <a:cs typeface="Times New Roman" panose="02020603050405020304" pitchFamily="18" charset="0"/>
              </a:rPr>
              <a:t>服务器端渲染框架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Nuxt.js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1741889" y="2648814"/>
            <a:ext cx="5349509" cy="1200329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Choose rendering mode (Use arrow keys)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Universal (SSR)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Single Page App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54517" y="1883316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5"/>
            </a:pPr>
            <a:r>
              <a:rPr lang="zh-CN" altLang="zh-CN" dirty="0"/>
              <a:t>当询问选择哪个渲染模式时，在这里选择使用</a:t>
            </a:r>
            <a:r>
              <a:rPr lang="en-US" altLang="zh-CN" dirty="0" smtClean="0"/>
              <a:t>SSR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79321" y="4002821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6"/>
            </a:pPr>
            <a:r>
              <a:rPr lang="zh-CN" altLang="zh-CN" dirty="0"/>
              <a:t>安装配置完成后，启动项目，命令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3054746" y="4783833"/>
            <a:ext cx="3113649" cy="830997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my-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nuxt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-demo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run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8.4 Nuxt.js</a:t>
            </a:r>
            <a:r>
              <a:rPr lang="zh-CN" altLang="en-US" dirty="0" smtClean="0">
                <a:cs typeface="Times New Roman" panose="02020603050405020304" pitchFamily="18" charset="0"/>
              </a:rPr>
              <a:t>服务器端渲染框架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Nuxt.js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54517" y="1883316"/>
            <a:ext cx="8064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7"/>
            </a:pPr>
            <a:r>
              <a:rPr lang="zh-CN" altLang="zh-CN" dirty="0"/>
              <a:t>通过浏览器访问：</a:t>
            </a:r>
            <a:r>
              <a:rPr lang="en-US" altLang="zh-CN" dirty="0"/>
              <a:t>http://localhost:3000/</a:t>
            </a:r>
            <a:r>
              <a:rPr lang="zh-CN" altLang="zh-CN" dirty="0"/>
              <a:t>，运行结果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下图</a:t>
            </a:r>
            <a:r>
              <a:rPr lang="zh-CN" altLang="zh-CN" dirty="0" smtClean="0"/>
              <a:t>所示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2354493" y="2501106"/>
            <a:ext cx="4464548" cy="3782736"/>
            <a:chOff x="2701796" y="2501106"/>
            <a:chExt cx="4039246" cy="3503477"/>
          </a:xfrm>
        </p:grpSpPr>
        <p:pic>
          <p:nvPicPr>
            <p:cNvPr id="5122" name="图片 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1796" y="2501106"/>
              <a:ext cx="4039246" cy="3038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3660872" y="5635251"/>
              <a:ext cx="2121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my-</a:t>
              </a:r>
              <a:r>
                <a:rPr lang="en-US" altLang="zh-CN" dirty="0" err="1" smtClean="0"/>
                <a:t>nuxt</a:t>
              </a:r>
              <a:r>
                <a:rPr lang="en-US" altLang="zh-CN" dirty="0" smtClean="0"/>
                <a:t>-demo</a:t>
              </a:r>
              <a:r>
                <a:rPr lang="zh-CN" altLang="en-US" dirty="0"/>
                <a:t>项目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8.4 Nuxt.js</a:t>
            </a:r>
            <a:r>
              <a:rPr lang="zh-CN" altLang="en-US" dirty="0" smtClean="0">
                <a:cs typeface="Times New Roman" panose="02020603050405020304" pitchFamily="18" charset="0"/>
              </a:rPr>
              <a:t>服务器端渲染框架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Nuxt.js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54517" y="1883316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接下来对</a:t>
            </a:r>
            <a:r>
              <a:rPr lang="en-US" altLang="zh-CN" dirty="0"/>
              <a:t>my-</a:t>
            </a:r>
            <a:r>
              <a:rPr lang="en-US" altLang="zh-CN" dirty="0" err="1"/>
              <a:t>nuxt</a:t>
            </a:r>
            <a:r>
              <a:rPr lang="en-US" altLang="zh-CN" dirty="0"/>
              <a:t>-demo</a:t>
            </a:r>
            <a:r>
              <a:rPr lang="zh-CN" altLang="zh-CN" dirty="0"/>
              <a:t>项目中的关键文件进行说明，详细描述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下表</a:t>
            </a:r>
            <a:r>
              <a:rPr lang="zh-CN" altLang="zh-CN" dirty="0" smtClean="0"/>
              <a:t>所示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88181" y="2576831"/>
          <a:ext cx="7767638" cy="3624238"/>
        </p:xfrm>
        <a:graphic>
          <a:graphicData uri="http://schemas.openxmlformats.org/drawingml/2006/table">
            <a:tbl>
              <a:tblPr firstRow="1" bandRow="1"/>
              <a:tblGrid>
                <a:gridCol w="1693512"/>
                <a:gridCol w="6074126"/>
              </a:tblGrid>
              <a:tr h="452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文件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17214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assets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l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存放待编译的静态资源，如</a:t>
                      </a: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Less</a:t>
                      </a: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Sass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383578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static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l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存放不需要</a:t>
                      </a:r>
                      <a:r>
                        <a:rPr lang="en-US" altLang="zh-CN" sz="140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webpack</a:t>
                      </a: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编译的静态文件，服务器启动的时候，该目录下的文件会映射至应用的根路径“</a:t>
                      </a: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/”</a:t>
                      </a: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下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26047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components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l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存放自己编写的</a:t>
                      </a:r>
                      <a:r>
                        <a:rPr lang="en-US" altLang="zh-CN" sz="140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Vue</a:t>
                      </a: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组件</a:t>
                      </a:r>
                      <a:endParaRPr lang="zh-CN" alt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373456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layouts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l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布局目录，用于存放应用的布局组件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380403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middleware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l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用于存放中间件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360471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pages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l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用于存放应用的路由及视图，</a:t>
                      </a: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Nuxt.js</a:t>
                      </a: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会根据该目录结构自动生成对应的路由配置</a:t>
                      </a:r>
                      <a:endParaRPr lang="zh-CN" alt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360471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plugins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l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用于存放需要在根</a:t>
                      </a:r>
                      <a:r>
                        <a:rPr lang="en-US" altLang="zh-CN" sz="140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Vue</a:t>
                      </a: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应用实例化之前需要运行的</a:t>
                      </a: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JavaScript</a:t>
                      </a: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插件</a:t>
                      </a:r>
                      <a:endParaRPr lang="zh-CN" alt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</a:tr>
              <a:tr h="360471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nuxt.config.js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l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用于存放</a:t>
                      </a: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Nuxt.js</a:t>
                      </a: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应用的自定义配置，以便覆盖默认配置</a:t>
                      </a:r>
                      <a:endParaRPr lang="zh-CN" alt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8.4 Nuxt.js</a:t>
            </a:r>
            <a:r>
              <a:rPr lang="zh-CN" altLang="en-US" dirty="0" smtClean="0">
                <a:cs typeface="Times New Roman" panose="02020603050405020304" pitchFamily="18" charset="0"/>
              </a:rPr>
              <a:t>服务器端渲染</a:t>
            </a:r>
            <a:r>
              <a:rPr lang="zh-CN" altLang="en-US" dirty="0">
                <a:cs typeface="Times New Roman" panose="02020603050405020304" pitchFamily="18" charset="0"/>
              </a:rPr>
              <a:t>框架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页面和路由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54516" y="1883316"/>
            <a:ext cx="842999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在项目中，</a:t>
            </a:r>
            <a:r>
              <a:rPr lang="en-US" altLang="zh-CN" dirty="0"/>
              <a:t>pages</a:t>
            </a:r>
            <a:r>
              <a:rPr lang="zh-CN" altLang="zh-CN" dirty="0"/>
              <a:t>目录用来存放应用的路由及视图，目前该目录下有两个文件，分别是</a:t>
            </a:r>
            <a:r>
              <a:rPr lang="en-US" altLang="zh-CN" dirty="0" err="1"/>
              <a:t>index.vue</a:t>
            </a:r>
            <a:r>
              <a:rPr lang="zh-CN" altLang="zh-CN" dirty="0"/>
              <a:t>和</a:t>
            </a:r>
            <a:r>
              <a:rPr lang="en-US" altLang="zh-CN" dirty="0"/>
              <a:t>README.md</a:t>
            </a:r>
            <a:r>
              <a:rPr lang="zh-CN" altLang="zh-CN" dirty="0"/>
              <a:t>，当直接访问根路径“</a:t>
            </a:r>
            <a:r>
              <a:rPr lang="en-US" altLang="zh-CN" dirty="0"/>
              <a:t>/</a:t>
            </a:r>
            <a:r>
              <a:rPr lang="zh-CN" altLang="zh-CN" dirty="0"/>
              <a:t>”的时候，默认打开的是</a:t>
            </a:r>
            <a:r>
              <a:rPr lang="en-US" altLang="zh-CN" dirty="0" err="1"/>
              <a:t>index.vue</a:t>
            </a:r>
            <a:r>
              <a:rPr lang="zh-CN" altLang="zh-CN" dirty="0"/>
              <a:t>文件。</a:t>
            </a:r>
            <a:r>
              <a:rPr lang="en-US" altLang="zh-CN" dirty="0"/>
              <a:t>Nuxt.js</a:t>
            </a:r>
            <a:r>
              <a:rPr lang="zh-CN" altLang="zh-CN" dirty="0"/>
              <a:t>会根据目录结构自动生成对应的路由配置，将请求路径和</a:t>
            </a:r>
            <a:r>
              <a:rPr lang="en-US" altLang="zh-CN" dirty="0"/>
              <a:t>pages</a:t>
            </a:r>
            <a:r>
              <a:rPr lang="zh-CN" altLang="zh-CN" dirty="0"/>
              <a:t>目录下的文件名映射，例如，访问“</a:t>
            </a:r>
            <a:r>
              <a:rPr lang="en-US" altLang="zh-CN" dirty="0"/>
              <a:t>/test</a:t>
            </a:r>
            <a:r>
              <a:rPr lang="zh-CN" altLang="zh-CN" dirty="0"/>
              <a:t>”就表示访问</a:t>
            </a:r>
            <a:r>
              <a:rPr lang="en-US" altLang="zh-CN" dirty="0" err="1"/>
              <a:t>test.vue</a:t>
            </a:r>
            <a:r>
              <a:rPr lang="zh-CN" altLang="zh-CN" dirty="0"/>
              <a:t>文件，如果文件不存在，就会提示“</a:t>
            </a:r>
            <a:r>
              <a:rPr lang="en-US" altLang="zh-CN" dirty="0"/>
              <a:t>This page could not be found</a:t>
            </a:r>
            <a:r>
              <a:rPr lang="zh-CN" altLang="zh-CN" dirty="0"/>
              <a:t>”（该页面未找到）</a:t>
            </a:r>
            <a:r>
              <a:rPr lang="zh-CN" altLang="zh-CN" dirty="0" smtClean="0"/>
              <a:t>错误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8.4 Nuxt.js</a:t>
            </a:r>
            <a:r>
              <a:rPr lang="zh-CN" altLang="en-US" dirty="0" smtClean="0">
                <a:cs typeface="Times New Roman" panose="02020603050405020304" pitchFamily="18" charset="0"/>
              </a:rPr>
              <a:t>服务器端渲染框架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页面和路由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54517" y="1883316"/>
            <a:ext cx="8064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接下来我们创建</a:t>
            </a:r>
            <a:r>
              <a:rPr lang="en-US" altLang="zh-CN" dirty="0"/>
              <a:t>pages\</a:t>
            </a:r>
            <a:r>
              <a:rPr lang="en-US" altLang="zh-CN" dirty="0" err="1"/>
              <a:t>test.vue</a:t>
            </a:r>
            <a:r>
              <a:rPr lang="zh-CN" altLang="zh-CN" dirty="0"/>
              <a:t>文件，具体代码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2822888" y="2575697"/>
            <a:ext cx="2808324" cy="1200329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&lt;div&gt;test&lt;/div&gt;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&lt;/template&gt;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54517" y="3876701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通过浏览器访问</a:t>
            </a:r>
            <a:r>
              <a:rPr lang="en-US" altLang="zh-CN" dirty="0"/>
              <a:t>http://localhost:3000/test</a:t>
            </a:r>
            <a:r>
              <a:rPr lang="zh-CN" altLang="zh-CN" dirty="0"/>
              <a:t>地址，运行结果</a:t>
            </a:r>
            <a:r>
              <a:rPr lang="zh-CN" altLang="zh-CN" smtClean="0"/>
              <a:t>如</a:t>
            </a:r>
            <a:r>
              <a:rPr lang="zh-CN" altLang="en-US" smtClean="0"/>
              <a:t>下</a:t>
            </a:r>
            <a:r>
              <a:rPr lang="zh-CN" altLang="zh-CN" smtClean="0"/>
              <a:t>图所</a:t>
            </a:r>
            <a:r>
              <a:rPr lang="zh-CN" altLang="zh-CN" dirty="0" smtClean="0"/>
              <a:t>示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657350" y="4583740"/>
            <a:ext cx="5944162" cy="1646937"/>
            <a:chOff x="1657350" y="4583740"/>
            <a:chExt cx="5944162" cy="1646937"/>
          </a:xfrm>
        </p:grpSpPr>
        <p:pic>
          <p:nvPicPr>
            <p:cNvPr id="6146" name="图片 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7350" y="4583740"/>
              <a:ext cx="5944162" cy="1277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3889485" y="5861345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访问</a:t>
              </a:r>
              <a:r>
                <a:rPr lang="en-US" altLang="zh-CN" dirty="0" smtClean="0"/>
                <a:t>test</a:t>
              </a:r>
              <a:r>
                <a:rPr lang="zh-CN" altLang="en-US" dirty="0" smtClean="0"/>
                <a:t>组件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8.4 Nuxt.js</a:t>
            </a:r>
            <a:r>
              <a:rPr lang="zh-CN" altLang="en-US" dirty="0" smtClean="0">
                <a:cs typeface="Times New Roman" panose="02020603050405020304" pitchFamily="18" charset="0"/>
              </a:rPr>
              <a:t>服务器端渲染框架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页面和路由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54517" y="1883316"/>
            <a:ext cx="8064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/>
              <a:t>pages</a:t>
            </a:r>
            <a:r>
              <a:rPr lang="zh-CN" altLang="zh-CN" dirty="0"/>
              <a:t>目录下的</a:t>
            </a:r>
            <a:r>
              <a:rPr lang="en-US" altLang="zh-CN" dirty="0" err="1"/>
              <a:t>vue</a:t>
            </a:r>
            <a:r>
              <a:rPr lang="zh-CN" altLang="zh-CN" dirty="0"/>
              <a:t>文件也可以放在子目录中，在访问的时候也要加上子目录的路径。例如，创建</a:t>
            </a:r>
            <a:r>
              <a:rPr lang="en-US" altLang="zh-CN" dirty="0"/>
              <a:t>pages\sub\</a:t>
            </a:r>
            <a:r>
              <a:rPr lang="en-US" altLang="zh-CN" dirty="0" err="1"/>
              <a:t>test.vue</a:t>
            </a:r>
            <a:r>
              <a:rPr lang="zh-CN" altLang="zh-CN" dirty="0"/>
              <a:t>文件，具体代码如下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2822888" y="3192386"/>
            <a:ext cx="2808324" cy="1200329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div&gt;sub/test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&lt;/div&gt;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&lt;/template&gt;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54516" y="4551187"/>
            <a:ext cx="8291771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en-US" dirty="0" smtClean="0"/>
              <a:t>在</a:t>
            </a:r>
            <a:r>
              <a:rPr lang="zh-CN" altLang="zh-CN" dirty="0" smtClean="0"/>
              <a:t>浏览器</a:t>
            </a:r>
            <a:r>
              <a:rPr lang="zh-CN" altLang="en-US" dirty="0" smtClean="0"/>
              <a:t>中可以</a:t>
            </a:r>
            <a:r>
              <a:rPr lang="zh-CN" altLang="en-US" dirty="0"/>
              <a:t>通过</a:t>
            </a:r>
            <a:r>
              <a:rPr lang="en-US" altLang="zh-CN" dirty="0" smtClean="0"/>
              <a:t>http</a:t>
            </a:r>
            <a:r>
              <a:rPr lang="en-US" altLang="zh-CN" dirty="0"/>
              <a:t>://localhost:3000/sub/test</a:t>
            </a:r>
            <a:r>
              <a:rPr lang="zh-CN" altLang="zh-CN" dirty="0" smtClean="0"/>
              <a:t>地址</a:t>
            </a:r>
            <a:r>
              <a:rPr lang="zh-CN" altLang="en-US" dirty="0" smtClean="0"/>
              <a:t>，来</a:t>
            </a:r>
            <a:r>
              <a:rPr lang="zh-CN" altLang="zh-CN" dirty="0" smtClean="0"/>
              <a:t>访问</a:t>
            </a:r>
            <a:r>
              <a:rPr lang="en-US" altLang="zh-CN" dirty="0" smtClean="0"/>
              <a:t>pages\sub\</a:t>
            </a:r>
            <a:r>
              <a:rPr lang="en-US" altLang="zh-CN" dirty="0" err="1" smtClean="0"/>
              <a:t>test.vue</a:t>
            </a:r>
            <a:r>
              <a:rPr lang="zh-CN" altLang="zh-CN" dirty="0" smtClean="0"/>
              <a:t>文件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8.4 Nuxt.js</a:t>
            </a:r>
            <a:r>
              <a:rPr lang="zh-CN" altLang="en-US" dirty="0" smtClean="0">
                <a:cs typeface="Times New Roman" panose="02020603050405020304" pitchFamily="18" charset="0"/>
              </a:rPr>
              <a:t>服务器端渲染框架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页面和路由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54517" y="1883316"/>
            <a:ext cx="80645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/>
              <a:t>Nuxt.js</a:t>
            </a:r>
            <a:r>
              <a:rPr lang="zh-CN" altLang="zh-CN" dirty="0"/>
              <a:t>提供了非常方便的自动路由机制，当它检测到</a:t>
            </a:r>
            <a:r>
              <a:rPr lang="en-US" altLang="zh-CN" dirty="0"/>
              <a:t>pages</a:t>
            </a:r>
            <a:r>
              <a:rPr lang="zh-CN" altLang="zh-CN" dirty="0"/>
              <a:t>目录下的文件发生变更时，就会自动更新路由。通过查看“</a:t>
            </a:r>
            <a:r>
              <a:rPr lang="en-US" altLang="zh-CN" dirty="0"/>
              <a:t>.</a:t>
            </a:r>
            <a:r>
              <a:rPr lang="en-US" altLang="zh-CN" dirty="0" err="1"/>
              <a:t>nuxt</a:t>
            </a:r>
            <a:r>
              <a:rPr lang="en-US" altLang="zh-CN" dirty="0"/>
              <a:t>\router.js</a:t>
            </a:r>
            <a:r>
              <a:rPr lang="zh-CN" altLang="zh-CN" dirty="0"/>
              <a:t>”路由文件，可以看到</a:t>
            </a:r>
            <a:r>
              <a:rPr lang="en-US" altLang="zh-CN" dirty="0"/>
              <a:t>Nuxt.js</a:t>
            </a:r>
            <a:r>
              <a:rPr lang="zh-CN" altLang="zh-CN" dirty="0"/>
              <a:t>自动生成的代码，如下所示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8.4 Nuxt.js</a:t>
            </a:r>
            <a:r>
              <a:rPr lang="zh-CN" altLang="en-US" dirty="0" smtClean="0">
                <a:cs typeface="Times New Roman" panose="02020603050405020304" pitchFamily="18" charset="0"/>
              </a:rPr>
              <a:t>服务器端渲染框架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页面和路由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2539798" y="1571367"/>
            <a:ext cx="3669617" cy="4893647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path: "/test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</a:t>
            </a:r>
            <a:endParaRPr lang="zh-CN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component: _5c170d74,</a:t>
            </a:r>
            <a:endParaRPr lang="zh-CN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name: "test"</a:t>
            </a:r>
            <a:endParaRPr lang="zh-CN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 {</a:t>
            </a:r>
            <a:endParaRPr lang="zh-CN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path: "/sub/test",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component: _c12b6364,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name: "sub-test"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path: "/",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component: _f51f2a64,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name: "index"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}],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8.3 </a:t>
            </a:r>
            <a:r>
              <a:rPr lang="en-US" altLang="zh-CN" sz="2800" b="1" kern="0" dirty="0" err="1">
                <a:solidFill>
                  <a:srgbClr val="1369B2"/>
                </a:solidFill>
              </a:rPr>
              <a:t>webpack</a:t>
            </a:r>
            <a:r>
              <a:rPr lang="zh-CN" altLang="en-US" sz="2800" b="1" kern="0" dirty="0">
                <a:solidFill>
                  <a:srgbClr val="1369B2"/>
                </a:solidFill>
              </a:rPr>
              <a:t>搭建服务器端渲染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0248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7" name="任意多边形 6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0256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9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0258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基本流程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1116013" y="3176588"/>
            <a:ext cx="7043737" cy="539750"/>
            <a:chOff x="1116013" y="3176588"/>
            <a:chExt cx="7043737" cy="539750"/>
          </a:xfrm>
        </p:grpSpPr>
        <p:sp>
          <p:nvSpPr>
            <p:cNvPr id="11" name="任意多边形 10"/>
            <p:cNvSpPr/>
            <p:nvPr/>
          </p:nvSpPr>
          <p:spPr>
            <a:xfrm>
              <a:off x="2759075" y="3176588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0252" name="椭圆 11"/>
            <p:cNvSpPr>
              <a:spLocks noChangeArrowheads="1"/>
            </p:cNvSpPr>
            <p:nvPr/>
          </p:nvSpPr>
          <p:spPr bwMode="auto">
            <a:xfrm>
              <a:off x="1116013" y="3176588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3" name="Line 188"/>
            <p:cNvSpPr>
              <a:spLocks noChangeShapeType="1"/>
            </p:cNvSpPr>
            <p:nvPr/>
          </p:nvSpPr>
          <p:spPr bwMode="auto">
            <a:xfrm flipH="1">
              <a:off x="1695450" y="3446463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0254" name="TextBox 218"/>
            <p:cNvSpPr txBox="1">
              <a:spLocks noChangeArrowheads="1"/>
            </p:cNvSpPr>
            <p:nvPr/>
          </p:nvSpPr>
          <p:spPr bwMode="auto">
            <a:xfrm>
              <a:off x="3063875" y="3292475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项目搭建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8.4 Nuxt.js</a:t>
            </a:r>
            <a:r>
              <a:rPr lang="zh-CN" altLang="en-US" dirty="0" smtClean="0">
                <a:cs typeface="Times New Roman" panose="02020603050405020304" pitchFamily="18" charset="0"/>
              </a:rPr>
              <a:t>服务器端渲染</a:t>
            </a:r>
            <a:r>
              <a:rPr lang="zh-CN" altLang="en-US" dirty="0">
                <a:cs typeface="Times New Roman" panose="02020603050405020304" pitchFamily="18" charset="0"/>
              </a:rPr>
              <a:t>框架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页面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跳转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54517" y="1883316"/>
            <a:ext cx="8064500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/>
              <a:t>Nuxt.js</a:t>
            </a:r>
            <a:r>
              <a:rPr lang="zh-CN" altLang="zh-CN" dirty="0"/>
              <a:t>中使用</a:t>
            </a:r>
            <a:r>
              <a:rPr lang="en-US" altLang="zh-CN" dirty="0"/>
              <a:t>&lt;</a:t>
            </a:r>
            <a:r>
              <a:rPr lang="en-US" altLang="zh-CN" dirty="0" err="1"/>
              <a:t>nuxt</a:t>
            </a:r>
            <a:r>
              <a:rPr lang="en-US" altLang="zh-CN" dirty="0"/>
              <a:t>-link&gt;</a:t>
            </a:r>
            <a:r>
              <a:rPr lang="zh-CN" altLang="zh-CN" dirty="0"/>
              <a:t>组件来完成页面中路由的跳转，它类似于</a:t>
            </a:r>
            <a:r>
              <a:rPr lang="en-US" altLang="zh-CN" dirty="0" err="1"/>
              <a:t>Vue</a:t>
            </a:r>
            <a:r>
              <a:rPr lang="zh-CN" altLang="zh-CN" dirty="0"/>
              <a:t>中的路由组件</a:t>
            </a:r>
            <a:r>
              <a:rPr lang="en-US" altLang="zh-CN" dirty="0"/>
              <a:t>&lt;router-link&gt;</a:t>
            </a:r>
            <a:r>
              <a:rPr lang="zh-CN" altLang="zh-CN" dirty="0"/>
              <a:t>，它们具有相同的属性，并且使用方式也相同。需要注意的是，在</a:t>
            </a:r>
            <a:r>
              <a:rPr lang="en-US" altLang="zh-CN" dirty="0"/>
              <a:t>Nuxt.js</a:t>
            </a:r>
            <a:r>
              <a:rPr lang="zh-CN" altLang="zh-CN" dirty="0"/>
              <a:t>项目中不要直接使用</a:t>
            </a:r>
            <a:r>
              <a:rPr lang="en-US" altLang="zh-CN" dirty="0"/>
              <a:t>&lt;a&gt;</a:t>
            </a:r>
            <a:r>
              <a:rPr lang="zh-CN" altLang="zh-CN" dirty="0"/>
              <a:t>标签来进行页面的跳转，因为</a:t>
            </a:r>
            <a:r>
              <a:rPr lang="en-US" altLang="zh-CN" dirty="0"/>
              <a:t>&lt;a&gt;</a:t>
            </a:r>
            <a:r>
              <a:rPr lang="zh-CN" altLang="zh-CN" dirty="0"/>
              <a:t>标签是重新获取一个新的页面，而</a:t>
            </a:r>
            <a:r>
              <a:rPr lang="en-US" altLang="zh-CN" dirty="0"/>
              <a:t>&lt;</a:t>
            </a:r>
            <a:r>
              <a:rPr lang="en-US" altLang="zh-CN" dirty="0" err="1"/>
              <a:t>nuxt</a:t>
            </a:r>
            <a:r>
              <a:rPr lang="en-US" altLang="zh-CN" dirty="0"/>
              <a:t>-link&gt;</a:t>
            </a:r>
            <a:r>
              <a:rPr lang="zh-CN" altLang="zh-CN" dirty="0"/>
              <a:t>更符合</a:t>
            </a:r>
            <a:r>
              <a:rPr lang="en-US" altLang="zh-CN" dirty="0"/>
              <a:t>SPA</a:t>
            </a:r>
            <a:r>
              <a:rPr lang="zh-CN" altLang="zh-CN" dirty="0"/>
              <a:t>的开发模式。下面我们介绍在</a:t>
            </a:r>
            <a:r>
              <a:rPr lang="en-US" altLang="zh-CN" dirty="0"/>
              <a:t>Nuxt.js</a:t>
            </a:r>
            <a:r>
              <a:rPr lang="zh-CN" altLang="zh-CN" dirty="0"/>
              <a:t>中页面跳转的两种</a:t>
            </a:r>
            <a:r>
              <a:rPr lang="zh-CN" altLang="zh-CN" dirty="0" smtClean="0"/>
              <a:t>方式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8.4 Nuxt.js</a:t>
            </a:r>
            <a:r>
              <a:rPr lang="zh-CN" altLang="en-US" dirty="0" smtClean="0">
                <a:cs typeface="Times New Roman" panose="02020603050405020304" pitchFamily="18" charset="0"/>
              </a:rPr>
              <a:t>服务器端渲染框架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页面跳转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597169" y="3207249"/>
            <a:ext cx="6296324" cy="1938992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&lt;div&gt;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nuxt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-link to="/sub/test"&gt;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跳转到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sub/test&lt;/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nuxt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-link&gt;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&lt;/div&gt;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&lt;/template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54517" y="1883316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声明式路由</a:t>
            </a:r>
            <a:endParaRPr lang="en-US" altLang="zh-CN" dirty="0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465610" y="2359897"/>
            <a:ext cx="87634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zh-CN" dirty="0"/>
              <a:t>以</a:t>
            </a:r>
            <a:r>
              <a:rPr lang="en-US" altLang="zh-CN" dirty="0"/>
              <a:t>pages\</a:t>
            </a:r>
            <a:r>
              <a:rPr lang="en-US" altLang="zh-CN" dirty="0" err="1"/>
              <a:t>test.vue</a:t>
            </a:r>
            <a:r>
              <a:rPr lang="zh-CN" altLang="zh-CN" dirty="0"/>
              <a:t>页面为例，在页面中使用</a:t>
            </a:r>
            <a:r>
              <a:rPr lang="en-US" altLang="zh-CN" dirty="0"/>
              <a:t>&lt;</a:t>
            </a:r>
            <a:r>
              <a:rPr lang="en-US" altLang="zh-CN" dirty="0" err="1"/>
              <a:t>nuxt</a:t>
            </a:r>
            <a:r>
              <a:rPr lang="en-US" altLang="zh-CN" dirty="0"/>
              <a:t>-link&gt;</a:t>
            </a:r>
            <a:r>
              <a:rPr lang="zh-CN" altLang="zh-CN" dirty="0"/>
              <a:t>完成路由跳转，具体代码如下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8.4 Nuxt.js</a:t>
            </a:r>
            <a:r>
              <a:rPr lang="zh-CN" altLang="en-US" dirty="0" smtClean="0">
                <a:cs typeface="Times New Roman" panose="02020603050405020304" pitchFamily="18" charset="0"/>
              </a:rPr>
              <a:t>服务器端渲染框架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页面跳转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43880" y="1881960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zh-CN" altLang="zh-CN" dirty="0"/>
              <a:t>编程式路由</a:t>
            </a:r>
            <a:endParaRPr lang="en-US" altLang="zh-CN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42030" y="2359898"/>
            <a:ext cx="80663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zh-CN" dirty="0"/>
              <a:t>编程式路由，就是在</a:t>
            </a:r>
            <a:r>
              <a:rPr lang="en-US" altLang="zh-CN" dirty="0"/>
              <a:t>JavaScript</a:t>
            </a:r>
            <a:r>
              <a:rPr lang="zh-CN" altLang="zh-CN" dirty="0"/>
              <a:t>代码中实现路由的跳转。以</a:t>
            </a:r>
            <a:r>
              <a:rPr lang="en-US" altLang="zh-CN" dirty="0"/>
              <a:t>pages\sub\</a:t>
            </a:r>
            <a:r>
              <a:rPr lang="en-US" altLang="zh-CN" dirty="0" err="1"/>
              <a:t>test.vue</a:t>
            </a:r>
            <a:r>
              <a:rPr lang="zh-CN" altLang="zh-CN" dirty="0"/>
              <a:t>页面为例，示例代码如下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657350" y="3341797"/>
            <a:ext cx="6004190" cy="2529840"/>
            <a:chOff x="1657350" y="3341797"/>
            <a:chExt cx="6004190" cy="2529840"/>
          </a:xfrm>
        </p:grpSpPr>
        <p:sp>
          <p:nvSpPr>
            <p:cNvPr id="15" name="矩形 1"/>
            <p:cNvSpPr>
              <a:spLocks noChangeArrowheads="1"/>
            </p:cNvSpPr>
            <p:nvPr/>
          </p:nvSpPr>
          <p:spPr bwMode="auto">
            <a:xfrm>
              <a:off x="1657350" y="3563313"/>
              <a:ext cx="6004190" cy="230832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template&gt;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&lt;button @click="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jumpTo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跳转到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test&lt;/button&gt;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&lt;div&gt;sub/test&lt;/div&gt;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&lt;/template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圆角矩形 15"/>
            <p:cNvSpPr>
              <a:spLocks noChangeArrowheads="1"/>
            </p:cNvSpPr>
            <p:nvPr/>
          </p:nvSpPr>
          <p:spPr bwMode="auto">
            <a:xfrm>
              <a:off x="5665555" y="3341797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 smtClean="0"/>
                <a:t>html</a:t>
              </a:r>
              <a:r>
                <a:rPr lang="zh-CN" altLang="en-US" dirty="0" smtClean="0"/>
                <a:t>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8.4 Nuxt.js</a:t>
            </a:r>
            <a:r>
              <a:rPr lang="zh-CN" altLang="en-US" dirty="0" smtClean="0">
                <a:cs typeface="Times New Roman" panose="02020603050405020304" pitchFamily="18" charset="0"/>
              </a:rPr>
              <a:t>服务器端渲染框架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页面跳转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76589" y="2103237"/>
            <a:ext cx="6004189" cy="4003390"/>
            <a:chOff x="1657350" y="2103237"/>
            <a:chExt cx="6004189" cy="4003390"/>
          </a:xfrm>
        </p:grpSpPr>
        <p:sp>
          <p:nvSpPr>
            <p:cNvPr id="15" name="矩形 1"/>
            <p:cNvSpPr>
              <a:spLocks noChangeArrowheads="1"/>
            </p:cNvSpPr>
            <p:nvPr/>
          </p:nvSpPr>
          <p:spPr bwMode="auto">
            <a:xfrm>
              <a:off x="1657350" y="2320975"/>
              <a:ext cx="6004189" cy="378565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export default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methods: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jumpTo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()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this.$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router.push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('/test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</a:t>
              </a:r>
              <a:endPara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// 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.$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router.push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('/test')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导航到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test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5"/>
            <p:cNvSpPr>
              <a:spLocks noChangeArrowheads="1"/>
            </p:cNvSpPr>
            <p:nvPr/>
          </p:nvSpPr>
          <p:spPr bwMode="auto">
            <a:xfrm>
              <a:off x="5761240" y="2103237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 err="1" smtClean="0"/>
                <a:t>js</a:t>
              </a:r>
              <a:r>
                <a:rPr lang="zh-CN" altLang="en-US" dirty="0" smtClean="0"/>
                <a:t>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139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zh-CN" altLang="en-US" dirty="0" smtClean="0"/>
              <a:t>本章小结</a:t>
            </a:r>
            <a:endParaRPr lang="zh-CN" altLang="en-US" dirty="0" smtClean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26920" y="1741488"/>
            <a:ext cx="8515061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zh-CN" dirty="0"/>
              <a:t>本章主要讲解了服务器端渲染的概念及使用、客户端渲染和服务端渲染的区别等。在讲解了服务器端渲染的基本知识后，通过案例的形式讲解了如何手动搭建服务器端渲染项目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大家</a:t>
            </a:r>
            <a:r>
              <a:rPr lang="zh-CN" altLang="zh-CN" dirty="0" smtClean="0"/>
              <a:t>应</a:t>
            </a:r>
            <a:r>
              <a:rPr lang="zh-CN" altLang="zh-CN" dirty="0"/>
              <a:t>重点理解服务器端渲染的概念，理解服务器端渲染的优缺点，能够利用服务器端渲染技术完成项目开发中的需求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  <p:sp>
        <p:nvSpPr>
          <p:cNvPr id="942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42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42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1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/>
      <p:bldP spid="9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8.4 Nuxt.js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服务器端渲染框架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1272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8" name="任意多边形 7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1290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10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92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Nuxt.js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1116013" y="3176588"/>
            <a:ext cx="7043737" cy="539750"/>
            <a:chOff x="1116013" y="3176588"/>
            <a:chExt cx="7043737" cy="539750"/>
          </a:xfrm>
        </p:grpSpPr>
        <p:sp>
          <p:nvSpPr>
            <p:cNvPr id="12" name="任意多边形 11"/>
            <p:cNvSpPr/>
            <p:nvPr/>
          </p:nvSpPr>
          <p:spPr>
            <a:xfrm>
              <a:off x="2759075" y="3176588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1286" name="椭圆 11"/>
            <p:cNvSpPr>
              <a:spLocks noChangeArrowheads="1"/>
            </p:cNvSpPr>
            <p:nvPr/>
          </p:nvSpPr>
          <p:spPr bwMode="auto">
            <a:xfrm>
              <a:off x="1116013" y="3176588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4" name="Line 188"/>
            <p:cNvSpPr>
              <a:spLocks noChangeShapeType="1"/>
            </p:cNvSpPr>
            <p:nvPr/>
          </p:nvSpPr>
          <p:spPr bwMode="auto">
            <a:xfrm flipH="1">
              <a:off x="1695450" y="3446463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88" name="TextBox 218"/>
            <p:cNvSpPr txBox="1">
              <a:spLocks noChangeArrowheads="1"/>
            </p:cNvSpPr>
            <p:nvPr/>
          </p:nvSpPr>
          <p:spPr bwMode="auto">
            <a:xfrm>
              <a:off x="3063875" y="3292475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页面和路由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1128713" y="3860800"/>
            <a:ext cx="7043737" cy="539750"/>
            <a:chOff x="1128713" y="3860800"/>
            <a:chExt cx="7043737" cy="539750"/>
          </a:xfrm>
        </p:grpSpPr>
        <p:sp>
          <p:nvSpPr>
            <p:cNvPr id="18" name="任意多边形 17"/>
            <p:cNvSpPr/>
            <p:nvPr/>
          </p:nvSpPr>
          <p:spPr>
            <a:xfrm>
              <a:off x="2771775" y="3860800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9" name="椭圆 15"/>
            <p:cNvSpPr>
              <a:spLocks noChangeArrowheads="1"/>
            </p:cNvSpPr>
            <p:nvPr/>
          </p:nvSpPr>
          <p:spPr bwMode="auto">
            <a:xfrm>
              <a:off x="1128713" y="3860800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3</a:t>
              </a:r>
              <a:endParaRPr lang="zh-CN" altLang="en-US" sz="2400" b="1"/>
            </a:p>
          </p:txBody>
        </p:sp>
        <p:sp>
          <p:nvSpPr>
            <p:cNvPr id="20" name="Line 188"/>
            <p:cNvSpPr>
              <a:spLocks noChangeShapeType="1"/>
            </p:cNvSpPr>
            <p:nvPr/>
          </p:nvSpPr>
          <p:spPr bwMode="auto">
            <a:xfrm flipH="1">
              <a:off x="1708150" y="4130675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21" name="TextBox 218"/>
            <p:cNvSpPr txBox="1">
              <a:spLocks noChangeArrowheads="1"/>
            </p:cNvSpPr>
            <p:nvPr/>
          </p:nvSpPr>
          <p:spPr bwMode="auto">
            <a:xfrm>
              <a:off x="3076575" y="3976688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页面跳转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8.1 </a:t>
            </a:r>
            <a:r>
              <a:rPr lang="zh-CN" altLang="en-US" dirty="0" smtClean="0">
                <a:cs typeface="Times New Roman" panose="02020603050405020304" pitchFamily="18" charset="0"/>
              </a:rPr>
              <a:t>初识服务器端渲染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客户端渲染与服务器端渲染的区别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565150" y="2454275"/>
            <a:ext cx="80645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zh-CN" dirty="0"/>
              <a:t>客户端渲染，即传统的单页面应用（</a:t>
            </a:r>
            <a:r>
              <a:rPr lang="en-US" altLang="zh-CN" dirty="0"/>
              <a:t>SPA</a:t>
            </a:r>
            <a:r>
              <a:rPr lang="zh-CN" altLang="zh-CN" dirty="0"/>
              <a:t>）模式，</a:t>
            </a:r>
            <a:r>
              <a:rPr lang="en-US" altLang="zh-CN" dirty="0"/>
              <a:t>Vue.js</a:t>
            </a:r>
            <a:r>
              <a:rPr lang="zh-CN" altLang="zh-CN" dirty="0"/>
              <a:t>构建的应用程序默认情况下是一个</a:t>
            </a:r>
            <a:r>
              <a:rPr lang="en-US" altLang="zh-CN" dirty="0"/>
              <a:t>HTML</a:t>
            </a:r>
            <a:r>
              <a:rPr lang="zh-CN" altLang="zh-CN" dirty="0"/>
              <a:t>模板页面，只有一个</a:t>
            </a:r>
            <a:r>
              <a:rPr lang="en-US" altLang="zh-CN" dirty="0"/>
              <a:t>id</a:t>
            </a:r>
            <a:r>
              <a:rPr lang="zh-CN" altLang="zh-CN" dirty="0"/>
              <a:t>为</a:t>
            </a:r>
            <a:r>
              <a:rPr lang="en-US" altLang="zh-CN" dirty="0"/>
              <a:t>app</a:t>
            </a:r>
            <a:r>
              <a:rPr lang="zh-CN" altLang="zh-CN" dirty="0"/>
              <a:t>的</a:t>
            </a:r>
            <a:r>
              <a:rPr lang="en-US" altLang="zh-CN" dirty="0"/>
              <a:t>&lt;div&gt;</a:t>
            </a:r>
            <a:r>
              <a:rPr lang="zh-CN" altLang="zh-CN" dirty="0"/>
              <a:t>根容器，然后通过</a:t>
            </a:r>
            <a:r>
              <a:rPr lang="en-US" altLang="zh-CN" dirty="0" err="1"/>
              <a:t>webpack</a:t>
            </a:r>
            <a:r>
              <a:rPr lang="zh-CN" altLang="zh-CN" dirty="0"/>
              <a:t>打包生成</a:t>
            </a:r>
            <a:r>
              <a:rPr lang="en-US" altLang="zh-CN" dirty="0" err="1"/>
              <a:t>css</a:t>
            </a:r>
            <a:r>
              <a:rPr lang="zh-CN" altLang="zh-CN" dirty="0"/>
              <a:t>、</a:t>
            </a:r>
            <a:r>
              <a:rPr lang="en-US" altLang="zh-CN" dirty="0" err="1"/>
              <a:t>js</a:t>
            </a:r>
            <a:r>
              <a:rPr lang="zh-CN" altLang="zh-CN" dirty="0"/>
              <a:t>等资源文件，浏览器加载、解析来渲染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893949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 smtClean="0"/>
              <a:t>客户端渲染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252" grpId="0"/>
    </p:bldLst>
  </p:timing>
</p:sld>
</file>

<file path=ppt/tags/tag1.xml><?xml version="1.0" encoding="utf-8"?>
<p:tagLst xmlns:p="http://schemas.openxmlformats.org/presentationml/2006/main">
  <p:tag name="ISPRING_RESOURCE_PATHS_HASH_PRESENTER" val="6bc30a38d8f88d0b6c2c19ae49a48c016c017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13519</Words>
  <Application>WPS 演示</Application>
  <PresentationFormat>全屏显示(4:3)</PresentationFormat>
  <Paragraphs>1002</Paragraphs>
  <Slides>75</Slides>
  <Notes>65</Notes>
  <HiddenSlides>4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  <vt:variant>
        <vt:lpstr>自定义放映</vt:lpstr>
      </vt:variant>
      <vt:variant>
        <vt:i4>1</vt:i4>
      </vt:variant>
    </vt:vector>
  </HeadingPairs>
  <TitlesOfParts>
    <vt:vector size="91" baseType="lpstr">
      <vt:lpstr>Arial</vt:lpstr>
      <vt:lpstr>宋体</vt:lpstr>
      <vt:lpstr>Wingdings</vt:lpstr>
      <vt:lpstr>微软雅黑</vt:lpstr>
      <vt:lpstr>Calibri</vt:lpstr>
      <vt:lpstr>Calibri</vt:lpstr>
      <vt:lpstr>Times New Roman</vt:lpstr>
      <vt:lpstr>Cambria Math</vt:lpstr>
      <vt:lpstr>汉仪综艺体简</vt:lpstr>
      <vt:lpstr>Gulim</vt:lpstr>
      <vt:lpstr>Arial</vt:lpstr>
      <vt:lpstr>Arial Unicode MS</vt:lpstr>
      <vt:lpstr>黑体</vt:lpstr>
      <vt:lpstr>Times New Roman</vt:lpstr>
      <vt:lpstr>默认设计模板</vt:lpstr>
      <vt:lpstr>第8章 服务器端渲染</vt:lpstr>
      <vt:lpstr>学习目标</vt:lpstr>
      <vt:lpstr>目录</vt:lpstr>
      <vt:lpstr>目录</vt:lpstr>
      <vt:lpstr>知识架构</vt:lpstr>
      <vt:lpstr>知识架构</vt:lpstr>
      <vt:lpstr>知识架构</vt:lpstr>
      <vt:lpstr>知识架构</vt:lpstr>
      <vt:lpstr>8.1 初识服务器端渲染</vt:lpstr>
      <vt:lpstr>8.1 初识服务器端渲染</vt:lpstr>
      <vt:lpstr>8.1 初识服务器端渲染</vt:lpstr>
      <vt:lpstr>8.1 初识服务器端渲染</vt:lpstr>
      <vt:lpstr>8.1 初识服务器端渲染</vt:lpstr>
      <vt:lpstr>8.1 初识服务器端渲染</vt:lpstr>
      <vt:lpstr>8.1 初识服务器端渲染</vt:lpstr>
      <vt:lpstr>8.1 初识服务器端渲染</vt:lpstr>
      <vt:lpstr>8.1 初识服务器端渲染</vt:lpstr>
      <vt:lpstr>8.1 初识服务器端渲染</vt:lpstr>
      <vt:lpstr>8.2 服务器端渲染的简单实现</vt:lpstr>
      <vt:lpstr>8.2 服务器端渲染的简单实现</vt:lpstr>
      <vt:lpstr>8.2 服务器端渲染的简单实现</vt:lpstr>
      <vt:lpstr>8.2 服务器端渲染的简单实现</vt:lpstr>
      <vt:lpstr>8.2 服务器端渲染的简单实现</vt:lpstr>
      <vt:lpstr>8.2 服务器端渲染的简单实现</vt:lpstr>
      <vt:lpstr>8.2 服务器端渲染的简单实现</vt:lpstr>
      <vt:lpstr>8.2 服务器端渲染的简单实现</vt:lpstr>
      <vt:lpstr>8.2 服务器端渲染的简单实现</vt:lpstr>
      <vt:lpstr>8.2 服务器端渲染的简单实现</vt:lpstr>
      <vt:lpstr>8.2 服务器端渲染的简单实现</vt:lpstr>
      <vt:lpstr>8.2 服务器端渲染的简单实现</vt:lpstr>
      <vt:lpstr>8.2 服务器端渲染的简单实现</vt:lpstr>
      <vt:lpstr>8.2 服务器端渲染的简单实现</vt:lpstr>
      <vt:lpstr>8.2 服务器端渲染的简单实现</vt:lpstr>
      <vt:lpstr>8.2 服务器端渲染的简单实现</vt:lpstr>
      <vt:lpstr>8.2 服务器端渲染的简单实现</vt:lpstr>
      <vt:lpstr>8.3 webpack搭建服务器端渲染</vt:lpstr>
      <vt:lpstr>8.3 webpack搭建服务器端渲染</vt:lpstr>
      <vt:lpstr>8.3 webpack搭建服务器端渲染</vt:lpstr>
      <vt:lpstr>8.3 webpack搭建服务器端渲染</vt:lpstr>
      <vt:lpstr>8.3 webpack搭建服务器端渲染</vt:lpstr>
      <vt:lpstr>8.3 webpack搭建服务器端渲染</vt:lpstr>
      <vt:lpstr>8.3 webpack搭建服务器端渲染</vt:lpstr>
      <vt:lpstr>8.3 webpack搭建服务器端渲染</vt:lpstr>
      <vt:lpstr>8.3 webpack搭建服务器端渲染</vt:lpstr>
      <vt:lpstr>8.3 webpack搭建服务器端渲染</vt:lpstr>
      <vt:lpstr>8.3 webpack搭建服务器端渲染</vt:lpstr>
      <vt:lpstr>8.3 webpack搭建服务器端渲染</vt:lpstr>
      <vt:lpstr>8.3 webpack搭建服务器端渲染</vt:lpstr>
      <vt:lpstr>8.3 webpack搭建服务器端渲染</vt:lpstr>
      <vt:lpstr>8.3 webpack搭建服务器端渲染</vt:lpstr>
      <vt:lpstr>8.3 webpack搭建服务器端渲染</vt:lpstr>
      <vt:lpstr>8.3 webpack搭建服务器端渲染</vt:lpstr>
      <vt:lpstr>8.3 webpack搭建服务器端渲染</vt:lpstr>
      <vt:lpstr>8.3 webpack搭建服务器端渲染</vt:lpstr>
      <vt:lpstr>8.3 webpack搭建服务器端渲染</vt:lpstr>
      <vt:lpstr>8.3 webpack搭建服务器端渲染</vt:lpstr>
      <vt:lpstr>8.3 webpack搭建服务器端渲染</vt:lpstr>
      <vt:lpstr>8.4 Nuxt.js服务器端渲染框架</vt:lpstr>
      <vt:lpstr>8.4 Nuxt.js服务器端渲染框架</vt:lpstr>
      <vt:lpstr>8.4 Nuxt.js服务器端渲染框架</vt:lpstr>
      <vt:lpstr>8.4 Nuxt.js服务器端渲染框架</vt:lpstr>
      <vt:lpstr>8.4 Nuxt.js服务器端渲染框架</vt:lpstr>
      <vt:lpstr>8.4 Nuxt.js服务器端渲染框架</vt:lpstr>
      <vt:lpstr>8.4 Nuxt.js服务器端渲染框架</vt:lpstr>
      <vt:lpstr>8.4 Nuxt.js服务器端渲染框架</vt:lpstr>
      <vt:lpstr>8.4 Nuxt.js服务器端渲染框架</vt:lpstr>
      <vt:lpstr>8.4 Nuxt.js服务器端渲染框架</vt:lpstr>
      <vt:lpstr>8.4 Nuxt.js服务器端渲染框架</vt:lpstr>
      <vt:lpstr>8.4 Nuxt.js服务器端渲染框架</vt:lpstr>
      <vt:lpstr>8.4 Nuxt.js服务器端渲染框架</vt:lpstr>
      <vt:lpstr>8.4 Nuxt.js服务器端渲染框架</vt:lpstr>
      <vt:lpstr>8.4 Nuxt.js服务器端渲染框架</vt:lpstr>
      <vt:lpstr>8.4 Nuxt.js服务器端渲染框架</vt:lpstr>
      <vt:lpstr>本章小结</vt:lpstr>
      <vt:lpstr>PowerPoint 演示文稿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Administrator</cp:lastModifiedBy>
  <cp:revision>1121</cp:revision>
  <dcterms:created xsi:type="dcterms:W3CDTF">2013-01-25T01:44:00Z</dcterms:created>
  <dcterms:modified xsi:type="dcterms:W3CDTF">2020-02-06T06:36:41Z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2052-11.1.0.9141</vt:lpwstr>
  </property>
</Properties>
</file>