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9"/>
  </p:normalViewPr>
  <p:slideViewPr>
    <p:cSldViewPr>
      <p:cViewPr varScale="1">
        <p:scale>
          <a:sx n="203" d="100"/>
          <a:sy n="203" d="100"/>
        </p:scale>
        <p:origin x="312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85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61F10-A336-4455-A15F-657E77F8F4A8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951FE-C09F-4EB5-9F18-E6E154EB4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485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直接连接符 61"/>
          <p:cNvCxnSpPr/>
          <p:nvPr userDrawn="1"/>
        </p:nvCxnSpPr>
        <p:spPr>
          <a:xfrm>
            <a:off x="4142724" y="1153716"/>
            <a:ext cx="4549970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 userDrawn="1"/>
        </p:nvCxnSpPr>
        <p:spPr>
          <a:xfrm>
            <a:off x="4155822" y="1801416"/>
            <a:ext cx="4564260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图片 84" descr="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127" y="857251"/>
            <a:ext cx="450115" cy="364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矩形 64"/>
          <p:cNvSpPr/>
          <p:nvPr userDrawn="1"/>
        </p:nvSpPr>
        <p:spPr bwMode="auto">
          <a:xfrm rot="10800000" flipV="1">
            <a:off x="5560943" y="3696891"/>
            <a:ext cx="2976950" cy="535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66" name="矩形 65"/>
          <p:cNvSpPr/>
          <p:nvPr userDrawn="1"/>
        </p:nvSpPr>
        <p:spPr bwMode="auto">
          <a:xfrm rot="10800000" flipV="1">
            <a:off x="2131496" y="3696891"/>
            <a:ext cx="3429446" cy="535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67" name="矩形 66"/>
          <p:cNvSpPr/>
          <p:nvPr userDrawn="1"/>
        </p:nvSpPr>
        <p:spPr bwMode="auto">
          <a:xfrm rot="10800000" flipV="1">
            <a:off x="498937" y="3696891"/>
            <a:ext cx="1406311" cy="345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grpSp>
        <p:nvGrpSpPr>
          <p:cNvPr id="68" name="组合 68"/>
          <p:cNvGrpSpPr>
            <a:grpSpLocks/>
          </p:cNvGrpSpPr>
          <p:nvPr userDrawn="1"/>
        </p:nvGrpSpPr>
        <p:grpSpPr bwMode="auto">
          <a:xfrm>
            <a:off x="5054861" y="2518172"/>
            <a:ext cx="3956962" cy="1279922"/>
            <a:chOff x="6285683" y="3357562"/>
            <a:chExt cx="5728340" cy="1706460"/>
          </a:xfrm>
        </p:grpSpPr>
        <p:grpSp>
          <p:nvGrpSpPr>
            <p:cNvPr id="69" name="组合 47"/>
            <p:cNvGrpSpPr>
              <a:grpSpLocks/>
            </p:cNvGrpSpPr>
            <p:nvPr/>
          </p:nvGrpSpPr>
          <p:grpSpPr bwMode="auto">
            <a:xfrm>
              <a:off x="6285683" y="4214819"/>
              <a:ext cx="3754594" cy="849203"/>
              <a:chOff x="6803694" y="2730013"/>
              <a:chExt cx="2816312" cy="849203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7937701" y="2796626"/>
                <a:ext cx="143529" cy="74290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7772190" y="2796626"/>
                <a:ext cx="144822" cy="74290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  <p:sp>
            <p:nvSpPr>
              <p:cNvPr id="88" name="矩形 38"/>
              <p:cNvSpPr/>
              <p:nvPr/>
            </p:nvSpPr>
            <p:spPr>
              <a:xfrm flipH="1">
                <a:off x="6803694" y="3006163"/>
                <a:ext cx="813330" cy="244460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  <p:sp>
            <p:nvSpPr>
              <p:cNvPr id="89" name="矩形 38"/>
              <p:cNvSpPr/>
              <p:nvPr/>
            </p:nvSpPr>
            <p:spPr>
              <a:xfrm flipH="1">
                <a:off x="6886449" y="3036324"/>
                <a:ext cx="730574" cy="179377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  <p:sp>
            <p:nvSpPr>
              <p:cNvPr id="90" name="直角三角形 89"/>
              <p:cNvSpPr/>
              <p:nvPr/>
            </p:nvSpPr>
            <p:spPr>
              <a:xfrm flipH="1">
                <a:off x="6993772" y="3050611"/>
                <a:ext cx="623251" cy="165090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  <p:sp>
            <p:nvSpPr>
              <p:cNvPr id="91" name="矩形 38"/>
              <p:cNvSpPr/>
              <p:nvPr/>
            </p:nvSpPr>
            <p:spPr>
              <a:xfrm flipH="1">
                <a:off x="6803694" y="3272847"/>
                <a:ext cx="813330" cy="244460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  <p:sp>
            <p:nvSpPr>
              <p:cNvPr id="92" name="矩形 38"/>
              <p:cNvSpPr/>
              <p:nvPr/>
            </p:nvSpPr>
            <p:spPr>
              <a:xfrm flipH="1">
                <a:off x="6886449" y="3304595"/>
                <a:ext cx="730574" cy="177789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  <p:sp>
            <p:nvSpPr>
              <p:cNvPr id="93" name="直角三角形 92"/>
              <p:cNvSpPr/>
              <p:nvPr/>
            </p:nvSpPr>
            <p:spPr>
              <a:xfrm flipH="1">
                <a:off x="6993772" y="3318882"/>
                <a:ext cx="623251" cy="163503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9005762" y="2802976"/>
                <a:ext cx="143529" cy="63813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9169980" y="2768053"/>
                <a:ext cx="143528" cy="74290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8999298" y="2729955"/>
                <a:ext cx="149994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9003176" y="3458573"/>
                <a:ext cx="149994" cy="5238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8823442" y="2809325"/>
                <a:ext cx="144822" cy="63813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8818270" y="2736305"/>
                <a:ext cx="149994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8822149" y="3464923"/>
                <a:ext cx="149994" cy="5238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8153641" y="3434763"/>
                <a:ext cx="636182" cy="7302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8153641" y="3339518"/>
                <a:ext cx="636182" cy="7302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/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10800000" flipH="1">
                <a:off x="9547998" y="2967216"/>
                <a:ext cx="72008" cy="6120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>
                  <a:rot lat="0" lon="0" rev="30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/>
              </a:p>
            </p:txBody>
          </p:sp>
        </p:grpSp>
        <p:grpSp>
          <p:nvGrpSpPr>
            <p:cNvPr id="70" name="组合 46"/>
            <p:cNvGrpSpPr>
              <a:grpSpLocks/>
            </p:cNvGrpSpPr>
            <p:nvPr/>
          </p:nvGrpSpPr>
          <p:grpSpPr bwMode="auto">
            <a:xfrm>
              <a:off x="10380929" y="4071943"/>
              <a:ext cx="1633094" cy="957609"/>
              <a:chOff x="9925482" y="2571744"/>
              <a:chExt cx="1224980" cy="957609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9925941" y="2779645"/>
                <a:ext cx="143528" cy="74131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10100503" y="2774883"/>
                <a:ext cx="143529" cy="74290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10439283" y="2884413"/>
                <a:ext cx="72411" cy="6349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10528504" y="2884413"/>
                <a:ext cx="72411" cy="6349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10277652" y="2811393"/>
                <a:ext cx="143528" cy="63813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10271186" y="2746310"/>
                <a:ext cx="149994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10276358" y="3466992"/>
                <a:ext cx="148701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10637120" y="2773295"/>
                <a:ext cx="144822" cy="7429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  <p:grpSp>
            <p:nvGrpSpPr>
              <p:cNvPr id="82" name="组合 3"/>
              <p:cNvGrpSpPr>
                <a:grpSpLocks/>
              </p:cNvGrpSpPr>
              <p:nvPr/>
            </p:nvGrpSpPr>
            <p:grpSpPr bwMode="auto">
              <a:xfrm rot="5400000">
                <a:off x="10503611" y="2882502"/>
                <a:ext cx="957609" cy="336093"/>
                <a:chOff x="5533567" y="5687705"/>
                <a:chExt cx="813593" cy="244403"/>
              </a:xfrm>
            </p:grpSpPr>
            <p:sp>
              <p:nvSpPr>
                <p:cNvPr id="83" name="矩形 38"/>
                <p:cNvSpPr/>
                <p:nvPr/>
              </p:nvSpPr>
              <p:spPr>
                <a:xfrm flipH="1">
                  <a:off x="5533525" y="5687705"/>
                  <a:ext cx="813250" cy="244476"/>
                </a:xfrm>
                <a:custGeom>
                  <a:avLst/>
                  <a:gdLst>
                    <a:gd name="connsiteX0" fmla="*/ 0 w 718716"/>
                    <a:gd name="connsiteY0" fmla="*/ 0 h 244403"/>
                    <a:gd name="connsiteX1" fmla="*/ 718716 w 718716"/>
                    <a:gd name="connsiteY1" fmla="*/ 0 h 244403"/>
                    <a:gd name="connsiteX2" fmla="*/ 718716 w 718716"/>
                    <a:gd name="connsiteY2" fmla="*/ 244403 h 244403"/>
                    <a:gd name="connsiteX3" fmla="*/ 0 w 718716"/>
                    <a:gd name="connsiteY3" fmla="*/ 244403 h 244403"/>
                    <a:gd name="connsiteX4" fmla="*/ 0 w 718716"/>
                    <a:gd name="connsiteY4" fmla="*/ 0 h 244403"/>
                    <a:gd name="connsiteX0-1" fmla="*/ 0 w 765250"/>
                    <a:gd name="connsiteY0-2" fmla="*/ 0 h 244403"/>
                    <a:gd name="connsiteX1-3" fmla="*/ 718716 w 765250"/>
                    <a:gd name="connsiteY1-4" fmla="*/ 0 h 244403"/>
                    <a:gd name="connsiteX2-5" fmla="*/ 718716 w 765250"/>
                    <a:gd name="connsiteY2-6" fmla="*/ 244403 h 244403"/>
                    <a:gd name="connsiteX3-7" fmla="*/ 0 w 765250"/>
                    <a:gd name="connsiteY3-8" fmla="*/ 244403 h 244403"/>
                    <a:gd name="connsiteX4-9" fmla="*/ 0 w 765250"/>
                    <a:gd name="connsiteY4-10" fmla="*/ 0 h 244403"/>
                    <a:gd name="connsiteX0-11" fmla="*/ 0 w 783864"/>
                    <a:gd name="connsiteY0-12" fmla="*/ 0 h 244403"/>
                    <a:gd name="connsiteX1-13" fmla="*/ 718716 w 783864"/>
                    <a:gd name="connsiteY1-14" fmla="*/ 0 h 244403"/>
                    <a:gd name="connsiteX2-15" fmla="*/ 718716 w 783864"/>
                    <a:gd name="connsiteY2-16" fmla="*/ 244403 h 244403"/>
                    <a:gd name="connsiteX3-17" fmla="*/ 0 w 783864"/>
                    <a:gd name="connsiteY3-18" fmla="*/ 244403 h 244403"/>
                    <a:gd name="connsiteX4-19" fmla="*/ 0 w 783864"/>
                    <a:gd name="connsiteY4-20" fmla="*/ 0 h 244403"/>
                    <a:gd name="connsiteX0-21" fmla="*/ 0 w 798122"/>
                    <a:gd name="connsiteY0-22" fmla="*/ 0 h 244403"/>
                    <a:gd name="connsiteX1-23" fmla="*/ 718716 w 798122"/>
                    <a:gd name="connsiteY1-24" fmla="*/ 0 h 244403"/>
                    <a:gd name="connsiteX2-25" fmla="*/ 718716 w 798122"/>
                    <a:gd name="connsiteY2-26" fmla="*/ 244403 h 244403"/>
                    <a:gd name="connsiteX3-27" fmla="*/ 0 w 798122"/>
                    <a:gd name="connsiteY3-28" fmla="*/ 244403 h 244403"/>
                    <a:gd name="connsiteX4-29" fmla="*/ 0 w 798122"/>
                    <a:gd name="connsiteY4-30" fmla="*/ 0 h 244403"/>
                    <a:gd name="connsiteX0-31" fmla="*/ 0 w 800169"/>
                    <a:gd name="connsiteY0-32" fmla="*/ 0 h 244403"/>
                    <a:gd name="connsiteX1-33" fmla="*/ 718716 w 800169"/>
                    <a:gd name="connsiteY1-34" fmla="*/ 0 h 244403"/>
                    <a:gd name="connsiteX2-35" fmla="*/ 718716 w 800169"/>
                    <a:gd name="connsiteY2-36" fmla="*/ 244403 h 244403"/>
                    <a:gd name="connsiteX3-37" fmla="*/ 0 w 800169"/>
                    <a:gd name="connsiteY3-38" fmla="*/ 244403 h 244403"/>
                    <a:gd name="connsiteX4-39" fmla="*/ 0 w 800169"/>
                    <a:gd name="connsiteY4-40" fmla="*/ 0 h 244403"/>
                    <a:gd name="connsiteX0-41" fmla="*/ 0 w 806646"/>
                    <a:gd name="connsiteY0-42" fmla="*/ 0 h 244403"/>
                    <a:gd name="connsiteX1-43" fmla="*/ 718716 w 806646"/>
                    <a:gd name="connsiteY1-44" fmla="*/ 0 h 244403"/>
                    <a:gd name="connsiteX2-45" fmla="*/ 718716 w 806646"/>
                    <a:gd name="connsiteY2-46" fmla="*/ 244403 h 244403"/>
                    <a:gd name="connsiteX3-47" fmla="*/ 0 w 806646"/>
                    <a:gd name="connsiteY3-48" fmla="*/ 244403 h 244403"/>
                    <a:gd name="connsiteX4-49" fmla="*/ 0 w 806646"/>
                    <a:gd name="connsiteY4-50" fmla="*/ 0 h 244403"/>
                    <a:gd name="connsiteX0-51" fmla="*/ 0 w 813593"/>
                    <a:gd name="connsiteY0-52" fmla="*/ 0 h 244403"/>
                    <a:gd name="connsiteX1-53" fmla="*/ 718716 w 813593"/>
                    <a:gd name="connsiteY1-54" fmla="*/ 0 h 244403"/>
                    <a:gd name="connsiteX2-55" fmla="*/ 718716 w 813593"/>
                    <a:gd name="connsiteY2-56" fmla="*/ 244403 h 244403"/>
                    <a:gd name="connsiteX3-57" fmla="*/ 0 w 813593"/>
                    <a:gd name="connsiteY3-58" fmla="*/ 244403 h 244403"/>
                    <a:gd name="connsiteX4-59" fmla="*/ 0 w 813593"/>
                    <a:gd name="connsiteY4-60" fmla="*/ 0 h 24440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813593" h="244403">
                      <a:moveTo>
                        <a:pt x="0" y="0"/>
                      </a:moveTo>
                      <a:lnTo>
                        <a:pt x="718716" y="0"/>
                      </a:lnTo>
                      <a:cubicBezTo>
                        <a:pt x="823418" y="4687"/>
                        <a:pt x="865299" y="232737"/>
                        <a:pt x="718716" y="244403"/>
                      </a:cubicBezTo>
                      <a:lnTo>
                        <a:pt x="0" y="2444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84" name="矩形 38"/>
                <p:cNvSpPr/>
                <p:nvPr/>
              </p:nvSpPr>
              <p:spPr>
                <a:xfrm flipH="1">
                  <a:off x="5615794" y="5725317"/>
                  <a:ext cx="730981" cy="177715"/>
                </a:xfrm>
                <a:custGeom>
                  <a:avLst/>
                  <a:gdLst>
                    <a:gd name="connsiteX0" fmla="*/ 0 w 718716"/>
                    <a:gd name="connsiteY0" fmla="*/ 0 h 244403"/>
                    <a:gd name="connsiteX1" fmla="*/ 718716 w 718716"/>
                    <a:gd name="connsiteY1" fmla="*/ 0 h 244403"/>
                    <a:gd name="connsiteX2" fmla="*/ 718716 w 718716"/>
                    <a:gd name="connsiteY2" fmla="*/ 244403 h 244403"/>
                    <a:gd name="connsiteX3" fmla="*/ 0 w 718716"/>
                    <a:gd name="connsiteY3" fmla="*/ 244403 h 244403"/>
                    <a:gd name="connsiteX4" fmla="*/ 0 w 718716"/>
                    <a:gd name="connsiteY4" fmla="*/ 0 h 244403"/>
                    <a:gd name="connsiteX0-1" fmla="*/ 0 w 765250"/>
                    <a:gd name="connsiteY0-2" fmla="*/ 0 h 244403"/>
                    <a:gd name="connsiteX1-3" fmla="*/ 718716 w 765250"/>
                    <a:gd name="connsiteY1-4" fmla="*/ 0 h 244403"/>
                    <a:gd name="connsiteX2-5" fmla="*/ 718716 w 765250"/>
                    <a:gd name="connsiteY2-6" fmla="*/ 244403 h 244403"/>
                    <a:gd name="connsiteX3-7" fmla="*/ 0 w 765250"/>
                    <a:gd name="connsiteY3-8" fmla="*/ 244403 h 244403"/>
                    <a:gd name="connsiteX4-9" fmla="*/ 0 w 765250"/>
                    <a:gd name="connsiteY4-10" fmla="*/ 0 h 244403"/>
                    <a:gd name="connsiteX0-11" fmla="*/ 0 w 783864"/>
                    <a:gd name="connsiteY0-12" fmla="*/ 0 h 244403"/>
                    <a:gd name="connsiteX1-13" fmla="*/ 718716 w 783864"/>
                    <a:gd name="connsiteY1-14" fmla="*/ 0 h 244403"/>
                    <a:gd name="connsiteX2-15" fmla="*/ 718716 w 783864"/>
                    <a:gd name="connsiteY2-16" fmla="*/ 244403 h 244403"/>
                    <a:gd name="connsiteX3-17" fmla="*/ 0 w 783864"/>
                    <a:gd name="connsiteY3-18" fmla="*/ 244403 h 244403"/>
                    <a:gd name="connsiteX4-19" fmla="*/ 0 w 783864"/>
                    <a:gd name="connsiteY4-20" fmla="*/ 0 h 244403"/>
                    <a:gd name="connsiteX0-21" fmla="*/ 0 w 798122"/>
                    <a:gd name="connsiteY0-22" fmla="*/ 0 h 244403"/>
                    <a:gd name="connsiteX1-23" fmla="*/ 718716 w 798122"/>
                    <a:gd name="connsiteY1-24" fmla="*/ 0 h 244403"/>
                    <a:gd name="connsiteX2-25" fmla="*/ 718716 w 798122"/>
                    <a:gd name="connsiteY2-26" fmla="*/ 244403 h 244403"/>
                    <a:gd name="connsiteX3-27" fmla="*/ 0 w 798122"/>
                    <a:gd name="connsiteY3-28" fmla="*/ 244403 h 244403"/>
                    <a:gd name="connsiteX4-29" fmla="*/ 0 w 798122"/>
                    <a:gd name="connsiteY4-30" fmla="*/ 0 h 244403"/>
                    <a:gd name="connsiteX0-31" fmla="*/ 0 w 800169"/>
                    <a:gd name="connsiteY0-32" fmla="*/ 0 h 244403"/>
                    <a:gd name="connsiteX1-33" fmla="*/ 718716 w 800169"/>
                    <a:gd name="connsiteY1-34" fmla="*/ 0 h 244403"/>
                    <a:gd name="connsiteX2-35" fmla="*/ 718716 w 800169"/>
                    <a:gd name="connsiteY2-36" fmla="*/ 244403 h 244403"/>
                    <a:gd name="connsiteX3-37" fmla="*/ 0 w 800169"/>
                    <a:gd name="connsiteY3-38" fmla="*/ 244403 h 244403"/>
                    <a:gd name="connsiteX4-39" fmla="*/ 0 w 800169"/>
                    <a:gd name="connsiteY4-40" fmla="*/ 0 h 244403"/>
                    <a:gd name="connsiteX0-41" fmla="*/ 0 w 806646"/>
                    <a:gd name="connsiteY0-42" fmla="*/ 0 h 244403"/>
                    <a:gd name="connsiteX1-43" fmla="*/ 718716 w 806646"/>
                    <a:gd name="connsiteY1-44" fmla="*/ 0 h 244403"/>
                    <a:gd name="connsiteX2-45" fmla="*/ 718716 w 806646"/>
                    <a:gd name="connsiteY2-46" fmla="*/ 244403 h 244403"/>
                    <a:gd name="connsiteX3-47" fmla="*/ 0 w 806646"/>
                    <a:gd name="connsiteY3-48" fmla="*/ 244403 h 244403"/>
                    <a:gd name="connsiteX4-49" fmla="*/ 0 w 806646"/>
                    <a:gd name="connsiteY4-50" fmla="*/ 0 h 244403"/>
                    <a:gd name="connsiteX0-51" fmla="*/ 0 w 813593"/>
                    <a:gd name="connsiteY0-52" fmla="*/ 0 h 244403"/>
                    <a:gd name="connsiteX1-53" fmla="*/ 718716 w 813593"/>
                    <a:gd name="connsiteY1-54" fmla="*/ 0 h 244403"/>
                    <a:gd name="connsiteX2-55" fmla="*/ 718716 w 813593"/>
                    <a:gd name="connsiteY2-56" fmla="*/ 244403 h 244403"/>
                    <a:gd name="connsiteX3-57" fmla="*/ 0 w 813593"/>
                    <a:gd name="connsiteY3-58" fmla="*/ 244403 h 244403"/>
                    <a:gd name="connsiteX4-59" fmla="*/ 0 w 813593"/>
                    <a:gd name="connsiteY4-60" fmla="*/ 0 h 24440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813593" h="244403">
                      <a:moveTo>
                        <a:pt x="0" y="0"/>
                      </a:moveTo>
                      <a:lnTo>
                        <a:pt x="718716" y="0"/>
                      </a:lnTo>
                      <a:cubicBezTo>
                        <a:pt x="823418" y="4687"/>
                        <a:pt x="865299" y="232737"/>
                        <a:pt x="718716" y="244403"/>
                      </a:cubicBezTo>
                      <a:lnTo>
                        <a:pt x="0" y="2444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85" name="直角三角形 84"/>
                <p:cNvSpPr/>
                <p:nvPr/>
              </p:nvSpPr>
              <p:spPr>
                <a:xfrm flipH="1">
                  <a:off x="5723688" y="5738481"/>
                  <a:ext cx="623087" cy="164551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</p:grpSp>
        </p:grpSp>
        <p:pic>
          <p:nvPicPr>
            <p:cNvPr id="71" name="图片 62" descr="机器人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160" y="3786190"/>
              <a:ext cx="801973" cy="730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" name="图片 63" descr="机器人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9973" y="4071942"/>
              <a:ext cx="880308" cy="761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" name="图片 64" descr="机器人3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3304" y="3357562"/>
              <a:ext cx="852686" cy="994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04" name="直接连接符 103"/>
          <p:cNvCxnSpPr/>
          <p:nvPr userDrawn="1"/>
        </p:nvCxnSpPr>
        <p:spPr>
          <a:xfrm rot="16200000" flipH="1">
            <a:off x="366183" y="1973443"/>
            <a:ext cx="267890" cy="285787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 userDrawn="1"/>
        </p:nvCxnSpPr>
        <p:spPr>
          <a:xfrm rot="16200000" flipH="1">
            <a:off x="928822" y="2000245"/>
            <a:ext cx="214313" cy="71447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 userDrawn="1"/>
        </p:nvCxnSpPr>
        <p:spPr>
          <a:xfrm rot="5400000">
            <a:off x="1420030" y="1973457"/>
            <a:ext cx="375047" cy="71447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 userDrawn="1"/>
        </p:nvCxnSpPr>
        <p:spPr>
          <a:xfrm rot="5400000">
            <a:off x="2027313" y="2116323"/>
            <a:ext cx="160735" cy="21434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 userDrawn="1"/>
        </p:nvCxnSpPr>
        <p:spPr>
          <a:xfrm rot="10800000" flipV="1">
            <a:off x="2214851" y="2411016"/>
            <a:ext cx="428681" cy="16073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组合 54"/>
          <p:cNvGrpSpPr>
            <a:grpSpLocks/>
          </p:cNvGrpSpPr>
          <p:nvPr userDrawn="1"/>
        </p:nvGrpSpPr>
        <p:grpSpPr bwMode="auto">
          <a:xfrm>
            <a:off x="0" y="2250282"/>
            <a:ext cx="9144000" cy="2093119"/>
            <a:chOff x="0" y="3000375"/>
            <a:chExt cx="12190413" cy="2790825"/>
          </a:xfrm>
        </p:grpSpPr>
        <p:pic>
          <p:nvPicPr>
            <p:cNvPr id="110" name="图片 50" descr="人工智能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164" y="3000375"/>
              <a:ext cx="10717211" cy="279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1" name="组合 110"/>
            <p:cNvGrpSpPr/>
            <p:nvPr userDrawn="1"/>
          </p:nvGrpSpPr>
          <p:grpSpPr>
            <a:xfrm>
              <a:off x="0" y="4929198"/>
              <a:ext cx="12190413" cy="142876"/>
              <a:chOff x="1" y="5360074"/>
              <a:chExt cx="9374634" cy="157158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12" name="矩形 111"/>
              <p:cNvSpPr/>
              <p:nvPr/>
            </p:nvSpPr>
            <p:spPr>
              <a:xfrm>
                <a:off x="1" y="5360074"/>
                <a:ext cx="4355976" cy="1571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4355976" y="5360074"/>
                <a:ext cx="5018659" cy="1571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</p:grpSp>
      </p:grpSp>
      <p:sp>
        <p:nvSpPr>
          <p:cNvPr id="114" name="标题 1"/>
          <p:cNvSpPr>
            <a:spLocks noGrp="1"/>
          </p:cNvSpPr>
          <p:nvPr>
            <p:ph type="ctrTitle"/>
          </p:nvPr>
        </p:nvSpPr>
        <p:spPr>
          <a:xfrm>
            <a:off x="4142724" y="1190622"/>
            <a:ext cx="4529726" cy="415498"/>
          </a:xfrm>
          <a:prstGeom prst="rect">
            <a:avLst/>
          </a:prstGeom>
        </p:spPr>
        <p:txBody>
          <a:bodyPr/>
          <a:lstStyle>
            <a:lvl1pPr algn="l">
              <a:defRPr sz="27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15" name="副标题 2"/>
          <p:cNvSpPr>
            <a:spLocks noGrp="1"/>
          </p:cNvSpPr>
          <p:nvPr>
            <p:ph type="subTitle" idx="1"/>
          </p:nvPr>
        </p:nvSpPr>
        <p:spPr>
          <a:xfrm>
            <a:off x="4142723" y="853580"/>
            <a:ext cx="4059369" cy="2308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16" name="Picture 2" descr="E:\讯飞工作文件\logo\讯飞教育圆形LOGO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332656"/>
            <a:ext cx="71437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 rot="16200000" flipV="1">
            <a:off x="-371351" y="3117056"/>
            <a:ext cx="2640806" cy="714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 userDrawn="1"/>
        </p:nvCxnSpPr>
        <p:spPr>
          <a:xfrm>
            <a:off x="5079868" y="1393031"/>
            <a:ext cx="342111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6"/>
          <p:cNvSpPr txBox="1">
            <a:spLocks noChangeArrowheads="1"/>
          </p:cNvSpPr>
          <p:nvPr userDrawn="1"/>
        </p:nvSpPr>
        <p:spPr bwMode="auto">
          <a:xfrm>
            <a:off x="5934848" y="946548"/>
            <a:ext cx="116220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8500979" y="1393031"/>
            <a:ext cx="0" cy="3049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rot="10800000" flipV="1">
            <a:off x="675173" y="4446985"/>
            <a:ext cx="7825806" cy="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>
            <a:off x="5090180" y="4354803"/>
            <a:ext cx="3071802" cy="107157"/>
            <a:chOff x="1" y="5360074"/>
            <a:chExt cx="9374634" cy="157158"/>
          </a:xfrm>
          <a:solidFill>
            <a:schemeClr val="accent1">
              <a:lumMod val="50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1" y="5360074"/>
              <a:ext cx="4355976" cy="1571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4355976" y="5360074"/>
              <a:ext cx="5018659" cy="1571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pic>
        <p:nvPicPr>
          <p:cNvPr id="11" name="图片 56" descr="机器人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755" y="857250"/>
            <a:ext cx="68231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52" descr="1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032" y="1768079"/>
            <a:ext cx="2803096" cy="262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E:\讯飞工作文件\logo\讯飞教育圆形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90487"/>
            <a:ext cx="71437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95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肘形连接符 11"/>
          <p:cNvCxnSpPr>
            <a:cxnSpLocks/>
          </p:cNvCxnSpPr>
          <p:nvPr userDrawn="1"/>
        </p:nvCxnSpPr>
        <p:spPr>
          <a:xfrm flipV="1">
            <a:off x="0" y="239714"/>
            <a:ext cx="9116219" cy="503236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 userDrawn="1"/>
        </p:nvSpPr>
        <p:spPr>
          <a:xfrm>
            <a:off x="1219200" y="239714"/>
            <a:ext cx="2997200" cy="385762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 rot="10800000" flipV="1">
            <a:off x="0" y="4961256"/>
            <a:ext cx="918845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5" name="图片 25" descr="机器人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631" y="4400550"/>
            <a:ext cx="63658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 descr="E:\讯飞工作文件\logo\讯飞教育圆形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90487"/>
            <a:ext cx="71437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日期占位符 17"/>
          <p:cNvSpPr>
            <a:spLocks noGrp="1"/>
          </p:cNvSpPr>
          <p:nvPr>
            <p:ph type="dt" sz="half" idx="14"/>
          </p:nvPr>
        </p:nvSpPr>
        <p:spPr>
          <a:xfrm>
            <a:off x="152400" y="4895850"/>
            <a:ext cx="2844800" cy="36353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50C1107-F804-4051-8475-6431D7F2CAB6}" type="datetimeFigureOut">
              <a:rPr lang="zh-CN" altLang="en-US"/>
              <a:pPr>
                <a:defRPr/>
              </a:pPr>
              <a:t>2021/9/2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5" name="Picture 2" descr="E:\讯飞工作文件\logo\讯飞教育圆形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90487"/>
            <a:ext cx="71437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210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 userDrawn="1"/>
        </p:nvCxnSpPr>
        <p:spPr>
          <a:xfrm flipV="1">
            <a:off x="4135013" y="1593850"/>
            <a:ext cx="4306566" cy="142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 userDrawn="1"/>
        </p:nvSpPr>
        <p:spPr>
          <a:xfrm>
            <a:off x="-12700" y="1803108"/>
            <a:ext cx="9156700" cy="11143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书山有路勤为径，学海无涯苦作舟</a:t>
            </a:r>
          </a:p>
        </p:txBody>
      </p:sp>
      <p:sp>
        <p:nvSpPr>
          <p:cNvPr id="53" name="矩形 52"/>
          <p:cNvSpPr/>
          <p:nvPr userDrawn="1"/>
        </p:nvSpPr>
        <p:spPr>
          <a:xfrm>
            <a:off x="8016129" y="3063209"/>
            <a:ext cx="192087" cy="638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" name="矩形 53"/>
          <p:cNvSpPr/>
          <p:nvPr userDrawn="1"/>
        </p:nvSpPr>
        <p:spPr>
          <a:xfrm>
            <a:off x="8236791" y="3026697"/>
            <a:ext cx="192088" cy="7429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8025654" y="2988597"/>
            <a:ext cx="200025" cy="52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6" name="矩形 55"/>
          <p:cNvSpPr/>
          <p:nvPr userDrawn="1"/>
        </p:nvSpPr>
        <p:spPr>
          <a:xfrm>
            <a:off x="8014541" y="3717259"/>
            <a:ext cx="200025" cy="52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7" name="矩形 56"/>
          <p:cNvSpPr/>
          <p:nvPr userDrawn="1"/>
        </p:nvSpPr>
        <p:spPr>
          <a:xfrm>
            <a:off x="7774829" y="3067972"/>
            <a:ext cx="192087" cy="638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8" name="矩形 57"/>
          <p:cNvSpPr/>
          <p:nvPr userDrawn="1"/>
        </p:nvSpPr>
        <p:spPr>
          <a:xfrm>
            <a:off x="7784354" y="2994947"/>
            <a:ext cx="200025" cy="52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" name="矩形 58"/>
          <p:cNvSpPr/>
          <p:nvPr userDrawn="1"/>
        </p:nvSpPr>
        <p:spPr>
          <a:xfrm>
            <a:off x="7773241" y="3723609"/>
            <a:ext cx="200025" cy="52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0" name="矩形 59"/>
          <p:cNvSpPr/>
          <p:nvPr userDrawn="1"/>
        </p:nvSpPr>
        <p:spPr>
          <a:xfrm>
            <a:off x="6881066" y="3693447"/>
            <a:ext cx="847725" cy="73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1" name="矩形 60"/>
          <p:cNvSpPr/>
          <p:nvPr userDrawn="1"/>
        </p:nvSpPr>
        <p:spPr>
          <a:xfrm>
            <a:off x="6881066" y="3599784"/>
            <a:ext cx="847725" cy="714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2" name="矩形 61"/>
          <p:cNvSpPr/>
          <p:nvPr userDrawn="1"/>
        </p:nvSpPr>
        <p:spPr>
          <a:xfrm rot="16200000" flipH="1">
            <a:off x="7408159" y="2918374"/>
            <a:ext cx="72008" cy="815894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63" name="图片 18" descr="机器人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579" y="971550"/>
            <a:ext cx="635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标题 1"/>
          <p:cNvSpPr>
            <a:spLocks noGrp="1"/>
          </p:cNvSpPr>
          <p:nvPr>
            <p:ph type="title" hasCustomPrompt="1"/>
          </p:nvPr>
        </p:nvSpPr>
        <p:spPr>
          <a:xfrm>
            <a:off x="4108224" y="1088631"/>
            <a:ext cx="3707880" cy="369332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谢谢大家</a:t>
            </a:r>
          </a:p>
        </p:txBody>
      </p:sp>
      <p:sp>
        <p:nvSpPr>
          <p:cNvPr id="65" name="文本占位符 2"/>
          <p:cNvSpPr>
            <a:spLocks noGrp="1"/>
          </p:cNvSpPr>
          <p:nvPr>
            <p:ph type="body" idx="13"/>
          </p:nvPr>
        </p:nvSpPr>
        <p:spPr>
          <a:xfrm>
            <a:off x="1127512" y="3020347"/>
            <a:ext cx="9093976" cy="3095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66" name="Picture 2" descr="E:\讯飞工作文件\logo\讯飞教育圆形LOGO.png">
            <a:extLst>
              <a:ext uri="{FF2B5EF4-FFF2-40B4-BE49-F238E27FC236}">
                <a16:creationId xmlns:a16="http://schemas.microsoft.com/office/drawing/2014/main" id="{7E4A8794-7032-BD4D-BA47-BB41764634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332656"/>
            <a:ext cx="71437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038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93712" y="219075"/>
            <a:ext cx="92075" cy="314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375525" y="0"/>
            <a:ext cx="1281430" cy="627380"/>
          </a:xfrm>
          <a:custGeom>
            <a:avLst/>
            <a:gdLst/>
            <a:ahLst/>
            <a:cxnLst/>
            <a:rect l="l" t="t" r="r" b="b"/>
            <a:pathLst>
              <a:path w="1281429" h="627380">
                <a:moveTo>
                  <a:pt x="1281176" y="0"/>
                </a:moveTo>
                <a:lnTo>
                  <a:pt x="0" y="0"/>
                </a:lnTo>
                <a:lnTo>
                  <a:pt x="0" y="501650"/>
                </a:lnTo>
                <a:lnTo>
                  <a:pt x="9852" y="550455"/>
                </a:lnTo>
                <a:lnTo>
                  <a:pt x="36718" y="590343"/>
                </a:lnTo>
                <a:lnTo>
                  <a:pt x="76563" y="617253"/>
                </a:lnTo>
                <a:lnTo>
                  <a:pt x="125349" y="627126"/>
                </a:lnTo>
                <a:lnTo>
                  <a:pt x="1155700" y="627126"/>
                </a:lnTo>
                <a:lnTo>
                  <a:pt x="1204559" y="617253"/>
                </a:lnTo>
                <a:lnTo>
                  <a:pt x="1244441" y="590343"/>
                </a:lnTo>
                <a:lnTo>
                  <a:pt x="1271321" y="550455"/>
                </a:lnTo>
                <a:lnTo>
                  <a:pt x="1281176" y="501650"/>
                </a:lnTo>
                <a:lnTo>
                  <a:pt x="128117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383398" y="69850"/>
            <a:ext cx="1265237" cy="520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148375" y="3273752"/>
            <a:ext cx="1851660" cy="792480"/>
          </a:xfrm>
          <a:custGeom>
            <a:avLst/>
            <a:gdLst/>
            <a:ahLst/>
            <a:cxnLst/>
            <a:rect l="l" t="t" r="r" b="b"/>
            <a:pathLst>
              <a:path w="1851660" h="792479">
                <a:moveTo>
                  <a:pt x="110476" y="0"/>
                </a:moveTo>
                <a:lnTo>
                  <a:pt x="0" y="83295"/>
                </a:lnTo>
                <a:lnTo>
                  <a:pt x="39397" y="135594"/>
                </a:lnTo>
                <a:lnTo>
                  <a:pt x="41031" y="137696"/>
                </a:lnTo>
                <a:lnTo>
                  <a:pt x="82048" y="187993"/>
                </a:lnTo>
                <a:lnTo>
                  <a:pt x="126400" y="238407"/>
                </a:lnTo>
                <a:lnTo>
                  <a:pt x="172702" y="286920"/>
                </a:lnTo>
                <a:lnTo>
                  <a:pt x="220288" y="333180"/>
                </a:lnTo>
                <a:lnTo>
                  <a:pt x="269608" y="377371"/>
                </a:lnTo>
                <a:lnTo>
                  <a:pt x="320446" y="419444"/>
                </a:lnTo>
                <a:lnTo>
                  <a:pt x="372300" y="459282"/>
                </a:lnTo>
                <a:lnTo>
                  <a:pt x="425806" y="497084"/>
                </a:lnTo>
                <a:lnTo>
                  <a:pt x="480295" y="532651"/>
                </a:lnTo>
                <a:lnTo>
                  <a:pt x="536351" y="566066"/>
                </a:lnTo>
                <a:lnTo>
                  <a:pt x="592974" y="597161"/>
                </a:lnTo>
                <a:lnTo>
                  <a:pt x="651098" y="626122"/>
                </a:lnTo>
                <a:lnTo>
                  <a:pt x="709755" y="652714"/>
                </a:lnTo>
                <a:lnTo>
                  <a:pt x="769563" y="677145"/>
                </a:lnTo>
                <a:lnTo>
                  <a:pt x="830188" y="699243"/>
                </a:lnTo>
                <a:lnTo>
                  <a:pt x="891430" y="718981"/>
                </a:lnTo>
                <a:lnTo>
                  <a:pt x="953205" y="736464"/>
                </a:lnTo>
                <a:lnTo>
                  <a:pt x="1015897" y="751547"/>
                </a:lnTo>
                <a:lnTo>
                  <a:pt x="1079090" y="764245"/>
                </a:lnTo>
                <a:lnTo>
                  <a:pt x="1142349" y="774682"/>
                </a:lnTo>
                <a:lnTo>
                  <a:pt x="1206576" y="782594"/>
                </a:lnTo>
                <a:lnTo>
                  <a:pt x="1270735" y="788110"/>
                </a:lnTo>
                <a:lnTo>
                  <a:pt x="1335162" y="791282"/>
                </a:lnTo>
                <a:lnTo>
                  <a:pt x="1399838" y="791985"/>
                </a:lnTo>
                <a:lnTo>
                  <a:pt x="1402622" y="791956"/>
                </a:lnTo>
                <a:lnTo>
                  <a:pt x="1464781" y="790080"/>
                </a:lnTo>
                <a:lnTo>
                  <a:pt x="1529341" y="785831"/>
                </a:lnTo>
                <a:lnTo>
                  <a:pt x="1594368" y="778961"/>
                </a:lnTo>
                <a:lnTo>
                  <a:pt x="1658894" y="769625"/>
                </a:lnTo>
                <a:lnTo>
                  <a:pt x="1723421" y="757816"/>
                </a:lnTo>
                <a:lnTo>
                  <a:pt x="1787780" y="743379"/>
                </a:lnTo>
                <a:lnTo>
                  <a:pt x="1851640" y="726330"/>
                </a:lnTo>
                <a:lnTo>
                  <a:pt x="1832236" y="653618"/>
                </a:lnTo>
                <a:lnTo>
                  <a:pt x="1398454" y="653618"/>
                </a:lnTo>
                <a:lnTo>
                  <a:pt x="1399855" y="653576"/>
                </a:lnTo>
                <a:lnTo>
                  <a:pt x="1346987" y="653042"/>
                </a:lnTo>
                <a:lnTo>
                  <a:pt x="1341864" y="653042"/>
                </a:lnTo>
                <a:lnTo>
                  <a:pt x="1339213" y="652964"/>
                </a:lnTo>
                <a:lnTo>
                  <a:pt x="1340249" y="652964"/>
                </a:lnTo>
                <a:lnTo>
                  <a:pt x="1283462" y="650208"/>
                </a:lnTo>
                <a:lnTo>
                  <a:pt x="1282490" y="650208"/>
                </a:lnTo>
                <a:lnTo>
                  <a:pt x="1279956" y="650038"/>
                </a:lnTo>
                <a:lnTo>
                  <a:pt x="1280493" y="650038"/>
                </a:lnTo>
                <a:lnTo>
                  <a:pt x="1223885" y="645213"/>
                </a:lnTo>
                <a:lnTo>
                  <a:pt x="1223349" y="645213"/>
                </a:lnTo>
                <a:lnTo>
                  <a:pt x="1220831" y="644953"/>
                </a:lnTo>
                <a:lnTo>
                  <a:pt x="1221223" y="644953"/>
                </a:lnTo>
                <a:lnTo>
                  <a:pt x="1165365" y="638117"/>
                </a:lnTo>
                <a:lnTo>
                  <a:pt x="1164775" y="638117"/>
                </a:lnTo>
                <a:lnTo>
                  <a:pt x="1161957" y="637700"/>
                </a:lnTo>
                <a:lnTo>
                  <a:pt x="1162237" y="637700"/>
                </a:lnTo>
                <a:lnTo>
                  <a:pt x="1106405" y="628524"/>
                </a:lnTo>
                <a:lnTo>
                  <a:pt x="1106218" y="628524"/>
                </a:lnTo>
                <a:lnTo>
                  <a:pt x="1103867" y="628107"/>
                </a:lnTo>
                <a:lnTo>
                  <a:pt x="1104132" y="628107"/>
                </a:lnTo>
                <a:lnTo>
                  <a:pt x="1048329" y="616947"/>
                </a:lnTo>
                <a:lnTo>
                  <a:pt x="1048127" y="616947"/>
                </a:lnTo>
                <a:lnTo>
                  <a:pt x="1045576" y="616396"/>
                </a:lnTo>
                <a:lnTo>
                  <a:pt x="1045829" y="616396"/>
                </a:lnTo>
                <a:lnTo>
                  <a:pt x="991027" y="603267"/>
                </a:lnTo>
                <a:lnTo>
                  <a:pt x="990770" y="603267"/>
                </a:lnTo>
                <a:lnTo>
                  <a:pt x="988103" y="602567"/>
                </a:lnTo>
                <a:lnTo>
                  <a:pt x="988288" y="602567"/>
                </a:lnTo>
                <a:lnTo>
                  <a:pt x="933905" y="587219"/>
                </a:lnTo>
                <a:lnTo>
                  <a:pt x="933747" y="587219"/>
                </a:lnTo>
                <a:lnTo>
                  <a:pt x="931363" y="586501"/>
                </a:lnTo>
                <a:lnTo>
                  <a:pt x="931516" y="586501"/>
                </a:lnTo>
                <a:lnTo>
                  <a:pt x="877619" y="569168"/>
                </a:lnTo>
                <a:lnTo>
                  <a:pt x="877441" y="569168"/>
                </a:lnTo>
                <a:lnTo>
                  <a:pt x="874973" y="568318"/>
                </a:lnTo>
                <a:lnTo>
                  <a:pt x="875102" y="568318"/>
                </a:lnTo>
                <a:lnTo>
                  <a:pt x="821898" y="548966"/>
                </a:lnTo>
                <a:lnTo>
                  <a:pt x="821768" y="548966"/>
                </a:lnTo>
                <a:lnTo>
                  <a:pt x="819283" y="548015"/>
                </a:lnTo>
                <a:lnTo>
                  <a:pt x="819434" y="548015"/>
                </a:lnTo>
                <a:lnTo>
                  <a:pt x="766900" y="526612"/>
                </a:lnTo>
                <a:lnTo>
                  <a:pt x="764361" y="525577"/>
                </a:lnTo>
                <a:lnTo>
                  <a:pt x="764493" y="525577"/>
                </a:lnTo>
                <a:lnTo>
                  <a:pt x="712732" y="502155"/>
                </a:lnTo>
                <a:lnTo>
                  <a:pt x="710372" y="501088"/>
                </a:lnTo>
                <a:lnTo>
                  <a:pt x="659570" y="475797"/>
                </a:lnTo>
                <a:lnTo>
                  <a:pt x="656984" y="474513"/>
                </a:lnTo>
                <a:lnTo>
                  <a:pt x="657125" y="474513"/>
                </a:lnTo>
                <a:lnTo>
                  <a:pt x="607136" y="447104"/>
                </a:lnTo>
                <a:lnTo>
                  <a:pt x="604946" y="445902"/>
                </a:lnTo>
                <a:lnTo>
                  <a:pt x="555915" y="416692"/>
                </a:lnTo>
                <a:lnTo>
                  <a:pt x="553391" y="415190"/>
                </a:lnTo>
                <a:lnTo>
                  <a:pt x="505580" y="383961"/>
                </a:lnTo>
                <a:lnTo>
                  <a:pt x="503404" y="382543"/>
                </a:lnTo>
                <a:lnTo>
                  <a:pt x="456575" y="349445"/>
                </a:lnTo>
                <a:lnTo>
                  <a:pt x="454234" y="347793"/>
                </a:lnTo>
                <a:lnTo>
                  <a:pt x="408603" y="312710"/>
                </a:lnTo>
                <a:lnTo>
                  <a:pt x="406581" y="311159"/>
                </a:lnTo>
                <a:lnTo>
                  <a:pt x="361906" y="274208"/>
                </a:lnTo>
                <a:lnTo>
                  <a:pt x="359745" y="272423"/>
                </a:lnTo>
                <a:lnTo>
                  <a:pt x="316669" y="233820"/>
                </a:lnTo>
                <a:lnTo>
                  <a:pt x="314543" y="231918"/>
                </a:lnTo>
                <a:lnTo>
                  <a:pt x="272733" y="191246"/>
                </a:lnTo>
                <a:lnTo>
                  <a:pt x="270842" y="189411"/>
                </a:lnTo>
                <a:lnTo>
                  <a:pt x="230268" y="146921"/>
                </a:lnTo>
                <a:lnTo>
                  <a:pt x="228258" y="144819"/>
                </a:lnTo>
                <a:lnTo>
                  <a:pt x="189304" y="100494"/>
                </a:lnTo>
                <a:lnTo>
                  <a:pt x="187541" y="98492"/>
                </a:lnTo>
                <a:lnTo>
                  <a:pt x="149939" y="52299"/>
                </a:lnTo>
                <a:lnTo>
                  <a:pt x="148225" y="50197"/>
                </a:lnTo>
                <a:lnTo>
                  <a:pt x="110476" y="0"/>
                </a:lnTo>
                <a:close/>
              </a:path>
              <a:path w="1851660" h="792479">
                <a:moveTo>
                  <a:pt x="1399855" y="653576"/>
                </a:moveTo>
                <a:lnTo>
                  <a:pt x="1398454" y="653618"/>
                </a:lnTo>
                <a:lnTo>
                  <a:pt x="1401239" y="653590"/>
                </a:lnTo>
                <a:lnTo>
                  <a:pt x="1399855" y="653576"/>
                </a:lnTo>
                <a:close/>
              </a:path>
              <a:path w="1851660" h="792479">
                <a:moveTo>
                  <a:pt x="1459359" y="651779"/>
                </a:moveTo>
                <a:lnTo>
                  <a:pt x="1399855" y="653576"/>
                </a:lnTo>
                <a:lnTo>
                  <a:pt x="1401239" y="653590"/>
                </a:lnTo>
                <a:lnTo>
                  <a:pt x="1398454" y="653618"/>
                </a:lnTo>
                <a:lnTo>
                  <a:pt x="1832236" y="653618"/>
                </a:lnTo>
                <a:lnTo>
                  <a:pt x="1831767" y="651861"/>
                </a:lnTo>
                <a:lnTo>
                  <a:pt x="1458112" y="651861"/>
                </a:lnTo>
                <a:lnTo>
                  <a:pt x="1459359" y="651779"/>
                </a:lnTo>
                <a:close/>
              </a:path>
              <a:path w="1851660" h="792479">
                <a:moveTo>
                  <a:pt x="1339213" y="652964"/>
                </a:moveTo>
                <a:lnTo>
                  <a:pt x="1341864" y="653042"/>
                </a:lnTo>
                <a:lnTo>
                  <a:pt x="1340520" y="652977"/>
                </a:lnTo>
                <a:lnTo>
                  <a:pt x="1339213" y="652964"/>
                </a:lnTo>
                <a:close/>
              </a:path>
              <a:path w="1851660" h="792479">
                <a:moveTo>
                  <a:pt x="1340520" y="652977"/>
                </a:moveTo>
                <a:lnTo>
                  <a:pt x="1341864" y="653042"/>
                </a:lnTo>
                <a:lnTo>
                  <a:pt x="1346987" y="653042"/>
                </a:lnTo>
                <a:lnTo>
                  <a:pt x="1340520" y="652977"/>
                </a:lnTo>
                <a:close/>
              </a:path>
              <a:path w="1851660" h="792479">
                <a:moveTo>
                  <a:pt x="1340249" y="652964"/>
                </a:moveTo>
                <a:lnTo>
                  <a:pt x="1339213" y="652964"/>
                </a:lnTo>
                <a:lnTo>
                  <a:pt x="1340520" y="652977"/>
                </a:lnTo>
                <a:lnTo>
                  <a:pt x="1340249" y="652964"/>
                </a:lnTo>
                <a:close/>
              </a:path>
              <a:path w="1851660" h="792479">
                <a:moveTo>
                  <a:pt x="1460596" y="651741"/>
                </a:moveTo>
                <a:lnTo>
                  <a:pt x="1459359" y="651779"/>
                </a:lnTo>
                <a:lnTo>
                  <a:pt x="1458112" y="651861"/>
                </a:lnTo>
                <a:lnTo>
                  <a:pt x="1460596" y="651741"/>
                </a:lnTo>
                <a:close/>
              </a:path>
              <a:path w="1851660" h="792479">
                <a:moveTo>
                  <a:pt x="1831735" y="651741"/>
                </a:moveTo>
                <a:lnTo>
                  <a:pt x="1460596" y="651741"/>
                </a:lnTo>
                <a:lnTo>
                  <a:pt x="1458112" y="651861"/>
                </a:lnTo>
                <a:lnTo>
                  <a:pt x="1831767" y="651861"/>
                </a:lnTo>
                <a:close/>
              </a:path>
              <a:path w="1851660" h="792479">
                <a:moveTo>
                  <a:pt x="1518756" y="647837"/>
                </a:moveTo>
                <a:lnTo>
                  <a:pt x="1459359" y="651779"/>
                </a:lnTo>
                <a:lnTo>
                  <a:pt x="1460596" y="651741"/>
                </a:lnTo>
                <a:lnTo>
                  <a:pt x="1831735" y="651741"/>
                </a:lnTo>
                <a:lnTo>
                  <a:pt x="1830729" y="647971"/>
                </a:lnTo>
                <a:lnTo>
                  <a:pt x="1517503" y="647971"/>
                </a:lnTo>
                <a:lnTo>
                  <a:pt x="1518756" y="647837"/>
                </a:lnTo>
                <a:close/>
              </a:path>
              <a:path w="1851660" h="792479">
                <a:moveTo>
                  <a:pt x="1279956" y="650038"/>
                </a:moveTo>
                <a:lnTo>
                  <a:pt x="1282490" y="650208"/>
                </a:lnTo>
                <a:lnTo>
                  <a:pt x="1281205" y="650099"/>
                </a:lnTo>
                <a:lnTo>
                  <a:pt x="1279956" y="650038"/>
                </a:lnTo>
                <a:close/>
              </a:path>
              <a:path w="1851660" h="792479">
                <a:moveTo>
                  <a:pt x="1281205" y="650099"/>
                </a:moveTo>
                <a:lnTo>
                  <a:pt x="1282490" y="650208"/>
                </a:lnTo>
                <a:lnTo>
                  <a:pt x="1283462" y="650208"/>
                </a:lnTo>
                <a:lnTo>
                  <a:pt x="1281205" y="650099"/>
                </a:lnTo>
                <a:close/>
              </a:path>
              <a:path w="1851660" h="792479">
                <a:moveTo>
                  <a:pt x="1280493" y="650038"/>
                </a:moveTo>
                <a:lnTo>
                  <a:pt x="1279956" y="650038"/>
                </a:lnTo>
                <a:lnTo>
                  <a:pt x="1281205" y="650099"/>
                </a:lnTo>
                <a:lnTo>
                  <a:pt x="1280493" y="650038"/>
                </a:lnTo>
                <a:close/>
              </a:path>
              <a:path w="1851660" h="792479">
                <a:moveTo>
                  <a:pt x="1520337" y="647732"/>
                </a:moveTo>
                <a:lnTo>
                  <a:pt x="1518756" y="647837"/>
                </a:lnTo>
                <a:lnTo>
                  <a:pt x="1517503" y="647971"/>
                </a:lnTo>
                <a:lnTo>
                  <a:pt x="1520337" y="647732"/>
                </a:lnTo>
                <a:close/>
              </a:path>
              <a:path w="1851660" h="792479">
                <a:moveTo>
                  <a:pt x="1830665" y="647732"/>
                </a:moveTo>
                <a:lnTo>
                  <a:pt x="1520337" y="647732"/>
                </a:lnTo>
                <a:lnTo>
                  <a:pt x="1517503" y="647971"/>
                </a:lnTo>
                <a:lnTo>
                  <a:pt x="1830729" y="647971"/>
                </a:lnTo>
                <a:lnTo>
                  <a:pt x="1830665" y="647732"/>
                </a:lnTo>
                <a:close/>
              </a:path>
              <a:path w="1851660" h="792479">
                <a:moveTo>
                  <a:pt x="1578130" y="641507"/>
                </a:moveTo>
                <a:lnTo>
                  <a:pt x="1518756" y="647837"/>
                </a:lnTo>
                <a:lnTo>
                  <a:pt x="1520337" y="647732"/>
                </a:lnTo>
                <a:lnTo>
                  <a:pt x="1830665" y="647732"/>
                </a:lnTo>
                <a:lnTo>
                  <a:pt x="1829046" y="641667"/>
                </a:lnTo>
                <a:lnTo>
                  <a:pt x="1577027" y="641667"/>
                </a:lnTo>
                <a:lnTo>
                  <a:pt x="1578130" y="641507"/>
                </a:lnTo>
                <a:close/>
              </a:path>
              <a:path w="1851660" h="792479">
                <a:moveTo>
                  <a:pt x="1220831" y="644953"/>
                </a:moveTo>
                <a:lnTo>
                  <a:pt x="1223349" y="645213"/>
                </a:lnTo>
                <a:lnTo>
                  <a:pt x="1222120" y="645063"/>
                </a:lnTo>
                <a:lnTo>
                  <a:pt x="1220831" y="644953"/>
                </a:lnTo>
                <a:close/>
              </a:path>
              <a:path w="1851660" h="792479">
                <a:moveTo>
                  <a:pt x="1222120" y="645063"/>
                </a:moveTo>
                <a:lnTo>
                  <a:pt x="1223349" y="645213"/>
                </a:lnTo>
                <a:lnTo>
                  <a:pt x="1223885" y="645213"/>
                </a:lnTo>
                <a:lnTo>
                  <a:pt x="1222120" y="645063"/>
                </a:lnTo>
                <a:close/>
              </a:path>
              <a:path w="1851660" h="792479">
                <a:moveTo>
                  <a:pt x="1221223" y="644953"/>
                </a:moveTo>
                <a:lnTo>
                  <a:pt x="1220831" y="644953"/>
                </a:lnTo>
                <a:lnTo>
                  <a:pt x="1222120" y="645063"/>
                </a:lnTo>
                <a:lnTo>
                  <a:pt x="1221223" y="644953"/>
                </a:lnTo>
                <a:close/>
              </a:path>
              <a:path w="1851660" h="792479">
                <a:moveTo>
                  <a:pt x="1579695" y="641340"/>
                </a:moveTo>
                <a:lnTo>
                  <a:pt x="1578130" y="641507"/>
                </a:lnTo>
                <a:lnTo>
                  <a:pt x="1577027" y="641667"/>
                </a:lnTo>
                <a:lnTo>
                  <a:pt x="1579695" y="641340"/>
                </a:lnTo>
                <a:close/>
              </a:path>
              <a:path w="1851660" h="792479">
                <a:moveTo>
                  <a:pt x="1828959" y="641340"/>
                </a:moveTo>
                <a:lnTo>
                  <a:pt x="1579695" y="641340"/>
                </a:lnTo>
                <a:lnTo>
                  <a:pt x="1577027" y="641667"/>
                </a:lnTo>
                <a:lnTo>
                  <a:pt x="1829046" y="641667"/>
                </a:lnTo>
                <a:lnTo>
                  <a:pt x="1828959" y="641340"/>
                </a:lnTo>
                <a:close/>
              </a:path>
              <a:path w="1851660" h="792479">
                <a:moveTo>
                  <a:pt x="1637944" y="632822"/>
                </a:moveTo>
                <a:lnTo>
                  <a:pt x="1578130" y="641507"/>
                </a:lnTo>
                <a:lnTo>
                  <a:pt x="1579695" y="641340"/>
                </a:lnTo>
                <a:lnTo>
                  <a:pt x="1828959" y="641340"/>
                </a:lnTo>
                <a:lnTo>
                  <a:pt x="1826754" y="633079"/>
                </a:lnTo>
                <a:lnTo>
                  <a:pt x="1636552" y="633079"/>
                </a:lnTo>
                <a:lnTo>
                  <a:pt x="1637944" y="632822"/>
                </a:lnTo>
                <a:close/>
              </a:path>
              <a:path w="1851660" h="792479">
                <a:moveTo>
                  <a:pt x="1161957" y="637700"/>
                </a:moveTo>
                <a:lnTo>
                  <a:pt x="1164775" y="638117"/>
                </a:lnTo>
                <a:lnTo>
                  <a:pt x="1163054" y="637834"/>
                </a:lnTo>
                <a:lnTo>
                  <a:pt x="1161957" y="637700"/>
                </a:lnTo>
                <a:close/>
              </a:path>
              <a:path w="1851660" h="792479">
                <a:moveTo>
                  <a:pt x="1163054" y="637834"/>
                </a:moveTo>
                <a:lnTo>
                  <a:pt x="1164775" y="638117"/>
                </a:lnTo>
                <a:lnTo>
                  <a:pt x="1165365" y="638117"/>
                </a:lnTo>
                <a:lnTo>
                  <a:pt x="1163054" y="637834"/>
                </a:lnTo>
                <a:close/>
              </a:path>
              <a:path w="1851660" h="792479">
                <a:moveTo>
                  <a:pt x="1162237" y="637700"/>
                </a:moveTo>
                <a:lnTo>
                  <a:pt x="1161957" y="637700"/>
                </a:lnTo>
                <a:lnTo>
                  <a:pt x="1163054" y="637834"/>
                </a:lnTo>
                <a:lnTo>
                  <a:pt x="1162237" y="637700"/>
                </a:lnTo>
                <a:close/>
              </a:path>
              <a:path w="1851660" h="792479">
                <a:moveTo>
                  <a:pt x="1639053" y="632662"/>
                </a:moveTo>
                <a:lnTo>
                  <a:pt x="1637944" y="632822"/>
                </a:lnTo>
                <a:lnTo>
                  <a:pt x="1636552" y="633079"/>
                </a:lnTo>
                <a:lnTo>
                  <a:pt x="1639053" y="632662"/>
                </a:lnTo>
                <a:close/>
              </a:path>
              <a:path w="1851660" h="792479">
                <a:moveTo>
                  <a:pt x="1826643" y="632662"/>
                </a:moveTo>
                <a:lnTo>
                  <a:pt x="1639053" y="632662"/>
                </a:lnTo>
                <a:lnTo>
                  <a:pt x="1636552" y="633079"/>
                </a:lnTo>
                <a:lnTo>
                  <a:pt x="1826754" y="633079"/>
                </a:lnTo>
                <a:lnTo>
                  <a:pt x="1826643" y="632662"/>
                </a:lnTo>
                <a:close/>
              </a:path>
              <a:path w="1851660" h="792479">
                <a:moveTo>
                  <a:pt x="1697191" y="621926"/>
                </a:moveTo>
                <a:lnTo>
                  <a:pt x="1637944" y="632822"/>
                </a:lnTo>
                <a:lnTo>
                  <a:pt x="1639053" y="632662"/>
                </a:lnTo>
                <a:lnTo>
                  <a:pt x="1826643" y="632662"/>
                </a:lnTo>
                <a:lnTo>
                  <a:pt x="1823865" y="622252"/>
                </a:lnTo>
                <a:lnTo>
                  <a:pt x="1695743" y="622252"/>
                </a:lnTo>
                <a:lnTo>
                  <a:pt x="1697191" y="621926"/>
                </a:lnTo>
                <a:close/>
              </a:path>
              <a:path w="1851660" h="792479">
                <a:moveTo>
                  <a:pt x="1103867" y="628107"/>
                </a:moveTo>
                <a:lnTo>
                  <a:pt x="1106218" y="628524"/>
                </a:lnTo>
                <a:lnTo>
                  <a:pt x="1105357" y="628352"/>
                </a:lnTo>
                <a:lnTo>
                  <a:pt x="1103867" y="628107"/>
                </a:lnTo>
                <a:close/>
              </a:path>
              <a:path w="1851660" h="792479">
                <a:moveTo>
                  <a:pt x="1105357" y="628352"/>
                </a:moveTo>
                <a:lnTo>
                  <a:pt x="1106218" y="628524"/>
                </a:lnTo>
                <a:lnTo>
                  <a:pt x="1106405" y="628524"/>
                </a:lnTo>
                <a:lnTo>
                  <a:pt x="1105357" y="628352"/>
                </a:lnTo>
                <a:close/>
              </a:path>
              <a:path w="1851660" h="792479">
                <a:moveTo>
                  <a:pt x="1104132" y="628107"/>
                </a:moveTo>
                <a:lnTo>
                  <a:pt x="1103867" y="628107"/>
                </a:lnTo>
                <a:lnTo>
                  <a:pt x="1105357" y="628352"/>
                </a:lnTo>
                <a:lnTo>
                  <a:pt x="1104132" y="628107"/>
                </a:lnTo>
                <a:close/>
              </a:path>
              <a:path w="1851660" h="792479">
                <a:moveTo>
                  <a:pt x="1698410" y="621701"/>
                </a:moveTo>
                <a:lnTo>
                  <a:pt x="1697191" y="621926"/>
                </a:lnTo>
                <a:lnTo>
                  <a:pt x="1695743" y="622252"/>
                </a:lnTo>
                <a:lnTo>
                  <a:pt x="1698410" y="621701"/>
                </a:lnTo>
                <a:close/>
              </a:path>
              <a:path w="1851660" h="792479">
                <a:moveTo>
                  <a:pt x="1823718" y="621701"/>
                </a:moveTo>
                <a:lnTo>
                  <a:pt x="1698410" y="621701"/>
                </a:lnTo>
                <a:lnTo>
                  <a:pt x="1695743" y="622252"/>
                </a:lnTo>
                <a:lnTo>
                  <a:pt x="1823865" y="622252"/>
                </a:lnTo>
                <a:lnTo>
                  <a:pt x="1823718" y="621701"/>
                </a:lnTo>
                <a:close/>
              </a:path>
              <a:path w="1851660" h="792479">
                <a:moveTo>
                  <a:pt x="1756320" y="608606"/>
                </a:moveTo>
                <a:lnTo>
                  <a:pt x="1697191" y="621926"/>
                </a:lnTo>
                <a:lnTo>
                  <a:pt x="1698410" y="621701"/>
                </a:lnTo>
                <a:lnTo>
                  <a:pt x="1823718" y="621701"/>
                </a:lnTo>
                <a:lnTo>
                  <a:pt x="1820335" y="609023"/>
                </a:lnTo>
                <a:lnTo>
                  <a:pt x="1754767" y="609023"/>
                </a:lnTo>
                <a:lnTo>
                  <a:pt x="1756320" y="608606"/>
                </a:lnTo>
                <a:close/>
              </a:path>
              <a:path w="1851660" h="792479">
                <a:moveTo>
                  <a:pt x="1045576" y="616396"/>
                </a:moveTo>
                <a:lnTo>
                  <a:pt x="1048127" y="616947"/>
                </a:lnTo>
                <a:lnTo>
                  <a:pt x="1047108" y="616703"/>
                </a:lnTo>
                <a:lnTo>
                  <a:pt x="1045576" y="616396"/>
                </a:lnTo>
                <a:close/>
              </a:path>
              <a:path w="1851660" h="792479">
                <a:moveTo>
                  <a:pt x="1047108" y="616703"/>
                </a:moveTo>
                <a:lnTo>
                  <a:pt x="1048127" y="616947"/>
                </a:lnTo>
                <a:lnTo>
                  <a:pt x="1048329" y="616947"/>
                </a:lnTo>
                <a:lnTo>
                  <a:pt x="1047108" y="616703"/>
                </a:lnTo>
                <a:close/>
              </a:path>
              <a:path w="1851660" h="792479">
                <a:moveTo>
                  <a:pt x="1045829" y="616396"/>
                </a:moveTo>
                <a:lnTo>
                  <a:pt x="1045576" y="616396"/>
                </a:lnTo>
                <a:lnTo>
                  <a:pt x="1047108" y="616703"/>
                </a:lnTo>
                <a:lnTo>
                  <a:pt x="1045829" y="616396"/>
                </a:lnTo>
                <a:close/>
              </a:path>
              <a:path w="1851660" h="792479">
                <a:moveTo>
                  <a:pt x="1757435" y="608355"/>
                </a:moveTo>
                <a:lnTo>
                  <a:pt x="1756320" y="608606"/>
                </a:lnTo>
                <a:lnTo>
                  <a:pt x="1754767" y="609023"/>
                </a:lnTo>
                <a:lnTo>
                  <a:pt x="1757435" y="608355"/>
                </a:lnTo>
                <a:close/>
              </a:path>
              <a:path w="1851660" h="792479">
                <a:moveTo>
                  <a:pt x="1820157" y="608355"/>
                </a:moveTo>
                <a:lnTo>
                  <a:pt x="1757435" y="608355"/>
                </a:lnTo>
                <a:lnTo>
                  <a:pt x="1754767" y="609023"/>
                </a:lnTo>
                <a:lnTo>
                  <a:pt x="1820335" y="609023"/>
                </a:lnTo>
                <a:lnTo>
                  <a:pt x="1820157" y="608355"/>
                </a:lnTo>
                <a:close/>
              </a:path>
              <a:path w="1851660" h="792479">
                <a:moveTo>
                  <a:pt x="1815959" y="592624"/>
                </a:moveTo>
                <a:lnTo>
                  <a:pt x="1756320" y="608606"/>
                </a:lnTo>
                <a:lnTo>
                  <a:pt x="1757435" y="608355"/>
                </a:lnTo>
                <a:lnTo>
                  <a:pt x="1820157" y="608355"/>
                </a:lnTo>
                <a:lnTo>
                  <a:pt x="1815959" y="592624"/>
                </a:lnTo>
                <a:close/>
              </a:path>
              <a:path w="1851660" h="792479">
                <a:moveTo>
                  <a:pt x="988103" y="602567"/>
                </a:moveTo>
                <a:lnTo>
                  <a:pt x="990770" y="603267"/>
                </a:lnTo>
                <a:lnTo>
                  <a:pt x="989327" y="602860"/>
                </a:lnTo>
                <a:lnTo>
                  <a:pt x="988103" y="602567"/>
                </a:lnTo>
                <a:close/>
              </a:path>
              <a:path w="1851660" h="792479">
                <a:moveTo>
                  <a:pt x="989327" y="602860"/>
                </a:moveTo>
                <a:lnTo>
                  <a:pt x="990770" y="603267"/>
                </a:lnTo>
                <a:lnTo>
                  <a:pt x="991027" y="603267"/>
                </a:lnTo>
                <a:lnTo>
                  <a:pt x="989327" y="602860"/>
                </a:lnTo>
                <a:close/>
              </a:path>
              <a:path w="1851660" h="792479">
                <a:moveTo>
                  <a:pt x="988288" y="602567"/>
                </a:moveTo>
                <a:lnTo>
                  <a:pt x="988103" y="602567"/>
                </a:lnTo>
                <a:lnTo>
                  <a:pt x="989327" y="602860"/>
                </a:lnTo>
                <a:lnTo>
                  <a:pt x="988288" y="602567"/>
                </a:lnTo>
                <a:close/>
              </a:path>
              <a:path w="1851660" h="792479">
                <a:moveTo>
                  <a:pt x="931363" y="586501"/>
                </a:moveTo>
                <a:lnTo>
                  <a:pt x="933747" y="587219"/>
                </a:lnTo>
                <a:lnTo>
                  <a:pt x="932618" y="586856"/>
                </a:lnTo>
                <a:lnTo>
                  <a:pt x="931363" y="586501"/>
                </a:lnTo>
                <a:close/>
              </a:path>
              <a:path w="1851660" h="792479">
                <a:moveTo>
                  <a:pt x="932618" y="586856"/>
                </a:moveTo>
                <a:lnTo>
                  <a:pt x="933747" y="587219"/>
                </a:lnTo>
                <a:lnTo>
                  <a:pt x="933905" y="587219"/>
                </a:lnTo>
                <a:lnTo>
                  <a:pt x="932618" y="586856"/>
                </a:lnTo>
                <a:close/>
              </a:path>
              <a:path w="1851660" h="792479">
                <a:moveTo>
                  <a:pt x="931516" y="586501"/>
                </a:moveTo>
                <a:lnTo>
                  <a:pt x="931363" y="586501"/>
                </a:lnTo>
                <a:lnTo>
                  <a:pt x="932618" y="586856"/>
                </a:lnTo>
                <a:lnTo>
                  <a:pt x="931516" y="586501"/>
                </a:lnTo>
                <a:close/>
              </a:path>
              <a:path w="1851660" h="792479">
                <a:moveTo>
                  <a:pt x="874973" y="568318"/>
                </a:moveTo>
                <a:lnTo>
                  <a:pt x="877441" y="569168"/>
                </a:lnTo>
                <a:lnTo>
                  <a:pt x="876083" y="568675"/>
                </a:lnTo>
                <a:lnTo>
                  <a:pt x="874973" y="568318"/>
                </a:lnTo>
                <a:close/>
              </a:path>
              <a:path w="1851660" h="792479">
                <a:moveTo>
                  <a:pt x="876083" y="568675"/>
                </a:moveTo>
                <a:lnTo>
                  <a:pt x="877441" y="569168"/>
                </a:lnTo>
                <a:lnTo>
                  <a:pt x="877619" y="569168"/>
                </a:lnTo>
                <a:lnTo>
                  <a:pt x="876083" y="568675"/>
                </a:lnTo>
                <a:close/>
              </a:path>
              <a:path w="1851660" h="792479">
                <a:moveTo>
                  <a:pt x="875102" y="568318"/>
                </a:moveTo>
                <a:lnTo>
                  <a:pt x="874973" y="568318"/>
                </a:lnTo>
                <a:lnTo>
                  <a:pt x="876083" y="568675"/>
                </a:lnTo>
                <a:lnTo>
                  <a:pt x="875102" y="568318"/>
                </a:lnTo>
                <a:close/>
              </a:path>
              <a:path w="1851660" h="792479">
                <a:moveTo>
                  <a:pt x="819283" y="548015"/>
                </a:moveTo>
                <a:lnTo>
                  <a:pt x="821768" y="548966"/>
                </a:lnTo>
                <a:lnTo>
                  <a:pt x="820686" y="548525"/>
                </a:lnTo>
                <a:lnTo>
                  <a:pt x="819283" y="548015"/>
                </a:lnTo>
                <a:close/>
              </a:path>
              <a:path w="1851660" h="792479">
                <a:moveTo>
                  <a:pt x="820686" y="548525"/>
                </a:moveTo>
                <a:lnTo>
                  <a:pt x="821768" y="548966"/>
                </a:lnTo>
                <a:lnTo>
                  <a:pt x="821898" y="548966"/>
                </a:lnTo>
                <a:lnTo>
                  <a:pt x="820686" y="548525"/>
                </a:lnTo>
                <a:close/>
              </a:path>
              <a:path w="1851660" h="792479">
                <a:moveTo>
                  <a:pt x="819434" y="548015"/>
                </a:moveTo>
                <a:lnTo>
                  <a:pt x="819283" y="548015"/>
                </a:lnTo>
                <a:lnTo>
                  <a:pt x="820686" y="548525"/>
                </a:lnTo>
                <a:lnTo>
                  <a:pt x="819434" y="548015"/>
                </a:lnTo>
                <a:close/>
              </a:path>
              <a:path w="1851660" h="792479">
                <a:moveTo>
                  <a:pt x="764361" y="525577"/>
                </a:moveTo>
                <a:lnTo>
                  <a:pt x="766779" y="526612"/>
                </a:lnTo>
                <a:lnTo>
                  <a:pt x="765685" y="526117"/>
                </a:lnTo>
                <a:lnTo>
                  <a:pt x="764361" y="525577"/>
                </a:lnTo>
                <a:close/>
              </a:path>
              <a:path w="1851660" h="792479">
                <a:moveTo>
                  <a:pt x="765685" y="526117"/>
                </a:moveTo>
                <a:lnTo>
                  <a:pt x="766779" y="526612"/>
                </a:lnTo>
                <a:lnTo>
                  <a:pt x="765685" y="526117"/>
                </a:lnTo>
                <a:close/>
              </a:path>
              <a:path w="1851660" h="792479">
                <a:moveTo>
                  <a:pt x="764493" y="525577"/>
                </a:moveTo>
                <a:lnTo>
                  <a:pt x="764361" y="525577"/>
                </a:lnTo>
                <a:lnTo>
                  <a:pt x="765685" y="526117"/>
                </a:lnTo>
                <a:lnTo>
                  <a:pt x="764493" y="525577"/>
                </a:lnTo>
                <a:close/>
              </a:path>
              <a:path w="1851660" h="792479">
                <a:moveTo>
                  <a:pt x="710372" y="501088"/>
                </a:moveTo>
                <a:lnTo>
                  <a:pt x="712640" y="502155"/>
                </a:lnTo>
                <a:lnTo>
                  <a:pt x="711698" y="501688"/>
                </a:lnTo>
                <a:lnTo>
                  <a:pt x="710372" y="501088"/>
                </a:lnTo>
                <a:close/>
              </a:path>
              <a:path w="1851660" h="792479">
                <a:moveTo>
                  <a:pt x="711698" y="501688"/>
                </a:moveTo>
                <a:lnTo>
                  <a:pt x="712640" y="502155"/>
                </a:lnTo>
                <a:lnTo>
                  <a:pt x="711698" y="501688"/>
                </a:lnTo>
                <a:close/>
              </a:path>
              <a:path w="1851660" h="792479">
                <a:moveTo>
                  <a:pt x="710490" y="501088"/>
                </a:moveTo>
                <a:lnTo>
                  <a:pt x="711698" y="501688"/>
                </a:lnTo>
                <a:lnTo>
                  <a:pt x="710490" y="501088"/>
                </a:lnTo>
                <a:close/>
              </a:path>
              <a:path w="1851660" h="792479">
                <a:moveTo>
                  <a:pt x="656984" y="474513"/>
                </a:moveTo>
                <a:lnTo>
                  <a:pt x="659468" y="475797"/>
                </a:lnTo>
                <a:lnTo>
                  <a:pt x="658487" y="475260"/>
                </a:lnTo>
                <a:lnTo>
                  <a:pt x="656984" y="474513"/>
                </a:lnTo>
                <a:close/>
              </a:path>
              <a:path w="1851660" h="792479">
                <a:moveTo>
                  <a:pt x="658487" y="475260"/>
                </a:moveTo>
                <a:lnTo>
                  <a:pt x="659468" y="475797"/>
                </a:lnTo>
                <a:lnTo>
                  <a:pt x="658487" y="475260"/>
                </a:lnTo>
                <a:close/>
              </a:path>
              <a:path w="1851660" h="792479">
                <a:moveTo>
                  <a:pt x="657125" y="474513"/>
                </a:moveTo>
                <a:lnTo>
                  <a:pt x="656984" y="474513"/>
                </a:lnTo>
                <a:lnTo>
                  <a:pt x="658487" y="475260"/>
                </a:lnTo>
                <a:lnTo>
                  <a:pt x="657125" y="474513"/>
                </a:lnTo>
                <a:close/>
              </a:path>
              <a:path w="1851660" h="792479">
                <a:moveTo>
                  <a:pt x="604946" y="445902"/>
                </a:moveTo>
                <a:lnTo>
                  <a:pt x="607030" y="447104"/>
                </a:lnTo>
                <a:lnTo>
                  <a:pt x="605779" y="446359"/>
                </a:lnTo>
                <a:lnTo>
                  <a:pt x="604946" y="445902"/>
                </a:lnTo>
                <a:close/>
              </a:path>
              <a:path w="1851660" h="792479">
                <a:moveTo>
                  <a:pt x="605779" y="446359"/>
                </a:moveTo>
                <a:lnTo>
                  <a:pt x="607030" y="447104"/>
                </a:lnTo>
                <a:lnTo>
                  <a:pt x="605779" y="446359"/>
                </a:lnTo>
                <a:close/>
              </a:path>
              <a:path w="1851660" h="792479">
                <a:moveTo>
                  <a:pt x="605011" y="445902"/>
                </a:moveTo>
                <a:lnTo>
                  <a:pt x="605779" y="446359"/>
                </a:lnTo>
                <a:lnTo>
                  <a:pt x="605011" y="445902"/>
                </a:lnTo>
                <a:close/>
              </a:path>
              <a:path w="1851660" h="792479">
                <a:moveTo>
                  <a:pt x="553391" y="415190"/>
                </a:moveTo>
                <a:lnTo>
                  <a:pt x="555809" y="416692"/>
                </a:lnTo>
                <a:lnTo>
                  <a:pt x="554697" y="415967"/>
                </a:lnTo>
                <a:lnTo>
                  <a:pt x="553391" y="415190"/>
                </a:lnTo>
                <a:close/>
              </a:path>
              <a:path w="1851660" h="792479">
                <a:moveTo>
                  <a:pt x="554697" y="415967"/>
                </a:moveTo>
                <a:lnTo>
                  <a:pt x="555809" y="416692"/>
                </a:lnTo>
                <a:lnTo>
                  <a:pt x="554697" y="415967"/>
                </a:lnTo>
                <a:close/>
              </a:path>
              <a:path w="1851660" h="792479">
                <a:moveTo>
                  <a:pt x="553505" y="415190"/>
                </a:moveTo>
                <a:lnTo>
                  <a:pt x="554697" y="415967"/>
                </a:lnTo>
                <a:lnTo>
                  <a:pt x="553505" y="415190"/>
                </a:lnTo>
                <a:close/>
              </a:path>
              <a:path w="1851660" h="792479">
                <a:moveTo>
                  <a:pt x="503404" y="382543"/>
                </a:moveTo>
                <a:lnTo>
                  <a:pt x="505505" y="383961"/>
                </a:lnTo>
                <a:lnTo>
                  <a:pt x="504594" y="383318"/>
                </a:lnTo>
                <a:lnTo>
                  <a:pt x="503404" y="382543"/>
                </a:lnTo>
                <a:close/>
              </a:path>
              <a:path w="1851660" h="792479">
                <a:moveTo>
                  <a:pt x="504594" y="383318"/>
                </a:moveTo>
                <a:lnTo>
                  <a:pt x="505505" y="383961"/>
                </a:lnTo>
                <a:lnTo>
                  <a:pt x="504594" y="383318"/>
                </a:lnTo>
                <a:close/>
              </a:path>
              <a:path w="1851660" h="792479">
                <a:moveTo>
                  <a:pt x="503495" y="382543"/>
                </a:moveTo>
                <a:lnTo>
                  <a:pt x="504594" y="383318"/>
                </a:lnTo>
                <a:lnTo>
                  <a:pt x="503495" y="382543"/>
                </a:lnTo>
                <a:close/>
              </a:path>
              <a:path w="1851660" h="792479">
                <a:moveTo>
                  <a:pt x="454234" y="347793"/>
                </a:moveTo>
                <a:lnTo>
                  <a:pt x="456468" y="349445"/>
                </a:lnTo>
                <a:lnTo>
                  <a:pt x="455252" y="348511"/>
                </a:lnTo>
                <a:lnTo>
                  <a:pt x="454234" y="347793"/>
                </a:lnTo>
                <a:close/>
              </a:path>
              <a:path w="1851660" h="792479">
                <a:moveTo>
                  <a:pt x="455252" y="348511"/>
                </a:moveTo>
                <a:lnTo>
                  <a:pt x="456468" y="349445"/>
                </a:lnTo>
                <a:lnTo>
                  <a:pt x="455252" y="348511"/>
                </a:lnTo>
                <a:close/>
              </a:path>
              <a:path w="1851660" h="792479">
                <a:moveTo>
                  <a:pt x="454316" y="347793"/>
                </a:moveTo>
                <a:lnTo>
                  <a:pt x="455252" y="348511"/>
                </a:lnTo>
                <a:lnTo>
                  <a:pt x="454316" y="347793"/>
                </a:lnTo>
                <a:close/>
              </a:path>
              <a:path w="1851660" h="792479">
                <a:moveTo>
                  <a:pt x="406581" y="311159"/>
                </a:moveTo>
                <a:lnTo>
                  <a:pt x="408515" y="312710"/>
                </a:lnTo>
                <a:lnTo>
                  <a:pt x="407371" y="311765"/>
                </a:lnTo>
                <a:lnTo>
                  <a:pt x="406581" y="311159"/>
                </a:lnTo>
                <a:close/>
              </a:path>
              <a:path w="1851660" h="792479">
                <a:moveTo>
                  <a:pt x="407371" y="311765"/>
                </a:moveTo>
                <a:lnTo>
                  <a:pt x="408515" y="312710"/>
                </a:lnTo>
                <a:lnTo>
                  <a:pt x="407371" y="311765"/>
                </a:lnTo>
                <a:close/>
              </a:path>
              <a:path w="1851660" h="792479">
                <a:moveTo>
                  <a:pt x="406637" y="311159"/>
                </a:moveTo>
                <a:lnTo>
                  <a:pt x="407371" y="311765"/>
                </a:lnTo>
                <a:lnTo>
                  <a:pt x="406637" y="311159"/>
                </a:lnTo>
                <a:close/>
              </a:path>
              <a:path w="1851660" h="792479">
                <a:moveTo>
                  <a:pt x="359745" y="272423"/>
                </a:moveTo>
                <a:lnTo>
                  <a:pt x="361813" y="274208"/>
                </a:lnTo>
                <a:lnTo>
                  <a:pt x="360689" y="273202"/>
                </a:lnTo>
                <a:lnTo>
                  <a:pt x="359745" y="272423"/>
                </a:lnTo>
                <a:close/>
              </a:path>
              <a:path w="1851660" h="792479">
                <a:moveTo>
                  <a:pt x="360689" y="273202"/>
                </a:moveTo>
                <a:lnTo>
                  <a:pt x="361813" y="274208"/>
                </a:lnTo>
                <a:lnTo>
                  <a:pt x="360689" y="273202"/>
                </a:lnTo>
                <a:close/>
              </a:path>
              <a:path w="1851660" h="792479">
                <a:moveTo>
                  <a:pt x="359818" y="272423"/>
                </a:moveTo>
                <a:lnTo>
                  <a:pt x="360689" y="273202"/>
                </a:lnTo>
                <a:lnTo>
                  <a:pt x="359818" y="272423"/>
                </a:lnTo>
                <a:close/>
              </a:path>
              <a:path w="1851660" h="792479">
                <a:moveTo>
                  <a:pt x="314543" y="231918"/>
                </a:moveTo>
                <a:lnTo>
                  <a:pt x="316611" y="233820"/>
                </a:lnTo>
                <a:lnTo>
                  <a:pt x="315922" y="233151"/>
                </a:lnTo>
                <a:lnTo>
                  <a:pt x="314543" y="231918"/>
                </a:lnTo>
                <a:close/>
              </a:path>
              <a:path w="1851660" h="792479">
                <a:moveTo>
                  <a:pt x="315922" y="233151"/>
                </a:moveTo>
                <a:lnTo>
                  <a:pt x="316611" y="233820"/>
                </a:lnTo>
                <a:lnTo>
                  <a:pt x="315922" y="233151"/>
                </a:lnTo>
                <a:close/>
              </a:path>
              <a:path w="1851660" h="792479">
                <a:moveTo>
                  <a:pt x="314651" y="231918"/>
                </a:moveTo>
                <a:lnTo>
                  <a:pt x="315922" y="233151"/>
                </a:lnTo>
                <a:lnTo>
                  <a:pt x="314651" y="231918"/>
                </a:lnTo>
                <a:close/>
              </a:path>
              <a:path w="1851660" h="792479">
                <a:moveTo>
                  <a:pt x="270842" y="189411"/>
                </a:moveTo>
                <a:lnTo>
                  <a:pt x="272660" y="191246"/>
                </a:lnTo>
                <a:lnTo>
                  <a:pt x="271708" y="190252"/>
                </a:lnTo>
                <a:lnTo>
                  <a:pt x="270842" y="189411"/>
                </a:lnTo>
                <a:close/>
              </a:path>
              <a:path w="1851660" h="792479">
                <a:moveTo>
                  <a:pt x="271708" y="190252"/>
                </a:moveTo>
                <a:lnTo>
                  <a:pt x="272660" y="191246"/>
                </a:lnTo>
                <a:lnTo>
                  <a:pt x="271708" y="190252"/>
                </a:lnTo>
                <a:close/>
              </a:path>
              <a:path w="1851660" h="792479">
                <a:moveTo>
                  <a:pt x="270905" y="189411"/>
                </a:moveTo>
                <a:lnTo>
                  <a:pt x="271708" y="190252"/>
                </a:lnTo>
                <a:lnTo>
                  <a:pt x="270905" y="189411"/>
                </a:lnTo>
                <a:close/>
              </a:path>
              <a:path w="1851660" h="792479">
                <a:moveTo>
                  <a:pt x="228258" y="144819"/>
                </a:moveTo>
                <a:lnTo>
                  <a:pt x="230175" y="146921"/>
                </a:lnTo>
                <a:lnTo>
                  <a:pt x="229101" y="145700"/>
                </a:lnTo>
                <a:lnTo>
                  <a:pt x="228258" y="144819"/>
                </a:lnTo>
                <a:close/>
              </a:path>
              <a:path w="1851660" h="792479">
                <a:moveTo>
                  <a:pt x="229101" y="145700"/>
                </a:moveTo>
                <a:lnTo>
                  <a:pt x="230175" y="146921"/>
                </a:lnTo>
                <a:lnTo>
                  <a:pt x="229101" y="145700"/>
                </a:lnTo>
                <a:close/>
              </a:path>
              <a:path w="1851660" h="792479">
                <a:moveTo>
                  <a:pt x="228325" y="144819"/>
                </a:moveTo>
                <a:lnTo>
                  <a:pt x="229101" y="145700"/>
                </a:lnTo>
                <a:lnTo>
                  <a:pt x="228325" y="144819"/>
                </a:lnTo>
                <a:close/>
              </a:path>
              <a:path w="1851660" h="792479">
                <a:moveTo>
                  <a:pt x="187541" y="98492"/>
                </a:moveTo>
                <a:lnTo>
                  <a:pt x="189242" y="100494"/>
                </a:lnTo>
                <a:lnTo>
                  <a:pt x="188467" y="99544"/>
                </a:lnTo>
                <a:lnTo>
                  <a:pt x="187541" y="98492"/>
                </a:lnTo>
                <a:close/>
              </a:path>
              <a:path w="1851660" h="792479">
                <a:moveTo>
                  <a:pt x="188467" y="99544"/>
                </a:moveTo>
                <a:lnTo>
                  <a:pt x="189242" y="100494"/>
                </a:lnTo>
                <a:lnTo>
                  <a:pt x="188467" y="99544"/>
                </a:lnTo>
                <a:close/>
              </a:path>
              <a:path w="1851660" h="792479">
                <a:moveTo>
                  <a:pt x="187610" y="98492"/>
                </a:moveTo>
                <a:lnTo>
                  <a:pt x="188467" y="99544"/>
                </a:lnTo>
                <a:lnTo>
                  <a:pt x="187610" y="98492"/>
                </a:lnTo>
                <a:close/>
              </a:path>
              <a:path w="1851660" h="792479">
                <a:moveTo>
                  <a:pt x="148225" y="50197"/>
                </a:moveTo>
                <a:lnTo>
                  <a:pt x="149859" y="52299"/>
                </a:lnTo>
                <a:lnTo>
                  <a:pt x="148893" y="51016"/>
                </a:lnTo>
                <a:lnTo>
                  <a:pt x="148225" y="50197"/>
                </a:lnTo>
                <a:close/>
              </a:path>
              <a:path w="1851660" h="792479">
                <a:moveTo>
                  <a:pt x="148893" y="51016"/>
                </a:moveTo>
                <a:lnTo>
                  <a:pt x="149859" y="52299"/>
                </a:lnTo>
                <a:lnTo>
                  <a:pt x="148893" y="51016"/>
                </a:lnTo>
                <a:close/>
              </a:path>
              <a:path w="1851660" h="792479">
                <a:moveTo>
                  <a:pt x="148276" y="50197"/>
                </a:moveTo>
                <a:lnTo>
                  <a:pt x="148893" y="51016"/>
                </a:lnTo>
                <a:lnTo>
                  <a:pt x="148276" y="50197"/>
                </a:lnTo>
                <a:close/>
              </a:path>
            </a:pathLst>
          </a:custGeom>
          <a:solidFill>
            <a:srgbClr val="31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986024" y="645895"/>
            <a:ext cx="3107106" cy="10674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772751" y="3331663"/>
            <a:ext cx="264795" cy="167005"/>
          </a:xfrm>
          <a:custGeom>
            <a:avLst/>
            <a:gdLst/>
            <a:ahLst/>
            <a:cxnLst/>
            <a:rect l="l" t="t" r="r" b="b"/>
            <a:pathLst>
              <a:path w="264795" h="167004">
                <a:moveTo>
                  <a:pt x="11738" y="0"/>
                </a:moveTo>
                <a:lnTo>
                  <a:pt x="30180" y="38095"/>
                </a:lnTo>
                <a:lnTo>
                  <a:pt x="92428" y="79586"/>
                </a:lnTo>
                <a:lnTo>
                  <a:pt x="156561" y="117252"/>
                </a:lnTo>
                <a:lnTo>
                  <a:pt x="222463" y="151218"/>
                </a:lnTo>
                <a:lnTo>
                  <a:pt x="256214" y="166755"/>
                </a:lnTo>
                <a:lnTo>
                  <a:pt x="264568" y="148630"/>
                </a:lnTo>
                <a:lnTo>
                  <a:pt x="231086" y="133225"/>
                </a:lnTo>
                <a:lnTo>
                  <a:pt x="198396" y="116941"/>
                </a:lnTo>
                <a:lnTo>
                  <a:pt x="166178" y="99768"/>
                </a:lnTo>
                <a:lnTo>
                  <a:pt x="134331" y="81710"/>
                </a:lnTo>
                <a:lnTo>
                  <a:pt x="103011" y="62670"/>
                </a:lnTo>
                <a:lnTo>
                  <a:pt x="72032" y="42729"/>
                </a:lnTo>
                <a:lnTo>
                  <a:pt x="41734" y="21818"/>
                </a:lnTo>
                <a:lnTo>
                  <a:pt x="11738" y="0"/>
                </a:lnTo>
                <a:close/>
              </a:path>
              <a:path w="264795" h="167004">
                <a:moveTo>
                  <a:pt x="231109" y="133225"/>
                </a:moveTo>
                <a:lnTo>
                  <a:pt x="231373" y="133356"/>
                </a:lnTo>
                <a:lnTo>
                  <a:pt x="231109" y="133225"/>
                </a:lnTo>
                <a:close/>
              </a:path>
              <a:path w="264795" h="167004">
                <a:moveTo>
                  <a:pt x="198586" y="117035"/>
                </a:moveTo>
                <a:close/>
              </a:path>
              <a:path w="264795" h="167004">
                <a:moveTo>
                  <a:pt x="198409" y="116941"/>
                </a:moveTo>
                <a:lnTo>
                  <a:pt x="198586" y="117035"/>
                </a:lnTo>
                <a:lnTo>
                  <a:pt x="198409" y="116941"/>
                </a:lnTo>
                <a:close/>
              </a:path>
              <a:path w="264795" h="167004">
                <a:moveTo>
                  <a:pt x="166395" y="99883"/>
                </a:moveTo>
                <a:close/>
              </a:path>
              <a:path w="264795" h="167004">
                <a:moveTo>
                  <a:pt x="166191" y="99768"/>
                </a:moveTo>
                <a:lnTo>
                  <a:pt x="166395" y="99883"/>
                </a:lnTo>
                <a:lnTo>
                  <a:pt x="166191" y="99768"/>
                </a:lnTo>
                <a:close/>
              </a:path>
              <a:path w="264795" h="167004">
                <a:moveTo>
                  <a:pt x="134338" y="81715"/>
                </a:moveTo>
                <a:lnTo>
                  <a:pt x="134583" y="81864"/>
                </a:lnTo>
                <a:lnTo>
                  <a:pt x="134338" y="81715"/>
                </a:lnTo>
                <a:close/>
              </a:path>
              <a:path w="264795" h="167004">
                <a:moveTo>
                  <a:pt x="134331" y="81710"/>
                </a:moveTo>
                <a:close/>
              </a:path>
              <a:path w="264795" h="167004">
                <a:moveTo>
                  <a:pt x="103131" y="62747"/>
                </a:moveTo>
                <a:close/>
              </a:path>
              <a:path w="264795" h="167004">
                <a:moveTo>
                  <a:pt x="103011" y="62670"/>
                </a:moveTo>
                <a:close/>
              </a:path>
              <a:path w="264795" h="167004">
                <a:moveTo>
                  <a:pt x="72193" y="42833"/>
                </a:moveTo>
                <a:close/>
              </a:path>
              <a:path w="264795" h="167004">
                <a:moveTo>
                  <a:pt x="72043" y="42729"/>
                </a:moveTo>
                <a:lnTo>
                  <a:pt x="72193" y="42833"/>
                </a:lnTo>
                <a:lnTo>
                  <a:pt x="72043" y="42729"/>
                </a:lnTo>
                <a:close/>
              </a:path>
              <a:path w="264795" h="167004">
                <a:moveTo>
                  <a:pt x="41748" y="21828"/>
                </a:moveTo>
                <a:lnTo>
                  <a:pt x="41936" y="21964"/>
                </a:lnTo>
                <a:lnTo>
                  <a:pt x="41748" y="21828"/>
                </a:lnTo>
                <a:close/>
              </a:path>
              <a:path w="264795" h="167004">
                <a:moveTo>
                  <a:pt x="41734" y="21818"/>
                </a:moveTo>
                <a:close/>
              </a:path>
            </a:pathLst>
          </a:custGeom>
          <a:solidFill>
            <a:srgbClr val="E71F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6381750" y="1384300"/>
            <a:ext cx="463550" cy="463550"/>
          </a:xfrm>
          <a:custGeom>
            <a:avLst/>
            <a:gdLst/>
            <a:ahLst/>
            <a:cxnLst/>
            <a:rect l="l" t="t" r="r" b="b"/>
            <a:pathLst>
              <a:path w="463550" h="463550">
                <a:moveTo>
                  <a:pt x="231775" y="0"/>
                </a:moveTo>
                <a:lnTo>
                  <a:pt x="185061" y="4708"/>
                </a:lnTo>
                <a:lnTo>
                  <a:pt x="141553" y="18212"/>
                </a:lnTo>
                <a:lnTo>
                  <a:pt x="102182" y="39580"/>
                </a:lnTo>
                <a:lnTo>
                  <a:pt x="67881" y="67881"/>
                </a:lnTo>
                <a:lnTo>
                  <a:pt x="39580" y="102182"/>
                </a:lnTo>
                <a:lnTo>
                  <a:pt x="18212" y="141553"/>
                </a:lnTo>
                <a:lnTo>
                  <a:pt x="4708" y="185061"/>
                </a:lnTo>
                <a:lnTo>
                  <a:pt x="0" y="231775"/>
                </a:lnTo>
                <a:lnTo>
                  <a:pt x="4708" y="278488"/>
                </a:lnTo>
                <a:lnTo>
                  <a:pt x="18212" y="321996"/>
                </a:lnTo>
                <a:lnTo>
                  <a:pt x="39580" y="361367"/>
                </a:lnTo>
                <a:lnTo>
                  <a:pt x="67881" y="395668"/>
                </a:lnTo>
                <a:lnTo>
                  <a:pt x="102182" y="423969"/>
                </a:lnTo>
                <a:lnTo>
                  <a:pt x="141553" y="445337"/>
                </a:lnTo>
                <a:lnTo>
                  <a:pt x="185061" y="458841"/>
                </a:lnTo>
                <a:lnTo>
                  <a:pt x="231775" y="463550"/>
                </a:lnTo>
                <a:lnTo>
                  <a:pt x="278488" y="458841"/>
                </a:lnTo>
                <a:lnTo>
                  <a:pt x="321996" y="445337"/>
                </a:lnTo>
                <a:lnTo>
                  <a:pt x="361367" y="423969"/>
                </a:lnTo>
                <a:lnTo>
                  <a:pt x="395668" y="395668"/>
                </a:lnTo>
                <a:lnTo>
                  <a:pt x="423969" y="361367"/>
                </a:lnTo>
                <a:lnTo>
                  <a:pt x="445337" y="321996"/>
                </a:lnTo>
                <a:lnTo>
                  <a:pt x="458841" y="278488"/>
                </a:lnTo>
                <a:lnTo>
                  <a:pt x="463550" y="231775"/>
                </a:lnTo>
                <a:lnTo>
                  <a:pt x="458841" y="185061"/>
                </a:lnTo>
                <a:lnTo>
                  <a:pt x="445337" y="141553"/>
                </a:lnTo>
                <a:lnTo>
                  <a:pt x="423969" y="102182"/>
                </a:lnTo>
                <a:lnTo>
                  <a:pt x="395668" y="67881"/>
                </a:lnTo>
                <a:lnTo>
                  <a:pt x="361367" y="39580"/>
                </a:lnTo>
                <a:lnTo>
                  <a:pt x="321996" y="18212"/>
                </a:lnTo>
                <a:lnTo>
                  <a:pt x="278488" y="4708"/>
                </a:lnTo>
                <a:lnTo>
                  <a:pt x="23177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2451100" y="1749425"/>
            <a:ext cx="184150" cy="1841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240401" y="3937000"/>
            <a:ext cx="219075" cy="219075"/>
          </a:xfrm>
          <a:custGeom>
            <a:avLst/>
            <a:gdLst/>
            <a:ahLst/>
            <a:cxnLst/>
            <a:rect l="l" t="t" r="r" b="b"/>
            <a:pathLst>
              <a:path w="219075" h="219075">
                <a:moveTo>
                  <a:pt x="109474" y="0"/>
                </a:moveTo>
                <a:lnTo>
                  <a:pt x="66865" y="8608"/>
                </a:lnTo>
                <a:lnTo>
                  <a:pt x="32067" y="32084"/>
                </a:lnTo>
                <a:lnTo>
                  <a:pt x="8604" y="66903"/>
                </a:lnTo>
                <a:lnTo>
                  <a:pt x="0" y="109537"/>
                </a:lnTo>
                <a:lnTo>
                  <a:pt x="8604" y="152171"/>
                </a:lnTo>
                <a:lnTo>
                  <a:pt x="32067" y="186990"/>
                </a:lnTo>
                <a:lnTo>
                  <a:pt x="66865" y="210466"/>
                </a:lnTo>
                <a:lnTo>
                  <a:pt x="109474" y="219075"/>
                </a:lnTo>
                <a:lnTo>
                  <a:pt x="152102" y="210466"/>
                </a:lnTo>
                <a:lnTo>
                  <a:pt x="186944" y="186990"/>
                </a:lnTo>
                <a:lnTo>
                  <a:pt x="210450" y="152171"/>
                </a:lnTo>
                <a:lnTo>
                  <a:pt x="219075" y="109537"/>
                </a:lnTo>
                <a:lnTo>
                  <a:pt x="210450" y="66903"/>
                </a:lnTo>
                <a:lnTo>
                  <a:pt x="186944" y="32084"/>
                </a:lnTo>
                <a:lnTo>
                  <a:pt x="152102" y="8608"/>
                </a:lnTo>
                <a:lnTo>
                  <a:pt x="10947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265551" y="1939925"/>
            <a:ext cx="128905" cy="130175"/>
          </a:xfrm>
          <a:custGeom>
            <a:avLst/>
            <a:gdLst/>
            <a:ahLst/>
            <a:cxnLst/>
            <a:rect l="l" t="t" r="r" b="b"/>
            <a:pathLst>
              <a:path w="128904" h="130175">
                <a:moveTo>
                  <a:pt x="64262" y="0"/>
                </a:moveTo>
                <a:lnTo>
                  <a:pt x="39219" y="5107"/>
                </a:lnTo>
                <a:lnTo>
                  <a:pt x="18796" y="19050"/>
                </a:lnTo>
                <a:lnTo>
                  <a:pt x="5040" y="39754"/>
                </a:lnTo>
                <a:lnTo>
                  <a:pt x="0" y="65150"/>
                </a:lnTo>
                <a:lnTo>
                  <a:pt x="5040" y="90473"/>
                </a:lnTo>
                <a:lnTo>
                  <a:pt x="18796" y="111140"/>
                </a:lnTo>
                <a:lnTo>
                  <a:pt x="39219" y="125069"/>
                </a:lnTo>
                <a:lnTo>
                  <a:pt x="64262" y="130175"/>
                </a:lnTo>
                <a:lnTo>
                  <a:pt x="89251" y="125069"/>
                </a:lnTo>
                <a:lnTo>
                  <a:pt x="109680" y="111140"/>
                </a:lnTo>
                <a:lnTo>
                  <a:pt x="123465" y="90473"/>
                </a:lnTo>
                <a:lnTo>
                  <a:pt x="128524" y="65150"/>
                </a:lnTo>
                <a:lnTo>
                  <a:pt x="123465" y="39754"/>
                </a:lnTo>
                <a:lnTo>
                  <a:pt x="109680" y="19050"/>
                </a:lnTo>
                <a:lnTo>
                  <a:pt x="89251" y="5107"/>
                </a:lnTo>
                <a:lnTo>
                  <a:pt x="64262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462401" y="1581213"/>
            <a:ext cx="2174875" cy="5953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6506427" y="1460611"/>
            <a:ext cx="213373" cy="2872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6100826" y="1751076"/>
            <a:ext cx="130175" cy="1285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5294734" y="3994205"/>
            <a:ext cx="114300" cy="133350"/>
          </a:xfrm>
          <a:custGeom>
            <a:avLst/>
            <a:gdLst/>
            <a:ahLst/>
            <a:cxnLst/>
            <a:rect l="l" t="t" r="r" b="b"/>
            <a:pathLst>
              <a:path w="114300" h="133350">
                <a:moveTo>
                  <a:pt x="19588" y="0"/>
                </a:moveTo>
                <a:lnTo>
                  <a:pt x="10369" y="1165"/>
                </a:lnTo>
                <a:lnTo>
                  <a:pt x="4608" y="5830"/>
                </a:lnTo>
                <a:lnTo>
                  <a:pt x="1152" y="13996"/>
                </a:lnTo>
                <a:lnTo>
                  <a:pt x="0" y="17496"/>
                </a:lnTo>
                <a:lnTo>
                  <a:pt x="0" y="83991"/>
                </a:lnTo>
                <a:lnTo>
                  <a:pt x="21028" y="120445"/>
                </a:lnTo>
                <a:lnTo>
                  <a:pt x="56461" y="132986"/>
                </a:lnTo>
                <a:lnTo>
                  <a:pt x="65677" y="132986"/>
                </a:lnTo>
                <a:lnTo>
                  <a:pt x="70286" y="131819"/>
                </a:lnTo>
                <a:lnTo>
                  <a:pt x="87823" y="124547"/>
                </a:lnTo>
                <a:lnTo>
                  <a:pt x="101687" y="112134"/>
                </a:lnTo>
                <a:lnTo>
                  <a:pt x="103691" y="108488"/>
                </a:lnTo>
                <a:lnTo>
                  <a:pt x="76049" y="108488"/>
                </a:lnTo>
                <a:lnTo>
                  <a:pt x="67984" y="107322"/>
                </a:lnTo>
                <a:lnTo>
                  <a:pt x="44938" y="74656"/>
                </a:lnTo>
                <a:lnTo>
                  <a:pt x="44938" y="18662"/>
                </a:lnTo>
                <a:lnTo>
                  <a:pt x="41625" y="10496"/>
                </a:lnTo>
                <a:lnTo>
                  <a:pt x="35719" y="4080"/>
                </a:lnTo>
                <a:lnTo>
                  <a:pt x="28086" y="290"/>
                </a:lnTo>
                <a:lnTo>
                  <a:pt x="19588" y="0"/>
                </a:lnTo>
                <a:close/>
              </a:path>
              <a:path w="114300" h="133350">
                <a:moveTo>
                  <a:pt x="69135" y="43159"/>
                </a:moveTo>
                <a:lnTo>
                  <a:pt x="69135" y="81656"/>
                </a:lnTo>
                <a:lnTo>
                  <a:pt x="65677" y="85156"/>
                </a:lnTo>
                <a:lnTo>
                  <a:pt x="61069" y="86322"/>
                </a:lnTo>
                <a:lnTo>
                  <a:pt x="58763" y="87491"/>
                </a:lnTo>
                <a:lnTo>
                  <a:pt x="81808" y="108488"/>
                </a:lnTo>
                <a:lnTo>
                  <a:pt x="103691" y="108488"/>
                </a:lnTo>
                <a:lnTo>
                  <a:pt x="110797" y="95565"/>
                </a:lnTo>
                <a:lnTo>
                  <a:pt x="114074" y="75825"/>
                </a:lnTo>
                <a:lnTo>
                  <a:pt x="114074" y="53222"/>
                </a:lnTo>
                <a:lnTo>
                  <a:pt x="92036" y="53222"/>
                </a:lnTo>
                <a:lnTo>
                  <a:pt x="79883" y="50870"/>
                </a:lnTo>
                <a:lnTo>
                  <a:pt x="69135" y="43159"/>
                </a:lnTo>
                <a:close/>
              </a:path>
              <a:path w="114300" h="133350">
                <a:moveTo>
                  <a:pt x="114074" y="43159"/>
                </a:moveTo>
                <a:lnTo>
                  <a:pt x="103973" y="50542"/>
                </a:lnTo>
                <a:lnTo>
                  <a:pt x="92036" y="53222"/>
                </a:lnTo>
                <a:lnTo>
                  <a:pt x="114074" y="53222"/>
                </a:lnTo>
                <a:lnTo>
                  <a:pt x="114074" y="431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363869" y="3994205"/>
            <a:ext cx="45085" cy="45720"/>
          </a:xfrm>
          <a:custGeom>
            <a:avLst/>
            <a:gdLst/>
            <a:ahLst/>
            <a:cxnLst/>
            <a:rect l="l" t="t" r="r" b="b"/>
            <a:pathLst>
              <a:path w="45085" h="45720">
                <a:moveTo>
                  <a:pt x="23045" y="0"/>
                </a:moveTo>
                <a:lnTo>
                  <a:pt x="14097" y="1822"/>
                </a:lnTo>
                <a:lnTo>
                  <a:pt x="6769" y="6706"/>
                </a:lnTo>
                <a:lnTo>
                  <a:pt x="1818" y="13777"/>
                </a:lnTo>
                <a:lnTo>
                  <a:pt x="0" y="22162"/>
                </a:lnTo>
                <a:lnTo>
                  <a:pt x="1656" y="31220"/>
                </a:lnTo>
                <a:lnTo>
                  <a:pt x="6336" y="38639"/>
                </a:lnTo>
                <a:lnTo>
                  <a:pt x="13610" y="43652"/>
                </a:lnTo>
                <a:lnTo>
                  <a:pt x="23045" y="45493"/>
                </a:lnTo>
                <a:lnTo>
                  <a:pt x="31812" y="43652"/>
                </a:lnTo>
                <a:lnTo>
                  <a:pt x="38745" y="38639"/>
                </a:lnTo>
                <a:lnTo>
                  <a:pt x="43300" y="31220"/>
                </a:lnTo>
                <a:lnTo>
                  <a:pt x="44939" y="22162"/>
                </a:lnTo>
                <a:lnTo>
                  <a:pt x="43138" y="13286"/>
                </a:lnTo>
                <a:lnTo>
                  <a:pt x="38313" y="6269"/>
                </a:lnTo>
                <a:lnTo>
                  <a:pt x="31327" y="1658"/>
                </a:lnTo>
                <a:lnTo>
                  <a:pt x="230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040126" y="546100"/>
            <a:ext cx="225425" cy="2254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2586101" y="3022600"/>
            <a:ext cx="185674" cy="185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294006" y="1974190"/>
            <a:ext cx="70485" cy="77470"/>
          </a:xfrm>
          <a:custGeom>
            <a:avLst/>
            <a:gdLst/>
            <a:ahLst/>
            <a:cxnLst/>
            <a:rect l="l" t="t" r="r" b="b"/>
            <a:pathLst>
              <a:path w="70485" h="77469">
                <a:moveTo>
                  <a:pt x="70069" y="0"/>
                </a:moveTo>
                <a:lnTo>
                  <a:pt x="0" y="0"/>
                </a:lnTo>
                <a:lnTo>
                  <a:pt x="6306" y="67978"/>
                </a:lnTo>
                <a:lnTo>
                  <a:pt x="35034" y="77088"/>
                </a:lnTo>
                <a:lnTo>
                  <a:pt x="64465" y="67277"/>
                </a:lnTo>
                <a:lnTo>
                  <a:pt x="64932" y="61671"/>
                </a:lnTo>
                <a:lnTo>
                  <a:pt x="35034" y="61671"/>
                </a:lnTo>
                <a:lnTo>
                  <a:pt x="16816" y="55363"/>
                </a:lnTo>
                <a:lnTo>
                  <a:pt x="16115" y="44851"/>
                </a:lnTo>
                <a:lnTo>
                  <a:pt x="44843" y="44851"/>
                </a:lnTo>
                <a:lnTo>
                  <a:pt x="44843" y="40648"/>
                </a:lnTo>
                <a:lnTo>
                  <a:pt x="15415" y="40648"/>
                </a:lnTo>
                <a:lnTo>
                  <a:pt x="12612" y="10513"/>
                </a:lnTo>
                <a:lnTo>
                  <a:pt x="69193" y="10513"/>
                </a:lnTo>
                <a:lnTo>
                  <a:pt x="70069" y="0"/>
                </a:lnTo>
                <a:close/>
              </a:path>
              <a:path w="70485" h="77469">
                <a:moveTo>
                  <a:pt x="69193" y="10513"/>
                </a:moveTo>
                <a:lnTo>
                  <a:pt x="58158" y="10513"/>
                </a:lnTo>
                <a:lnTo>
                  <a:pt x="56055" y="21024"/>
                </a:lnTo>
                <a:lnTo>
                  <a:pt x="22515" y="21024"/>
                </a:lnTo>
                <a:lnTo>
                  <a:pt x="23822" y="30834"/>
                </a:lnTo>
                <a:lnTo>
                  <a:pt x="55355" y="30834"/>
                </a:lnTo>
                <a:lnTo>
                  <a:pt x="52550" y="56064"/>
                </a:lnTo>
                <a:lnTo>
                  <a:pt x="35034" y="61671"/>
                </a:lnTo>
                <a:lnTo>
                  <a:pt x="64932" y="61671"/>
                </a:lnTo>
                <a:lnTo>
                  <a:pt x="68318" y="21024"/>
                </a:lnTo>
                <a:lnTo>
                  <a:pt x="56055" y="21024"/>
                </a:lnTo>
                <a:lnTo>
                  <a:pt x="22422" y="20324"/>
                </a:lnTo>
                <a:lnTo>
                  <a:pt x="68376" y="20324"/>
                </a:lnTo>
                <a:lnTo>
                  <a:pt x="69193" y="10513"/>
                </a:lnTo>
                <a:close/>
              </a:path>
              <a:path w="70485" h="77469">
                <a:moveTo>
                  <a:pt x="44843" y="44851"/>
                </a:moveTo>
                <a:lnTo>
                  <a:pt x="24525" y="44851"/>
                </a:lnTo>
                <a:lnTo>
                  <a:pt x="24525" y="49056"/>
                </a:lnTo>
                <a:lnTo>
                  <a:pt x="35034" y="52561"/>
                </a:lnTo>
                <a:lnTo>
                  <a:pt x="44843" y="49056"/>
                </a:lnTo>
                <a:lnTo>
                  <a:pt x="44843" y="448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7113651" y="2630551"/>
            <a:ext cx="250825" cy="24917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2327275" y="3386073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80" h="259079">
                <a:moveTo>
                  <a:pt x="129412" y="0"/>
                </a:moveTo>
                <a:lnTo>
                  <a:pt x="79027" y="10183"/>
                </a:lnTo>
                <a:lnTo>
                  <a:pt x="37893" y="37941"/>
                </a:lnTo>
                <a:lnTo>
                  <a:pt x="10165" y="79081"/>
                </a:lnTo>
                <a:lnTo>
                  <a:pt x="0" y="129412"/>
                </a:lnTo>
                <a:lnTo>
                  <a:pt x="10165" y="179798"/>
                </a:lnTo>
                <a:lnTo>
                  <a:pt x="37893" y="220932"/>
                </a:lnTo>
                <a:lnTo>
                  <a:pt x="79027" y="248660"/>
                </a:lnTo>
                <a:lnTo>
                  <a:pt x="129412" y="258825"/>
                </a:lnTo>
                <a:lnTo>
                  <a:pt x="179744" y="248660"/>
                </a:lnTo>
                <a:lnTo>
                  <a:pt x="220884" y="220932"/>
                </a:lnTo>
                <a:lnTo>
                  <a:pt x="248642" y="179798"/>
                </a:lnTo>
                <a:lnTo>
                  <a:pt x="258825" y="129412"/>
                </a:lnTo>
                <a:lnTo>
                  <a:pt x="248642" y="79081"/>
                </a:lnTo>
                <a:lnTo>
                  <a:pt x="220884" y="37941"/>
                </a:lnTo>
                <a:lnTo>
                  <a:pt x="179744" y="10183"/>
                </a:lnTo>
                <a:lnTo>
                  <a:pt x="129412" y="0"/>
                </a:lnTo>
                <a:close/>
              </a:path>
            </a:pathLst>
          </a:custGeom>
          <a:solidFill>
            <a:srgbClr val="404040">
              <a:alpha val="7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2370202" y="3483198"/>
            <a:ext cx="172504" cy="856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976312" y="1046225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5" h="300355">
                <a:moveTo>
                  <a:pt x="150025" y="0"/>
                </a:moveTo>
                <a:lnTo>
                  <a:pt x="102606" y="7637"/>
                </a:lnTo>
                <a:lnTo>
                  <a:pt x="61422" y="28911"/>
                </a:lnTo>
                <a:lnTo>
                  <a:pt x="28946" y="61365"/>
                </a:lnTo>
                <a:lnTo>
                  <a:pt x="7648" y="102542"/>
                </a:lnTo>
                <a:lnTo>
                  <a:pt x="0" y="149987"/>
                </a:lnTo>
                <a:lnTo>
                  <a:pt x="7648" y="197382"/>
                </a:lnTo>
                <a:lnTo>
                  <a:pt x="28946" y="238553"/>
                </a:lnTo>
                <a:lnTo>
                  <a:pt x="61422" y="271026"/>
                </a:lnTo>
                <a:lnTo>
                  <a:pt x="102606" y="292324"/>
                </a:lnTo>
                <a:lnTo>
                  <a:pt x="150025" y="299974"/>
                </a:lnTo>
                <a:lnTo>
                  <a:pt x="197437" y="292324"/>
                </a:lnTo>
                <a:lnTo>
                  <a:pt x="238617" y="271026"/>
                </a:lnTo>
                <a:lnTo>
                  <a:pt x="271091" y="238553"/>
                </a:lnTo>
                <a:lnTo>
                  <a:pt x="292389" y="197382"/>
                </a:lnTo>
                <a:lnTo>
                  <a:pt x="300037" y="149987"/>
                </a:lnTo>
                <a:lnTo>
                  <a:pt x="292389" y="102542"/>
                </a:lnTo>
                <a:lnTo>
                  <a:pt x="271091" y="61365"/>
                </a:lnTo>
                <a:lnTo>
                  <a:pt x="238617" y="28911"/>
                </a:lnTo>
                <a:lnTo>
                  <a:pt x="197437" y="7637"/>
                </a:lnTo>
                <a:lnTo>
                  <a:pt x="150025" y="0"/>
                </a:lnTo>
                <a:close/>
              </a:path>
            </a:pathLst>
          </a:custGeom>
          <a:solidFill>
            <a:srgbClr val="404040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023485" y="1139370"/>
            <a:ext cx="198653" cy="11225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763776" y="4391025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5" h="300354">
                <a:moveTo>
                  <a:pt x="149987" y="0"/>
                </a:moveTo>
                <a:lnTo>
                  <a:pt x="102542" y="7648"/>
                </a:lnTo>
                <a:lnTo>
                  <a:pt x="61365" y="28946"/>
                </a:lnTo>
                <a:lnTo>
                  <a:pt x="28911" y="61422"/>
                </a:lnTo>
                <a:lnTo>
                  <a:pt x="7637" y="102606"/>
                </a:lnTo>
                <a:lnTo>
                  <a:pt x="0" y="150025"/>
                </a:lnTo>
                <a:lnTo>
                  <a:pt x="7637" y="197437"/>
                </a:lnTo>
                <a:lnTo>
                  <a:pt x="28911" y="238617"/>
                </a:lnTo>
                <a:lnTo>
                  <a:pt x="61365" y="271091"/>
                </a:lnTo>
                <a:lnTo>
                  <a:pt x="102542" y="292389"/>
                </a:lnTo>
                <a:lnTo>
                  <a:pt x="149987" y="300037"/>
                </a:lnTo>
                <a:lnTo>
                  <a:pt x="197382" y="292389"/>
                </a:lnTo>
                <a:lnTo>
                  <a:pt x="238553" y="271091"/>
                </a:lnTo>
                <a:lnTo>
                  <a:pt x="271026" y="238617"/>
                </a:lnTo>
                <a:lnTo>
                  <a:pt x="292324" y="197437"/>
                </a:lnTo>
                <a:lnTo>
                  <a:pt x="299974" y="150025"/>
                </a:lnTo>
                <a:lnTo>
                  <a:pt x="292324" y="102606"/>
                </a:lnTo>
                <a:lnTo>
                  <a:pt x="271026" y="61422"/>
                </a:lnTo>
                <a:lnTo>
                  <a:pt x="238553" y="28946"/>
                </a:lnTo>
                <a:lnTo>
                  <a:pt x="197382" y="7648"/>
                </a:lnTo>
                <a:lnTo>
                  <a:pt x="149987" y="0"/>
                </a:lnTo>
                <a:close/>
              </a:path>
            </a:pathLst>
          </a:custGeom>
          <a:solidFill>
            <a:srgbClr val="404040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816149" y="4461751"/>
            <a:ext cx="194691" cy="15684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169987" y="2619375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5" h="300355">
                <a:moveTo>
                  <a:pt x="150050" y="0"/>
                </a:moveTo>
                <a:lnTo>
                  <a:pt x="102619" y="7649"/>
                </a:lnTo>
                <a:lnTo>
                  <a:pt x="61428" y="28947"/>
                </a:lnTo>
                <a:lnTo>
                  <a:pt x="28948" y="61420"/>
                </a:lnTo>
                <a:lnTo>
                  <a:pt x="7648" y="102591"/>
                </a:lnTo>
                <a:lnTo>
                  <a:pt x="0" y="149987"/>
                </a:lnTo>
                <a:lnTo>
                  <a:pt x="7648" y="197444"/>
                </a:lnTo>
                <a:lnTo>
                  <a:pt x="28948" y="238653"/>
                </a:lnTo>
                <a:lnTo>
                  <a:pt x="61428" y="271145"/>
                </a:lnTo>
                <a:lnTo>
                  <a:pt x="102619" y="292450"/>
                </a:lnTo>
                <a:lnTo>
                  <a:pt x="150050" y="300100"/>
                </a:lnTo>
                <a:lnTo>
                  <a:pt x="197445" y="292450"/>
                </a:lnTo>
                <a:lnTo>
                  <a:pt x="238617" y="271145"/>
                </a:lnTo>
                <a:lnTo>
                  <a:pt x="271089" y="238653"/>
                </a:lnTo>
                <a:lnTo>
                  <a:pt x="292388" y="197444"/>
                </a:lnTo>
                <a:lnTo>
                  <a:pt x="300037" y="149987"/>
                </a:lnTo>
                <a:lnTo>
                  <a:pt x="292388" y="102591"/>
                </a:lnTo>
                <a:lnTo>
                  <a:pt x="271089" y="61420"/>
                </a:lnTo>
                <a:lnTo>
                  <a:pt x="238617" y="28947"/>
                </a:lnTo>
                <a:lnTo>
                  <a:pt x="197445" y="7649"/>
                </a:lnTo>
                <a:lnTo>
                  <a:pt x="150050" y="0"/>
                </a:lnTo>
                <a:close/>
              </a:path>
            </a:pathLst>
          </a:custGeom>
          <a:solidFill>
            <a:srgbClr val="40404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215701" y="2691511"/>
            <a:ext cx="206043" cy="1747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7781925" y="4046537"/>
            <a:ext cx="320675" cy="320675"/>
          </a:xfrm>
          <a:custGeom>
            <a:avLst/>
            <a:gdLst/>
            <a:ahLst/>
            <a:cxnLst/>
            <a:rect l="l" t="t" r="r" b="b"/>
            <a:pathLst>
              <a:path w="320675" h="320675">
                <a:moveTo>
                  <a:pt x="160400" y="0"/>
                </a:moveTo>
                <a:lnTo>
                  <a:pt x="109679" y="8173"/>
                </a:lnTo>
                <a:lnTo>
                  <a:pt x="65644" y="30934"/>
                </a:lnTo>
                <a:lnTo>
                  <a:pt x="30931" y="65642"/>
                </a:lnTo>
                <a:lnTo>
                  <a:pt x="8171" y="109656"/>
                </a:lnTo>
                <a:lnTo>
                  <a:pt x="0" y="160337"/>
                </a:lnTo>
                <a:lnTo>
                  <a:pt x="8171" y="211018"/>
                </a:lnTo>
                <a:lnTo>
                  <a:pt x="30931" y="255032"/>
                </a:lnTo>
                <a:lnTo>
                  <a:pt x="65644" y="289740"/>
                </a:lnTo>
                <a:lnTo>
                  <a:pt x="109679" y="312501"/>
                </a:lnTo>
                <a:lnTo>
                  <a:pt x="160400" y="320675"/>
                </a:lnTo>
                <a:lnTo>
                  <a:pt x="211060" y="312501"/>
                </a:lnTo>
                <a:lnTo>
                  <a:pt x="255057" y="289740"/>
                </a:lnTo>
                <a:lnTo>
                  <a:pt x="289752" y="255032"/>
                </a:lnTo>
                <a:lnTo>
                  <a:pt x="312504" y="211018"/>
                </a:lnTo>
                <a:lnTo>
                  <a:pt x="320675" y="160337"/>
                </a:lnTo>
                <a:lnTo>
                  <a:pt x="312504" y="109656"/>
                </a:lnTo>
                <a:lnTo>
                  <a:pt x="289752" y="65642"/>
                </a:lnTo>
                <a:lnTo>
                  <a:pt x="255057" y="30934"/>
                </a:lnTo>
                <a:lnTo>
                  <a:pt x="211060" y="8173"/>
                </a:lnTo>
                <a:lnTo>
                  <a:pt x="160400" y="0"/>
                </a:lnTo>
                <a:close/>
              </a:path>
            </a:pathLst>
          </a:custGeom>
          <a:solidFill>
            <a:srgbClr val="404040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7824345" y="4114435"/>
            <a:ext cx="234566" cy="18298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2479650" y="1775428"/>
            <a:ext cx="122936" cy="12561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6613525" y="3433698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129413" y="0"/>
                </a:moveTo>
                <a:lnTo>
                  <a:pt x="79027" y="10183"/>
                </a:lnTo>
                <a:lnTo>
                  <a:pt x="37893" y="37941"/>
                </a:lnTo>
                <a:lnTo>
                  <a:pt x="10165" y="79081"/>
                </a:lnTo>
                <a:lnTo>
                  <a:pt x="0" y="129412"/>
                </a:lnTo>
                <a:lnTo>
                  <a:pt x="10165" y="179798"/>
                </a:lnTo>
                <a:lnTo>
                  <a:pt x="37893" y="220932"/>
                </a:lnTo>
                <a:lnTo>
                  <a:pt x="79027" y="248660"/>
                </a:lnTo>
                <a:lnTo>
                  <a:pt x="129413" y="258825"/>
                </a:lnTo>
                <a:lnTo>
                  <a:pt x="179744" y="248660"/>
                </a:lnTo>
                <a:lnTo>
                  <a:pt x="220884" y="220932"/>
                </a:lnTo>
                <a:lnTo>
                  <a:pt x="248642" y="179798"/>
                </a:lnTo>
                <a:lnTo>
                  <a:pt x="258825" y="129412"/>
                </a:lnTo>
                <a:lnTo>
                  <a:pt x="248642" y="79081"/>
                </a:lnTo>
                <a:lnTo>
                  <a:pt x="220884" y="37941"/>
                </a:lnTo>
                <a:lnTo>
                  <a:pt x="179744" y="10183"/>
                </a:lnTo>
                <a:lnTo>
                  <a:pt x="129413" y="0"/>
                </a:lnTo>
                <a:close/>
              </a:path>
            </a:pathLst>
          </a:custGeom>
          <a:solidFill>
            <a:srgbClr val="404040">
              <a:alpha val="2313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6670955" y="3491047"/>
            <a:ext cx="142349" cy="13646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7308850" y="912875"/>
            <a:ext cx="322580" cy="322580"/>
          </a:xfrm>
          <a:custGeom>
            <a:avLst/>
            <a:gdLst/>
            <a:ahLst/>
            <a:cxnLst/>
            <a:rect l="l" t="t" r="r" b="b"/>
            <a:pathLst>
              <a:path w="322579" h="322580">
                <a:moveTo>
                  <a:pt x="161163" y="0"/>
                </a:moveTo>
                <a:lnTo>
                  <a:pt x="118312" y="5754"/>
                </a:lnTo>
                <a:lnTo>
                  <a:pt x="79812" y="21994"/>
                </a:lnTo>
                <a:lnTo>
                  <a:pt x="47196" y="47180"/>
                </a:lnTo>
                <a:lnTo>
                  <a:pt x="21999" y="79774"/>
                </a:lnTo>
                <a:lnTo>
                  <a:pt x="5755" y="118239"/>
                </a:lnTo>
                <a:lnTo>
                  <a:pt x="0" y="161036"/>
                </a:lnTo>
                <a:lnTo>
                  <a:pt x="5755" y="203886"/>
                </a:lnTo>
                <a:lnTo>
                  <a:pt x="21999" y="242386"/>
                </a:lnTo>
                <a:lnTo>
                  <a:pt x="47196" y="275002"/>
                </a:lnTo>
                <a:lnTo>
                  <a:pt x="79812" y="300199"/>
                </a:lnTo>
                <a:lnTo>
                  <a:pt x="118312" y="316443"/>
                </a:lnTo>
                <a:lnTo>
                  <a:pt x="161163" y="322199"/>
                </a:lnTo>
                <a:lnTo>
                  <a:pt x="203969" y="316443"/>
                </a:lnTo>
                <a:lnTo>
                  <a:pt x="242457" y="300199"/>
                </a:lnTo>
                <a:lnTo>
                  <a:pt x="275082" y="275002"/>
                </a:lnTo>
                <a:lnTo>
                  <a:pt x="300298" y="242386"/>
                </a:lnTo>
                <a:lnTo>
                  <a:pt x="316561" y="203886"/>
                </a:lnTo>
                <a:lnTo>
                  <a:pt x="322325" y="161036"/>
                </a:lnTo>
                <a:lnTo>
                  <a:pt x="316561" y="118239"/>
                </a:lnTo>
                <a:lnTo>
                  <a:pt x="300298" y="79774"/>
                </a:lnTo>
                <a:lnTo>
                  <a:pt x="275082" y="47180"/>
                </a:lnTo>
                <a:lnTo>
                  <a:pt x="242457" y="21994"/>
                </a:lnTo>
                <a:lnTo>
                  <a:pt x="203969" y="5754"/>
                </a:lnTo>
                <a:lnTo>
                  <a:pt x="161163" y="0"/>
                </a:lnTo>
                <a:close/>
              </a:path>
            </a:pathLst>
          </a:custGeom>
          <a:solidFill>
            <a:srgbClr val="404040">
              <a:alpha val="3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7368666" y="990136"/>
            <a:ext cx="195412" cy="16062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52525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76168" y="2234260"/>
            <a:ext cx="2391663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252525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4255" y="906272"/>
            <a:ext cx="7295489" cy="268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2" r:id="rId3"/>
    <p:sldLayoutId id="2147483666" r:id="rId4"/>
    <p:sldLayoutId id="2147483667" r:id="rId5"/>
    <p:sldLayoutId id="2147483664" r:id="rId6"/>
    <p:sldLayoutId id="2147483665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142724" y="1190622"/>
            <a:ext cx="4529726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pc="-5" dirty="0"/>
              <a:t>CSS </a:t>
            </a:r>
            <a:r>
              <a:rPr lang="zh-CN" altLang="en-US" spc="-5"/>
              <a:t>基本属性（上）</a:t>
            </a:r>
            <a:endParaRPr spc="-5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09600" y="1047750"/>
            <a:ext cx="6527800" cy="36651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2145"/>
              </a:spcBef>
            </a:pPr>
            <a:r>
              <a:rPr b="1" dirty="0">
                <a:solidFill>
                  <a:srgbClr val="585858"/>
                </a:solidFill>
                <a:latin typeface="微软雅黑"/>
                <a:cs typeface="微软雅黑"/>
              </a:rPr>
              <a:t>1.</a:t>
            </a:r>
            <a:r>
              <a:rPr b="1" spc="-10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b="1" dirty="0">
                <a:solidFill>
                  <a:srgbClr val="585858"/>
                </a:solidFill>
                <a:latin typeface="微软雅黑"/>
                <a:cs typeface="微软雅黑"/>
              </a:rPr>
              <a:t>样</a:t>
            </a:r>
            <a:r>
              <a:rPr b="1" spc="-5" dirty="0">
                <a:solidFill>
                  <a:srgbClr val="585858"/>
                </a:solidFill>
                <a:latin typeface="微软雅黑"/>
                <a:cs typeface="微软雅黑"/>
              </a:rPr>
              <a:t>式</a:t>
            </a:r>
            <a:r>
              <a:rPr b="1" dirty="0">
                <a:solidFill>
                  <a:srgbClr val="585858"/>
                </a:solidFill>
                <a:latin typeface="微软雅黑"/>
                <a:cs typeface="微软雅黑"/>
              </a:rPr>
              <a:t>格式书写</a:t>
            </a:r>
            <a:endParaRPr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①</a:t>
            </a:r>
            <a:r>
              <a:rPr sz="1400" spc="11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紧凑格式</a:t>
            </a:r>
            <a:endParaRPr sz="1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171450">
              <a:lnSpc>
                <a:spcPct val="100000"/>
              </a:lnSpc>
              <a:spcBef>
                <a:spcPts val="910"/>
              </a:spcBef>
            </a:pPr>
            <a:r>
              <a:rPr sz="1400" spc="-5" dirty="0">
                <a:latin typeface="Courier New"/>
                <a:cs typeface="Courier New"/>
              </a:rPr>
              <a:t>h3 </a:t>
            </a:r>
            <a:r>
              <a:rPr sz="1400" dirty="0">
                <a:latin typeface="Courier New"/>
                <a:cs typeface="Courier New"/>
              </a:rPr>
              <a:t>{ </a:t>
            </a:r>
            <a:r>
              <a:rPr sz="1400" spc="-5" dirty="0">
                <a:latin typeface="Courier New"/>
                <a:cs typeface="Courier New"/>
              </a:rPr>
              <a:t>color: </a:t>
            </a:r>
            <a:r>
              <a:rPr sz="1400" spc="-10" dirty="0">
                <a:latin typeface="Courier New"/>
                <a:cs typeface="Courier New"/>
              </a:rPr>
              <a:t>deeppink;font-size: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20px;}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②</a:t>
            </a:r>
            <a:r>
              <a:rPr sz="1400" spc="11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展开格式</a:t>
            </a:r>
            <a:endParaRPr sz="1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7145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h3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</a:p>
          <a:p>
            <a:pPr marL="408940">
              <a:lnSpc>
                <a:spcPct val="100000"/>
              </a:lnSpc>
              <a:spcBef>
                <a:spcPts val="625"/>
              </a:spcBef>
            </a:pPr>
            <a:r>
              <a:rPr sz="1400" spc="-10" dirty="0">
                <a:latin typeface="Courier New"/>
                <a:cs typeface="Courier New"/>
              </a:rPr>
              <a:t>color: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pink;</a:t>
            </a:r>
            <a:endParaRPr sz="1400" dirty="0">
              <a:latin typeface="Courier New"/>
              <a:cs typeface="Courier New"/>
            </a:endParaRPr>
          </a:p>
          <a:p>
            <a:pPr marL="408940">
              <a:lnSpc>
                <a:spcPct val="100000"/>
              </a:lnSpc>
              <a:spcBef>
                <a:spcPts val="635"/>
              </a:spcBef>
            </a:pPr>
            <a:r>
              <a:rPr sz="1400" spc="-5" dirty="0">
                <a:latin typeface="Courier New"/>
                <a:cs typeface="Courier New"/>
              </a:rPr>
              <a:t>font-size: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20px;</a:t>
            </a:r>
            <a:endParaRPr sz="1400" dirty="0">
              <a:latin typeface="Courier New"/>
              <a:cs typeface="Courier New"/>
            </a:endParaRPr>
          </a:p>
          <a:p>
            <a:pPr marL="171450">
              <a:lnSpc>
                <a:spcPct val="100000"/>
              </a:lnSpc>
              <a:spcBef>
                <a:spcPts val="625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建议</a:t>
            </a:r>
            <a:r>
              <a:rPr sz="1400" b="1" spc="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第二</a:t>
            </a:r>
            <a:r>
              <a:rPr sz="1400" b="1" spc="-1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种</a:t>
            </a:r>
            <a:r>
              <a:rPr sz="1400" b="1" spc="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格</a:t>
            </a:r>
            <a:r>
              <a:rPr sz="1400" b="1" spc="-5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式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400" spc="-4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因为更直观。</a:t>
            </a:r>
            <a:endParaRPr sz="1400" dirty="0">
              <a:latin typeface="微软雅黑"/>
              <a:cs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95400" y="234950"/>
            <a:ext cx="1307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CSS</a:t>
            </a:r>
            <a:r>
              <a:rPr lang="en-US" altLang="zh-CN" sz="2400" spc="-50" dirty="0">
                <a:solidFill>
                  <a:schemeClr val="bg1"/>
                </a:solidFill>
              </a:rPr>
              <a:t> </a:t>
            </a:r>
            <a:r>
              <a:rPr lang="zh-CN" altLang="en-US" sz="2400" spc="-5" dirty="0">
                <a:solidFill>
                  <a:schemeClr val="bg1"/>
                </a:solidFill>
              </a:rPr>
              <a:t>简介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24400" y="293436"/>
            <a:ext cx="204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b="1" dirty="0">
                <a:solidFill>
                  <a:srgbClr val="585858"/>
                </a:solidFill>
                <a:latin typeface="微软雅黑"/>
                <a:cs typeface="微软雅黑"/>
              </a:rPr>
              <a:t>1.4</a:t>
            </a:r>
            <a:r>
              <a:rPr lang="en-US" altLang="zh-CN" b="1" spc="-5" dirty="0">
                <a:solidFill>
                  <a:srgbClr val="585858"/>
                </a:solidFill>
                <a:latin typeface="微软雅黑"/>
                <a:cs typeface="微软雅黑"/>
              </a:rPr>
              <a:t> CSS</a:t>
            </a:r>
            <a:r>
              <a:rPr lang="en-US" altLang="zh-CN" b="1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lang="zh-CN" altLang="en-US" b="1" dirty="0">
                <a:solidFill>
                  <a:srgbClr val="585858"/>
                </a:solidFill>
                <a:latin typeface="微软雅黑"/>
                <a:cs typeface="微软雅黑"/>
              </a:rPr>
              <a:t>代码风格</a:t>
            </a:r>
            <a:endParaRPr lang="zh-CN" altLang="en-US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77344" y="2724150"/>
            <a:ext cx="6538595" cy="1538883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720"/>
              </a:spcBef>
            </a:pPr>
            <a:r>
              <a:rPr sz="1400" spc="-5" dirty="0">
                <a:latin typeface="Courier New"/>
                <a:cs typeface="Courier New"/>
              </a:rPr>
              <a:t>H3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</a:p>
          <a:p>
            <a:pPr marL="408305">
              <a:lnSpc>
                <a:spcPct val="100000"/>
              </a:lnSpc>
              <a:spcBef>
                <a:spcPts val="625"/>
              </a:spcBef>
            </a:pPr>
            <a:r>
              <a:rPr sz="1400" spc="-5" dirty="0">
                <a:latin typeface="Courier New"/>
                <a:cs typeface="Courier New"/>
              </a:rPr>
              <a:t>COLOR: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PINK;</a:t>
            </a:r>
            <a:endParaRPr sz="1400" dirty="0">
              <a:latin typeface="Courier New"/>
              <a:cs typeface="Courier New"/>
            </a:endParaRPr>
          </a:p>
          <a:p>
            <a:pPr marL="170180">
              <a:lnSpc>
                <a:spcPct val="100000"/>
              </a:lnSpc>
              <a:spcBef>
                <a:spcPts val="640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23495">
              <a:lnSpc>
                <a:spcPct val="10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建议</a:t>
            </a:r>
            <a:r>
              <a:rPr sz="1400" spc="0" dirty="0" err="1">
                <a:solidFill>
                  <a:srgbClr val="FF0000"/>
                </a:solidFill>
                <a:latin typeface="微软雅黑"/>
                <a:cs typeface="微软雅黑"/>
              </a:rPr>
              <a:t>样式</a:t>
            </a:r>
            <a:r>
              <a:rPr sz="1400" spc="-10" dirty="0" err="1">
                <a:solidFill>
                  <a:srgbClr val="FF0000"/>
                </a:solidFill>
                <a:latin typeface="微软雅黑"/>
                <a:cs typeface="微软雅黑"/>
              </a:rPr>
              <a:t>选</a:t>
            </a:r>
            <a:r>
              <a:rPr sz="1400" spc="0" dirty="0" err="1">
                <a:solidFill>
                  <a:srgbClr val="FF0000"/>
                </a:solidFill>
                <a:latin typeface="微软雅黑"/>
                <a:cs typeface="微软雅黑"/>
              </a:rPr>
              <a:t>择</a:t>
            </a:r>
            <a:r>
              <a:rPr sz="1400" spc="-10" dirty="0" err="1">
                <a:solidFill>
                  <a:srgbClr val="FF0000"/>
                </a:solidFill>
                <a:latin typeface="微软雅黑"/>
                <a:cs typeface="微软雅黑"/>
              </a:rPr>
              <a:t>器</a:t>
            </a:r>
            <a:r>
              <a:rPr sz="1400" spc="0" dirty="0" err="1">
                <a:solidFill>
                  <a:srgbClr val="FF0000"/>
                </a:solidFill>
                <a:latin typeface="微软雅黑"/>
                <a:cs typeface="微软雅黑"/>
              </a:rPr>
              <a:t>，</a:t>
            </a:r>
            <a:r>
              <a:rPr sz="1400" spc="-10" dirty="0" err="1">
                <a:solidFill>
                  <a:srgbClr val="FF0000"/>
                </a:solidFill>
                <a:latin typeface="微软雅黑"/>
                <a:cs typeface="微软雅黑"/>
              </a:rPr>
              <a:t>属</a:t>
            </a:r>
            <a:r>
              <a:rPr sz="1400" spc="0" dirty="0" err="1">
                <a:solidFill>
                  <a:srgbClr val="FF0000"/>
                </a:solidFill>
                <a:latin typeface="微软雅黑"/>
                <a:cs typeface="微软雅黑"/>
              </a:rPr>
              <a:t>性名</a:t>
            </a:r>
            <a:r>
              <a:rPr sz="1400" spc="-10" dirty="0" err="1">
                <a:solidFill>
                  <a:srgbClr val="FF0000"/>
                </a:solidFill>
                <a:latin typeface="微软雅黑"/>
                <a:cs typeface="微软雅黑"/>
              </a:rPr>
              <a:t>，</a:t>
            </a:r>
            <a:r>
              <a:rPr sz="1400" spc="0" dirty="0" err="1">
                <a:solidFill>
                  <a:srgbClr val="FF0000"/>
                </a:solidFill>
                <a:latin typeface="微软雅黑"/>
                <a:cs typeface="微软雅黑"/>
              </a:rPr>
              <a:t>属</a:t>
            </a:r>
            <a:r>
              <a:rPr sz="1400" spc="-10" dirty="0" err="1">
                <a:solidFill>
                  <a:srgbClr val="FF0000"/>
                </a:solidFill>
                <a:latin typeface="微软雅黑"/>
                <a:cs typeface="微软雅黑"/>
              </a:rPr>
              <a:t>性</a:t>
            </a:r>
            <a:r>
              <a:rPr sz="1400" spc="0" dirty="0" err="1">
                <a:solidFill>
                  <a:srgbClr val="FF0000"/>
                </a:solidFill>
                <a:latin typeface="微软雅黑"/>
                <a:cs typeface="微软雅黑"/>
              </a:rPr>
              <a:t>值</a:t>
            </a:r>
            <a:r>
              <a:rPr sz="1400" spc="-10" dirty="0" err="1">
                <a:solidFill>
                  <a:srgbClr val="FF0000"/>
                </a:solidFill>
                <a:latin typeface="微软雅黑"/>
                <a:cs typeface="微软雅黑"/>
              </a:rPr>
              <a:t>关</a:t>
            </a:r>
            <a:r>
              <a:rPr sz="1400" spc="0" dirty="0" err="1">
                <a:solidFill>
                  <a:srgbClr val="FF0000"/>
                </a:solidFill>
                <a:latin typeface="微软雅黑"/>
                <a:cs typeface="微软雅黑"/>
              </a:rPr>
              <a:t>键</a:t>
            </a:r>
            <a:r>
              <a:rPr sz="1400" spc="-10" dirty="0" err="1">
                <a:solidFill>
                  <a:srgbClr val="FF0000"/>
                </a:solidFill>
                <a:latin typeface="微软雅黑"/>
                <a:cs typeface="微软雅黑"/>
              </a:rPr>
              <a:t>字</a:t>
            </a:r>
            <a:r>
              <a:rPr sz="1400" b="1" spc="0" dirty="0" err="1">
                <a:solidFill>
                  <a:srgbClr val="FF0000"/>
                </a:solidFill>
                <a:latin typeface="微软雅黑"/>
                <a:cs typeface="微软雅黑"/>
              </a:rPr>
              <a:t>全</a:t>
            </a:r>
            <a:r>
              <a:rPr sz="1400" b="1" spc="-10" dirty="0" err="1">
                <a:solidFill>
                  <a:srgbClr val="FF0000"/>
                </a:solidFill>
                <a:latin typeface="微软雅黑"/>
                <a:cs typeface="微软雅黑"/>
              </a:rPr>
              <a:t>部</a:t>
            </a:r>
            <a:r>
              <a:rPr sz="1400" b="1" spc="0" dirty="0" err="1">
                <a:solidFill>
                  <a:srgbClr val="FF0000"/>
                </a:solidFill>
                <a:latin typeface="微软雅黑"/>
                <a:cs typeface="微软雅黑"/>
              </a:rPr>
              <a:t>使</a:t>
            </a:r>
            <a:r>
              <a:rPr sz="1400" b="1" spc="-10" dirty="0" err="1">
                <a:solidFill>
                  <a:srgbClr val="FF0000"/>
                </a:solidFill>
                <a:latin typeface="微软雅黑"/>
                <a:cs typeface="微软雅黑"/>
              </a:rPr>
              <a:t>用</a:t>
            </a:r>
            <a:r>
              <a:rPr sz="1400" b="1" spc="0" dirty="0" err="1">
                <a:solidFill>
                  <a:srgbClr val="FF0000"/>
                </a:solidFill>
                <a:latin typeface="微软雅黑"/>
                <a:cs typeface="微软雅黑"/>
              </a:rPr>
              <a:t>小</a:t>
            </a:r>
            <a:r>
              <a:rPr sz="1400" b="1" spc="-10" dirty="0" err="1">
                <a:solidFill>
                  <a:srgbClr val="FF0000"/>
                </a:solidFill>
                <a:latin typeface="微软雅黑"/>
                <a:cs typeface="微软雅黑"/>
              </a:rPr>
              <a:t>写</a:t>
            </a:r>
            <a:r>
              <a:rPr sz="1400" b="1" spc="0" dirty="0" err="1">
                <a:solidFill>
                  <a:srgbClr val="FF0000"/>
                </a:solidFill>
                <a:latin typeface="微软雅黑"/>
                <a:cs typeface="微软雅黑"/>
              </a:rPr>
              <a:t>字</a:t>
            </a:r>
            <a:r>
              <a:rPr sz="1400" b="1" spc="-10" dirty="0" err="1">
                <a:solidFill>
                  <a:srgbClr val="FF0000"/>
                </a:solidFill>
                <a:latin typeface="微软雅黑"/>
                <a:cs typeface="微软雅黑"/>
              </a:rPr>
              <a:t>母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特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殊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情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况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除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外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1400"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400" y="971550"/>
            <a:ext cx="6538595" cy="1318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2145"/>
              </a:spcBef>
            </a:pPr>
            <a:r>
              <a:rPr b="1" dirty="0">
                <a:solidFill>
                  <a:srgbClr val="585858"/>
                </a:solidFill>
                <a:latin typeface="微软雅黑"/>
                <a:cs typeface="微软雅黑"/>
              </a:rPr>
              <a:t>2.</a:t>
            </a:r>
            <a:r>
              <a:rPr b="1" spc="-10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b="1" dirty="0">
                <a:solidFill>
                  <a:srgbClr val="585858"/>
                </a:solidFill>
                <a:latin typeface="微软雅黑"/>
                <a:cs typeface="微软雅黑"/>
              </a:rPr>
              <a:t>样</a:t>
            </a:r>
            <a:r>
              <a:rPr b="1" spc="-5" dirty="0">
                <a:solidFill>
                  <a:srgbClr val="585858"/>
                </a:solidFill>
                <a:latin typeface="微软雅黑"/>
                <a:cs typeface="微软雅黑"/>
              </a:rPr>
              <a:t>式</a:t>
            </a:r>
            <a:r>
              <a:rPr b="1" dirty="0">
                <a:solidFill>
                  <a:srgbClr val="585858"/>
                </a:solidFill>
                <a:latin typeface="微软雅黑"/>
                <a:cs typeface="微软雅黑"/>
              </a:rPr>
              <a:t>大小写</a:t>
            </a:r>
            <a:endParaRPr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7018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h3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</a:p>
          <a:p>
            <a:pPr marL="328930">
              <a:lnSpc>
                <a:spcPct val="100000"/>
              </a:lnSpc>
              <a:spcBef>
                <a:spcPts val="625"/>
              </a:spcBef>
            </a:pPr>
            <a:r>
              <a:rPr sz="1400" spc="-5" dirty="0">
                <a:latin typeface="Courier New"/>
                <a:cs typeface="Courier New"/>
              </a:rPr>
              <a:t>color: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pink;</a:t>
            </a:r>
            <a:endParaRPr sz="1400" dirty="0">
              <a:latin typeface="Courier New"/>
              <a:cs typeface="Courier New"/>
            </a:endParaRPr>
          </a:p>
          <a:p>
            <a:pPr marL="170180">
              <a:lnSpc>
                <a:spcPct val="100000"/>
              </a:lnSpc>
              <a:spcBef>
                <a:spcPts val="635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1295400" y="234950"/>
            <a:ext cx="1307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CSS</a:t>
            </a:r>
            <a:r>
              <a:rPr lang="en-US" altLang="zh-CN" sz="2400" spc="-50" dirty="0">
                <a:solidFill>
                  <a:schemeClr val="bg1"/>
                </a:solidFill>
              </a:rPr>
              <a:t> </a:t>
            </a:r>
            <a:r>
              <a:rPr lang="zh-CN" altLang="en-US" sz="2400" spc="-5" dirty="0">
                <a:solidFill>
                  <a:schemeClr val="bg1"/>
                </a:solidFill>
              </a:rPr>
              <a:t>简介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48200" y="350339"/>
            <a:ext cx="205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lang="en-US" altLang="zh-CN" b="1" dirty="0">
                <a:solidFill>
                  <a:srgbClr val="585858"/>
                </a:solidFill>
                <a:latin typeface="微软雅黑"/>
                <a:cs typeface="微软雅黑"/>
              </a:rPr>
              <a:t>1.4</a:t>
            </a:r>
            <a:r>
              <a:rPr lang="en-US" altLang="zh-CN" b="1" spc="-5" dirty="0">
                <a:solidFill>
                  <a:srgbClr val="585858"/>
                </a:solidFill>
                <a:latin typeface="微软雅黑"/>
                <a:cs typeface="微软雅黑"/>
              </a:rPr>
              <a:t> CSS</a:t>
            </a:r>
            <a:r>
              <a:rPr lang="en-US" altLang="zh-CN" b="1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lang="zh-CN" altLang="en-US" b="1" dirty="0">
                <a:solidFill>
                  <a:srgbClr val="585858"/>
                </a:solidFill>
                <a:latin typeface="微软雅黑"/>
                <a:cs typeface="微软雅黑"/>
              </a:rPr>
              <a:t>代码风格</a:t>
            </a:r>
            <a:endParaRPr lang="zh-CN" altLang="en-US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81000" y="1047750"/>
            <a:ext cx="6607175" cy="23955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45"/>
              </a:spcBef>
            </a:pPr>
            <a:r>
              <a:rPr b="1" dirty="0">
                <a:solidFill>
                  <a:srgbClr val="585858"/>
                </a:solidFill>
                <a:latin typeface="微软雅黑"/>
                <a:cs typeface="微软雅黑"/>
              </a:rPr>
              <a:t>3.</a:t>
            </a:r>
            <a:r>
              <a:rPr b="1" spc="-10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b="1" dirty="0">
                <a:solidFill>
                  <a:srgbClr val="585858"/>
                </a:solidFill>
                <a:latin typeface="微软雅黑"/>
                <a:cs typeface="微软雅黑"/>
              </a:rPr>
              <a:t>空格规范</a:t>
            </a:r>
            <a:endParaRPr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17081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h3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</a:p>
          <a:p>
            <a:pPr marL="408305">
              <a:lnSpc>
                <a:spcPct val="100000"/>
              </a:lnSpc>
              <a:spcBef>
                <a:spcPts val="625"/>
              </a:spcBef>
            </a:pPr>
            <a:r>
              <a:rPr sz="1400" spc="-5" dirty="0">
                <a:latin typeface="Courier New"/>
                <a:cs typeface="Courier New"/>
              </a:rPr>
              <a:t>color: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pink;</a:t>
            </a:r>
            <a:endParaRPr sz="1400" dirty="0">
              <a:latin typeface="Courier New"/>
              <a:cs typeface="Courier New"/>
            </a:endParaRPr>
          </a:p>
          <a:p>
            <a:pPr marL="170815">
              <a:lnSpc>
                <a:spcPct val="100000"/>
              </a:lnSpc>
              <a:spcBef>
                <a:spcPts val="640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① </a:t>
            </a:r>
            <a:r>
              <a:rPr sz="1400" spc="2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属</a:t>
            </a: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性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值前面，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冒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号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后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面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保留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一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个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空格</a:t>
            </a:r>
            <a:endParaRPr sz="1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② </a:t>
            </a:r>
            <a:r>
              <a:rPr sz="1400" spc="2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选</a:t>
            </a: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择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器（标签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）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和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大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括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号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中间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保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留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空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格</a:t>
            </a:r>
            <a:endParaRPr sz="1400" dirty="0">
              <a:latin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95400" y="234950"/>
            <a:ext cx="1307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CSS</a:t>
            </a:r>
            <a:r>
              <a:rPr lang="en-US" altLang="zh-CN" sz="2400" spc="-50" dirty="0">
                <a:solidFill>
                  <a:schemeClr val="bg1"/>
                </a:solidFill>
              </a:rPr>
              <a:t> </a:t>
            </a:r>
            <a:r>
              <a:rPr lang="zh-CN" altLang="en-US" sz="2400" spc="-5" dirty="0">
                <a:solidFill>
                  <a:schemeClr val="bg1"/>
                </a:solidFill>
              </a:rPr>
              <a:t>简介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1994" y="411411"/>
            <a:ext cx="211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645">
              <a:lnSpc>
                <a:spcPct val="100000"/>
              </a:lnSpc>
              <a:spcBef>
                <a:spcPts val="100"/>
              </a:spcBef>
            </a:pPr>
            <a:r>
              <a:rPr lang="en-US" altLang="zh-CN" b="1" dirty="0">
                <a:solidFill>
                  <a:srgbClr val="585858"/>
                </a:solidFill>
                <a:latin typeface="微软雅黑"/>
                <a:cs typeface="微软雅黑"/>
              </a:rPr>
              <a:t>1.4</a:t>
            </a:r>
            <a:r>
              <a:rPr lang="en-US" altLang="zh-CN" b="1" spc="-5" dirty="0">
                <a:solidFill>
                  <a:srgbClr val="585858"/>
                </a:solidFill>
                <a:latin typeface="微软雅黑"/>
                <a:cs typeface="微软雅黑"/>
              </a:rPr>
              <a:t> CSS</a:t>
            </a:r>
            <a:r>
              <a:rPr lang="en-US" altLang="zh-CN" b="1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lang="zh-CN" altLang="en-US" b="1" dirty="0">
                <a:solidFill>
                  <a:srgbClr val="585858"/>
                </a:solidFill>
                <a:latin typeface="微软雅黑"/>
                <a:cs typeface="微软雅黑"/>
              </a:rPr>
              <a:t>代码风格</a:t>
            </a:r>
            <a:endParaRPr lang="zh-CN" altLang="en-US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3581400" y="819150"/>
            <a:ext cx="4572000" cy="36144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0670" indent="-267970">
              <a:lnSpc>
                <a:spcPct val="100000"/>
              </a:lnSpc>
              <a:spcBef>
                <a:spcPts val="105"/>
              </a:spcBef>
              <a:buFont typeface="Wingdings"/>
              <a:buChar char=""/>
              <a:tabLst>
                <a:tab pos="281305" algn="l"/>
              </a:tabLst>
            </a:pPr>
            <a:r>
              <a:rPr dirty="0">
                <a:latin typeface="微软雅黑"/>
                <a:cs typeface="微软雅黑"/>
              </a:rPr>
              <a:t>CSS</a:t>
            </a:r>
            <a:r>
              <a:rPr spc="-15" dirty="0">
                <a:latin typeface="微软雅黑"/>
                <a:cs typeface="微软雅黑"/>
              </a:rPr>
              <a:t> </a:t>
            </a:r>
            <a:r>
              <a:rPr dirty="0">
                <a:latin typeface="微软雅黑"/>
                <a:cs typeface="微软雅黑"/>
              </a:rPr>
              <a:t>简介</a:t>
            </a:r>
          </a:p>
          <a:p>
            <a:pPr>
              <a:lnSpc>
                <a:spcPct val="100000"/>
              </a:lnSpc>
              <a:spcBef>
                <a:spcPts val="10"/>
              </a:spcBef>
              <a:buChar char=""/>
            </a:pPr>
            <a:endParaRPr dirty="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spcBef>
                <a:spcPts val="5"/>
              </a:spcBef>
              <a:buFont typeface="Wingdings"/>
              <a:buChar char=""/>
              <a:tabLst>
                <a:tab pos="281305" algn="l"/>
              </a:tabLst>
            </a:pPr>
            <a:r>
              <a:rPr dirty="0">
                <a:solidFill>
                  <a:srgbClr val="FF0000"/>
                </a:solidFill>
                <a:latin typeface="微软雅黑"/>
                <a:cs typeface="微软雅黑"/>
              </a:rPr>
              <a:t>CSS</a:t>
            </a:r>
            <a:r>
              <a:rPr spc="-2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dirty="0">
                <a:solidFill>
                  <a:srgbClr val="FF0000"/>
                </a:solidFill>
                <a:latin typeface="微软雅黑"/>
                <a:cs typeface="微软雅黑"/>
              </a:rPr>
              <a:t>基础选择器</a:t>
            </a:r>
            <a:endParaRPr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"/>
            </a:pPr>
            <a:endParaRPr dirty="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spcBef>
                <a:spcPts val="5"/>
              </a:spcBef>
              <a:buFont typeface="Wingdings"/>
              <a:buChar char=""/>
              <a:tabLst>
                <a:tab pos="281305" algn="l"/>
              </a:tabLst>
            </a:pPr>
            <a:r>
              <a:rPr dirty="0">
                <a:latin typeface="微软雅黑"/>
                <a:cs typeface="微软雅黑"/>
              </a:rPr>
              <a:t>CSS</a:t>
            </a:r>
            <a:r>
              <a:rPr spc="-80" dirty="0">
                <a:latin typeface="微软雅黑"/>
                <a:cs typeface="微软雅黑"/>
              </a:rPr>
              <a:t> </a:t>
            </a:r>
            <a:r>
              <a:rPr dirty="0">
                <a:latin typeface="微软雅黑"/>
                <a:cs typeface="微软雅黑"/>
              </a:rPr>
              <a:t>字体属性</a:t>
            </a:r>
          </a:p>
          <a:p>
            <a:pPr>
              <a:lnSpc>
                <a:spcPct val="100000"/>
              </a:lnSpc>
              <a:spcBef>
                <a:spcPts val="10"/>
              </a:spcBef>
              <a:buChar char=""/>
            </a:pPr>
            <a:endParaRPr dirty="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buFont typeface="Wingdings"/>
              <a:buChar char=""/>
              <a:tabLst>
                <a:tab pos="281305" algn="l"/>
              </a:tabLst>
            </a:pPr>
            <a:r>
              <a:rPr dirty="0">
                <a:latin typeface="微软雅黑"/>
                <a:cs typeface="微软雅黑"/>
              </a:rPr>
              <a:t>CSS</a:t>
            </a:r>
            <a:r>
              <a:rPr spc="-80" dirty="0">
                <a:latin typeface="微软雅黑"/>
                <a:cs typeface="微软雅黑"/>
              </a:rPr>
              <a:t> </a:t>
            </a:r>
            <a:r>
              <a:rPr dirty="0">
                <a:latin typeface="微软雅黑"/>
                <a:cs typeface="微软雅黑"/>
              </a:rPr>
              <a:t>文本属性</a:t>
            </a:r>
          </a:p>
          <a:p>
            <a:pPr>
              <a:lnSpc>
                <a:spcPct val="100000"/>
              </a:lnSpc>
              <a:spcBef>
                <a:spcPts val="10"/>
              </a:spcBef>
              <a:buChar char=""/>
            </a:pPr>
            <a:endParaRPr dirty="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spcBef>
                <a:spcPts val="5"/>
              </a:spcBef>
              <a:buFont typeface="Wingdings"/>
              <a:buChar char=""/>
              <a:tabLst>
                <a:tab pos="281305" algn="l"/>
              </a:tabLst>
            </a:pPr>
            <a:r>
              <a:rPr dirty="0">
                <a:latin typeface="微软雅黑"/>
                <a:cs typeface="微软雅黑"/>
              </a:rPr>
              <a:t>CSS</a:t>
            </a:r>
            <a:r>
              <a:rPr spc="-20" dirty="0">
                <a:latin typeface="微软雅黑"/>
                <a:cs typeface="微软雅黑"/>
              </a:rPr>
              <a:t> </a:t>
            </a:r>
            <a:r>
              <a:rPr dirty="0">
                <a:latin typeface="微软雅黑"/>
                <a:cs typeface="微软雅黑"/>
              </a:rPr>
              <a:t>的引入方式</a:t>
            </a:r>
          </a:p>
          <a:p>
            <a:pPr>
              <a:lnSpc>
                <a:spcPct val="100000"/>
              </a:lnSpc>
              <a:spcBef>
                <a:spcPts val="10"/>
              </a:spcBef>
              <a:buChar char=""/>
            </a:pPr>
            <a:endParaRPr dirty="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spcBef>
                <a:spcPts val="5"/>
              </a:spcBef>
              <a:buFont typeface="Wingdings"/>
              <a:buChar char=""/>
              <a:tabLst>
                <a:tab pos="281305" algn="l"/>
              </a:tabLst>
            </a:pPr>
            <a:r>
              <a:rPr dirty="0">
                <a:latin typeface="微软雅黑"/>
                <a:cs typeface="微软雅黑"/>
              </a:rPr>
              <a:t>综合案例</a:t>
            </a:r>
          </a:p>
          <a:p>
            <a:pPr>
              <a:lnSpc>
                <a:spcPct val="100000"/>
              </a:lnSpc>
              <a:spcBef>
                <a:spcPts val="10"/>
              </a:spcBef>
              <a:buChar char=""/>
            </a:pPr>
            <a:endParaRPr dirty="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buFont typeface="Wingdings"/>
              <a:buChar char=""/>
              <a:tabLst>
                <a:tab pos="281305" algn="l"/>
              </a:tabLst>
            </a:pPr>
            <a:r>
              <a:rPr spc="-5" dirty="0">
                <a:latin typeface="微软雅黑"/>
                <a:cs typeface="微软雅黑"/>
              </a:rPr>
              <a:t>Chrome</a:t>
            </a:r>
            <a:r>
              <a:rPr spc="-75" dirty="0">
                <a:latin typeface="微软雅黑"/>
                <a:cs typeface="微软雅黑"/>
              </a:rPr>
              <a:t> </a:t>
            </a:r>
            <a:r>
              <a:rPr dirty="0">
                <a:latin typeface="微软雅黑"/>
                <a:cs typeface="微软雅黑"/>
              </a:rPr>
              <a:t>调试工具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800600" y="432047"/>
            <a:ext cx="2312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2.1</a:t>
            </a:r>
            <a:r>
              <a:rPr sz="1800" b="1" spc="-4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800" b="1" spc="-5" dirty="0">
                <a:solidFill>
                  <a:srgbClr val="585858"/>
                </a:solidFill>
                <a:latin typeface="微软雅黑"/>
                <a:cs typeface="微软雅黑"/>
              </a:rPr>
              <a:t>CSS</a:t>
            </a:r>
            <a:r>
              <a:rPr sz="1800" b="1" spc="-3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选择器的作用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1" y="1200150"/>
            <a:ext cx="3581400" cy="3079689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35"/>
              </a:spcBef>
            </a:pPr>
            <a:r>
              <a:rPr sz="1400" dirty="0">
                <a:latin typeface="Calibri"/>
                <a:cs typeface="Calibri"/>
              </a:rPr>
              <a:t>&lt;</a:t>
            </a:r>
            <a:r>
              <a:rPr sz="1400" spc="-5" dirty="0">
                <a:latin typeface="Calibri"/>
                <a:cs typeface="Calibri"/>
              </a:rPr>
              <a:t>div</a:t>
            </a:r>
            <a:r>
              <a:rPr sz="1400" dirty="0">
                <a:latin typeface="Calibri"/>
                <a:cs typeface="Calibri"/>
              </a:rPr>
              <a:t>&gt;</a:t>
            </a:r>
            <a:r>
              <a:rPr sz="1400" spc="0" dirty="0">
                <a:latin typeface="宋体"/>
                <a:cs typeface="宋体"/>
              </a:rPr>
              <a:t>我</a:t>
            </a:r>
            <a:r>
              <a:rPr sz="1400" dirty="0">
                <a:latin typeface="宋体"/>
                <a:cs typeface="宋体"/>
              </a:rPr>
              <a:t>是</a:t>
            </a:r>
            <a:r>
              <a:rPr sz="1400" spc="-5" dirty="0">
                <a:latin typeface="Calibri"/>
                <a:cs typeface="Calibri"/>
              </a:rPr>
              <a:t>div</a:t>
            </a:r>
            <a:r>
              <a:rPr sz="1400" dirty="0">
                <a:latin typeface="Calibri"/>
                <a:cs typeface="Calibri"/>
              </a:rPr>
              <a:t>&lt;</a:t>
            </a:r>
            <a:r>
              <a:rPr sz="1400" spc="-15" dirty="0">
                <a:latin typeface="Calibri"/>
                <a:cs typeface="Calibri"/>
              </a:rPr>
              <a:t>/</a:t>
            </a:r>
            <a:r>
              <a:rPr sz="1400" spc="-5" dirty="0">
                <a:latin typeface="Calibri"/>
                <a:cs typeface="Calibri"/>
              </a:rPr>
              <a:t>di</a:t>
            </a:r>
            <a:r>
              <a:rPr sz="1400" spc="-10" dirty="0">
                <a:latin typeface="Calibri"/>
                <a:cs typeface="Calibri"/>
              </a:rPr>
              <a:t>v</a:t>
            </a:r>
            <a:r>
              <a:rPr sz="1400" dirty="0">
                <a:latin typeface="Calibri"/>
                <a:cs typeface="Calibri"/>
              </a:rPr>
              <a:t>&gt;</a:t>
            </a:r>
          </a:p>
          <a:p>
            <a:pPr marL="91440">
              <a:lnSpc>
                <a:spcPct val="100000"/>
              </a:lnSpc>
              <a:spcBef>
                <a:spcPts val="635"/>
              </a:spcBef>
            </a:pPr>
            <a:r>
              <a:rPr sz="1400" dirty="0">
                <a:latin typeface="Calibri"/>
                <a:cs typeface="Calibri"/>
              </a:rPr>
              <a:t>&lt;</a:t>
            </a:r>
            <a:r>
              <a:rPr sz="1400" spc="-5" dirty="0">
                <a:latin typeface="Calibri"/>
                <a:cs typeface="Calibri"/>
              </a:rPr>
              <a:t>div</a:t>
            </a:r>
            <a:r>
              <a:rPr sz="1400" dirty="0">
                <a:latin typeface="Calibri"/>
                <a:cs typeface="Calibri"/>
              </a:rPr>
              <a:t>&gt;</a:t>
            </a:r>
            <a:r>
              <a:rPr sz="1400" spc="0" dirty="0">
                <a:latin typeface="宋体"/>
                <a:cs typeface="宋体"/>
              </a:rPr>
              <a:t>我</a:t>
            </a:r>
            <a:r>
              <a:rPr sz="1400" dirty="0">
                <a:latin typeface="宋体"/>
                <a:cs typeface="宋体"/>
              </a:rPr>
              <a:t>是</a:t>
            </a:r>
            <a:r>
              <a:rPr sz="1400" spc="-5" dirty="0">
                <a:latin typeface="Calibri"/>
                <a:cs typeface="Calibri"/>
              </a:rPr>
              <a:t>div</a:t>
            </a:r>
            <a:r>
              <a:rPr sz="1400" dirty="0">
                <a:latin typeface="Calibri"/>
                <a:cs typeface="Calibri"/>
              </a:rPr>
              <a:t>&lt;</a:t>
            </a:r>
            <a:r>
              <a:rPr sz="1400" spc="-15" dirty="0">
                <a:latin typeface="Calibri"/>
                <a:cs typeface="Calibri"/>
              </a:rPr>
              <a:t>/</a:t>
            </a:r>
            <a:r>
              <a:rPr sz="1400" spc="-5" dirty="0">
                <a:latin typeface="Calibri"/>
                <a:cs typeface="Calibri"/>
              </a:rPr>
              <a:t>di</a:t>
            </a:r>
            <a:r>
              <a:rPr sz="1400" spc="-10" dirty="0">
                <a:latin typeface="Calibri"/>
                <a:cs typeface="Calibri"/>
              </a:rPr>
              <a:t>v</a:t>
            </a:r>
            <a:r>
              <a:rPr sz="1400" dirty="0">
                <a:latin typeface="Calibri"/>
                <a:cs typeface="Calibri"/>
              </a:rPr>
              <a:t>&gt;</a:t>
            </a:r>
          </a:p>
          <a:p>
            <a:pPr marL="91440">
              <a:lnSpc>
                <a:spcPct val="100000"/>
              </a:lnSpc>
              <a:spcBef>
                <a:spcPts val="625"/>
              </a:spcBef>
            </a:pPr>
            <a:r>
              <a:rPr sz="1400" dirty="0">
                <a:latin typeface="Calibri"/>
                <a:cs typeface="Calibri"/>
              </a:rPr>
              <a:t>&lt;p&gt;</a:t>
            </a:r>
            <a:r>
              <a:rPr sz="1400" spc="0" dirty="0">
                <a:latin typeface="宋体"/>
                <a:cs typeface="宋体"/>
              </a:rPr>
              <a:t>我是段</a:t>
            </a:r>
            <a:r>
              <a:rPr sz="1400" spc="-5" dirty="0">
                <a:latin typeface="宋体"/>
                <a:cs typeface="宋体"/>
              </a:rPr>
              <a:t>落</a:t>
            </a:r>
            <a:r>
              <a:rPr sz="1400" spc="-5" dirty="0">
                <a:latin typeface="Calibri"/>
                <a:cs typeface="Calibri"/>
              </a:rPr>
              <a:t>&lt;/p&gt;</a:t>
            </a:r>
            <a:endParaRPr sz="1400" dirty="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635"/>
              </a:spcBef>
            </a:pPr>
            <a:r>
              <a:rPr sz="1400" spc="-5" dirty="0">
                <a:latin typeface="Calibri"/>
                <a:cs typeface="Calibri"/>
              </a:rPr>
              <a:t>&lt;ul&gt;</a:t>
            </a:r>
            <a:endParaRPr sz="14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625"/>
              </a:spcBef>
            </a:pPr>
            <a:r>
              <a:rPr sz="1400" spc="-5" dirty="0">
                <a:latin typeface="Calibri"/>
                <a:cs typeface="Calibri"/>
              </a:rPr>
              <a:t>&lt;li&gt;</a:t>
            </a:r>
            <a:r>
              <a:rPr sz="1400" spc="0" dirty="0">
                <a:latin typeface="宋体"/>
                <a:cs typeface="宋体"/>
              </a:rPr>
              <a:t>我</a:t>
            </a:r>
            <a:r>
              <a:rPr sz="1400" dirty="0">
                <a:latin typeface="宋体"/>
                <a:cs typeface="宋体"/>
              </a:rPr>
              <a:t>是</a:t>
            </a:r>
            <a:r>
              <a:rPr sz="1400" spc="-5" dirty="0">
                <a:latin typeface="Calibri"/>
                <a:cs typeface="Calibri"/>
              </a:rPr>
              <a:t>ul</a:t>
            </a:r>
            <a:r>
              <a:rPr sz="1400" spc="0" dirty="0">
                <a:latin typeface="宋体"/>
                <a:cs typeface="宋体"/>
              </a:rPr>
              <a:t>里面</a:t>
            </a:r>
            <a:r>
              <a:rPr sz="1400" spc="-15" dirty="0">
                <a:latin typeface="宋体"/>
                <a:cs typeface="宋体"/>
              </a:rPr>
              <a:t>小</a:t>
            </a:r>
            <a:r>
              <a:rPr sz="1400" spc="-5" dirty="0">
                <a:latin typeface="Calibri"/>
                <a:cs typeface="Calibri"/>
              </a:rPr>
              <a:t>li</a:t>
            </a:r>
            <a:r>
              <a:rPr sz="1400" spc="-10" dirty="0">
                <a:latin typeface="宋体"/>
                <a:cs typeface="宋体"/>
              </a:rPr>
              <a:t>哦</a:t>
            </a:r>
            <a:r>
              <a:rPr sz="1400" spc="-5" dirty="0">
                <a:latin typeface="Calibri"/>
                <a:cs typeface="Calibri"/>
              </a:rPr>
              <a:t>&lt;/li&gt;</a:t>
            </a:r>
            <a:endParaRPr sz="1400" dirty="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635"/>
              </a:spcBef>
            </a:pPr>
            <a:r>
              <a:rPr sz="1400" dirty="0">
                <a:latin typeface="Calibri"/>
                <a:cs typeface="Calibri"/>
              </a:rPr>
              <a:t>&lt;/ul&gt;</a:t>
            </a:r>
          </a:p>
          <a:p>
            <a:pPr marL="91440">
              <a:lnSpc>
                <a:spcPct val="100000"/>
              </a:lnSpc>
              <a:spcBef>
                <a:spcPts val="625"/>
              </a:spcBef>
            </a:pPr>
            <a:r>
              <a:rPr sz="1400" dirty="0">
                <a:latin typeface="Calibri"/>
                <a:cs typeface="Calibri"/>
              </a:rPr>
              <a:t>&lt;ol&gt;</a:t>
            </a:r>
          </a:p>
          <a:p>
            <a:pPr marL="273050">
              <a:lnSpc>
                <a:spcPct val="100000"/>
              </a:lnSpc>
              <a:spcBef>
                <a:spcPts val="640"/>
              </a:spcBef>
            </a:pPr>
            <a:r>
              <a:rPr sz="1400" dirty="0">
                <a:latin typeface="Calibri"/>
                <a:cs typeface="Calibri"/>
              </a:rPr>
              <a:t>&lt;li&gt;</a:t>
            </a:r>
            <a:r>
              <a:rPr sz="1400" spc="0" dirty="0">
                <a:latin typeface="宋体"/>
                <a:cs typeface="宋体"/>
              </a:rPr>
              <a:t>我</a:t>
            </a:r>
            <a:r>
              <a:rPr sz="1400" dirty="0">
                <a:latin typeface="宋体"/>
                <a:cs typeface="宋体"/>
              </a:rPr>
              <a:t>是</a:t>
            </a:r>
            <a:r>
              <a:rPr sz="1400" spc="-5" dirty="0">
                <a:latin typeface="Calibri"/>
                <a:cs typeface="Calibri"/>
              </a:rPr>
              <a:t>ol</a:t>
            </a:r>
            <a:r>
              <a:rPr sz="1400" spc="0" dirty="0">
                <a:latin typeface="宋体"/>
                <a:cs typeface="宋体"/>
              </a:rPr>
              <a:t>里</a:t>
            </a:r>
            <a:r>
              <a:rPr sz="1400" spc="-10" dirty="0">
                <a:latin typeface="宋体"/>
                <a:cs typeface="宋体"/>
              </a:rPr>
              <a:t>面</a:t>
            </a:r>
            <a:r>
              <a:rPr sz="1400" spc="-5" dirty="0">
                <a:latin typeface="宋体"/>
                <a:cs typeface="宋体"/>
              </a:rPr>
              <a:t>小</a:t>
            </a:r>
            <a:r>
              <a:rPr sz="1400" spc="-5" dirty="0">
                <a:latin typeface="Calibri"/>
                <a:cs typeface="Calibri"/>
              </a:rPr>
              <a:t>li</a:t>
            </a:r>
            <a:r>
              <a:rPr sz="1400" spc="-10" dirty="0">
                <a:latin typeface="宋体"/>
                <a:cs typeface="宋体"/>
              </a:rPr>
              <a:t>哦</a:t>
            </a:r>
            <a:r>
              <a:rPr sz="1400" spc="-5" dirty="0">
                <a:latin typeface="Calibri"/>
                <a:cs typeface="Calibri"/>
              </a:rPr>
              <a:t>&lt;/li&gt;</a:t>
            </a:r>
            <a:endParaRPr sz="1400" dirty="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625"/>
              </a:spcBef>
            </a:pPr>
            <a:r>
              <a:rPr sz="1400" dirty="0">
                <a:latin typeface="Calibri"/>
                <a:cs typeface="Calibri"/>
              </a:rPr>
              <a:t>&lt;/ol&gt;</a:t>
            </a: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98644" y="266431"/>
            <a:ext cx="1938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en-US" altLang="zh-CN" spc="-50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CSS</a:t>
            </a:r>
            <a:r>
              <a:rPr lang="en-US" altLang="zh-CN" spc="-45" dirty="0">
                <a:solidFill>
                  <a:schemeClr val="bg1"/>
                </a:solidFill>
              </a:rPr>
              <a:t> </a:t>
            </a:r>
            <a:r>
              <a:rPr lang="zh-CN" altLang="en-US" spc="-5" dirty="0">
                <a:solidFill>
                  <a:schemeClr val="bg1"/>
                </a:solidFill>
              </a:rPr>
              <a:t>基础选择器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38600" y="1885950"/>
            <a:ext cx="4572000" cy="150297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28600">
              <a:lnSpc>
                <a:spcPct val="100000"/>
              </a:lnSpc>
              <a:buAutoNum type="arabicPeriod"/>
              <a:tabLst>
                <a:tab pos="286385" algn="l"/>
              </a:tabLst>
            </a:pPr>
            <a:r>
              <a:rPr lang="zh-CN" altLang="en-US" dirty="0">
                <a:solidFill>
                  <a:srgbClr val="252525"/>
                </a:solidFill>
                <a:latin typeface="微软雅黑"/>
                <a:cs typeface="微软雅黑"/>
              </a:rPr>
              <a:t>我想把</a:t>
            </a:r>
            <a:r>
              <a:rPr lang="zh-CN" altLang="en-US" spc="-2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lang="en-US" altLang="zh-CN" spc="-5" dirty="0">
                <a:solidFill>
                  <a:srgbClr val="252525"/>
                </a:solidFill>
                <a:latin typeface="微软雅黑"/>
                <a:cs typeface="微软雅黑"/>
              </a:rPr>
              <a:t>div</a:t>
            </a:r>
            <a:r>
              <a:rPr lang="zh-CN" altLang="en-US" spc="-1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lang="zh-CN" altLang="en-US" dirty="0">
                <a:solidFill>
                  <a:srgbClr val="252525"/>
                </a:solidFill>
                <a:latin typeface="微软雅黑"/>
                <a:cs typeface="微软雅黑"/>
              </a:rPr>
              <a:t>里面的文字改</a:t>
            </a:r>
            <a:r>
              <a:rPr lang="zh-CN" altLang="en-US" spc="-10" dirty="0">
                <a:solidFill>
                  <a:srgbClr val="252525"/>
                </a:solidFill>
                <a:latin typeface="微软雅黑"/>
                <a:cs typeface="微软雅黑"/>
              </a:rPr>
              <a:t>为</a:t>
            </a:r>
            <a:r>
              <a:rPr lang="zh-CN" altLang="en-US" dirty="0">
                <a:solidFill>
                  <a:srgbClr val="252525"/>
                </a:solidFill>
                <a:latin typeface="微软雅黑"/>
                <a:cs typeface="微软雅黑"/>
              </a:rPr>
              <a:t>红</a:t>
            </a:r>
            <a:r>
              <a:rPr lang="zh-CN" altLang="en-US" spc="-10" dirty="0">
                <a:solidFill>
                  <a:srgbClr val="252525"/>
                </a:solidFill>
                <a:latin typeface="微软雅黑"/>
                <a:cs typeface="微软雅黑"/>
              </a:rPr>
              <a:t>色</a:t>
            </a:r>
            <a:r>
              <a:rPr lang="en-US" altLang="zh-CN" dirty="0">
                <a:solidFill>
                  <a:srgbClr val="252525"/>
                </a:solidFill>
                <a:latin typeface="微软雅黑"/>
                <a:cs typeface="微软雅黑"/>
              </a:rPr>
              <a:t>?</a:t>
            </a:r>
            <a:endParaRPr lang="zh-CN" altLang="en-US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52525"/>
              </a:buClr>
              <a:buFont typeface="΢"/>
              <a:buAutoNum type="arabicPeriod"/>
            </a:pPr>
            <a:endParaRPr lang="zh-CN" altLang="en-US" dirty="0">
              <a:latin typeface="Times New Roman"/>
              <a:cs typeface="Times New Roman"/>
            </a:endParaRPr>
          </a:p>
          <a:p>
            <a:pPr marL="285750" indent="-228600">
              <a:lnSpc>
                <a:spcPct val="100000"/>
              </a:lnSpc>
              <a:buAutoNum type="arabicPeriod"/>
              <a:tabLst>
                <a:tab pos="286385" algn="l"/>
              </a:tabLst>
            </a:pPr>
            <a:r>
              <a:rPr lang="zh-CN" altLang="en-US" dirty="0">
                <a:solidFill>
                  <a:srgbClr val="252525"/>
                </a:solidFill>
                <a:latin typeface="微软雅黑"/>
                <a:cs typeface="微软雅黑"/>
              </a:rPr>
              <a:t>我想把第一个</a:t>
            </a:r>
            <a:r>
              <a:rPr lang="en-US" altLang="zh-CN" spc="-5" dirty="0">
                <a:solidFill>
                  <a:srgbClr val="252525"/>
                </a:solidFill>
                <a:latin typeface="微软雅黑"/>
                <a:cs typeface="微软雅黑"/>
              </a:rPr>
              <a:t>div</a:t>
            </a:r>
            <a:r>
              <a:rPr lang="zh-CN" altLang="en-US" spc="-4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lang="zh-CN" altLang="en-US" dirty="0">
                <a:solidFill>
                  <a:srgbClr val="252525"/>
                </a:solidFill>
                <a:latin typeface="微软雅黑"/>
                <a:cs typeface="微软雅黑"/>
              </a:rPr>
              <a:t>里面的文字改为</a:t>
            </a:r>
            <a:r>
              <a:rPr lang="zh-CN" altLang="en-US" spc="-10" dirty="0">
                <a:solidFill>
                  <a:srgbClr val="252525"/>
                </a:solidFill>
                <a:latin typeface="微软雅黑"/>
                <a:cs typeface="微软雅黑"/>
              </a:rPr>
              <a:t>红</a:t>
            </a:r>
            <a:r>
              <a:rPr lang="zh-CN" altLang="en-US" dirty="0">
                <a:solidFill>
                  <a:srgbClr val="252525"/>
                </a:solidFill>
                <a:latin typeface="微软雅黑"/>
                <a:cs typeface="微软雅黑"/>
              </a:rPr>
              <a:t>色</a:t>
            </a:r>
            <a:r>
              <a:rPr lang="en-US" altLang="zh-CN" dirty="0">
                <a:solidFill>
                  <a:srgbClr val="252525"/>
                </a:solidFill>
                <a:latin typeface="微软雅黑"/>
                <a:cs typeface="微软雅黑"/>
              </a:rPr>
              <a:t>?</a:t>
            </a:r>
            <a:endParaRPr lang="zh-CN" altLang="en-US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52525"/>
              </a:buClr>
              <a:buFont typeface="΢"/>
              <a:buAutoNum type="arabicPeriod"/>
            </a:pPr>
            <a:endParaRPr lang="zh-CN" altLang="en-US" dirty="0">
              <a:latin typeface="Times New Roman"/>
              <a:cs typeface="Times New Roman"/>
            </a:endParaRPr>
          </a:p>
          <a:p>
            <a:pPr marL="285750" indent="-228600">
              <a:lnSpc>
                <a:spcPct val="100000"/>
              </a:lnSpc>
              <a:buAutoNum type="arabicPeriod"/>
              <a:tabLst>
                <a:tab pos="286385" algn="l"/>
              </a:tabLst>
            </a:pPr>
            <a:r>
              <a:rPr lang="zh-CN" altLang="en-US" dirty="0">
                <a:solidFill>
                  <a:srgbClr val="252525"/>
                </a:solidFill>
                <a:latin typeface="微软雅黑"/>
                <a:cs typeface="微软雅黑"/>
              </a:rPr>
              <a:t>我想把</a:t>
            </a:r>
            <a:r>
              <a:rPr lang="en-US" altLang="zh-CN" dirty="0" err="1">
                <a:solidFill>
                  <a:srgbClr val="252525"/>
                </a:solidFill>
                <a:latin typeface="微软雅黑"/>
                <a:cs typeface="微软雅黑"/>
              </a:rPr>
              <a:t>ul</a:t>
            </a:r>
            <a:r>
              <a:rPr lang="zh-CN" altLang="en-US" spc="-2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lang="zh-CN" altLang="en-US" dirty="0">
                <a:solidFill>
                  <a:srgbClr val="252525"/>
                </a:solidFill>
                <a:latin typeface="微软雅黑"/>
                <a:cs typeface="微软雅黑"/>
              </a:rPr>
              <a:t>里面的</a:t>
            </a:r>
            <a:r>
              <a:rPr lang="zh-CN" altLang="en-US" spc="-3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lang="en-US" altLang="zh-CN" spc="-5" dirty="0">
                <a:solidFill>
                  <a:srgbClr val="252525"/>
                </a:solidFill>
                <a:latin typeface="微软雅黑"/>
                <a:cs typeface="微软雅黑"/>
              </a:rPr>
              <a:t>li</a:t>
            </a:r>
            <a:r>
              <a:rPr lang="zh-CN" altLang="en-US" spc="-1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lang="zh-CN" altLang="en-US" dirty="0">
                <a:solidFill>
                  <a:srgbClr val="252525"/>
                </a:solidFill>
                <a:latin typeface="微软雅黑"/>
                <a:cs typeface="微软雅黑"/>
              </a:rPr>
              <a:t>文字改为红色</a:t>
            </a:r>
            <a:r>
              <a:rPr lang="en-US" altLang="zh-CN" dirty="0">
                <a:solidFill>
                  <a:srgbClr val="252525"/>
                </a:solidFill>
                <a:latin typeface="微软雅黑"/>
                <a:cs typeface="微软雅黑"/>
              </a:rPr>
              <a:t>?</a:t>
            </a:r>
            <a:endParaRPr lang="zh-CN" altLang="en-US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895350"/>
            <a:ext cx="84582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选择器</a:t>
            </a:r>
            <a:r>
              <a:rPr spc="-5" dirty="0">
                <a:solidFill>
                  <a:srgbClr val="252525"/>
                </a:solidFill>
                <a:latin typeface="微软雅黑"/>
                <a:cs typeface="微软雅黑"/>
              </a:rPr>
              <a:t>(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选择符</a:t>
            </a:r>
            <a:r>
              <a:rPr spc="-5" dirty="0">
                <a:solidFill>
                  <a:srgbClr val="252525"/>
                </a:solidFill>
                <a:latin typeface="微软雅黑"/>
                <a:cs typeface="微软雅黑"/>
              </a:rPr>
              <a:t>)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就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是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根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据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不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同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需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求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把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不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同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标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签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选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出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来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这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就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是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选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择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器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作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用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r>
              <a:rPr spc="229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简单来说，就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是</a:t>
            </a:r>
            <a:r>
              <a:rPr spc="0" dirty="0">
                <a:solidFill>
                  <a:srgbClr val="FF0000"/>
                </a:solidFill>
                <a:latin typeface="微软雅黑"/>
                <a:cs typeface="微软雅黑"/>
              </a:rPr>
              <a:t>选</a:t>
            </a:r>
            <a:r>
              <a:rPr spc="-10" dirty="0">
                <a:solidFill>
                  <a:srgbClr val="FF0000"/>
                </a:solidFill>
                <a:latin typeface="微软雅黑"/>
                <a:cs typeface="微软雅黑"/>
              </a:rPr>
              <a:t>择</a:t>
            </a:r>
            <a:r>
              <a:rPr spc="0" dirty="0">
                <a:solidFill>
                  <a:srgbClr val="FF0000"/>
                </a:solidFill>
                <a:latin typeface="微软雅黑"/>
                <a:cs typeface="微软雅黑"/>
              </a:rPr>
              <a:t>标</a:t>
            </a:r>
            <a:r>
              <a:rPr spc="-10" dirty="0">
                <a:solidFill>
                  <a:srgbClr val="FF0000"/>
                </a:solidFill>
                <a:latin typeface="微软雅黑"/>
                <a:cs typeface="微软雅黑"/>
              </a:rPr>
              <a:t>签</a:t>
            </a:r>
            <a:r>
              <a:rPr spc="0" dirty="0">
                <a:solidFill>
                  <a:srgbClr val="FF0000"/>
                </a:solidFill>
                <a:latin typeface="微软雅黑"/>
                <a:cs typeface="微软雅黑"/>
              </a:rPr>
              <a:t>用</a:t>
            </a:r>
            <a:r>
              <a:rPr spc="-5" dirty="0">
                <a:solidFill>
                  <a:srgbClr val="FF0000"/>
                </a:solidFill>
                <a:latin typeface="微软雅黑"/>
                <a:cs typeface="微软雅黑"/>
              </a:rPr>
              <a:t>的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2647950"/>
            <a:ext cx="7786687" cy="1398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以上</a:t>
            </a:r>
            <a:r>
              <a:rPr spc="-2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dirty="0">
                <a:solidFill>
                  <a:srgbClr val="252525"/>
                </a:solidFill>
                <a:latin typeface="微软雅黑"/>
                <a:cs typeface="微软雅黑"/>
              </a:rPr>
              <a:t>CSS</a:t>
            </a:r>
            <a:r>
              <a:rPr spc="-4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做了两件事：</a:t>
            </a:r>
            <a:endParaRPr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dirty="0">
              <a:latin typeface="Times New Roman"/>
              <a:cs typeface="Times New Roman"/>
            </a:endParaRPr>
          </a:p>
          <a:p>
            <a:pPr marL="161925" indent="-14922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62560" algn="l"/>
              </a:tabLst>
            </a:pP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找到所</a:t>
            </a:r>
            <a:r>
              <a:rPr dirty="0">
                <a:solidFill>
                  <a:srgbClr val="252525"/>
                </a:solidFill>
                <a:latin typeface="微软雅黑"/>
                <a:cs typeface="微软雅黑"/>
              </a:rPr>
              <a:t>有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pc="-4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dirty="0">
                <a:solidFill>
                  <a:srgbClr val="252525"/>
                </a:solidFill>
                <a:latin typeface="微软雅黑"/>
                <a:cs typeface="微软雅黑"/>
              </a:rPr>
              <a:t>h1</a:t>
            </a:r>
            <a:r>
              <a:rPr spc="-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标签。</a:t>
            </a:r>
            <a:r>
              <a:rPr spc="27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选择器（选对人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）。</a:t>
            </a:r>
            <a:endParaRPr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52525"/>
              </a:buClr>
              <a:buFont typeface="΢"/>
              <a:buAutoNum type="arabicPeriod"/>
            </a:pPr>
            <a:endParaRPr dirty="0">
              <a:latin typeface="Times New Roman"/>
              <a:cs typeface="Times New Roman"/>
            </a:endParaRPr>
          </a:p>
          <a:p>
            <a:pPr marL="161925" indent="-149225">
              <a:lnSpc>
                <a:spcPct val="100000"/>
              </a:lnSpc>
              <a:buAutoNum type="arabicPeriod"/>
              <a:tabLst>
                <a:tab pos="162560" algn="l"/>
              </a:tabLst>
            </a:pP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设置这些标签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样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式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比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如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颜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色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为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红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色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（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做</a:t>
            </a:r>
            <a:r>
              <a:rPr dirty="0">
                <a:solidFill>
                  <a:srgbClr val="252525"/>
                </a:solidFill>
                <a:latin typeface="微软雅黑"/>
                <a:cs typeface="微软雅黑"/>
              </a:rPr>
              <a:t>对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事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）。</a:t>
            </a:r>
            <a:endParaRPr dirty="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4400" y="341758"/>
            <a:ext cx="2312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2.1</a:t>
            </a:r>
            <a:r>
              <a:rPr sz="1800" b="1" spc="-4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800" b="1" spc="-5" dirty="0">
                <a:solidFill>
                  <a:srgbClr val="585858"/>
                </a:solidFill>
                <a:latin typeface="微软雅黑"/>
                <a:cs typeface="微软雅黑"/>
              </a:rPr>
              <a:t>CSS</a:t>
            </a:r>
            <a:r>
              <a:rPr sz="1800" b="1" spc="-3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选择器的作用</a:t>
            </a:r>
            <a:endParaRPr sz="1800" dirty="0">
              <a:latin typeface="微软雅黑"/>
              <a:cs typeface="微软雅黑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114800" y="1462813"/>
            <a:ext cx="4495800" cy="1402043"/>
            <a:chOff x="2613532" y="1900440"/>
            <a:chExt cx="2730500" cy="845185"/>
          </a:xfrm>
        </p:grpSpPr>
        <p:sp>
          <p:nvSpPr>
            <p:cNvPr id="6" name="object 6"/>
            <p:cNvSpPr/>
            <p:nvPr/>
          </p:nvSpPr>
          <p:spPr>
            <a:xfrm>
              <a:off x="2615183" y="1901964"/>
              <a:ext cx="2727324" cy="8417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13532" y="1900440"/>
              <a:ext cx="2730500" cy="845185"/>
            </a:xfrm>
            <a:custGeom>
              <a:avLst/>
              <a:gdLst/>
              <a:ahLst/>
              <a:cxnLst/>
              <a:rect l="l" t="t" r="r" b="b"/>
              <a:pathLst>
                <a:path w="2730500" h="845185">
                  <a:moveTo>
                    <a:pt x="0" y="844918"/>
                  </a:moveTo>
                  <a:lnTo>
                    <a:pt x="2730499" y="844918"/>
                  </a:lnTo>
                  <a:lnTo>
                    <a:pt x="2730499" y="0"/>
                  </a:lnTo>
                  <a:lnTo>
                    <a:pt x="0" y="0"/>
                  </a:lnTo>
                  <a:lnTo>
                    <a:pt x="0" y="844918"/>
                  </a:lnTo>
                  <a:close/>
                </a:path>
              </a:pathLst>
            </a:custGeom>
            <a:ln w="31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矩形 8"/>
          <p:cNvSpPr/>
          <p:nvPr/>
        </p:nvSpPr>
        <p:spPr>
          <a:xfrm>
            <a:off x="1198644" y="266431"/>
            <a:ext cx="1938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en-US" altLang="zh-CN" spc="-50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CSS</a:t>
            </a:r>
            <a:r>
              <a:rPr lang="en-US" altLang="zh-CN" spc="-45" dirty="0">
                <a:solidFill>
                  <a:schemeClr val="bg1"/>
                </a:solidFill>
              </a:rPr>
              <a:t> </a:t>
            </a:r>
            <a:r>
              <a:rPr lang="zh-CN" altLang="en-US" spc="-5" dirty="0">
                <a:solidFill>
                  <a:schemeClr val="bg1"/>
                </a:solidFill>
              </a:rPr>
              <a:t>基础选择器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1200150"/>
            <a:ext cx="8229600" cy="14241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0" dirty="0">
                <a:solidFill>
                  <a:srgbClr val="FF0000"/>
                </a:solidFill>
                <a:latin typeface="微软雅黑"/>
                <a:cs typeface="微软雅黑"/>
              </a:rPr>
              <a:t>选择器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分为</a:t>
            </a:r>
            <a:r>
              <a:rPr spc="0" dirty="0">
                <a:solidFill>
                  <a:srgbClr val="FF0000"/>
                </a:solidFill>
                <a:latin typeface="微软雅黑"/>
                <a:cs typeface="微软雅黑"/>
              </a:rPr>
              <a:t>基</a:t>
            </a:r>
            <a:r>
              <a:rPr spc="-10" dirty="0">
                <a:solidFill>
                  <a:srgbClr val="FF0000"/>
                </a:solidFill>
                <a:latin typeface="微软雅黑"/>
                <a:cs typeface="微软雅黑"/>
              </a:rPr>
              <a:t>础</a:t>
            </a:r>
            <a:r>
              <a:rPr spc="0" dirty="0">
                <a:solidFill>
                  <a:srgbClr val="FF0000"/>
                </a:solidFill>
                <a:latin typeface="微软雅黑"/>
                <a:cs typeface="微软雅黑"/>
              </a:rPr>
              <a:t>选</a:t>
            </a:r>
            <a:r>
              <a:rPr spc="-10" dirty="0">
                <a:solidFill>
                  <a:srgbClr val="FF0000"/>
                </a:solidFill>
                <a:latin typeface="微软雅黑"/>
                <a:cs typeface="微软雅黑"/>
              </a:rPr>
              <a:t>择</a:t>
            </a:r>
            <a:r>
              <a:rPr dirty="0">
                <a:solidFill>
                  <a:srgbClr val="FF0000"/>
                </a:solidFill>
                <a:latin typeface="微软雅黑"/>
                <a:cs typeface="微软雅黑"/>
              </a:rPr>
              <a:t>器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和</a:t>
            </a:r>
            <a:r>
              <a:rPr spc="0" dirty="0">
                <a:solidFill>
                  <a:srgbClr val="FF0000"/>
                </a:solidFill>
                <a:latin typeface="微软雅黑"/>
                <a:cs typeface="微软雅黑"/>
              </a:rPr>
              <a:t>复合</a:t>
            </a:r>
            <a:r>
              <a:rPr spc="-10" dirty="0">
                <a:solidFill>
                  <a:srgbClr val="FF0000"/>
                </a:solidFill>
                <a:latin typeface="微软雅黑"/>
                <a:cs typeface="微软雅黑"/>
              </a:rPr>
              <a:t>选</a:t>
            </a:r>
            <a:r>
              <a:rPr spc="0" dirty="0">
                <a:solidFill>
                  <a:srgbClr val="FF0000"/>
                </a:solidFill>
                <a:latin typeface="微软雅黑"/>
                <a:cs typeface="微软雅黑"/>
              </a:rPr>
              <a:t>择</a:t>
            </a:r>
            <a:r>
              <a:rPr spc="-10" dirty="0">
                <a:solidFill>
                  <a:srgbClr val="FF0000"/>
                </a:solidFill>
                <a:latin typeface="微软雅黑"/>
                <a:cs typeface="微软雅黑"/>
              </a:rPr>
              <a:t>器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两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个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大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类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我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们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这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里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先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讲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解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一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下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基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础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选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择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器。</a:t>
            </a:r>
            <a:endParaRPr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dirty="0">
              <a:latin typeface="Times New Roman"/>
              <a:cs typeface="Times New Roman"/>
            </a:endParaRPr>
          </a:p>
          <a:p>
            <a:pPr marL="184785" indent="-172085">
              <a:lnSpc>
                <a:spcPct val="100000"/>
              </a:lnSpc>
              <a:buFont typeface="Wingdings"/>
              <a:buChar char=""/>
              <a:tabLst>
                <a:tab pos="185420" algn="l"/>
              </a:tabLst>
            </a:pP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基础选择器是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由</a:t>
            </a:r>
            <a:r>
              <a:rPr spc="0" dirty="0">
                <a:solidFill>
                  <a:srgbClr val="FF0000"/>
                </a:solidFill>
                <a:latin typeface="微软雅黑"/>
                <a:cs typeface="微软雅黑"/>
              </a:rPr>
              <a:t>单</a:t>
            </a:r>
            <a:r>
              <a:rPr spc="-10" dirty="0">
                <a:solidFill>
                  <a:srgbClr val="FF0000"/>
                </a:solidFill>
                <a:latin typeface="微软雅黑"/>
                <a:cs typeface="微软雅黑"/>
              </a:rPr>
              <a:t>个</a:t>
            </a:r>
            <a:r>
              <a:rPr spc="0" dirty="0">
                <a:solidFill>
                  <a:srgbClr val="FF0000"/>
                </a:solidFill>
                <a:latin typeface="微软雅黑"/>
                <a:cs typeface="微软雅黑"/>
              </a:rPr>
              <a:t>选</a:t>
            </a:r>
            <a:r>
              <a:rPr spc="-10" dirty="0">
                <a:solidFill>
                  <a:srgbClr val="FF0000"/>
                </a:solidFill>
                <a:latin typeface="微软雅黑"/>
                <a:cs typeface="微软雅黑"/>
              </a:rPr>
              <a:t>择</a:t>
            </a:r>
            <a:r>
              <a:rPr spc="0" dirty="0">
                <a:solidFill>
                  <a:srgbClr val="FF0000"/>
                </a:solidFill>
                <a:latin typeface="微软雅黑"/>
                <a:cs typeface="微软雅黑"/>
              </a:rPr>
              <a:t>器组</a:t>
            </a:r>
            <a:r>
              <a:rPr spc="-10" dirty="0">
                <a:solidFill>
                  <a:srgbClr val="FF0000"/>
                </a:solidFill>
                <a:latin typeface="微软雅黑"/>
                <a:cs typeface="微软雅黑"/>
              </a:rPr>
              <a:t>成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endParaRPr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52525"/>
              </a:buClr>
              <a:buFont typeface="Wingdings"/>
              <a:buChar char=""/>
            </a:pPr>
            <a:endParaRPr dirty="0">
              <a:latin typeface="Times New Roman"/>
              <a:cs typeface="Times New Roman"/>
            </a:endParaRPr>
          </a:p>
          <a:p>
            <a:pPr marL="184785" indent="-172085">
              <a:lnSpc>
                <a:spcPct val="100000"/>
              </a:lnSpc>
              <a:buFont typeface="Wingdings"/>
              <a:buChar char=""/>
              <a:tabLst>
                <a:tab pos="185420" algn="l"/>
              </a:tabLst>
            </a:pP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基础选择器又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包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括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：</a:t>
            </a:r>
            <a:r>
              <a:rPr spc="0" dirty="0">
                <a:solidFill>
                  <a:srgbClr val="FF0000"/>
                </a:solidFill>
                <a:latin typeface="微软雅黑"/>
                <a:cs typeface="微软雅黑"/>
              </a:rPr>
              <a:t>标</a:t>
            </a:r>
            <a:r>
              <a:rPr spc="-5" dirty="0">
                <a:solidFill>
                  <a:srgbClr val="FF0000"/>
                </a:solidFill>
                <a:latin typeface="微软雅黑"/>
                <a:cs typeface="微软雅黑"/>
              </a:rPr>
              <a:t>签</a:t>
            </a:r>
            <a:r>
              <a:rPr spc="0" dirty="0">
                <a:solidFill>
                  <a:srgbClr val="FF0000"/>
                </a:solidFill>
                <a:latin typeface="微软雅黑"/>
                <a:cs typeface="微软雅黑"/>
              </a:rPr>
              <a:t>选择</a:t>
            </a:r>
            <a:r>
              <a:rPr spc="-10" dirty="0">
                <a:solidFill>
                  <a:srgbClr val="FF0000"/>
                </a:solidFill>
                <a:latin typeface="微软雅黑"/>
                <a:cs typeface="微软雅黑"/>
              </a:rPr>
              <a:t>器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pc="-10" dirty="0">
                <a:solidFill>
                  <a:srgbClr val="FF0000"/>
                </a:solidFill>
                <a:latin typeface="微软雅黑"/>
                <a:cs typeface="微软雅黑"/>
              </a:rPr>
              <a:t>类</a:t>
            </a:r>
            <a:r>
              <a:rPr spc="0" dirty="0">
                <a:solidFill>
                  <a:srgbClr val="FF0000"/>
                </a:solidFill>
                <a:latin typeface="微软雅黑"/>
                <a:cs typeface="微软雅黑"/>
              </a:rPr>
              <a:t>选</a:t>
            </a:r>
            <a:r>
              <a:rPr spc="-10" dirty="0">
                <a:solidFill>
                  <a:srgbClr val="FF0000"/>
                </a:solidFill>
                <a:latin typeface="微软雅黑"/>
                <a:cs typeface="微软雅黑"/>
              </a:rPr>
              <a:t>择</a:t>
            </a:r>
            <a:r>
              <a:rPr dirty="0">
                <a:solidFill>
                  <a:srgbClr val="FF0000"/>
                </a:solidFill>
                <a:latin typeface="微软雅黑"/>
                <a:cs typeface="微软雅黑"/>
              </a:rPr>
              <a:t>器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pc="-5" dirty="0">
                <a:solidFill>
                  <a:srgbClr val="FF0000"/>
                </a:solidFill>
                <a:latin typeface="微软雅黑"/>
                <a:cs typeface="微软雅黑"/>
              </a:rPr>
              <a:t>id</a:t>
            </a:r>
            <a:r>
              <a:rPr spc="-4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pc="0" dirty="0">
                <a:solidFill>
                  <a:srgbClr val="FF0000"/>
                </a:solidFill>
                <a:latin typeface="微软雅黑"/>
                <a:cs typeface="微软雅黑"/>
              </a:rPr>
              <a:t>选择器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和</a:t>
            </a:r>
            <a:r>
              <a:rPr spc="0" dirty="0">
                <a:solidFill>
                  <a:srgbClr val="FF0000"/>
                </a:solidFill>
                <a:latin typeface="微软雅黑"/>
                <a:cs typeface="微软雅黑"/>
              </a:rPr>
              <a:t>通配符</a:t>
            </a:r>
            <a:r>
              <a:rPr spc="-10" dirty="0">
                <a:solidFill>
                  <a:srgbClr val="FF0000"/>
                </a:solidFill>
                <a:latin typeface="微软雅黑"/>
                <a:cs typeface="微软雅黑"/>
              </a:rPr>
              <a:t>选</a:t>
            </a:r>
            <a:r>
              <a:rPr spc="0" dirty="0">
                <a:solidFill>
                  <a:srgbClr val="FF0000"/>
                </a:solidFill>
                <a:latin typeface="微软雅黑"/>
                <a:cs typeface="微软雅黑"/>
              </a:rPr>
              <a:t>择器</a:t>
            </a:r>
            <a:endParaRPr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4400" y="336043"/>
            <a:ext cx="1584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2.2</a:t>
            </a:r>
            <a:r>
              <a:rPr sz="1800" b="1" spc="-8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选择器分类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98644" y="266431"/>
            <a:ext cx="1938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en-US" altLang="zh-CN" spc="-50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CSS</a:t>
            </a:r>
            <a:r>
              <a:rPr lang="en-US" altLang="zh-CN" spc="-45" dirty="0">
                <a:solidFill>
                  <a:schemeClr val="bg1"/>
                </a:solidFill>
              </a:rPr>
              <a:t> </a:t>
            </a:r>
            <a:r>
              <a:rPr lang="zh-CN" altLang="en-US" spc="-5" dirty="0">
                <a:solidFill>
                  <a:schemeClr val="bg1"/>
                </a:solidFill>
              </a:rPr>
              <a:t>基础选择器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04800" y="895350"/>
            <a:ext cx="8382000" cy="31444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05"/>
              </a:spcBef>
            </a:pPr>
            <a:r>
              <a:rPr sz="1600" spc="0" dirty="0" err="1">
                <a:solidFill>
                  <a:srgbClr val="FF0000"/>
                </a:solidFill>
                <a:latin typeface="微软雅黑"/>
                <a:cs typeface="微软雅黑"/>
              </a:rPr>
              <a:t>标签选择器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（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元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素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选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择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器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）</a:t>
            </a:r>
            <a:r>
              <a:rPr sz="1600" spc="0" dirty="0" err="1">
                <a:solidFill>
                  <a:srgbClr val="FF0000"/>
                </a:solidFill>
                <a:latin typeface="微软雅黑"/>
                <a:cs typeface="微软雅黑"/>
              </a:rPr>
              <a:t>是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指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用</a:t>
            </a:r>
            <a:r>
              <a:rPr sz="1600" spc="-4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微软雅黑"/>
                <a:cs typeface="微软雅黑"/>
              </a:rPr>
              <a:t>HTML</a:t>
            </a:r>
            <a:r>
              <a:rPr sz="1600" spc="-2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600" spc="0" dirty="0" err="1">
                <a:solidFill>
                  <a:srgbClr val="FF0000"/>
                </a:solidFill>
                <a:latin typeface="微软雅黑"/>
                <a:cs typeface="微软雅黑"/>
              </a:rPr>
              <a:t>标签名称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作为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选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择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器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按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标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签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名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称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分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类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为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页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面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中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某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一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类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标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签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指定</a:t>
            </a:r>
            <a:r>
              <a:rPr sz="1600" dirty="0" err="1">
                <a:solidFill>
                  <a:srgbClr val="252525"/>
                </a:solidFill>
                <a:latin typeface="微软雅黑"/>
                <a:cs typeface="微软雅黑"/>
              </a:rPr>
              <a:t>统一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600" spc="-2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CSS</a:t>
            </a:r>
            <a:r>
              <a:rPr sz="1600" spc="-4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样式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16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252525"/>
                </a:solidFill>
                <a:latin typeface="微软雅黑"/>
                <a:cs typeface="微软雅黑"/>
              </a:rPr>
              <a:t>语法</a:t>
            </a:r>
            <a:endParaRPr sz="2000" dirty="0">
              <a:latin typeface="微软雅黑"/>
              <a:cs typeface="微软雅黑"/>
            </a:endParaRPr>
          </a:p>
          <a:p>
            <a:pPr marL="170815">
              <a:lnSpc>
                <a:spcPct val="100000"/>
              </a:lnSpc>
              <a:spcBef>
                <a:spcPts val="1515"/>
              </a:spcBef>
            </a:pPr>
            <a:r>
              <a:rPr sz="1400" spc="0" dirty="0">
                <a:latin typeface="宋体"/>
                <a:cs typeface="宋体"/>
              </a:rPr>
              <a:t>标签</a:t>
            </a:r>
            <a:r>
              <a:rPr sz="1400" dirty="0">
                <a:latin typeface="宋体"/>
                <a:cs typeface="宋体"/>
              </a:rPr>
              <a:t>名</a:t>
            </a:r>
            <a:r>
              <a:rPr sz="1400" dirty="0">
                <a:latin typeface="Courier New"/>
                <a:cs typeface="Courier New"/>
              </a:rPr>
              <a:t>{</a:t>
            </a:r>
          </a:p>
          <a:p>
            <a:pPr marL="409575" marR="5120640" algn="just">
              <a:lnSpc>
                <a:spcPct val="150000"/>
              </a:lnSpc>
              <a:spcBef>
                <a:spcPts val="5"/>
              </a:spcBef>
            </a:pPr>
            <a:r>
              <a:rPr sz="1400" spc="0" dirty="0">
                <a:latin typeface="宋体"/>
                <a:cs typeface="宋体"/>
              </a:rPr>
              <a:t>属</a:t>
            </a:r>
            <a:r>
              <a:rPr sz="1400" dirty="0">
                <a:latin typeface="宋体"/>
                <a:cs typeface="宋体"/>
              </a:rPr>
              <a:t>性</a:t>
            </a:r>
            <a:r>
              <a:rPr sz="1400" dirty="0">
                <a:latin typeface="Courier New"/>
                <a:cs typeface="Courier New"/>
              </a:rPr>
              <a:t>1:</a:t>
            </a:r>
            <a:r>
              <a:rPr sz="1400" spc="-120" dirty="0">
                <a:latin typeface="Courier New"/>
                <a:cs typeface="Courier New"/>
              </a:rPr>
              <a:t> </a:t>
            </a:r>
            <a:r>
              <a:rPr sz="1400" spc="0" dirty="0">
                <a:latin typeface="宋体"/>
                <a:cs typeface="宋体"/>
              </a:rPr>
              <a:t>属性值</a:t>
            </a:r>
            <a:r>
              <a:rPr sz="1400" spc="-5" dirty="0">
                <a:latin typeface="Courier New"/>
                <a:cs typeface="Courier New"/>
              </a:rPr>
              <a:t>1;  </a:t>
            </a:r>
            <a:endParaRPr lang="en-US" sz="1400" spc="-5" dirty="0">
              <a:latin typeface="Courier New"/>
              <a:cs typeface="Courier New"/>
            </a:endParaRPr>
          </a:p>
          <a:p>
            <a:pPr marL="409575" marR="5120640" algn="just">
              <a:lnSpc>
                <a:spcPct val="150000"/>
              </a:lnSpc>
              <a:spcBef>
                <a:spcPts val="5"/>
              </a:spcBef>
            </a:pPr>
            <a:r>
              <a:rPr sz="1400" spc="0" dirty="0">
                <a:latin typeface="宋体"/>
                <a:cs typeface="宋体"/>
              </a:rPr>
              <a:t>属</a:t>
            </a:r>
            <a:r>
              <a:rPr sz="1400" dirty="0">
                <a:latin typeface="宋体"/>
                <a:cs typeface="宋体"/>
              </a:rPr>
              <a:t>性</a:t>
            </a:r>
            <a:r>
              <a:rPr sz="1400" dirty="0">
                <a:latin typeface="Courier New"/>
                <a:cs typeface="Courier New"/>
              </a:rPr>
              <a:t>2:</a:t>
            </a:r>
            <a:r>
              <a:rPr sz="1400" spc="-120" dirty="0">
                <a:latin typeface="Courier New"/>
                <a:cs typeface="Courier New"/>
              </a:rPr>
              <a:t> </a:t>
            </a:r>
            <a:r>
              <a:rPr sz="1400" spc="0" dirty="0">
                <a:latin typeface="宋体"/>
                <a:cs typeface="宋体"/>
              </a:rPr>
              <a:t>属性值</a:t>
            </a:r>
            <a:r>
              <a:rPr sz="1400" spc="-5" dirty="0">
                <a:latin typeface="Courier New"/>
                <a:cs typeface="Courier New"/>
              </a:rPr>
              <a:t>2;  </a:t>
            </a:r>
            <a:endParaRPr lang="en-US" sz="1400" spc="-5" dirty="0">
              <a:latin typeface="Courier New"/>
              <a:cs typeface="Courier New"/>
            </a:endParaRPr>
          </a:p>
          <a:p>
            <a:pPr marL="409575" marR="5120640" algn="just">
              <a:lnSpc>
                <a:spcPct val="150000"/>
              </a:lnSpc>
              <a:spcBef>
                <a:spcPts val="5"/>
              </a:spcBef>
            </a:pPr>
            <a:r>
              <a:rPr sz="1400" spc="0" dirty="0">
                <a:latin typeface="宋体"/>
                <a:cs typeface="宋体"/>
              </a:rPr>
              <a:t>属</a:t>
            </a:r>
            <a:r>
              <a:rPr sz="1400" dirty="0">
                <a:latin typeface="宋体"/>
                <a:cs typeface="宋体"/>
              </a:rPr>
              <a:t>性</a:t>
            </a:r>
            <a:r>
              <a:rPr sz="1400" dirty="0">
                <a:latin typeface="Courier New"/>
                <a:cs typeface="Courier New"/>
              </a:rPr>
              <a:t>3:</a:t>
            </a:r>
            <a:r>
              <a:rPr sz="1400" spc="-120" dirty="0">
                <a:latin typeface="Courier New"/>
                <a:cs typeface="Courier New"/>
              </a:rPr>
              <a:t> </a:t>
            </a:r>
            <a:r>
              <a:rPr sz="1400" spc="0" dirty="0">
                <a:latin typeface="宋体"/>
                <a:cs typeface="宋体"/>
              </a:rPr>
              <a:t>属性值</a:t>
            </a:r>
            <a:r>
              <a:rPr sz="1400" spc="-5" dirty="0">
                <a:latin typeface="Courier New"/>
                <a:cs typeface="Courier New"/>
              </a:rPr>
              <a:t>3;</a:t>
            </a:r>
            <a:endParaRPr sz="1400" dirty="0">
              <a:latin typeface="Courier New"/>
              <a:cs typeface="Courier New"/>
            </a:endParaRPr>
          </a:p>
          <a:p>
            <a:pPr marL="408305" algn="just">
              <a:lnSpc>
                <a:spcPct val="100000"/>
              </a:lnSpc>
              <a:spcBef>
                <a:spcPts val="615"/>
              </a:spcBef>
            </a:pPr>
            <a:r>
              <a:rPr sz="1400" spc="-5" dirty="0">
                <a:latin typeface="Courier New"/>
                <a:cs typeface="Courier New"/>
              </a:rPr>
              <a:t>...</a:t>
            </a:r>
            <a:endParaRPr sz="1400" dirty="0">
              <a:latin typeface="Courier New"/>
              <a:cs typeface="Courier New"/>
            </a:endParaRPr>
          </a:p>
          <a:p>
            <a:pPr marL="170815">
              <a:lnSpc>
                <a:spcPct val="100000"/>
              </a:lnSpc>
              <a:spcBef>
                <a:spcPts val="625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1198644" y="266431"/>
            <a:ext cx="1938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en-US" altLang="zh-CN" spc="-50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CSS</a:t>
            </a:r>
            <a:r>
              <a:rPr lang="en-US" altLang="zh-CN" spc="-45" dirty="0">
                <a:solidFill>
                  <a:schemeClr val="bg1"/>
                </a:solidFill>
              </a:rPr>
              <a:t> </a:t>
            </a:r>
            <a:r>
              <a:rPr lang="zh-CN" altLang="en-US" spc="-5" dirty="0">
                <a:solidFill>
                  <a:schemeClr val="bg1"/>
                </a:solidFill>
              </a:rPr>
              <a:t>基础选择器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48200" y="311268"/>
            <a:ext cx="1791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lang="en-US" altLang="zh-CN" b="1" dirty="0">
                <a:solidFill>
                  <a:srgbClr val="585858"/>
                </a:solidFill>
                <a:latin typeface="微软雅黑"/>
                <a:cs typeface="微软雅黑"/>
              </a:rPr>
              <a:t>2.3</a:t>
            </a:r>
            <a:r>
              <a:rPr lang="zh-CN" altLang="en-US" b="1" spc="-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lang="zh-CN" altLang="en-US" b="1" dirty="0">
                <a:solidFill>
                  <a:srgbClr val="585858"/>
                </a:solidFill>
                <a:latin typeface="微软雅黑"/>
                <a:cs typeface="微软雅黑"/>
              </a:rPr>
              <a:t>标签选择器</a:t>
            </a:r>
            <a:endParaRPr lang="zh-CN" altLang="en-US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4800" y="971550"/>
            <a:ext cx="8610600" cy="38369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5"/>
              </a:spcBef>
            </a:pPr>
            <a:r>
              <a:rPr sz="1400" spc="0" dirty="0" err="1">
                <a:solidFill>
                  <a:srgbClr val="FF0000"/>
                </a:solidFill>
                <a:latin typeface="微软雅黑"/>
                <a:cs typeface="微软雅黑"/>
              </a:rPr>
              <a:t>标签选择器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（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元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素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选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择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器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）</a:t>
            </a:r>
            <a:r>
              <a:rPr sz="1400" spc="0" dirty="0" err="1">
                <a:solidFill>
                  <a:srgbClr val="FF0000"/>
                </a:solidFill>
                <a:latin typeface="微软雅黑"/>
                <a:cs typeface="微软雅黑"/>
              </a:rPr>
              <a:t>是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指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用</a:t>
            </a:r>
            <a:r>
              <a:rPr sz="1400" spc="-5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微软雅黑"/>
                <a:cs typeface="微软雅黑"/>
              </a:rPr>
              <a:t>HTML</a:t>
            </a:r>
            <a:r>
              <a:rPr sz="1400" spc="-3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标签名称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作为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选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择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器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按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标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签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名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称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分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类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为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页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面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中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某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一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类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标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签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指定</a:t>
            </a:r>
            <a:endParaRPr sz="14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统一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400" spc="-2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CSS</a:t>
            </a:r>
            <a:r>
              <a:rPr sz="1400" spc="-4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样式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1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252525"/>
                </a:solidFill>
                <a:latin typeface="微软雅黑"/>
                <a:cs typeface="微软雅黑"/>
              </a:rPr>
              <a:t>作用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标签选择器可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以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把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某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一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类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标签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全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部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选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择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出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来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比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如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所</a:t>
            </a:r>
            <a:r>
              <a:rPr sz="1400" spc="-5" dirty="0">
                <a:solidFill>
                  <a:srgbClr val="252525"/>
                </a:solidFill>
                <a:latin typeface="微软雅黑"/>
                <a:cs typeface="微软雅黑"/>
              </a:rPr>
              <a:t>有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400" spc="-4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微软雅黑"/>
                <a:cs typeface="微软雅黑"/>
              </a:rPr>
              <a:t>&lt;div&gt;</a:t>
            </a:r>
            <a:r>
              <a:rPr sz="1400" spc="-2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标签和所有的</a:t>
            </a:r>
            <a:r>
              <a:rPr sz="1400" spc="-4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&lt;span&gt;</a:t>
            </a:r>
            <a:r>
              <a:rPr sz="1400" spc="-3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标签。</a:t>
            </a:r>
            <a:endParaRPr sz="1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252525"/>
                </a:solidFill>
                <a:latin typeface="微软雅黑"/>
                <a:cs typeface="微软雅黑"/>
              </a:rPr>
              <a:t>优点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能快速为页面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中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同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类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型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标签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统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一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设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置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样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式。</a:t>
            </a:r>
            <a:endParaRPr sz="1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252525"/>
                </a:solidFill>
                <a:latin typeface="微软雅黑"/>
                <a:cs typeface="微软雅黑"/>
              </a:rPr>
              <a:t>缺点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不能设计差异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化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样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式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只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能选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择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全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部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当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前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标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签。</a:t>
            </a:r>
            <a:endParaRPr sz="1400" dirty="0">
              <a:latin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98644" y="266431"/>
            <a:ext cx="1938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en-US" altLang="zh-CN" spc="-50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CSS</a:t>
            </a:r>
            <a:r>
              <a:rPr lang="en-US" altLang="zh-CN" spc="-45" dirty="0">
                <a:solidFill>
                  <a:schemeClr val="bg1"/>
                </a:solidFill>
              </a:rPr>
              <a:t> </a:t>
            </a:r>
            <a:r>
              <a:rPr lang="zh-CN" altLang="en-US" spc="-5" dirty="0">
                <a:solidFill>
                  <a:schemeClr val="bg1"/>
                </a:solidFill>
              </a:rPr>
              <a:t>基础选择器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48200" y="285036"/>
            <a:ext cx="1779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b="1" dirty="0">
                <a:solidFill>
                  <a:srgbClr val="585858"/>
                </a:solidFill>
                <a:latin typeface="微软雅黑"/>
                <a:cs typeface="微软雅黑"/>
              </a:rPr>
              <a:t>2.3</a:t>
            </a:r>
            <a:r>
              <a:rPr lang="zh-CN" altLang="en-US" b="1" spc="-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lang="zh-CN" altLang="en-US" b="1" dirty="0">
                <a:solidFill>
                  <a:srgbClr val="585858"/>
                </a:solidFill>
                <a:latin typeface="微软雅黑"/>
                <a:cs typeface="微软雅黑"/>
              </a:rPr>
              <a:t>标签选择器</a:t>
            </a:r>
            <a:endParaRPr lang="zh-CN" altLang="en-US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1000" y="2049482"/>
            <a:ext cx="6589395" cy="1231900"/>
          </a:xfrm>
          <a:custGeom>
            <a:avLst/>
            <a:gdLst/>
            <a:ahLst/>
            <a:cxnLst/>
            <a:rect l="l" t="t" r="r" b="b"/>
            <a:pathLst>
              <a:path w="6589395" h="1231900">
                <a:moveTo>
                  <a:pt x="0" y="1231887"/>
                </a:moveTo>
                <a:lnTo>
                  <a:pt x="6589141" y="1231887"/>
                </a:lnTo>
                <a:lnTo>
                  <a:pt x="6589141" y="0"/>
                </a:lnTo>
                <a:lnTo>
                  <a:pt x="0" y="0"/>
                </a:lnTo>
                <a:lnTo>
                  <a:pt x="0" y="1231887"/>
                </a:lnTo>
                <a:close/>
              </a:path>
            </a:pathLst>
          </a:custGeom>
          <a:solidFill>
            <a:srgbClr val="E6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3398" y="965490"/>
            <a:ext cx="86282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如</a:t>
            </a:r>
            <a:r>
              <a:rPr spc="-5" dirty="0" err="1">
                <a:solidFill>
                  <a:srgbClr val="252525"/>
                </a:solidFill>
                <a:latin typeface="微软雅黑"/>
                <a:cs typeface="微软雅黑"/>
              </a:rPr>
              <a:t>果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想</a:t>
            </a:r>
            <a:r>
              <a:rPr spc="-5" dirty="0" err="1">
                <a:solidFill>
                  <a:srgbClr val="252525"/>
                </a:solidFill>
                <a:latin typeface="微软雅黑"/>
                <a:cs typeface="微软雅黑"/>
              </a:rPr>
              <a:t>要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差</a:t>
            </a:r>
            <a:r>
              <a:rPr spc="-5" dirty="0" err="1">
                <a:solidFill>
                  <a:srgbClr val="252525"/>
                </a:solidFill>
                <a:latin typeface="微软雅黑"/>
                <a:cs typeface="微软雅黑"/>
              </a:rPr>
              <a:t>异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化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选</a:t>
            </a:r>
            <a:r>
              <a:rPr spc="-15" dirty="0" err="1">
                <a:solidFill>
                  <a:srgbClr val="252525"/>
                </a:solidFill>
                <a:latin typeface="微软雅黑"/>
                <a:cs typeface="微软雅黑"/>
              </a:rPr>
              <a:t>择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不</a:t>
            </a:r>
            <a:r>
              <a:rPr spc="-15" dirty="0" err="1">
                <a:solidFill>
                  <a:srgbClr val="252525"/>
                </a:solidFill>
                <a:latin typeface="微软雅黑"/>
                <a:cs typeface="微软雅黑"/>
              </a:rPr>
              <a:t>同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pc="-5" dirty="0" err="1">
                <a:solidFill>
                  <a:srgbClr val="252525"/>
                </a:solidFill>
                <a:latin typeface="微软雅黑"/>
                <a:cs typeface="微软雅黑"/>
              </a:rPr>
              <a:t>标签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pc="-15" dirty="0" err="1">
                <a:solidFill>
                  <a:srgbClr val="252525"/>
                </a:solidFill>
                <a:latin typeface="微软雅黑"/>
                <a:cs typeface="微软雅黑"/>
              </a:rPr>
              <a:t>单</a:t>
            </a:r>
            <a:r>
              <a:rPr dirty="0" err="1">
                <a:solidFill>
                  <a:srgbClr val="252525"/>
                </a:solidFill>
                <a:latin typeface="微软雅黑"/>
                <a:cs typeface="微软雅黑"/>
              </a:rPr>
              <a:t>独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选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一</a:t>
            </a:r>
            <a:r>
              <a:rPr spc="-15" dirty="0" err="1">
                <a:solidFill>
                  <a:srgbClr val="252525"/>
                </a:solidFill>
                <a:latin typeface="微软雅黑"/>
                <a:cs typeface="微软雅黑"/>
              </a:rPr>
              <a:t>个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或</a:t>
            </a:r>
            <a:r>
              <a:rPr spc="-15" dirty="0" err="1">
                <a:solidFill>
                  <a:srgbClr val="252525"/>
                </a:solidFill>
                <a:latin typeface="微软雅黑"/>
                <a:cs typeface="微软雅黑"/>
              </a:rPr>
              <a:t>者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某</a:t>
            </a:r>
            <a:r>
              <a:rPr spc="-15" dirty="0" err="1">
                <a:solidFill>
                  <a:srgbClr val="252525"/>
                </a:solidFill>
                <a:latin typeface="微软雅黑"/>
                <a:cs typeface="微软雅黑"/>
              </a:rPr>
              <a:t>几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个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标</a:t>
            </a:r>
            <a:r>
              <a:rPr dirty="0" err="1">
                <a:solidFill>
                  <a:srgbClr val="252525"/>
                </a:solidFill>
                <a:latin typeface="微软雅黑"/>
                <a:cs typeface="微软雅黑"/>
              </a:rPr>
              <a:t>签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可</a:t>
            </a:r>
            <a:r>
              <a:rPr spc="-15" dirty="0" err="1">
                <a:solidFill>
                  <a:srgbClr val="252525"/>
                </a:solidFill>
                <a:latin typeface="微软雅黑"/>
                <a:cs typeface="微软雅黑"/>
              </a:rPr>
              <a:t>以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使</a:t>
            </a:r>
            <a:r>
              <a:rPr spc="-15" dirty="0" err="1">
                <a:solidFill>
                  <a:srgbClr val="252525"/>
                </a:solidFill>
                <a:latin typeface="微软雅黑"/>
                <a:cs typeface="微软雅黑"/>
              </a:rPr>
              <a:t>用</a:t>
            </a:r>
            <a:r>
              <a:rPr spc="0" dirty="0" err="1">
                <a:solidFill>
                  <a:srgbClr val="FF0000"/>
                </a:solidFill>
                <a:latin typeface="微软雅黑"/>
                <a:cs typeface="微软雅黑"/>
              </a:rPr>
              <a:t>类</a:t>
            </a:r>
            <a:r>
              <a:rPr spc="-15" dirty="0" err="1">
                <a:solidFill>
                  <a:srgbClr val="FF0000"/>
                </a:solidFill>
                <a:latin typeface="微软雅黑"/>
                <a:cs typeface="微软雅黑"/>
              </a:rPr>
              <a:t>选</a:t>
            </a:r>
            <a:r>
              <a:rPr spc="0" dirty="0" err="1">
                <a:solidFill>
                  <a:srgbClr val="FF0000"/>
                </a:solidFill>
                <a:latin typeface="微软雅黑"/>
                <a:cs typeface="微软雅黑"/>
              </a:rPr>
              <a:t>择</a:t>
            </a:r>
            <a:r>
              <a:rPr spc="-10" dirty="0" err="1">
                <a:solidFill>
                  <a:srgbClr val="FF0000"/>
                </a:solidFill>
                <a:latin typeface="微软雅黑"/>
                <a:cs typeface="微软雅黑"/>
              </a:rPr>
              <a:t>器</a:t>
            </a:r>
            <a:r>
              <a:rPr dirty="0">
                <a:solidFill>
                  <a:srgbClr val="252525"/>
                </a:solidFill>
                <a:latin typeface="微软雅黑"/>
                <a:cs typeface="微软雅黑"/>
              </a:rPr>
              <a:t>.</a:t>
            </a:r>
            <a:endParaRPr dirty="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1581150"/>
            <a:ext cx="6589395" cy="22602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252525"/>
                </a:solidFill>
                <a:latin typeface="微软雅黑"/>
                <a:cs typeface="微软雅黑"/>
              </a:rPr>
              <a:t>语法</a:t>
            </a:r>
            <a:endParaRPr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7018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ourier New"/>
                <a:cs typeface="Courier New"/>
              </a:rPr>
              <a:t>.</a:t>
            </a:r>
            <a:r>
              <a:rPr sz="1200" spc="0" dirty="0">
                <a:latin typeface="微软雅黑"/>
                <a:cs typeface="微软雅黑"/>
              </a:rPr>
              <a:t>类名</a:t>
            </a:r>
            <a:r>
              <a:rPr sz="1200" spc="-30" dirty="0">
                <a:latin typeface="微软雅黑"/>
                <a:cs typeface="微软雅黑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</a:p>
          <a:p>
            <a:pPr marL="410209">
              <a:lnSpc>
                <a:spcPct val="100000"/>
              </a:lnSpc>
              <a:spcBef>
                <a:spcPts val="635"/>
              </a:spcBef>
            </a:pPr>
            <a:r>
              <a:rPr sz="1200" spc="0" dirty="0">
                <a:latin typeface="宋体"/>
                <a:cs typeface="宋体"/>
              </a:rPr>
              <a:t>属性</a:t>
            </a:r>
            <a:r>
              <a:rPr sz="1200" dirty="0">
                <a:latin typeface="Courier New"/>
                <a:cs typeface="Courier New"/>
              </a:rPr>
              <a:t>1:</a:t>
            </a:r>
            <a:r>
              <a:rPr sz="1200" spc="-45" dirty="0">
                <a:latin typeface="Courier New"/>
                <a:cs typeface="Courier New"/>
              </a:rPr>
              <a:t> </a:t>
            </a:r>
            <a:r>
              <a:rPr sz="1200" spc="0" dirty="0">
                <a:latin typeface="宋体"/>
                <a:cs typeface="宋体"/>
              </a:rPr>
              <a:t>属性值</a:t>
            </a:r>
            <a:r>
              <a:rPr sz="1200" spc="-5" dirty="0">
                <a:latin typeface="Courier New"/>
                <a:cs typeface="Courier New"/>
              </a:rPr>
              <a:t>1;</a:t>
            </a:r>
            <a:endParaRPr sz="1200" dirty="0">
              <a:latin typeface="Courier New"/>
              <a:cs typeface="Courier New"/>
            </a:endParaRPr>
          </a:p>
          <a:p>
            <a:pPr marL="408305">
              <a:lnSpc>
                <a:spcPct val="100000"/>
              </a:lnSpc>
              <a:spcBef>
                <a:spcPts val="615"/>
              </a:spcBef>
            </a:pPr>
            <a:r>
              <a:rPr sz="1200" spc="-5" dirty="0">
                <a:latin typeface="Courier New"/>
                <a:cs typeface="Courier New"/>
              </a:rPr>
              <a:t>...</a:t>
            </a:r>
            <a:endParaRPr sz="1200" dirty="0">
              <a:latin typeface="Courier New"/>
              <a:cs typeface="Courier New"/>
            </a:endParaRPr>
          </a:p>
          <a:p>
            <a:pPr marL="170180">
              <a:lnSpc>
                <a:spcPct val="100000"/>
              </a:lnSpc>
              <a:spcBef>
                <a:spcPts val="620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</a:pPr>
            <a:r>
              <a:rPr sz="1200" dirty="0">
                <a:solidFill>
                  <a:srgbClr val="333333"/>
                </a:solidFill>
                <a:latin typeface="微软雅黑"/>
                <a:cs typeface="微软雅黑"/>
              </a:rPr>
              <a:t>例如，将所</a:t>
            </a:r>
            <a:r>
              <a:rPr sz="1200" spc="0" dirty="0">
                <a:solidFill>
                  <a:srgbClr val="333333"/>
                </a:solidFill>
                <a:latin typeface="微软雅黑"/>
                <a:cs typeface="微软雅黑"/>
              </a:rPr>
              <a:t>有</a:t>
            </a:r>
            <a:r>
              <a:rPr sz="1200" spc="-10" dirty="0">
                <a:solidFill>
                  <a:srgbClr val="333333"/>
                </a:solidFill>
                <a:latin typeface="微软雅黑"/>
                <a:cs typeface="微软雅黑"/>
              </a:rPr>
              <a:t>拥</a:t>
            </a:r>
            <a:r>
              <a:rPr sz="1200" spc="0" dirty="0">
                <a:solidFill>
                  <a:srgbClr val="333333"/>
                </a:solidFill>
                <a:latin typeface="微软雅黑"/>
                <a:cs typeface="微软雅黑"/>
              </a:rPr>
              <a:t>有</a:t>
            </a:r>
            <a:r>
              <a:rPr sz="1200" spc="-45" dirty="0">
                <a:solidFill>
                  <a:srgbClr val="333333"/>
                </a:solidFill>
                <a:latin typeface="微软雅黑"/>
                <a:cs typeface="微软雅黑"/>
              </a:rPr>
              <a:t> </a:t>
            </a:r>
            <a:r>
              <a:rPr sz="1200" dirty="0">
                <a:solidFill>
                  <a:srgbClr val="333333"/>
                </a:solidFill>
                <a:latin typeface="微软雅黑"/>
                <a:cs typeface="微软雅黑"/>
              </a:rPr>
              <a:t>red</a:t>
            </a:r>
            <a:r>
              <a:rPr sz="1200" spc="-10" dirty="0">
                <a:solidFill>
                  <a:srgbClr val="333333"/>
                </a:solidFill>
                <a:latin typeface="微软雅黑"/>
                <a:cs typeface="微软雅黑"/>
              </a:rPr>
              <a:t> </a:t>
            </a:r>
            <a:r>
              <a:rPr sz="1200" dirty="0">
                <a:solidFill>
                  <a:srgbClr val="333333"/>
                </a:solidFill>
                <a:latin typeface="微软雅黑"/>
                <a:cs typeface="微软雅黑"/>
              </a:rPr>
              <a:t>类</a:t>
            </a:r>
            <a:r>
              <a:rPr sz="1200" spc="0" dirty="0">
                <a:solidFill>
                  <a:srgbClr val="333333"/>
                </a:solidFill>
                <a:latin typeface="微软雅黑"/>
                <a:cs typeface="微软雅黑"/>
              </a:rPr>
              <a:t>的</a:t>
            </a:r>
            <a:r>
              <a:rPr sz="1200" spc="-20" dirty="0">
                <a:solidFill>
                  <a:srgbClr val="333333"/>
                </a:solidFill>
                <a:latin typeface="微软雅黑"/>
                <a:cs typeface="微软雅黑"/>
              </a:rPr>
              <a:t> </a:t>
            </a:r>
            <a:r>
              <a:rPr sz="1200" dirty="0">
                <a:solidFill>
                  <a:srgbClr val="333333"/>
                </a:solidFill>
                <a:latin typeface="微软雅黑"/>
                <a:cs typeface="微软雅黑"/>
              </a:rPr>
              <a:t>HTML</a:t>
            </a:r>
            <a:r>
              <a:rPr sz="1200" spc="-25" dirty="0">
                <a:solidFill>
                  <a:srgbClr val="333333"/>
                </a:solidFill>
                <a:latin typeface="微软雅黑"/>
                <a:cs typeface="微软雅黑"/>
              </a:rPr>
              <a:t> </a:t>
            </a:r>
            <a:r>
              <a:rPr sz="1200" dirty="0">
                <a:solidFill>
                  <a:srgbClr val="333333"/>
                </a:solidFill>
                <a:latin typeface="微软雅黑"/>
                <a:cs typeface="微软雅黑"/>
              </a:rPr>
              <a:t>元素均为红色。</a:t>
            </a:r>
            <a:endParaRPr sz="1200"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3398" y="3669007"/>
            <a:ext cx="6589395" cy="841256"/>
          </a:xfrm>
          <a:prstGeom prst="rect">
            <a:avLst/>
          </a:prstGeom>
          <a:solidFill>
            <a:srgbClr val="E6EFFF"/>
          </a:solidFill>
        </p:spPr>
        <p:txBody>
          <a:bodyPr vert="horz" wrap="square" lIns="0" tIns="13208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1040"/>
              </a:spcBef>
            </a:pPr>
            <a:r>
              <a:rPr sz="1200" spc="-5" dirty="0">
                <a:latin typeface="Courier New"/>
                <a:cs typeface="Courier New"/>
              </a:rPr>
              <a:t>.red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328930">
              <a:lnSpc>
                <a:spcPct val="100000"/>
              </a:lnSpc>
              <a:spcBef>
                <a:spcPts val="625"/>
              </a:spcBef>
            </a:pPr>
            <a:r>
              <a:rPr sz="1200" spc="-5" dirty="0">
                <a:latin typeface="Courier New"/>
                <a:cs typeface="Courier New"/>
              </a:rPr>
              <a:t>color: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red;</a:t>
            </a:r>
            <a:endParaRPr sz="1200">
              <a:latin typeface="Courier New"/>
              <a:cs typeface="Courier New"/>
            </a:endParaRPr>
          </a:p>
          <a:p>
            <a:pPr marL="170815">
              <a:lnSpc>
                <a:spcPct val="100000"/>
              </a:lnSpc>
              <a:spcBef>
                <a:spcPts val="635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98644" y="266431"/>
            <a:ext cx="1938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en-US" altLang="zh-CN" spc="-50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CSS</a:t>
            </a:r>
            <a:r>
              <a:rPr lang="en-US" altLang="zh-CN" spc="-45" dirty="0">
                <a:solidFill>
                  <a:schemeClr val="bg1"/>
                </a:solidFill>
              </a:rPr>
              <a:t> </a:t>
            </a:r>
            <a:r>
              <a:rPr lang="zh-CN" altLang="en-US" spc="-5" dirty="0">
                <a:solidFill>
                  <a:schemeClr val="bg1"/>
                </a:solidFill>
              </a:rPr>
              <a:t>基础选择器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24400" y="291927"/>
            <a:ext cx="1546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b="1" dirty="0">
                <a:solidFill>
                  <a:srgbClr val="585858"/>
                </a:solidFill>
                <a:latin typeface="微软雅黑"/>
                <a:cs typeface="微软雅黑"/>
              </a:rPr>
              <a:t>2.4</a:t>
            </a:r>
            <a:r>
              <a:rPr lang="zh-CN" altLang="en-US" b="1" spc="-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lang="zh-CN" altLang="en-US" b="1" dirty="0">
                <a:solidFill>
                  <a:srgbClr val="585858"/>
                </a:solidFill>
                <a:latin typeface="微软雅黑"/>
                <a:cs typeface="微软雅黑"/>
              </a:rPr>
              <a:t>类选择器</a:t>
            </a:r>
            <a:endParaRPr lang="zh-CN" altLang="en-US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1600200" y="1428750"/>
            <a:ext cx="1734185" cy="2800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0670" indent="-267970">
              <a:lnSpc>
                <a:spcPct val="100000"/>
              </a:lnSpc>
              <a:spcBef>
                <a:spcPts val="105"/>
              </a:spcBef>
              <a:buFont typeface="Wingdings"/>
              <a:buChar char=""/>
              <a:tabLst>
                <a:tab pos="281305" algn="l"/>
              </a:tabLst>
            </a:pPr>
            <a:r>
              <a:rPr sz="1400" dirty="0">
                <a:solidFill>
                  <a:srgbClr val="FF0000"/>
                </a:solidFill>
                <a:latin typeface="微软雅黑"/>
                <a:cs typeface="微软雅黑"/>
              </a:rPr>
              <a:t>CSS</a:t>
            </a:r>
            <a:r>
              <a:rPr sz="1400" spc="-1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400" dirty="0">
                <a:solidFill>
                  <a:srgbClr val="FF0000"/>
                </a:solidFill>
                <a:latin typeface="微软雅黑"/>
                <a:cs typeface="微软雅黑"/>
              </a:rPr>
              <a:t>简介</a:t>
            </a:r>
            <a:endParaRPr sz="1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"/>
            </a:pPr>
            <a:endParaRPr sz="1450" dirty="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spcBef>
                <a:spcPts val="5"/>
              </a:spcBef>
              <a:buFont typeface="Wingdings"/>
              <a:buChar char=""/>
              <a:tabLst>
                <a:tab pos="281305" algn="l"/>
              </a:tabLst>
            </a:pPr>
            <a:r>
              <a:rPr sz="1400" dirty="0">
                <a:latin typeface="微软雅黑"/>
                <a:cs typeface="微软雅黑"/>
              </a:rPr>
              <a:t>CSS</a:t>
            </a:r>
            <a:r>
              <a:rPr sz="1400" spc="-20" dirty="0">
                <a:latin typeface="微软雅黑"/>
                <a:cs typeface="微软雅黑"/>
              </a:rPr>
              <a:t> </a:t>
            </a:r>
            <a:r>
              <a:rPr sz="1400" dirty="0">
                <a:latin typeface="微软雅黑"/>
                <a:cs typeface="微软雅黑"/>
              </a:rPr>
              <a:t>基础选择器</a:t>
            </a:r>
          </a:p>
          <a:p>
            <a:pPr>
              <a:lnSpc>
                <a:spcPct val="100000"/>
              </a:lnSpc>
              <a:spcBef>
                <a:spcPts val="10"/>
              </a:spcBef>
              <a:buChar char=""/>
            </a:pPr>
            <a:endParaRPr sz="1450" dirty="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spcBef>
                <a:spcPts val="5"/>
              </a:spcBef>
              <a:buFont typeface="Wingdings"/>
              <a:buChar char=""/>
              <a:tabLst>
                <a:tab pos="281305" algn="l"/>
              </a:tabLst>
            </a:pPr>
            <a:r>
              <a:rPr sz="1400" dirty="0">
                <a:latin typeface="微软雅黑"/>
                <a:cs typeface="微软雅黑"/>
              </a:rPr>
              <a:t>CSS</a:t>
            </a:r>
            <a:r>
              <a:rPr sz="1400" spc="-80" dirty="0">
                <a:latin typeface="微软雅黑"/>
                <a:cs typeface="微软雅黑"/>
              </a:rPr>
              <a:t> </a:t>
            </a:r>
            <a:r>
              <a:rPr sz="1400" dirty="0">
                <a:latin typeface="微软雅黑"/>
                <a:cs typeface="微软雅黑"/>
              </a:rPr>
              <a:t>字体属性</a:t>
            </a:r>
          </a:p>
          <a:p>
            <a:pPr>
              <a:lnSpc>
                <a:spcPct val="100000"/>
              </a:lnSpc>
              <a:spcBef>
                <a:spcPts val="10"/>
              </a:spcBef>
              <a:buChar char=""/>
            </a:pPr>
            <a:endParaRPr sz="1450" dirty="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buFont typeface="Wingdings"/>
              <a:buChar char=""/>
              <a:tabLst>
                <a:tab pos="281305" algn="l"/>
              </a:tabLst>
            </a:pPr>
            <a:r>
              <a:rPr sz="1400" dirty="0">
                <a:latin typeface="微软雅黑"/>
                <a:cs typeface="微软雅黑"/>
              </a:rPr>
              <a:t>CSS</a:t>
            </a:r>
            <a:r>
              <a:rPr sz="1400" spc="-80" dirty="0">
                <a:latin typeface="微软雅黑"/>
                <a:cs typeface="微软雅黑"/>
              </a:rPr>
              <a:t> </a:t>
            </a:r>
            <a:r>
              <a:rPr sz="1400" dirty="0">
                <a:latin typeface="微软雅黑"/>
                <a:cs typeface="微软雅黑"/>
              </a:rPr>
              <a:t>文本属性</a:t>
            </a:r>
          </a:p>
          <a:p>
            <a:pPr>
              <a:lnSpc>
                <a:spcPct val="100000"/>
              </a:lnSpc>
              <a:spcBef>
                <a:spcPts val="10"/>
              </a:spcBef>
              <a:buChar char=""/>
            </a:pPr>
            <a:endParaRPr sz="1450" dirty="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spcBef>
                <a:spcPts val="5"/>
              </a:spcBef>
              <a:buFont typeface="Wingdings"/>
              <a:buChar char=""/>
              <a:tabLst>
                <a:tab pos="281305" algn="l"/>
              </a:tabLst>
            </a:pPr>
            <a:r>
              <a:rPr sz="1400" dirty="0">
                <a:latin typeface="微软雅黑"/>
                <a:cs typeface="微软雅黑"/>
              </a:rPr>
              <a:t>CSS</a:t>
            </a:r>
            <a:r>
              <a:rPr sz="1400" spc="-20" dirty="0">
                <a:latin typeface="微软雅黑"/>
                <a:cs typeface="微软雅黑"/>
              </a:rPr>
              <a:t> </a:t>
            </a:r>
            <a:r>
              <a:rPr sz="1400" dirty="0">
                <a:latin typeface="微软雅黑"/>
                <a:cs typeface="微软雅黑"/>
              </a:rPr>
              <a:t>的引入方式</a:t>
            </a:r>
          </a:p>
          <a:p>
            <a:pPr>
              <a:lnSpc>
                <a:spcPct val="100000"/>
              </a:lnSpc>
              <a:spcBef>
                <a:spcPts val="10"/>
              </a:spcBef>
              <a:buChar char=""/>
            </a:pPr>
            <a:endParaRPr sz="1450" dirty="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spcBef>
                <a:spcPts val="5"/>
              </a:spcBef>
              <a:buFont typeface="Wingdings"/>
              <a:buChar char=""/>
              <a:tabLst>
                <a:tab pos="281305" algn="l"/>
              </a:tabLst>
            </a:pPr>
            <a:r>
              <a:rPr sz="1400" dirty="0">
                <a:latin typeface="微软雅黑"/>
                <a:cs typeface="微软雅黑"/>
              </a:rPr>
              <a:t>综合案例</a:t>
            </a:r>
          </a:p>
          <a:p>
            <a:pPr>
              <a:lnSpc>
                <a:spcPct val="100000"/>
              </a:lnSpc>
              <a:spcBef>
                <a:spcPts val="10"/>
              </a:spcBef>
              <a:buChar char=""/>
            </a:pPr>
            <a:endParaRPr sz="1450" dirty="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buFont typeface="Wingdings"/>
              <a:buChar char=""/>
              <a:tabLst>
                <a:tab pos="281305" algn="l"/>
              </a:tabLst>
            </a:pPr>
            <a:r>
              <a:rPr sz="1400" spc="-5" dirty="0">
                <a:latin typeface="微软雅黑"/>
                <a:cs typeface="微软雅黑"/>
              </a:rPr>
              <a:t>Chrome</a:t>
            </a:r>
            <a:r>
              <a:rPr sz="1400" spc="-75" dirty="0">
                <a:latin typeface="微软雅黑"/>
                <a:cs typeface="微软雅黑"/>
              </a:rPr>
              <a:t> </a:t>
            </a:r>
            <a:r>
              <a:rPr sz="1400" dirty="0">
                <a:latin typeface="微软雅黑"/>
                <a:cs typeface="微软雅黑"/>
              </a:rPr>
              <a:t>调试工具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4800" y="1015925"/>
            <a:ext cx="86106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如</a:t>
            </a:r>
            <a:r>
              <a:rPr spc="-5" dirty="0" err="1">
                <a:solidFill>
                  <a:srgbClr val="252525"/>
                </a:solidFill>
                <a:latin typeface="微软雅黑"/>
                <a:cs typeface="微软雅黑"/>
              </a:rPr>
              <a:t>果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想</a:t>
            </a:r>
            <a:r>
              <a:rPr spc="-5" dirty="0" err="1">
                <a:solidFill>
                  <a:srgbClr val="252525"/>
                </a:solidFill>
                <a:latin typeface="微软雅黑"/>
                <a:cs typeface="微软雅黑"/>
              </a:rPr>
              <a:t>要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差</a:t>
            </a:r>
            <a:r>
              <a:rPr spc="-5" dirty="0" err="1">
                <a:solidFill>
                  <a:srgbClr val="252525"/>
                </a:solidFill>
                <a:latin typeface="微软雅黑"/>
                <a:cs typeface="微软雅黑"/>
              </a:rPr>
              <a:t>异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化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选</a:t>
            </a:r>
            <a:r>
              <a:rPr spc="-15" dirty="0" err="1">
                <a:solidFill>
                  <a:srgbClr val="252525"/>
                </a:solidFill>
                <a:latin typeface="微软雅黑"/>
                <a:cs typeface="微软雅黑"/>
              </a:rPr>
              <a:t>择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不</a:t>
            </a:r>
            <a:r>
              <a:rPr spc="-15" dirty="0" err="1">
                <a:solidFill>
                  <a:srgbClr val="252525"/>
                </a:solidFill>
                <a:latin typeface="微软雅黑"/>
                <a:cs typeface="微软雅黑"/>
              </a:rPr>
              <a:t>同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pc="-5" dirty="0" err="1">
                <a:solidFill>
                  <a:srgbClr val="252525"/>
                </a:solidFill>
                <a:latin typeface="微软雅黑"/>
                <a:cs typeface="微软雅黑"/>
              </a:rPr>
              <a:t>标签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pc="-15" dirty="0" err="1">
                <a:solidFill>
                  <a:srgbClr val="252525"/>
                </a:solidFill>
                <a:latin typeface="微软雅黑"/>
                <a:cs typeface="微软雅黑"/>
              </a:rPr>
              <a:t>单</a:t>
            </a:r>
            <a:r>
              <a:rPr dirty="0" err="1">
                <a:solidFill>
                  <a:srgbClr val="252525"/>
                </a:solidFill>
                <a:latin typeface="微软雅黑"/>
                <a:cs typeface="微软雅黑"/>
              </a:rPr>
              <a:t>独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选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一</a:t>
            </a:r>
            <a:r>
              <a:rPr spc="-15" dirty="0" err="1">
                <a:solidFill>
                  <a:srgbClr val="252525"/>
                </a:solidFill>
                <a:latin typeface="微软雅黑"/>
                <a:cs typeface="微软雅黑"/>
              </a:rPr>
              <a:t>个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或</a:t>
            </a:r>
            <a:r>
              <a:rPr spc="-15" dirty="0" err="1">
                <a:solidFill>
                  <a:srgbClr val="252525"/>
                </a:solidFill>
                <a:latin typeface="微软雅黑"/>
                <a:cs typeface="微软雅黑"/>
              </a:rPr>
              <a:t>者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某</a:t>
            </a:r>
            <a:r>
              <a:rPr spc="-15" dirty="0" err="1">
                <a:solidFill>
                  <a:srgbClr val="252525"/>
                </a:solidFill>
                <a:latin typeface="微软雅黑"/>
                <a:cs typeface="微软雅黑"/>
              </a:rPr>
              <a:t>几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个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标</a:t>
            </a:r>
            <a:r>
              <a:rPr dirty="0" err="1">
                <a:solidFill>
                  <a:srgbClr val="252525"/>
                </a:solidFill>
                <a:latin typeface="微软雅黑"/>
                <a:cs typeface="微软雅黑"/>
              </a:rPr>
              <a:t>签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可</a:t>
            </a:r>
            <a:r>
              <a:rPr spc="-15" dirty="0" err="1">
                <a:solidFill>
                  <a:srgbClr val="252525"/>
                </a:solidFill>
                <a:latin typeface="微软雅黑"/>
                <a:cs typeface="微软雅黑"/>
              </a:rPr>
              <a:t>以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使</a:t>
            </a:r>
            <a:r>
              <a:rPr spc="-15" dirty="0" err="1">
                <a:solidFill>
                  <a:srgbClr val="252525"/>
                </a:solidFill>
                <a:latin typeface="微软雅黑"/>
                <a:cs typeface="微软雅黑"/>
              </a:rPr>
              <a:t>用</a:t>
            </a:r>
            <a:r>
              <a:rPr spc="0" dirty="0" err="1">
                <a:solidFill>
                  <a:srgbClr val="FF0000"/>
                </a:solidFill>
                <a:latin typeface="微软雅黑"/>
                <a:cs typeface="微软雅黑"/>
              </a:rPr>
              <a:t>类</a:t>
            </a:r>
            <a:r>
              <a:rPr spc="-15" dirty="0" err="1">
                <a:solidFill>
                  <a:srgbClr val="FF0000"/>
                </a:solidFill>
                <a:latin typeface="微软雅黑"/>
                <a:cs typeface="微软雅黑"/>
              </a:rPr>
              <a:t>选</a:t>
            </a:r>
            <a:r>
              <a:rPr spc="0" dirty="0" err="1">
                <a:solidFill>
                  <a:srgbClr val="FF0000"/>
                </a:solidFill>
                <a:latin typeface="微软雅黑"/>
                <a:cs typeface="微软雅黑"/>
              </a:rPr>
              <a:t>择</a:t>
            </a:r>
            <a:r>
              <a:rPr spc="-10" dirty="0" err="1">
                <a:solidFill>
                  <a:srgbClr val="FF0000"/>
                </a:solidFill>
                <a:latin typeface="微软雅黑"/>
                <a:cs typeface="微软雅黑"/>
              </a:rPr>
              <a:t>器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1236" y="2038350"/>
            <a:ext cx="598336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05"/>
              </a:spcBef>
            </a:pPr>
            <a:r>
              <a:rPr sz="2000" b="1" dirty="0" err="1">
                <a:solidFill>
                  <a:srgbClr val="252525"/>
                </a:solidFill>
                <a:latin typeface="微软雅黑"/>
                <a:cs typeface="微软雅黑"/>
              </a:rPr>
              <a:t>语法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lang="en-US" sz="1400" spc="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lang="en-US" sz="1400" dirty="0" err="1">
                <a:latin typeface="微软雅黑"/>
                <a:cs typeface="微软雅黑"/>
              </a:rPr>
              <a:t>需要给元素设置</a:t>
            </a:r>
            <a:r>
              <a:rPr lang="zh-CN" altLang="en-US" sz="1400" dirty="0">
                <a:latin typeface="微软雅黑"/>
                <a:cs typeface="微软雅黑"/>
              </a:rPr>
              <a:t> </a:t>
            </a:r>
            <a:r>
              <a:rPr sz="1400" b="1" spc="-5" dirty="0" err="1">
                <a:latin typeface="微软雅黑"/>
                <a:cs typeface="微软雅黑"/>
              </a:rPr>
              <a:t>class</a:t>
            </a:r>
            <a:r>
              <a:rPr sz="1400" b="1" spc="-10" dirty="0" err="1">
                <a:latin typeface="微软雅黑"/>
                <a:cs typeface="微软雅黑"/>
              </a:rPr>
              <a:t>属</a:t>
            </a:r>
            <a:r>
              <a:rPr sz="1400" b="1" spc="0" dirty="0" err="1">
                <a:latin typeface="微软雅黑"/>
                <a:cs typeface="微软雅黑"/>
              </a:rPr>
              <a:t>性</a:t>
            </a:r>
            <a:r>
              <a:rPr lang="zh-CN" altLang="en-US" sz="1400" b="1" spc="0" dirty="0">
                <a:latin typeface="微软雅黑"/>
                <a:cs typeface="微软雅黑"/>
              </a:rPr>
              <a:t> </a:t>
            </a:r>
            <a:endParaRPr sz="1400" dirty="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149241"/>
            <a:ext cx="6589395" cy="892810"/>
          </a:xfrm>
          <a:custGeom>
            <a:avLst/>
            <a:gdLst/>
            <a:ahLst/>
            <a:cxnLst/>
            <a:rect l="l" t="t" r="r" b="b"/>
            <a:pathLst>
              <a:path w="6589395" h="892810">
                <a:moveTo>
                  <a:pt x="0" y="892505"/>
                </a:moveTo>
                <a:lnTo>
                  <a:pt x="6589141" y="892505"/>
                </a:lnTo>
                <a:lnTo>
                  <a:pt x="6589141" y="0"/>
                </a:lnTo>
                <a:lnTo>
                  <a:pt x="0" y="0"/>
                </a:lnTo>
                <a:lnTo>
                  <a:pt x="0" y="892505"/>
                </a:lnTo>
                <a:close/>
              </a:path>
            </a:pathLst>
          </a:custGeom>
          <a:solidFill>
            <a:srgbClr val="E6EFFF"/>
          </a:solidFill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304800" y="3509616"/>
            <a:ext cx="658939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&lt;div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class=</a:t>
            </a:r>
            <a:r>
              <a:rPr lang="en-US" altLang="zh-CN" sz="1400" spc="-5" dirty="0">
                <a:latin typeface="Courier New"/>
                <a:cs typeface="Courier New"/>
              </a:rPr>
              <a:t>"</a:t>
            </a:r>
            <a:r>
              <a:rPr sz="1400" spc="-5" dirty="0">
                <a:latin typeface="Courier New"/>
                <a:cs typeface="Courier New"/>
              </a:rPr>
              <a:t>red</a:t>
            </a:r>
            <a:r>
              <a:rPr lang="en-US" altLang="zh-CN" sz="1400" spc="-5" dirty="0">
                <a:latin typeface="Courier New"/>
                <a:cs typeface="Courier New"/>
              </a:rPr>
              <a:t>"</a:t>
            </a:r>
            <a:r>
              <a:rPr sz="1400" spc="-5" dirty="0">
                <a:latin typeface="Courier New"/>
                <a:cs typeface="Courier New"/>
              </a:rPr>
              <a:t>&gt;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0" dirty="0">
                <a:latin typeface="宋体"/>
                <a:cs typeface="宋体"/>
              </a:rPr>
              <a:t>变红色</a:t>
            </a:r>
            <a:r>
              <a:rPr sz="1400" spc="65" dirty="0">
                <a:latin typeface="宋体"/>
                <a:cs typeface="宋体"/>
              </a:rPr>
              <a:t> </a:t>
            </a:r>
            <a:r>
              <a:rPr sz="1400" dirty="0">
                <a:latin typeface="Courier New"/>
                <a:cs typeface="Courier New"/>
              </a:rPr>
              <a:t>&lt;/div&gt;</a:t>
            </a:r>
          </a:p>
        </p:txBody>
      </p:sp>
      <p:sp>
        <p:nvSpPr>
          <p:cNvPr id="8" name="矩形 7"/>
          <p:cNvSpPr/>
          <p:nvPr/>
        </p:nvSpPr>
        <p:spPr>
          <a:xfrm>
            <a:off x="1198644" y="266431"/>
            <a:ext cx="1938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en-US" altLang="zh-CN" spc="-50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CSS</a:t>
            </a:r>
            <a:r>
              <a:rPr lang="en-US" altLang="zh-CN" spc="-45" dirty="0">
                <a:solidFill>
                  <a:schemeClr val="bg1"/>
                </a:solidFill>
              </a:rPr>
              <a:t> </a:t>
            </a:r>
            <a:r>
              <a:rPr lang="zh-CN" altLang="en-US" spc="-5" dirty="0">
                <a:solidFill>
                  <a:schemeClr val="bg1"/>
                </a:solidFill>
              </a:rPr>
              <a:t>基础选择器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24400" y="334459"/>
            <a:ext cx="1546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b="1" dirty="0">
                <a:solidFill>
                  <a:srgbClr val="585858"/>
                </a:solidFill>
                <a:latin typeface="微软雅黑"/>
                <a:cs typeface="微软雅黑"/>
              </a:rPr>
              <a:t>2.4</a:t>
            </a:r>
            <a:r>
              <a:rPr lang="zh-CN" altLang="en-US" b="1" spc="-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lang="zh-CN" altLang="en-US" b="1" dirty="0">
                <a:solidFill>
                  <a:srgbClr val="585858"/>
                </a:solidFill>
                <a:latin typeface="微软雅黑"/>
                <a:cs typeface="微软雅黑"/>
              </a:rPr>
              <a:t>类选择器</a:t>
            </a:r>
            <a:endParaRPr lang="zh-CN" altLang="en-US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8600" y="971550"/>
            <a:ext cx="7923747" cy="3542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lang="zh-CN" altLang="en-US"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类选择器在</a:t>
            </a:r>
            <a:r>
              <a:rPr sz="1600" spc="-3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微软雅黑"/>
                <a:cs typeface="微软雅黑"/>
              </a:rPr>
              <a:t>HTML</a:t>
            </a:r>
            <a:r>
              <a:rPr sz="1600" spc="-3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中以</a:t>
            </a:r>
            <a:r>
              <a:rPr sz="1600" spc="-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微软雅黑"/>
                <a:cs typeface="微软雅黑"/>
              </a:rPr>
              <a:t>class</a:t>
            </a:r>
            <a:r>
              <a:rPr sz="1600" spc="-3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属性表示，在</a:t>
            </a:r>
            <a:r>
              <a:rPr sz="1600" spc="-4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CSS</a:t>
            </a:r>
            <a:r>
              <a:rPr sz="1600" spc="-2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中，类选择器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以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一</a:t>
            </a:r>
            <a:r>
              <a:rPr sz="1600" spc="-5" dirty="0">
                <a:solidFill>
                  <a:srgbClr val="252525"/>
                </a:solidFill>
                <a:latin typeface="微软雅黑"/>
                <a:cs typeface="微软雅黑"/>
              </a:rPr>
              <a:t>个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点</a:t>
            </a:r>
            <a:r>
              <a:rPr sz="1600" spc="-5" dirty="0">
                <a:solidFill>
                  <a:srgbClr val="252525"/>
                </a:solidFill>
                <a:latin typeface="微软雅黑"/>
                <a:cs typeface="微软雅黑"/>
              </a:rPr>
              <a:t>“.”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号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显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示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16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dirty="0">
              <a:latin typeface="Times New Roman"/>
              <a:cs typeface="Times New Roman"/>
            </a:endParaRPr>
          </a:p>
          <a:p>
            <a:pPr marL="29845">
              <a:lnSpc>
                <a:spcPct val="100000"/>
              </a:lnSpc>
            </a:pPr>
            <a:r>
              <a:rPr sz="2000" b="1" dirty="0">
                <a:solidFill>
                  <a:srgbClr val="252525"/>
                </a:solidFill>
                <a:latin typeface="微软雅黑"/>
                <a:cs typeface="微软雅黑"/>
              </a:rPr>
              <a:t>注意</a:t>
            </a:r>
            <a:endParaRPr sz="2000" dirty="0">
              <a:latin typeface="微软雅黑"/>
              <a:cs typeface="微软雅黑"/>
            </a:endParaRPr>
          </a:p>
          <a:p>
            <a:pPr marL="29845">
              <a:lnSpc>
                <a:spcPct val="150000"/>
              </a:lnSpc>
              <a:spcBef>
                <a:spcPts val="1315"/>
              </a:spcBef>
            </a:pP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①</a:t>
            </a:r>
            <a:r>
              <a:rPr sz="1400" spc="13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类</a:t>
            </a: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选择器使用</a:t>
            </a:r>
            <a:r>
              <a:rPr sz="1400" spc="-5" dirty="0">
                <a:solidFill>
                  <a:srgbClr val="252525"/>
                </a:solidFill>
                <a:latin typeface="微软雅黑"/>
                <a:cs typeface="微软雅黑"/>
              </a:rPr>
              <a:t>“.”（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英</a:t>
            </a:r>
            <a:r>
              <a:rPr sz="1400" spc="-15" dirty="0" err="1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点</a:t>
            </a:r>
            <a:r>
              <a:rPr sz="1400" spc="-15" dirty="0" err="1">
                <a:solidFill>
                  <a:srgbClr val="252525"/>
                </a:solidFill>
                <a:latin typeface="微软雅黑"/>
                <a:cs typeface="微软雅黑"/>
              </a:rPr>
              <a:t>号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）</a:t>
            </a:r>
            <a:r>
              <a:rPr sz="1400" spc="-15" dirty="0" err="1">
                <a:solidFill>
                  <a:srgbClr val="252525"/>
                </a:solidFill>
                <a:latin typeface="微软雅黑"/>
                <a:cs typeface="微软雅黑"/>
              </a:rPr>
              <a:t>进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行</a:t>
            </a:r>
            <a:r>
              <a:rPr sz="1400" spc="-15" dirty="0" err="1">
                <a:solidFill>
                  <a:srgbClr val="252525"/>
                </a:solidFill>
                <a:latin typeface="微软雅黑"/>
                <a:cs typeface="微软雅黑"/>
              </a:rPr>
              <a:t>标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识</a:t>
            </a:r>
            <a:r>
              <a:rPr sz="1400" spc="-15" dirty="0" err="1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后</a:t>
            </a:r>
            <a:r>
              <a:rPr sz="1400" spc="-15" dirty="0" err="1">
                <a:solidFill>
                  <a:srgbClr val="252525"/>
                </a:solidFill>
                <a:latin typeface="微软雅黑"/>
                <a:cs typeface="微软雅黑"/>
              </a:rPr>
              <a:t>面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紧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跟</a:t>
            </a:r>
            <a:r>
              <a:rPr sz="1400" dirty="0" err="1">
                <a:solidFill>
                  <a:srgbClr val="252525"/>
                </a:solidFill>
                <a:latin typeface="微软雅黑"/>
                <a:cs typeface="微软雅黑"/>
              </a:rPr>
              <a:t>类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名</a:t>
            </a:r>
            <a:r>
              <a:rPr sz="1400" dirty="0" err="1">
                <a:solidFill>
                  <a:srgbClr val="252525"/>
                </a:solidFill>
                <a:latin typeface="微软雅黑"/>
                <a:cs typeface="微软雅黑"/>
              </a:rPr>
              <a:t>（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自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定</a:t>
            </a:r>
            <a:r>
              <a:rPr sz="1400" spc="-15" dirty="0" err="1">
                <a:solidFill>
                  <a:srgbClr val="252525"/>
                </a:solidFill>
                <a:latin typeface="微软雅黑"/>
                <a:cs typeface="微软雅黑"/>
              </a:rPr>
              <a:t>义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400" spc="-15" dirty="0" err="1">
                <a:solidFill>
                  <a:srgbClr val="252525"/>
                </a:solidFill>
                <a:latin typeface="微软雅黑"/>
                <a:cs typeface="微软雅黑"/>
              </a:rPr>
              <a:t>我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们</a:t>
            </a:r>
            <a:r>
              <a:rPr sz="1400" spc="-15" dirty="0" err="1">
                <a:solidFill>
                  <a:srgbClr val="252525"/>
                </a:solidFill>
                <a:latin typeface="微软雅黑"/>
                <a:cs typeface="微软雅黑"/>
              </a:rPr>
              <a:t>自</a:t>
            </a:r>
            <a:r>
              <a:rPr sz="1400" dirty="0" err="1">
                <a:solidFill>
                  <a:srgbClr val="252525"/>
                </a:solidFill>
                <a:latin typeface="微软雅黑"/>
                <a:cs typeface="微软雅黑"/>
              </a:rPr>
              <a:t>己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命</a:t>
            </a:r>
            <a:r>
              <a:rPr sz="1400" dirty="0" err="1">
                <a:solidFill>
                  <a:srgbClr val="252525"/>
                </a:solidFill>
                <a:latin typeface="微软雅黑"/>
                <a:cs typeface="微软雅黑"/>
              </a:rPr>
              <a:t>名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）。</a:t>
            </a:r>
            <a:endParaRPr dirty="0">
              <a:latin typeface="Times New Roman"/>
              <a:cs typeface="Times New Roman"/>
            </a:endParaRPr>
          </a:p>
          <a:p>
            <a:pPr marL="29845">
              <a:lnSpc>
                <a:spcPct val="150000"/>
              </a:lnSpc>
            </a:pP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② </a:t>
            </a:r>
            <a:r>
              <a:rPr sz="1400" spc="3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可以理解为给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这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个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标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签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起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了一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个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名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字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来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表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示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dirty="0">
              <a:latin typeface="Times New Roman"/>
              <a:cs typeface="Times New Roman"/>
            </a:endParaRPr>
          </a:p>
          <a:p>
            <a:pPr marL="29845">
              <a:lnSpc>
                <a:spcPct val="150000"/>
              </a:lnSpc>
              <a:spcBef>
                <a:spcPts val="5"/>
              </a:spcBef>
            </a:pP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③ </a:t>
            </a:r>
            <a:r>
              <a:rPr sz="1400" spc="3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长名称或词组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可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以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使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用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中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横线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来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为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选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择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器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命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名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dirty="0">
              <a:latin typeface="Times New Roman"/>
              <a:cs typeface="Times New Roman"/>
            </a:endParaRPr>
          </a:p>
          <a:p>
            <a:pPr marL="29845">
              <a:lnSpc>
                <a:spcPct val="150000"/>
              </a:lnSpc>
              <a:spcBef>
                <a:spcPts val="5"/>
              </a:spcBef>
            </a:pP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④</a:t>
            </a:r>
            <a:r>
              <a:rPr sz="1400" spc="10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dirty="0" err="1">
                <a:solidFill>
                  <a:srgbClr val="252525"/>
                </a:solidFill>
                <a:latin typeface="微软雅黑"/>
                <a:cs typeface="微软雅黑"/>
              </a:rPr>
              <a:t>不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要</a:t>
            </a:r>
            <a:r>
              <a:rPr sz="1400" dirty="0" err="1">
                <a:solidFill>
                  <a:srgbClr val="252525"/>
                </a:solidFill>
                <a:latin typeface="微软雅黑"/>
                <a:cs typeface="微软雅黑"/>
              </a:rPr>
              <a:t>使用纯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数</a:t>
            </a:r>
            <a:r>
              <a:rPr sz="1400" spc="-15" dirty="0" err="1">
                <a:solidFill>
                  <a:srgbClr val="252525"/>
                </a:solidFill>
                <a:latin typeface="微软雅黑"/>
                <a:cs typeface="微软雅黑"/>
              </a:rPr>
              <a:t>字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1400" spc="-15" dirty="0" err="1">
                <a:solidFill>
                  <a:srgbClr val="252525"/>
                </a:solidFill>
                <a:latin typeface="微软雅黑"/>
                <a:cs typeface="微软雅黑"/>
              </a:rPr>
              <a:t>中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400" spc="-15" dirty="0" err="1">
                <a:solidFill>
                  <a:srgbClr val="252525"/>
                </a:solidFill>
                <a:latin typeface="微软雅黑"/>
                <a:cs typeface="微软雅黑"/>
              </a:rPr>
              <a:t>等</a:t>
            </a:r>
            <a:r>
              <a:rPr sz="1400" dirty="0" err="1">
                <a:solidFill>
                  <a:srgbClr val="252525"/>
                </a:solidFill>
                <a:latin typeface="微软雅黑"/>
                <a:cs typeface="微软雅黑"/>
              </a:rPr>
              <a:t>命名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尽</a:t>
            </a:r>
            <a:r>
              <a:rPr sz="1400" spc="-15" dirty="0" err="1">
                <a:solidFill>
                  <a:srgbClr val="252525"/>
                </a:solidFill>
                <a:latin typeface="微软雅黑"/>
                <a:cs typeface="微软雅黑"/>
              </a:rPr>
              <a:t>量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使</a:t>
            </a:r>
            <a:r>
              <a:rPr sz="1400" spc="-15" dirty="0" err="1">
                <a:solidFill>
                  <a:srgbClr val="252525"/>
                </a:solidFill>
                <a:latin typeface="微软雅黑"/>
                <a:cs typeface="微软雅黑"/>
              </a:rPr>
              <a:t>用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英</a:t>
            </a:r>
            <a:r>
              <a:rPr sz="1400" spc="-15" dirty="0" err="1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字</a:t>
            </a:r>
            <a:r>
              <a:rPr sz="1400" spc="-15" dirty="0" err="1">
                <a:solidFill>
                  <a:srgbClr val="252525"/>
                </a:solidFill>
                <a:latin typeface="微软雅黑"/>
                <a:cs typeface="微软雅黑"/>
              </a:rPr>
              <a:t>母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来</a:t>
            </a:r>
            <a:r>
              <a:rPr sz="1400" spc="-15" dirty="0" err="1">
                <a:solidFill>
                  <a:srgbClr val="252525"/>
                </a:solidFill>
                <a:latin typeface="微软雅黑"/>
                <a:cs typeface="微软雅黑"/>
              </a:rPr>
              <a:t>表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示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dirty="0">
              <a:latin typeface="Times New Roman"/>
              <a:cs typeface="Times New Roman"/>
            </a:endParaRPr>
          </a:p>
          <a:p>
            <a:pPr marL="29845">
              <a:lnSpc>
                <a:spcPct val="150000"/>
              </a:lnSpc>
            </a:pP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⑤</a:t>
            </a:r>
            <a:r>
              <a:rPr sz="1400" spc="10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命名要有意义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尽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量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使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别</a:t>
            </a:r>
            <a:r>
              <a:rPr sz="1400" dirty="0" err="1">
                <a:solidFill>
                  <a:srgbClr val="252525"/>
                </a:solidFill>
                <a:latin typeface="微软雅黑"/>
                <a:cs typeface="微软雅黑"/>
              </a:rPr>
              <a:t>人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一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眼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就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知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道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这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个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类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名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目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dirty="0">
              <a:latin typeface="Times New Roman"/>
              <a:cs typeface="Times New Roman"/>
            </a:endParaRPr>
          </a:p>
          <a:p>
            <a:pPr marL="29845">
              <a:lnSpc>
                <a:spcPct val="150000"/>
              </a:lnSpc>
            </a:pP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⑥</a:t>
            </a:r>
            <a:r>
              <a:rPr sz="1400" spc="10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命名规范：见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附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件（</a:t>
            </a:r>
            <a:r>
              <a:rPr sz="1400" spc="-1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微软雅黑"/>
                <a:cs typeface="微软雅黑"/>
              </a:rPr>
              <a:t>Web</a:t>
            </a:r>
            <a:r>
              <a:rPr sz="1400" spc="-4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前端开发规范手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册</a:t>
            </a:r>
            <a:r>
              <a:rPr sz="1400" spc="-5" dirty="0">
                <a:solidFill>
                  <a:srgbClr val="252525"/>
                </a:solidFill>
                <a:latin typeface="微软雅黑"/>
                <a:cs typeface="微软雅黑"/>
              </a:rPr>
              <a:t>.doc）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</a:pPr>
            <a:r>
              <a:rPr sz="1400" b="1" spc="0" dirty="0">
                <a:solidFill>
                  <a:srgbClr val="FF0000"/>
                </a:solidFill>
                <a:latin typeface="微软雅黑"/>
                <a:cs typeface="微软雅黑"/>
              </a:rPr>
              <a:t>记忆口诀：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样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式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点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定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义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结构</a:t>
            </a:r>
            <a:r>
              <a:rPr sz="1400" spc="-10" dirty="0">
                <a:solidFill>
                  <a:srgbClr val="FF0000"/>
                </a:solidFill>
                <a:latin typeface="微软雅黑"/>
                <a:cs typeface="微软雅黑"/>
              </a:rPr>
              <a:t>类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调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用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一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个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或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多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个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开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发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最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常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用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1400" dirty="0">
              <a:latin typeface="微软雅黑"/>
              <a:cs typeface="微软雅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98644" y="266431"/>
            <a:ext cx="1938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en-US" altLang="zh-CN" spc="-50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CSS</a:t>
            </a:r>
            <a:r>
              <a:rPr lang="en-US" altLang="zh-CN" spc="-45" dirty="0">
                <a:solidFill>
                  <a:schemeClr val="bg1"/>
                </a:solidFill>
              </a:rPr>
              <a:t> </a:t>
            </a:r>
            <a:r>
              <a:rPr lang="zh-CN" altLang="en-US" spc="-5" dirty="0">
                <a:solidFill>
                  <a:schemeClr val="bg1"/>
                </a:solidFill>
              </a:rPr>
              <a:t>基础选择器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48200" y="272781"/>
            <a:ext cx="1546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b="1" dirty="0">
                <a:solidFill>
                  <a:srgbClr val="585858"/>
                </a:solidFill>
                <a:latin typeface="微软雅黑"/>
                <a:cs typeface="微软雅黑"/>
              </a:rPr>
              <a:t>2.4</a:t>
            </a:r>
            <a:r>
              <a:rPr lang="zh-CN" altLang="en-US" b="1" spc="-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lang="zh-CN" altLang="en-US" b="1" dirty="0">
                <a:solidFill>
                  <a:srgbClr val="585858"/>
                </a:solidFill>
                <a:latin typeface="微软雅黑"/>
                <a:cs typeface="微软雅黑"/>
              </a:rPr>
              <a:t>类选择器</a:t>
            </a:r>
            <a:endParaRPr lang="zh-CN" altLang="en-US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4400" y="1078601"/>
            <a:ext cx="3127122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案例：</a:t>
            </a:r>
            <a:r>
              <a:rPr sz="2400" b="1" spc="-8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课堂案例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5361" y="1030404"/>
            <a:ext cx="360248" cy="359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5" name="object 5"/>
          <p:cNvSpPr/>
          <p:nvPr/>
        </p:nvSpPr>
        <p:spPr>
          <a:xfrm>
            <a:off x="7162800" y="1270000"/>
            <a:ext cx="952499" cy="285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5361" y="2190750"/>
            <a:ext cx="6019699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通过这个案例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练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习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两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个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地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方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:</a:t>
            </a:r>
            <a:endParaRPr sz="16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类选择器的使用</a:t>
            </a:r>
            <a:endParaRPr sz="16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52525"/>
              </a:buClr>
              <a:buFont typeface="΢"/>
              <a:buAutoNum type="arabicPeriod"/>
            </a:pPr>
            <a:endParaRPr sz="20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sz="1600" spc="-5" dirty="0">
                <a:solidFill>
                  <a:srgbClr val="252525"/>
                </a:solidFill>
                <a:latin typeface="微软雅黑"/>
                <a:cs typeface="微软雅黑"/>
              </a:rPr>
              <a:t>div</a:t>
            </a:r>
            <a:r>
              <a:rPr sz="1600" spc="-6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就是一个盒子</a:t>
            </a:r>
            <a:r>
              <a:rPr sz="1600" spc="-5" dirty="0">
                <a:solidFill>
                  <a:srgbClr val="252525"/>
                </a:solidFill>
                <a:latin typeface="微软雅黑"/>
                <a:cs typeface="微软雅黑"/>
              </a:rPr>
              <a:t>,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用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来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装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网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页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内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容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.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98644" y="266431"/>
            <a:ext cx="1938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en-US" altLang="zh-CN" spc="-50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CSS</a:t>
            </a:r>
            <a:r>
              <a:rPr lang="en-US" altLang="zh-CN" spc="-45" dirty="0">
                <a:solidFill>
                  <a:schemeClr val="bg1"/>
                </a:solidFill>
              </a:rPr>
              <a:t> </a:t>
            </a:r>
            <a:r>
              <a:rPr lang="zh-CN" altLang="en-US" spc="-5" dirty="0">
                <a:solidFill>
                  <a:schemeClr val="bg1"/>
                </a:solidFill>
              </a:rPr>
              <a:t>基础选择器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8600" y="940579"/>
            <a:ext cx="8534299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我们可以给一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个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标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签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指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定</a:t>
            </a:r>
            <a:r>
              <a:rPr sz="1600" spc="0" dirty="0" err="1">
                <a:solidFill>
                  <a:srgbClr val="FF0000"/>
                </a:solidFill>
                <a:latin typeface="微软雅黑"/>
                <a:cs typeface="微软雅黑"/>
              </a:rPr>
              <a:t>多个</a:t>
            </a:r>
            <a:r>
              <a:rPr sz="1600" spc="-10" dirty="0" err="1">
                <a:solidFill>
                  <a:srgbClr val="FF0000"/>
                </a:solidFill>
                <a:latin typeface="微软雅黑"/>
                <a:cs typeface="微软雅黑"/>
              </a:rPr>
              <a:t>类</a:t>
            </a:r>
            <a:r>
              <a:rPr sz="1600" spc="0" dirty="0" err="1">
                <a:solidFill>
                  <a:srgbClr val="FF0000"/>
                </a:solidFill>
                <a:latin typeface="微软雅黑"/>
                <a:cs typeface="微软雅黑"/>
              </a:rPr>
              <a:t>名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从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而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达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到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更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多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选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择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目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lang="zh-CN" altLang="en-US" sz="1600" spc="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600" spc="-9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这些类名都可以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选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出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这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个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标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签</a:t>
            </a:r>
            <a:r>
              <a:rPr lang="zh-CN" altLang="en-US" sz="1600" spc="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简单理解就是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一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个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标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签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有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多个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名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字</a:t>
            </a:r>
            <a:r>
              <a:rPr lang="zh-CN" altLang="en-US" sz="160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1600" dirty="0">
              <a:latin typeface="微软雅黑"/>
              <a:cs typeface="微软雅黑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28600" y="1604499"/>
            <a:ext cx="7307580" cy="3392213"/>
            <a:chOff x="1063917" y="2201659"/>
            <a:chExt cx="5523865" cy="2557780"/>
          </a:xfrm>
        </p:grpSpPr>
        <p:sp>
          <p:nvSpPr>
            <p:cNvPr id="4" name="object 4"/>
            <p:cNvSpPr/>
            <p:nvPr/>
          </p:nvSpPr>
          <p:spPr>
            <a:xfrm>
              <a:off x="1065504" y="2282767"/>
              <a:ext cx="5520689" cy="24750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3917" y="2201659"/>
              <a:ext cx="5523865" cy="2557780"/>
            </a:xfrm>
            <a:custGeom>
              <a:avLst/>
              <a:gdLst/>
              <a:ahLst/>
              <a:cxnLst/>
              <a:rect l="l" t="t" r="r" b="b"/>
              <a:pathLst>
                <a:path w="5523865" h="2557779">
                  <a:moveTo>
                    <a:pt x="0" y="2557780"/>
                  </a:moveTo>
                  <a:lnTo>
                    <a:pt x="5523864" y="2557780"/>
                  </a:lnTo>
                  <a:lnTo>
                    <a:pt x="5523864" y="0"/>
                  </a:lnTo>
                  <a:lnTo>
                    <a:pt x="0" y="0"/>
                  </a:lnTo>
                  <a:lnTo>
                    <a:pt x="0" y="2557780"/>
                  </a:lnTo>
                  <a:close/>
                </a:path>
              </a:pathLst>
            </a:custGeom>
            <a:ln w="31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876800" y="451097"/>
            <a:ext cx="2141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2.4</a:t>
            </a:r>
            <a:r>
              <a:rPr sz="1800" b="1" spc="-8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类选择器</a:t>
            </a:r>
            <a:r>
              <a:rPr sz="1800" b="1" spc="-10" dirty="0">
                <a:solidFill>
                  <a:srgbClr val="585858"/>
                </a:solidFill>
                <a:latin typeface="微软雅黑"/>
                <a:cs typeface="微软雅黑"/>
              </a:rPr>
              <a:t>-</a:t>
            </a: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多类名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98644" y="266431"/>
            <a:ext cx="1938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en-US" altLang="zh-CN" spc="-50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CSS</a:t>
            </a:r>
            <a:r>
              <a:rPr lang="en-US" altLang="zh-CN" spc="-45" dirty="0">
                <a:solidFill>
                  <a:schemeClr val="bg1"/>
                </a:solidFill>
              </a:rPr>
              <a:t> </a:t>
            </a:r>
            <a:r>
              <a:rPr lang="zh-CN" altLang="en-US" spc="-5" dirty="0">
                <a:solidFill>
                  <a:schemeClr val="bg1"/>
                </a:solidFill>
              </a:rPr>
              <a:t>基础选择器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7200" y="1123950"/>
            <a:ext cx="4724299" cy="8136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241300" algn="l"/>
              </a:tabLst>
            </a:pP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多类名使用方式</a:t>
            </a:r>
            <a:endParaRPr sz="16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52525"/>
              </a:buClr>
              <a:buFont typeface="΢"/>
              <a:buAutoNum type="arabicPeriod"/>
            </a:pPr>
            <a:endParaRPr sz="20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多类名开发中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使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用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场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景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0600" y="336043"/>
            <a:ext cx="1356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2.4</a:t>
            </a:r>
            <a:r>
              <a:rPr sz="1800" b="1" spc="-8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类选择器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98644" y="266431"/>
            <a:ext cx="1938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en-US" altLang="zh-CN" spc="-50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CSS</a:t>
            </a:r>
            <a:r>
              <a:rPr lang="en-US" altLang="zh-CN" spc="-45" dirty="0">
                <a:solidFill>
                  <a:schemeClr val="bg1"/>
                </a:solidFill>
              </a:rPr>
              <a:t> </a:t>
            </a:r>
            <a:r>
              <a:rPr lang="zh-CN" altLang="en-US" spc="-5" dirty="0">
                <a:solidFill>
                  <a:schemeClr val="bg1"/>
                </a:solidFill>
              </a:rPr>
              <a:t>基础选择器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876800" y="451097"/>
            <a:ext cx="1356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2.4</a:t>
            </a:r>
            <a:r>
              <a:rPr sz="1800" b="1" spc="-8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类选择器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7023" y="1728296"/>
            <a:ext cx="6607175" cy="577215"/>
          </a:xfrm>
          <a:custGeom>
            <a:avLst/>
            <a:gdLst/>
            <a:ahLst/>
            <a:cxnLst/>
            <a:rect l="l" t="t" r="r" b="b"/>
            <a:pathLst>
              <a:path w="6607175" h="577214">
                <a:moveTo>
                  <a:pt x="0" y="576999"/>
                </a:moveTo>
                <a:lnTo>
                  <a:pt x="6606667" y="576999"/>
                </a:lnTo>
                <a:lnTo>
                  <a:pt x="6606667" y="0"/>
                </a:lnTo>
                <a:lnTo>
                  <a:pt x="0" y="0"/>
                </a:lnTo>
                <a:lnTo>
                  <a:pt x="0" y="576999"/>
                </a:lnTo>
                <a:close/>
              </a:path>
            </a:pathLst>
          </a:custGeom>
          <a:solidFill>
            <a:srgbClr val="E6EFFF"/>
          </a:solid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327024" y="936656"/>
            <a:ext cx="6607175" cy="11830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1.</a:t>
            </a:r>
            <a:r>
              <a:rPr sz="1600" spc="28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多类名使用方式</a:t>
            </a:r>
            <a:endParaRPr sz="16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70815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&lt;div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class="red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font20"&gt;</a:t>
            </a:r>
            <a:r>
              <a:rPr sz="1600" dirty="0">
                <a:latin typeface="宋体"/>
                <a:cs typeface="宋体"/>
              </a:rPr>
              <a:t>亚</a:t>
            </a:r>
            <a:r>
              <a:rPr sz="1600" spc="-10" dirty="0">
                <a:latin typeface="宋体"/>
                <a:cs typeface="宋体"/>
              </a:rPr>
              <a:t>瑟</a:t>
            </a:r>
            <a:r>
              <a:rPr sz="1600" spc="-5" dirty="0">
                <a:latin typeface="Courier New"/>
                <a:cs typeface="Courier New"/>
              </a:rPr>
              <a:t>&lt;/div&gt;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9723" y="2800350"/>
            <a:ext cx="6095899" cy="13805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AutoNum type="arabicParenBoth"/>
              <a:tabLst>
                <a:tab pos="241300" algn="l"/>
              </a:tabLst>
            </a:pP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在标签class</a:t>
            </a:r>
            <a:r>
              <a:rPr sz="1600" spc="-5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属性中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写</a:t>
            </a:r>
            <a:r>
              <a:rPr sz="1600" spc="-3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多个类名</a:t>
            </a:r>
            <a:endParaRPr sz="16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52525"/>
              </a:buClr>
              <a:buFont typeface="΢"/>
              <a:buAutoNum type="arabicParenBoth"/>
            </a:pPr>
            <a:endParaRPr sz="20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arenBoth"/>
              <a:tabLst>
                <a:tab pos="241300" algn="l"/>
              </a:tabLst>
            </a:pP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多个类名中间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必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须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用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空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格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分开</a:t>
            </a:r>
            <a:endParaRPr sz="16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52525"/>
              </a:buClr>
              <a:buFont typeface="΢"/>
              <a:buAutoNum type="arabicParenBoth"/>
            </a:pPr>
            <a:endParaRPr sz="20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AutoNum type="arabicParenBoth"/>
              <a:tabLst>
                <a:tab pos="241300" algn="l"/>
              </a:tabLst>
            </a:pP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这个标签就可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以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分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别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具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有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这些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类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名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样式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98644" y="266431"/>
            <a:ext cx="1938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en-US" altLang="zh-CN" spc="-50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CSS</a:t>
            </a:r>
            <a:r>
              <a:rPr lang="en-US" altLang="zh-CN" spc="-45" dirty="0">
                <a:solidFill>
                  <a:schemeClr val="bg1"/>
                </a:solidFill>
              </a:rPr>
              <a:t> </a:t>
            </a:r>
            <a:r>
              <a:rPr lang="zh-CN" altLang="en-US" spc="-5" dirty="0">
                <a:solidFill>
                  <a:schemeClr val="bg1"/>
                </a:solidFill>
              </a:rPr>
              <a:t>基础选择器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768951" y="377317"/>
            <a:ext cx="1356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2.4</a:t>
            </a:r>
            <a:r>
              <a:rPr sz="1800" b="1" spc="-8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类选择器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1200150"/>
            <a:ext cx="7315099" cy="21371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252525"/>
                </a:solidFill>
                <a:latin typeface="微软雅黑"/>
                <a:cs typeface="微软雅黑"/>
              </a:rPr>
              <a:t>2.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多类名开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发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中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使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用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场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景</a:t>
            </a:r>
            <a:endParaRPr sz="16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311150" indent="-228600">
              <a:lnSpc>
                <a:spcPct val="100000"/>
              </a:lnSpc>
              <a:spcBef>
                <a:spcPts val="1100"/>
              </a:spcBef>
              <a:buAutoNum type="arabicParenBoth"/>
              <a:tabLst>
                <a:tab pos="311785" algn="l"/>
              </a:tabLst>
            </a:pP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可以把一些标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签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元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素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相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同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的样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式</a:t>
            </a:r>
            <a:r>
              <a:rPr sz="1600" spc="-5" dirty="0">
                <a:solidFill>
                  <a:srgbClr val="252525"/>
                </a:solidFill>
                <a:latin typeface="微软雅黑"/>
                <a:cs typeface="微软雅黑"/>
              </a:rPr>
              <a:t>(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共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同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部</a:t>
            </a:r>
            <a:r>
              <a:rPr sz="1600" spc="-5" dirty="0">
                <a:solidFill>
                  <a:srgbClr val="252525"/>
                </a:solidFill>
                <a:latin typeface="微软雅黑"/>
                <a:cs typeface="微软雅黑"/>
              </a:rPr>
              <a:t>分)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放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到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一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个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类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里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面</a:t>
            </a:r>
            <a:r>
              <a:rPr lang="zh-CN" altLang="en-US" sz="1600" spc="-1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16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52525"/>
              </a:buClr>
              <a:buFont typeface="΢"/>
              <a:buAutoNum type="arabicParenBoth"/>
            </a:pPr>
            <a:endParaRPr sz="2000" dirty="0">
              <a:latin typeface="Times New Roman"/>
              <a:cs typeface="Times New Roman"/>
            </a:endParaRPr>
          </a:p>
          <a:p>
            <a:pPr marL="311150" indent="-228600">
              <a:lnSpc>
                <a:spcPct val="100000"/>
              </a:lnSpc>
              <a:buAutoNum type="arabicParenBoth"/>
              <a:tabLst>
                <a:tab pos="311785" algn="l"/>
              </a:tabLst>
            </a:pP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这</a:t>
            </a:r>
            <a:r>
              <a:rPr sz="1600" spc="-5" dirty="0" err="1">
                <a:solidFill>
                  <a:srgbClr val="252525"/>
                </a:solidFill>
                <a:latin typeface="微软雅黑"/>
                <a:cs typeface="微软雅黑"/>
              </a:rPr>
              <a:t>些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标</a:t>
            </a:r>
            <a:r>
              <a:rPr sz="1600" spc="-5" dirty="0" err="1">
                <a:solidFill>
                  <a:srgbClr val="252525"/>
                </a:solidFill>
                <a:latin typeface="微软雅黑"/>
                <a:cs typeface="微软雅黑"/>
              </a:rPr>
              <a:t>签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都</a:t>
            </a:r>
            <a:r>
              <a:rPr sz="1600" spc="-5" dirty="0" err="1">
                <a:solidFill>
                  <a:srgbClr val="252525"/>
                </a:solidFill>
                <a:latin typeface="微软雅黑"/>
                <a:cs typeface="微软雅黑"/>
              </a:rPr>
              <a:t>可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以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调</a:t>
            </a:r>
            <a:r>
              <a:rPr sz="1600" spc="-15" dirty="0" err="1">
                <a:solidFill>
                  <a:srgbClr val="252525"/>
                </a:solidFill>
                <a:latin typeface="微软雅黑"/>
                <a:cs typeface="微软雅黑"/>
              </a:rPr>
              <a:t>用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这</a:t>
            </a:r>
            <a:r>
              <a:rPr sz="1600" spc="-15" dirty="0" err="1">
                <a:solidFill>
                  <a:srgbClr val="252525"/>
                </a:solidFill>
                <a:latin typeface="微软雅黑"/>
                <a:cs typeface="微软雅黑"/>
              </a:rPr>
              <a:t>个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公</a:t>
            </a:r>
            <a:r>
              <a:rPr sz="1600" spc="-5" dirty="0" err="1">
                <a:solidFill>
                  <a:srgbClr val="252525"/>
                </a:solidFill>
                <a:latin typeface="微软雅黑"/>
                <a:cs typeface="微软雅黑"/>
              </a:rPr>
              <a:t>共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类</a:t>
            </a:r>
            <a:r>
              <a:rPr lang="zh-CN" altLang="en-US" sz="1600" spc="-15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然</a:t>
            </a:r>
            <a:r>
              <a:rPr sz="1600" spc="-15" dirty="0" err="1">
                <a:solidFill>
                  <a:srgbClr val="252525"/>
                </a:solidFill>
                <a:latin typeface="微软雅黑"/>
                <a:cs typeface="微软雅黑"/>
              </a:rPr>
              <a:t>后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再</a:t>
            </a:r>
            <a:r>
              <a:rPr sz="1600" spc="-15" dirty="0" err="1">
                <a:solidFill>
                  <a:srgbClr val="252525"/>
                </a:solidFill>
                <a:latin typeface="微软雅黑"/>
                <a:cs typeface="微软雅黑"/>
              </a:rPr>
              <a:t>调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用</a:t>
            </a:r>
            <a:r>
              <a:rPr sz="1600" spc="-15" dirty="0" err="1">
                <a:solidFill>
                  <a:srgbClr val="252525"/>
                </a:solidFill>
                <a:latin typeface="微软雅黑"/>
                <a:cs typeface="微软雅黑"/>
              </a:rPr>
              <a:t>自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己</a:t>
            </a:r>
            <a:r>
              <a:rPr sz="1600" spc="-15" dirty="0" err="1">
                <a:solidFill>
                  <a:srgbClr val="252525"/>
                </a:solidFill>
                <a:latin typeface="微软雅黑"/>
                <a:cs typeface="微软雅黑"/>
              </a:rPr>
              <a:t>独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有</a:t>
            </a:r>
            <a:r>
              <a:rPr sz="1600" spc="-15" dirty="0" err="1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类</a:t>
            </a:r>
            <a:r>
              <a:rPr lang="zh-CN" altLang="en-US" sz="160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16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52525"/>
              </a:buClr>
              <a:buFont typeface="΢"/>
              <a:buAutoNum type="arabicParenBoth"/>
            </a:pPr>
            <a:endParaRPr sz="2000" dirty="0">
              <a:latin typeface="Times New Roman"/>
              <a:cs typeface="Times New Roman"/>
            </a:endParaRPr>
          </a:p>
          <a:p>
            <a:pPr marL="311150" indent="-228600">
              <a:lnSpc>
                <a:spcPct val="100000"/>
              </a:lnSpc>
              <a:spcBef>
                <a:spcPts val="5"/>
              </a:spcBef>
              <a:buAutoNum type="arabicParenBoth"/>
              <a:tabLst>
                <a:tab pos="311785" algn="l"/>
              </a:tabLst>
            </a:pP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从而节</a:t>
            </a:r>
            <a:r>
              <a:rPr sz="1600" dirty="0" err="1">
                <a:solidFill>
                  <a:srgbClr val="252525"/>
                </a:solidFill>
                <a:latin typeface="微软雅黑"/>
                <a:cs typeface="微软雅黑"/>
              </a:rPr>
              <a:t>省</a:t>
            </a:r>
            <a:r>
              <a:rPr sz="1600" spc="-5" dirty="0" err="1">
                <a:solidFill>
                  <a:srgbClr val="252525"/>
                </a:solidFill>
                <a:latin typeface="微软雅黑"/>
                <a:cs typeface="微软雅黑"/>
              </a:rPr>
              <a:t>CSS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代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码</a:t>
            </a:r>
            <a:r>
              <a:rPr lang="zh-CN" altLang="en-US" sz="1600" spc="-5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统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一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修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改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也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非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常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方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便</a:t>
            </a:r>
            <a:r>
              <a:rPr lang="zh-CN" altLang="en-US" sz="160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98644" y="266431"/>
            <a:ext cx="1938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en-US" altLang="zh-CN" spc="-50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CSS</a:t>
            </a:r>
            <a:r>
              <a:rPr lang="en-US" altLang="zh-CN" spc="-45" dirty="0">
                <a:solidFill>
                  <a:schemeClr val="bg1"/>
                </a:solidFill>
              </a:rPr>
              <a:t> </a:t>
            </a:r>
            <a:r>
              <a:rPr lang="zh-CN" altLang="en-US" spc="-5" dirty="0">
                <a:solidFill>
                  <a:schemeClr val="bg1"/>
                </a:solidFill>
              </a:rPr>
              <a:t>基础选择器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4800" y="913428"/>
            <a:ext cx="6607175" cy="1429721"/>
          </a:xfrm>
          <a:custGeom>
            <a:avLst/>
            <a:gdLst/>
            <a:ahLst/>
            <a:cxnLst/>
            <a:rect l="l" t="t" r="r" b="b"/>
            <a:pathLst>
              <a:path w="6607175" h="1154430">
                <a:moveTo>
                  <a:pt x="0" y="1153998"/>
                </a:moveTo>
                <a:lnTo>
                  <a:pt x="6606667" y="1153998"/>
                </a:lnTo>
                <a:lnTo>
                  <a:pt x="6606667" y="0"/>
                </a:lnTo>
                <a:lnTo>
                  <a:pt x="0" y="0"/>
                </a:lnTo>
                <a:lnTo>
                  <a:pt x="0" y="1153998"/>
                </a:lnTo>
                <a:close/>
              </a:path>
            </a:pathLst>
          </a:custGeom>
          <a:solidFill>
            <a:srgbClr val="E6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400" y="888029"/>
            <a:ext cx="6607175" cy="3833742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735"/>
              </a:spcBef>
            </a:pPr>
            <a:r>
              <a:rPr sz="1600" dirty="0">
                <a:latin typeface="Courier New"/>
                <a:cs typeface="Courier New"/>
              </a:rPr>
              <a:t>&lt;div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class="pink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fontWeight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font20"&gt;</a:t>
            </a:r>
            <a:r>
              <a:rPr sz="1600" spc="0" dirty="0">
                <a:latin typeface="宋体"/>
                <a:cs typeface="宋体"/>
              </a:rPr>
              <a:t>亚</a:t>
            </a:r>
            <a:r>
              <a:rPr sz="1600" spc="-10" dirty="0">
                <a:latin typeface="宋体"/>
                <a:cs typeface="宋体"/>
              </a:rPr>
              <a:t>瑟</a:t>
            </a:r>
            <a:r>
              <a:rPr sz="1600" spc="-5" dirty="0">
                <a:latin typeface="Courier New"/>
                <a:cs typeface="Courier New"/>
              </a:rPr>
              <a:t>&lt;/div&gt;</a:t>
            </a:r>
            <a:endParaRPr sz="1600" dirty="0">
              <a:latin typeface="Courier New"/>
              <a:cs typeface="Courier New"/>
            </a:endParaRPr>
          </a:p>
          <a:p>
            <a:pPr marL="170180">
              <a:lnSpc>
                <a:spcPct val="100000"/>
              </a:lnSpc>
              <a:spcBef>
                <a:spcPts val="635"/>
              </a:spcBef>
            </a:pPr>
            <a:r>
              <a:rPr sz="1600" dirty="0">
                <a:latin typeface="Courier New"/>
                <a:cs typeface="Courier New"/>
              </a:rPr>
              <a:t>&lt;div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class="font20"&gt;</a:t>
            </a:r>
            <a:r>
              <a:rPr sz="1600" spc="-10" dirty="0">
                <a:latin typeface="宋体"/>
                <a:cs typeface="宋体"/>
              </a:rPr>
              <a:t>刘</a:t>
            </a:r>
            <a:r>
              <a:rPr sz="1600" spc="0" dirty="0">
                <a:latin typeface="宋体"/>
                <a:cs typeface="宋体"/>
              </a:rPr>
              <a:t>备</a:t>
            </a:r>
            <a:r>
              <a:rPr sz="1600" spc="-10" dirty="0">
                <a:latin typeface="Courier New"/>
                <a:cs typeface="Courier New"/>
              </a:rPr>
              <a:t>&lt;/div&gt;</a:t>
            </a:r>
            <a:endParaRPr sz="1600" dirty="0">
              <a:latin typeface="Courier New"/>
              <a:cs typeface="Courier New"/>
            </a:endParaRPr>
          </a:p>
          <a:p>
            <a:pPr marL="170180">
              <a:lnSpc>
                <a:spcPct val="100000"/>
              </a:lnSpc>
              <a:spcBef>
                <a:spcPts val="625"/>
              </a:spcBef>
            </a:pPr>
            <a:r>
              <a:rPr sz="1600" dirty="0">
                <a:latin typeface="Courier New"/>
                <a:cs typeface="Courier New"/>
              </a:rPr>
              <a:t>&lt;div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class="font14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pink"&gt;</a:t>
            </a:r>
            <a:r>
              <a:rPr sz="1600" spc="0" dirty="0">
                <a:latin typeface="宋体"/>
                <a:cs typeface="宋体"/>
              </a:rPr>
              <a:t>安</a:t>
            </a:r>
            <a:r>
              <a:rPr sz="1600" spc="-10" dirty="0">
                <a:latin typeface="宋体"/>
                <a:cs typeface="宋体"/>
              </a:rPr>
              <a:t>其</a:t>
            </a:r>
            <a:r>
              <a:rPr sz="1600" dirty="0">
                <a:latin typeface="宋体"/>
                <a:cs typeface="宋体"/>
              </a:rPr>
              <a:t>拉</a:t>
            </a:r>
            <a:r>
              <a:rPr sz="1600" spc="-10" dirty="0">
                <a:latin typeface="Courier New"/>
                <a:cs typeface="Courier New"/>
              </a:rPr>
              <a:t>&lt;/div&gt;</a:t>
            </a:r>
            <a:endParaRPr sz="1600" dirty="0">
              <a:latin typeface="Courier New"/>
              <a:cs typeface="Courier New"/>
            </a:endParaRPr>
          </a:p>
          <a:p>
            <a:pPr marL="170180">
              <a:lnSpc>
                <a:spcPct val="100000"/>
              </a:lnSpc>
              <a:spcBef>
                <a:spcPts val="635"/>
              </a:spcBef>
            </a:pPr>
            <a:r>
              <a:rPr sz="1600" dirty="0">
                <a:latin typeface="Courier New"/>
                <a:cs typeface="Courier New"/>
              </a:rPr>
              <a:t>&lt;div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class="font14"&gt;</a:t>
            </a:r>
            <a:r>
              <a:rPr sz="1600" spc="-10" dirty="0">
                <a:latin typeface="宋体"/>
                <a:cs typeface="宋体"/>
              </a:rPr>
              <a:t>貂</a:t>
            </a:r>
            <a:r>
              <a:rPr sz="1600" spc="0" dirty="0">
                <a:latin typeface="宋体"/>
                <a:cs typeface="宋体"/>
              </a:rPr>
              <a:t>蝉</a:t>
            </a:r>
            <a:r>
              <a:rPr sz="1600" spc="-10" dirty="0">
                <a:latin typeface="Courier New"/>
                <a:cs typeface="Courier New"/>
              </a:rPr>
              <a:t>&lt;/div&gt;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247650" indent="-212090">
              <a:lnSpc>
                <a:spcPct val="150000"/>
              </a:lnSpc>
              <a:spcBef>
                <a:spcPts val="5"/>
              </a:spcBef>
              <a:buFont typeface="Wingdings"/>
              <a:buChar char=""/>
              <a:tabLst>
                <a:tab pos="248285" algn="l"/>
              </a:tabLst>
            </a:pP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各个类名中间用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空</a:t>
            </a:r>
            <a:r>
              <a:rPr sz="1600" dirty="0" err="1">
                <a:solidFill>
                  <a:srgbClr val="252525"/>
                </a:solidFill>
                <a:latin typeface="微软雅黑"/>
                <a:cs typeface="微软雅黑"/>
              </a:rPr>
              <a:t>格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隔开</a:t>
            </a:r>
            <a:endParaRPr sz="2000" dirty="0">
              <a:latin typeface="Times New Roman"/>
              <a:cs typeface="Times New Roman"/>
            </a:endParaRPr>
          </a:p>
          <a:p>
            <a:pPr marL="247650" indent="-212090">
              <a:lnSpc>
                <a:spcPct val="150000"/>
              </a:lnSpc>
              <a:buFont typeface="Wingdings"/>
              <a:buChar char=""/>
              <a:tabLst>
                <a:tab pos="248285" algn="l"/>
              </a:tabLst>
            </a:pP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简单理解：就是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给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某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个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标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签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添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加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了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多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个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类</a:t>
            </a:r>
            <a:r>
              <a:rPr lang="zh-CN" altLang="en-US" sz="160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或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者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这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个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标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签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有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多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个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名字</a:t>
            </a:r>
            <a:endParaRPr sz="2000" dirty="0">
              <a:latin typeface="Times New Roman"/>
              <a:cs typeface="Times New Roman"/>
            </a:endParaRPr>
          </a:p>
          <a:p>
            <a:pPr marL="208279" indent="-172720">
              <a:lnSpc>
                <a:spcPct val="150000"/>
              </a:lnSpc>
              <a:buFont typeface="Wingdings"/>
              <a:buChar char=""/>
              <a:tabLst>
                <a:tab pos="208279" algn="l"/>
              </a:tabLst>
            </a:pP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这个标签就可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以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分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别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具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有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这些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类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名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样式</a:t>
            </a:r>
            <a:endParaRPr sz="2000" dirty="0">
              <a:latin typeface="Times New Roman"/>
              <a:cs typeface="Times New Roman"/>
            </a:endParaRPr>
          </a:p>
          <a:p>
            <a:pPr marL="208279" indent="-172720">
              <a:lnSpc>
                <a:spcPct val="150000"/>
              </a:lnSpc>
              <a:buFont typeface="Wingdings"/>
              <a:buChar char=""/>
              <a:tabLst>
                <a:tab pos="208279" algn="l"/>
              </a:tabLst>
            </a:pPr>
            <a:r>
              <a:rPr sz="1600" dirty="0" err="1">
                <a:solidFill>
                  <a:srgbClr val="252525"/>
                </a:solidFill>
                <a:latin typeface="微软雅黑"/>
                <a:cs typeface="微软雅黑"/>
              </a:rPr>
              <a:t>从而节省</a:t>
            </a:r>
            <a:r>
              <a:rPr sz="1600" spc="-5" dirty="0" err="1">
                <a:solidFill>
                  <a:srgbClr val="252525"/>
                </a:solidFill>
                <a:latin typeface="微软雅黑"/>
                <a:cs typeface="微软雅黑"/>
              </a:rPr>
              <a:t>CSS</a:t>
            </a:r>
            <a:r>
              <a:rPr sz="1600" dirty="0" err="1">
                <a:solidFill>
                  <a:srgbClr val="252525"/>
                </a:solidFill>
                <a:latin typeface="微软雅黑"/>
                <a:cs typeface="微软雅黑"/>
              </a:rPr>
              <a:t>代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码</a:t>
            </a:r>
            <a:r>
              <a:rPr lang="zh-CN" altLang="en-US" sz="1600" spc="-5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统</a:t>
            </a:r>
            <a:r>
              <a:rPr sz="1600" spc="-15" dirty="0" err="1">
                <a:solidFill>
                  <a:srgbClr val="252525"/>
                </a:solidFill>
                <a:latin typeface="微软雅黑"/>
                <a:cs typeface="微软雅黑"/>
              </a:rPr>
              <a:t>一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修</a:t>
            </a:r>
            <a:r>
              <a:rPr sz="1600" spc="-15" dirty="0" err="1">
                <a:solidFill>
                  <a:srgbClr val="252525"/>
                </a:solidFill>
                <a:latin typeface="微软雅黑"/>
                <a:cs typeface="微软雅黑"/>
              </a:rPr>
              <a:t>改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也</a:t>
            </a:r>
            <a:r>
              <a:rPr sz="1600" spc="-15" dirty="0" err="1">
                <a:solidFill>
                  <a:srgbClr val="252525"/>
                </a:solidFill>
                <a:latin typeface="微软雅黑"/>
                <a:cs typeface="微软雅黑"/>
              </a:rPr>
              <a:t>非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常</a:t>
            </a:r>
            <a:r>
              <a:rPr sz="1600" spc="-15" dirty="0" err="1">
                <a:solidFill>
                  <a:srgbClr val="252525"/>
                </a:solidFill>
                <a:latin typeface="微软雅黑"/>
                <a:cs typeface="微软雅黑"/>
              </a:rPr>
              <a:t>方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便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247650" indent="-212090">
              <a:lnSpc>
                <a:spcPct val="150000"/>
              </a:lnSpc>
              <a:buFont typeface="Wingdings"/>
              <a:buChar char=""/>
              <a:tabLst>
                <a:tab pos="248285" algn="l"/>
              </a:tabLst>
            </a:pP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多类名选择器在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后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期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布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局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比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较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复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杂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情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况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下</a:t>
            </a:r>
            <a:r>
              <a:rPr lang="zh-CN" altLang="en-US" sz="1600" spc="-1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还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是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较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多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使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用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4400" y="342393"/>
            <a:ext cx="1356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2.4</a:t>
            </a:r>
            <a:r>
              <a:rPr sz="1800" b="1" spc="-8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类选择器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98644" y="266431"/>
            <a:ext cx="1938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en-US" altLang="zh-CN" spc="-50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CSS</a:t>
            </a:r>
            <a:r>
              <a:rPr lang="en-US" altLang="zh-CN" spc="-45" dirty="0">
                <a:solidFill>
                  <a:schemeClr val="bg1"/>
                </a:solidFill>
              </a:rPr>
              <a:t> </a:t>
            </a:r>
            <a:r>
              <a:rPr lang="zh-CN" altLang="en-US" spc="-5" dirty="0">
                <a:solidFill>
                  <a:schemeClr val="bg1"/>
                </a:solidFill>
              </a:rPr>
              <a:t>基础选择器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4324" y="2293169"/>
            <a:ext cx="6721475" cy="1116781"/>
          </a:xfrm>
          <a:custGeom>
            <a:avLst/>
            <a:gdLst/>
            <a:ahLst/>
            <a:cxnLst/>
            <a:rect l="l" t="t" r="r" b="b"/>
            <a:pathLst>
              <a:path w="6589395" h="1054100">
                <a:moveTo>
                  <a:pt x="0" y="1053591"/>
                </a:moveTo>
                <a:lnTo>
                  <a:pt x="6589141" y="1053591"/>
                </a:lnTo>
                <a:lnTo>
                  <a:pt x="6589141" y="0"/>
                </a:lnTo>
                <a:lnTo>
                  <a:pt x="0" y="0"/>
                </a:lnTo>
                <a:lnTo>
                  <a:pt x="0" y="1053591"/>
                </a:lnTo>
                <a:close/>
              </a:path>
            </a:pathLst>
          </a:custGeom>
          <a:solidFill>
            <a:srgbClr val="E6EFFF"/>
          </a:solidFill>
        </p:spPr>
        <p:txBody>
          <a:bodyPr wrap="square" lIns="0" tIns="0" rIns="0" bIns="0" rtlCol="0"/>
          <a:lstStyle/>
          <a:p>
            <a:pPr marL="187960">
              <a:lnSpc>
                <a:spcPct val="100000"/>
              </a:lnSpc>
              <a:spcBef>
                <a:spcPts val="1515"/>
              </a:spcBef>
            </a:pPr>
            <a:r>
              <a:rPr lang="en-US" altLang="zh-CN" sz="1400" spc="-5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/>
              </a:rPr>
              <a:t>#</a:t>
            </a:r>
            <a:r>
              <a:rPr lang="en-US" altLang="zh-CN" sz="1400" spc="-5" dirty="0">
                <a:latin typeface="微软雅黑"/>
                <a:cs typeface="微软雅黑"/>
              </a:rPr>
              <a:t>id</a:t>
            </a:r>
            <a:r>
              <a:rPr lang="zh-CN" altLang="en-US" sz="1400" dirty="0">
                <a:latin typeface="微软雅黑"/>
                <a:cs typeface="微软雅黑"/>
              </a:rPr>
              <a:t>名</a:t>
            </a:r>
            <a:r>
              <a:rPr lang="zh-CN" altLang="en-US" sz="1400" spc="-20" dirty="0">
                <a:latin typeface="微软雅黑"/>
                <a:cs typeface="微软雅黑"/>
              </a:rPr>
              <a:t> </a:t>
            </a:r>
            <a:r>
              <a:rPr lang="en-US" altLang="zh-CN" sz="1400" dirty="0">
                <a:latin typeface="Courier New"/>
                <a:cs typeface="Courier New"/>
              </a:rPr>
              <a:t>{</a:t>
            </a:r>
          </a:p>
          <a:p>
            <a:pPr marL="427355">
              <a:lnSpc>
                <a:spcPct val="100000"/>
              </a:lnSpc>
              <a:spcBef>
                <a:spcPts val="635"/>
              </a:spcBef>
            </a:pPr>
            <a:r>
              <a:rPr lang="zh-CN" altLang="en-US" sz="1400" dirty="0">
                <a:latin typeface="宋体"/>
                <a:cs typeface="宋体"/>
              </a:rPr>
              <a:t>属性</a:t>
            </a:r>
            <a:r>
              <a:rPr lang="en-US" altLang="zh-CN" sz="1400" dirty="0">
                <a:latin typeface="Courier New"/>
                <a:cs typeface="Courier New"/>
              </a:rPr>
              <a:t>1:</a:t>
            </a:r>
            <a:r>
              <a:rPr lang="zh-CN" altLang="en-US" sz="1400" spc="-45" dirty="0">
                <a:latin typeface="Courier New"/>
                <a:cs typeface="Courier New"/>
              </a:rPr>
              <a:t> </a:t>
            </a:r>
            <a:r>
              <a:rPr lang="zh-CN" altLang="en-US" sz="1400" dirty="0">
                <a:latin typeface="宋体"/>
                <a:cs typeface="宋体"/>
              </a:rPr>
              <a:t>属性值</a:t>
            </a:r>
            <a:r>
              <a:rPr lang="en-US" altLang="zh-CN" sz="1400" spc="-5" dirty="0">
                <a:latin typeface="Courier New"/>
                <a:cs typeface="Courier New"/>
              </a:rPr>
              <a:t>1;</a:t>
            </a:r>
            <a:endParaRPr lang="zh-CN" altLang="en-US" sz="1400" dirty="0">
              <a:latin typeface="Courier New"/>
              <a:cs typeface="Courier New"/>
            </a:endParaRPr>
          </a:p>
          <a:p>
            <a:pPr marL="426084">
              <a:lnSpc>
                <a:spcPct val="100000"/>
              </a:lnSpc>
              <a:spcBef>
                <a:spcPts val="615"/>
              </a:spcBef>
            </a:pPr>
            <a:r>
              <a:rPr lang="en-US" altLang="zh-CN" sz="1400" spc="-5" dirty="0">
                <a:latin typeface="Courier New"/>
                <a:cs typeface="Courier New"/>
              </a:rPr>
              <a:t>...</a:t>
            </a:r>
            <a:endParaRPr lang="zh-CN" altLang="en-US" sz="140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625"/>
              </a:spcBef>
            </a:pPr>
            <a:r>
              <a:rPr lang="en-US" altLang="zh-CN" sz="14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object 4"/>
          <p:cNvSpPr/>
          <p:nvPr/>
        </p:nvSpPr>
        <p:spPr>
          <a:xfrm>
            <a:off x="314325" y="4053661"/>
            <a:ext cx="6746875" cy="804089"/>
          </a:xfrm>
          <a:custGeom>
            <a:avLst/>
            <a:gdLst/>
            <a:ahLst/>
            <a:cxnLst/>
            <a:rect l="l" t="t" r="r" b="b"/>
            <a:pathLst>
              <a:path w="6607175" h="803275">
                <a:moveTo>
                  <a:pt x="0" y="802716"/>
                </a:moveTo>
                <a:lnTo>
                  <a:pt x="6606667" y="802716"/>
                </a:lnTo>
                <a:lnTo>
                  <a:pt x="6606667" y="0"/>
                </a:lnTo>
                <a:lnTo>
                  <a:pt x="0" y="0"/>
                </a:lnTo>
                <a:lnTo>
                  <a:pt x="0" y="802716"/>
                </a:lnTo>
                <a:close/>
              </a:path>
            </a:pathLst>
          </a:custGeom>
          <a:solidFill>
            <a:srgbClr val="E6EFFF"/>
          </a:solidFill>
        </p:spPr>
        <p:txBody>
          <a:bodyPr wrap="square" lIns="0" tIns="0" rIns="0" bIns="0" rtlCol="0"/>
          <a:lstStyle/>
          <a:p>
            <a:pPr marL="170815">
              <a:lnSpc>
                <a:spcPct val="100000"/>
              </a:lnSpc>
              <a:spcBef>
                <a:spcPts val="5"/>
              </a:spcBef>
            </a:pPr>
            <a:r>
              <a:rPr lang="en-US" altLang="zh-CN" sz="1400" spc="-5" dirty="0">
                <a:latin typeface="Courier New"/>
                <a:cs typeface="Courier New"/>
              </a:rPr>
              <a:t>#</a:t>
            </a:r>
            <a:r>
              <a:rPr lang="en-US" altLang="zh-CN" sz="1400" spc="-5" dirty="0" err="1">
                <a:latin typeface="Courier New"/>
                <a:cs typeface="Courier New"/>
              </a:rPr>
              <a:t>nav</a:t>
            </a:r>
            <a:r>
              <a:rPr lang="en-US" altLang="zh-CN" sz="1400" spc="-10" dirty="0">
                <a:latin typeface="Courier New"/>
                <a:cs typeface="Courier New"/>
              </a:rPr>
              <a:t> </a:t>
            </a:r>
            <a:r>
              <a:rPr lang="en-US" altLang="zh-CN" sz="1400" dirty="0">
                <a:latin typeface="Courier New"/>
                <a:cs typeface="Courier New"/>
              </a:rPr>
              <a:t>{</a:t>
            </a:r>
          </a:p>
          <a:p>
            <a:pPr marL="328930">
              <a:lnSpc>
                <a:spcPct val="100000"/>
              </a:lnSpc>
              <a:spcBef>
                <a:spcPts val="620"/>
              </a:spcBef>
            </a:pPr>
            <a:r>
              <a:rPr lang="en-US" altLang="zh-CN" sz="1400" spc="-5" dirty="0" err="1">
                <a:latin typeface="Courier New"/>
                <a:cs typeface="Courier New"/>
              </a:rPr>
              <a:t>color:red</a:t>
            </a:r>
            <a:r>
              <a:rPr lang="en-US" altLang="zh-CN" sz="1400" spc="-5" dirty="0">
                <a:latin typeface="Courier New"/>
                <a:cs typeface="Courier New"/>
              </a:rPr>
              <a:t>;</a:t>
            </a:r>
            <a:endParaRPr lang="en-US" altLang="zh-CN" sz="1400" dirty="0">
              <a:latin typeface="Courier New"/>
              <a:cs typeface="Courier New"/>
            </a:endParaRPr>
          </a:p>
          <a:p>
            <a:pPr marL="170815">
              <a:lnSpc>
                <a:spcPct val="100000"/>
              </a:lnSpc>
              <a:spcBef>
                <a:spcPts val="640"/>
              </a:spcBef>
            </a:pPr>
            <a:r>
              <a:rPr lang="en-US" altLang="zh-CN" sz="14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8599" y="895350"/>
            <a:ext cx="8458201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1655"/>
              </a:spcBef>
            </a:pPr>
            <a:r>
              <a:rPr sz="1600" spc="-5" dirty="0">
                <a:solidFill>
                  <a:srgbClr val="252525"/>
                </a:solidFill>
                <a:latin typeface="微软雅黑"/>
                <a:cs typeface="微软雅黑"/>
              </a:rPr>
              <a:t>id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选择器可以为标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有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特定</a:t>
            </a:r>
            <a:r>
              <a:rPr sz="1600" spc="-5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微软雅黑"/>
                <a:cs typeface="微软雅黑"/>
              </a:rPr>
              <a:t>id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252525"/>
                </a:solidFill>
                <a:latin typeface="微软雅黑"/>
                <a:cs typeface="微软雅黑"/>
              </a:rPr>
              <a:t> HTML</a:t>
            </a:r>
            <a:r>
              <a:rPr sz="1600" spc="-2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元素指定特定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样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式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2000" dirty="0">
              <a:latin typeface="Times New Roman"/>
              <a:cs typeface="Times New Roman"/>
            </a:endParaRPr>
          </a:p>
          <a:p>
            <a:pPr marL="108585">
              <a:lnSpc>
                <a:spcPct val="100000"/>
              </a:lnSpc>
            </a:pPr>
            <a:r>
              <a:rPr sz="1600" spc="-5" dirty="0">
                <a:solidFill>
                  <a:srgbClr val="252525"/>
                </a:solidFill>
                <a:latin typeface="微软雅黑"/>
                <a:cs typeface="微软雅黑"/>
              </a:rPr>
              <a:t>HTML</a:t>
            </a:r>
            <a:r>
              <a:rPr sz="1600" spc="-1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元素以</a:t>
            </a:r>
            <a:r>
              <a:rPr sz="1600" spc="-3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微软雅黑"/>
                <a:cs typeface="微软雅黑"/>
              </a:rPr>
              <a:t>id</a:t>
            </a:r>
            <a:r>
              <a:rPr sz="1600" spc="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600" spc="0" dirty="0" err="1">
                <a:solidFill>
                  <a:srgbClr val="FF0000"/>
                </a:solidFill>
                <a:latin typeface="微软雅黑"/>
                <a:cs typeface="微软雅黑"/>
              </a:rPr>
              <a:t>属性</a:t>
            </a:r>
            <a:r>
              <a:rPr lang="zh-CN" altLang="en-US" sz="1600" spc="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来设置</a:t>
            </a:r>
            <a:r>
              <a:rPr sz="1600" spc="-4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微软雅黑"/>
                <a:cs typeface="微软雅黑"/>
              </a:rPr>
              <a:t>id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选择器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，CSS</a:t>
            </a:r>
            <a:r>
              <a:rPr sz="1600" spc="-5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中</a:t>
            </a:r>
            <a:r>
              <a:rPr sz="1600" spc="-2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微软雅黑"/>
                <a:cs typeface="微软雅黑"/>
              </a:rPr>
              <a:t>id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选择器</a:t>
            </a:r>
            <a:r>
              <a:rPr lang="zh-CN" altLang="en-US" sz="1600" spc="0" dirty="0">
                <a:solidFill>
                  <a:srgbClr val="252525"/>
                </a:solidFill>
                <a:latin typeface="微软雅黑"/>
                <a:cs typeface="微软雅黑"/>
              </a:rPr>
              <a:t>“</a:t>
            </a:r>
            <a:r>
              <a:rPr sz="1600" dirty="0">
                <a:solidFill>
                  <a:srgbClr val="FF0000"/>
                </a:solidFill>
                <a:latin typeface="微软雅黑"/>
                <a:cs typeface="微软雅黑"/>
              </a:rPr>
              <a:t>#</a:t>
            </a:r>
            <a:r>
              <a:rPr lang="zh-CN" altLang="en-US" sz="1600" dirty="0">
                <a:solidFill>
                  <a:srgbClr val="252525"/>
                </a:solidFill>
                <a:latin typeface="微软雅黑"/>
                <a:cs typeface="微软雅黑"/>
              </a:rPr>
              <a:t>”</a:t>
            </a:r>
            <a:r>
              <a:rPr sz="1600" spc="-3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来定义</a:t>
            </a:r>
            <a:r>
              <a:rPr lang="zh-CN" altLang="en-US" sz="160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r>
              <a:rPr lang="en-US" sz="1600" spc="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endParaRPr lang="en-US" sz="1600" dirty="0">
              <a:latin typeface="微软雅黑"/>
              <a:cs typeface="微软雅黑"/>
            </a:endParaRPr>
          </a:p>
          <a:p>
            <a:pPr marL="108585"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108585">
              <a:lnSpc>
                <a:spcPct val="100000"/>
              </a:lnSpc>
            </a:pPr>
            <a:r>
              <a:rPr sz="2000" b="1" dirty="0">
                <a:solidFill>
                  <a:srgbClr val="252525"/>
                </a:solidFill>
                <a:latin typeface="微软雅黑"/>
                <a:cs typeface="微软雅黑"/>
              </a:rPr>
              <a:t>语法</a:t>
            </a:r>
            <a:endParaRPr sz="20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dirty="0">
              <a:latin typeface="Times New Roman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98644" y="266431"/>
            <a:ext cx="1938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en-US" altLang="zh-CN" spc="-50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CSS</a:t>
            </a:r>
            <a:r>
              <a:rPr lang="en-US" altLang="zh-CN" spc="-45" dirty="0">
                <a:solidFill>
                  <a:schemeClr val="bg1"/>
                </a:solidFill>
              </a:rPr>
              <a:t> </a:t>
            </a:r>
            <a:r>
              <a:rPr lang="zh-CN" altLang="en-US" spc="-5" dirty="0">
                <a:solidFill>
                  <a:schemeClr val="bg1"/>
                </a:solidFill>
              </a:rPr>
              <a:t>基础选择器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1994" y="367200"/>
            <a:ext cx="1684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lang="en-US" altLang="zh-CN" b="1" dirty="0">
                <a:solidFill>
                  <a:srgbClr val="585858"/>
                </a:solidFill>
                <a:latin typeface="微软雅黑"/>
                <a:cs typeface="微软雅黑"/>
              </a:rPr>
              <a:t>2.5</a:t>
            </a:r>
            <a:r>
              <a:rPr lang="en-US" altLang="zh-CN" b="1" spc="-10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lang="en-US" altLang="zh-CN" b="1" dirty="0">
                <a:solidFill>
                  <a:srgbClr val="58585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id </a:t>
            </a:r>
            <a:r>
              <a:rPr lang="zh-CN" altLang="en-US" b="1" dirty="0">
                <a:solidFill>
                  <a:srgbClr val="58585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选择器</a:t>
            </a:r>
            <a:endParaRPr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  <a:cs typeface="微软雅黑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70725" y="1809750"/>
            <a:ext cx="18288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lang="zh-CN" altLang="en-US" sz="2800" dirty="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/>
                <a:cs typeface="微软雅黑"/>
              </a:rPr>
              <a:t>注意：</a:t>
            </a:r>
            <a:r>
              <a:rPr lang="en-US" altLang="zh-CN" dirty="0">
                <a:solidFill>
                  <a:srgbClr val="FF0000"/>
                </a:solidFill>
                <a:latin typeface="微软雅黑"/>
                <a:cs typeface="微软雅黑"/>
              </a:rPr>
              <a:t>id</a:t>
            </a:r>
            <a:r>
              <a:rPr lang="zh-CN" altLang="en-US" spc="-2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cs typeface="微软雅黑"/>
              </a:rPr>
              <a:t>属性只能在每个</a:t>
            </a:r>
            <a:r>
              <a:rPr lang="zh-CN" altLang="en-US" spc="-5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lang="en-US" altLang="zh-CN" spc="-5" dirty="0">
                <a:solidFill>
                  <a:srgbClr val="FF0000"/>
                </a:solidFill>
                <a:latin typeface="微软雅黑"/>
                <a:cs typeface="微软雅黑"/>
              </a:rPr>
              <a:t>HTML</a:t>
            </a:r>
            <a:r>
              <a:rPr lang="zh-CN" altLang="en-US" spc="-2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cs typeface="微软雅黑"/>
              </a:rPr>
              <a:t>文档中出现一次</a:t>
            </a:r>
            <a:r>
              <a:rPr lang="zh-CN" altLang="en-US" spc="-10" dirty="0">
                <a:solidFill>
                  <a:srgbClr val="FF0000"/>
                </a:solidFill>
                <a:latin typeface="微软雅黑"/>
                <a:cs typeface="微软雅黑"/>
              </a:rPr>
              <a:t>。</a:t>
            </a:r>
            <a:endParaRPr lang="en-US" altLang="zh-CN" spc="-10" dirty="0">
              <a:solidFill>
                <a:srgbClr val="FF0000"/>
              </a:solidFill>
              <a:latin typeface="微软雅黑"/>
              <a:cs typeface="微软雅黑"/>
            </a:endParaRPr>
          </a:p>
          <a:p>
            <a:pPr marL="91440">
              <a:lnSpc>
                <a:spcPct val="10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/>
                <a:cs typeface="微软雅黑"/>
              </a:rPr>
              <a:t>口</a:t>
            </a:r>
            <a:r>
              <a:rPr lang="zh-CN" altLang="en-US" spc="-5" dirty="0">
                <a:solidFill>
                  <a:srgbClr val="FF0000"/>
                </a:solidFill>
                <a:latin typeface="微软雅黑"/>
                <a:cs typeface="微软雅黑"/>
              </a:rPr>
              <a:t>诀</a:t>
            </a:r>
            <a:r>
              <a:rPr lang="en-US" altLang="zh-CN" dirty="0">
                <a:solidFill>
                  <a:srgbClr val="FF0000"/>
                </a:solidFill>
                <a:latin typeface="微软雅黑"/>
                <a:cs typeface="微软雅黑"/>
              </a:rPr>
              <a:t>:</a:t>
            </a:r>
            <a:r>
              <a:rPr lang="zh-CN" altLang="en-US" spc="-4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cs typeface="微软雅黑"/>
              </a:rPr>
              <a:t>样式</a:t>
            </a:r>
            <a:r>
              <a:rPr lang="en-US" altLang="zh-CN" spc="-5" dirty="0">
                <a:solidFill>
                  <a:srgbClr val="FF0000"/>
                </a:solidFill>
                <a:latin typeface="微软雅黑"/>
                <a:cs typeface="微软雅黑"/>
              </a:rPr>
              <a:t>#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cs typeface="微软雅黑"/>
              </a:rPr>
              <a:t>定义</a:t>
            </a:r>
            <a:r>
              <a:rPr lang="en-US" altLang="zh-CN" spc="-5" dirty="0">
                <a:solidFill>
                  <a:srgbClr val="FF0000"/>
                </a:solidFill>
                <a:latin typeface="微软雅黑"/>
                <a:cs typeface="微软雅黑"/>
              </a:rPr>
              <a:t>,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cs typeface="微软雅黑"/>
              </a:rPr>
              <a:t>结构</a:t>
            </a:r>
            <a:r>
              <a:rPr lang="en-US" altLang="zh-CN" spc="-5" dirty="0">
                <a:solidFill>
                  <a:srgbClr val="FF0000"/>
                </a:solidFill>
                <a:latin typeface="微软雅黑"/>
                <a:cs typeface="微软雅黑"/>
              </a:rPr>
              <a:t>id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cs typeface="微软雅黑"/>
              </a:rPr>
              <a:t>调</a:t>
            </a:r>
            <a:r>
              <a:rPr lang="zh-CN" altLang="en-US" spc="-10" dirty="0">
                <a:solidFill>
                  <a:srgbClr val="FF0000"/>
                </a:solidFill>
                <a:latin typeface="微软雅黑"/>
                <a:cs typeface="微软雅黑"/>
              </a:rPr>
              <a:t>用</a:t>
            </a:r>
            <a:r>
              <a:rPr lang="en-US" altLang="zh-CN" dirty="0">
                <a:solidFill>
                  <a:srgbClr val="FF0000"/>
                </a:solidFill>
                <a:latin typeface="微软雅黑"/>
                <a:cs typeface="微软雅黑"/>
              </a:rPr>
              <a:t>,</a:t>
            </a:r>
            <a:r>
              <a:rPr lang="zh-CN" altLang="en-US" spc="-4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cs typeface="微软雅黑"/>
              </a:rPr>
              <a:t>只能调用一次</a:t>
            </a:r>
            <a:r>
              <a:rPr lang="en-US" altLang="zh-CN" dirty="0">
                <a:solidFill>
                  <a:srgbClr val="FF0000"/>
                </a:solidFill>
                <a:latin typeface="微软雅黑"/>
                <a:cs typeface="微软雅黑"/>
              </a:rPr>
              <a:t>,</a:t>
            </a:r>
            <a:r>
              <a:rPr lang="zh-CN" altLang="en-US" spc="-4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cs typeface="微软雅黑"/>
              </a:rPr>
              <a:t>别人切勿使用</a:t>
            </a:r>
            <a:r>
              <a:rPr lang="en-US" altLang="zh-CN" dirty="0">
                <a:solidFill>
                  <a:srgbClr val="FF0000"/>
                </a:solidFill>
                <a:latin typeface="微软雅黑"/>
                <a:cs typeface="微软雅黑"/>
              </a:rPr>
              <a:t>.</a:t>
            </a:r>
            <a:endParaRPr lang="zh-CN" altLang="en-US" dirty="0">
              <a:latin typeface="微软雅黑"/>
              <a:cs typeface="微软雅黑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5262" y="374588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95250">
              <a:lnSpc>
                <a:spcPct val="100000"/>
              </a:lnSpc>
            </a:pPr>
            <a:r>
              <a:rPr lang="zh-CN" altLang="en-US" sz="1400" dirty="0">
                <a:solidFill>
                  <a:srgbClr val="333333"/>
                </a:solidFill>
                <a:latin typeface="微软雅黑"/>
                <a:cs typeface="微软雅黑"/>
              </a:rPr>
              <a:t>例如，将</a:t>
            </a:r>
            <a:r>
              <a:rPr lang="zh-CN" altLang="en-US" sz="1400" spc="-35" dirty="0">
                <a:solidFill>
                  <a:srgbClr val="333333"/>
                </a:solidFill>
                <a:latin typeface="微软雅黑"/>
                <a:cs typeface="微软雅黑"/>
              </a:rPr>
              <a:t> </a:t>
            </a:r>
            <a:r>
              <a:rPr lang="en-US" altLang="zh-CN" sz="1400" spc="-5" dirty="0">
                <a:solidFill>
                  <a:srgbClr val="333333"/>
                </a:solidFill>
                <a:latin typeface="微软雅黑"/>
                <a:cs typeface="微软雅黑"/>
              </a:rPr>
              <a:t>id</a:t>
            </a:r>
            <a:r>
              <a:rPr lang="zh-CN" altLang="en-US" sz="1400" spc="-10" dirty="0">
                <a:solidFill>
                  <a:srgbClr val="333333"/>
                </a:solidFill>
                <a:latin typeface="微软雅黑"/>
                <a:cs typeface="微软雅黑"/>
              </a:rPr>
              <a:t> </a:t>
            </a:r>
            <a:r>
              <a:rPr lang="zh-CN" altLang="en-US" sz="1400" dirty="0">
                <a:solidFill>
                  <a:srgbClr val="333333"/>
                </a:solidFill>
                <a:latin typeface="微软雅黑"/>
                <a:cs typeface="微软雅黑"/>
              </a:rPr>
              <a:t>为</a:t>
            </a:r>
            <a:r>
              <a:rPr lang="zh-CN" altLang="en-US" sz="1400" spc="-5" dirty="0">
                <a:solidFill>
                  <a:srgbClr val="333333"/>
                </a:solidFill>
                <a:latin typeface="微软雅黑"/>
                <a:cs typeface="微软雅黑"/>
              </a:rPr>
              <a:t> </a:t>
            </a:r>
            <a:r>
              <a:rPr lang="en-US" altLang="zh-CN" sz="1400" dirty="0" err="1">
                <a:solidFill>
                  <a:srgbClr val="333333"/>
                </a:solidFill>
                <a:latin typeface="微软雅黑"/>
                <a:cs typeface="微软雅黑"/>
              </a:rPr>
              <a:t>nav</a:t>
            </a:r>
            <a:r>
              <a:rPr lang="zh-CN" altLang="en-US" sz="1400" spc="-25" dirty="0">
                <a:solidFill>
                  <a:srgbClr val="333333"/>
                </a:solidFill>
                <a:latin typeface="微软雅黑"/>
                <a:cs typeface="微软雅黑"/>
              </a:rPr>
              <a:t> </a:t>
            </a:r>
            <a:r>
              <a:rPr lang="zh-CN" altLang="en-US" sz="1400" dirty="0">
                <a:solidFill>
                  <a:srgbClr val="333333"/>
                </a:solidFill>
                <a:latin typeface="微软雅黑"/>
                <a:cs typeface="微软雅黑"/>
              </a:rPr>
              <a:t>元素中的内容</a:t>
            </a:r>
            <a:r>
              <a:rPr lang="zh-CN" altLang="en-US" sz="1400" spc="-5" dirty="0">
                <a:solidFill>
                  <a:srgbClr val="333333"/>
                </a:solidFill>
                <a:latin typeface="微软雅黑"/>
                <a:cs typeface="微软雅黑"/>
              </a:rPr>
              <a:t>设</a:t>
            </a:r>
            <a:r>
              <a:rPr lang="zh-CN" altLang="en-US" sz="1400" dirty="0">
                <a:solidFill>
                  <a:srgbClr val="333333"/>
                </a:solidFill>
                <a:latin typeface="微软雅黑"/>
                <a:cs typeface="微软雅黑"/>
              </a:rPr>
              <a:t>置</a:t>
            </a:r>
            <a:r>
              <a:rPr lang="zh-CN" altLang="en-US" sz="1400" spc="-5" dirty="0">
                <a:solidFill>
                  <a:srgbClr val="333333"/>
                </a:solidFill>
                <a:latin typeface="微软雅黑"/>
                <a:cs typeface="微软雅黑"/>
              </a:rPr>
              <a:t>为</a:t>
            </a:r>
            <a:r>
              <a:rPr lang="zh-CN" altLang="en-US" sz="1400" dirty="0">
                <a:solidFill>
                  <a:srgbClr val="333333"/>
                </a:solidFill>
                <a:latin typeface="微软雅黑"/>
                <a:cs typeface="微软雅黑"/>
              </a:rPr>
              <a:t>红</a:t>
            </a:r>
            <a:r>
              <a:rPr lang="zh-CN" altLang="en-US" sz="1400" spc="-5" dirty="0">
                <a:solidFill>
                  <a:srgbClr val="333333"/>
                </a:solidFill>
                <a:latin typeface="微软雅黑"/>
                <a:cs typeface="微软雅黑"/>
              </a:rPr>
              <a:t>色</a:t>
            </a:r>
            <a:r>
              <a:rPr lang="zh-CN" altLang="en-US" sz="1400" dirty="0">
                <a:solidFill>
                  <a:srgbClr val="333333"/>
                </a:solidFill>
                <a:latin typeface="微软雅黑"/>
                <a:cs typeface="微软雅黑"/>
              </a:rPr>
              <a:t>。</a:t>
            </a:r>
            <a:endParaRPr lang="zh-CN" altLang="en-US" sz="140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92144" y="819150"/>
            <a:ext cx="8610499" cy="27289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2000" b="1" dirty="0">
                <a:latin typeface="微软雅黑"/>
                <a:cs typeface="微软雅黑"/>
              </a:rPr>
              <a:t>id</a:t>
            </a:r>
            <a:r>
              <a:rPr sz="2000" b="1" spc="-25" dirty="0">
                <a:latin typeface="微软雅黑"/>
                <a:cs typeface="微软雅黑"/>
              </a:rPr>
              <a:t> </a:t>
            </a:r>
            <a:r>
              <a:rPr sz="2000" b="1" dirty="0">
                <a:latin typeface="微软雅黑"/>
                <a:cs typeface="微软雅黑"/>
              </a:rPr>
              <a:t>选择器和类选择器的区别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50000"/>
              </a:lnSpc>
              <a:spcBef>
                <a:spcPts val="1515"/>
              </a:spcBef>
              <a:tabLst>
                <a:tab pos="280670" algn="l"/>
              </a:tabLst>
            </a:pPr>
            <a:r>
              <a:rPr sz="1600" spc="0" dirty="0">
                <a:latin typeface="微软雅黑"/>
                <a:cs typeface="微软雅黑"/>
              </a:rPr>
              <a:t>①	</a:t>
            </a:r>
            <a:r>
              <a:rPr sz="1600" spc="0" dirty="0" err="1">
                <a:latin typeface="微软雅黑"/>
                <a:cs typeface="微软雅黑"/>
              </a:rPr>
              <a:t>类选择器</a:t>
            </a:r>
            <a:r>
              <a:rPr sz="1600" spc="-5" dirty="0" err="1">
                <a:latin typeface="微软雅黑"/>
                <a:cs typeface="微软雅黑"/>
              </a:rPr>
              <a:t>（class）</a:t>
            </a:r>
            <a:r>
              <a:rPr sz="1600" spc="-10" dirty="0" err="1">
                <a:latin typeface="微软雅黑"/>
                <a:cs typeface="微软雅黑"/>
              </a:rPr>
              <a:t>好</a:t>
            </a:r>
            <a:r>
              <a:rPr sz="1600" spc="0" dirty="0" err="1">
                <a:latin typeface="微软雅黑"/>
                <a:cs typeface="微软雅黑"/>
              </a:rPr>
              <a:t>比</a:t>
            </a:r>
            <a:r>
              <a:rPr sz="1600" spc="-10" dirty="0" err="1">
                <a:latin typeface="微软雅黑"/>
                <a:cs typeface="微软雅黑"/>
              </a:rPr>
              <a:t>人</a:t>
            </a:r>
            <a:r>
              <a:rPr sz="1600" spc="0" dirty="0" err="1">
                <a:latin typeface="微软雅黑"/>
                <a:cs typeface="微软雅黑"/>
              </a:rPr>
              <a:t>的</a:t>
            </a:r>
            <a:r>
              <a:rPr sz="1600" spc="-10" dirty="0" err="1">
                <a:latin typeface="微软雅黑"/>
                <a:cs typeface="微软雅黑"/>
              </a:rPr>
              <a:t>名</a:t>
            </a:r>
            <a:r>
              <a:rPr sz="1600" spc="0" dirty="0" err="1">
                <a:latin typeface="微软雅黑"/>
                <a:cs typeface="微软雅黑"/>
              </a:rPr>
              <a:t>字</a:t>
            </a:r>
            <a:r>
              <a:rPr sz="1600" spc="-10" dirty="0" err="1">
                <a:latin typeface="微软雅黑"/>
                <a:cs typeface="微软雅黑"/>
              </a:rPr>
              <a:t>，</a:t>
            </a:r>
            <a:r>
              <a:rPr sz="1600" spc="0" dirty="0" err="1">
                <a:latin typeface="微软雅黑"/>
                <a:cs typeface="微软雅黑"/>
              </a:rPr>
              <a:t>一</a:t>
            </a:r>
            <a:r>
              <a:rPr sz="1600" spc="-10" dirty="0" err="1">
                <a:latin typeface="微软雅黑"/>
                <a:cs typeface="微软雅黑"/>
              </a:rPr>
              <a:t>个</a:t>
            </a:r>
            <a:r>
              <a:rPr sz="1600" spc="0" dirty="0" err="1">
                <a:latin typeface="微软雅黑"/>
                <a:cs typeface="微软雅黑"/>
              </a:rPr>
              <a:t>人</a:t>
            </a:r>
            <a:r>
              <a:rPr sz="1600" spc="-10" dirty="0" err="1">
                <a:latin typeface="微软雅黑"/>
                <a:cs typeface="微软雅黑"/>
              </a:rPr>
              <a:t>可</a:t>
            </a:r>
            <a:r>
              <a:rPr sz="1600" spc="0" dirty="0" err="1">
                <a:latin typeface="微软雅黑"/>
                <a:cs typeface="微软雅黑"/>
              </a:rPr>
              <a:t>以</a:t>
            </a:r>
            <a:r>
              <a:rPr sz="1600" spc="-10" dirty="0" err="1">
                <a:latin typeface="微软雅黑"/>
                <a:cs typeface="微软雅黑"/>
              </a:rPr>
              <a:t>有</a:t>
            </a:r>
            <a:r>
              <a:rPr sz="1600" spc="0" dirty="0" err="1">
                <a:latin typeface="微软雅黑"/>
                <a:cs typeface="微软雅黑"/>
              </a:rPr>
              <a:t>多</a:t>
            </a:r>
            <a:r>
              <a:rPr sz="1600" spc="-10" dirty="0" err="1">
                <a:latin typeface="微软雅黑"/>
                <a:cs typeface="微软雅黑"/>
              </a:rPr>
              <a:t>个</a:t>
            </a:r>
            <a:r>
              <a:rPr sz="1600" spc="0" dirty="0" err="1">
                <a:latin typeface="微软雅黑"/>
                <a:cs typeface="微软雅黑"/>
              </a:rPr>
              <a:t>名</a:t>
            </a:r>
            <a:r>
              <a:rPr sz="1600" spc="-10" dirty="0" err="1">
                <a:latin typeface="微软雅黑"/>
                <a:cs typeface="微软雅黑"/>
              </a:rPr>
              <a:t>字</a:t>
            </a:r>
            <a:r>
              <a:rPr sz="1600" spc="0" dirty="0" err="1">
                <a:latin typeface="微软雅黑"/>
                <a:cs typeface="微软雅黑"/>
              </a:rPr>
              <a:t>，</a:t>
            </a:r>
            <a:r>
              <a:rPr sz="1600" spc="-10" dirty="0" err="1">
                <a:latin typeface="微软雅黑"/>
                <a:cs typeface="微软雅黑"/>
              </a:rPr>
              <a:t>同</a:t>
            </a:r>
            <a:r>
              <a:rPr sz="1600" spc="0" dirty="0" err="1">
                <a:latin typeface="微软雅黑"/>
                <a:cs typeface="微软雅黑"/>
              </a:rPr>
              <a:t>时</a:t>
            </a:r>
            <a:r>
              <a:rPr sz="1600" spc="-10" dirty="0" err="1">
                <a:latin typeface="微软雅黑"/>
                <a:cs typeface="微软雅黑"/>
              </a:rPr>
              <a:t>一</a:t>
            </a:r>
            <a:r>
              <a:rPr sz="1600" spc="0" dirty="0" err="1">
                <a:latin typeface="微软雅黑"/>
                <a:cs typeface="微软雅黑"/>
              </a:rPr>
              <a:t>个</a:t>
            </a:r>
            <a:r>
              <a:rPr sz="1600" spc="-10" dirty="0" err="1">
                <a:latin typeface="微软雅黑"/>
                <a:cs typeface="微软雅黑"/>
              </a:rPr>
              <a:t>名</a:t>
            </a:r>
            <a:r>
              <a:rPr sz="1600" spc="0" dirty="0" err="1">
                <a:latin typeface="微软雅黑"/>
                <a:cs typeface="微软雅黑"/>
              </a:rPr>
              <a:t>字</a:t>
            </a:r>
            <a:r>
              <a:rPr sz="1600" spc="-10" dirty="0" err="1">
                <a:latin typeface="微软雅黑"/>
                <a:cs typeface="微软雅黑"/>
              </a:rPr>
              <a:t>也</a:t>
            </a:r>
            <a:r>
              <a:rPr sz="1600" spc="0" dirty="0" err="1">
                <a:latin typeface="微软雅黑"/>
                <a:cs typeface="微软雅黑"/>
              </a:rPr>
              <a:t>可</a:t>
            </a:r>
            <a:r>
              <a:rPr sz="1600" spc="-10" dirty="0" err="1">
                <a:latin typeface="微软雅黑"/>
                <a:cs typeface="微软雅黑"/>
              </a:rPr>
              <a:t>以</a:t>
            </a:r>
            <a:r>
              <a:rPr sz="1600" spc="0" dirty="0" err="1">
                <a:latin typeface="微软雅黑"/>
                <a:cs typeface="微软雅黑"/>
              </a:rPr>
              <a:t>被</a:t>
            </a:r>
            <a:r>
              <a:rPr sz="1600" spc="-10" dirty="0" err="1">
                <a:latin typeface="微软雅黑"/>
                <a:cs typeface="微软雅黑"/>
              </a:rPr>
              <a:t>多</a:t>
            </a:r>
            <a:r>
              <a:rPr sz="1600" spc="0" dirty="0" err="1">
                <a:latin typeface="微软雅黑"/>
                <a:cs typeface="微软雅黑"/>
              </a:rPr>
              <a:t>个</a:t>
            </a:r>
            <a:r>
              <a:rPr sz="1600" spc="-10" dirty="0" err="1">
                <a:latin typeface="微软雅黑"/>
                <a:cs typeface="微软雅黑"/>
              </a:rPr>
              <a:t>人</a:t>
            </a:r>
            <a:r>
              <a:rPr sz="1600" spc="0" dirty="0" err="1">
                <a:latin typeface="微软雅黑"/>
                <a:cs typeface="微软雅黑"/>
              </a:rPr>
              <a:t>使</a:t>
            </a:r>
            <a:r>
              <a:rPr sz="1600" spc="-10" dirty="0" err="1">
                <a:latin typeface="微软雅黑"/>
                <a:cs typeface="微软雅黑"/>
              </a:rPr>
              <a:t>用</a:t>
            </a:r>
            <a:r>
              <a:rPr sz="1600" spc="0" dirty="0">
                <a:latin typeface="微软雅黑"/>
                <a:cs typeface="微软雅黑"/>
              </a:rPr>
              <a:t>。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  <a:tabLst>
                <a:tab pos="280670" algn="l"/>
              </a:tabLst>
            </a:pPr>
            <a:r>
              <a:rPr sz="1600" spc="0" dirty="0">
                <a:latin typeface="微软雅黑"/>
                <a:cs typeface="微软雅黑"/>
              </a:rPr>
              <a:t>②	</a:t>
            </a:r>
            <a:r>
              <a:rPr sz="1600" spc="-5" dirty="0">
                <a:latin typeface="微软雅黑"/>
                <a:cs typeface="微软雅黑"/>
              </a:rPr>
              <a:t>id</a:t>
            </a:r>
            <a:r>
              <a:rPr sz="1600" spc="-10" dirty="0">
                <a:latin typeface="微软雅黑"/>
                <a:cs typeface="微软雅黑"/>
              </a:rPr>
              <a:t> </a:t>
            </a:r>
            <a:r>
              <a:rPr sz="1600" spc="0" dirty="0" err="1">
                <a:latin typeface="微软雅黑"/>
                <a:cs typeface="微软雅黑"/>
              </a:rPr>
              <a:t>选择器好比人的</a:t>
            </a:r>
            <a:r>
              <a:rPr sz="1600" spc="-10" dirty="0" err="1">
                <a:latin typeface="微软雅黑"/>
                <a:cs typeface="微软雅黑"/>
              </a:rPr>
              <a:t>身</a:t>
            </a:r>
            <a:r>
              <a:rPr sz="1600" spc="0" dirty="0" err="1">
                <a:latin typeface="微软雅黑"/>
                <a:cs typeface="微软雅黑"/>
              </a:rPr>
              <a:t>份</a:t>
            </a:r>
            <a:r>
              <a:rPr sz="1600" spc="-10" dirty="0" err="1">
                <a:latin typeface="微软雅黑"/>
                <a:cs typeface="微软雅黑"/>
              </a:rPr>
              <a:t>证</a:t>
            </a:r>
            <a:r>
              <a:rPr sz="1600" spc="0" dirty="0" err="1">
                <a:latin typeface="微软雅黑"/>
                <a:cs typeface="微软雅黑"/>
              </a:rPr>
              <a:t>号</a:t>
            </a:r>
            <a:r>
              <a:rPr sz="1600" spc="-10" dirty="0" err="1">
                <a:latin typeface="微软雅黑"/>
                <a:cs typeface="微软雅黑"/>
              </a:rPr>
              <a:t>码</a:t>
            </a:r>
            <a:r>
              <a:rPr sz="1600" spc="0" dirty="0" err="1">
                <a:latin typeface="微软雅黑"/>
                <a:cs typeface="微软雅黑"/>
              </a:rPr>
              <a:t>，</a:t>
            </a:r>
            <a:r>
              <a:rPr sz="1600" spc="-10" dirty="0" err="1">
                <a:latin typeface="微软雅黑"/>
                <a:cs typeface="微软雅黑"/>
              </a:rPr>
              <a:t>全</a:t>
            </a:r>
            <a:r>
              <a:rPr sz="1600" spc="0" dirty="0" err="1">
                <a:latin typeface="微软雅黑"/>
                <a:cs typeface="微软雅黑"/>
              </a:rPr>
              <a:t>中</a:t>
            </a:r>
            <a:r>
              <a:rPr sz="1600" spc="-10" dirty="0" err="1">
                <a:latin typeface="微软雅黑"/>
                <a:cs typeface="微软雅黑"/>
              </a:rPr>
              <a:t>国</a:t>
            </a:r>
            <a:r>
              <a:rPr sz="1600" spc="0" dirty="0" err="1">
                <a:latin typeface="微软雅黑"/>
                <a:cs typeface="微软雅黑"/>
              </a:rPr>
              <a:t>是</a:t>
            </a:r>
            <a:r>
              <a:rPr sz="1600" spc="-10" dirty="0" err="1">
                <a:latin typeface="微软雅黑"/>
                <a:cs typeface="微软雅黑"/>
              </a:rPr>
              <a:t>唯</a:t>
            </a:r>
            <a:r>
              <a:rPr sz="1600" dirty="0" err="1">
                <a:latin typeface="微软雅黑"/>
                <a:cs typeface="微软雅黑"/>
              </a:rPr>
              <a:t>一</a:t>
            </a:r>
            <a:r>
              <a:rPr sz="1600" spc="-10" dirty="0" err="1">
                <a:latin typeface="微软雅黑"/>
                <a:cs typeface="微软雅黑"/>
              </a:rPr>
              <a:t>的</a:t>
            </a:r>
            <a:r>
              <a:rPr sz="1600" spc="0" dirty="0" err="1">
                <a:latin typeface="微软雅黑"/>
                <a:cs typeface="微软雅黑"/>
              </a:rPr>
              <a:t>，</a:t>
            </a:r>
            <a:r>
              <a:rPr sz="1600" spc="-10" dirty="0" err="1">
                <a:latin typeface="微软雅黑"/>
                <a:cs typeface="微软雅黑"/>
              </a:rPr>
              <a:t>不</a:t>
            </a:r>
            <a:r>
              <a:rPr sz="1600" spc="0" dirty="0" err="1">
                <a:latin typeface="微软雅黑"/>
                <a:cs typeface="微软雅黑"/>
              </a:rPr>
              <a:t>得</a:t>
            </a:r>
            <a:r>
              <a:rPr sz="1600" spc="-10" dirty="0" err="1">
                <a:latin typeface="微软雅黑"/>
                <a:cs typeface="微软雅黑"/>
              </a:rPr>
              <a:t>重</a:t>
            </a:r>
            <a:r>
              <a:rPr sz="1600" spc="0" dirty="0" err="1">
                <a:latin typeface="微软雅黑"/>
                <a:cs typeface="微软雅黑"/>
              </a:rPr>
              <a:t>复</a:t>
            </a:r>
            <a:r>
              <a:rPr sz="1600" spc="0" dirty="0">
                <a:latin typeface="微软雅黑"/>
                <a:cs typeface="微软雅黑"/>
              </a:rPr>
              <a:t>。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  <a:tabLst>
                <a:tab pos="280670" algn="l"/>
              </a:tabLst>
            </a:pPr>
            <a:r>
              <a:rPr sz="1600" spc="0" dirty="0">
                <a:latin typeface="微软雅黑"/>
                <a:cs typeface="微软雅黑"/>
              </a:rPr>
              <a:t>③	</a:t>
            </a:r>
            <a:r>
              <a:rPr sz="1600" spc="-5" dirty="0">
                <a:latin typeface="微软雅黑"/>
                <a:cs typeface="微软雅黑"/>
              </a:rPr>
              <a:t>id</a:t>
            </a:r>
            <a:r>
              <a:rPr sz="1600" spc="-10" dirty="0">
                <a:latin typeface="微软雅黑"/>
                <a:cs typeface="微软雅黑"/>
              </a:rPr>
              <a:t> </a:t>
            </a:r>
            <a:r>
              <a:rPr sz="1600" spc="0" dirty="0" err="1">
                <a:latin typeface="微软雅黑"/>
                <a:cs typeface="微软雅黑"/>
              </a:rPr>
              <a:t>选择器和类选择</a:t>
            </a:r>
            <a:r>
              <a:rPr sz="1600" spc="-10" dirty="0" err="1">
                <a:latin typeface="微软雅黑"/>
                <a:cs typeface="微软雅黑"/>
              </a:rPr>
              <a:t>器</a:t>
            </a:r>
            <a:r>
              <a:rPr sz="1600" spc="0" dirty="0" err="1">
                <a:latin typeface="微软雅黑"/>
                <a:cs typeface="微软雅黑"/>
              </a:rPr>
              <a:t>最</a:t>
            </a:r>
            <a:r>
              <a:rPr sz="1600" spc="-10" dirty="0" err="1">
                <a:latin typeface="微软雅黑"/>
                <a:cs typeface="微软雅黑"/>
              </a:rPr>
              <a:t>大</a:t>
            </a:r>
            <a:r>
              <a:rPr sz="1600" spc="0" dirty="0" err="1">
                <a:latin typeface="微软雅黑"/>
                <a:cs typeface="微软雅黑"/>
              </a:rPr>
              <a:t>的</a:t>
            </a:r>
            <a:r>
              <a:rPr sz="1600" spc="-10" dirty="0" err="1">
                <a:latin typeface="微软雅黑"/>
                <a:cs typeface="微软雅黑"/>
              </a:rPr>
              <a:t>不</a:t>
            </a:r>
            <a:r>
              <a:rPr sz="1600" spc="0" dirty="0" err="1">
                <a:latin typeface="微软雅黑"/>
                <a:cs typeface="微软雅黑"/>
              </a:rPr>
              <a:t>同</a:t>
            </a:r>
            <a:r>
              <a:rPr sz="1600" spc="-10" dirty="0" err="1">
                <a:latin typeface="微软雅黑"/>
                <a:cs typeface="微软雅黑"/>
              </a:rPr>
              <a:t>在</a:t>
            </a:r>
            <a:r>
              <a:rPr sz="1600" spc="0" dirty="0" err="1">
                <a:latin typeface="微软雅黑"/>
                <a:cs typeface="微软雅黑"/>
              </a:rPr>
              <a:t>于</a:t>
            </a:r>
            <a:r>
              <a:rPr sz="1600" spc="-10" dirty="0" err="1">
                <a:latin typeface="微软雅黑"/>
                <a:cs typeface="微软雅黑"/>
              </a:rPr>
              <a:t>使</a:t>
            </a:r>
            <a:r>
              <a:rPr sz="1600" dirty="0" err="1">
                <a:latin typeface="微软雅黑"/>
                <a:cs typeface="微软雅黑"/>
              </a:rPr>
              <a:t>用</a:t>
            </a:r>
            <a:r>
              <a:rPr sz="1600" spc="-10" dirty="0" err="1">
                <a:latin typeface="微软雅黑"/>
                <a:cs typeface="微软雅黑"/>
              </a:rPr>
              <a:t>次</a:t>
            </a:r>
            <a:r>
              <a:rPr sz="1600" spc="0" dirty="0" err="1">
                <a:latin typeface="微软雅黑"/>
                <a:cs typeface="微软雅黑"/>
              </a:rPr>
              <a:t>数</a:t>
            </a:r>
            <a:r>
              <a:rPr sz="1600" spc="-10" dirty="0" err="1">
                <a:latin typeface="微软雅黑"/>
                <a:cs typeface="微软雅黑"/>
              </a:rPr>
              <a:t>上</a:t>
            </a:r>
            <a:r>
              <a:rPr sz="1600" spc="-10" dirty="0">
                <a:latin typeface="微软雅黑"/>
                <a:cs typeface="微软雅黑"/>
              </a:rPr>
              <a:t>。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  <a:tabLst>
                <a:tab pos="280670" algn="l"/>
              </a:tabLst>
            </a:pPr>
            <a:r>
              <a:rPr sz="1600" spc="0" dirty="0">
                <a:latin typeface="微软雅黑"/>
                <a:cs typeface="微软雅黑"/>
              </a:rPr>
              <a:t>④	类选</a:t>
            </a:r>
            <a:r>
              <a:rPr sz="1600" spc="-10" dirty="0">
                <a:latin typeface="微软雅黑"/>
                <a:cs typeface="微软雅黑"/>
              </a:rPr>
              <a:t>择</a:t>
            </a:r>
            <a:r>
              <a:rPr sz="1600" spc="0" dirty="0">
                <a:latin typeface="微软雅黑"/>
                <a:cs typeface="微软雅黑"/>
              </a:rPr>
              <a:t>器</a:t>
            </a:r>
            <a:r>
              <a:rPr sz="1600" spc="-10" dirty="0">
                <a:latin typeface="微软雅黑"/>
                <a:cs typeface="微软雅黑"/>
              </a:rPr>
              <a:t>在</a:t>
            </a:r>
            <a:r>
              <a:rPr sz="1600" spc="0" dirty="0">
                <a:latin typeface="微软雅黑"/>
                <a:cs typeface="微软雅黑"/>
              </a:rPr>
              <a:t>修</a:t>
            </a:r>
            <a:r>
              <a:rPr sz="1600" spc="-10" dirty="0">
                <a:latin typeface="微软雅黑"/>
                <a:cs typeface="微软雅黑"/>
              </a:rPr>
              <a:t>改</a:t>
            </a:r>
            <a:r>
              <a:rPr sz="1600" spc="0" dirty="0">
                <a:latin typeface="微软雅黑"/>
                <a:cs typeface="微软雅黑"/>
              </a:rPr>
              <a:t>样</a:t>
            </a:r>
            <a:r>
              <a:rPr sz="1600" spc="-10" dirty="0">
                <a:latin typeface="微软雅黑"/>
                <a:cs typeface="微软雅黑"/>
              </a:rPr>
              <a:t>式</a:t>
            </a:r>
            <a:r>
              <a:rPr sz="1600" spc="0" dirty="0">
                <a:latin typeface="微软雅黑"/>
                <a:cs typeface="微软雅黑"/>
              </a:rPr>
              <a:t>中</a:t>
            </a:r>
            <a:r>
              <a:rPr sz="1600" spc="-5" dirty="0">
                <a:latin typeface="微软雅黑"/>
                <a:cs typeface="微软雅黑"/>
              </a:rPr>
              <a:t>用</a:t>
            </a:r>
            <a:r>
              <a:rPr sz="1600" spc="0" dirty="0">
                <a:latin typeface="微软雅黑"/>
                <a:cs typeface="微软雅黑"/>
              </a:rPr>
              <a:t>的</a:t>
            </a:r>
            <a:r>
              <a:rPr sz="1600" spc="-10" dirty="0">
                <a:latin typeface="微软雅黑"/>
                <a:cs typeface="微软雅黑"/>
              </a:rPr>
              <a:t>最</a:t>
            </a:r>
            <a:r>
              <a:rPr sz="1600" spc="0" dirty="0">
                <a:latin typeface="微软雅黑"/>
                <a:cs typeface="微软雅黑"/>
              </a:rPr>
              <a:t>多</a:t>
            </a:r>
            <a:r>
              <a:rPr sz="1600" dirty="0">
                <a:latin typeface="微软雅黑"/>
                <a:cs typeface="微软雅黑"/>
              </a:rPr>
              <a:t>，id</a:t>
            </a:r>
            <a:r>
              <a:rPr sz="1600" spc="-10" dirty="0">
                <a:latin typeface="微软雅黑"/>
                <a:cs typeface="微软雅黑"/>
              </a:rPr>
              <a:t> 选</a:t>
            </a:r>
            <a:r>
              <a:rPr sz="1600" spc="0" dirty="0">
                <a:latin typeface="微软雅黑"/>
                <a:cs typeface="微软雅黑"/>
              </a:rPr>
              <a:t>择</a:t>
            </a:r>
            <a:r>
              <a:rPr sz="1600" spc="-10" dirty="0">
                <a:latin typeface="微软雅黑"/>
                <a:cs typeface="微软雅黑"/>
              </a:rPr>
              <a:t>器</a:t>
            </a:r>
            <a:r>
              <a:rPr sz="1600" spc="0" dirty="0">
                <a:latin typeface="微软雅黑"/>
                <a:cs typeface="微软雅黑"/>
              </a:rPr>
              <a:t>一</a:t>
            </a:r>
            <a:r>
              <a:rPr sz="1600" spc="-10" dirty="0">
                <a:latin typeface="微软雅黑"/>
                <a:cs typeface="微软雅黑"/>
              </a:rPr>
              <a:t>般用</a:t>
            </a:r>
            <a:r>
              <a:rPr sz="1600" spc="0" dirty="0">
                <a:latin typeface="微软雅黑"/>
                <a:cs typeface="微软雅黑"/>
              </a:rPr>
              <a:t>于</a:t>
            </a:r>
            <a:r>
              <a:rPr sz="1600" spc="-10" dirty="0">
                <a:latin typeface="微软雅黑"/>
                <a:cs typeface="微软雅黑"/>
              </a:rPr>
              <a:t>页</a:t>
            </a:r>
            <a:r>
              <a:rPr sz="1600" spc="0" dirty="0">
                <a:latin typeface="微软雅黑"/>
                <a:cs typeface="微软雅黑"/>
              </a:rPr>
              <a:t>面</a:t>
            </a:r>
            <a:r>
              <a:rPr sz="1600" spc="-10" dirty="0">
                <a:latin typeface="微软雅黑"/>
                <a:cs typeface="微软雅黑"/>
              </a:rPr>
              <a:t>唯</a:t>
            </a:r>
            <a:r>
              <a:rPr sz="1600" spc="0" dirty="0">
                <a:latin typeface="微软雅黑"/>
                <a:cs typeface="微软雅黑"/>
              </a:rPr>
              <a:t>一</a:t>
            </a:r>
            <a:r>
              <a:rPr sz="1600" spc="-10" dirty="0">
                <a:latin typeface="微软雅黑"/>
                <a:cs typeface="微软雅黑"/>
              </a:rPr>
              <a:t>性</a:t>
            </a:r>
            <a:r>
              <a:rPr sz="1600" spc="0" dirty="0">
                <a:latin typeface="微软雅黑"/>
                <a:cs typeface="微软雅黑"/>
              </a:rPr>
              <a:t>的</a:t>
            </a:r>
            <a:r>
              <a:rPr sz="1600" spc="-10" dirty="0">
                <a:latin typeface="微软雅黑"/>
                <a:cs typeface="微软雅黑"/>
              </a:rPr>
              <a:t>元</a:t>
            </a:r>
            <a:r>
              <a:rPr sz="1600" spc="0" dirty="0">
                <a:latin typeface="微软雅黑"/>
                <a:cs typeface="微软雅黑"/>
              </a:rPr>
              <a:t>素</a:t>
            </a:r>
            <a:r>
              <a:rPr sz="1600" spc="-10" dirty="0">
                <a:latin typeface="微软雅黑"/>
                <a:cs typeface="微软雅黑"/>
              </a:rPr>
              <a:t>上，</a:t>
            </a:r>
            <a:r>
              <a:rPr sz="1600" spc="0" dirty="0">
                <a:latin typeface="微软雅黑"/>
                <a:cs typeface="微软雅黑"/>
              </a:rPr>
              <a:t>经</a:t>
            </a:r>
            <a:r>
              <a:rPr sz="1600" spc="-10" dirty="0">
                <a:latin typeface="微软雅黑"/>
                <a:cs typeface="微软雅黑"/>
              </a:rPr>
              <a:t>常</a:t>
            </a:r>
            <a:r>
              <a:rPr sz="1600" spc="0" dirty="0">
                <a:latin typeface="微软雅黑"/>
                <a:cs typeface="微软雅黑"/>
              </a:rPr>
              <a:t>和</a:t>
            </a:r>
            <a:r>
              <a:rPr sz="1600" spc="-5" dirty="0">
                <a:latin typeface="微软雅黑"/>
                <a:cs typeface="微软雅黑"/>
              </a:rPr>
              <a:t> </a:t>
            </a:r>
            <a:r>
              <a:rPr sz="1600" spc="-10" dirty="0">
                <a:latin typeface="微软雅黑"/>
                <a:cs typeface="微软雅黑"/>
              </a:rPr>
              <a:t>JavaScript</a:t>
            </a:r>
            <a:r>
              <a:rPr sz="1600" dirty="0">
                <a:latin typeface="微软雅黑"/>
                <a:cs typeface="微软雅黑"/>
              </a:rPr>
              <a:t> </a:t>
            </a:r>
            <a:r>
              <a:rPr sz="1600" spc="-10" dirty="0">
                <a:latin typeface="微软雅黑"/>
                <a:cs typeface="微软雅黑"/>
              </a:rPr>
              <a:t>搭</a:t>
            </a:r>
            <a:r>
              <a:rPr sz="1600" spc="0" dirty="0">
                <a:latin typeface="微软雅黑"/>
                <a:cs typeface="微软雅黑"/>
              </a:rPr>
              <a:t>配</a:t>
            </a:r>
            <a:r>
              <a:rPr sz="1600" spc="-10" dirty="0">
                <a:latin typeface="微软雅黑"/>
                <a:cs typeface="微软雅黑"/>
              </a:rPr>
              <a:t>使</a:t>
            </a:r>
            <a:r>
              <a:rPr sz="1600" spc="0" dirty="0">
                <a:latin typeface="微软雅黑"/>
                <a:cs typeface="微软雅黑"/>
              </a:rPr>
              <a:t>用。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74740" y="3322067"/>
            <a:ext cx="2969260" cy="1802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矩形 5"/>
          <p:cNvSpPr/>
          <p:nvPr/>
        </p:nvSpPr>
        <p:spPr>
          <a:xfrm>
            <a:off x="1198644" y="266431"/>
            <a:ext cx="1938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en-US" altLang="zh-CN" spc="-50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CSS</a:t>
            </a:r>
            <a:r>
              <a:rPr lang="en-US" altLang="zh-CN" spc="-45" dirty="0">
                <a:solidFill>
                  <a:schemeClr val="bg1"/>
                </a:solidFill>
              </a:rPr>
              <a:t> </a:t>
            </a:r>
            <a:r>
              <a:rPr lang="zh-CN" altLang="en-US" spc="-5" dirty="0">
                <a:solidFill>
                  <a:schemeClr val="bg1"/>
                </a:solidFill>
              </a:rPr>
              <a:t>基础选择器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97394" y="266431"/>
            <a:ext cx="1605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b="1" dirty="0">
                <a:solidFill>
                  <a:srgbClr val="585858"/>
                </a:solidFill>
                <a:latin typeface="微软雅黑"/>
                <a:cs typeface="微软雅黑"/>
              </a:rPr>
              <a:t>2.5</a:t>
            </a:r>
            <a:r>
              <a:rPr lang="en-US" altLang="zh-CN" b="1" spc="-10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lang="en-US" altLang="zh-CN" b="1" dirty="0">
                <a:solidFill>
                  <a:srgbClr val="585858"/>
                </a:solidFill>
                <a:latin typeface="微软雅黑"/>
                <a:cs typeface="微软雅黑"/>
              </a:rPr>
              <a:t>id </a:t>
            </a:r>
            <a:r>
              <a:rPr lang="zh-CN" altLang="en-US" b="1" dirty="0">
                <a:solidFill>
                  <a:srgbClr val="585858"/>
                </a:solidFill>
                <a:latin typeface="微软雅黑"/>
                <a:cs typeface="微软雅黑"/>
              </a:rPr>
              <a:t>选择器</a:t>
            </a:r>
            <a:endParaRPr lang="zh-CN" altLang="en-US" dirty="0">
              <a:latin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1114" y="1047750"/>
            <a:ext cx="7974686" cy="14112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252525"/>
                </a:solidFill>
                <a:latin typeface="微软雅黑"/>
                <a:cs typeface="微软雅黑"/>
              </a:rPr>
              <a:t>CSS</a:t>
            </a:r>
            <a:r>
              <a:rPr spc="-8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的主要使用场景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就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是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美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化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网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页</a:t>
            </a:r>
            <a:r>
              <a:rPr spc="-5" dirty="0">
                <a:solidFill>
                  <a:srgbClr val="252525"/>
                </a:solidFill>
                <a:latin typeface="微软雅黑"/>
                <a:cs typeface="微软雅黑"/>
              </a:rPr>
              <a:t>,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布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局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页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面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dirty="0">
                <a:solidFill>
                  <a:srgbClr val="252525"/>
                </a:solidFill>
                <a:latin typeface="微软雅黑"/>
                <a:cs typeface="微软雅黑"/>
              </a:rPr>
              <a:t>.</a:t>
            </a:r>
            <a:endParaRPr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dirty="0">
                <a:solidFill>
                  <a:srgbClr val="252525"/>
                </a:solidFill>
                <a:latin typeface="微软雅黑"/>
                <a:cs typeface="微软雅黑"/>
              </a:rPr>
              <a:t>HTML</a:t>
            </a:r>
            <a:r>
              <a:rPr spc="-2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dirty="0">
                <a:solidFill>
                  <a:srgbClr val="252525"/>
                </a:solidFill>
                <a:latin typeface="微软雅黑"/>
                <a:cs typeface="微软雅黑"/>
              </a:rPr>
              <a:t>的局限性</a:t>
            </a:r>
            <a:endParaRPr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52525"/>
              </a:buClr>
              <a:buFont typeface="΢"/>
              <a:buAutoNum type="arabicPeriod"/>
            </a:pPr>
            <a:endParaRPr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dirty="0">
                <a:solidFill>
                  <a:srgbClr val="252525"/>
                </a:solidFill>
                <a:latin typeface="微软雅黑"/>
                <a:cs typeface="微软雅黑"/>
              </a:rPr>
              <a:t>CSS-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网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页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美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容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师</a:t>
            </a:r>
            <a:endParaRPr dirty="0">
              <a:latin typeface="微软雅黑"/>
              <a:cs typeface="微软雅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95400" y="234950"/>
            <a:ext cx="1307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CSS</a:t>
            </a:r>
            <a:r>
              <a:rPr lang="en-US" altLang="zh-CN" sz="2400" spc="-50" dirty="0">
                <a:solidFill>
                  <a:schemeClr val="bg1"/>
                </a:solidFill>
              </a:rPr>
              <a:t> </a:t>
            </a:r>
            <a:r>
              <a:rPr lang="zh-CN" altLang="en-US" sz="2400" spc="-5" dirty="0">
                <a:solidFill>
                  <a:schemeClr val="bg1"/>
                </a:solidFill>
              </a:rPr>
              <a:t>简介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0999" y="1826453"/>
            <a:ext cx="6130925" cy="998855"/>
          </a:xfrm>
          <a:custGeom>
            <a:avLst/>
            <a:gdLst/>
            <a:ahLst/>
            <a:cxnLst/>
            <a:rect l="l" t="t" r="r" b="b"/>
            <a:pathLst>
              <a:path w="6130925" h="998855">
                <a:moveTo>
                  <a:pt x="0" y="998855"/>
                </a:moveTo>
                <a:lnTo>
                  <a:pt x="6130925" y="998855"/>
                </a:lnTo>
                <a:lnTo>
                  <a:pt x="6130925" y="0"/>
                </a:lnTo>
                <a:lnTo>
                  <a:pt x="0" y="0"/>
                </a:lnTo>
                <a:lnTo>
                  <a:pt x="0" y="998855"/>
                </a:lnTo>
                <a:close/>
              </a:path>
            </a:pathLst>
          </a:custGeom>
          <a:solidFill>
            <a:srgbClr val="E6EFFF"/>
          </a:solidFill>
        </p:spPr>
        <p:txBody>
          <a:bodyPr wrap="square" lIns="0" tIns="0" rIns="0" bIns="0" rtlCol="0"/>
          <a:lstStyle/>
          <a:p>
            <a:pPr marL="170815">
              <a:lnSpc>
                <a:spcPct val="100000"/>
              </a:lnSpc>
            </a:pPr>
            <a:r>
              <a:rPr lang="zh-CN" altLang="en-US" sz="1400" dirty="0">
                <a:latin typeface="Courier New"/>
                <a:cs typeface="Courier New"/>
              </a:rPr>
              <a:t>*</a:t>
            </a:r>
            <a:r>
              <a:rPr lang="zh-CN" altLang="en-US" sz="1400" spc="-114" dirty="0">
                <a:latin typeface="Courier New"/>
                <a:cs typeface="Courier New"/>
              </a:rPr>
              <a:t> </a:t>
            </a:r>
            <a:r>
              <a:rPr lang="en-US" altLang="zh-CN" sz="1400" dirty="0">
                <a:latin typeface="Courier New"/>
                <a:cs typeface="Courier New"/>
              </a:rPr>
              <a:t>{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zh-CN" altLang="en-US" sz="1400" dirty="0">
              <a:latin typeface="Times New Roman"/>
              <a:cs typeface="Times New Roman"/>
            </a:endParaRPr>
          </a:p>
          <a:p>
            <a:pPr marL="410209">
              <a:lnSpc>
                <a:spcPts val="1240"/>
              </a:lnSpc>
            </a:pPr>
            <a:r>
              <a:rPr lang="zh-CN" altLang="en-US" sz="1400" spc="0" dirty="0">
                <a:latin typeface="宋体"/>
                <a:cs typeface="宋体"/>
              </a:rPr>
              <a:t>属性</a:t>
            </a:r>
            <a:r>
              <a:rPr lang="en-US" altLang="zh-CN" sz="1400" dirty="0">
                <a:latin typeface="Courier New"/>
                <a:cs typeface="Courier New"/>
              </a:rPr>
              <a:t>1:</a:t>
            </a:r>
            <a:r>
              <a:rPr lang="zh-CN" altLang="en-US" sz="1400" spc="-45" dirty="0">
                <a:latin typeface="Courier New"/>
                <a:cs typeface="Courier New"/>
              </a:rPr>
              <a:t> </a:t>
            </a:r>
            <a:r>
              <a:rPr lang="zh-CN" altLang="en-US" sz="1400" spc="0" dirty="0">
                <a:latin typeface="宋体"/>
                <a:cs typeface="宋体"/>
              </a:rPr>
              <a:t>属性值</a:t>
            </a:r>
            <a:r>
              <a:rPr lang="en-US" altLang="zh-CN" sz="1400" spc="-5" dirty="0">
                <a:latin typeface="Courier New"/>
                <a:cs typeface="Courier New"/>
              </a:rPr>
              <a:t>1;</a:t>
            </a:r>
            <a:endParaRPr lang="zh-CN" altLang="en-US" sz="1400" dirty="0">
              <a:latin typeface="Courier New"/>
              <a:cs typeface="Courier New"/>
            </a:endParaRPr>
          </a:p>
          <a:p>
            <a:pPr marL="408305">
              <a:lnSpc>
                <a:spcPts val="1240"/>
              </a:lnSpc>
            </a:pPr>
            <a:r>
              <a:rPr lang="en-US" altLang="zh-CN" sz="1400" spc="-5" dirty="0">
                <a:latin typeface="Courier New"/>
                <a:cs typeface="Courier New"/>
              </a:rPr>
              <a:t>...</a:t>
            </a:r>
            <a:endParaRPr lang="zh-CN" altLang="en-US" sz="1400" dirty="0">
              <a:latin typeface="Courier New"/>
              <a:cs typeface="Courier New"/>
            </a:endParaRPr>
          </a:p>
          <a:p>
            <a:pPr marL="170815">
              <a:lnSpc>
                <a:spcPct val="100000"/>
              </a:lnSpc>
            </a:pPr>
            <a:r>
              <a:rPr lang="en-US" altLang="zh-CN" sz="1400" dirty="0">
                <a:latin typeface="Courier New"/>
                <a:cs typeface="Courier New"/>
              </a:rPr>
              <a:t>}</a:t>
            </a:r>
            <a:endParaRPr lang="zh-CN" altLang="en-US" sz="1400" dirty="0">
              <a:latin typeface="Times New Roman"/>
              <a:cs typeface="Times New Roman"/>
            </a:endParaRPr>
          </a:p>
          <a:p>
            <a:endParaRPr sz="1400" dirty="0"/>
          </a:p>
        </p:txBody>
      </p:sp>
      <p:sp>
        <p:nvSpPr>
          <p:cNvPr id="4" name="object 4"/>
          <p:cNvSpPr txBox="1"/>
          <p:nvPr/>
        </p:nvSpPr>
        <p:spPr>
          <a:xfrm>
            <a:off x="268743" y="1005006"/>
            <a:ext cx="8148181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70"/>
              </a:spcBef>
            </a:pP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在</a:t>
            </a:r>
            <a:r>
              <a:rPr sz="1600" spc="-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CSS</a:t>
            </a:r>
            <a:r>
              <a:rPr sz="1600" spc="-4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中，通配符选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择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器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使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用</a:t>
            </a:r>
            <a:r>
              <a:rPr sz="1600" spc="-5" dirty="0">
                <a:solidFill>
                  <a:srgbClr val="252525"/>
                </a:solidFill>
                <a:latin typeface="微软雅黑"/>
                <a:cs typeface="微软雅黑"/>
              </a:rPr>
              <a:t>“</a:t>
            </a:r>
            <a:r>
              <a:rPr lang="zh-CN" altLang="en-US" sz="1600" spc="-5" dirty="0">
                <a:solidFill>
                  <a:srgbClr val="FF0000"/>
                </a:solidFill>
                <a:latin typeface="微软雅黑"/>
                <a:cs typeface="微软雅黑"/>
              </a:rPr>
              <a:t>*</a:t>
            </a:r>
            <a:r>
              <a:rPr sz="1600" spc="-5" dirty="0">
                <a:solidFill>
                  <a:srgbClr val="252525"/>
                </a:solidFill>
                <a:latin typeface="微软雅黑"/>
                <a:cs typeface="微软雅黑"/>
              </a:rPr>
              <a:t>”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定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义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它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表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示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选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取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页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面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中</a:t>
            </a:r>
            <a:r>
              <a:rPr sz="1600" spc="0" dirty="0">
                <a:solidFill>
                  <a:srgbClr val="FF0000"/>
                </a:solidFill>
                <a:latin typeface="微软雅黑"/>
                <a:cs typeface="微软雅黑"/>
              </a:rPr>
              <a:t>所</a:t>
            </a:r>
            <a:r>
              <a:rPr sz="1600" spc="-10" dirty="0">
                <a:solidFill>
                  <a:srgbClr val="FF0000"/>
                </a:solidFill>
                <a:latin typeface="微软雅黑"/>
                <a:cs typeface="微软雅黑"/>
              </a:rPr>
              <a:t>有</a:t>
            </a:r>
            <a:r>
              <a:rPr sz="1600" spc="0" dirty="0">
                <a:solidFill>
                  <a:srgbClr val="FF0000"/>
                </a:solidFill>
                <a:latin typeface="微软雅黑"/>
                <a:cs typeface="微软雅黑"/>
              </a:rPr>
              <a:t>元</a:t>
            </a:r>
            <a:r>
              <a:rPr sz="1600" spc="-10" dirty="0">
                <a:solidFill>
                  <a:srgbClr val="FF0000"/>
                </a:solidFill>
                <a:latin typeface="微软雅黑"/>
                <a:cs typeface="微软雅黑"/>
              </a:rPr>
              <a:t>素</a:t>
            </a:r>
            <a:r>
              <a:rPr sz="1600" spc="0" dirty="0">
                <a:solidFill>
                  <a:srgbClr val="FF0000"/>
                </a:solidFill>
                <a:latin typeface="微软雅黑"/>
                <a:cs typeface="微软雅黑"/>
              </a:rPr>
              <a:t>（</a:t>
            </a:r>
            <a:r>
              <a:rPr sz="1600" spc="-10" dirty="0">
                <a:solidFill>
                  <a:srgbClr val="FF0000"/>
                </a:solidFill>
                <a:latin typeface="微软雅黑"/>
                <a:cs typeface="微软雅黑"/>
              </a:rPr>
              <a:t>标</a:t>
            </a:r>
            <a:r>
              <a:rPr sz="1600" spc="0" dirty="0">
                <a:solidFill>
                  <a:srgbClr val="FF0000"/>
                </a:solidFill>
                <a:latin typeface="微软雅黑"/>
                <a:cs typeface="微软雅黑"/>
              </a:rPr>
              <a:t>签</a:t>
            </a:r>
            <a:r>
              <a:rPr sz="1600" spc="-10" dirty="0">
                <a:solidFill>
                  <a:srgbClr val="FF0000"/>
                </a:solidFill>
                <a:latin typeface="微软雅黑"/>
                <a:cs typeface="微软雅黑"/>
              </a:rPr>
              <a:t>）</a:t>
            </a:r>
            <a:r>
              <a:rPr sz="1600" spc="0" dirty="0">
                <a:solidFill>
                  <a:srgbClr val="FF0000"/>
                </a:solidFill>
                <a:latin typeface="微软雅黑"/>
                <a:cs typeface="微软雅黑"/>
              </a:rPr>
              <a:t>。</a:t>
            </a:r>
            <a:endParaRPr sz="1600" dirty="0">
              <a:solidFill>
                <a:srgbClr val="FF0000"/>
              </a:solidFill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dirty="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2000" b="1" dirty="0" err="1">
                <a:solidFill>
                  <a:srgbClr val="252525"/>
                </a:solidFill>
                <a:latin typeface="微软雅黑"/>
                <a:cs typeface="微软雅黑"/>
              </a:rPr>
              <a:t>语法</a:t>
            </a:r>
            <a:endParaRPr lang="en-US" sz="2000" b="1" dirty="0">
              <a:solidFill>
                <a:srgbClr val="252525"/>
              </a:solidFill>
              <a:latin typeface="微软雅黑"/>
              <a:cs typeface="微软雅黑"/>
            </a:endParaRPr>
          </a:p>
          <a:p>
            <a:pPr marL="91440">
              <a:lnSpc>
                <a:spcPct val="100000"/>
              </a:lnSpc>
            </a:pPr>
            <a:endParaRPr sz="20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303530" indent="-212090">
              <a:lnSpc>
                <a:spcPct val="150000"/>
              </a:lnSpc>
              <a:buFont typeface="Wingdings"/>
              <a:buChar char=""/>
              <a:tabLst>
                <a:tab pos="304165" algn="l"/>
              </a:tabLst>
            </a:pP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通配符选择器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不</a:t>
            </a:r>
            <a:r>
              <a:rPr sz="1400" spc="-15" dirty="0">
                <a:solidFill>
                  <a:srgbClr val="252525"/>
                </a:solidFill>
                <a:latin typeface="微软雅黑"/>
                <a:cs typeface="微软雅黑"/>
              </a:rPr>
              <a:t>需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要</a:t>
            </a:r>
            <a:r>
              <a:rPr sz="1400" spc="-15" dirty="0">
                <a:solidFill>
                  <a:srgbClr val="252525"/>
                </a:solidFill>
                <a:latin typeface="微软雅黑"/>
                <a:cs typeface="微软雅黑"/>
              </a:rPr>
              <a:t>调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用，</a:t>
            </a:r>
            <a:r>
              <a:rPr sz="1400" spc="-5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dirty="0" err="1">
                <a:solidFill>
                  <a:srgbClr val="252525"/>
                </a:solidFill>
                <a:latin typeface="微软雅黑"/>
                <a:cs typeface="微软雅黑"/>
              </a:rPr>
              <a:t>自动就给所有的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元</a:t>
            </a:r>
            <a:r>
              <a:rPr sz="1400" dirty="0" err="1">
                <a:solidFill>
                  <a:srgbClr val="252525"/>
                </a:solidFill>
                <a:latin typeface="微软雅黑"/>
                <a:cs typeface="微软雅黑"/>
              </a:rPr>
              <a:t>素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使</a:t>
            </a:r>
            <a:r>
              <a:rPr sz="1400" dirty="0" err="1">
                <a:solidFill>
                  <a:srgbClr val="252525"/>
                </a:solidFill>
                <a:latin typeface="微软雅黑"/>
                <a:cs typeface="微软雅黑"/>
              </a:rPr>
              <a:t>用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样式</a:t>
            </a:r>
            <a:endParaRPr dirty="0">
              <a:latin typeface="Times New Roman"/>
              <a:cs typeface="Times New Roman"/>
            </a:endParaRPr>
          </a:p>
          <a:p>
            <a:pPr marL="303530" indent="-212090">
              <a:lnSpc>
                <a:spcPct val="150000"/>
              </a:lnSpc>
              <a:buFont typeface="Wingdings"/>
              <a:buChar char=""/>
              <a:tabLst>
                <a:tab pos="304165" algn="l"/>
              </a:tabLst>
            </a:pP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特殊情况才使用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后</a:t>
            </a:r>
            <a:r>
              <a:rPr sz="1400" spc="-5" dirty="0">
                <a:solidFill>
                  <a:srgbClr val="252525"/>
                </a:solidFill>
                <a:latin typeface="微软雅黑"/>
                <a:cs typeface="微软雅黑"/>
              </a:rPr>
              <a:t>面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讲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解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使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用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场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景</a:t>
            </a:r>
            <a:r>
              <a:rPr sz="1400" spc="-5" dirty="0">
                <a:solidFill>
                  <a:srgbClr val="252525"/>
                </a:solidFill>
                <a:latin typeface="微软雅黑"/>
                <a:cs typeface="微软雅黑"/>
              </a:rPr>
              <a:t>(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以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下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是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清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除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所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有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元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素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标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签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内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外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边</a:t>
            </a: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距</a:t>
            </a:r>
            <a:r>
              <a:rPr sz="1400" spc="-5" dirty="0">
                <a:solidFill>
                  <a:srgbClr val="252525"/>
                </a:solidFill>
                <a:latin typeface="微软雅黑"/>
                <a:cs typeface="微软雅黑"/>
              </a:rPr>
              <a:t>,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后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期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讲</a:t>
            </a: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)</a:t>
            </a:r>
            <a:endParaRPr sz="1400" dirty="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3646755"/>
            <a:ext cx="6130925" cy="1111843"/>
          </a:xfrm>
          <a:prstGeom prst="rect">
            <a:avLst/>
          </a:prstGeom>
          <a:solidFill>
            <a:srgbClr val="E6EFFF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70815">
              <a:lnSpc>
                <a:spcPct val="100000"/>
              </a:lnSpc>
            </a:pPr>
            <a:r>
              <a:rPr sz="1400" spc="0" dirty="0">
                <a:latin typeface="Courier New"/>
                <a:cs typeface="Courier New"/>
              </a:rPr>
              <a:t>*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0" dirty="0"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  <a:p>
            <a:pPr marL="40830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margin: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0;</a:t>
            </a:r>
            <a:endParaRPr sz="1400" dirty="0">
              <a:latin typeface="Courier New"/>
              <a:cs typeface="Courier New"/>
            </a:endParaRPr>
          </a:p>
          <a:p>
            <a:pPr marL="40830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padding: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0;</a:t>
            </a:r>
            <a:endParaRPr sz="14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1198644" y="266431"/>
            <a:ext cx="1938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en-US" altLang="zh-CN" spc="-50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CSS</a:t>
            </a:r>
            <a:r>
              <a:rPr lang="en-US" altLang="zh-CN" spc="-45" dirty="0">
                <a:solidFill>
                  <a:schemeClr val="bg1"/>
                </a:solidFill>
              </a:rPr>
              <a:t> </a:t>
            </a:r>
            <a:r>
              <a:rPr lang="zh-CN" altLang="en-US" spc="-5" dirty="0">
                <a:solidFill>
                  <a:schemeClr val="bg1"/>
                </a:solidFill>
              </a:rPr>
              <a:t>基础选择器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1994" y="306066"/>
            <a:ext cx="209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lang="en-US" altLang="zh-CN" b="1" dirty="0">
                <a:solidFill>
                  <a:srgbClr val="585858"/>
                </a:solidFill>
                <a:latin typeface="微软雅黑"/>
                <a:cs typeface="微软雅黑"/>
              </a:rPr>
              <a:t>2.6</a:t>
            </a:r>
            <a:r>
              <a:rPr lang="zh-CN" altLang="en-US" b="1" spc="-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lang="zh-CN" altLang="en-US" b="1" dirty="0">
                <a:solidFill>
                  <a:srgbClr val="585858"/>
                </a:solidFill>
                <a:latin typeface="微软雅黑"/>
                <a:cs typeface="微软雅黑"/>
              </a:rPr>
              <a:t>通配符选择器</a:t>
            </a:r>
            <a:endParaRPr lang="zh-CN" altLang="en-US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17500" y="4035295"/>
            <a:ext cx="5461000" cy="8136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105"/>
              </a:spcBef>
              <a:buFont typeface="Wingdings"/>
              <a:buChar char=""/>
              <a:tabLst>
                <a:tab pos="185420" algn="l"/>
              </a:tabLst>
            </a:pP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每个基础选择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器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都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有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使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用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场景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都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需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要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掌握</a:t>
            </a:r>
            <a:endParaRPr sz="16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52525"/>
              </a:buClr>
            </a:pPr>
            <a:endParaRPr sz="2000" dirty="0">
              <a:latin typeface="Times New Roman"/>
              <a:cs typeface="Times New Roman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Wingdings"/>
              <a:buChar char=""/>
              <a:tabLst>
                <a:tab pos="185420" algn="l"/>
              </a:tabLst>
            </a:pP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如果是修改样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式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600" spc="-6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类选择器是使用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最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多的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8200" y="350395"/>
            <a:ext cx="2042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2.7</a:t>
            </a:r>
            <a:r>
              <a:rPr sz="1800" b="1" spc="-8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基础选择器总结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833754"/>
            <a:ext cx="8458200" cy="3201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矩形 6"/>
          <p:cNvSpPr/>
          <p:nvPr/>
        </p:nvSpPr>
        <p:spPr>
          <a:xfrm>
            <a:off x="1198644" y="266431"/>
            <a:ext cx="1938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en-US" altLang="zh-CN" spc="-50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CSS</a:t>
            </a:r>
            <a:r>
              <a:rPr lang="en-US" altLang="zh-CN" spc="-45" dirty="0">
                <a:solidFill>
                  <a:schemeClr val="bg1"/>
                </a:solidFill>
              </a:rPr>
              <a:t> </a:t>
            </a:r>
            <a:r>
              <a:rPr lang="zh-CN" altLang="en-US" spc="-5" dirty="0">
                <a:solidFill>
                  <a:schemeClr val="bg1"/>
                </a:solidFill>
              </a:rPr>
              <a:t>基础选择器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3429000" y="895350"/>
            <a:ext cx="3909568" cy="36144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0670" indent="-267970">
              <a:lnSpc>
                <a:spcPct val="100000"/>
              </a:lnSpc>
              <a:spcBef>
                <a:spcPts val="105"/>
              </a:spcBef>
              <a:buFont typeface="Wingdings"/>
              <a:buChar char=""/>
              <a:tabLst>
                <a:tab pos="281305" algn="l"/>
              </a:tabLst>
            </a:pPr>
            <a:r>
              <a:rPr dirty="0">
                <a:latin typeface="微软雅黑"/>
                <a:cs typeface="微软雅黑"/>
              </a:rPr>
              <a:t>CSS</a:t>
            </a:r>
            <a:r>
              <a:rPr spc="-15" dirty="0">
                <a:latin typeface="微软雅黑"/>
                <a:cs typeface="微软雅黑"/>
              </a:rPr>
              <a:t> </a:t>
            </a:r>
            <a:r>
              <a:rPr dirty="0">
                <a:latin typeface="微软雅黑"/>
                <a:cs typeface="微软雅黑"/>
              </a:rPr>
              <a:t>简介</a:t>
            </a:r>
          </a:p>
          <a:p>
            <a:pPr>
              <a:lnSpc>
                <a:spcPct val="100000"/>
              </a:lnSpc>
              <a:spcBef>
                <a:spcPts val="10"/>
              </a:spcBef>
              <a:buChar char=""/>
            </a:pPr>
            <a:endParaRPr dirty="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spcBef>
                <a:spcPts val="5"/>
              </a:spcBef>
              <a:buFont typeface="Wingdings"/>
              <a:buChar char=""/>
              <a:tabLst>
                <a:tab pos="281305" algn="l"/>
              </a:tabLst>
            </a:pPr>
            <a:r>
              <a:rPr dirty="0">
                <a:latin typeface="微软雅黑"/>
                <a:cs typeface="微软雅黑"/>
              </a:rPr>
              <a:t>CSS</a:t>
            </a:r>
            <a:r>
              <a:rPr spc="-20" dirty="0">
                <a:latin typeface="微软雅黑"/>
                <a:cs typeface="微软雅黑"/>
              </a:rPr>
              <a:t> </a:t>
            </a:r>
            <a:r>
              <a:rPr dirty="0">
                <a:latin typeface="微软雅黑"/>
                <a:cs typeface="微软雅黑"/>
              </a:rPr>
              <a:t>基础选择器</a:t>
            </a:r>
          </a:p>
          <a:p>
            <a:pPr>
              <a:lnSpc>
                <a:spcPct val="100000"/>
              </a:lnSpc>
              <a:spcBef>
                <a:spcPts val="10"/>
              </a:spcBef>
              <a:buChar char=""/>
            </a:pPr>
            <a:endParaRPr dirty="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spcBef>
                <a:spcPts val="5"/>
              </a:spcBef>
              <a:buFont typeface="Wingdings"/>
              <a:buChar char=""/>
              <a:tabLst>
                <a:tab pos="281305" algn="l"/>
              </a:tabLst>
            </a:pPr>
            <a:r>
              <a:rPr dirty="0">
                <a:solidFill>
                  <a:srgbClr val="FF0000"/>
                </a:solidFill>
                <a:latin typeface="微软雅黑"/>
                <a:cs typeface="微软雅黑"/>
              </a:rPr>
              <a:t>CSS</a:t>
            </a:r>
            <a:r>
              <a:rPr spc="-8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dirty="0">
                <a:solidFill>
                  <a:srgbClr val="FF0000"/>
                </a:solidFill>
                <a:latin typeface="微软雅黑"/>
                <a:cs typeface="微软雅黑"/>
              </a:rPr>
              <a:t>字体属性</a:t>
            </a:r>
            <a:endParaRPr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"/>
            </a:pPr>
            <a:endParaRPr dirty="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buFont typeface="Wingdings"/>
              <a:buChar char=""/>
              <a:tabLst>
                <a:tab pos="281305" algn="l"/>
              </a:tabLst>
            </a:pPr>
            <a:r>
              <a:rPr dirty="0">
                <a:latin typeface="微软雅黑"/>
                <a:cs typeface="微软雅黑"/>
              </a:rPr>
              <a:t>CSS</a:t>
            </a:r>
            <a:r>
              <a:rPr spc="-80" dirty="0">
                <a:latin typeface="微软雅黑"/>
                <a:cs typeface="微软雅黑"/>
              </a:rPr>
              <a:t> </a:t>
            </a:r>
            <a:r>
              <a:rPr dirty="0">
                <a:latin typeface="微软雅黑"/>
                <a:cs typeface="微软雅黑"/>
              </a:rPr>
              <a:t>文本属性</a:t>
            </a:r>
          </a:p>
          <a:p>
            <a:pPr>
              <a:lnSpc>
                <a:spcPct val="100000"/>
              </a:lnSpc>
              <a:spcBef>
                <a:spcPts val="10"/>
              </a:spcBef>
              <a:buChar char=""/>
            </a:pPr>
            <a:endParaRPr dirty="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spcBef>
                <a:spcPts val="5"/>
              </a:spcBef>
              <a:buFont typeface="Wingdings"/>
              <a:buChar char=""/>
              <a:tabLst>
                <a:tab pos="281305" algn="l"/>
              </a:tabLst>
            </a:pPr>
            <a:r>
              <a:rPr dirty="0">
                <a:latin typeface="微软雅黑"/>
                <a:cs typeface="微软雅黑"/>
              </a:rPr>
              <a:t>CSS</a:t>
            </a:r>
            <a:r>
              <a:rPr spc="-20" dirty="0">
                <a:latin typeface="微软雅黑"/>
                <a:cs typeface="微软雅黑"/>
              </a:rPr>
              <a:t> </a:t>
            </a:r>
            <a:r>
              <a:rPr dirty="0">
                <a:latin typeface="微软雅黑"/>
                <a:cs typeface="微软雅黑"/>
              </a:rPr>
              <a:t>的引入方式</a:t>
            </a:r>
          </a:p>
          <a:p>
            <a:pPr>
              <a:lnSpc>
                <a:spcPct val="100000"/>
              </a:lnSpc>
              <a:spcBef>
                <a:spcPts val="10"/>
              </a:spcBef>
              <a:buChar char=""/>
            </a:pPr>
            <a:endParaRPr dirty="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spcBef>
                <a:spcPts val="5"/>
              </a:spcBef>
              <a:buFont typeface="Wingdings"/>
              <a:buChar char=""/>
              <a:tabLst>
                <a:tab pos="281305" algn="l"/>
              </a:tabLst>
            </a:pPr>
            <a:r>
              <a:rPr dirty="0">
                <a:latin typeface="微软雅黑"/>
                <a:cs typeface="微软雅黑"/>
              </a:rPr>
              <a:t>综合案例</a:t>
            </a:r>
          </a:p>
          <a:p>
            <a:pPr>
              <a:lnSpc>
                <a:spcPct val="100000"/>
              </a:lnSpc>
              <a:spcBef>
                <a:spcPts val="10"/>
              </a:spcBef>
              <a:buChar char=""/>
            </a:pPr>
            <a:endParaRPr dirty="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buFont typeface="Wingdings"/>
              <a:buChar char=""/>
              <a:tabLst>
                <a:tab pos="281305" algn="l"/>
              </a:tabLst>
            </a:pPr>
            <a:r>
              <a:rPr spc="-5" dirty="0">
                <a:latin typeface="微软雅黑"/>
                <a:cs typeface="微软雅黑"/>
              </a:rPr>
              <a:t>Chrome</a:t>
            </a:r>
            <a:r>
              <a:rPr spc="-75" dirty="0">
                <a:latin typeface="微软雅黑"/>
                <a:cs typeface="微软雅黑"/>
              </a:rPr>
              <a:t> </a:t>
            </a:r>
            <a:r>
              <a:rPr dirty="0">
                <a:latin typeface="微软雅黑"/>
                <a:cs typeface="微软雅黑"/>
              </a:rPr>
              <a:t>调试工具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4000" y="2100973"/>
            <a:ext cx="6610984" cy="647700"/>
          </a:xfrm>
          <a:custGeom>
            <a:avLst/>
            <a:gdLst/>
            <a:ahLst/>
            <a:cxnLst/>
            <a:rect l="l" t="t" r="r" b="b"/>
            <a:pathLst>
              <a:path w="6610984" h="647700">
                <a:moveTo>
                  <a:pt x="0" y="647103"/>
                </a:moveTo>
                <a:lnTo>
                  <a:pt x="6610984" y="647103"/>
                </a:lnTo>
                <a:lnTo>
                  <a:pt x="6610984" y="0"/>
                </a:lnTo>
                <a:lnTo>
                  <a:pt x="0" y="0"/>
                </a:lnTo>
                <a:lnTo>
                  <a:pt x="0" y="647103"/>
                </a:lnTo>
                <a:close/>
              </a:path>
            </a:pathLst>
          </a:custGeom>
          <a:solidFill>
            <a:srgbClr val="E6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8600" y="974790"/>
            <a:ext cx="8458200" cy="35477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CSS</a:t>
            </a:r>
            <a:r>
              <a:rPr sz="1600" spc="-4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Fonts</a:t>
            </a:r>
            <a:r>
              <a:rPr sz="1600" spc="-1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(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字体</a:t>
            </a:r>
            <a:r>
              <a:rPr sz="1600" spc="-5" dirty="0">
                <a:solidFill>
                  <a:srgbClr val="252525"/>
                </a:solidFill>
                <a:latin typeface="微软雅黑"/>
                <a:cs typeface="微软雅黑"/>
              </a:rPr>
              <a:t>)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属性用于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定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义</a:t>
            </a:r>
            <a:r>
              <a:rPr sz="1600" spc="-10" dirty="0" err="1">
                <a:solidFill>
                  <a:srgbClr val="FF0000"/>
                </a:solidFill>
                <a:latin typeface="微软雅黑"/>
                <a:cs typeface="微软雅黑"/>
              </a:rPr>
              <a:t>字</a:t>
            </a:r>
            <a:r>
              <a:rPr sz="1600" spc="0" dirty="0" err="1">
                <a:solidFill>
                  <a:srgbClr val="FF0000"/>
                </a:solidFill>
                <a:latin typeface="微软雅黑"/>
                <a:cs typeface="微软雅黑"/>
              </a:rPr>
              <a:t>体</a:t>
            </a:r>
            <a:r>
              <a:rPr sz="1600" spc="-10" dirty="0" err="1">
                <a:solidFill>
                  <a:srgbClr val="FF0000"/>
                </a:solidFill>
                <a:latin typeface="微软雅黑"/>
                <a:cs typeface="微软雅黑"/>
              </a:rPr>
              <a:t>系</a:t>
            </a:r>
            <a:r>
              <a:rPr sz="1600" spc="0" dirty="0" err="1">
                <a:solidFill>
                  <a:srgbClr val="FF0000"/>
                </a:solidFill>
                <a:latin typeface="微软雅黑"/>
                <a:cs typeface="微软雅黑"/>
              </a:rPr>
              <a:t>列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大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小</a:t>
            </a:r>
            <a:r>
              <a:rPr sz="1600" dirty="0" err="1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粗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细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和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字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样</a:t>
            </a:r>
            <a:r>
              <a:rPr sz="1600" dirty="0" err="1">
                <a:solidFill>
                  <a:srgbClr val="252525"/>
                </a:solidFill>
                <a:latin typeface="微软雅黑"/>
                <a:cs typeface="微软雅黑"/>
              </a:rPr>
              <a:t>式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（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如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斜</a:t>
            </a:r>
            <a:r>
              <a:rPr sz="1600" dirty="0" err="1">
                <a:solidFill>
                  <a:srgbClr val="252525"/>
                </a:solidFill>
                <a:latin typeface="微软雅黑"/>
                <a:cs typeface="微软雅黑"/>
              </a:rPr>
              <a:t>体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）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2000" dirty="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1875"/>
              </a:spcBef>
            </a:pP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CSS</a:t>
            </a:r>
            <a:r>
              <a:rPr sz="1600" spc="-4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使用</a:t>
            </a:r>
            <a:r>
              <a:rPr sz="1600" spc="-2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微软雅黑"/>
                <a:cs typeface="微软雅黑"/>
              </a:rPr>
              <a:t>font-family</a:t>
            </a:r>
            <a:r>
              <a:rPr sz="1600" spc="-4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属性定义文本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字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体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系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列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16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70815">
              <a:lnSpc>
                <a:spcPct val="100000"/>
              </a:lnSpc>
            </a:pPr>
            <a:r>
              <a:rPr sz="1400" spc="0" dirty="0">
                <a:latin typeface="Courier New"/>
                <a:cs typeface="Courier New"/>
              </a:rPr>
              <a:t>p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0" dirty="0">
                <a:latin typeface="Courier New"/>
                <a:cs typeface="Courier New"/>
              </a:rPr>
              <a:t>{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font-family:"</a:t>
            </a:r>
            <a:r>
              <a:rPr sz="1400" spc="0" dirty="0">
                <a:latin typeface="宋体"/>
                <a:cs typeface="宋体"/>
              </a:rPr>
              <a:t>微</a:t>
            </a:r>
            <a:r>
              <a:rPr sz="1400" spc="-5" dirty="0">
                <a:latin typeface="宋体"/>
                <a:cs typeface="宋体"/>
              </a:rPr>
              <a:t>软</a:t>
            </a:r>
            <a:r>
              <a:rPr sz="1400" spc="-10" dirty="0">
                <a:latin typeface="宋体"/>
                <a:cs typeface="宋体"/>
              </a:rPr>
              <a:t>雅</a:t>
            </a:r>
            <a:r>
              <a:rPr sz="1400" dirty="0">
                <a:latin typeface="宋体"/>
                <a:cs typeface="宋体"/>
              </a:rPr>
              <a:t>黑</a:t>
            </a:r>
            <a:r>
              <a:rPr sz="1400" spc="-5" dirty="0">
                <a:latin typeface="Courier New"/>
                <a:cs typeface="Courier New"/>
              </a:rPr>
              <a:t>";}</a:t>
            </a:r>
            <a:endParaRPr sz="1400" dirty="0">
              <a:latin typeface="Courier New"/>
              <a:cs typeface="Courier New"/>
            </a:endParaRPr>
          </a:p>
          <a:p>
            <a:pPr marL="170815">
              <a:lnSpc>
                <a:spcPct val="100000"/>
              </a:lnSpc>
              <a:spcBef>
                <a:spcPts val="635"/>
              </a:spcBef>
            </a:pPr>
            <a:r>
              <a:rPr sz="1400" dirty="0">
                <a:latin typeface="Courier New"/>
                <a:cs typeface="Courier New"/>
              </a:rPr>
              <a:t>div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{font-family: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Arial,"Microsoft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Yahei",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10" dirty="0">
                <a:latin typeface="Courier New"/>
                <a:cs typeface="Courier New"/>
              </a:rPr>
              <a:t>"</a:t>
            </a:r>
            <a:r>
              <a:rPr sz="1400" spc="0" dirty="0">
                <a:latin typeface="宋体"/>
                <a:cs typeface="宋体"/>
              </a:rPr>
              <a:t>微软雅黑</a:t>
            </a:r>
            <a:r>
              <a:rPr sz="1400" spc="-10" dirty="0">
                <a:latin typeface="Courier New"/>
                <a:cs typeface="Courier New"/>
              </a:rPr>
              <a:t>";}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231775" indent="-211454">
              <a:lnSpc>
                <a:spcPct val="150000"/>
              </a:lnSpc>
              <a:buFont typeface="Wingdings"/>
              <a:buChar char=""/>
              <a:tabLst>
                <a:tab pos="232410" algn="l"/>
              </a:tabLst>
            </a:pP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各种字体之间必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须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使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用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英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状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态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下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逗</a:t>
            </a:r>
            <a:r>
              <a:rPr sz="1400" spc="-5" dirty="0" err="1">
                <a:solidFill>
                  <a:srgbClr val="252525"/>
                </a:solidFill>
                <a:latin typeface="微软雅黑"/>
                <a:cs typeface="微软雅黑"/>
              </a:rPr>
              <a:t>号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隔开</a:t>
            </a:r>
            <a:endParaRPr dirty="0">
              <a:latin typeface="Times New Roman"/>
              <a:cs typeface="Times New Roman"/>
            </a:endParaRPr>
          </a:p>
          <a:p>
            <a:pPr marL="192405" indent="-172085">
              <a:lnSpc>
                <a:spcPct val="150000"/>
              </a:lnSpc>
              <a:buFont typeface="Wingdings"/>
              <a:buChar char=""/>
              <a:tabLst>
                <a:tab pos="193040" algn="l"/>
              </a:tabLst>
            </a:pP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一般情况下</a:t>
            </a:r>
            <a:r>
              <a:rPr sz="1400" spc="-5" dirty="0" err="1">
                <a:solidFill>
                  <a:srgbClr val="252525"/>
                </a:solidFill>
                <a:latin typeface="微软雅黑"/>
                <a:cs typeface="微软雅黑"/>
              </a:rPr>
              <a:t>,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如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果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有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空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格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隔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开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多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个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单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词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组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成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字</a:t>
            </a:r>
            <a:r>
              <a:rPr sz="1400" dirty="0" err="1">
                <a:solidFill>
                  <a:srgbClr val="252525"/>
                </a:solidFill>
                <a:latin typeface="微软雅黑"/>
                <a:cs typeface="微软雅黑"/>
              </a:rPr>
              <a:t>体</a:t>
            </a:r>
            <a:r>
              <a:rPr sz="1400" spc="-5" dirty="0" err="1">
                <a:solidFill>
                  <a:srgbClr val="252525"/>
                </a:solidFill>
                <a:latin typeface="微软雅黑"/>
                <a:cs typeface="微软雅黑"/>
              </a:rPr>
              <a:t>,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加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引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号</a:t>
            </a: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.</a:t>
            </a:r>
            <a:endParaRPr dirty="0">
              <a:latin typeface="Times New Roman"/>
              <a:cs typeface="Times New Roman"/>
            </a:endParaRPr>
          </a:p>
          <a:p>
            <a:pPr marL="231775" indent="-211454">
              <a:lnSpc>
                <a:spcPct val="150000"/>
              </a:lnSpc>
              <a:buFont typeface="Wingdings"/>
              <a:buChar char=""/>
              <a:tabLst>
                <a:tab pos="232410" algn="l"/>
              </a:tabLst>
            </a:pPr>
            <a:r>
              <a:rPr sz="1400" dirty="0" err="1">
                <a:solidFill>
                  <a:srgbClr val="252525"/>
                </a:solidFill>
                <a:latin typeface="微软雅黑"/>
                <a:cs typeface="微软雅黑"/>
              </a:rPr>
              <a:t>尽量使用系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统</a:t>
            </a:r>
            <a:r>
              <a:rPr sz="1400" dirty="0" err="1">
                <a:solidFill>
                  <a:srgbClr val="252525"/>
                </a:solidFill>
                <a:latin typeface="微软雅黑"/>
                <a:cs typeface="微软雅黑"/>
              </a:rPr>
              <a:t>默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认</a:t>
            </a:r>
            <a:r>
              <a:rPr sz="1400" dirty="0" err="1">
                <a:solidFill>
                  <a:srgbClr val="252525"/>
                </a:solidFill>
                <a:latin typeface="微软雅黑"/>
                <a:cs typeface="微软雅黑"/>
              </a:rPr>
              <a:t>自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带</a:t>
            </a:r>
            <a:r>
              <a:rPr sz="1400" dirty="0" err="1">
                <a:solidFill>
                  <a:srgbClr val="252525"/>
                </a:solidFill>
                <a:latin typeface="微软雅黑"/>
                <a:cs typeface="微软雅黑"/>
              </a:rPr>
              <a:t>字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体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400" spc="-15" dirty="0" err="1">
                <a:solidFill>
                  <a:srgbClr val="252525"/>
                </a:solidFill>
                <a:latin typeface="微软雅黑"/>
                <a:cs typeface="微软雅黑"/>
              </a:rPr>
              <a:t>保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证</a:t>
            </a:r>
            <a:r>
              <a:rPr sz="1400" spc="-15" dirty="0" err="1">
                <a:solidFill>
                  <a:srgbClr val="252525"/>
                </a:solidFill>
                <a:latin typeface="微软雅黑"/>
                <a:cs typeface="微软雅黑"/>
              </a:rPr>
              <a:t>在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任</a:t>
            </a:r>
            <a:r>
              <a:rPr sz="1400" spc="-15" dirty="0" err="1">
                <a:solidFill>
                  <a:srgbClr val="252525"/>
                </a:solidFill>
                <a:latin typeface="微软雅黑"/>
                <a:cs typeface="微软雅黑"/>
              </a:rPr>
              <a:t>何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用</a:t>
            </a:r>
            <a:r>
              <a:rPr sz="1400" spc="-15" dirty="0" err="1">
                <a:solidFill>
                  <a:srgbClr val="252525"/>
                </a:solidFill>
                <a:latin typeface="微软雅黑"/>
                <a:cs typeface="微软雅黑"/>
              </a:rPr>
              <a:t>户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400" spc="-15" dirty="0" err="1">
                <a:solidFill>
                  <a:srgbClr val="252525"/>
                </a:solidFill>
                <a:latin typeface="微软雅黑"/>
                <a:cs typeface="微软雅黑"/>
              </a:rPr>
              <a:t>浏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览</a:t>
            </a:r>
            <a:r>
              <a:rPr sz="1400" spc="-15" dirty="0" err="1">
                <a:solidFill>
                  <a:srgbClr val="252525"/>
                </a:solidFill>
                <a:latin typeface="微软雅黑"/>
                <a:cs typeface="微软雅黑"/>
              </a:rPr>
              <a:t>器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中</a:t>
            </a:r>
            <a:r>
              <a:rPr sz="1400" spc="-15" dirty="0" err="1">
                <a:solidFill>
                  <a:srgbClr val="252525"/>
                </a:solidFill>
                <a:latin typeface="微软雅黑"/>
                <a:cs typeface="微软雅黑"/>
              </a:rPr>
              <a:t>都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能</a:t>
            </a:r>
            <a:r>
              <a:rPr sz="1400" spc="-15" dirty="0" err="1">
                <a:solidFill>
                  <a:srgbClr val="252525"/>
                </a:solidFill>
                <a:latin typeface="微软雅黑"/>
                <a:cs typeface="微软雅黑"/>
              </a:rPr>
              <a:t>正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确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显示</a:t>
            </a:r>
            <a:endParaRPr dirty="0">
              <a:latin typeface="Times New Roman"/>
              <a:cs typeface="Times New Roman"/>
            </a:endParaRPr>
          </a:p>
          <a:p>
            <a:pPr marL="231775" indent="-211454">
              <a:lnSpc>
                <a:spcPct val="150000"/>
              </a:lnSpc>
              <a:buFont typeface="Wingdings"/>
              <a:buChar char=""/>
              <a:tabLst>
                <a:tab pos="232410" algn="l"/>
              </a:tabLst>
            </a:pP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最常见的几个字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体</a:t>
            </a:r>
            <a:r>
              <a:rPr sz="1400" spc="-5" dirty="0">
                <a:solidFill>
                  <a:srgbClr val="252525"/>
                </a:solidFill>
                <a:latin typeface="微软雅黑"/>
                <a:cs typeface="微软雅黑"/>
              </a:rPr>
              <a:t>：body</a:t>
            </a:r>
            <a:r>
              <a:rPr sz="1400" spc="-4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微软雅黑"/>
                <a:cs typeface="微软雅黑"/>
              </a:rPr>
              <a:t>{font-family:</a:t>
            </a:r>
            <a:r>
              <a:rPr sz="1400" spc="-3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微软雅黑"/>
                <a:cs typeface="微软雅黑"/>
              </a:rPr>
              <a:t>'Microsoft</a:t>
            </a:r>
            <a:r>
              <a:rPr sz="1400" spc="-3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微软雅黑"/>
                <a:cs typeface="微软雅黑"/>
              </a:rPr>
              <a:t>YaHei',tahoma,arial,'Hiragino</a:t>
            </a:r>
            <a:r>
              <a:rPr sz="1400" spc="-4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Sans</a:t>
            </a:r>
            <a:r>
              <a:rPr sz="1400" spc="-2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GB';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}</a:t>
            </a:r>
            <a:endParaRPr sz="1400" dirty="0">
              <a:latin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19200" y="253271"/>
            <a:ext cx="1708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en-US" altLang="zh-CN" spc="-50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CSS</a:t>
            </a:r>
            <a:r>
              <a:rPr lang="en-US" altLang="zh-CN" spc="-45" dirty="0">
                <a:solidFill>
                  <a:schemeClr val="bg1"/>
                </a:solidFill>
              </a:rPr>
              <a:t> </a:t>
            </a:r>
            <a:r>
              <a:rPr lang="zh-CN" altLang="en-US" spc="-5" dirty="0">
                <a:solidFill>
                  <a:schemeClr val="bg1"/>
                </a:solidFill>
              </a:rPr>
              <a:t>字体属性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95800" y="361133"/>
            <a:ext cx="162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">
              <a:lnSpc>
                <a:spcPct val="100000"/>
              </a:lnSpc>
            </a:pPr>
            <a:r>
              <a:rPr lang="en-US" altLang="zh-CN" b="1" dirty="0">
                <a:solidFill>
                  <a:srgbClr val="585858"/>
                </a:solidFill>
                <a:latin typeface="微软雅黑"/>
                <a:cs typeface="微软雅黑"/>
              </a:rPr>
              <a:t>3.1</a:t>
            </a:r>
            <a:r>
              <a:rPr lang="zh-CN" altLang="en-US" b="1" spc="-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lang="zh-CN" altLang="en-US" b="1" dirty="0">
                <a:solidFill>
                  <a:srgbClr val="585858"/>
                </a:solidFill>
                <a:latin typeface="微软雅黑"/>
                <a:cs typeface="微软雅黑"/>
              </a:rPr>
              <a:t>字体系列</a:t>
            </a:r>
            <a:endParaRPr lang="zh-CN" altLang="en-US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4000" y="2038350"/>
            <a:ext cx="6610984" cy="871219"/>
          </a:xfrm>
          <a:custGeom>
            <a:avLst/>
            <a:gdLst/>
            <a:ahLst/>
            <a:cxnLst/>
            <a:rect l="l" t="t" r="r" b="b"/>
            <a:pathLst>
              <a:path w="6610984" h="871219">
                <a:moveTo>
                  <a:pt x="0" y="871080"/>
                </a:moveTo>
                <a:lnTo>
                  <a:pt x="6610984" y="871080"/>
                </a:lnTo>
                <a:lnTo>
                  <a:pt x="6610984" y="0"/>
                </a:lnTo>
                <a:lnTo>
                  <a:pt x="0" y="0"/>
                </a:lnTo>
                <a:lnTo>
                  <a:pt x="0" y="871080"/>
                </a:lnTo>
                <a:close/>
              </a:path>
            </a:pathLst>
          </a:custGeom>
          <a:solidFill>
            <a:srgbClr val="E6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8600" y="895350"/>
            <a:ext cx="8686800" cy="365292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CSS</a:t>
            </a:r>
            <a:r>
              <a:rPr sz="1600" spc="-4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Fonts</a:t>
            </a:r>
            <a:r>
              <a:rPr sz="1600" spc="-1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(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字体</a:t>
            </a:r>
            <a:r>
              <a:rPr sz="1600" spc="-5" dirty="0">
                <a:solidFill>
                  <a:srgbClr val="252525"/>
                </a:solidFill>
                <a:latin typeface="微软雅黑"/>
                <a:cs typeface="微软雅黑"/>
              </a:rPr>
              <a:t>)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属性用于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定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义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字</a:t>
            </a:r>
            <a:r>
              <a:rPr sz="1600" dirty="0" err="1">
                <a:solidFill>
                  <a:srgbClr val="252525"/>
                </a:solidFill>
                <a:latin typeface="微软雅黑"/>
                <a:cs typeface="微软雅黑"/>
              </a:rPr>
              <a:t>体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系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列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1600" spc="0" dirty="0" err="1">
                <a:solidFill>
                  <a:srgbClr val="FF0000"/>
                </a:solidFill>
                <a:latin typeface="微软雅黑"/>
                <a:cs typeface="微软雅黑"/>
              </a:rPr>
              <a:t>大</a:t>
            </a:r>
            <a:r>
              <a:rPr sz="1600" spc="-10" dirty="0" err="1">
                <a:solidFill>
                  <a:srgbClr val="FF0000"/>
                </a:solidFill>
                <a:latin typeface="微软雅黑"/>
                <a:cs typeface="微软雅黑"/>
              </a:rPr>
              <a:t>小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粗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细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和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字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样</a:t>
            </a:r>
            <a:r>
              <a:rPr sz="1600" dirty="0" err="1">
                <a:solidFill>
                  <a:srgbClr val="252525"/>
                </a:solidFill>
                <a:latin typeface="微软雅黑"/>
                <a:cs typeface="微软雅黑"/>
              </a:rPr>
              <a:t>式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（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如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斜</a:t>
            </a:r>
            <a:r>
              <a:rPr sz="1600" dirty="0" err="1">
                <a:solidFill>
                  <a:srgbClr val="252525"/>
                </a:solidFill>
                <a:latin typeface="微软雅黑"/>
                <a:cs typeface="微软雅黑"/>
              </a:rPr>
              <a:t>体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）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2000" dirty="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1875"/>
              </a:spcBef>
            </a:pP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CSS</a:t>
            </a:r>
            <a:r>
              <a:rPr sz="1600" spc="-4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使用</a:t>
            </a:r>
            <a:r>
              <a:rPr sz="1600" spc="-2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FF0000"/>
                </a:solidFill>
                <a:latin typeface="微软雅黑"/>
                <a:cs typeface="微软雅黑"/>
              </a:rPr>
              <a:t>font-size</a:t>
            </a:r>
            <a:r>
              <a:rPr sz="1600" spc="-4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属性定义字体大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小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16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7081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p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</a:p>
          <a:p>
            <a:pPr marL="408305">
              <a:lnSpc>
                <a:spcPct val="100000"/>
              </a:lnSpc>
              <a:spcBef>
                <a:spcPts val="625"/>
              </a:spcBef>
            </a:pPr>
            <a:r>
              <a:rPr sz="1400" spc="-5" dirty="0">
                <a:latin typeface="Courier New"/>
                <a:cs typeface="Courier New"/>
              </a:rPr>
              <a:t>font-size: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20px;</a:t>
            </a:r>
            <a:endParaRPr sz="1400" dirty="0">
              <a:latin typeface="Courier New"/>
              <a:cs typeface="Courier New"/>
            </a:endParaRPr>
          </a:p>
          <a:p>
            <a:pPr marL="170815">
              <a:lnSpc>
                <a:spcPct val="100000"/>
              </a:lnSpc>
              <a:spcBef>
                <a:spcPts val="640"/>
              </a:spcBef>
            </a:pPr>
            <a:r>
              <a:rPr sz="1400" spc="0" dirty="0"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 marL="281940" indent="-211454">
              <a:lnSpc>
                <a:spcPct val="150000"/>
              </a:lnSpc>
              <a:spcBef>
                <a:spcPts val="770"/>
              </a:spcBef>
              <a:buFont typeface="Wingdings"/>
              <a:buChar char=""/>
              <a:tabLst>
                <a:tab pos="282575" algn="l"/>
              </a:tabLst>
            </a:pPr>
            <a:r>
              <a:rPr sz="1400" dirty="0" err="1">
                <a:solidFill>
                  <a:srgbClr val="252525"/>
                </a:solidFill>
                <a:latin typeface="微软雅黑"/>
                <a:cs typeface="微软雅黑"/>
              </a:rPr>
              <a:t>px（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像素）大小是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我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们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网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页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最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常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用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单位</a:t>
            </a:r>
            <a:endParaRPr sz="1400" spc="0" dirty="0">
              <a:solidFill>
                <a:srgbClr val="252525"/>
              </a:solidFill>
              <a:latin typeface="微软雅黑"/>
              <a:cs typeface="微软雅黑"/>
            </a:endParaRPr>
          </a:p>
          <a:p>
            <a:pPr marL="281940" indent="-211454">
              <a:lnSpc>
                <a:spcPct val="150000"/>
              </a:lnSpc>
              <a:buFont typeface="Wingdings"/>
              <a:buChar char=""/>
              <a:tabLst>
                <a:tab pos="282575" algn="l"/>
              </a:tabLst>
            </a:pP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谷歌浏览器默认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字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大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小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为</a:t>
            </a:r>
            <a:r>
              <a:rPr sz="1400" spc="-5" dirty="0">
                <a:solidFill>
                  <a:srgbClr val="252525"/>
                </a:solidFill>
                <a:latin typeface="微软雅黑"/>
                <a:cs typeface="微软雅黑"/>
              </a:rPr>
              <a:t>16px</a:t>
            </a:r>
            <a:endParaRPr dirty="0">
              <a:latin typeface="Times New Roman"/>
              <a:cs typeface="Times New Roman"/>
            </a:endParaRPr>
          </a:p>
          <a:p>
            <a:pPr marL="281940" indent="-211454">
              <a:lnSpc>
                <a:spcPct val="150000"/>
              </a:lnSpc>
              <a:buFont typeface="Wingdings"/>
              <a:buChar char=""/>
              <a:tabLst>
                <a:tab pos="282575" algn="l"/>
              </a:tabLst>
            </a:pP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不同浏览器可能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默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认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显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示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字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号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大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小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不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一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致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我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们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尽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量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给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一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个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明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确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值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大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小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不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要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默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认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大小</a:t>
            </a:r>
            <a:endParaRPr dirty="0">
              <a:latin typeface="Times New Roman"/>
              <a:cs typeface="Times New Roman"/>
            </a:endParaRPr>
          </a:p>
          <a:p>
            <a:pPr marL="281940" indent="-211454">
              <a:lnSpc>
                <a:spcPct val="150000"/>
              </a:lnSpc>
              <a:spcBef>
                <a:spcPts val="5"/>
              </a:spcBef>
              <a:buFont typeface="Wingdings"/>
              <a:buChar char=""/>
              <a:tabLst>
                <a:tab pos="282575" algn="l"/>
              </a:tabLst>
            </a:pP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可以给</a:t>
            </a:r>
            <a:r>
              <a:rPr sz="1400" spc="-2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body</a:t>
            </a:r>
            <a:r>
              <a:rPr sz="1400" spc="-2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指定整个页面文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字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大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小</a:t>
            </a:r>
            <a:endParaRPr sz="1400" dirty="0">
              <a:latin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19200" y="253271"/>
            <a:ext cx="1708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en-US" altLang="zh-CN" spc="-50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CSS</a:t>
            </a:r>
            <a:r>
              <a:rPr lang="en-US" altLang="zh-CN" spc="-45" dirty="0">
                <a:solidFill>
                  <a:schemeClr val="bg1"/>
                </a:solidFill>
              </a:rPr>
              <a:t> </a:t>
            </a:r>
            <a:r>
              <a:rPr lang="zh-CN" altLang="en-US" spc="-5" dirty="0">
                <a:solidFill>
                  <a:schemeClr val="bg1"/>
                </a:solidFill>
              </a:rPr>
              <a:t>字体属性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1994" y="352902"/>
            <a:ext cx="162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">
              <a:lnSpc>
                <a:spcPct val="100000"/>
              </a:lnSpc>
            </a:pPr>
            <a:r>
              <a:rPr lang="en-US" altLang="zh-CN" b="1" dirty="0">
                <a:solidFill>
                  <a:srgbClr val="585858"/>
                </a:solidFill>
                <a:latin typeface="微软雅黑"/>
                <a:cs typeface="微软雅黑"/>
              </a:rPr>
              <a:t>3.2</a:t>
            </a:r>
            <a:r>
              <a:rPr lang="zh-CN" altLang="en-US" b="1" spc="-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lang="zh-CN" altLang="en-US" b="1" dirty="0">
                <a:solidFill>
                  <a:srgbClr val="585858"/>
                </a:solidFill>
                <a:latin typeface="微软雅黑"/>
                <a:cs typeface="微软雅黑"/>
              </a:rPr>
              <a:t>字体大小</a:t>
            </a:r>
            <a:endParaRPr lang="zh-CN" altLang="en-US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4000" y="1973806"/>
            <a:ext cx="6610984" cy="843280"/>
          </a:xfrm>
          <a:custGeom>
            <a:avLst/>
            <a:gdLst/>
            <a:ahLst/>
            <a:cxnLst/>
            <a:rect l="l" t="t" r="r" b="b"/>
            <a:pathLst>
              <a:path w="6610984" h="843280">
                <a:moveTo>
                  <a:pt x="0" y="843280"/>
                </a:moveTo>
                <a:lnTo>
                  <a:pt x="6610984" y="843280"/>
                </a:lnTo>
                <a:lnTo>
                  <a:pt x="6610984" y="0"/>
                </a:lnTo>
                <a:lnTo>
                  <a:pt x="0" y="0"/>
                </a:lnTo>
                <a:lnTo>
                  <a:pt x="0" y="843280"/>
                </a:lnTo>
                <a:close/>
              </a:path>
            </a:pathLst>
          </a:custGeom>
          <a:solidFill>
            <a:srgbClr val="E6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600" y="946702"/>
            <a:ext cx="8458200" cy="18703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CSS</a:t>
            </a:r>
            <a:r>
              <a:rPr sz="1400" spc="-4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Fonts</a:t>
            </a:r>
            <a:r>
              <a:rPr sz="1400" spc="-1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(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字体</a:t>
            </a:r>
            <a:r>
              <a:rPr sz="1400" spc="-5" dirty="0">
                <a:solidFill>
                  <a:srgbClr val="252525"/>
                </a:solidFill>
                <a:latin typeface="微软雅黑"/>
                <a:cs typeface="微软雅黑"/>
              </a:rPr>
              <a:t>)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属性用于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定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义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字</a:t>
            </a:r>
            <a:r>
              <a:rPr sz="1400" dirty="0" err="1">
                <a:solidFill>
                  <a:srgbClr val="252525"/>
                </a:solidFill>
                <a:latin typeface="微软雅黑"/>
                <a:cs typeface="微软雅黑"/>
              </a:rPr>
              <a:t>体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系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列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大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小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1400" spc="-10" dirty="0" err="1">
                <a:solidFill>
                  <a:srgbClr val="FF0000"/>
                </a:solidFill>
                <a:latin typeface="微软雅黑"/>
                <a:cs typeface="微软雅黑"/>
              </a:rPr>
              <a:t>粗</a:t>
            </a:r>
            <a:r>
              <a:rPr sz="1400" spc="0" dirty="0" err="1">
                <a:solidFill>
                  <a:srgbClr val="FF0000"/>
                </a:solidFill>
                <a:latin typeface="微软雅黑"/>
                <a:cs typeface="微软雅黑"/>
              </a:rPr>
              <a:t>细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和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字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样</a:t>
            </a:r>
            <a:r>
              <a:rPr sz="1400" dirty="0" err="1">
                <a:solidFill>
                  <a:srgbClr val="252525"/>
                </a:solidFill>
                <a:latin typeface="微软雅黑"/>
                <a:cs typeface="微软雅黑"/>
              </a:rPr>
              <a:t>式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（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如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斜</a:t>
            </a:r>
            <a:r>
              <a:rPr sz="1400" dirty="0" err="1">
                <a:solidFill>
                  <a:srgbClr val="252525"/>
                </a:solidFill>
                <a:latin typeface="微软雅黑"/>
                <a:cs typeface="微软雅黑"/>
              </a:rPr>
              <a:t>体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）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dirty="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1875"/>
              </a:spcBef>
            </a:pP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CSS</a:t>
            </a:r>
            <a:r>
              <a:rPr sz="1400" spc="-4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使用</a:t>
            </a:r>
            <a:r>
              <a:rPr sz="1400" spc="-2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dirty="0">
                <a:solidFill>
                  <a:srgbClr val="FF0000"/>
                </a:solidFill>
                <a:latin typeface="微软雅黑"/>
                <a:cs typeface="微软雅黑"/>
              </a:rPr>
              <a:t>font-weight</a:t>
            </a:r>
            <a:r>
              <a:rPr sz="1400" spc="-4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属性设置文本字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体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粗</a:t>
            </a: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细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1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70815">
              <a:lnSpc>
                <a:spcPct val="100000"/>
              </a:lnSpc>
            </a:pPr>
            <a:r>
              <a:rPr sz="1400" spc="0" dirty="0">
                <a:latin typeface="Courier New"/>
                <a:cs typeface="Courier New"/>
              </a:rPr>
              <a:t>p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0" dirty="0"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  <a:p>
            <a:pPr marL="408305">
              <a:lnSpc>
                <a:spcPct val="100000"/>
              </a:lnSpc>
              <a:spcBef>
                <a:spcPts val="625"/>
              </a:spcBef>
            </a:pPr>
            <a:r>
              <a:rPr sz="1400" spc="-10" dirty="0">
                <a:latin typeface="Courier New"/>
                <a:cs typeface="Courier New"/>
              </a:rPr>
              <a:t>font-weight: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bold;</a:t>
            </a:r>
            <a:endParaRPr sz="1400" dirty="0">
              <a:latin typeface="Courier New"/>
              <a:cs typeface="Courier New"/>
            </a:endParaRPr>
          </a:p>
          <a:p>
            <a:pPr marL="170815">
              <a:lnSpc>
                <a:spcPct val="100000"/>
              </a:lnSpc>
              <a:spcBef>
                <a:spcPts val="635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object 4"/>
          <p:cNvSpPr/>
          <p:nvPr/>
        </p:nvSpPr>
        <p:spPr>
          <a:xfrm>
            <a:off x="254000" y="2943471"/>
            <a:ext cx="6626048" cy="12625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5627" y="4334150"/>
            <a:ext cx="6607729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4154" indent="-211454">
              <a:lnSpc>
                <a:spcPct val="100000"/>
              </a:lnSpc>
              <a:spcBef>
                <a:spcPts val="105"/>
              </a:spcBef>
              <a:buFont typeface="Wingdings"/>
              <a:buChar char=""/>
              <a:tabLst>
                <a:tab pos="224790" algn="l"/>
              </a:tabLst>
            </a:pPr>
            <a:r>
              <a:rPr sz="1600" spc="0" dirty="0">
                <a:latin typeface="微软雅黑"/>
                <a:cs typeface="微软雅黑"/>
              </a:rPr>
              <a:t>学会让加粗标签</a:t>
            </a:r>
            <a:r>
              <a:rPr sz="1600" spc="-10" dirty="0">
                <a:latin typeface="微软雅黑"/>
                <a:cs typeface="微软雅黑"/>
              </a:rPr>
              <a:t>（</a:t>
            </a:r>
            <a:r>
              <a:rPr sz="1600" spc="0" dirty="0">
                <a:latin typeface="微软雅黑"/>
                <a:cs typeface="微软雅黑"/>
              </a:rPr>
              <a:t>比如</a:t>
            </a:r>
            <a:r>
              <a:rPr sz="1600" spc="-60" dirty="0">
                <a:latin typeface="微软雅黑"/>
                <a:cs typeface="微软雅黑"/>
              </a:rPr>
              <a:t> </a:t>
            </a:r>
            <a:r>
              <a:rPr sz="1600" dirty="0">
                <a:latin typeface="微软雅黑"/>
                <a:cs typeface="微软雅黑"/>
              </a:rPr>
              <a:t>h</a:t>
            </a:r>
            <a:r>
              <a:rPr sz="1600" spc="-15" dirty="0">
                <a:latin typeface="微软雅黑"/>
                <a:cs typeface="微软雅黑"/>
              </a:rPr>
              <a:t> </a:t>
            </a:r>
            <a:r>
              <a:rPr sz="1600" spc="0" dirty="0">
                <a:latin typeface="微软雅黑"/>
                <a:cs typeface="微软雅黑"/>
              </a:rPr>
              <a:t>和</a:t>
            </a:r>
            <a:r>
              <a:rPr sz="1600" spc="-15" dirty="0">
                <a:latin typeface="微软雅黑"/>
                <a:cs typeface="微软雅黑"/>
              </a:rPr>
              <a:t> </a:t>
            </a:r>
            <a:r>
              <a:rPr sz="1600" dirty="0">
                <a:latin typeface="微软雅黑"/>
                <a:cs typeface="微软雅黑"/>
              </a:rPr>
              <a:t>strong</a:t>
            </a:r>
            <a:r>
              <a:rPr sz="1600" spc="-35" dirty="0">
                <a:latin typeface="微软雅黑"/>
                <a:cs typeface="微软雅黑"/>
              </a:rPr>
              <a:t> </a:t>
            </a:r>
            <a:r>
              <a:rPr sz="1600" spc="0" dirty="0">
                <a:latin typeface="微软雅黑"/>
                <a:cs typeface="微软雅黑"/>
              </a:rPr>
              <a:t>等</a:t>
            </a:r>
            <a:r>
              <a:rPr sz="1600" dirty="0">
                <a:latin typeface="微软雅黑"/>
                <a:cs typeface="微软雅黑"/>
              </a:rPr>
              <a:t>)</a:t>
            </a:r>
            <a:r>
              <a:rPr sz="1600" spc="-30" dirty="0">
                <a:latin typeface="微软雅黑"/>
                <a:cs typeface="微软雅黑"/>
              </a:rPr>
              <a:t> </a:t>
            </a:r>
            <a:r>
              <a:rPr sz="1600" spc="0" dirty="0" err="1">
                <a:latin typeface="微软雅黑"/>
                <a:cs typeface="微软雅黑"/>
              </a:rPr>
              <a:t>不加粗，或者其</a:t>
            </a:r>
            <a:r>
              <a:rPr sz="1600" spc="-10" dirty="0" err="1">
                <a:latin typeface="微软雅黑"/>
                <a:cs typeface="微软雅黑"/>
              </a:rPr>
              <a:t>他</a:t>
            </a:r>
            <a:r>
              <a:rPr sz="1600" spc="0" dirty="0" err="1">
                <a:latin typeface="微软雅黑"/>
                <a:cs typeface="微软雅黑"/>
              </a:rPr>
              <a:t>标</a:t>
            </a:r>
            <a:r>
              <a:rPr sz="1600" spc="-10" dirty="0" err="1">
                <a:latin typeface="微软雅黑"/>
                <a:cs typeface="微软雅黑"/>
              </a:rPr>
              <a:t>签</a:t>
            </a:r>
            <a:r>
              <a:rPr sz="1600" spc="0" dirty="0" err="1">
                <a:latin typeface="微软雅黑"/>
                <a:cs typeface="微软雅黑"/>
              </a:rPr>
              <a:t>加粗</a:t>
            </a:r>
            <a:endParaRPr sz="2000" dirty="0">
              <a:latin typeface="Times New Roman"/>
              <a:cs typeface="Times New Roman"/>
            </a:endParaRPr>
          </a:p>
          <a:p>
            <a:pPr marL="224154" indent="-211454">
              <a:lnSpc>
                <a:spcPct val="100000"/>
              </a:lnSpc>
              <a:buClr>
                <a:srgbClr val="000000"/>
              </a:buClr>
              <a:buFont typeface="Wingdings"/>
              <a:buChar char=""/>
              <a:tabLst>
                <a:tab pos="224790" algn="l"/>
              </a:tabLst>
            </a:pPr>
            <a:r>
              <a:rPr sz="1600" dirty="0">
                <a:solidFill>
                  <a:srgbClr val="FF0000"/>
                </a:solidFill>
                <a:latin typeface="微软雅黑"/>
                <a:cs typeface="微软雅黑"/>
              </a:rPr>
              <a:t>实</a:t>
            </a:r>
            <a:r>
              <a:rPr sz="1600" spc="0" dirty="0">
                <a:solidFill>
                  <a:srgbClr val="FF0000"/>
                </a:solidFill>
                <a:latin typeface="微软雅黑"/>
                <a:cs typeface="微软雅黑"/>
              </a:rPr>
              <a:t>际</a:t>
            </a:r>
            <a:r>
              <a:rPr sz="1600" dirty="0">
                <a:solidFill>
                  <a:srgbClr val="FF0000"/>
                </a:solidFill>
                <a:latin typeface="微软雅黑"/>
                <a:cs typeface="微软雅黑"/>
              </a:rPr>
              <a:t>开发时，</a:t>
            </a:r>
            <a:r>
              <a:rPr sz="1600" spc="0" dirty="0">
                <a:solidFill>
                  <a:srgbClr val="FF0000"/>
                </a:solidFill>
                <a:latin typeface="微软雅黑"/>
                <a:cs typeface="微软雅黑"/>
              </a:rPr>
              <a:t>我</a:t>
            </a:r>
            <a:r>
              <a:rPr sz="1600" spc="-15" dirty="0">
                <a:solidFill>
                  <a:srgbClr val="FF0000"/>
                </a:solidFill>
                <a:latin typeface="微软雅黑"/>
                <a:cs typeface="微软雅黑"/>
              </a:rPr>
              <a:t>们</a:t>
            </a:r>
            <a:r>
              <a:rPr sz="1600" spc="0" dirty="0">
                <a:solidFill>
                  <a:srgbClr val="FF0000"/>
                </a:solidFill>
                <a:latin typeface="微软雅黑"/>
                <a:cs typeface="微软雅黑"/>
              </a:rPr>
              <a:t>更</a:t>
            </a:r>
            <a:r>
              <a:rPr sz="1600" spc="-15" dirty="0">
                <a:solidFill>
                  <a:srgbClr val="FF0000"/>
                </a:solidFill>
                <a:latin typeface="微软雅黑"/>
                <a:cs typeface="微软雅黑"/>
              </a:rPr>
              <a:t>喜</a:t>
            </a:r>
            <a:r>
              <a:rPr sz="1600" spc="0" dirty="0">
                <a:solidFill>
                  <a:srgbClr val="FF0000"/>
                </a:solidFill>
                <a:latin typeface="微软雅黑"/>
                <a:cs typeface="微软雅黑"/>
              </a:rPr>
              <a:t>欢</a:t>
            </a:r>
            <a:r>
              <a:rPr sz="1600" spc="-15" dirty="0">
                <a:solidFill>
                  <a:srgbClr val="FF0000"/>
                </a:solidFill>
                <a:latin typeface="微软雅黑"/>
                <a:cs typeface="微软雅黑"/>
              </a:rPr>
              <a:t>用</a:t>
            </a:r>
            <a:r>
              <a:rPr sz="1600" spc="0" dirty="0">
                <a:solidFill>
                  <a:srgbClr val="FF0000"/>
                </a:solidFill>
                <a:latin typeface="微软雅黑"/>
                <a:cs typeface="微软雅黑"/>
              </a:rPr>
              <a:t>数</a:t>
            </a:r>
            <a:r>
              <a:rPr sz="1600" spc="-15" dirty="0">
                <a:solidFill>
                  <a:srgbClr val="FF0000"/>
                </a:solidFill>
                <a:latin typeface="微软雅黑"/>
                <a:cs typeface="微软雅黑"/>
              </a:rPr>
              <a:t>字</a:t>
            </a:r>
            <a:r>
              <a:rPr sz="1600" spc="0" dirty="0">
                <a:solidFill>
                  <a:srgbClr val="FF0000"/>
                </a:solidFill>
                <a:latin typeface="微软雅黑"/>
                <a:cs typeface="微软雅黑"/>
              </a:rPr>
              <a:t>表</a:t>
            </a:r>
            <a:r>
              <a:rPr sz="1600" spc="-10" dirty="0">
                <a:solidFill>
                  <a:srgbClr val="FF0000"/>
                </a:solidFill>
                <a:latin typeface="微软雅黑"/>
                <a:cs typeface="微软雅黑"/>
              </a:rPr>
              <a:t>示</a:t>
            </a:r>
            <a:r>
              <a:rPr sz="1600" dirty="0">
                <a:solidFill>
                  <a:srgbClr val="FF0000"/>
                </a:solidFill>
                <a:latin typeface="微软雅黑"/>
                <a:cs typeface="微软雅黑"/>
              </a:rPr>
              <a:t>粗细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19200" y="253271"/>
            <a:ext cx="1708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en-US" altLang="zh-CN" spc="-50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CSS</a:t>
            </a:r>
            <a:r>
              <a:rPr lang="en-US" altLang="zh-CN" spc="-45" dirty="0">
                <a:solidFill>
                  <a:schemeClr val="bg1"/>
                </a:solidFill>
              </a:rPr>
              <a:t> </a:t>
            </a:r>
            <a:r>
              <a:rPr lang="zh-CN" altLang="en-US" spc="-5" dirty="0">
                <a:solidFill>
                  <a:schemeClr val="bg1"/>
                </a:solidFill>
              </a:rPr>
              <a:t>字体属性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72000" y="317487"/>
            <a:ext cx="162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">
              <a:lnSpc>
                <a:spcPct val="100000"/>
              </a:lnSpc>
            </a:pPr>
            <a:r>
              <a:rPr lang="en-US" altLang="zh-CN" b="1" dirty="0">
                <a:solidFill>
                  <a:srgbClr val="585858"/>
                </a:solidFill>
                <a:latin typeface="微软雅黑"/>
                <a:cs typeface="微软雅黑"/>
              </a:rPr>
              <a:t>3.3</a:t>
            </a:r>
            <a:r>
              <a:rPr lang="zh-CN" altLang="en-US" b="1" spc="-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lang="zh-CN" altLang="en-US" b="1" dirty="0">
                <a:solidFill>
                  <a:srgbClr val="585858"/>
                </a:solidFill>
                <a:latin typeface="微软雅黑"/>
                <a:cs typeface="微软雅黑"/>
              </a:rPr>
              <a:t>字体粗细</a:t>
            </a:r>
            <a:endParaRPr lang="zh-CN" altLang="en-US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66700" y="1969770"/>
            <a:ext cx="6610984" cy="830580"/>
          </a:xfrm>
          <a:custGeom>
            <a:avLst/>
            <a:gdLst/>
            <a:ahLst/>
            <a:cxnLst/>
            <a:rect l="l" t="t" r="r" b="b"/>
            <a:pathLst>
              <a:path w="6610984" h="830580">
                <a:moveTo>
                  <a:pt x="0" y="829957"/>
                </a:moveTo>
                <a:lnTo>
                  <a:pt x="6610984" y="829957"/>
                </a:lnTo>
                <a:lnTo>
                  <a:pt x="6610984" y="0"/>
                </a:lnTo>
                <a:lnTo>
                  <a:pt x="0" y="0"/>
                </a:lnTo>
                <a:lnTo>
                  <a:pt x="0" y="829957"/>
                </a:lnTo>
                <a:close/>
              </a:path>
            </a:pathLst>
          </a:custGeom>
          <a:solidFill>
            <a:srgbClr val="E6EFFF"/>
          </a:solidFill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228600" y="3100193"/>
            <a:ext cx="6781800" cy="10717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228600" y="932618"/>
            <a:ext cx="8007985" cy="18575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CSS</a:t>
            </a:r>
            <a:r>
              <a:rPr sz="1400" spc="-4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Fonts</a:t>
            </a:r>
            <a:r>
              <a:rPr sz="1400" spc="-1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(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字体</a:t>
            </a:r>
            <a:r>
              <a:rPr sz="1400" spc="-5" dirty="0">
                <a:solidFill>
                  <a:srgbClr val="252525"/>
                </a:solidFill>
                <a:latin typeface="微软雅黑"/>
                <a:cs typeface="微软雅黑"/>
              </a:rPr>
              <a:t>)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属性用于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定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义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字</a:t>
            </a: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体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系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列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大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小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粗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细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和</a:t>
            </a:r>
            <a:r>
              <a:rPr sz="1400" spc="-10" dirty="0">
                <a:solidFill>
                  <a:srgbClr val="FF0000"/>
                </a:solidFill>
                <a:latin typeface="微软雅黑"/>
                <a:cs typeface="微软雅黑"/>
              </a:rPr>
              <a:t>文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字</a:t>
            </a:r>
            <a:r>
              <a:rPr sz="1400" spc="-10" dirty="0">
                <a:solidFill>
                  <a:srgbClr val="FF0000"/>
                </a:solidFill>
                <a:latin typeface="微软雅黑"/>
                <a:cs typeface="微软雅黑"/>
              </a:rPr>
              <a:t>样</a:t>
            </a:r>
            <a:r>
              <a:rPr sz="1400" dirty="0">
                <a:solidFill>
                  <a:srgbClr val="FF0000"/>
                </a:solidFill>
                <a:latin typeface="微软雅黑"/>
                <a:cs typeface="微软雅黑"/>
              </a:rPr>
              <a:t>式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（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如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斜</a:t>
            </a: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体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）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1400" dirty="0">
              <a:latin typeface="微软雅黑"/>
              <a:cs typeface="微软雅黑"/>
            </a:endParaRPr>
          </a:p>
          <a:p>
            <a:pPr marL="91440">
              <a:lnSpc>
                <a:spcPct val="100000"/>
              </a:lnSpc>
              <a:spcBef>
                <a:spcPts val="1875"/>
              </a:spcBef>
            </a:pP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CSS</a:t>
            </a:r>
            <a:r>
              <a:rPr sz="1400" spc="-4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使用</a:t>
            </a:r>
            <a:r>
              <a:rPr sz="1400" spc="-2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微软雅黑"/>
                <a:cs typeface="微软雅黑"/>
              </a:rPr>
              <a:t>font-style</a:t>
            </a:r>
            <a:r>
              <a:rPr sz="1400" spc="-4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属性设置文本的风</a:t>
            </a:r>
            <a:r>
              <a:rPr sz="1400" spc="-5" dirty="0">
                <a:solidFill>
                  <a:srgbClr val="252525"/>
                </a:solidFill>
                <a:latin typeface="微软雅黑"/>
                <a:cs typeface="微软雅黑"/>
              </a:rPr>
              <a:t>格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1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7081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p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</a:p>
          <a:p>
            <a:pPr marL="408305">
              <a:lnSpc>
                <a:spcPct val="100000"/>
              </a:lnSpc>
              <a:spcBef>
                <a:spcPts val="625"/>
              </a:spcBef>
            </a:pPr>
            <a:r>
              <a:rPr sz="1400" spc="-10" dirty="0">
                <a:latin typeface="Courier New"/>
                <a:cs typeface="Courier New"/>
              </a:rPr>
              <a:t>font-style: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normal;</a:t>
            </a:r>
            <a:endParaRPr sz="1400" dirty="0">
              <a:latin typeface="Courier New"/>
              <a:cs typeface="Courier New"/>
            </a:endParaRPr>
          </a:p>
          <a:p>
            <a:pPr marL="170815">
              <a:lnSpc>
                <a:spcPct val="100000"/>
              </a:lnSpc>
              <a:spcBef>
                <a:spcPts val="640"/>
              </a:spcBef>
            </a:pPr>
            <a:r>
              <a:rPr sz="1400" spc="0" dirty="0"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19200" y="253271"/>
            <a:ext cx="1708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en-US" altLang="zh-CN" spc="-50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CSS</a:t>
            </a:r>
            <a:r>
              <a:rPr lang="en-US" altLang="zh-CN" spc="-45" dirty="0">
                <a:solidFill>
                  <a:schemeClr val="bg1"/>
                </a:solidFill>
              </a:rPr>
              <a:t> </a:t>
            </a:r>
            <a:r>
              <a:rPr lang="zh-CN" altLang="en-US" spc="-5" dirty="0">
                <a:solidFill>
                  <a:schemeClr val="bg1"/>
                </a:solidFill>
              </a:rPr>
              <a:t>字体属性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72000" y="33513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">
              <a:lnSpc>
                <a:spcPct val="100000"/>
              </a:lnSpc>
            </a:pPr>
            <a:r>
              <a:rPr lang="en-US" altLang="zh-CN" b="1" dirty="0">
                <a:solidFill>
                  <a:srgbClr val="585858"/>
                </a:solidFill>
                <a:latin typeface="微软雅黑"/>
                <a:cs typeface="微软雅黑"/>
              </a:rPr>
              <a:t>3.4</a:t>
            </a:r>
            <a:r>
              <a:rPr lang="zh-CN" altLang="en-US" b="1" spc="-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lang="zh-CN" altLang="en-US" b="1" dirty="0">
                <a:solidFill>
                  <a:srgbClr val="585858"/>
                </a:solidFill>
                <a:latin typeface="微软雅黑"/>
                <a:cs typeface="微软雅黑"/>
              </a:rPr>
              <a:t>文字样式</a:t>
            </a:r>
            <a:endParaRPr lang="zh-CN" altLang="en-US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453391" y="1863013"/>
            <a:ext cx="6604000" cy="908685"/>
            <a:chOff x="762000" y="2026742"/>
            <a:chExt cx="6604000" cy="908685"/>
          </a:xfrm>
        </p:grpSpPr>
        <p:sp>
          <p:nvSpPr>
            <p:cNvPr id="3" name="object 3"/>
            <p:cNvSpPr/>
            <p:nvPr/>
          </p:nvSpPr>
          <p:spPr>
            <a:xfrm>
              <a:off x="762000" y="2026742"/>
              <a:ext cx="6604000" cy="908685"/>
            </a:xfrm>
            <a:custGeom>
              <a:avLst/>
              <a:gdLst/>
              <a:ahLst/>
              <a:cxnLst/>
              <a:rect l="l" t="t" r="r" b="b"/>
              <a:pathLst>
                <a:path w="6604000" h="908685">
                  <a:moveTo>
                    <a:pt x="0" y="908100"/>
                  </a:moveTo>
                  <a:lnTo>
                    <a:pt x="6604000" y="908100"/>
                  </a:lnTo>
                  <a:lnTo>
                    <a:pt x="6604000" y="0"/>
                  </a:lnTo>
                  <a:lnTo>
                    <a:pt x="0" y="0"/>
                  </a:lnTo>
                  <a:lnTo>
                    <a:pt x="0" y="908100"/>
                  </a:lnTo>
                  <a:close/>
                </a:path>
              </a:pathLst>
            </a:custGeom>
            <a:solidFill>
              <a:srgbClr val="E6EFFF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2441725" y="2392172"/>
              <a:ext cx="914884" cy="182742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5"/>
                </a:spcBef>
              </a:pPr>
              <a:r>
                <a:rPr sz="1100" spc="-10" dirty="0">
                  <a:latin typeface="Courier New"/>
                  <a:cs typeface="Courier New"/>
                </a:rPr>
                <a:t>font-weight</a:t>
              </a:r>
              <a:endParaRPr sz="1100" dirty="0">
                <a:latin typeface="Courier New"/>
                <a:cs typeface="Courier New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3473752" y="2392172"/>
              <a:ext cx="3692857" cy="182742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5"/>
                </a:spcBef>
                <a:tabLst>
                  <a:tab pos="1826895" algn="l"/>
                </a:tabLst>
              </a:pPr>
              <a:r>
                <a:rPr sz="1100" spc="-10" dirty="0">
                  <a:latin typeface="Courier New"/>
                  <a:cs typeface="Courier New"/>
                </a:rPr>
                <a:t>font-size/line-height	font-family;</a:t>
              </a:r>
              <a:endParaRPr sz="1100" dirty="0">
                <a:latin typeface="Courier New"/>
                <a:cs typeface="Courier New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853744" y="2074570"/>
              <a:ext cx="1587981" cy="754053"/>
            </a:xfrm>
            <a:prstGeom prst="rect">
              <a:avLst/>
            </a:prstGeom>
          </p:spPr>
          <p:txBody>
            <a:bodyPr vert="horz" wrap="square" lIns="0" tIns="91440" rIns="0" bIns="0" rtlCol="0">
              <a:spAutoFit/>
            </a:bodyPr>
            <a:lstStyle/>
            <a:p>
              <a:pPr marL="78740">
                <a:lnSpc>
                  <a:spcPct val="100000"/>
                </a:lnSpc>
                <a:spcBef>
                  <a:spcPts val="720"/>
                </a:spcBef>
              </a:pPr>
              <a:r>
                <a:rPr sz="1100" spc="-5" dirty="0">
                  <a:latin typeface="Courier New"/>
                  <a:cs typeface="Courier New"/>
                </a:rPr>
                <a:t>body</a:t>
              </a:r>
              <a:r>
                <a:rPr sz="1100" spc="-15" dirty="0">
                  <a:latin typeface="Courier New"/>
                  <a:cs typeface="Courier New"/>
                </a:rPr>
                <a:t> </a:t>
              </a:r>
              <a:r>
                <a:rPr sz="1100" dirty="0">
                  <a:latin typeface="Courier New"/>
                  <a:cs typeface="Courier New"/>
                </a:rPr>
                <a:t>{</a:t>
              </a:r>
            </a:p>
            <a:p>
              <a:pPr marL="158115">
                <a:lnSpc>
                  <a:spcPct val="100000"/>
                </a:lnSpc>
                <a:spcBef>
                  <a:spcPts val="625"/>
                </a:spcBef>
              </a:pPr>
              <a:r>
                <a:rPr sz="1100" spc="-5" dirty="0">
                  <a:latin typeface="Courier New"/>
                  <a:cs typeface="Courier New"/>
                </a:rPr>
                <a:t>font:</a:t>
              </a:r>
              <a:r>
                <a:rPr sz="1100" spc="-55" dirty="0">
                  <a:latin typeface="Courier New"/>
                  <a:cs typeface="Courier New"/>
                </a:rPr>
                <a:t> </a:t>
              </a:r>
              <a:r>
                <a:rPr sz="1100" spc="-10" dirty="0">
                  <a:latin typeface="Courier New"/>
                  <a:cs typeface="Courier New"/>
                </a:rPr>
                <a:t>font-style</a:t>
              </a:r>
              <a:endParaRPr sz="1100" dirty="0">
                <a:latin typeface="Courier New"/>
                <a:cs typeface="Courier New"/>
              </a:endParaRPr>
            </a:p>
            <a:p>
              <a:pPr>
                <a:lnSpc>
                  <a:spcPct val="100000"/>
                </a:lnSpc>
                <a:spcBef>
                  <a:spcPts val="640"/>
                </a:spcBef>
              </a:pPr>
              <a:r>
                <a:rPr sz="1100" dirty="0">
                  <a:latin typeface="Courier New"/>
                  <a:cs typeface="Courier New"/>
                </a:rPr>
                <a:t>}</a:t>
              </a: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7991" y="3257550"/>
            <a:ext cx="8258809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4154" indent="-211454">
              <a:lnSpc>
                <a:spcPct val="150000"/>
              </a:lnSpc>
              <a:spcBef>
                <a:spcPts val="105"/>
              </a:spcBef>
              <a:buFont typeface="Wingdings"/>
              <a:buChar char=""/>
              <a:tabLst>
                <a:tab pos="224790" algn="l"/>
              </a:tabLst>
            </a:pPr>
            <a:r>
              <a:rPr sz="1600" spc="0" dirty="0">
                <a:latin typeface="微软雅黑"/>
                <a:cs typeface="微软雅黑"/>
              </a:rPr>
              <a:t>使用</a:t>
            </a:r>
            <a:r>
              <a:rPr sz="1600" spc="-20" dirty="0">
                <a:latin typeface="微软雅黑"/>
                <a:cs typeface="微软雅黑"/>
              </a:rPr>
              <a:t> </a:t>
            </a:r>
            <a:r>
              <a:rPr sz="1600" dirty="0">
                <a:latin typeface="微软雅黑"/>
                <a:cs typeface="微软雅黑"/>
              </a:rPr>
              <a:t>font</a:t>
            </a:r>
            <a:r>
              <a:rPr sz="1600" spc="-25" dirty="0">
                <a:latin typeface="微软雅黑"/>
                <a:cs typeface="微软雅黑"/>
              </a:rPr>
              <a:t> </a:t>
            </a:r>
            <a:r>
              <a:rPr sz="1600" spc="0" dirty="0" err="1">
                <a:latin typeface="微软雅黑"/>
                <a:cs typeface="微软雅黑"/>
              </a:rPr>
              <a:t>属性时，必须按</a:t>
            </a:r>
            <a:r>
              <a:rPr sz="1600" spc="-10" dirty="0" err="1">
                <a:latin typeface="微软雅黑"/>
                <a:cs typeface="微软雅黑"/>
              </a:rPr>
              <a:t>上</a:t>
            </a:r>
            <a:r>
              <a:rPr sz="1600" spc="0" dirty="0" err="1">
                <a:latin typeface="微软雅黑"/>
                <a:cs typeface="微软雅黑"/>
              </a:rPr>
              <a:t>面</a:t>
            </a:r>
            <a:r>
              <a:rPr sz="1600" spc="-10" dirty="0" err="1">
                <a:latin typeface="微软雅黑"/>
                <a:cs typeface="微软雅黑"/>
              </a:rPr>
              <a:t>语</a:t>
            </a:r>
            <a:r>
              <a:rPr sz="1600" spc="0" dirty="0" err="1">
                <a:latin typeface="微软雅黑"/>
                <a:cs typeface="微软雅黑"/>
              </a:rPr>
              <a:t>法</a:t>
            </a:r>
            <a:r>
              <a:rPr sz="1600" spc="-10" dirty="0" err="1">
                <a:latin typeface="微软雅黑"/>
                <a:cs typeface="微软雅黑"/>
              </a:rPr>
              <a:t>格</a:t>
            </a:r>
            <a:r>
              <a:rPr sz="1600" spc="0" dirty="0" err="1">
                <a:latin typeface="微软雅黑"/>
                <a:cs typeface="微软雅黑"/>
              </a:rPr>
              <a:t>式</a:t>
            </a:r>
            <a:r>
              <a:rPr sz="1600" spc="-10" dirty="0" err="1">
                <a:latin typeface="微软雅黑"/>
                <a:cs typeface="微软雅黑"/>
              </a:rPr>
              <a:t>中</a:t>
            </a:r>
            <a:r>
              <a:rPr sz="1600" spc="0" dirty="0" err="1">
                <a:latin typeface="微软雅黑"/>
                <a:cs typeface="微软雅黑"/>
              </a:rPr>
              <a:t>的</a:t>
            </a:r>
            <a:r>
              <a:rPr sz="1600" spc="-10" dirty="0" err="1">
                <a:latin typeface="微软雅黑"/>
                <a:cs typeface="微软雅黑"/>
              </a:rPr>
              <a:t>顺</a:t>
            </a:r>
            <a:r>
              <a:rPr sz="1600" spc="0" dirty="0" err="1">
                <a:latin typeface="微软雅黑"/>
                <a:cs typeface="微软雅黑"/>
              </a:rPr>
              <a:t>序</a:t>
            </a:r>
            <a:r>
              <a:rPr sz="1600" spc="-10" dirty="0" err="1">
                <a:latin typeface="微软雅黑"/>
                <a:cs typeface="微软雅黑"/>
              </a:rPr>
              <a:t>书</a:t>
            </a:r>
            <a:r>
              <a:rPr sz="1600" spc="0" dirty="0" err="1">
                <a:latin typeface="微软雅黑"/>
                <a:cs typeface="微软雅黑"/>
              </a:rPr>
              <a:t>写</a:t>
            </a:r>
            <a:r>
              <a:rPr sz="1600" spc="-10" dirty="0" err="1">
                <a:latin typeface="微软雅黑"/>
                <a:cs typeface="微软雅黑"/>
              </a:rPr>
              <a:t>，</a:t>
            </a:r>
            <a:r>
              <a:rPr sz="1600" spc="0" dirty="0" err="1">
                <a:solidFill>
                  <a:srgbClr val="FF0000"/>
                </a:solidFill>
                <a:latin typeface="微软雅黑"/>
                <a:cs typeface="微软雅黑"/>
              </a:rPr>
              <a:t>不</a:t>
            </a:r>
            <a:r>
              <a:rPr sz="1600" spc="-10" dirty="0" err="1">
                <a:solidFill>
                  <a:srgbClr val="FF0000"/>
                </a:solidFill>
                <a:latin typeface="微软雅黑"/>
                <a:cs typeface="微软雅黑"/>
              </a:rPr>
              <a:t>能</a:t>
            </a:r>
            <a:r>
              <a:rPr sz="1600" spc="0" dirty="0" err="1">
                <a:solidFill>
                  <a:srgbClr val="FF0000"/>
                </a:solidFill>
                <a:latin typeface="微软雅黑"/>
                <a:cs typeface="微软雅黑"/>
              </a:rPr>
              <a:t>更</a:t>
            </a:r>
            <a:r>
              <a:rPr sz="1600" spc="-10" dirty="0" err="1">
                <a:solidFill>
                  <a:srgbClr val="FF0000"/>
                </a:solidFill>
                <a:latin typeface="微软雅黑"/>
                <a:cs typeface="微软雅黑"/>
              </a:rPr>
              <a:t>换</a:t>
            </a:r>
            <a:r>
              <a:rPr sz="1600" spc="0" dirty="0" err="1">
                <a:solidFill>
                  <a:srgbClr val="FF0000"/>
                </a:solidFill>
                <a:latin typeface="微软雅黑"/>
                <a:cs typeface="微软雅黑"/>
              </a:rPr>
              <a:t>顺</a:t>
            </a:r>
            <a:r>
              <a:rPr sz="1600" spc="-5" dirty="0" err="1">
                <a:solidFill>
                  <a:srgbClr val="FF0000"/>
                </a:solidFill>
                <a:latin typeface="微软雅黑"/>
                <a:cs typeface="微软雅黑"/>
              </a:rPr>
              <a:t>序</a:t>
            </a:r>
            <a:r>
              <a:rPr sz="1600" spc="0" dirty="0" err="1">
                <a:latin typeface="微软雅黑"/>
                <a:cs typeface="微软雅黑"/>
              </a:rPr>
              <a:t>，</a:t>
            </a:r>
            <a:r>
              <a:rPr sz="1600" spc="-10" dirty="0" err="1">
                <a:latin typeface="微软雅黑"/>
                <a:cs typeface="微软雅黑"/>
              </a:rPr>
              <a:t>并</a:t>
            </a:r>
            <a:r>
              <a:rPr sz="1600" spc="0" dirty="0" err="1">
                <a:latin typeface="微软雅黑"/>
                <a:cs typeface="微软雅黑"/>
              </a:rPr>
              <a:t>且</a:t>
            </a:r>
            <a:r>
              <a:rPr sz="1600" spc="-10" dirty="0" err="1">
                <a:latin typeface="微软雅黑"/>
                <a:cs typeface="微软雅黑"/>
              </a:rPr>
              <a:t>各</a:t>
            </a:r>
            <a:r>
              <a:rPr sz="1600" spc="0" dirty="0" err="1">
                <a:latin typeface="微软雅黑"/>
                <a:cs typeface="微软雅黑"/>
              </a:rPr>
              <a:t>个</a:t>
            </a:r>
            <a:r>
              <a:rPr sz="1600" spc="-10" dirty="0" err="1">
                <a:latin typeface="微软雅黑"/>
                <a:cs typeface="微软雅黑"/>
              </a:rPr>
              <a:t>属</a:t>
            </a:r>
            <a:r>
              <a:rPr sz="1600" spc="0" dirty="0" err="1">
                <a:latin typeface="微软雅黑"/>
                <a:cs typeface="微软雅黑"/>
              </a:rPr>
              <a:t>性</a:t>
            </a:r>
            <a:r>
              <a:rPr sz="1600" spc="-10" dirty="0" err="1">
                <a:latin typeface="微软雅黑"/>
                <a:cs typeface="微软雅黑"/>
              </a:rPr>
              <a:t>间</a:t>
            </a:r>
            <a:r>
              <a:rPr sz="1600" dirty="0" err="1">
                <a:latin typeface="微软雅黑"/>
                <a:cs typeface="微软雅黑"/>
              </a:rPr>
              <a:t>以</a:t>
            </a:r>
            <a:r>
              <a:rPr sz="1600" spc="-10" dirty="0" err="1">
                <a:solidFill>
                  <a:srgbClr val="FF0000"/>
                </a:solidFill>
                <a:latin typeface="微软雅黑"/>
                <a:cs typeface="微软雅黑"/>
              </a:rPr>
              <a:t>空</a:t>
            </a:r>
            <a:r>
              <a:rPr sz="1600" spc="0" dirty="0" err="1">
                <a:solidFill>
                  <a:srgbClr val="FF0000"/>
                </a:solidFill>
                <a:latin typeface="微软雅黑"/>
                <a:cs typeface="微软雅黑"/>
              </a:rPr>
              <a:t>格</a:t>
            </a:r>
            <a:r>
              <a:rPr sz="1600" spc="-10" dirty="0" err="1">
                <a:latin typeface="微软雅黑"/>
                <a:cs typeface="微软雅黑"/>
              </a:rPr>
              <a:t>隔开</a:t>
            </a:r>
            <a:endParaRPr sz="2000" dirty="0">
              <a:latin typeface="Times New Roman"/>
              <a:cs typeface="Times New Roman"/>
            </a:endParaRPr>
          </a:p>
          <a:p>
            <a:pPr marL="224154" indent="-211454">
              <a:lnSpc>
                <a:spcPct val="150000"/>
              </a:lnSpc>
              <a:spcBef>
                <a:spcPts val="5"/>
              </a:spcBef>
              <a:buFont typeface="Wingdings"/>
              <a:buChar char=""/>
              <a:tabLst>
                <a:tab pos="224790" algn="l"/>
              </a:tabLst>
            </a:pPr>
            <a:r>
              <a:rPr sz="1600" spc="0" dirty="0">
                <a:latin typeface="微软雅黑"/>
                <a:cs typeface="微软雅黑"/>
              </a:rPr>
              <a:t>不需要设置的属</a:t>
            </a:r>
            <a:r>
              <a:rPr sz="1600" spc="-10" dirty="0">
                <a:latin typeface="微软雅黑"/>
                <a:cs typeface="微软雅黑"/>
              </a:rPr>
              <a:t>性</a:t>
            </a:r>
            <a:r>
              <a:rPr sz="1600" spc="0" dirty="0">
                <a:latin typeface="微软雅黑"/>
                <a:cs typeface="微软雅黑"/>
              </a:rPr>
              <a:t>可</a:t>
            </a:r>
            <a:r>
              <a:rPr sz="1600" spc="-10" dirty="0">
                <a:latin typeface="微软雅黑"/>
                <a:cs typeface="微软雅黑"/>
              </a:rPr>
              <a:t>以</a:t>
            </a:r>
            <a:r>
              <a:rPr sz="1600" spc="0" dirty="0">
                <a:latin typeface="微软雅黑"/>
                <a:cs typeface="微软雅黑"/>
              </a:rPr>
              <a:t>省</a:t>
            </a:r>
            <a:r>
              <a:rPr sz="1600" spc="-10" dirty="0">
                <a:latin typeface="微软雅黑"/>
                <a:cs typeface="微软雅黑"/>
              </a:rPr>
              <a:t>略</a:t>
            </a:r>
            <a:r>
              <a:rPr sz="1600" spc="0" dirty="0">
                <a:latin typeface="微软雅黑"/>
                <a:cs typeface="微软雅黑"/>
              </a:rPr>
              <a:t>（</a:t>
            </a:r>
            <a:r>
              <a:rPr sz="1600" spc="-10" dirty="0">
                <a:latin typeface="微软雅黑"/>
                <a:cs typeface="微软雅黑"/>
              </a:rPr>
              <a:t>取</a:t>
            </a:r>
            <a:r>
              <a:rPr sz="1600" spc="0" dirty="0">
                <a:latin typeface="微软雅黑"/>
                <a:cs typeface="微软雅黑"/>
              </a:rPr>
              <a:t>默</a:t>
            </a:r>
            <a:r>
              <a:rPr sz="1600" spc="-10" dirty="0">
                <a:latin typeface="微软雅黑"/>
                <a:cs typeface="微软雅黑"/>
              </a:rPr>
              <a:t>认</a:t>
            </a:r>
            <a:r>
              <a:rPr sz="1600" spc="0" dirty="0">
                <a:latin typeface="微软雅黑"/>
                <a:cs typeface="微软雅黑"/>
              </a:rPr>
              <a:t>值</a:t>
            </a:r>
            <a:r>
              <a:rPr sz="1600" spc="-5" dirty="0">
                <a:latin typeface="微软雅黑"/>
                <a:cs typeface="微软雅黑"/>
              </a:rPr>
              <a:t>），但</a:t>
            </a:r>
            <a:r>
              <a:rPr sz="1600" spc="0" dirty="0">
                <a:solidFill>
                  <a:srgbClr val="FF0000"/>
                </a:solidFill>
                <a:latin typeface="微软雅黑"/>
                <a:cs typeface="微软雅黑"/>
              </a:rPr>
              <a:t>必</a:t>
            </a:r>
            <a:r>
              <a:rPr sz="1600" spc="-10" dirty="0">
                <a:solidFill>
                  <a:srgbClr val="FF0000"/>
                </a:solidFill>
                <a:latin typeface="微软雅黑"/>
                <a:cs typeface="微软雅黑"/>
              </a:rPr>
              <a:t>须</a:t>
            </a:r>
            <a:r>
              <a:rPr sz="1600" spc="0" dirty="0">
                <a:solidFill>
                  <a:srgbClr val="FF0000"/>
                </a:solidFill>
                <a:latin typeface="微软雅黑"/>
                <a:cs typeface="微软雅黑"/>
              </a:rPr>
              <a:t>保留</a:t>
            </a:r>
            <a:r>
              <a:rPr sz="1600" spc="-5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FF0000"/>
                </a:solidFill>
                <a:latin typeface="微软雅黑"/>
                <a:cs typeface="微软雅黑"/>
              </a:rPr>
              <a:t>font-size</a:t>
            </a:r>
            <a:r>
              <a:rPr sz="1600" spc="-3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600" spc="0" dirty="0">
                <a:solidFill>
                  <a:srgbClr val="FF0000"/>
                </a:solidFill>
                <a:latin typeface="微软雅黑"/>
                <a:cs typeface="微软雅黑"/>
              </a:rPr>
              <a:t>和</a:t>
            </a:r>
            <a:r>
              <a:rPr sz="1600" spc="-1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微软雅黑"/>
                <a:cs typeface="微软雅黑"/>
              </a:rPr>
              <a:t>font-family</a:t>
            </a:r>
            <a:r>
              <a:rPr sz="1600" spc="-4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600" spc="0" dirty="0">
                <a:solidFill>
                  <a:srgbClr val="FF0000"/>
                </a:solidFill>
                <a:latin typeface="微软雅黑"/>
                <a:cs typeface="微软雅黑"/>
              </a:rPr>
              <a:t>属性</a:t>
            </a:r>
            <a:r>
              <a:rPr sz="1600" spc="0" dirty="0">
                <a:latin typeface="微软雅黑"/>
                <a:cs typeface="微软雅黑"/>
              </a:rPr>
              <a:t>，否则</a:t>
            </a:r>
            <a:r>
              <a:rPr sz="1600" spc="-35" dirty="0">
                <a:latin typeface="微软雅黑"/>
                <a:cs typeface="微软雅黑"/>
              </a:rPr>
              <a:t> </a:t>
            </a:r>
            <a:r>
              <a:rPr sz="1600" dirty="0">
                <a:latin typeface="微软雅黑"/>
                <a:cs typeface="微软雅黑"/>
              </a:rPr>
              <a:t>font</a:t>
            </a:r>
            <a:r>
              <a:rPr sz="1600" spc="-25" dirty="0">
                <a:latin typeface="微软雅黑"/>
                <a:cs typeface="微软雅黑"/>
              </a:rPr>
              <a:t> </a:t>
            </a:r>
            <a:r>
              <a:rPr sz="1600" spc="0" dirty="0">
                <a:latin typeface="微软雅黑"/>
                <a:cs typeface="微软雅黑"/>
              </a:rPr>
              <a:t>属性将不起作用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991" y="916189"/>
            <a:ext cx="8005166" cy="7495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CSS</a:t>
            </a:r>
            <a:r>
              <a:rPr sz="1600" spc="-5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Fonts</a:t>
            </a:r>
            <a:r>
              <a:rPr sz="1600" spc="-3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(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字体</a:t>
            </a:r>
            <a:r>
              <a:rPr sz="1600" spc="-5" dirty="0">
                <a:solidFill>
                  <a:srgbClr val="252525"/>
                </a:solidFill>
                <a:latin typeface="微软雅黑"/>
                <a:cs typeface="微软雅黑"/>
              </a:rPr>
              <a:t>)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属性用于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定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义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字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体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系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列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大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小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粗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细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和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字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样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式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（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如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斜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体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）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16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</a:pP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字体属</a:t>
            </a:r>
            <a:r>
              <a:rPr sz="1600" dirty="0" err="1">
                <a:solidFill>
                  <a:srgbClr val="252525"/>
                </a:solidFill>
                <a:latin typeface="微软雅黑"/>
                <a:cs typeface="微软雅黑"/>
              </a:rPr>
              <a:t>性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可以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把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以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上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字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样式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综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合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来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写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,</a:t>
            </a:r>
            <a:r>
              <a:rPr sz="1600" spc="-5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这样可以更节约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代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码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: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19200" y="253271"/>
            <a:ext cx="1708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en-US" altLang="zh-CN" spc="-50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CSS</a:t>
            </a:r>
            <a:r>
              <a:rPr lang="en-US" altLang="zh-CN" spc="-45" dirty="0">
                <a:solidFill>
                  <a:schemeClr val="bg1"/>
                </a:solidFill>
              </a:rPr>
              <a:t> </a:t>
            </a:r>
            <a:r>
              <a:rPr lang="zh-CN" altLang="en-US" spc="-5" dirty="0">
                <a:solidFill>
                  <a:schemeClr val="bg1"/>
                </a:solidFill>
              </a:rPr>
              <a:t>字体属性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95800" y="349597"/>
            <a:ext cx="2010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b="1" dirty="0">
                <a:solidFill>
                  <a:srgbClr val="585858"/>
                </a:solidFill>
                <a:latin typeface="微软雅黑"/>
                <a:cs typeface="微软雅黑"/>
              </a:rPr>
              <a:t>3.5</a:t>
            </a:r>
            <a:r>
              <a:rPr lang="zh-CN" altLang="en-US" b="1" spc="-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lang="zh-CN" altLang="en-US" b="1" dirty="0">
                <a:solidFill>
                  <a:srgbClr val="585858"/>
                </a:solidFill>
                <a:latin typeface="微软雅黑"/>
                <a:cs typeface="微软雅黑"/>
              </a:rPr>
              <a:t>字</a:t>
            </a:r>
            <a:r>
              <a:rPr lang="zh-CN" altLang="en-US" b="1" spc="-5" dirty="0">
                <a:solidFill>
                  <a:srgbClr val="585858"/>
                </a:solidFill>
                <a:latin typeface="微软雅黑"/>
                <a:cs typeface="微软雅黑"/>
              </a:rPr>
              <a:t>体</a:t>
            </a:r>
            <a:r>
              <a:rPr lang="zh-CN" altLang="en-US" b="1" dirty="0">
                <a:solidFill>
                  <a:srgbClr val="585858"/>
                </a:solidFill>
                <a:latin typeface="微软雅黑"/>
                <a:cs typeface="微软雅黑"/>
              </a:rPr>
              <a:t>复合属性</a:t>
            </a:r>
            <a:endParaRPr lang="zh-CN" altLang="en-US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93700" y="1504949"/>
            <a:ext cx="8369300" cy="2323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657775" y="351391"/>
            <a:ext cx="1813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3.6</a:t>
            </a:r>
            <a:r>
              <a:rPr sz="1800" b="1" spc="-8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字体属性总结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1054673"/>
            <a:ext cx="7928966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CSS</a:t>
            </a:r>
            <a:r>
              <a:rPr sz="1600" spc="-5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Fonts</a:t>
            </a:r>
            <a:r>
              <a:rPr sz="1600" spc="-3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(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字体</a:t>
            </a:r>
            <a:r>
              <a:rPr sz="1600" spc="-5" dirty="0">
                <a:solidFill>
                  <a:srgbClr val="252525"/>
                </a:solidFill>
                <a:latin typeface="微软雅黑"/>
                <a:cs typeface="微软雅黑"/>
              </a:rPr>
              <a:t>)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属性用于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定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义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字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体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系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列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大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小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粗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细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和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字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样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式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（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如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斜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体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）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000" y="4018978"/>
            <a:ext cx="7214820" cy="70865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4154" indent="-211454">
              <a:lnSpc>
                <a:spcPct val="150000"/>
              </a:lnSpc>
              <a:spcBef>
                <a:spcPts val="105"/>
              </a:spcBef>
              <a:buFont typeface="Wingdings"/>
              <a:buChar char=""/>
              <a:tabLst>
                <a:tab pos="224790" algn="l"/>
              </a:tabLst>
            </a:pPr>
            <a:r>
              <a:rPr sz="1600" spc="0" dirty="0">
                <a:latin typeface="微软雅黑"/>
                <a:cs typeface="微软雅黑"/>
              </a:rPr>
              <a:t>字体复合属性如</a:t>
            </a:r>
            <a:r>
              <a:rPr sz="1600" spc="-10" dirty="0">
                <a:latin typeface="微软雅黑"/>
                <a:cs typeface="微软雅黑"/>
              </a:rPr>
              <a:t>何</a:t>
            </a:r>
            <a:r>
              <a:rPr sz="1600" spc="0" dirty="0">
                <a:latin typeface="微软雅黑"/>
                <a:cs typeface="微软雅黑"/>
              </a:rPr>
              <a:t>写</a:t>
            </a:r>
            <a:r>
              <a:rPr sz="1600" dirty="0">
                <a:latin typeface="微软雅黑"/>
                <a:cs typeface="微软雅黑"/>
              </a:rPr>
              <a:t>?</a:t>
            </a:r>
            <a:r>
              <a:rPr sz="1600" spc="-50" dirty="0">
                <a:latin typeface="微软雅黑"/>
                <a:cs typeface="微软雅黑"/>
              </a:rPr>
              <a:t> </a:t>
            </a:r>
            <a:r>
              <a:rPr sz="1600" spc="0" dirty="0" err="1">
                <a:latin typeface="微软雅黑"/>
                <a:cs typeface="微软雅黑"/>
              </a:rPr>
              <a:t>里面有什么注意</a:t>
            </a:r>
            <a:r>
              <a:rPr sz="1600" spc="-10" dirty="0" err="1">
                <a:latin typeface="微软雅黑"/>
                <a:cs typeface="微软雅黑"/>
              </a:rPr>
              <a:t>细</a:t>
            </a:r>
            <a:r>
              <a:rPr sz="1600" spc="0" dirty="0" err="1">
                <a:latin typeface="微软雅黑"/>
                <a:cs typeface="微软雅黑"/>
              </a:rPr>
              <a:t>节</a:t>
            </a:r>
            <a:r>
              <a:rPr sz="1600" dirty="0">
                <a:latin typeface="微软雅黑"/>
                <a:cs typeface="微软雅黑"/>
              </a:rPr>
              <a:t>?</a:t>
            </a:r>
            <a:endParaRPr sz="2000" dirty="0">
              <a:latin typeface="Times New Roman"/>
              <a:cs typeface="Times New Roman"/>
            </a:endParaRPr>
          </a:p>
          <a:p>
            <a:pPr marL="224154" indent="-211454">
              <a:lnSpc>
                <a:spcPct val="150000"/>
              </a:lnSpc>
              <a:buFont typeface="Wingdings"/>
              <a:buChar char=""/>
              <a:tabLst>
                <a:tab pos="224790" algn="l"/>
              </a:tabLst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</a:t>
            </a:r>
            <a:r>
              <a:rPr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让加粗的文字不加粗显示</a:t>
            </a:r>
            <a:r>
              <a:rPr sz="1600" dirty="0">
                <a:latin typeface="微软雅黑"/>
                <a:cs typeface="微软雅黑"/>
              </a:rPr>
              <a:t>,</a:t>
            </a:r>
            <a:r>
              <a:rPr sz="1600" spc="-100" dirty="0">
                <a:latin typeface="微软雅黑"/>
                <a:cs typeface="微软雅黑"/>
              </a:rPr>
              <a:t> </a:t>
            </a:r>
            <a:r>
              <a:rPr sz="1600" spc="0" dirty="0">
                <a:latin typeface="微软雅黑"/>
                <a:cs typeface="微软雅黑"/>
              </a:rPr>
              <a:t>如何让倾斜的文</a:t>
            </a:r>
            <a:r>
              <a:rPr sz="1600" spc="-10" dirty="0">
                <a:latin typeface="微软雅黑"/>
                <a:cs typeface="微软雅黑"/>
              </a:rPr>
              <a:t>字</a:t>
            </a:r>
            <a:r>
              <a:rPr sz="1600" spc="0" dirty="0">
                <a:latin typeface="微软雅黑"/>
                <a:cs typeface="微软雅黑"/>
              </a:rPr>
              <a:t>不</a:t>
            </a:r>
            <a:r>
              <a:rPr sz="1600" spc="-10" dirty="0">
                <a:latin typeface="微软雅黑"/>
                <a:cs typeface="微软雅黑"/>
              </a:rPr>
              <a:t>倾</a:t>
            </a:r>
            <a:r>
              <a:rPr sz="1600" spc="0" dirty="0">
                <a:latin typeface="微软雅黑"/>
                <a:cs typeface="微软雅黑"/>
              </a:rPr>
              <a:t>斜</a:t>
            </a:r>
            <a:r>
              <a:rPr sz="1600" spc="-10" dirty="0">
                <a:latin typeface="微软雅黑"/>
                <a:cs typeface="微软雅黑"/>
              </a:rPr>
              <a:t>显</a:t>
            </a:r>
            <a:r>
              <a:rPr sz="1600" spc="0" dirty="0">
                <a:latin typeface="微软雅黑"/>
                <a:cs typeface="微软雅黑"/>
              </a:rPr>
              <a:t>示</a:t>
            </a:r>
            <a:r>
              <a:rPr sz="1600" dirty="0">
                <a:latin typeface="微软雅黑"/>
                <a:cs typeface="微软雅黑"/>
              </a:rPr>
              <a:t>?</a:t>
            </a:r>
          </a:p>
        </p:txBody>
      </p:sp>
      <p:sp>
        <p:nvSpPr>
          <p:cNvPr id="8" name="矩形 7"/>
          <p:cNvSpPr/>
          <p:nvPr/>
        </p:nvSpPr>
        <p:spPr>
          <a:xfrm>
            <a:off x="1219200" y="253271"/>
            <a:ext cx="1708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en-US" altLang="zh-CN" spc="-50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CSS</a:t>
            </a:r>
            <a:r>
              <a:rPr lang="en-US" altLang="zh-CN" spc="-45" dirty="0">
                <a:solidFill>
                  <a:schemeClr val="bg1"/>
                </a:solidFill>
              </a:rPr>
              <a:t> </a:t>
            </a:r>
            <a:r>
              <a:rPr lang="zh-CN" altLang="en-US" spc="-5" dirty="0">
                <a:solidFill>
                  <a:schemeClr val="bg1"/>
                </a:solidFill>
              </a:rPr>
              <a:t>字体属性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3810000" y="895350"/>
            <a:ext cx="3604768" cy="32143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0670" indent="-267970">
              <a:lnSpc>
                <a:spcPct val="100000"/>
              </a:lnSpc>
              <a:spcBef>
                <a:spcPts val="105"/>
              </a:spcBef>
              <a:buFont typeface="Wingdings"/>
              <a:buChar char=""/>
              <a:tabLst>
                <a:tab pos="281305" algn="l"/>
              </a:tabLst>
            </a:pPr>
            <a:r>
              <a:rPr sz="1600" dirty="0">
                <a:latin typeface="微软雅黑"/>
                <a:cs typeface="微软雅黑"/>
              </a:rPr>
              <a:t>CSS</a:t>
            </a:r>
            <a:r>
              <a:rPr sz="1600" spc="-15" dirty="0">
                <a:latin typeface="微软雅黑"/>
                <a:cs typeface="微软雅黑"/>
              </a:rPr>
              <a:t> </a:t>
            </a:r>
            <a:r>
              <a:rPr sz="1600" dirty="0">
                <a:latin typeface="微软雅黑"/>
                <a:cs typeface="微软雅黑"/>
              </a:rPr>
              <a:t>简介</a:t>
            </a:r>
          </a:p>
          <a:p>
            <a:pPr>
              <a:lnSpc>
                <a:spcPct val="100000"/>
              </a:lnSpc>
              <a:spcBef>
                <a:spcPts val="10"/>
              </a:spcBef>
              <a:buChar char=""/>
            </a:pPr>
            <a:endParaRPr sz="1600" dirty="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spcBef>
                <a:spcPts val="5"/>
              </a:spcBef>
              <a:buFont typeface="Wingdings"/>
              <a:buChar char=""/>
              <a:tabLst>
                <a:tab pos="281305" algn="l"/>
              </a:tabLst>
            </a:pPr>
            <a:r>
              <a:rPr sz="1600" dirty="0">
                <a:latin typeface="微软雅黑"/>
                <a:cs typeface="微软雅黑"/>
              </a:rPr>
              <a:t>CSS</a:t>
            </a:r>
            <a:r>
              <a:rPr sz="1600" spc="-20" dirty="0">
                <a:latin typeface="微软雅黑"/>
                <a:cs typeface="微软雅黑"/>
              </a:rPr>
              <a:t> </a:t>
            </a:r>
            <a:r>
              <a:rPr sz="1600" dirty="0">
                <a:latin typeface="微软雅黑"/>
                <a:cs typeface="微软雅黑"/>
              </a:rPr>
              <a:t>基础选择器</a:t>
            </a:r>
          </a:p>
          <a:p>
            <a:pPr>
              <a:lnSpc>
                <a:spcPct val="100000"/>
              </a:lnSpc>
              <a:spcBef>
                <a:spcPts val="10"/>
              </a:spcBef>
              <a:buChar char=""/>
            </a:pPr>
            <a:endParaRPr sz="1600" dirty="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spcBef>
                <a:spcPts val="5"/>
              </a:spcBef>
              <a:buFont typeface="Wingdings"/>
              <a:buChar char=""/>
              <a:tabLst>
                <a:tab pos="281305" algn="l"/>
              </a:tabLst>
            </a:pPr>
            <a:r>
              <a:rPr sz="1600" dirty="0">
                <a:latin typeface="微软雅黑"/>
                <a:cs typeface="微软雅黑"/>
              </a:rPr>
              <a:t>CSS</a:t>
            </a:r>
            <a:r>
              <a:rPr sz="1600" spc="-80" dirty="0">
                <a:latin typeface="微软雅黑"/>
                <a:cs typeface="微软雅黑"/>
              </a:rPr>
              <a:t> </a:t>
            </a:r>
            <a:r>
              <a:rPr sz="1600" dirty="0">
                <a:latin typeface="微软雅黑"/>
                <a:cs typeface="微软雅黑"/>
              </a:rPr>
              <a:t>字体属性</a:t>
            </a:r>
          </a:p>
          <a:p>
            <a:pPr>
              <a:lnSpc>
                <a:spcPct val="100000"/>
              </a:lnSpc>
              <a:spcBef>
                <a:spcPts val="10"/>
              </a:spcBef>
              <a:buChar char=""/>
            </a:pPr>
            <a:endParaRPr sz="1600" dirty="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buFont typeface="Wingdings"/>
              <a:buChar char=""/>
              <a:tabLst>
                <a:tab pos="281305" algn="l"/>
              </a:tabLst>
            </a:pPr>
            <a:r>
              <a:rPr sz="1600" dirty="0">
                <a:solidFill>
                  <a:srgbClr val="FF0000"/>
                </a:solidFill>
                <a:latin typeface="微软雅黑"/>
                <a:cs typeface="微软雅黑"/>
              </a:rPr>
              <a:t>CSS</a:t>
            </a:r>
            <a:r>
              <a:rPr sz="1600" spc="-8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FF0000"/>
                </a:solidFill>
                <a:latin typeface="微软雅黑"/>
                <a:cs typeface="微软雅黑"/>
              </a:rPr>
              <a:t>文本属性</a:t>
            </a:r>
            <a:endParaRPr sz="16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"/>
            </a:pPr>
            <a:endParaRPr sz="1600" dirty="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spcBef>
                <a:spcPts val="5"/>
              </a:spcBef>
              <a:buFont typeface="Wingdings"/>
              <a:buChar char=""/>
              <a:tabLst>
                <a:tab pos="281305" algn="l"/>
              </a:tabLst>
            </a:pPr>
            <a:r>
              <a:rPr sz="1600" dirty="0">
                <a:latin typeface="微软雅黑"/>
                <a:cs typeface="微软雅黑"/>
              </a:rPr>
              <a:t>CSS</a:t>
            </a:r>
            <a:r>
              <a:rPr sz="1600" spc="-20" dirty="0">
                <a:latin typeface="微软雅黑"/>
                <a:cs typeface="微软雅黑"/>
              </a:rPr>
              <a:t> </a:t>
            </a:r>
            <a:r>
              <a:rPr sz="1600" dirty="0">
                <a:latin typeface="微软雅黑"/>
                <a:cs typeface="微软雅黑"/>
              </a:rPr>
              <a:t>的引入方式</a:t>
            </a:r>
          </a:p>
          <a:p>
            <a:pPr>
              <a:lnSpc>
                <a:spcPct val="100000"/>
              </a:lnSpc>
              <a:spcBef>
                <a:spcPts val="10"/>
              </a:spcBef>
              <a:buChar char=""/>
            </a:pPr>
            <a:endParaRPr sz="1600" dirty="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spcBef>
                <a:spcPts val="5"/>
              </a:spcBef>
              <a:buFont typeface="Wingdings"/>
              <a:buChar char=""/>
              <a:tabLst>
                <a:tab pos="281305" algn="l"/>
              </a:tabLst>
            </a:pPr>
            <a:r>
              <a:rPr sz="1600" dirty="0">
                <a:latin typeface="微软雅黑"/>
                <a:cs typeface="微软雅黑"/>
              </a:rPr>
              <a:t>综合案例</a:t>
            </a:r>
          </a:p>
          <a:p>
            <a:pPr>
              <a:lnSpc>
                <a:spcPct val="100000"/>
              </a:lnSpc>
              <a:spcBef>
                <a:spcPts val="10"/>
              </a:spcBef>
              <a:buChar char=""/>
            </a:pPr>
            <a:endParaRPr sz="1600" dirty="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buFont typeface="Wingdings"/>
              <a:buChar char=""/>
              <a:tabLst>
                <a:tab pos="281305" algn="l"/>
              </a:tabLst>
            </a:pPr>
            <a:r>
              <a:rPr sz="1600" spc="-5" dirty="0">
                <a:latin typeface="微软雅黑"/>
                <a:cs typeface="微软雅黑"/>
              </a:rPr>
              <a:t>Chrome</a:t>
            </a:r>
            <a:r>
              <a:rPr sz="1600" spc="-75" dirty="0">
                <a:latin typeface="微软雅黑"/>
                <a:cs typeface="微软雅黑"/>
              </a:rPr>
              <a:t> </a:t>
            </a:r>
            <a:r>
              <a:rPr sz="1600" dirty="0">
                <a:latin typeface="微软雅黑"/>
                <a:cs typeface="微软雅黑"/>
              </a:rPr>
              <a:t>调试工具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4800" y="971550"/>
            <a:ext cx="6096000" cy="38974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" marR="5080">
              <a:lnSpc>
                <a:spcPct val="150500"/>
              </a:lnSpc>
              <a:spcBef>
                <a:spcPts val="1400"/>
              </a:spcBef>
            </a:pP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说起</a:t>
            </a:r>
            <a:r>
              <a:rPr spc="-2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pc="-5" dirty="0" err="1">
                <a:solidFill>
                  <a:srgbClr val="252525"/>
                </a:solidFill>
                <a:latin typeface="微软雅黑"/>
                <a:cs typeface="微软雅黑"/>
              </a:rPr>
              <a:t>HTML，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这其实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是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个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非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常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单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纯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家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伙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他</a:t>
            </a:r>
            <a:r>
              <a:rPr spc="0" dirty="0" err="1">
                <a:solidFill>
                  <a:srgbClr val="FF0000"/>
                </a:solidFill>
                <a:latin typeface="微软雅黑"/>
                <a:cs typeface="微软雅黑"/>
              </a:rPr>
              <a:t>只</a:t>
            </a:r>
            <a:r>
              <a:rPr spc="-10" dirty="0" err="1">
                <a:solidFill>
                  <a:srgbClr val="FF0000"/>
                </a:solidFill>
                <a:latin typeface="微软雅黑"/>
                <a:cs typeface="微软雅黑"/>
              </a:rPr>
              <a:t>关</a:t>
            </a:r>
            <a:r>
              <a:rPr spc="0" dirty="0" err="1">
                <a:solidFill>
                  <a:srgbClr val="FF0000"/>
                </a:solidFill>
                <a:latin typeface="微软雅黑"/>
                <a:cs typeface="微软雅黑"/>
              </a:rPr>
              <a:t>注</a:t>
            </a:r>
            <a:r>
              <a:rPr spc="-10" dirty="0" err="1">
                <a:solidFill>
                  <a:srgbClr val="FF0000"/>
                </a:solidFill>
                <a:latin typeface="微软雅黑"/>
                <a:cs typeface="微软雅黑"/>
              </a:rPr>
              <a:t>内</a:t>
            </a:r>
            <a:r>
              <a:rPr spc="0" dirty="0" err="1">
                <a:solidFill>
                  <a:srgbClr val="FF0000"/>
                </a:solidFill>
                <a:latin typeface="微软雅黑"/>
                <a:cs typeface="微软雅黑"/>
              </a:rPr>
              <a:t>容</a:t>
            </a:r>
            <a:r>
              <a:rPr spc="-10" dirty="0" err="1">
                <a:solidFill>
                  <a:srgbClr val="FF0000"/>
                </a:solidFill>
                <a:latin typeface="微软雅黑"/>
                <a:cs typeface="微软雅黑"/>
              </a:rPr>
              <a:t>的</a:t>
            </a:r>
            <a:r>
              <a:rPr spc="0" dirty="0" err="1">
                <a:solidFill>
                  <a:srgbClr val="FF0000"/>
                </a:solidFill>
                <a:latin typeface="微软雅黑"/>
                <a:cs typeface="微软雅黑"/>
              </a:rPr>
              <a:t>语</a:t>
            </a:r>
            <a:r>
              <a:rPr spc="-10" dirty="0" err="1">
                <a:solidFill>
                  <a:srgbClr val="FF0000"/>
                </a:solidFill>
                <a:latin typeface="微软雅黑"/>
                <a:cs typeface="微软雅黑"/>
              </a:rPr>
              <a:t>义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lang="en-US" spc="0" dirty="0">
              <a:solidFill>
                <a:srgbClr val="252525"/>
              </a:solidFill>
              <a:latin typeface="微软雅黑"/>
              <a:cs typeface="微软雅黑"/>
            </a:endParaRPr>
          </a:p>
          <a:p>
            <a:pPr marL="38735" marR="5080">
              <a:lnSpc>
                <a:spcPct val="150500"/>
              </a:lnSpc>
              <a:spcBef>
                <a:spcPts val="1400"/>
              </a:spcBef>
            </a:pP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比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如</a:t>
            </a:r>
            <a:r>
              <a:rPr spc="-4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dirty="0">
                <a:solidFill>
                  <a:srgbClr val="252525"/>
                </a:solidFill>
                <a:latin typeface="微软雅黑"/>
                <a:cs typeface="微软雅黑"/>
              </a:rPr>
              <a:t>&lt;h1&gt;</a:t>
            </a:r>
            <a:r>
              <a:rPr spc="-3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表明这是一个大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标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题</a:t>
            </a:r>
            <a:r>
              <a:rPr spc="-5" dirty="0">
                <a:solidFill>
                  <a:srgbClr val="252525"/>
                </a:solidFill>
                <a:latin typeface="微软雅黑"/>
                <a:cs typeface="微软雅黑"/>
              </a:rPr>
              <a:t>，&lt;p&gt;</a:t>
            </a:r>
            <a:r>
              <a:rPr spc="-4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表 明这是一个段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落</a:t>
            </a:r>
            <a:r>
              <a:rPr spc="-5" dirty="0">
                <a:solidFill>
                  <a:srgbClr val="252525"/>
                </a:solidFill>
                <a:latin typeface="微软雅黑"/>
                <a:cs typeface="微软雅黑"/>
              </a:rPr>
              <a:t>，&lt;img&gt;</a:t>
            </a:r>
            <a:r>
              <a:rPr spc="-3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表明这儿有一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个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图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片</a:t>
            </a:r>
            <a:r>
              <a:rPr spc="-5" dirty="0">
                <a:solidFill>
                  <a:srgbClr val="252525"/>
                </a:solidFill>
                <a:latin typeface="微软雅黑"/>
                <a:cs typeface="微软雅黑"/>
              </a:rPr>
              <a:t>，&lt;a&gt;</a:t>
            </a:r>
            <a:r>
              <a:rPr spc="-4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表示此处有链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接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</a:p>
          <a:p>
            <a:pPr marL="38735" marR="5080">
              <a:lnSpc>
                <a:spcPct val="150500"/>
              </a:lnSpc>
              <a:spcBef>
                <a:spcPts val="14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很早的时候，世界上的网站虽然很多，但是他们都有一个共同的特点：丑。 虽然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HTML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可以做简单的样式，但是带来的是无尽的臃肿和繁琐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……</a:t>
            </a:r>
          </a:p>
          <a:p>
            <a:pPr marL="38735" marR="5080">
              <a:lnSpc>
                <a:spcPct val="150500"/>
              </a:lnSpc>
              <a:spcBef>
                <a:spcPts val="1400"/>
              </a:spcBef>
            </a:pPr>
            <a:endParaRPr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81800" y="1200150"/>
            <a:ext cx="1576731" cy="1883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矩形 5"/>
          <p:cNvSpPr/>
          <p:nvPr/>
        </p:nvSpPr>
        <p:spPr>
          <a:xfrm>
            <a:off x="1295400" y="234950"/>
            <a:ext cx="1307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CSS</a:t>
            </a:r>
            <a:r>
              <a:rPr lang="en-US" altLang="zh-CN" sz="2400" spc="-50" dirty="0">
                <a:solidFill>
                  <a:schemeClr val="bg1"/>
                </a:solidFill>
              </a:rPr>
              <a:t> </a:t>
            </a:r>
            <a:r>
              <a:rPr lang="zh-CN" altLang="en-US" sz="2400" spc="-5" dirty="0">
                <a:solidFill>
                  <a:schemeClr val="bg1"/>
                </a:solidFill>
              </a:rPr>
              <a:t>简介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48200" y="281116"/>
            <a:ext cx="2309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b="1" dirty="0">
                <a:solidFill>
                  <a:srgbClr val="585858"/>
                </a:solidFill>
                <a:latin typeface="微软雅黑"/>
                <a:cs typeface="微软雅黑"/>
              </a:rPr>
              <a:t>1.1</a:t>
            </a:r>
            <a:r>
              <a:rPr lang="en-US" altLang="zh-CN" b="1" spc="-10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lang="en-US" altLang="zh-CN" b="1" spc="-5" dirty="0">
                <a:solidFill>
                  <a:srgbClr val="585858"/>
                </a:solidFill>
                <a:latin typeface="微软雅黑"/>
                <a:cs typeface="微软雅黑"/>
              </a:rPr>
              <a:t>HTML</a:t>
            </a:r>
            <a:r>
              <a:rPr lang="en-US" altLang="zh-CN" b="1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lang="zh-CN" altLang="en-US" b="1" dirty="0">
                <a:solidFill>
                  <a:srgbClr val="585858"/>
                </a:solidFill>
                <a:latin typeface="微软雅黑"/>
                <a:cs typeface="微软雅黑"/>
              </a:rPr>
              <a:t>的局限性</a:t>
            </a:r>
            <a:endParaRPr lang="zh-CN" altLang="en-US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21050" y="3004771"/>
            <a:ext cx="7128101" cy="1466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" y="1943119"/>
            <a:ext cx="6530975" cy="873125"/>
          </a:xfrm>
          <a:custGeom>
            <a:avLst/>
            <a:gdLst/>
            <a:ahLst/>
            <a:cxnLst/>
            <a:rect l="l" t="t" r="r" b="b"/>
            <a:pathLst>
              <a:path w="6530975" h="873125">
                <a:moveTo>
                  <a:pt x="0" y="872502"/>
                </a:moveTo>
                <a:lnTo>
                  <a:pt x="6530467" y="872502"/>
                </a:lnTo>
                <a:lnTo>
                  <a:pt x="6530467" y="0"/>
                </a:lnTo>
                <a:lnTo>
                  <a:pt x="0" y="0"/>
                </a:lnTo>
                <a:lnTo>
                  <a:pt x="0" y="872502"/>
                </a:lnTo>
                <a:close/>
              </a:path>
            </a:pathLst>
          </a:custGeom>
          <a:solidFill>
            <a:srgbClr val="E6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4800" y="886870"/>
            <a:ext cx="8462366" cy="19293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CSS</a:t>
            </a:r>
            <a:r>
              <a:rPr sz="1400" spc="-4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dirty="0" err="1">
                <a:solidFill>
                  <a:srgbClr val="252525"/>
                </a:solidFill>
                <a:latin typeface="微软雅黑"/>
                <a:cs typeface="微软雅黑"/>
              </a:rPr>
              <a:t>Text（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文本）属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性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可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定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义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本</a:t>
            </a:r>
            <a:r>
              <a:rPr sz="1400" spc="-5" dirty="0" err="1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400" b="1" spc="0" dirty="0" err="1">
                <a:solidFill>
                  <a:srgbClr val="FF0000"/>
                </a:solidFill>
                <a:latin typeface="微软雅黑"/>
                <a:cs typeface="微软雅黑"/>
              </a:rPr>
              <a:t>外</a:t>
            </a:r>
            <a:r>
              <a:rPr sz="1400" b="1" spc="-10" dirty="0" err="1">
                <a:solidFill>
                  <a:srgbClr val="FF0000"/>
                </a:solidFill>
                <a:latin typeface="微软雅黑"/>
                <a:cs typeface="微软雅黑"/>
              </a:rPr>
              <a:t>观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比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如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本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颜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色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对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齐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本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装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饰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本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本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缩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进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行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间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距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等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1400" spc="-5" dirty="0">
                <a:solidFill>
                  <a:srgbClr val="FF0000"/>
                </a:solidFill>
                <a:latin typeface="微软雅黑"/>
                <a:cs typeface="微软雅黑"/>
              </a:rPr>
              <a:t>color</a:t>
            </a:r>
            <a:r>
              <a:rPr sz="1400" spc="-3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属性用于定义文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本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颜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色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1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7208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div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</a:p>
          <a:p>
            <a:pPr marL="330835">
              <a:lnSpc>
                <a:spcPct val="100000"/>
              </a:lnSpc>
              <a:spcBef>
                <a:spcPts val="625"/>
              </a:spcBef>
            </a:pPr>
            <a:r>
              <a:rPr sz="1400" spc="-5" dirty="0">
                <a:latin typeface="Courier New"/>
                <a:cs typeface="Courier New"/>
              </a:rPr>
              <a:t>color: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red;</a:t>
            </a:r>
            <a:endParaRPr sz="1400" dirty="0">
              <a:latin typeface="Courier New"/>
              <a:cs typeface="Courier New"/>
            </a:endParaRPr>
          </a:p>
          <a:p>
            <a:pPr marL="172085">
              <a:lnSpc>
                <a:spcPct val="100000"/>
              </a:lnSpc>
              <a:spcBef>
                <a:spcPts val="640"/>
              </a:spcBef>
            </a:pPr>
            <a:r>
              <a:rPr sz="1400" spc="0" dirty="0"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1050" y="4659578"/>
            <a:ext cx="3657499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0" dirty="0">
                <a:solidFill>
                  <a:srgbClr val="FF0000"/>
                </a:solidFill>
                <a:latin typeface="微软雅黑"/>
                <a:cs typeface="微软雅黑"/>
              </a:rPr>
              <a:t>开发中最常用</a:t>
            </a:r>
            <a:r>
              <a:rPr sz="1600" spc="-10" dirty="0">
                <a:solidFill>
                  <a:srgbClr val="FF0000"/>
                </a:solidFill>
                <a:latin typeface="微软雅黑"/>
                <a:cs typeface="微软雅黑"/>
              </a:rPr>
              <a:t>的</a:t>
            </a:r>
            <a:r>
              <a:rPr sz="1600" spc="0" dirty="0">
                <a:solidFill>
                  <a:srgbClr val="FF0000"/>
                </a:solidFill>
                <a:latin typeface="微软雅黑"/>
                <a:cs typeface="微软雅黑"/>
              </a:rPr>
              <a:t>是</a:t>
            </a:r>
            <a:r>
              <a:rPr sz="1600" spc="-10" dirty="0">
                <a:solidFill>
                  <a:srgbClr val="FF0000"/>
                </a:solidFill>
                <a:latin typeface="微软雅黑"/>
                <a:cs typeface="微软雅黑"/>
              </a:rPr>
              <a:t>十</a:t>
            </a:r>
            <a:r>
              <a:rPr sz="1600" spc="0" dirty="0">
                <a:solidFill>
                  <a:srgbClr val="FF0000"/>
                </a:solidFill>
                <a:latin typeface="微软雅黑"/>
                <a:cs typeface="微软雅黑"/>
              </a:rPr>
              <a:t>六</a:t>
            </a:r>
            <a:r>
              <a:rPr sz="1600" spc="-10" dirty="0">
                <a:solidFill>
                  <a:srgbClr val="FF0000"/>
                </a:solidFill>
                <a:latin typeface="微软雅黑"/>
                <a:cs typeface="微软雅黑"/>
              </a:rPr>
              <a:t>进</a:t>
            </a:r>
            <a:r>
              <a:rPr sz="1600" dirty="0">
                <a:solidFill>
                  <a:srgbClr val="FF0000"/>
                </a:solidFill>
                <a:latin typeface="微软雅黑"/>
                <a:cs typeface="微软雅黑"/>
              </a:rPr>
              <a:t>制.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95400" y="245222"/>
            <a:ext cx="1708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4.</a:t>
            </a:r>
            <a:r>
              <a:rPr lang="en-US" altLang="zh-CN" spc="-50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CSS</a:t>
            </a:r>
            <a:r>
              <a:rPr lang="en-US" altLang="zh-CN" spc="-45" dirty="0">
                <a:solidFill>
                  <a:schemeClr val="bg1"/>
                </a:solidFill>
              </a:rPr>
              <a:t> </a:t>
            </a:r>
            <a:r>
              <a:rPr lang="zh-CN" altLang="en-US" spc="-5" dirty="0">
                <a:solidFill>
                  <a:schemeClr val="bg1"/>
                </a:solidFill>
              </a:rPr>
              <a:t>文本属性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24400" y="323312"/>
            <a:ext cx="1546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b="1" dirty="0">
                <a:solidFill>
                  <a:srgbClr val="585858"/>
                </a:solidFill>
                <a:latin typeface="微软雅黑"/>
                <a:cs typeface="微软雅黑"/>
              </a:rPr>
              <a:t>4.1</a:t>
            </a:r>
            <a:r>
              <a:rPr lang="zh-CN" altLang="en-US" b="1" spc="-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lang="zh-CN" altLang="en-US" b="1" dirty="0">
                <a:solidFill>
                  <a:srgbClr val="585858"/>
                </a:solidFill>
                <a:latin typeface="微软雅黑"/>
                <a:cs typeface="微软雅黑"/>
              </a:rPr>
              <a:t>文本颜色</a:t>
            </a:r>
            <a:endParaRPr lang="zh-CN" altLang="en-US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7200" y="2959724"/>
            <a:ext cx="7620000" cy="14408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1894576"/>
            <a:ext cx="6530975" cy="873125"/>
          </a:xfrm>
          <a:custGeom>
            <a:avLst/>
            <a:gdLst/>
            <a:ahLst/>
            <a:cxnLst/>
            <a:rect l="l" t="t" r="r" b="b"/>
            <a:pathLst>
              <a:path w="6530975" h="873125">
                <a:moveTo>
                  <a:pt x="0" y="872502"/>
                </a:moveTo>
                <a:lnTo>
                  <a:pt x="6530467" y="872502"/>
                </a:lnTo>
                <a:lnTo>
                  <a:pt x="6530467" y="0"/>
                </a:lnTo>
                <a:lnTo>
                  <a:pt x="0" y="0"/>
                </a:lnTo>
                <a:lnTo>
                  <a:pt x="0" y="872502"/>
                </a:lnTo>
                <a:close/>
              </a:path>
            </a:pathLst>
          </a:custGeom>
          <a:solidFill>
            <a:srgbClr val="E6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7200" y="838327"/>
            <a:ext cx="8610600" cy="19293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CSS</a:t>
            </a:r>
            <a:r>
              <a:rPr sz="1400" spc="-4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dirty="0" err="1">
                <a:solidFill>
                  <a:srgbClr val="252525"/>
                </a:solidFill>
                <a:latin typeface="微软雅黑"/>
                <a:cs typeface="微软雅黑"/>
              </a:rPr>
              <a:t>Text（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文本）属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性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可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定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义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本</a:t>
            </a:r>
            <a:r>
              <a:rPr sz="1400" spc="-5" dirty="0" err="1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外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观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比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如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本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颜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色</a:t>
            </a:r>
            <a:r>
              <a:rPr sz="1400" dirty="0" err="1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1400" spc="-10" dirty="0" err="1">
                <a:solidFill>
                  <a:srgbClr val="FF0000"/>
                </a:solidFill>
                <a:latin typeface="微软雅黑"/>
                <a:cs typeface="微软雅黑"/>
              </a:rPr>
              <a:t>对</a:t>
            </a:r>
            <a:r>
              <a:rPr sz="1400" spc="0" dirty="0" err="1">
                <a:solidFill>
                  <a:srgbClr val="FF0000"/>
                </a:solidFill>
                <a:latin typeface="微软雅黑"/>
                <a:cs typeface="微软雅黑"/>
              </a:rPr>
              <a:t>齐</a:t>
            </a:r>
            <a:r>
              <a:rPr sz="1400" spc="-10" dirty="0" err="1">
                <a:solidFill>
                  <a:srgbClr val="FF0000"/>
                </a:solidFill>
                <a:latin typeface="微软雅黑"/>
                <a:cs typeface="微软雅黑"/>
              </a:rPr>
              <a:t>文</a:t>
            </a:r>
            <a:r>
              <a:rPr sz="1400" dirty="0" err="1">
                <a:solidFill>
                  <a:srgbClr val="FF0000"/>
                </a:solidFill>
                <a:latin typeface="微软雅黑"/>
                <a:cs typeface="微软雅黑"/>
              </a:rPr>
              <a:t>本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装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饰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本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本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缩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进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行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间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距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等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1400" spc="-5" dirty="0">
                <a:solidFill>
                  <a:srgbClr val="FF0000"/>
                </a:solidFill>
                <a:latin typeface="微软雅黑"/>
                <a:cs typeface="微软雅黑"/>
              </a:rPr>
              <a:t>text-align</a:t>
            </a:r>
            <a:r>
              <a:rPr sz="1400" spc="-4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属性用于设置元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素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内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本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内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容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水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平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对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齐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方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式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1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7208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div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</a:p>
          <a:p>
            <a:pPr marL="330835">
              <a:lnSpc>
                <a:spcPct val="100000"/>
              </a:lnSpc>
              <a:spcBef>
                <a:spcPts val="625"/>
              </a:spcBef>
            </a:pPr>
            <a:r>
              <a:rPr sz="1400" spc="-10" dirty="0">
                <a:latin typeface="Courier New"/>
                <a:cs typeface="Courier New"/>
              </a:rPr>
              <a:t>text-align: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center;</a:t>
            </a:r>
            <a:endParaRPr sz="1400" dirty="0">
              <a:latin typeface="Courier New"/>
              <a:cs typeface="Courier New"/>
            </a:endParaRPr>
          </a:p>
          <a:p>
            <a:pPr marL="172085">
              <a:lnSpc>
                <a:spcPct val="100000"/>
              </a:lnSpc>
              <a:spcBef>
                <a:spcPts val="640"/>
              </a:spcBef>
            </a:pPr>
            <a:r>
              <a:rPr sz="1400" spc="0" dirty="0"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95400" y="245222"/>
            <a:ext cx="1708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4.</a:t>
            </a:r>
            <a:r>
              <a:rPr lang="en-US" altLang="zh-CN" spc="-50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CSS</a:t>
            </a:r>
            <a:r>
              <a:rPr lang="en-US" altLang="zh-CN" spc="-45" dirty="0">
                <a:solidFill>
                  <a:schemeClr val="bg1"/>
                </a:solidFill>
              </a:rPr>
              <a:t> </a:t>
            </a:r>
            <a:r>
              <a:rPr lang="zh-CN" altLang="en-US" spc="-5" dirty="0">
                <a:solidFill>
                  <a:schemeClr val="bg1"/>
                </a:solidFill>
              </a:rPr>
              <a:t>文本属性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2000" y="353086"/>
            <a:ext cx="1546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b="1" dirty="0">
                <a:solidFill>
                  <a:srgbClr val="585858"/>
                </a:solidFill>
                <a:latin typeface="微软雅黑"/>
                <a:cs typeface="微软雅黑"/>
              </a:rPr>
              <a:t>4.2</a:t>
            </a:r>
            <a:r>
              <a:rPr lang="zh-CN" altLang="en-US" b="1" spc="-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lang="zh-CN" altLang="en-US" b="1" dirty="0">
                <a:solidFill>
                  <a:srgbClr val="585858"/>
                </a:solidFill>
                <a:latin typeface="微软雅黑"/>
                <a:cs typeface="微软雅黑"/>
              </a:rPr>
              <a:t>对齐文本</a:t>
            </a:r>
            <a:endParaRPr lang="zh-CN" altLang="en-US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42900" y="2704892"/>
            <a:ext cx="7200900" cy="18480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900" y="1722734"/>
            <a:ext cx="6530975" cy="873125"/>
          </a:xfrm>
          <a:custGeom>
            <a:avLst/>
            <a:gdLst/>
            <a:ahLst/>
            <a:cxnLst/>
            <a:rect l="l" t="t" r="r" b="b"/>
            <a:pathLst>
              <a:path w="6530975" h="873125">
                <a:moveTo>
                  <a:pt x="0" y="872502"/>
                </a:moveTo>
                <a:lnTo>
                  <a:pt x="6530467" y="872502"/>
                </a:lnTo>
                <a:lnTo>
                  <a:pt x="6530467" y="0"/>
                </a:lnTo>
                <a:lnTo>
                  <a:pt x="0" y="0"/>
                </a:lnTo>
                <a:lnTo>
                  <a:pt x="0" y="872502"/>
                </a:lnTo>
                <a:close/>
              </a:path>
            </a:pathLst>
          </a:custGeom>
          <a:solidFill>
            <a:srgbClr val="E6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1000" y="838327"/>
            <a:ext cx="8534400" cy="17575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CSS</a:t>
            </a:r>
            <a:r>
              <a:rPr sz="1400" spc="-4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dirty="0" err="1">
                <a:solidFill>
                  <a:srgbClr val="252525"/>
                </a:solidFill>
                <a:latin typeface="微软雅黑"/>
                <a:cs typeface="微软雅黑"/>
              </a:rPr>
              <a:t>Text（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文本）属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性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可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定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义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本</a:t>
            </a:r>
            <a:r>
              <a:rPr sz="1400" spc="-5" dirty="0" err="1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外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观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比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如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本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颜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色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对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齐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本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1400" spc="0" dirty="0" err="1">
                <a:solidFill>
                  <a:srgbClr val="FF0000"/>
                </a:solidFill>
                <a:latin typeface="微软雅黑"/>
                <a:cs typeface="微软雅黑"/>
              </a:rPr>
              <a:t>装</a:t>
            </a:r>
            <a:r>
              <a:rPr sz="1400" spc="-10" dirty="0" err="1">
                <a:solidFill>
                  <a:srgbClr val="FF0000"/>
                </a:solidFill>
                <a:latin typeface="微软雅黑"/>
                <a:cs typeface="微软雅黑"/>
              </a:rPr>
              <a:t>饰</a:t>
            </a:r>
            <a:r>
              <a:rPr sz="1400" spc="0" dirty="0" err="1">
                <a:solidFill>
                  <a:srgbClr val="FF0000"/>
                </a:solidFill>
                <a:latin typeface="微软雅黑"/>
                <a:cs typeface="微软雅黑"/>
              </a:rPr>
              <a:t>文</a:t>
            </a:r>
            <a:r>
              <a:rPr sz="1400" spc="-10" dirty="0" err="1">
                <a:solidFill>
                  <a:srgbClr val="FF0000"/>
                </a:solidFill>
                <a:latin typeface="微软雅黑"/>
                <a:cs typeface="微软雅黑"/>
              </a:rPr>
              <a:t>本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本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缩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进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行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间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距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等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1400" spc="-5" dirty="0">
                <a:solidFill>
                  <a:srgbClr val="FF0000"/>
                </a:solidFill>
                <a:latin typeface="微软雅黑"/>
                <a:cs typeface="微软雅黑"/>
              </a:rPr>
              <a:t>text-decoration</a:t>
            </a:r>
            <a:r>
              <a:rPr sz="1400" spc="-4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属性规定添加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到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本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修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饰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可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以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给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本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添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加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下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划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线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删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除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线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上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划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线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等。</a:t>
            </a:r>
            <a:endParaRPr sz="1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7208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div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0" dirty="0"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  <a:p>
            <a:pPr marL="330835">
              <a:lnSpc>
                <a:spcPct val="100000"/>
              </a:lnSpc>
              <a:spcBef>
                <a:spcPts val="645"/>
              </a:spcBef>
            </a:pPr>
            <a:r>
              <a:rPr sz="1400" spc="-5" dirty="0">
                <a:latin typeface="Courier New"/>
                <a:cs typeface="Courier New"/>
              </a:rPr>
              <a:t>text-decoration</a:t>
            </a:r>
            <a:r>
              <a:rPr sz="1400" spc="-5" dirty="0">
                <a:latin typeface="宋体"/>
                <a:cs typeface="宋体"/>
              </a:rPr>
              <a:t>：</a:t>
            </a:r>
            <a:r>
              <a:rPr sz="1400" spc="-5" dirty="0">
                <a:latin typeface="Courier New"/>
                <a:cs typeface="Courier New"/>
              </a:rPr>
              <a:t>underline</a:t>
            </a:r>
            <a:r>
              <a:rPr sz="1400" spc="-5" dirty="0">
                <a:latin typeface="宋体"/>
                <a:cs typeface="宋体"/>
              </a:rPr>
              <a:t>；</a:t>
            </a:r>
            <a:endParaRPr sz="1400" dirty="0">
              <a:latin typeface="宋体"/>
              <a:cs typeface="宋体"/>
            </a:endParaRPr>
          </a:p>
          <a:p>
            <a:pPr marL="172085">
              <a:lnSpc>
                <a:spcPct val="100000"/>
              </a:lnSpc>
              <a:spcBef>
                <a:spcPts val="615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9656" y="4704451"/>
            <a:ext cx="6016067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0" dirty="0" err="1">
                <a:solidFill>
                  <a:srgbClr val="FF0000"/>
                </a:solidFill>
                <a:latin typeface="微软雅黑"/>
                <a:cs typeface="微软雅黑"/>
              </a:rPr>
              <a:t>重点记住如何添</a:t>
            </a:r>
            <a:r>
              <a:rPr sz="1600" spc="-10" dirty="0" err="1">
                <a:solidFill>
                  <a:srgbClr val="FF0000"/>
                </a:solidFill>
                <a:latin typeface="微软雅黑"/>
                <a:cs typeface="微软雅黑"/>
              </a:rPr>
              <a:t>加</a:t>
            </a:r>
            <a:r>
              <a:rPr sz="1600" spc="0" dirty="0" err="1">
                <a:solidFill>
                  <a:srgbClr val="FF0000"/>
                </a:solidFill>
                <a:latin typeface="微软雅黑"/>
                <a:cs typeface="微软雅黑"/>
              </a:rPr>
              <a:t>下</a:t>
            </a:r>
            <a:r>
              <a:rPr sz="1600" spc="-10" dirty="0" err="1">
                <a:solidFill>
                  <a:srgbClr val="FF0000"/>
                </a:solidFill>
                <a:latin typeface="微软雅黑"/>
                <a:cs typeface="微软雅黑"/>
              </a:rPr>
              <a:t>划</a:t>
            </a:r>
            <a:r>
              <a:rPr sz="1600" spc="0" dirty="0" err="1">
                <a:solidFill>
                  <a:srgbClr val="FF0000"/>
                </a:solidFill>
                <a:latin typeface="微软雅黑"/>
                <a:cs typeface="微软雅黑"/>
              </a:rPr>
              <a:t>线</a:t>
            </a:r>
            <a:r>
              <a:rPr sz="1600" spc="-4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FF0000"/>
                </a:solidFill>
                <a:latin typeface="微软雅黑"/>
                <a:cs typeface="微软雅黑"/>
              </a:rPr>
              <a:t>?</a:t>
            </a:r>
            <a:r>
              <a:rPr sz="1600" spc="-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600" spc="0" dirty="0">
                <a:solidFill>
                  <a:srgbClr val="FF0000"/>
                </a:solidFill>
                <a:latin typeface="微软雅黑"/>
                <a:cs typeface="微软雅黑"/>
              </a:rPr>
              <a:t>如何删除下划线</a:t>
            </a:r>
            <a:r>
              <a:rPr sz="1600" spc="-5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FF0000"/>
                </a:solidFill>
                <a:latin typeface="微软雅黑"/>
                <a:cs typeface="微软雅黑"/>
              </a:rPr>
              <a:t>?</a:t>
            </a:r>
            <a:r>
              <a:rPr sz="1600" spc="-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600" spc="0" dirty="0">
                <a:solidFill>
                  <a:srgbClr val="FF0000"/>
                </a:solidFill>
                <a:latin typeface="微软雅黑"/>
                <a:cs typeface="微软雅黑"/>
              </a:rPr>
              <a:t>其余了解即可</a:t>
            </a:r>
            <a:r>
              <a:rPr sz="1600" dirty="0">
                <a:solidFill>
                  <a:srgbClr val="FF0000"/>
                </a:solidFill>
                <a:latin typeface="微软雅黑"/>
                <a:cs typeface="微软雅黑"/>
              </a:rPr>
              <a:t>.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95400" y="245222"/>
            <a:ext cx="1708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4.</a:t>
            </a:r>
            <a:r>
              <a:rPr lang="en-US" altLang="zh-CN" spc="-50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CSS</a:t>
            </a:r>
            <a:r>
              <a:rPr lang="en-US" altLang="zh-CN" spc="-45" dirty="0">
                <a:solidFill>
                  <a:schemeClr val="bg1"/>
                </a:solidFill>
              </a:rPr>
              <a:t> </a:t>
            </a:r>
            <a:r>
              <a:rPr lang="zh-CN" altLang="en-US" spc="-5" dirty="0">
                <a:solidFill>
                  <a:schemeClr val="bg1"/>
                </a:solidFill>
              </a:rPr>
              <a:t>文本属性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98420" y="294787"/>
            <a:ext cx="154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b="1" dirty="0">
                <a:solidFill>
                  <a:srgbClr val="585858"/>
                </a:solidFill>
                <a:latin typeface="微软雅黑"/>
                <a:cs typeface="微软雅黑"/>
              </a:rPr>
              <a:t>4.3</a:t>
            </a:r>
            <a:r>
              <a:rPr lang="zh-CN" altLang="en-US" b="1" spc="-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lang="zh-CN" altLang="en-US" b="1" dirty="0">
                <a:solidFill>
                  <a:srgbClr val="585858"/>
                </a:solidFill>
                <a:latin typeface="微软雅黑"/>
                <a:cs typeface="微软雅黑"/>
              </a:rPr>
              <a:t>装</a:t>
            </a:r>
            <a:r>
              <a:rPr lang="zh-CN" altLang="en-US" b="1" spc="-5" dirty="0">
                <a:solidFill>
                  <a:srgbClr val="585858"/>
                </a:solidFill>
                <a:latin typeface="微软雅黑"/>
                <a:cs typeface="微软雅黑"/>
              </a:rPr>
              <a:t>饰</a:t>
            </a:r>
            <a:r>
              <a:rPr lang="zh-CN" altLang="en-US" b="1" dirty="0">
                <a:solidFill>
                  <a:srgbClr val="585858"/>
                </a:solidFill>
                <a:latin typeface="微软雅黑"/>
                <a:cs typeface="微软雅黑"/>
              </a:rPr>
              <a:t>文本</a:t>
            </a:r>
            <a:endParaRPr lang="zh-CN" altLang="en-US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888046"/>
            <a:ext cx="8382000" cy="6367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CSS</a:t>
            </a:r>
            <a:r>
              <a:rPr sz="1400" spc="-6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dirty="0" err="1">
                <a:solidFill>
                  <a:srgbClr val="252525"/>
                </a:solidFill>
                <a:latin typeface="微软雅黑"/>
                <a:cs typeface="微软雅黑"/>
              </a:rPr>
              <a:t>Text（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文本）属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性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可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定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义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本</a:t>
            </a:r>
            <a:r>
              <a:rPr sz="1400" spc="-5" dirty="0" err="1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外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观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比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如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本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颜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色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对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齐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本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装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饰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本</a:t>
            </a:r>
            <a:r>
              <a:rPr sz="1400" dirty="0" err="1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1400" spc="-10" dirty="0" err="1">
                <a:solidFill>
                  <a:srgbClr val="FF0000"/>
                </a:solidFill>
                <a:latin typeface="微软雅黑"/>
                <a:cs typeface="微软雅黑"/>
              </a:rPr>
              <a:t>文</a:t>
            </a:r>
            <a:r>
              <a:rPr sz="1400" spc="0" dirty="0" err="1">
                <a:solidFill>
                  <a:srgbClr val="FF0000"/>
                </a:solidFill>
                <a:latin typeface="微软雅黑"/>
                <a:cs typeface="微软雅黑"/>
              </a:rPr>
              <a:t>本</a:t>
            </a:r>
            <a:r>
              <a:rPr sz="1400" spc="-10" dirty="0" err="1">
                <a:solidFill>
                  <a:srgbClr val="FF0000"/>
                </a:solidFill>
                <a:latin typeface="微软雅黑"/>
                <a:cs typeface="微软雅黑"/>
              </a:rPr>
              <a:t>缩</a:t>
            </a:r>
            <a:r>
              <a:rPr sz="1400" dirty="0" err="1">
                <a:solidFill>
                  <a:srgbClr val="FF0000"/>
                </a:solidFill>
                <a:latin typeface="微软雅黑"/>
                <a:cs typeface="微软雅黑"/>
              </a:rPr>
              <a:t>进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行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间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距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等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1400" spc="-5" dirty="0">
                <a:solidFill>
                  <a:srgbClr val="FF0000"/>
                </a:solidFill>
                <a:latin typeface="微软雅黑"/>
                <a:cs typeface="微软雅黑"/>
              </a:rPr>
              <a:t>text-indent</a:t>
            </a:r>
            <a:r>
              <a:rPr sz="1400" spc="-2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属性用来指定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本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第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一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行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缩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进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通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常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是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将</a:t>
            </a:r>
            <a:r>
              <a:rPr sz="1400" spc="-10" dirty="0">
                <a:solidFill>
                  <a:srgbClr val="FF0000"/>
                </a:solidFill>
                <a:latin typeface="微软雅黑"/>
                <a:cs typeface="微软雅黑"/>
              </a:rPr>
              <a:t>段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落</a:t>
            </a:r>
            <a:r>
              <a:rPr sz="1400" spc="-10" dirty="0">
                <a:solidFill>
                  <a:srgbClr val="FF0000"/>
                </a:solidFill>
                <a:latin typeface="微软雅黑"/>
                <a:cs typeface="微软雅黑"/>
              </a:rPr>
              <a:t>的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首</a:t>
            </a:r>
            <a:r>
              <a:rPr sz="1400" spc="-10" dirty="0">
                <a:solidFill>
                  <a:srgbClr val="FF0000"/>
                </a:solidFill>
                <a:latin typeface="微软雅黑"/>
                <a:cs typeface="微软雅黑"/>
              </a:rPr>
              <a:t>行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缩</a:t>
            </a:r>
            <a:r>
              <a:rPr sz="1400" spc="-10" dirty="0">
                <a:solidFill>
                  <a:srgbClr val="FF0000"/>
                </a:solidFill>
                <a:latin typeface="微软雅黑"/>
                <a:cs typeface="微软雅黑"/>
              </a:rPr>
              <a:t>进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。</a:t>
            </a:r>
            <a:endParaRPr sz="14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1680014"/>
            <a:ext cx="5956300" cy="310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矩形 5"/>
          <p:cNvSpPr/>
          <p:nvPr/>
        </p:nvSpPr>
        <p:spPr>
          <a:xfrm>
            <a:off x="1295400" y="245222"/>
            <a:ext cx="1708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4.</a:t>
            </a:r>
            <a:r>
              <a:rPr lang="en-US" altLang="zh-CN" spc="-50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CSS</a:t>
            </a:r>
            <a:r>
              <a:rPr lang="en-US" altLang="zh-CN" spc="-45" dirty="0">
                <a:solidFill>
                  <a:schemeClr val="bg1"/>
                </a:solidFill>
              </a:rPr>
              <a:t> </a:t>
            </a:r>
            <a:r>
              <a:rPr lang="zh-CN" altLang="en-US" spc="-5" dirty="0">
                <a:solidFill>
                  <a:schemeClr val="bg1"/>
                </a:solidFill>
              </a:rPr>
              <a:t>文本属性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1994" y="357109"/>
            <a:ext cx="1546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b="1" dirty="0">
                <a:solidFill>
                  <a:srgbClr val="585858"/>
                </a:solidFill>
                <a:latin typeface="微软雅黑"/>
                <a:cs typeface="微软雅黑"/>
              </a:rPr>
              <a:t>4.4</a:t>
            </a:r>
            <a:r>
              <a:rPr lang="zh-CN" altLang="en-US" b="1" spc="-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lang="zh-CN" altLang="en-US" b="1" dirty="0">
                <a:solidFill>
                  <a:srgbClr val="585858"/>
                </a:solidFill>
                <a:latin typeface="微软雅黑"/>
                <a:cs typeface="微软雅黑"/>
              </a:rPr>
              <a:t>文本缩进</a:t>
            </a:r>
            <a:endParaRPr lang="zh-CN" altLang="en-US" dirty="0">
              <a:latin typeface="微软雅黑"/>
              <a:cs typeface="微软雅黑"/>
            </a:endParaRPr>
          </a:p>
        </p:txBody>
      </p:sp>
      <p:sp>
        <p:nvSpPr>
          <p:cNvPr id="2" name="框架 1">
            <a:extLst>
              <a:ext uri="{FF2B5EF4-FFF2-40B4-BE49-F238E27FC236}">
                <a16:creationId xmlns:a16="http://schemas.microsoft.com/office/drawing/2014/main" id="{2ADC0E09-E996-E645-8253-301405BCAFC4}"/>
              </a:ext>
            </a:extLst>
          </p:cNvPr>
          <p:cNvSpPr/>
          <p:nvPr/>
        </p:nvSpPr>
        <p:spPr>
          <a:xfrm>
            <a:off x="381000" y="2718508"/>
            <a:ext cx="293549" cy="81841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框架 7">
            <a:extLst>
              <a:ext uri="{FF2B5EF4-FFF2-40B4-BE49-F238E27FC236}">
                <a16:creationId xmlns:a16="http://schemas.microsoft.com/office/drawing/2014/main" id="{8A66DB60-06F5-8246-AEA3-3B8193219327}"/>
              </a:ext>
            </a:extLst>
          </p:cNvPr>
          <p:cNvSpPr/>
          <p:nvPr/>
        </p:nvSpPr>
        <p:spPr>
          <a:xfrm>
            <a:off x="381000" y="3409950"/>
            <a:ext cx="304800" cy="76200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框架 8">
            <a:extLst>
              <a:ext uri="{FF2B5EF4-FFF2-40B4-BE49-F238E27FC236}">
                <a16:creationId xmlns:a16="http://schemas.microsoft.com/office/drawing/2014/main" id="{45C2E46A-6AC6-B741-BBF7-338AE2902AA8}"/>
              </a:ext>
            </a:extLst>
          </p:cNvPr>
          <p:cNvSpPr/>
          <p:nvPr/>
        </p:nvSpPr>
        <p:spPr>
          <a:xfrm>
            <a:off x="369749" y="4095750"/>
            <a:ext cx="304800" cy="76200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框架 9">
            <a:extLst>
              <a:ext uri="{FF2B5EF4-FFF2-40B4-BE49-F238E27FC236}">
                <a16:creationId xmlns:a16="http://schemas.microsoft.com/office/drawing/2014/main" id="{7665E8FE-3A27-AC43-B38E-C9A6A9850227}"/>
              </a:ext>
            </a:extLst>
          </p:cNvPr>
          <p:cNvSpPr/>
          <p:nvPr/>
        </p:nvSpPr>
        <p:spPr>
          <a:xfrm>
            <a:off x="369749" y="4629150"/>
            <a:ext cx="304800" cy="76200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7500" y="3096789"/>
            <a:ext cx="6530975" cy="905510"/>
          </a:xfrm>
          <a:custGeom>
            <a:avLst/>
            <a:gdLst/>
            <a:ahLst/>
            <a:cxnLst/>
            <a:rect l="l" t="t" r="r" b="b"/>
            <a:pathLst>
              <a:path w="6530975" h="905510">
                <a:moveTo>
                  <a:pt x="0" y="905205"/>
                </a:moveTo>
                <a:lnTo>
                  <a:pt x="6530467" y="905205"/>
                </a:lnTo>
                <a:lnTo>
                  <a:pt x="6530467" y="0"/>
                </a:lnTo>
                <a:lnTo>
                  <a:pt x="0" y="0"/>
                </a:lnTo>
                <a:lnTo>
                  <a:pt x="0" y="905205"/>
                </a:lnTo>
                <a:close/>
              </a:path>
            </a:pathLst>
          </a:custGeom>
          <a:solidFill>
            <a:srgbClr val="E6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7500" y="1826461"/>
            <a:ext cx="6530975" cy="873125"/>
          </a:xfrm>
          <a:custGeom>
            <a:avLst/>
            <a:gdLst/>
            <a:ahLst/>
            <a:cxnLst/>
            <a:rect l="l" t="t" r="r" b="b"/>
            <a:pathLst>
              <a:path w="6530975" h="873125">
                <a:moveTo>
                  <a:pt x="0" y="872502"/>
                </a:moveTo>
                <a:lnTo>
                  <a:pt x="6530467" y="872502"/>
                </a:lnTo>
                <a:lnTo>
                  <a:pt x="6530467" y="0"/>
                </a:lnTo>
                <a:lnTo>
                  <a:pt x="0" y="0"/>
                </a:lnTo>
                <a:lnTo>
                  <a:pt x="0" y="872502"/>
                </a:lnTo>
                <a:close/>
              </a:path>
            </a:pathLst>
          </a:custGeom>
          <a:solidFill>
            <a:srgbClr val="E6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7500" y="1071062"/>
            <a:ext cx="8839200" cy="3567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solidFill>
                  <a:srgbClr val="252525"/>
                </a:solidFill>
                <a:latin typeface="微软雅黑"/>
                <a:cs typeface="微软雅黑"/>
              </a:rPr>
              <a:t>CSS</a:t>
            </a:r>
            <a:r>
              <a:rPr sz="1400" i="1" spc="-4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i="1" dirty="0" err="1">
                <a:solidFill>
                  <a:srgbClr val="252525"/>
                </a:solidFill>
                <a:latin typeface="微软雅黑"/>
                <a:cs typeface="微软雅黑"/>
              </a:rPr>
              <a:t>Text（</a:t>
            </a:r>
            <a:r>
              <a:rPr sz="1400" i="1" spc="0" dirty="0" err="1">
                <a:solidFill>
                  <a:srgbClr val="252525"/>
                </a:solidFill>
                <a:latin typeface="微软雅黑"/>
                <a:cs typeface="微软雅黑"/>
              </a:rPr>
              <a:t>文本）属</a:t>
            </a:r>
            <a:r>
              <a:rPr sz="1400" i="1" spc="-10" dirty="0" err="1">
                <a:solidFill>
                  <a:srgbClr val="252525"/>
                </a:solidFill>
                <a:latin typeface="微软雅黑"/>
                <a:cs typeface="微软雅黑"/>
              </a:rPr>
              <a:t>性</a:t>
            </a:r>
            <a:r>
              <a:rPr sz="1400" i="1" spc="0" dirty="0" err="1">
                <a:solidFill>
                  <a:srgbClr val="252525"/>
                </a:solidFill>
                <a:latin typeface="微软雅黑"/>
                <a:cs typeface="微软雅黑"/>
              </a:rPr>
              <a:t>可</a:t>
            </a:r>
            <a:r>
              <a:rPr sz="1400" i="1" spc="-10" dirty="0" err="1">
                <a:solidFill>
                  <a:srgbClr val="252525"/>
                </a:solidFill>
                <a:latin typeface="微软雅黑"/>
                <a:cs typeface="微软雅黑"/>
              </a:rPr>
              <a:t>定</a:t>
            </a:r>
            <a:r>
              <a:rPr sz="1400" i="1" spc="0" dirty="0" err="1">
                <a:solidFill>
                  <a:srgbClr val="252525"/>
                </a:solidFill>
                <a:latin typeface="微软雅黑"/>
                <a:cs typeface="微软雅黑"/>
              </a:rPr>
              <a:t>义</a:t>
            </a:r>
            <a:r>
              <a:rPr sz="1400" i="1" spc="-10" dirty="0" err="1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400" i="1" spc="0" dirty="0" err="1">
                <a:solidFill>
                  <a:srgbClr val="252525"/>
                </a:solidFill>
                <a:latin typeface="微软雅黑"/>
                <a:cs typeface="微软雅黑"/>
              </a:rPr>
              <a:t>本</a:t>
            </a:r>
            <a:r>
              <a:rPr sz="1400" i="1" spc="-5" dirty="0" err="1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400" i="1" spc="0" dirty="0" err="1">
                <a:solidFill>
                  <a:srgbClr val="252525"/>
                </a:solidFill>
                <a:latin typeface="微软雅黑"/>
                <a:cs typeface="微软雅黑"/>
              </a:rPr>
              <a:t>外</a:t>
            </a:r>
            <a:r>
              <a:rPr sz="1400" i="1" spc="-10" dirty="0" err="1">
                <a:solidFill>
                  <a:srgbClr val="252525"/>
                </a:solidFill>
                <a:latin typeface="微软雅黑"/>
                <a:cs typeface="微软雅黑"/>
              </a:rPr>
              <a:t>观</a:t>
            </a:r>
            <a:r>
              <a:rPr sz="1400" i="1" spc="0" dirty="0" err="1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400" i="1" spc="-10" dirty="0" err="1">
                <a:solidFill>
                  <a:srgbClr val="252525"/>
                </a:solidFill>
                <a:latin typeface="微软雅黑"/>
                <a:cs typeface="微软雅黑"/>
              </a:rPr>
              <a:t>比</a:t>
            </a:r>
            <a:r>
              <a:rPr sz="1400" i="1" spc="0" dirty="0" err="1">
                <a:solidFill>
                  <a:srgbClr val="252525"/>
                </a:solidFill>
                <a:latin typeface="微软雅黑"/>
                <a:cs typeface="微软雅黑"/>
              </a:rPr>
              <a:t>如</a:t>
            </a:r>
            <a:r>
              <a:rPr sz="1400" i="1" spc="-10" dirty="0" err="1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400" i="1" spc="0" dirty="0" err="1">
                <a:solidFill>
                  <a:srgbClr val="252525"/>
                </a:solidFill>
                <a:latin typeface="微软雅黑"/>
                <a:cs typeface="微软雅黑"/>
              </a:rPr>
              <a:t>本</a:t>
            </a:r>
            <a:r>
              <a:rPr sz="1400" i="1" spc="-10" dirty="0" err="1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400" i="1" spc="0" dirty="0" err="1">
                <a:solidFill>
                  <a:srgbClr val="252525"/>
                </a:solidFill>
                <a:latin typeface="微软雅黑"/>
                <a:cs typeface="微软雅黑"/>
              </a:rPr>
              <a:t>颜</a:t>
            </a:r>
            <a:r>
              <a:rPr sz="1400" i="1" spc="-10" dirty="0" err="1">
                <a:solidFill>
                  <a:srgbClr val="252525"/>
                </a:solidFill>
                <a:latin typeface="微软雅黑"/>
                <a:cs typeface="微软雅黑"/>
              </a:rPr>
              <a:t>色</a:t>
            </a:r>
            <a:r>
              <a:rPr sz="1400" i="1" spc="0" dirty="0" err="1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1400" i="1" spc="-10" dirty="0" err="1">
                <a:solidFill>
                  <a:srgbClr val="252525"/>
                </a:solidFill>
                <a:latin typeface="微软雅黑"/>
                <a:cs typeface="微软雅黑"/>
              </a:rPr>
              <a:t>对</a:t>
            </a:r>
            <a:r>
              <a:rPr sz="1400" i="1" spc="0" dirty="0" err="1">
                <a:solidFill>
                  <a:srgbClr val="252525"/>
                </a:solidFill>
                <a:latin typeface="微软雅黑"/>
                <a:cs typeface="微软雅黑"/>
              </a:rPr>
              <a:t>齐</a:t>
            </a:r>
            <a:r>
              <a:rPr sz="1400" i="1" spc="-10" dirty="0" err="1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400" i="1" spc="0" dirty="0" err="1">
                <a:solidFill>
                  <a:srgbClr val="252525"/>
                </a:solidFill>
                <a:latin typeface="微软雅黑"/>
                <a:cs typeface="微软雅黑"/>
              </a:rPr>
              <a:t>本</a:t>
            </a:r>
            <a:r>
              <a:rPr sz="1400" i="1" spc="-10" dirty="0" err="1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1400" i="1" spc="0" dirty="0" err="1">
                <a:solidFill>
                  <a:srgbClr val="252525"/>
                </a:solidFill>
                <a:latin typeface="微软雅黑"/>
                <a:cs typeface="微软雅黑"/>
              </a:rPr>
              <a:t>装</a:t>
            </a:r>
            <a:r>
              <a:rPr sz="1400" i="1" spc="-10" dirty="0" err="1">
                <a:solidFill>
                  <a:srgbClr val="252525"/>
                </a:solidFill>
                <a:latin typeface="微软雅黑"/>
                <a:cs typeface="微软雅黑"/>
              </a:rPr>
              <a:t>饰</a:t>
            </a:r>
            <a:r>
              <a:rPr sz="1400" i="1" spc="0" dirty="0" err="1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400" i="1" spc="-10" dirty="0" err="1">
                <a:solidFill>
                  <a:srgbClr val="252525"/>
                </a:solidFill>
                <a:latin typeface="微软雅黑"/>
                <a:cs typeface="微软雅黑"/>
              </a:rPr>
              <a:t>本</a:t>
            </a:r>
            <a:r>
              <a:rPr sz="1400" i="1" dirty="0" err="1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1400" i="1" spc="-10" dirty="0" err="1">
                <a:solidFill>
                  <a:srgbClr val="FF0000"/>
                </a:solidFill>
                <a:latin typeface="微软雅黑"/>
                <a:cs typeface="微软雅黑"/>
              </a:rPr>
              <a:t>文</a:t>
            </a:r>
            <a:r>
              <a:rPr sz="1400" i="1" spc="0" dirty="0" err="1">
                <a:solidFill>
                  <a:srgbClr val="FF0000"/>
                </a:solidFill>
                <a:latin typeface="微软雅黑"/>
                <a:cs typeface="微软雅黑"/>
              </a:rPr>
              <a:t>本</a:t>
            </a:r>
            <a:r>
              <a:rPr sz="1400" i="1" spc="-10" dirty="0" err="1">
                <a:solidFill>
                  <a:srgbClr val="FF0000"/>
                </a:solidFill>
                <a:latin typeface="微软雅黑"/>
                <a:cs typeface="微软雅黑"/>
              </a:rPr>
              <a:t>缩</a:t>
            </a:r>
            <a:r>
              <a:rPr sz="1400" i="1" dirty="0" err="1">
                <a:solidFill>
                  <a:srgbClr val="FF0000"/>
                </a:solidFill>
                <a:latin typeface="微软雅黑"/>
                <a:cs typeface="微软雅黑"/>
              </a:rPr>
              <a:t>进</a:t>
            </a:r>
            <a:r>
              <a:rPr sz="1400" i="1" spc="-10" dirty="0" err="1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1400" i="1" spc="0" dirty="0" err="1">
                <a:solidFill>
                  <a:srgbClr val="252525"/>
                </a:solidFill>
                <a:latin typeface="微软雅黑"/>
                <a:cs typeface="微软雅黑"/>
              </a:rPr>
              <a:t>行</a:t>
            </a:r>
            <a:r>
              <a:rPr sz="1400" i="1" spc="-10" dirty="0" err="1">
                <a:solidFill>
                  <a:srgbClr val="252525"/>
                </a:solidFill>
                <a:latin typeface="微软雅黑"/>
                <a:cs typeface="微软雅黑"/>
              </a:rPr>
              <a:t>间</a:t>
            </a:r>
            <a:r>
              <a:rPr sz="1400" i="1" spc="0" dirty="0" err="1">
                <a:solidFill>
                  <a:srgbClr val="252525"/>
                </a:solidFill>
                <a:latin typeface="微软雅黑"/>
                <a:cs typeface="微软雅黑"/>
              </a:rPr>
              <a:t>距</a:t>
            </a:r>
            <a:r>
              <a:rPr sz="1400" i="1" spc="-10" dirty="0" err="1">
                <a:solidFill>
                  <a:srgbClr val="252525"/>
                </a:solidFill>
                <a:latin typeface="微软雅黑"/>
                <a:cs typeface="微软雅黑"/>
              </a:rPr>
              <a:t>等</a:t>
            </a:r>
            <a:r>
              <a:rPr sz="1400" i="1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i="1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1600" spc="-5" dirty="0">
                <a:solidFill>
                  <a:srgbClr val="FF0000"/>
                </a:solidFill>
                <a:latin typeface="微软雅黑"/>
                <a:cs typeface="微软雅黑"/>
              </a:rPr>
              <a:t>text-indent</a:t>
            </a:r>
            <a:r>
              <a:rPr sz="1600" spc="-2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属性用来指定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本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第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一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行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缩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进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通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常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是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将</a:t>
            </a:r>
            <a:r>
              <a:rPr sz="1600" spc="-10" dirty="0">
                <a:solidFill>
                  <a:srgbClr val="FF0000"/>
                </a:solidFill>
                <a:latin typeface="微软雅黑"/>
                <a:cs typeface="微软雅黑"/>
              </a:rPr>
              <a:t>段</a:t>
            </a:r>
            <a:r>
              <a:rPr sz="1600" spc="0" dirty="0">
                <a:solidFill>
                  <a:srgbClr val="FF0000"/>
                </a:solidFill>
                <a:latin typeface="微软雅黑"/>
                <a:cs typeface="微软雅黑"/>
              </a:rPr>
              <a:t>落</a:t>
            </a:r>
            <a:r>
              <a:rPr sz="1600" spc="-10" dirty="0">
                <a:solidFill>
                  <a:srgbClr val="FF0000"/>
                </a:solidFill>
                <a:latin typeface="微软雅黑"/>
                <a:cs typeface="微软雅黑"/>
              </a:rPr>
              <a:t>的</a:t>
            </a:r>
            <a:r>
              <a:rPr sz="1600" spc="0" dirty="0">
                <a:solidFill>
                  <a:srgbClr val="FF0000"/>
                </a:solidFill>
                <a:latin typeface="微软雅黑"/>
                <a:cs typeface="微软雅黑"/>
              </a:rPr>
              <a:t>首</a:t>
            </a:r>
            <a:r>
              <a:rPr sz="1600" spc="-10" dirty="0">
                <a:solidFill>
                  <a:srgbClr val="FF0000"/>
                </a:solidFill>
                <a:latin typeface="微软雅黑"/>
                <a:cs typeface="微软雅黑"/>
              </a:rPr>
              <a:t>行</a:t>
            </a:r>
            <a:r>
              <a:rPr sz="1600" spc="0" dirty="0">
                <a:solidFill>
                  <a:srgbClr val="FF0000"/>
                </a:solidFill>
                <a:latin typeface="微软雅黑"/>
                <a:cs typeface="微软雅黑"/>
              </a:rPr>
              <a:t>缩</a:t>
            </a:r>
            <a:r>
              <a:rPr sz="1600" spc="-10" dirty="0">
                <a:solidFill>
                  <a:srgbClr val="FF0000"/>
                </a:solidFill>
                <a:latin typeface="微软雅黑"/>
                <a:cs typeface="微软雅黑"/>
              </a:rPr>
              <a:t>进</a:t>
            </a:r>
            <a:r>
              <a:rPr sz="1600" spc="0" dirty="0">
                <a:solidFill>
                  <a:srgbClr val="FF0000"/>
                </a:solidFill>
                <a:latin typeface="微软雅黑"/>
                <a:cs typeface="微软雅黑"/>
              </a:rPr>
              <a:t>。</a:t>
            </a:r>
            <a:endParaRPr sz="16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7208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ourier New"/>
                <a:cs typeface="Courier New"/>
              </a:rPr>
              <a:t>div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</a:p>
          <a:p>
            <a:pPr marL="330835">
              <a:lnSpc>
                <a:spcPct val="100000"/>
              </a:lnSpc>
              <a:spcBef>
                <a:spcPts val="620"/>
              </a:spcBef>
            </a:pPr>
            <a:r>
              <a:rPr sz="1400" spc="-10" dirty="0">
                <a:latin typeface="Courier New"/>
                <a:cs typeface="Courier New"/>
              </a:rPr>
              <a:t>text-indent: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10px;</a:t>
            </a:r>
            <a:endParaRPr sz="1400" dirty="0">
              <a:latin typeface="Courier New"/>
              <a:cs typeface="Courier New"/>
            </a:endParaRPr>
          </a:p>
          <a:p>
            <a:pPr marL="172085">
              <a:lnSpc>
                <a:spcPct val="100000"/>
              </a:lnSpc>
              <a:spcBef>
                <a:spcPts val="640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dirty="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  <a:spcBef>
                <a:spcPts val="785"/>
              </a:spcBef>
            </a:pP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通过设置该属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性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所</a:t>
            </a:r>
            <a:r>
              <a:rPr sz="1400" dirty="0" err="1">
                <a:solidFill>
                  <a:srgbClr val="252525"/>
                </a:solidFill>
                <a:latin typeface="微软雅黑"/>
                <a:cs typeface="微软雅黑"/>
              </a:rPr>
              <a:t>有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元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素的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第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一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行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都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可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以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缩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进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一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个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给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定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长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度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甚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至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该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长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度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可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以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是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负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值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2000" dirty="0">
              <a:latin typeface="Times New Roman"/>
              <a:cs typeface="Times New Roman"/>
            </a:endParaRPr>
          </a:p>
          <a:p>
            <a:pPr marL="172085">
              <a:lnSpc>
                <a:spcPct val="100000"/>
              </a:lnSpc>
              <a:spcBef>
                <a:spcPts val="905"/>
              </a:spcBef>
            </a:pPr>
            <a:r>
              <a:rPr sz="1400" dirty="0">
                <a:latin typeface="Courier New"/>
                <a:cs typeface="Courier New"/>
              </a:rPr>
              <a:t>p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</a:p>
          <a:p>
            <a:pPr marL="330835">
              <a:lnSpc>
                <a:spcPct val="100000"/>
              </a:lnSpc>
              <a:spcBef>
                <a:spcPts val="625"/>
              </a:spcBef>
            </a:pPr>
            <a:r>
              <a:rPr sz="1400" spc="-10" dirty="0">
                <a:latin typeface="Courier New"/>
                <a:cs typeface="Courier New"/>
              </a:rPr>
              <a:t>text-indent: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2em;</a:t>
            </a:r>
            <a:endParaRPr sz="1400" dirty="0">
              <a:latin typeface="Courier New"/>
              <a:cs typeface="Courier New"/>
            </a:endParaRPr>
          </a:p>
          <a:p>
            <a:pPr marL="172085">
              <a:lnSpc>
                <a:spcPct val="100000"/>
              </a:lnSpc>
              <a:spcBef>
                <a:spcPts val="635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2000" dirty="0">
              <a:latin typeface="Times New Roman"/>
              <a:cs typeface="Times New Roman"/>
            </a:endParaRPr>
          </a:p>
          <a:p>
            <a:pPr marL="19685" marR="92075">
              <a:lnSpc>
                <a:spcPct val="150500"/>
              </a:lnSpc>
            </a:pPr>
            <a:r>
              <a:rPr sz="1400" dirty="0">
                <a:solidFill>
                  <a:srgbClr val="FF0000"/>
                </a:solidFill>
                <a:latin typeface="微软雅黑"/>
                <a:cs typeface="微软雅黑"/>
              </a:rPr>
              <a:t>em</a:t>
            </a:r>
            <a:r>
              <a:rPr sz="1400" spc="-1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400" spc="0" dirty="0">
                <a:latin typeface="微软雅黑"/>
                <a:cs typeface="微软雅黑"/>
              </a:rPr>
              <a:t>是一个相</a:t>
            </a:r>
            <a:r>
              <a:rPr sz="1400" dirty="0">
                <a:latin typeface="微软雅黑"/>
                <a:cs typeface="微软雅黑"/>
              </a:rPr>
              <a:t>对</a:t>
            </a:r>
            <a:r>
              <a:rPr sz="1400" spc="0" dirty="0">
                <a:latin typeface="微软雅黑"/>
                <a:cs typeface="微软雅黑"/>
              </a:rPr>
              <a:t>单位</a:t>
            </a:r>
            <a:r>
              <a:rPr sz="1400" spc="-10" dirty="0">
                <a:latin typeface="微软雅黑"/>
                <a:cs typeface="微软雅黑"/>
              </a:rPr>
              <a:t>，</a:t>
            </a:r>
            <a:r>
              <a:rPr sz="1400" spc="0" dirty="0">
                <a:latin typeface="微软雅黑"/>
                <a:cs typeface="微软雅黑"/>
              </a:rPr>
              <a:t>就</a:t>
            </a:r>
            <a:r>
              <a:rPr sz="1400" spc="-10" dirty="0">
                <a:latin typeface="微软雅黑"/>
                <a:cs typeface="微软雅黑"/>
              </a:rPr>
              <a:t>是</a:t>
            </a:r>
            <a:r>
              <a:rPr sz="1400" spc="0" dirty="0">
                <a:latin typeface="微软雅黑"/>
                <a:cs typeface="微软雅黑"/>
              </a:rPr>
              <a:t>当</a:t>
            </a:r>
            <a:r>
              <a:rPr sz="1400" spc="-10" dirty="0">
                <a:latin typeface="微软雅黑"/>
                <a:cs typeface="微软雅黑"/>
              </a:rPr>
              <a:t>前</a:t>
            </a:r>
            <a:r>
              <a:rPr sz="1400" spc="0" dirty="0">
                <a:latin typeface="微软雅黑"/>
                <a:cs typeface="微软雅黑"/>
              </a:rPr>
              <a:t>元</a:t>
            </a:r>
            <a:r>
              <a:rPr sz="1400" spc="-10" dirty="0">
                <a:latin typeface="微软雅黑"/>
                <a:cs typeface="微软雅黑"/>
              </a:rPr>
              <a:t>素</a:t>
            </a:r>
            <a:r>
              <a:rPr sz="1400" spc="-5" dirty="0">
                <a:latin typeface="微软雅黑"/>
                <a:cs typeface="微软雅黑"/>
              </a:rPr>
              <a:t>（font-size)</a:t>
            </a:r>
            <a:r>
              <a:rPr sz="1400" spc="-40" dirty="0">
                <a:latin typeface="微软雅黑"/>
                <a:cs typeface="微软雅黑"/>
              </a:rPr>
              <a:t> </a:t>
            </a:r>
            <a:r>
              <a:rPr sz="1400" dirty="0">
                <a:solidFill>
                  <a:srgbClr val="FF0000"/>
                </a:solidFill>
                <a:latin typeface="微软雅黑"/>
                <a:cs typeface="微软雅黑"/>
              </a:rPr>
              <a:t>1</a:t>
            </a:r>
            <a:r>
              <a:rPr sz="1400" spc="-2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个文字的大小</a:t>
            </a:r>
            <a:r>
              <a:rPr sz="1400" dirty="0">
                <a:latin typeface="微软雅黑"/>
                <a:cs typeface="微软雅黑"/>
              </a:rPr>
              <a:t>,</a:t>
            </a:r>
            <a:r>
              <a:rPr sz="1400" spc="-50" dirty="0">
                <a:latin typeface="微软雅黑"/>
                <a:cs typeface="微软雅黑"/>
              </a:rPr>
              <a:t> </a:t>
            </a:r>
            <a:r>
              <a:rPr sz="1400" spc="0" dirty="0">
                <a:latin typeface="微软雅黑"/>
                <a:cs typeface="微软雅黑"/>
              </a:rPr>
              <a:t>如果当前元素</a:t>
            </a:r>
            <a:r>
              <a:rPr sz="1400" spc="-10" dirty="0">
                <a:latin typeface="微软雅黑"/>
                <a:cs typeface="微软雅黑"/>
              </a:rPr>
              <a:t>没</a:t>
            </a:r>
            <a:r>
              <a:rPr sz="1400" spc="0" dirty="0">
                <a:latin typeface="微软雅黑"/>
                <a:cs typeface="微软雅黑"/>
              </a:rPr>
              <a:t>有</a:t>
            </a:r>
            <a:r>
              <a:rPr sz="1400" spc="-10" dirty="0">
                <a:latin typeface="微软雅黑"/>
                <a:cs typeface="微软雅黑"/>
              </a:rPr>
              <a:t>设</a:t>
            </a:r>
            <a:r>
              <a:rPr sz="1400" spc="0" dirty="0">
                <a:latin typeface="微软雅黑"/>
                <a:cs typeface="微软雅黑"/>
              </a:rPr>
              <a:t>置</a:t>
            </a:r>
            <a:r>
              <a:rPr sz="1400" spc="-10" dirty="0">
                <a:latin typeface="微软雅黑"/>
                <a:cs typeface="微软雅黑"/>
              </a:rPr>
              <a:t>大</a:t>
            </a:r>
            <a:r>
              <a:rPr sz="1400" spc="0" dirty="0">
                <a:latin typeface="微软雅黑"/>
                <a:cs typeface="微软雅黑"/>
              </a:rPr>
              <a:t>小</a:t>
            </a:r>
            <a:r>
              <a:rPr sz="1400" spc="-10" dirty="0">
                <a:latin typeface="微软雅黑"/>
                <a:cs typeface="微软雅黑"/>
              </a:rPr>
              <a:t>，</a:t>
            </a:r>
            <a:r>
              <a:rPr sz="1400" spc="0" dirty="0">
                <a:latin typeface="微软雅黑"/>
                <a:cs typeface="微软雅黑"/>
              </a:rPr>
              <a:t>则</a:t>
            </a:r>
            <a:r>
              <a:rPr sz="1400" spc="-10" dirty="0">
                <a:latin typeface="微软雅黑"/>
                <a:cs typeface="微软雅黑"/>
              </a:rPr>
              <a:t>会</a:t>
            </a:r>
            <a:r>
              <a:rPr sz="1400" spc="0" dirty="0">
                <a:latin typeface="微软雅黑"/>
                <a:cs typeface="微软雅黑"/>
              </a:rPr>
              <a:t>按</a:t>
            </a:r>
            <a:r>
              <a:rPr sz="1400" spc="-10" dirty="0">
                <a:latin typeface="微软雅黑"/>
                <a:cs typeface="微软雅黑"/>
              </a:rPr>
              <a:t>照</a:t>
            </a:r>
            <a:r>
              <a:rPr sz="1400" spc="0" dirty="0">
                <a:latin typeface="微软雅黑"/>
                <a:cs typeface="微软雅黑"/>
              </a:rPr>
              <a:t>父元 素的</a:t>
            </a:r>
            <a:r>
              <a:rPr sz="1400" spc="-20" dirty="0">
                <a:latin typeface="微软雅黑"/>
                <a:cs typeface="微软雅黑"/>
              </a:rPr>
              <a:t> </a:t>
            </a:r>
            <a:r>
              <a:rPr sz="1400" dirty="0">
                <a:latin typeface="微软雅黑"/>
                <a:cs typeface="微软雅黑"/>
              </a:rPr>
              <a:t>1</a:t>
            </a:r>
            <a:r>
              <a:rPr sz="1400" spc="-15" dirty="0">
                <a:latin typeface="微软雅黑"/>
                <a:cs typeface="微软雅黑"/>
              </a:rPr>
              <a:t> </a:t>
            </a:r>
            <a:r>
              <a:rPr sz="1400" spc="0" dirty="0">
                <a:latin typeface="微软雅黑"/>
                <a:cs typeface="微软雅黑"/>
              </a:rPr>
              <a:t>个文字大小。</a:t>
            </a:r>
            <a:endParaRPr sz="1400" dirty="0">
              <a:latin typeface="微软雅黑"/>
              <a:cs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95400" y="245222"/>
            <a:ext cx="1708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4.</a:t>
            </a:r>
            <a:r>
              <a:rPr lang="en-US" altLang="zh-CN" spc="-50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CSS</a:t>
            </a:r>
            <a:r>
              <a:rPr lang="en-US" altLang="zh-CN" spc="-45" dirty="0">
                <a:solidFill>
                  <a:schemeClr val="bg1"/>
                </a:solidFill>
              </a:rPr>
              <a:t> </a:t>
            </a:r>
            <a:r>
              <a:rPr lang="zh-CN" altLang="en-US" spc="-5" dirty="0">
                <a:solidFill>
                  <a:schemeClr val="bg1"/>
                </a:solidFill>
              </a:rPr>
              <a:t>文本属性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1994" y="336277"/>
            <a:ext cx="1546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b="1" dirty="0">
                <a:solidFill>
                  <a:srgbClr val="585858"/>
                </a:solidFill>
                <a:latin typeface="微软雅黑"/>
                <a:cs typeface="微软雅黑"/>
              </a:rPr>
              <a:t>4.4</a:t>
            </a:r>
            <a:r>
              <a:rPr lang="zh-CN" altLang="en-US" b="1" spc="-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lang="zh-CN" altLang="en-US" b="1" dirty="0">
                <a:solidFill>
                  <a:srgbClr val="585858"/>
                </a:solidFill>
                <a:latin typeface="微软雅黑"/>
                <a:cs typeface="微软雅黑"/>
              </a:rPr>
              <a:t>文本缩进</a:t>
            </a:r>
            <a:endParaRPr lang="zh-CN" altLang="en-US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381949" y="2978977"/>
            <a:ext cx="5616487" cy="1885963"/>
            <a:chOff x="1189062" y="2956547"/>
            <a:chExt cx="5616487" cy="1885963"/>
          </a:xfrm>
        </p:grpSpPr>
        <p:sp>
          <p:nvSpPr>
            <p:cNvPr id="5" name="object 5"/>
            <p:cNvSpPr/>
            <p:nvPr/>
          </p:nvSpPr>
          <p:spPr>
            <a:xfrm>
              <a:off x="1189062" y="2956547"/>
              <a:ext cx="3993388" cy="18859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141723" y="3105150"/>
              <a:ext cx="2663826" cy="1737360"/>
              <a:chOff x="4141723" y="3105150"/>
              <a:chExt cx="2663826" cy="1737360"/>
            </a:xfrm>
          </p:grpSpPr>
          <p:sp>
            <p:nvSpPr>
              <p:cNvPr id="3" name="object 3"/>
              <p:cNvSpPr/>
              <p:nvPr/>
            </p:nvSpPr>
            <p:spPr>
              <a:xfrm>
                <a:off x="4141723" y="3105150"/>
                <a:ext cx="240029" cy="1737360"/>
              </a:xfrm>
              <a:custGeom>
                <a:avLst/>
                <a:gdLst/>
                <a:ahLst/>
                <a:cxnLst/>
                <a:rect l="l" t="t" r="r" b="b"/>
                <a:pathLst>
                  <a:path w="240029" h="1737360">
                    <a:moveTo>
                      <a:pt x="239902" y="1737347"/>
                    </a:moveTo>
                    <a:lnTo>
                      <a:pt x="193256" y="1727920"/>
                    </a:lnTo>
                    <a:lnTo>
                      <a:pt x="155146" y="1702212"/>
                    </a:lnTo>
                    <a:lnTo>
                      <a:pt x="129442" y="1664084"/>
                    </a:lnTo>
                    <a:lnTo>
                      <a:pt x="120014" y="1617395"/>
                    </a:lnTo>
                    <a:lnTo>
                      <a:pt x="120014" y="988618"/>
                    </a:lnTo>
                    <a:lnTo>
                      <a:pt x="110585" y="941930"/>
                    </a:lnTo>
                    <a:lnTo>
                      <a:pt x="84867" y="903801"/>
                    </a:lnTo>
                    <a:lnTo>
                      <a:pt x="46720" y="878094"/>
                    </a:lnTo>
                    <a:lnTo>
                      <a:pt x="0" y="868667"/>
                    </a:lnTo>
                    <a:lnTo>
                      <a:pt x="46720" y="859239"/>
                    </a:lnTo>
                    <a:lnTo>
                      <a:pt x="84867" y="833526"/>
                    </a:lnTo>
                    <a:lnTo>
                      <a:pt x="110585" y="795383"/>
                    </a:lnTo>
                    <a:lnTo>
                      <a:pt x="120014" y="748665"/>
                    </a:lnTo>
                    <a:lnTo>
                      <a:pt x="120014" y="119887"/>
                    </a:lnTo>
                    <a:lnTo>
                      <a:pt x="129442" y="73241"/>
                    </a:lnTo>
                    <a:lnTo>
                      <a:pt x="155146" y="35131"/>
                    </a:lnTo>
                    <a:lnTo>
                      <a:pt x="193256" y="9427"/>
                    </a:lnTo>
                    <a:lnTo>
                      <a:pt x="239902" y="0"/>
                    </a:lnTo>
                  </a:path>
                </a:pathLst>
              </a:custGeom>
              <a:ln w="6350">
                <a:solidFill>
                  <a:srgbClr val="4471C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" name="object 4"/>
              <p:cNvSpPr/>
              <p:nvPr/>
            </p:nvSpPr>
            <p:spPr>
              <a:xfrm>
                <a:off x="5341365" y="3105150"/>
                <a:ext cx="240029" cy="1737360"/>
              </a:xfrm>
              <a:custGeom>
                <a:avLst/>
                <a:gdLst/>
                <a:ahLst/>
                <a:cxnLst/>
                <a:rect l="l" t="t" r="r" b="b"/>
                <a:pathLst>
                  <a:path w="240029" h="1737360">
                    <a:moveTo>
                      <a:pt x="0" y="0"/>
                    </a:moveTo>
                    <a:lnTo>
                      <a:pt x="46720" y="9427"/>
                    </a:lnTo>
                    <a:lnTo>
                      <a:pt x="84867" y="35131"/>
                    </a:lnTo>
                    <a:lnTo>
                      <a:pt x="110585" y="73241"/>
                    </a:lnTo>
                    <a:lnTo>
                      <a:pt x="120014" y="119887"/>
                    </a:lnTo>
                    <a:lnTo>
                      <a:pt x="120014" y="748665"/>
                    </a:lnTo>
                    <a:lnTo>
                      <a:pt x="129442" y="795383"/>
                    </a:lnTo>
                    <a:lnTo>
                      <a:pt x="155146" y="833526"/>
                    </a:lnTo>
                    <a:lnTo>
                      <a:pt x="193256" y="859239"/>
                    </a:lnTo>
                    <a:lnTo>
                      <a:pt x="239903" y="868667"/>
                    </a:lnTo>
                    <a:lnTo>
                      <a:pt x="193256" y="878094"/>
                    </a:lnTo>
                    <a:lnTo>
                      <a:pt x="155146" y="903801"/>
                    </a:lnTo>
                    <a:lnTo>
                      <a:pt x="129442" y="941930"/>
                    </a:lnTo>
                    <a:lnTo>
                      <a:pt x="120014" y="988618"/>
                    </a:lnTo>
                    <a:lnTo>
                      <a:pt x="120014" y="1617395"/>
                    </a:lnTo>
                    <a:lnTo>
                      <a:pt x="110585" y="1664084"/>
                    </a:lnTo>
                    <a:lnTo>
                      <a:pt x="84867" y="1702212"/>
                    </a:lnTo>
                    <a:lnTo>
                      <a:pt x="46720" y="1727920"/>
                    </a:lnTo>
                    <a:lnTo>
                      <a:pt x="0" y="1737347"/>
                    </a:lnTo>
                  </a:path>
                </a:pathLst>
              </a:custGeom>
              <a:ln w="6350">
                <a:solidFill>
                  <a:srgbClr val="4471C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5642864" y="3747134"/>
                <a:ext cx="1162685" cy="453390"/>
              </a:xfrm>
              <a:custGeom>
                <a:avLst/>
                <a:gdLst/>
                <a:ahLst/>
                <a:cxnLst/>
                <a:rect l="l" t="t" r="r" b="b"/>
                <a:pathLst>
                  <a:path w="1162684" h="453389">
                    <a:moveTo>
                      <a:pt x="1087119" y="0"/>
                    </a:moveTo>
                    <a:lnTo>
                      <a:pt x="75564" y="0"/>
                    </a:lnTo>
                    <a:lnTo>
                      <a:pt x="46184" y="5931"/>
                    </a:lnTo>
                    <a:lnTo>
                      <a:pt x="22161" y="22113"/>
                    </a:lnTo>
                    <a:lnTo>
                      <a:pt x="5949" y="46130"/>
                    </a:lnTo>
                    <a:lnTo>
                      <a:pt x="0" y="75564"/>
                    </a:lnTo>
                    <a:lnTo>
                      <a:pt x="0" y="377812"/>
                    </a:lnTo>
                    <a:lnTo>
                      <a:pt x="5949" y="407225"/>
                    </a:lnTo>
                    <a:lnTo>
                      <a:pt x="22161" y="431244"/>
                    </a:lnTo>
                    <a:lnTo>
                      <a:pt x="46184" y="447438"/>
                    </a:lnTo>
                    <a:lnTo>
                      <a:pt x="75564" y="453377"/>
                    </a:lnTo>
                    <a:lnTo>
                      <a:pt x="1087119" y="453377"/>
                    </a:lnTo>
                    <a:lnTo>
                      <a:pt x="1116554" y="447438"/>
                    </a:lnTo>
                    <a:lnTo>
                      <a:pt x="1140571" y="431244"/>
                    </a:lnTo>
                    <a:lnTo>
                      <a:pt x="1156753" y="407225"/>
                    </a:lnTo>
                    <a:lnTo>
                      <a:pt x="1162685" y="377812"/>
                    </a:lnTo>
                    <a:lnTo>
                      <a:pt x="1162685" y="75564"/>
                    </a:lnTo>
                    <a:lnTo>
                      <a:pt x="1156753" y="46130"/>
                    </a:lnTo>
                    <a:lnTo>
                      <a:pt x="1140571" y="22113"/>
                    </a:lnTo>
                    <a:lnTo>
                      <a:pt x="1116554" y="5931"/>
                    </a:lnTo>
                    <a:lnTo>
                      <a:pt x="1087119" y="0"/>
                    </a:lnTo>
                    <a:close/>
                  </a:path>
                </a:pathLst>
              </a:custGeom>
              <a:solidFill>
                <a:srgbClr val="4471C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5642864" y="3747134"/>
                <a:ext cx="1162685" cy="453390"/>
              </a:xfrm>
              <a:custGeom>
                <a:avLst/>
                <a:gdLst/>
                <a:ahLst/>
                <a:cxnLst/>
                <a:rect l="l" t="t" r="r" b="b"/>
                <a:pathLst>
                  <a:path w="1162684" h="453389">
                    <a:moveTo>
                      <a:pt x="0" y="75564"/>
                    </a:moveTo>
                    <a:lnTo>
                      <a:pt x="5949" y="46130"/>
                    </a:lnTo>
                    <a:lnTo>
                      <a:pt x="22161" y="22113"/>
                    </a:lnTo>
                    <a:lnTo>
                      <a:pt x="46184" y="5931"/>
                    </a:lnTo>
                    <a:lnTo>
                      <a:pt x="75564" y="0"/>
                    </a:lnTo>
                    <a:lnTo>
                      <a:pt x="1087119" y="0"/>
                    </a:lnTo>
                    <a:lnTo>
                      <a:pt x="1116554" y="5931"/>
                    </a:lnTo>
                    <a:lnTo>
                      <a:pt x="1140571" y="22113"/>
                    </a:lnTo>
                    <a:lnTo>
                      <a:pt x="1156753" y="46130"/>
                    </a:lnTo>
                    <a:lnTo>
                      <a:pt x="1162685" y="75564"/>
                    </a:lnTo>
                    <a:lnTo>
                      <a:pt x="1162685" y="377812"/>
                    </a:lnTo>
                    <a:lnTo>
                      <a:pt x="1156753" y="407225"/>
                    </a:lnTo>
                    <a:lnTo>
                      <a:pt x="1140571" y="431244"/>
                    </a:lnTo>
                    <a:lnTo>
                      <a:pt x="1116554" y="447438"/>
                    </a:lnTo>
                    <a:lnTo>
                      <a:pt x="1087119" y="453377"/>
                    </a:lnTo>
                    <a:lnTo>
                      <a:pt x="75564" y="453377"/>
                    </a:lnTo>
                    <a:lnTo>
                      <a:pt x="46184" y="447438"/>
                    </a:lnTo>
                    <a:lnTo>
                      <a:pt x="22161" y="431244"/>
                    </a:lnTo>
                    <a:lnTo>
                      <a:pt x="5949" y="407225"/>
                    </a:lnTo>
                    <a:lnTo>
                      <a:pt x="0" y="377812"/>
                    </a:lnTo>
                    <a:lnTo>
                      <a:pt x="0" y="75564"/>
                    </a:lnTo>
                    <a:close/>
                  </a:path>
                </a:pathLst>
              </a:custGeom>
              <a:ln w="12700">
                <a:solidFill>
                  <a:srgbClr val="2E528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8"/>
              <p:cNvSpPr txBox="1"/>
              <p:nvPr/>
            </p:nvSpPr>
            <p:spPr>
              <a:xfrm>
                <a:off x="5952235" y="3850335"/>
                <a:ext cx="546735" cy="234315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sz="1350" spc="10" dirty="0">
                    <a:solidFill>
                      <a:srgbClr val="FFFFFF"/>
                    </a:solidFill>
                    <a:latin typeface="宋体"/>
                    <a:cs typeface="宋体"/>
                  </a:rPr>
                  <a:t>行间距</a:t>
                </a:r>
                <a:endParaRPr sz="1350">
                  <a:latin typeface="宋体"/>
                  <a:cs typeface="宋体"/>
                </a:endParaRPr>
              </a:p>
            </p:txBody>
          </p:sp>
        </p:grpSp>
      </p:grpSp>
      <p:sp>
        <p:nvSpPr>
          <p:cNvPr id="9" name="object 9"/>
          <p:cNvSpPr/>
          <p:nvPr/>
        </p:nvSpPr>
        <p:spPr>
          <a:xfrm>
            <a:off x="381000" y="1983291"/>
            <a:ext cx="6530975" cy="873125"/>
          </a:xfrm>
          <a:custGeom>
            <a:avLst/>
            <a:gdLst/>
            <a:ahLst/>
            <a:cxnLst/>
            <a:rect l="l" t="t" r="r" b="b"/>
            <a:pathLst>
              <a:path w="6530975" h="873125">
                <a:moveTo>
                  <a:pt x="0" y="872502"/>
                </a:moveTo>
                <a:lnTo>
                  <a:pt x="6530467" y="872502"/>
                </a:lnTo>
                <a:lnTo>
                  <a:pt x="6530467" y="0"/>
                </a:lnTo>
                <a:lnTo>
                  <a:pt x="0" y="0"/>
                </a:lnTo>
                <a:lnTo>
                  <a:pt x="0" y="872502"/>
                </a:lnTo>
                <a:close/>
              </a:path>
            </a:pathLst>
          </a:custGeom>
          <a:solidFill>
            <a:srgbClr val="E6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1000" y="838327"/>
            <a:ext cx="8534400" cy="19601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252525"/>
                </a:solidFill>
                <a:latin typeface="微软雅黑"/>
                <a:cs typeface="微软雅黑"/>
              </a:rPr>
              <a:t>CSS</a:t>
            </a:r>
            <a:r>
              <a:rPr sz="1200" spc="-4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200" dirty="0">
                <a:solidFill>
                  <a:srgbClr val="252525"/>
                </a:solidFill>
                <a:latin typeface="微软雅黑"/>
                <a:cs typeface="微软雅黑"/>
              </a:rPr>
              <a:t>Text（</a:t>
            </a:r>
            <a:r>
              <a:rPr sz="1200" spc="0" dirty="0">
                <a:solidFill>
                  <a:srgbClr val="252525"/>
                </a:solidFill>
                <a:latin typeface="微软雅黑"/>
                <a:cs typeface="微软雅黑"/>
              </a:rPr>
              <a:t>文本）属</a:t>
            </a:r>
            <a:r>
              <a:rPr sz="1200" spc="-10" dirty="0">
                <a:solidFill>
                  <a:srgbClr val="252525"/>
                </a:solidFill>
                <a:latin typeface="微软雅黑"/>
                <a:cs typeface="微软雅黑"/>
              </a:rPr>
              <a:t>性</a:t>
            </a:r>
            <a:r>
              <a:rPr sz="1200" spc="0" dirty="0">
                <a:solidFill>
                  <a:srgbClr val="252525"/>
                </a:solidFill>
                <a:latin typeface="微软雅黑"/>
                <a:cs typeface="微软雅黑"/>
              </a:rPr>
              <a:t>可</a:t>
            </a:r>
            <a:r>
              <a:rPr sz="1200" spc="-10" dirty="0">
                <a:solidFill>
                  <a:srgbClr val="252525"/>
                </a:solidFill>
                <a:latin typeface="微软雅黑"/>
                <a:cs typeface="微软雅黑"/>
              </a:rPr>
              <a:t>定</a:t>
            </a:r>
            <a:r>
              <a:rPr sz="1200" spc="0" dirty="0">
                <a:solidFill>
                  <a:srgbClr val="252525"/>
                </a:solidFill>
                <a:latin typeface="微软雅黑"/>
                <a:cs typeface="微软雅黑"/>
              </a:rPr>
              <a:t>义</a:t>
            </a:r>
            <a:r>
              <a:rPr sz="1200" spc="-10" dirty="0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200" spc="0" dirty="0">
                <a:solidFill>
                  <a:srgbClr val="252525"/>
                </a:solidFill>
                <a:latin typeface="微软雅黑"/>
                <a:cs typeface="微软雅黑"/>
              </a:rPr>
              <a:t>本</a:t>
            </a:r>
            <a:r>
              <a:rPr sz="1200" spc="-5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200" spc="0" dirty="0">
                <a:solidFill>
                  <a:srgbClr val="252525"/>
                </a:solidFill>
                <a:latin typeface="微软雅黑"/>
                <a:cs typeface="微软雅黑"/>
              </a:rPr>
              <a:t>外</a:t>
            </a:r>
            <a:r>
              <a:rPr sz="1200" spc="-10" dirty="0">
                <a:solidFill>
                  <a:srgbClr val="252525"/>
                </a:solidFill>
                <a:latin typeface="微软雅黑"/>
                <a:cs typeface="微软雅黑"/>
              </a:rPr>
              <a:t>观</a:t>
            </a:r>
            <a:r>
              <a:rPr sz="1200" spc="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200" spc="-10" dirty="0">
                <a:solidFill>
                  <a:srgbClr val="252525"/>
                </a:solidFill>
                <a:latin typeface="微软雅黑"/>
                <a:cs typeface="微软雅黑"/>
              </a:rPr>
              <a:t>比</a:t>
            </a:r>
            <a:r>
              <a:rPr sz="1200" spc="0" dirty="0">
                <a:solidFill>
                  <a:srgbClr val="252525"/>
                </a:solidFill>
                <a:latin typeface="微软雅黑"/>
                <a:cs typeface="微软雅黑"/>
              </a:rPr>
              <a:t>如</a:t>
            </a:r>
            <a:r>
              <a:rPr sz="1200" spc="-10" dirty="0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200" spc="0" dirty="0">
                <a:solidFill>
                  <a:srgbClr val="252525"/>
                </a:solidFill>
                <a:latin typeface="微软雅黑"/>
                <a:cs typeface="微软雅黑"/>
              </a:rPr>
              <a:t>本</a:t>
            </a:r>
            <a:r>
              <a:rPr sz="1200" spc="-1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200" spc="0" dirty="0">
                <a:solidFill>
                  <a:srgbClr val="252525"/>
                </a:solidFill>
                <a:latin typeface="微软雅黑"/>
                <a:cs typeface="微软雅黑"/>
              </a:rPr>
              <a:t>颜</a:t>
            </a:r>
            <a:r>
              <a:rPr sz="1200" spc="-10" dirty="0">
                <a:solidFill>
                  <a:srgbClr val="252525"/>
                </a:solidFill>
                <a:latin typeface="微软雅黑"/>
                <a:cs typeface="微软雅黑"/>
              </a:rPr>
              <a:t>色</a:t>
            </a:r>
            <a:r>
              <a:rPr sz="1200" spc="0" dirty="0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1200" spc="-10" dirty="0">
                <a:solidFill>
                  <a:srgbClr val="252525"/>
                </a:solidFill>
                <a:latin typeface="微软雅黑"/>
                <a:cs typeface="微软雅黑"/>
              </a:rPr>
              <a:t>对</a:t>
            </a:r>
            <a:r>
              <a:rPr sz="1200" spc="0" dirty="0">
                <a:solidFill>
                  <a:srgbClr val="252525"/>
                </a:solidFill>
                <a:latin typeface="微软雅黑"/>
                <a:cs typeface="微软雅黑"/>
              </a:rPr>
              <a:t>齐</a:t>
            </a:r>
            <a:r>
              <a:rPr sz="1200" spc="-10" dirty="0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200" spc="0" dirty="0">
                <a:solidFill>
                  <a:srgbClr val="252525"/>
                </a:solidFill>
                <a:latin typeface="微软雅黑"/>
                <a:cs typeface="微软雅黑"/>
              </a:rPr>
              <a:t>本</a:t>
            </a:r>
            <a:r>
              <a:rPr sz="1200" spc="-10" dirty="0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1200" spc="0" dirty="0">
                <a:solidFill>
                  <a:srgbClr val="252525"/>
                </a:solidFill>
                <a:latin typeface="微软雅黑"/>
                <a:cs typeface="微软雅黑"/>
              </a:rPr>
              <a:t>装</a:t>
            </a:r>
            <a:r>
              <a:rPr sz="1200" spc="-10" dirty="0">
                <a:solidFill>
                  <a:srgbClr val="252525"/>
                </a:solidFill>
                <a:latin typeface="微软雅黑"/>
                <a:cs typeface="微软雅黑"/>
              </a:rPr>
              <a:t>饰</a:t>
            </a:r>
            <a:r>
              <a:rPr sz="1200" spc="0" dirty="0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200" spc="-10" dirty="0">
                <a:solidFill>
                  <a:srgbClr val="252525"/>
                </a:solidFill>
                <a:latin typeface="微软雅黑"/>
                <a:cs typeface="微软雅黑"/>
              </a:rPr>
              <a:t>本</a:t>
            </a:r>
            <a:r>
              <a:rPr sz="1200" dirty="0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1200" spc="-10" dirty="0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200" spc="0" dirty="0">
                <a:solidFill>
                  <a:srgbClr val="252525"/>
                </a:solidFill>
                <a:latin typeface="微软雅黑"/>
                <a:cs typeface="微软雅黑"/>
              </a:rPr>
              <a:t>本</a:t>
            </a:r>
            <a:r>
              <a:rPr sz="1200" spc="-10" dirty="0">
                <a:solidFill>
                  <a:srgbClr val="252525"/>
                </a:solidFill>
                <a:latin typeface="微软雅黑"/>
                <a:cs typeface="微软雅黑"/>
              </a:rPr>
              <a:t>缩</a:t>
            </a:r>
            <a:r>
              <a:rPr sz="1200" spc="0" dirty="0">
                <a:solidFill>
                  <a:srgbClr val="252525"/>
                </a:solidFill>
                <a:latin typeface="微软雅黑"/>
                <a:cs typeface="微软雅黑"/>
              </a:rPr>
              <a:t>进</a:t>
            </a:r>
            <a:r>
              <a:rPr sz="1200" spc="-10" dirty="0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1200" spc="0" dirty="0">
                <a:solidFill>
                  <a:srgbClr val="FF0000"/>
                </a:solidFill>
                <a:latin typeface="微软雅黑"/>
                <a:cs typeface="微软雅黑"/>
              </a:rPr>
              <a:t>行</a:t>
            </a:r>
            <a:r>
              <a:rPr sz="1200" spc="-10" dirty="0">
                <a:solidFill>
                  <a:srgbClr val="FF0000"/>
                </a:solidFill>
                <a:latin typeface="微软雅黑"/>
                <a:cs typeface="微软雅黑"/>
              </a:rPr>
              <a:t>间</a:t>
            </a:r>
            <a:r>
              <a:rPr sz="1200" dirty="0">
                <a:solidFill>
                  <a:srgbClr val="FF0000"/>
                </a:solidFill>
                <a:latin typeface="微软雅黑"/>
                <a:cs typeface="微软雅黑"/>
              </a:rPr>
              <a:t>距</a:t>
            </a:r>
            <a:r>
              <a:rPr sz="1200" spc="-10" dirty="0">
                <a:solidFill>
                  <a:srgbClr val="252525"/>
                </a:solidFill>
                <a:latin typeface="微软雅黑"/>
                <a:cs typeface="微软雅黑"/>
              </a:rPr>
              <a:t>等</a:t>
            </a:r>
            <a:r>
              <a:rPr sz="120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12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1200" spc="-5" dirty="0">
                <a:solidFill>
                  <a:srgbClr val="FF0000"/>
                </a:solidFill>
                <a:latin typeface="微软雅黑"/>
                <a:cs typeface="微软雅黑"/>
              </a:rPr>
              <a:t>line-height</a:t>
            </a:r>
            <a:r>
              <a:rPr sz="1200" spc="-2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200" spc="0" dirty="0">
                <a:solidFill>
                  <a:srgbClr val="252525"/>
                </a:solidFill>
                <a:latin typeface="微软雅黑"/>
                <a:cs typeface="微软雅黑"/>
              </a:rPr>
              <a:t>属性用于设置行</a:t>
            </a:r>
            <a:r>
              <a:rPr sz="1200" spc="-10" dirty="0">
                <a:solidFill>
                  <a:srgbClr val="252525"/>
                </a:solidFill>
                <a:latin typeface="微软雅黑"/>
                <a:cs typeface="微软雅黑"/>
              </a:rPr>
              <a:t>间</a:t>
            </a:r>
            <a:r>
              <a:rPr sz="1200" spc="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200" spc="-10" dirty="0">
                <a:solidFill>
                  <a:srgbClr val="252525"/>
                </a:solidFill>
                <a:latin typeface="微软雅黑"/>
                <a:cs typeface="微软雅黑"/>
              </a:rPr>
              <a:t>距</a:t>
            </a:r>
            <a:r>
              <a:rPr sz="1200" spc="0" dirty="0">
                <a:solidFill>
                  <a:srgbClr val="252525"/>
                </a:solidFill>
                <a:latin typeface="微软雅黑"/>
                <a:cs typeface="微软雅黑"/>
              </a:rPr>
              <a:t>离</a:t>
            </a:r>
            <a:r>
              <a:rPr sz="1200" spc="-10" dirty="0">
                <a:solidFill>
                  <a:srgbClr val="252525"/>
                </a:solidFill>
                <a:latin typeface="微软雅黑"/>
                <a:cs typeface="微软雅黑"/>
              </a:rPr>
              <a:t>（</a:t>
            </a:r>
            <a:r>
              <a:rPr sz="1200" spc="0" dirty="0">
                <a:solidFill>
                  <a:srgbClr val="252525"/>
                </a:solidFill>
                <a:latin typeface="微软雅黑"/>
                <a:cs typeface="微软雅黑"/>
              </a:rPr>
              <a:t>行</a:t>
            </a:r>
            <a:r>
              <a:rPr sz="1200" spc="-10" dirty="0">
                <a:solidFill>
                  <a:srgbClr val="252525"/>
                </a:solidFill>
                <a:latin typeface="微软雅黑"/>
                <a:cs typeface="微软雅黑"/>
              </a:rPr>
              <a:t>高</a:t>
            </a:r>
            <a:r>
              <a:rPr sz="1200" dirty="0">
                <a:solidFill>
                  <a:srgbClr val="252525"/>
                </a:solidFill>
                <a:latin typeface="微软雅黑"/>
                <a:cs typeface="微软雅黑"/>
              </a:rPr>
              <a:t>）</a:t>
            </a:r>
            <a:r>
              <a:rPr sz="1200" spc="-1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r>
              <a:rPr sz="1200" spc="0" dirty="0">
                <a:solidFill>
                  <a:srgbClr val="252525"/>
                </a:solidFill>
                <a:latin typeface="微软雅黑"/>
                <a:cs typeface="微软雅黑"/>
              </a:rPr>
              <a:t>可</a:t>
            </a:r>
            <a:r>
              <a:rPr sz="1200" spc="-10" dirty="0">
                <a:solidFill>
                  <a:srgbClr val="252525"/>
                </a:solidFill>
                <a:latin typeface="微软雅黑"/>
                <a:cs typeface="微软雅黑"/>
              </a:rPr>
              <a:t>以</a:t>
            </a:r>
            <a:r>
              <a:rPr sz="1200" spc="0" dirty="0">
                <a:solidFill>
                  <a:srgbClr val="252525"/>
                </a:solidFill>
                <a:latin typeface="微软雅黑"/>
                <a:cs typeface="微软雅黑"/>
              </a:rPr>
              <a:t>控</a:t>
            </a:r>
            <a:r>
              <a:rPr sz="1200" spc="-10" dirty="0">
                <a:solidFill>
                  <a:srgbClr val="252525"/>
                </a:solidFill>
                <a:latin typeface="微软雅黑"/>
                <a:cs typeface="微软雅黑"/>
              </a:rPr>
              <a:t>制</a:t>
            </a:r>
            <a:r>
              <a:rPr sz="1200" spc="0" dirty="0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200" spc="-10" dirty="0">
                <a:solidFill>
                  <a:srgbClr val="252525"/>
                </a:solidFill>
                <a:latin typeface="微软雅黑"/>
                <a:cs typeface="微软雅黑"/>
              </a:rPr>
              <a:t>字</a:t>
            </a:r>
            <a:r>
              <a:rPr sz="1200" spc="0" dirty="0">
                <a:solidFill>
                  <a:srgbClr val="252525"/>
                </a:solidFill>
                <a:latin typeface="微软雅黑"/>
                <a:cs typeface="微软雅黑"/>
              </a:rPr>
              <a:t>行</a:t>
            </a:r>
            <a:r>
              <a:rPr sz="1200" spc="-10" dirty="0">
                <a:solidFill>
                  <a:srgbClr val="252525"/>
                </a:solidFill>
                <a:latin typeface="微软雅黑"/>
                <a:cs typeface="微软雅黑"/>
              </a:rPr>
              <a:t>与</a:t>
            </a:r>
            <a:r>
              <a:rPr sz="1200" spc="0" dirty="0">
                <a:solidFill>
                  <a:srgbClr val="252525"/>
                </a:solidFill>
                <a:latin typeface="微软雅黑"/>
                <a:cs typeface="微软雅黑"/>
              </a:rPr>
              <a:t>行</a:t>
            </a:r>
            <a:r>
              <a:rPr sz="1200" spc="-10" dirty="0">
                <a:solidFill>
                  <a:srgbClr val="252525"/>
                </a:solidFill>
                <a:latin typeface="微软雅黑"/>
                <a:cs typeface="微软雅黑"/>
              </a:rPr>
              <a:t>之</a:t>
            </a:r>
            <a:r>
              <a:rPr sz="1200" spc="0" dirty="0">
                <a:solidFill>
                  <a:srgbClr val="252525"/>
                </a:solidFill>
                <a:latin typeface="微软雅黑"/>
                <a:cs typeface="微软雅黑"/>
              </a:rPr>
              <a:t>间</a:t>
            </a:r>
            <a:r>
              <a:rPr sz="1200" spc="-1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200" spc="0" dirty="0">
                <a:solidFill>
                  <a:srgbClr val="252525"/>
                </a:solidFill>
                <a:latin typeface="微软雅黑"/>
                <a:cs typeface="微软雅黑"/>
              </a:rPr>
              <a:t>距</a:t>
            </a:r>
            <a:r>
              <a:rPr sz="1200" spc="-10" dirty="0">
                <a:solidFill>
                  <a:srgbClr val="252525"/>
                </a:solidFill>
                <a:latin typeface="微软雅黑"/>
                <a:cs typeface="微软雅黑"/>
              </a:rPr>
              <a:t>离</a:t>
            </a:r>
            <a:r>
              <a:rPr sz="1200" dirty="0">
                <a:solidFill>
                  <a:srgbClr val="252525"/>
                </a:solidFill>
                <a:latin typeface="微软雅黑"/>
                <a:cs typeface="微软雅黑"/>
              </a:rPr>
              <a:t>.</a:t>
            </a:r>
            <a:endParaRPr sz="12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72085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p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</a:p>
          <a:p>
            <a:pPr marL="330835">
              <a:lnSpc>
                <a:spcPct val="100000"/>
              </a:lnSpc>
              <a:spcBef>
                <a:spcPts val="625"/>
              </a:spcBef>
            </a:pPr>
            <a:r>
              <a:rPr sz="1200" spc="-10" dirty="0">
                <a:latin typeface="Courier New"/>
                <a:cs typeface="Courier New"/>
              </a:rPr>
              <a:t>line-height: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26px;</a:t>
            </a:r>
            <a:endParaRPr sz="1200" dirty="0">
              <a:latin typeface="Courier New"/>
              <a:cs typeface="Courier New"/>
            </a:endParaRPr>
          </a:p>
          <a:p>
            <a:pPr marL="172085">
              <a:lnSpc>
                <a:spcPct val="100000"/>
              </a:lnSpc>
              <a:spcBef>
                <a:spcPts val="640"/>
              </a:spcBef>
            </a:pPr>
            <a:r>
              <a:rPr sz="1200" spc="0" dirty="0">
                <a:latin typeface="Courier New"/>
                <a:cs typeface="Courier New"/>
              </a:rPr>
              <a:t>}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95400" y="245222"/>
            <a:ext cx="1708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4.</a:t>
            </a:r>
            <a:r>
              <a:rPr lang="en-US" altLang="zh-CN" spc="-50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CSS</a:t>
            </a:r>
            <a:r>
              <a:rPr lang="en-US" altLang="zh-CN" spc="-45" dirty="0">
                <a:solidFill>
                  <a:schemeClr val="bg1"/>
                </a:solidFill>
              </a:rPr>
              <a:t> </a:t>
            </a:r>
            <a:r>
              <a:rPr lang="zh-CN" altLang="en-US" spc="-5" dirty="0">
                <a:solidFill>
                  <a:schemeClr val="bg1"/>
                </a:solidFill>
              </a:rPr>
              <a:t>文本属性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84294" y="288497"/>
            <a:ext cx="1314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b="1" dirty="0">
                <a:solidFill>
                  <a:srgbClr val="585858"/>
                </a:solidFill>
                <a:latin typeface="微软雅黑"/>
                <a:cs typeface="微软雅黑"/>
              </a:rPr>
              <a:t>4.5</a:t>
            </a:r>
            <a:r>
              <a:rPr lang="zh-CN" altLang="en-US" b="1" spc="-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lang="zh-CN" altLang="en-US" b="1" dirty="0">
                <a:solidFill>
                  <a:srgbClr val="585858"/>
                </a:solidFill>
                <a:latin typeface="微软雅黑"/>
                <a:cs typeface="微软雅黑"/>
              </a:rPr>
              <a:t>行间距</a:t>
            </a:r>
            <a:endParaRPr lang="zh-CN" altLang="en-US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4800" y="1750218"/>
            <a:ext cx="8077200" cy="2399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4800" y="929432"/>
            <a:ext cx="86106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CSS</a:t>
            </a:r>
            <a:r>
              <a:rPr sz="1600" spc="-6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Text（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文本）属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性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可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定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义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本</a:t>
            </a:r>
            <a:r>
              <a:rPr sz="1600" spc="-5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外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观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比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如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本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颜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色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对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齐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本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装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饰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本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本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缩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进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行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间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距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等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4400" y="336900"/>
            <a:ext cx="1813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4.6</a:t>
            </a:r>
            <a:r>
              <a:rPr sz="1800" b="1" spc="-8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文本属性总结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95400" y="245222"/>
            <a:ext cx="1708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4.</a:t>
            </a:r>
            <a:r>
              <a:rPr lang="en-US" altLang="zh-CN" spc="-50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CSS</a:t>
            </a:r>
            <a:r>
              <a:rPr lang="en-US" altLang="zh-CN" spc="-45" dirty="0">
                <a:solidFill>
                  <a:schemeClr val="bg1"/>
                </a:solidFill>
              </a:rPr>
              <a:t> </a:t>
            </a:r>
            <a:r>
              <a:rPr lang="zh-CN" altLang="en-US" spc="-5" dirty="0">
                <a:solidFill>
                  <a:schemeClr val="bg1"/>
                </a:solidFill>
              </a:rPr>
              <a:t>文本属性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3352800" y="971550"/>
            <a:ext cx="3223768" cy="32143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0670" indent="-267970">
              <a:lnSpc>
                <a:spcPct val="100000"/>
              </a:lnSpc>
              <a:spcBef>
                <a:spcPts val="105"/>
              </a:spcBef>
              <a:buFont typeface="Wingdings"/>
              <a:buChar char=""/>
              <a:tabLst>
                <a:tab pos="281305" algn="l"/>
              </a:tabLst>
            </a:pPr>
            <a:r>
              <a:rPr sz="1600" dirty="0">
                <a:latin typeface="微软雅黑"/>
                <a:cs typeface="微软雅黑"/>
              </a:rPr>
              <a:t>CSS</a:t>
            </a:r>
            <a:r>
              <a:rPr sz="1600" spc="-15" dirty="0">
                <a:latin typeface="微软雅黑"/>
                <a:cs typeface="微软雅黑"/>
              </a:rPr>
              <a:t> </a:t>
            </a:r>
            <a:r>
              <a:rPr sz="1600" dirty="0">
                <a:latin typeface="微软雅黑"/>
                <a:cs typeface="微软雅黑"/>
              </a:rPr>
              <a:t>简介</a:t>
            </a:r>
          </a:p>
          <a:p>
            <a:pPr>
              <a:lnSpc>
                <a:spcPct val="100000"/>
              </a:lnSpc>
              <a:spcBef>
                <a:spcPts val="10"/>
              </a:spcBef>
              <a:buChar char=""/>
            </a:pPr>
            <a:endParaRPr sz="1600" dirty="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spcBef>
                <a:spcPts val="5"/>
              </a:spcBef>
              <a:buFont typeface="Wingdings"/>
              <a:buChar char=""/>
              <a:tabLst>
                <a:tab pos="281305" algn="l"/>
              </a:tabLst>
            </a:pPr>
            <a:r>
              <a:rPr sz="1600" dirty="0">
                <a:latin typeface="微软雅黑"/>
                <a:cs typeface="微软雅黑"/>
              </a:rPr>
              <a:t>CSS</a:t>
            </a:r>
            <a:r>
              <a:rPr sz="1600" spc="-20" dirty="0">
                <a:latin typeface="微软雅黑"/>
                <a:cs typeface="微软雅黑"/>
              </a:rPr>
              <a:t> </a:t>
            </a:r>
            <a:r>
              <a:rPr sz="1600" dirty="0">
                <a:latin typeface="微软雅黑"/>
                <a:cs typeface="微软雅黑"/>
              </a:rPr>
              <a:t>基础选择器</a:t>
            </a:r>
          </a:p>
          <a:p>
            <a:pPr>
              <a:lnSpc>
                <a:spcPct val="100000"/>
              </a:lnSpc>
              <a:spcBef>
                <a:spcPts val="10"/>
              </a:spcBef>
              <a:buChar char=""/>
            </a:pPr>
            <a:endParaRPr sz="1600" dirty="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spcBef>
                <a:spcPts val="5"/>
              </a:spcBef>
              <a:buFont typeface="Wingdings"/>
              <a:buChar char=""/>
              <a:tabLst>
                <a:tab pos="281305" algn="l"/>
              </a:tabLst>
            </a:pPr>
            <a:r>
              <a:rPr sz="1600" dirty="0">
                <a:latin typeface="微软雅黑"/>
                <a:cs typeface="微软雅黑"/>
              </a:rPr>
              <a:t>CSS</a:t>
            </a:r>
            <a:r>
              <a:rPr sz="1600" spc="-80" dirty="0">
                <a:latin typeface="微软雅黑"/>
                <a:cs typeface="微软雅黑"/>
              </a:rPr>
              <a:t> </a:t>
            </a:r>
            <a:r>
              <a:rPr sz="1600" dirty="0">
                <a:latin typeface="微软雅黑"/>
                <a:cs typeface="微软雅黑"/>
              </a:rPr>
              <a:t>字体属性</a:t>
            </a:r>
          </a:p>
          <a:p>
            <a:pPr>
              <a:lnSpc>
                <a:spcPct val="100000"/>
              </a:lnSpc>
              <a:spcBef>
                <a:spcPts val="10"/>
              </a:spcBef>
              <a:buChar char=""/>
            </a:pPr>
            <a:endParaRPr sz="1600" dirty="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buFont typeface="Wingdings"/>
              <a:buChar char=""/>
              <a:tabLst>
                <a:tab pos="281305" algn="l"/>
              </a:tabLst>
            </a:pPr>
            <a:r>
              <a:rPr sz="1600" dirty="0">
                <a:latin typeface="微软雅黑"/>
                <a:cs typeface="微软雅黑"/>
              </a:rPr>
              <a:t>CSS</a:t>
            </a:r>
            <a:r>
              <a:rPr sz="1600" spc="-80" dirty="0">
                <a:latin typeface="微软雅黑"/>
                <a:cs typeface="微软雅黑"/>
              </a:rPr>
              <a:t> </a:t>
            </a:r>
            <a:r>
              <a:rPr sz="1600" dirty="0">
                <a:latin typeface="微软雅黑"/>
                <a:cs typeface="微软雅黑"/>
              </a:rPr>
              <a:t>文本属性</a:t>
            </a:r>
          </a:p>
          <a:p>
            <a:pPr>
              <a:lnSpc>
                <a:spcPct val="100000"/>
              </a:lnSpc>
              <a:spcBef>
                <a:spcPts val="10"/>
              </a:spcBef>
              <a:buChar char=""/>
            </a:pPr>
            <a:endParaRPr sz="1600" dirty="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spcBef>
                <a:spcPts val="5"/>
              </a:spcBef>
              <a:buFont typeface="Wingdings"/>
              <a:buChar char=""/>
              <a:tabLst>
                <a:tab pos="281305" algn="l"/>
              </a:tabLst>
            </a:pPr>
            <a:r>
              <a:rPr sz="1600" dirty="0">
                <a:solidFill>
                  <a:srgbClr val="FF0000"/>
                </a:solidFill>
                <a:latin typeface="微软雅黑"/>
                <a:cs typeface="微软雅黑"/>
              </a:rPr>
              <a:t>CSS</a:t>
            </a:r>
            <a:r>
              <a:rPr sz="1600" spc="-2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FF0000"/>
                </a:solidFill>
                <a:latin typeface="微软雅黑"/>
                <a:cs typeface="微软雅黑"/>
              </a:rPr>
              <a:t>的引入方式</a:t>
            </a:r>
            <a:endParaRPr sz="16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"/>
            </a:pPr>
            <a:endParaRPr sz="1600" dirty="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spcBef>
                <a:spcPts val="5"/>
              </a:spcBef>
              <a:buFont typeface="Wingdings"/>
              <a:buChar char=""/>
              <a:tabLst>
                <a:tab pos="281305" algn="l"/>
              </a:tabLst>
            </a:pPr>
            <a:r>
              <a:rPr sz="1600" dirty="0">
                <a:latin typeface="微软雅黑"/>
                <a:cs typeface="微软雅黑"/>
              </a:rPr>
              <a:t>综合案例</a:t>
            </a:r>
          </a:p>
          <a:p>
            <a:pPr>
              <a:lnSpc>
                <a:spcPct val="100000"/>
              </a:lnSpc>
              <a:spcBef>
                <a:spcPts val="10"/>
              </a:spcBef>
              <a:buChar char=""/>
            </a:pPr>
            <a:endParaRPr sz="1600" dirty="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buFont typeface="Wingdings"/>
              <a:buChar char=""/>
              <a:tabLst>
                <a:tab pos="281305" algn="l"/>
              </a:tabLst>
            </a:pPr>
            <a:r>
              <a:rPr sz="1600" spc="-5" dirty="0">
                <a:latin typeface="微软雅黑"/>
                <a:cs typeface="微软雅黑"/>
              </a:rPr>
              <a:t>Chrome</a:t>
            </a:r>
            <a:r>
              <a:rPr sz="1600" spc="-75" dirty="0">
                <a:latin typeface="微软雅黑"/>
                <a:cs typeface="微软雅黑"/>
              </a:rPr>
              <a:t> </a:t>
            </a:r>
            <a:r>
              <a:rPr sz="1600" dirty="0">
                <a:latin typeface="微软雅黑"/>
                <a:cs typeface="微软雅黑"/>
              </a:rPr>
              <a:t>调试工具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7200" y="1123950"/>
            <a:ext cx="7362953" cy="19338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按照</a:t>
            </a:r>
            <a:r>
              <a:rPr sz="1600" spc="-3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CSS</a:t>
            </a:r>
            <a:r>
              <a:rPr sz="1600" spc="-5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样式书写的位置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（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或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者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引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入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方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式</a:t>
            </a:r>
            <a:r>
              <a:rPr sz="1600" spc="-5" dirty="0">
                <a:solidFill>
                  <a:srgbClr val="252525"/>
                </a:solidFill>
                <a:latin typeface="微软雅黑"/>
                <a:cs typeface="微软雅黑"/>
              </a:rPr>
              <a:t>），CSS</a:t>
            </a:r>
            <a:r>
              <a:rPr sz="1600" spc="-6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样式表可以分为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三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大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类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：</a:t>
            </a:r>
            <a:endParaRPr sz="16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行内样式表（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行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内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式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）</a:t>
            </a:r>
            <a:endParaRPr sz="16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52525"/>
              </a:buClr>
              <a:buFont typeface="΢"/>
              <a:buAutoNum type="arabicPeriod"/>
            </a:pPr>
            <a:endParaRPr sz="20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内部样式表（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嵌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入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式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）</a:t>
            </a:r>
            <a:endParaRPr sz="16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΢"/>
              <a:buAutoNum type="arabicPeriod"/>
            </a:pPr>
            <a:endParaRPr sz="20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外部样式表（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链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接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式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）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9243" y="209550"/>
            <a:ext cx="1708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5.</a:t>
            </a:r>
            <a:r>
              <a:rPr lang="en-US" altLang="zh-CN" spc="-50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CSS</a:t>
            </a:r>
            <a:r>
              <a:rPr lang="en-US" altLang="zh-CN" spc="-45" dirty="0">
                <a:solidFill>
                  <a:schemeClr val="bg1"/>
                </a:solidFill>
              </a:rPr>
              <a:t> </a:t>
            </a:r>
            <a:r>
              <a:rPr lang="zh-CN" altLang="en-US" spc="-5" dirty="0">
                <a:solidFill>
                  <a:schemeClr val="bg1"/>
                </a:solidFill>
              </a:rPr>
              <a:t>引入方式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48200" y="340479"/>
            <a:ext cx="2512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b="1" dirty="0">
                <a:solidFill>
                  <a:srgbClr val="585858"/>
                </a:solidFill>
                <a:latin typeface="微软雅黑"/>
                <a:cs typeface="微软雅黑"/>
              </a:rPr>
              <a:t>5.1</a:t>
            </a:r>
            <a:r>
              <a:rPr lang="zh-CN" altLang="en-US" b="1" spc="-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lang="en-US" altLang="zh-CN" b="1" spc="-5" dirty="0">
                <a:solidFill>
                  <a:srgbClr val="585858"/>
                </a:solidFill>
                <a:latin typeface="微软雅黑"/>
                <a:cs typeface="微软雅黑"/>
              </a:rPr>
              <a:t>CSS</a:t>
            </a:r>
            <a:r>
              <a:rPr lang="zh-CN" altLang="en-US" b="1" dirty="0">
                <a:solidFill>
                  <a:srgbClr val="585858"/>
                </a:solidFill>
                <a:latin typeface="微软雅黑"/>
                <a:cs typeface="微软雅黑"/>
              </a:rPr>
              <a:t> 的三种样式表</a:t>
            </a:r>
            <a:endParaRPr lang="zh-CN" altLang="en-US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28600" y="1581150"/>
            <a:ext cx="6578600" cy="1603375"/>
          </a:xfrm>
          <a:custGeom>
            <a:avLst/>
            <a:gdLst/>
            <a:ahLst/>
            <a:cxnLst/>
            <a:rect l="l" t="t" r="r" b="b"/>
            <a:pathLst>
              <a:path w="6578600" h="1603375">
                <a:moveTo>
                  <a:pt x="0" y="1603374"/>
                </a:moveTo>
                <a:lnTo>
                  <a:pt x="6578346" y="1603374"/>
                </a:lnTo>
                <a:lnTo>
                  <a:pt x="6578346" y="0"/>
                </a:lnTo>
                <a:lnTo>
                  <a:pt x="0" y="0"/>
                </a:lnTo>
                <a:lnTo>
                  <a:pt x="0" y="1603374"/>
                </a:lnTo>
                <a:close/>
              </a:path>
            </a:pathLst>
          </a:custGeom>
          <a:solidFill>
            <a:srgbClr val="E6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8600" y="895350"/>
            <a:ext cx="8534400" cy="36702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14"/>
              </a:spcBef>
            </a:pPr>
            <a:r>
              <a:rPr sz="1600" spc="-5" dirty="0" err="1">
                <a:solidFill>
                  <a:srgbClr val="252525"/>
                </a:solidFill>
                <a:latin typeface="微软雅黑"/>
                <a:cs typeface="微软雅黑"/>
              </a:rPr>
              <a:t>内部样</a:t>
            </a:r>
            <a:r>
              <a:rPr sz="1600" dirty="0" err="1">
                <a:solidFill>
                  <a:srgbClr val="252525"/>
                </a:solidFill>
                <a:latin typeface="微软雅黑"/>
                <a:cs typeface="微软雅黑"/>
              </a:rPr>
              <a:t>式</a:t>
            </a:r>
            <a:r>
              <a:rPr sz="1600" spc="-5" dirty="0" err="1">
                <a:solidFill>
                  <a:srgbClr val="252525"/>
                </a:solidFill>
                <a:latin typeface="微软雅黑"/>
                <a:cs typeface="微软雅黑"/>
              </a:rPr>
              <a:t>表（</a:t>
            </a:r>
            <a:r>
              <a:rPr sz="1600" dirty="0" err="1">
                <a:solidFill>
                  <a:srgbClr val="252525"/>
                </a:solidFill>
                <a:latin typeface="微软雅黑"/>
                <a:cs typeface="微软雅黑"/>
              </a:rPr>
              <a:t>内</a:t>
            </a:r>
            <a:r>
              <a:rPr sz="1600" spc="-5" dirty="0" err="1">
                <a:solidFill>
                  <a:srgbClr val="252525"/>
                </a:solidFill>
                <a:latin typeface="微软雅黑"/>
                <a:cs typeface="微软雅黑"/>
              </a:rPr>
              <a:t>嵌样</a:t>
            </a:r>
            <a:r>
              <a:rPr sz="1600" dirty="0" err="1">
                <a:solidFill>
                  <a:srgbClr val="252525"/>
                </a:solidFill>
                <a:latin typeface="微软雅黑"/>
                <a:cs typeface="微软雅黑"/>
              </a:rPr>
              <a:t>式</a:t>
            </a:r>
            <a:r>
              <a:rPr sz="1600" spc="-5" dirty="0" err="1">
                <a:solidFill>
                  <a:srgbClr val="252525"/>
                </a:solidFill>
                <a:latin typeface="微软雅黑"/>
                <a:cs typeface="微软雅黑"/>
              </a:rPr>
              <a:t>表</a:t>
            </a:r>
            <a:r>
              <a:rPr sz="1600" dirty="0" err="1">
                <a:solidFill>
                  <a:srgbClr val="252525"/>
                </a:solidFill>
                <a:latin typeface="微软雅黑"/>
                <a:cs typeface="微软雅黑"/>
              </a:rPr>
              <a:t>）</a:t>
            </a:r>
            <a:r>
              <a:rPr sz="1600" spc="-5" dirty="0" err="1">
                <a:solidFill>
                  <a:srgbClr val="252525"/>
                </a:solidFill>
                <a:latin typeface="微软雅黑"/>
                <a:cs typeface="微软雅黑"/>
              </a:rPr>
              <a:t>是写到html页面</a:t>
            </a:r>
            <a:r>
              <a:rPr sz="1600" dirty="0" err="1">
                <a:solidFill>
                  <a:srgbClr val="252525"/>
                </a:solidFill>
                <a:latin typeface="微软雅黑"/>
                <a:cs typeface="微软雅黑"/>
              </a:rPr>
              <a:t>内</a:t>
            </a:r>
            <a:r>
              <a:rPr sz="1600" spc="-5" dirty="0" err="1">
                <a:solidFill>
                  <a:srgbClr val="252525"/>
                </a:solidFill>
                <a:latin typeface="微软雅黑"/>
                <a:cs typeface="微软雅黑"/>
              </a:rPr>
              <a:t>部</a:t>
            </a:r>
            <a:r>
              <a:rPr sz="1600" spc="-5" dirty="0">
                <a:solidFill>
                  <a:srgbClr val="252525"/>
                </a:solidFill>
                <a:latin typeface="微软雅黑"/>
                <a:cs typeface="微软雅黑"/>
              </a:rPr>
              <a:t>.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微软雅黑"/>
                <a:cs typeface="微软雅黑"/>
              </a:rPr>
              <a:t>是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将</a:t>
            </a:r>
            <a:r>
              <a:rPr sz="1600" spc="-5" dirty="0">
                <a:solidFill>
                  <a:srgbClr val="252525"/>
                </a:solidFill>
                <a:latin typeface="微软雅黑"/>
                <a:cs typeface="微软雅黑"/>
              </a:rPr>
              <a:t>所有的</a:t>
            </a:r>
            <a:r>
              <a:rPr sz="1600" spc="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微软雅黑"/>
                <a:cs typeface="微软雅黑"/>
              </a:rPr>
              <a:t>CSS</a:t>
            </a:r>
            <a:r>
              <a:rPr sz="1600" spc="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代</a:t>
            </a:r>
            <a:r>
              <a:rPr sz="1600" spc="-5" dirty="0">
                <a:solidFill>
                  <a:srgbClr val="252525"/>
                </a:solidFill>
                <a:latin typeface="微软雅黑"/>
                <a:cs typeface="微软雅黑"/>
              </a:rPr>
              <a:t>码抽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取</a:t>
            </a:r>
            <a:r>
              <a:rPr sz="1600" spc="-5" dirty="0">
                <a:solidFill>
                  <a:srgbClr val="252525"/>
                </a:solidFill>
                <a:latin typeface="微软雅黑"/>
                <a:cs typeface="微软雅黑"/>
              </a:rPr>
              <a:t>出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来</a:t>
            </a:r>
            <a:r>
              <a:rPr sz="1600" spc="-5" dirty="0">
                <a:solidFill>
                  <a:srgbClr val="252525"/>
                </a:solidFill>
                <a:latin typeface="微软雅黑"/>
                <a:cs typeface="微软雅黑"/>
              </a:rPr>
              <a:t>，单独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放</a:t>
            </a:r>
            <a:r>
              <a:rPr sz="1600" spc="-5" dirty="0">
                <a:solidFill>
                  <a:srgbClr val="252525"/>
                </a:solidFill>
                <a:latin typeface="微软雅黑"/>
                <a:cs typeface="微软雅黑"/>
              </a:rPr>
              <a:t>到一个</a:t>
            </a:r>
            <a:r>
              <a:rPr sz="1600" spc="1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微软雅黑"/>
                <a:cs typeface="微软雅黑"/>
              </a:rPr>
              <a:t>&lt;style&gt;</a:t>
            </a:r>
            <a:r>
              <a:rPr sz="1600" spc="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微软雅黑"/>
                <a:cs typeface="微软雅黑"/>
              </a:rPr>
              <a:t>标签中。</a:t>
            </a:r>
            <a:endParaRPr sz="16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R="5671185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&lt;style&gt;</a:t>
            </a:r>
            <a:endParaRPr sz="1200" dirty="0">
              <a:latin typeface="Courier New"/>
              <a:cs typeface="Courier New"/>
            </a:endParaRPr>
          </a:p>
          <a:p>
            <a:pPr marL="408305">
              <a:lnSpc>
                <a:spcPct val="100000"/>
              </a:lnSpc>
              <a:spcBef>
                <a:spcPts val="625"/>
              </a:spcBef>
            </a:pPr>
            <a:r>
              <a:rPr sz="1200" spc="-5" dirty="0">
                <a:latin typeface="Courier New"/>
                <a:cs typeface="Courier New"/>
              </a:rPr>
              <a:t>div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</a:p>
          <a:p>
            <a:pPr marL="568325">
              <a:lnSpc>
                <a:spcPct val="100000"/>
              </a:lnSpc>
              <a:spcBef>
                <a:spcPts val="635"/>
              </a:spcBef>
            </a:pPr>
            <a:r>
              <a:rPr sz="1200" spc="-5" dirty="0">
                <a:latin typeface="Courier New"/>
                <a:cs typeface="Courier New"/>
              </a:rPr>
              <a:t>color: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red;</a:t>
            </a:r>
            <a:endParaRPr sz="1200" dirty="0">
              <a:latin typeface="Courier New"/>
              <a:cs typeface="Courier New"/>
            </a:endParaRPr>
          </a:p>
          <a:p>
            <a:pPr marL="568325">
              <a:lnSpc>
                <a:spcPct val="100000"/>
              </a:lnSpc>
              <a:spcBef>
                <a:spcPts val="630"/>
              </a:spcBef>
            </a:pPr>
            <a:r>
              <a:rPr sz="1200" spc="-10" dirty="0">
                <a:latin typeface="Courier New"/>
                <a:cs typeface="Courier New"/>
              </a:rPr>
              <a:t>font-size: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12px;</a:t>
            </a:r>
            <a:endParaRPr sz="1200" dirty="0">
              <a:latin typeface="Courier New"/>
              <a:cs typeface="Courier New"/>
            </a:endParaRPr>
          </a:p>
          <a:p>
            <a:pPr marR="5672455">
              <a:lnSpc>
                <a:spcPct val="100000"/>
              </a:lnSpc>
              <a:spcBef>
                <a:spcPts val="635"/>
              </a:spcBef>
            </a:pPr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sz="1200" dirty="0">
                <a:latin typeface="Courier New"/>
                <a:cs typeface="Courier New"/>
              </a:rPr>
              <a:t>}</a:t>
            </a:r>
          </a:p>
          <a:p>
            <a:pPr marR="5591810">
              <a:lnSpc>
                <a:spcPct val="100000"/>
              </a:lnSpc>
              <a:spcBef>
                <a:spcPts val="625"/>
              </a:spcBef>
            </a:pPr>
            <a:r>
              <a:rPr sz="1200" spc="-5" dirty="0">
                <a:latin typeface="Courier New"/>
                <a:cs typeface="Courier New"/>
              </a:rPr>
              <a:t>&lt;/style&gt;</a:t>
            </a: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277495" indent="-211454">
              <a:lnSpc>
                <a:spcPct val="150000"/>
              </a:lnSpc>
              <a:buFont typeface="Wingdings"/>
              <a:buChar char=""/>
              <a:tabLst>
                <a:tab pos="278130" algn="l"/>
              </a:tabLst>
            </a:pP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&lt;style&gt;</a:t>
            </a:r>
            <a:r>
              <a:rPr sz="1400" spc="-4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标签理论上可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以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放在</a:t>
            </a:r>
            <a:r>
              <a:rPr sz="1400" spc="-5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微软雅黑"/>
                <a:cs typeface="微软雅黑"/>
              </a:rPr>
              <a:t>HTML</a:t>
            </a:r>
            <a:r>
              <a:rPr sz="1400" spc="-2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文档的任何地方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但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一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般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会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放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在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档</a:t>
            </a: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400" spc="-5" dirty="0">
                <a:solidFill>
                  <a:srgbClr val="252525"/>
                </a:solidFill>
                <a:latin typeface="微软雅黑"/>
                <a:cs typeface="微软雅黑"/>
              </a:rPr>
              <a:t>&lt;head&gt;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标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签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中</a:t>
            </a:r>
            <a:endParaRPr sz="1600" dirty="0">
              <a:latin typeface="Times New Roman"/>
              <a:cs typeface="Times New Roman"/>
            </a:endParaRPr>
          </a:p>
          <a:p>
            <a:pPr marL="277495" indent="-211454">
              <a:lnSpc>
                <a:spcPct val="150000"/>
              </a:lnSpc>
              <a:spcBef>
                <a:spcPts val="5"/>
              </a:spcBef>
              <a:buFont typeface="Wingdings"/>
              <a:buChar char=""/>
              <a:tabLst>
                <a:tab pos="278130" algn="l"/>
              </a:tabLst>
            </a:pP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通过此种方式，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可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以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方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便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控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制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当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前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整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个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页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面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中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元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素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样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式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设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置</a:t>
            </a:r>
            <a:endParaRPr sz="1600" dirty="0">
              <a:latin typeface="Times New Roman"/>
              <a:cs typeface="Times New Roman"/>
            </a:endParaRPr>
          </a:p>
          <a:p>
            <a:pPr marL="277495" indent="-211454">
              <a:lnSpc>
                <a:spcPct val="150000"/>
              </a:lnSpc>
              <a:buFont typeface="Wingdings"/>
              <a:buChar char=""/>
              <a:tabLst>
                <a:tab pos="278130" algn="l"/>
              </a:tabLst>
            </a:pPr>
            <a:r>
              <a:rPr sz="1400" dirty="0" err="1">
                <a:solidFill>
                  <a:srgbClr val="252525"/>
                </a:solidFill>
                <a:latin typeface="微软雅黑"/>
                <a:cs typeface="微软雅黑"/>
              </a:rPr>
              <a:t>代码结构清晰，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但</a:t>
            </a:r>
            <a:r>
              <a:rPr sz="1400" dirty="0" err="1">
                <a:solidFill>
                  <a:srgbClr val="252525"/>
                </a:solidFill>
                <a:latin typeface="微软雅黑"/>
                <a:cs typeface="微软雅黑"/>
              </a:rPr>
              <a:t>是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并</a:t>
            </a:r>
            <a:r>
              <a:rPr sz="1400" dirty="0" err="1">
                <a:solidFill>
                  <a:srgbClr val="252525"/>
                </a:solidFill>
                <a:latin typeface="微软雅黑"/>
                <a:cs typeface="微软雅黑"/>
              </a:rPr>
              <a:t>没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有</a:t>
            </a:r>
            <a:r>
              <a:rPr sz="1400" dirty="0" err="1">
                <a:solidFill>
                  <a:srgbClr val="252525"/>
                </a:solidFill>
                <a:latin typeface="微软雅黑"/>
                <a:cs typeface="微软雅黑"/>
              </a:rPr>
              <a:t>实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现</a:t>
            </a:r>
            <a:r>
              <a:rPr sz="1400" dirty="0" err="1">
                <a:solidFill>
                  <a:srgbClr val="252525"/>
                </a:solidFill>
                <a:latin typeface="微软雅黑"/>
                <a:cs typeface="微软雅黑"/>
              </a:rPr>
              <a:t>结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构</a:t>
            </a:r>
            <a:r>
              <a:rPr sz="1400" dirty="0" err="1">
                <a:solidFill>
                  <a:srgbClr val="252525"/>
                </a:solidFill>
                <a:latin typeface="微软雅黑"/>
                <a:cs typeface="微软雅黑"/>
              </a:rPr>
              <a:t>与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样</a:t>
            </a:r>
            <a:r>
              <a:rPr sz="1400" dirty="0" err="1">
                <a:solidFill>
                  <a:srgbClr val="252525"/>
                </a:solidFill>
                <a:latin typeface="微软雅黑"/>
                <a:cs typeface="微软雅黑"/>
              </a:rPr>
              <a:t>式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完</a:t>
            </a:r>
            <a:r>
              <a:rPr sz="1400" dirty="0" err="1">
                <a:solidFill>
                  <a:srgbClr val="252525"/>
                </a:solidFill>
                <a:latin typeface="微软雅黑"/>
                <a:cs typeface="微软雅黑"/>
              </a:rPr>
              <a:t>全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分离</a:t>
            </a:r>
            <a:endParaRPr sz="1600" dirty="0">
              <a:latin typeface="Times New Roman"/>
              <a:cs typeface="Times New Roman"/>
            </a:endParaRPr>
          </a:p>
          <a:p>
            <a:pPr marL="277495" indent="-211454">
              <a:lnSpc>
                <a:spcPct val="150000"/>
              </a:lnSpc>
              <a:buFont typeface="Wingdings"/>
              <a:buChar char=""/>
              <a:tabLst>
                <a:tab pos="278130" algn="l"/>
              </a:tabLst>
            </a:pP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使</a:t>
            </a: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用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内部样式表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设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定</a:t>
            </a:r>
            <a:r>
              <a:rPr sz="1400" spc="-4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CSS，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通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常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也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被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称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为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嵌</a:t>
            </a:r>
            <a:r>
              <a:rPr sz="1400" spc="-10" dirty="0">
                <a:solidFill>
                  <a:srgbClr val="FF0000"/>
                </a:solidFill>
                <a:latin typeface="微软雅黑"/>
                <a:cs typeface="微软雅黑"/>
              </a:rPr>
              <a:t>入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式</a:t>
            </a:r>
            <a:r>
              <a:rPr sz="1400" spc="-10" dirty="0">
                <a:solidFill>
                  <a:srgbClr val="FF0000"/>
                </a:solidFill>
                <a:latin typeface="微软雅黑"/>
                <a:cs typeface="微软雅黑"/>
              </a:rPr>
              <a:t>引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入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这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种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方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式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是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我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们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练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习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时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常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用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方式</a:t>
            </a:r>
            <a:endParaRPr sz="1400" dirty="0">
              <a:latin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49243" y="209550"/>
            <a:ext cx="1708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5.</a:t>
            </a:r>
            <a:r>
              <a:rPr lang="en-US" altLang="zh-CN" spc="-50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CSS</a:t>
            </a:r>
            <a:r>
              <a:rPr lang="en-US" altLang="zh-CN" spc="-45" dirty="0">
                <a:solidFill>
                  <a:schemeClr val="bg1"/>
                </a:solidFill>
              </a:rPr>
              <a:t> </a:t>
            </a:r>
            <a:r>
              <a:rPr lang="zh-CN" altLang="en-US" spc="-5" dirty="0">
                <a:solidFill>
                  <a:schemeClr val="bg1"/>
                </a:solidFill>
              </a:rPr>
              <a:t>引入方式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0" y="340479"/>
            <a:ext cx="1858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lang="en-US" altLang="zh-CN" b="1" dirty="0">
                <a:solidFill>
                  <a:srgbClr val="585858"/>
                </a:solidFill>
                <a:latin typeface="微软雅黑"/>
                <a:cs typeface="微软雅黑"/>
              </a:rPr>
              <a:t>5.2</a:t>
            </a:r>
            <a:r>
              <a:rPr lang="zh-CN" altLang="en-US" b="1" spc="-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lang="zh-CN" altLang="en-US" b="1" dirty="0">
                <a:solidFill>
                  <a:srgbClr val="585858"/>
                </a:solidFill>
                <a:latin typeface="微软雅黑"/>
                <a:cs typeface="微软雅黑"/>
              </a:rPr>
              <a:t>内部样式表</a:t>
            </a:r>
            <a:endParaRPr lang="zh-CN" altLang="en-US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800600" y="368628"/>
            <a:ext cx="234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1.2</a:t>
            </a:r>
            <a:r>
              <a:rPr sz="1800" b="1" spc="-7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800" b="1" spc="-10" dirty="0">
                <a:solidFill>
                  <a:srgbClr val="585858"/>
                </a:solidFill>
                <a:latin typeface="微软雅黑"/>
                <a:cs typeface="微软雅黑"/>
              </a:rPr>
              <a:t>CSS-</a:t>
            </a: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网页的美容师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800" y="895350"/>
            <a:ext cx="8610600" cy="31446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FF0000"/>
                </a:solidFill>
                <a:latin typeface="微软雅黑"/>
                <a:cs typeface="微软雅黑"/>
              </a:rPr>
              <a:t>CSS</a:t>
            </a:r>
            <a:r>
              <a:rPr b="1" spc="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是</a:t>
            </a:r>
            <a:r>
              <a:rPr spc="0" dirty="0">
                <a:solidFill>
                  <a:srgbClr val="FF0000"/>
                </a:solidFill>
                <a:latin typeface="微软雅黑"/>
                <a:cs typeface="微软雅黑"/>
              </a:rPr>
              <a:t>层叠样式表</a:t>
            </a:r>
            <a:r>
              <a:rPr spc="-3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dirty="0">
                <a:solidFill>
                  <a:srgbClr val="252525"/>
                </a:solidFill>
                <a:latin typeface="微软雅黑"/>
                <a:cs typeface="微软雅黑"/>
              </a:rPr>
              <a:t>(</a:t>
            </a:r>
            <a:r>
              <a:rPr spc="-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pc="-5" dirty="0">
                <a:solidFill>
                  <a:srgbClr val="FF0000"/>
                </a:solidFill>
                <a:latin typeface="微软雅黑"/>
                <a:cs typeface="微软雅黑"/>
              </a:rPr>
              <a:t>Cascading</a:t>
            </a:r>
            <a:r>
              <a:rPr spc="-3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pc="-5" dirty="0">
                <a:solidFill>
                  <a:srgbClr val="FF0000"/>
                </a:solidFill>
                <a:latin typeface="微软雅黑"/>
                <a:cs typeface="微软雅黑"/>
              </a:rPr>
              <a:t>Style</a:t>
            </a:r>
            <a:r>
              <a:rPr spc="-3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pc="-5" dirty="0">
                <a:solidFill>
                  <a:srgbClr val="FF0000"/>
                </a:solidFill>
                <a:latin typeface="微软雅黑"/>
                <a:cs typeface="微软雅黑"/>
              </a:rPr>
              <a:t>Sheets</a:t>
            </a:r>
            <a:r>
              <a:rPr spc="-1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dirty="0">
                <a:solidFill>
                  <a:srgbClr val="252525"/>
                </a:solidFill>
                <a:latin typeface="微软雅黑"/>
                <a:cs typeface="微软雅黑"/>
              </a:rPr>
              <a:t>)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 的简称</a:t>
            </a:r>
            <a:r>
              <a:rPr dirty="0">
                <a:solidFill>
                  <a:srgbClr val="252525"/>
                </a:solidFill>
                <a:latin typeface="微软雅黑"/>
                <a:cs typeface="微软雅黑"/>
              </a:rPr>
              <a:t>.</a:t>
            </a:r>
            <a:endParaRPr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有时我们也会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称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之为</a:t>
            </a:r>
            <a:r>
              <a:rPr spc="-2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dirty="0">
                <a:solidFill>
                  <a:srgbClr val="FF0000"/>
                </a:solidFill>
                <a:latin typeface="微软雅黑"/>
                <a:cs typeface="微软雅黑"/>
              </a:rPr>
              <a:t>CSS</a:t>
            </a:r>
            <a:r>
              <a:rPr spc="-5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pc="0" dirty="0">
                <a:solidFill>
                  <a:srgbClr val="FF0000"/>
                </a:solidFill>
                <a:latin typeface="微软雅黑"/>
                <a:cs typeface="微软雅黑"/>
              </a:rPr>
              <a:t>样式表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或</a:t>
            </a:r>
            <a:r>
              <a:rPr spc="0" dirty="0">
                <a:solidFill>
                  <a:srgbClr val="FF0000"/>
                </a:solidFill>
                <a:latin typeface="微软雅黑"/>
                <a:cs typeface="微软雅黑"/>
              </a:rPr>
              <a:t>级联</a:t>
            </a:r>
            <a:r>
              <a:rPr spc="-10" dirty="0">
                <a:solidFill>
                  <a:srgbClr val="FF0000"/>
                </a:solidFill>
                <a:latin typeface="微软雅黑"/>
                <a:cs typeface="微软雅黑"/>
              </a:rPr>
              <a:t>样</a:t>
            </a:r>
            <a:r>
              <a:rPr dirty="0">
                <a:solidFill>
                  <a:srgbClr val="FF0000"/>
                </a:solidFill>
                <a:latin typeface="微软雅黑"/>
                <a:cs typeface="微软雅黑"/>
              </a:rPr>
              <a:t>式</a:t>
            </a:r>
            <a:r>
              <a:rPr spc="-10" dirty="0">
                <a:solidFill>
                  <a:srgbClr val="FF0000"/>
                </a:solidFill>
                <a:latin typeface="微软雅黑"/>
                <a:cs typeface="微软雅黑"/>
              </a:rPr>
              <a:t>表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252525"/>
                </a:solidFill>
                <a:latin typeface="微软雅黑"/>
                <a:cs typeface="微软雅黑"/>
              </a:rPr>
              <a:t>CSS</a:t>
            </a:r>
            <a:r>
              <a:rPr spc="-4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是也是一种标记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语言</a:t>
            </a:r>
            <a:endParaRPr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252525"/>
                </a:solidFill>
                <a:latin typeface="微软雅黑"/>
                <a:cs typeface="微软雅黑"/>
              </a:rPr>
              <a:t>CSS</a:t>
            </a:r>
            <a:r>
              <a:rPr spc="-4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主要用于设置</a:t>
            </a:r>
            <a:r>
              <a:rPr spc="-4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pc="-5" dirty="0">
                <a:solidFill>
                  <a:srgbClr val="252525"/>
                </a:solidFill>
                <a:latin typeface="微软雅黑"/>
                <a:cs typeface="微软雅黑"/>
              </a:rPr>
              <a:t>HTML</a:t>
            </a:r>
            <a:r>
              <a:rPr spc="-2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页面中的</a:t>
            </a:r>
            <a:r>
              <a:rPr spc="0" dirty="0">
                <a:solidFill>
                  <a:srgbClr val="FF0000"/>
                </a:solidFill>
                <a:latin typeface="微软雅黑"/>
                <a:cs typeface="微软雅黑"/>
              </a:rPr>
              <a:t>文本内</a:t>
            </a:r>
            <a:r>
              <a:rPr spc="-10" dirty="0">
                <a:solidFill>
                  <a:srgbClr val="FF0000"/>
                </a:solidFill>
                <a:latin typeface="微软雅黑"/>
                <a:cs typeface="微软雅黑"/>
              </a:rPr>
              <a:t>容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（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字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体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大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小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对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齐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方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式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等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）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pc="0" dirty="0" err="1">
                <a:solidFill>
                  <a:srgbClr val="FF0000"/>
                </a:solidFill>
                <a:latin typeface="微软雅黑"/>
                <a:cs typeface="微软雅黑"/>
              </a:rPr>
              <a:t>图</a:t>
            </a:r>
            <a:r>
              <a:rPr spc="-10" dirty="0" err="1">
                <a:solidFill>
                  <a:srgbClr val="FF0000"/>
                </a:solidFill>
                <a:latin typeface="微软雅黑"/>
                <a:cs typeface="微软雅黑"/>
              </a:rPr>
              <a:t>片</a:t>
            </a:r>
            <a:r>
              <a:rPr spc="0" dirty="0" err="1">
                <a:solidFill>
                  <a:srgbClr val="FF0000"/>
                </a:solidFill>
                <a:latin typeface="微软雅黑"/>
                <a:cs typeface="微软雅黑"/>
              </a:rPr>
              <a:t>的</a:t>
            </a:r>
            <a:r>
              <a:rPr spc="-10" dirty="0" err="1">
                <a:solidFill>
                  <a:srgbClr val="FF0000"/>
                </a:solidFill>
                <a:latin typeface="微软雅黑"/>
                <a:cs typeface="微软雅黑"/>
              </a:rPr>
              <a:t>外</a:t>
            </a:r>
            <a:r>
              <a:rPr spc="0" dirty="0" err="1">
                <a:solidFill>
                  <a:srgbClr val="FF0000"/>
                </a:solidFill>
                <a:latin typeface="微软雅黑"/>
                <a:cs typeface="微软雅黑"/>
              </a:rPr>
              <a:t>形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（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宽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高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边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框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样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式、</a:t>
            </a:r>
            <a:r>
              <a:rPr dirty="0" err="1">
                <a:solidFill>
                  <a:srgbClr val="252525"/>
                </a:solidFill>
                <a:latin typeface="微软雅黑"/>
                <a:cs typeface="微软雅黑"/>
              </a:rPr>
              <a:t>边距等）以及</a:t>
            </a:r>
            <a:r>
              <a:rPr spc="-10" dirty="0" err="1">
                <a:solidFill>
                  <a:srgbClr val="FF0000"/>
                </a:solidFill>
                <a:latin typeface="微软雅黑"/>
                <a:cs typeface="微软雅黑"/>
              </a:rPr>
              <a:t>版</a:t>
            </a:r>
            <a:r>
              <a:rPr spc="0" dirty="0" err="1">
                <a:solidFill>
                  <a:srgbClr val="FF0000"/>
                </a:solidFill>
                <a:latin typeface="微软雅黑"/>
                <a:cs typeface="微软雅黑"/>
              </a:rPr>
              <a:t>面</a:t>
            </a:r>
            <a:r>
              <a:rPr spc="-15" dirty="0" err="1">
                <a:solidFill>
                  <a:srgbClr val="FF0000"/>
                </a:solidFill>
                <a:latin typeface="微软雅黑"/>
                <a:cs typeface="微软雅黑"/>
              </a:rPr>
              <a:t>的</a:t>
            </a:r>
            <a:r>
              <a:rPr spc="0" dirty="0" err="1">
                <a:solidFill>
                  <a:srgbClr val="FF0000"/>
                </a:solidFill>
                <a:latin typeface="微软雅黑"/>
                <a:cs typeface="微软雅黑"/>
              </a:rPr>
              <a:t>布</a:t>
            </a:r>
            <a:r>
              <a:rPr spc="-15" dirty="0" err="1">
                <a:solidFill>
                  <a:srgbClr val="FF0000"/>
                </a:solidFill>
                <a:latin typeface="微软雅黑"/>
                <a:cs typeface="微软雅黑"/>
              </a:rPr>
              <a:t>局</a:t>
            </a:r>
            <a:r>
              <a:rPr spc="0" dirty="0" err="1">
                <a:solidFill>
                  <a:srgbClr val="FF0000"/>
                </a:solidFill>
                <a:latin typeface="微软雅黑"/>
                <a:cs typeface="微软雅黑"/>
              </a:rPr>
              <a:t>和</a:t>
            </a:r>
            <a:r>
              <a:rPr spc="-5" dirty="0" err="1">
                <a:solidFill>
                  <a:srgbClr val="FF0000"/>
                </a:solidFill>
                <a:latin typeface="微软雅黑"/>
                <a:cs typeface="微软雅黑"/>
              </a:rPr>
              <a:t>外</a:t>
            </a:r>
            <a:r>
              <a:rPr spc="-10" dirty="0" err="1">
                <a:solidFill>
                  <a:srgbClr val="FF0000"/>
                </a:solidFill>
                <a:latin typeface="微软雅黑"/>
                <a:cs typeface="微软雅黑"/>
              </a:rPr>
              <a:t>观</a:t>
            </a:r>
            <a:r>
              <a:rPr spc="0" dirty="0" err="1">
                <a:solidFill>
                  <a:srgbClr val="FF0000"/>
                </a:solidFill>
                <a:latin typeface="微软雅黑"/>
                <a:cs typeface="微软雅黑"/>
              </a:rPr>
              <a:t>显</a:t>
            </a:r>
            <a:r>
              <a:rPr spc="-15" dirty="0" err="1">
                <a:solidFill>
                  <a:srgbClr val="FF0000"/>
                </a:solidFill>
                <a:latin typeface="微软雅黑"/>
                <a:cs typeface="微软雅黑"/>
              </a:rPr>
              <a:t>示</a:t>
            </a:r>
            <a:r>
              <a:rPr spc="0" dirty="0" err="1">
                <a:solidFill>
                  <a:srgbClr val="FF0000"/>
                </a:solidFill>
                <a:latin typeface="微软雅黑"/>
                <a:cs typeface="微软雅黑"/>
              </a:rPr>
              <a:t>样</a:t>
            </a:r>
            <a:r>
              <a:rPr spc="-10" dirty="0" err="1">
                <a:solidFill>
                  <a:srgbClr val="FF0000"/>
                </a:solidFill>
                <a:latin typeface="微软雅黑"/>
                <a:cs typeface="微软雅黑"/>
              </a:rPr>
              <a:t>式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dirty="0">
              <a:latin typeface="微软雅黑"/>
              <a:cs typeface="微软雅黑"/>
            </a:endParaRPr>
          </a:p>
          <a:p>
            <a:pPr marL="12700" marR="5080">
              <a:lnSpc>
                <a:spcPct val="150500"/>
              </a:lnSpc>
              <a:spcBef>
                <a:spcPts val="795"/>
              </a:spcBef>
            </a:pPr>
            <a:r>
              <a:rPr dirty="0">
                <a:solidFill>
                  <a:srgbClr val="252525"/>
                </a:solidFill>
                <a:latin typeface="微软雅黑"/>
                <a:cs typeface="微软雅黑"/>
              </a:rPr>
              <a:t>CSS</a:t>
            </a:r>
            <a:r>
              <a:rPr spc="-4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让我们的网页更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加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丰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富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多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彩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布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局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更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加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灵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活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自</a:t>
            </a:r>
            <a:r>
              <a:rPr dirty="0">
                <a:solidFill>
                  <a:srgbClr val="252525"/>
                </a:solidFill>
                <a:latin typeface="微软雅黑"/>
                <a:cs typeface="微软雅黑"/>
              </a:rPr>
              <a:t>如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简</a:t>
            </a:r>
            <a:r>
              <a:rPr spc="-5" dirty="0">
                <a:solidFill>
                  <a:srgbClr val="252525"/>
                </a:solidFill>
                <a:latin typeface="微软雅黑"/>
                <a:cs typeface="微软雅黑"/>
              </a:rPr>
              <a:t>单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理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解</a:t>
            </a:r>
            <a:r>
              <a:rPr spc="-5" dirty="0">
                <a:solidFill>
                  <a:srgbClr val="252525"/>
                </a:solidFill>
                <a:latin typeface="微软雅黑"/>
                <a:cs typeface="微软雅黑"/>
              </a:rPr>
              <a:t>：</a:t>
            </a:r>
            <a:r>
              <a:rPr spc="-5" dirty="0">
                <a:solidFill>
                  <a:srgbClr val="FF0000"/>
                </a:solidFill>
                <a:latin typeface="微软雅黑"/>
                <a:cs typeface="微软雅黑"/>
              </a:rPr>
              <a:t>CSS</a:t>
            </a:r>
            <a:r>
              <a:rPr spc="-5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pc="0" dirty="0">
                <a:solidFill>
                  <a:srgbClr val="FF0000"/>
                </a:solidFill>
                <a:latin typeface="微软雅黑"/>
                <a:cs typeface="微软雅黑"/>
              </a:rPr>
              <a:t>可以美化</a:t>
            </a:r>
            <a:r>
              <a:rPr spc="-3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pc="-5" dirty="0">
                <a:solidFill>
                  <a:srgbClr val="FF0000"/>
                </a:solidFill>
                <a:latin typeface="微软雅黑"/>
                <a:cs typeface="微软雅黑"/>
              </a:rPr>
              <a:t>HTML</a:t>
            </a:r>
            <a:r>
              <a:rPr spc="-2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dirty="0">
                <a:solidFill>
                  <a:srgbClr val="FF0000"/>
                </a:solidFill>
                <a:latin typeface="微软雅黑"/>
                <a:cs typeface="微软雅黑"/>
              </a:rPr>
              <a:t>,</a:t>
            </a:r>
            <a:r>
              <a:rPr spc="-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pc="0" dirty="0">
                <a:solidFill>
                  <a:srgbClr val="FF0000"/>
                </a:solidFill>
                <a:latin typeface="微软雅黑"/>
                <a:cs typeface="微软雅黑"/>
              </a:rPr>
              <a:t>让</a:t>
            </a:r>
            <a:r>
              <a:rPr spc="-5" dirty="0">
                <a:solidFill>
                  <a:srgbClr val="FF0000"/>
                </a:solidFill>
                <a:latin typeface="微软雅黑"/>
                <a:cs typeface="微软雅黑"/>
              </a:rPr>
              <a:t> HTML</a:t>
            </a:r>
            <a:r>
              <a:rPr spc="-2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pc="0" dirty="0">
                <a:solidFill>
                  <a:srgbClr val="FF0000"/>
                </a:solidFill>
                <a:latin typeface="微软雅黑"/>
                <a:cs typeface="微软雅黑"/>
              </a:rPr>
              <a:t>更漂亮，  让页面布局更</a:t>
            </a:r>
            <a:r>
              <a:rPr spc="-10" dirty="0">
                <a:solidFill>
                  <a:srgbClr val="FF0000"/>
                </a:solidFill>
                <a:latin typeface="微软雅黑"/>
                <a:cs typeface="微软雅黑"/>
              </a:rPr>
              <a:t>简</a:t>
            </a:r>
            <a:r>
              <a:rPr dirty="0">
                <a:solidFill>
                  <a:srgbClr val="FF0000"/>
                </a:solidFill>
                <a:latin typeface="微软雅黑"/>
                <a:cs typeface="微软雅黑"/>
              </a:rPr>
              <a:t>单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dirty="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77000" y="1047750"/>
            <a:ext cx="2230374" cy="1427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矩形 6"/>
          <p:cNvSpPr/>
          <p:nvPr/>
        </p:nvSpPr>
        <p:spPr>
          <a:xfrm>
            <a:off x="1295400" y="234950"/>
            <a:ext cx="1307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CSS</a:t>
            </a:r>
            <a:r>
              <a:rPr lang="en-US" altLang="zh-CN" sz="2400" spc="-50" dirty="0">
                <a:solidFill>
                  <a:schemeClr val="bg1"/>
                </a:solidFill>
              </a:rPr>
              <a:t> </a:t>
            </a:r>
            <a:r>
              <a:rPr lang="zh-CN" altLang="en-US" sz="2400" spc="-5" dirty="0">
                <a:solidFill>
                  <a:schemeClr val="bg1"/>
                </a:solidFill>
              </a:rPr>
              <a:t>简介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28599" y="1821814"/>
            <a:ext cx="8278635" cy="462280"/>
          </a:xfrm>
          <a:custGeom>
            <a:avLst/>
            <a:gdLst/>
            <a:ahLst/>
            <a:cxnLst/>
            <a:rect l="l" t="t" r="r" b="b"/>
            <a:pathLst>
              <a:path w="6501130" h="462280">
                <a:moveTo>
                  <a:pt x="0" y="462280"/>
                </a:moveTo>
                <a:lnTo>
                  <a:pt x="6500622" y="462280"/>
                </a:lnTo>
                <a:lnTo>
                  <a:pt x="6500622" y="0"/>
                </a:lnTo>
                <a:lnTo>
                  <a:pt x="0" y="0"/>
                </a:lnTo>
                <a:lnTo>
                  <a:pt x="0" y="462280"/>
                </a:lnTo>
                <a:close/>
              </a:path>
            </a:pathLst>
          </a:custGeom>
          <a:solidFill>
            <a:srgbClr val="E6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600" y="942587"/>
            <a:ext cx="8278635" cy="12875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2025"/>
              </a:spcBef>
            </a:pP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行内样式表（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内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联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样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式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表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）是</a:t>
            </a:r>
            <a:r>
              <a:rPr sz="1600" spc="-10" dirty="0" err="1">
                <a:solidFill>
                  <a:srgbClr val="FF0000"/>
                </a:solidFill>
                <a:latin typeface="微软雅黑"/>
                <a:cs typeface="微软雅黑"/>
              </a:rPr>
              <a:t>在</a:t>
            </a:r>
            <a:r>
              <a:rPr sz="1600" spc="0" dirty="0" err="1">
                <a:solidFill>
                  <a:srgbClr val="FF0000"/>
                </a:solidFill>
                <a:latin typeface="微软雅黑"/>
                <a:cs typeface="微软雅黑"/>
              </a:rPr>
              <a:t>元</a:t>
            </a:r>
            <a:r>
              <a:rPr sz="1600" spc="-10" dirty="0" err="1">
                <a:solidFill>
                  <a:srgbClr val="FF0000"/>
                </a:solidFill>
                <a:latin typeface="微软雅黑"/>
                <a:cs typeface="微软雅黑"/>
              </a:rPr>
              <a:t>素</a:t>
            </a:r>
            <a:r>
              <a:rPr sz="1600" spc="0" dirty="0" err="1">
                <a:solidFill>
                  <a:srgbClr val="FF0000"/>
                </a:solidFill>
                <a:latin typeface="微软雅黑"/>
                <a:cs typeface="微软雅黑"/>
              </a:rPr>
              <a:t>标</a:t>
            </a:r>
            <a:r>
              <a:rPr sz="1600" spc="-10" dirty="0" err="1">
                <a:solidFill>
                  <a:srgbClr val="FF0000"/>
                </a:solidFill>
                <a:latin typeface="微软雅黑"/>
                <a:cs typeface="微软雅黑"/>
              </a:rPr>
              <a:t>签</a:t>
            </a:r>
            <a:r>
              <a:rPr sz="1600" spc="0" dirty="0" err="1">
                <a:solidFill>
                  <a:srgbClr val="FF0000"/>
                </a:solidFill>
                <a:latin typeface="微软雅黑"/>
                <a:cs typeface="微软雅黑"/>
              </a:rPr>
              <a:t>内</a:t>
            </a:r>
            <a:r>
              <a:rPr sz="1600" spc="-10" dirty="0" err="1">
                <a:solidFill>
                  <a:srgbClr val="FF0000"/>
                </a:solidFill>
                <a:latin typeface="微软雅黑"/>
                <a:cs typeface="微软雅黑"/>
              </a:rPr>
              <a:t>部</a:t>
            </a:r>
            <a:r>
              <a:rPr sz="1600" spc="0" dirty="0" err="1">
                <a:solidFill>
                  <a:srgbClr val="FF0000"/>
                </a:solidFill>
                <a:latin typeface="微软雅黑"/>
                <a:cs typeface="微软雅黑"/>
              </a:rPr>
              <a:t>的</a:t>
            </a:r>
            <a:r>
              <a:rPr sz="1600" spc="-4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FF0000"/>
                </a:solidFill>
                <a:latin typeface="微软雅黑"/>
                <a:cs typeface="微软雅黑"/>
              </a:rPr>
              <a:t>style</a:t>
            </a:r>
            <a:r>
              <a:rPr sz="1600" spc="-4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600" spc="0" dirty="0">
                <a:solidFill>
                  <a:srgbClr val="FF0000"/>
                </a:solidFill>
                <a:latin typeface="微软雅黑"/>
                <a:cs typeface="微软雅黑"/>
              </a:rPr>
              <a:t>属性中设定</a:t>
            </a:r>
            <a:r>
              <a:rPr sz="1600" spc="-3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FF0000"/>
                </a:solidFill>
                <a:latin typeface="微软雅黑"/>
                <a:cs typeface="微软雅黑"/>
              </a:rPr>
              <a:t>CSS</a:t>
            </a:r>
            <a:r>
              <a:rPr sz="1600" spc="-4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600" spc="0" dirty="0">
                <a:solidFill>
                  <a:srgbClr val="FF0000"/>
                </a:solidFill>
                <a:latin typeface="微软雅黑"/>
                <a:cs typeface="微软雅黑"/>
              </a:rPr>
              <a:t>样式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。适合于修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改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简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单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样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式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.</a:t>
            </a:r>
            <a:endParaRPr sz="16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70815">
              <a:lnSpc>
                <a:spcPct val="100000"/>
              </a:lnSpc>
              <a:spcBef>
                <a:spcPts val="1250"/>
              </a:spcBef>
            </a:pPr>
            <a:r>
              <a:rPr sz="1600" dirty="0">
                <a:latin typeface="Courier New"/>
                <a:cs typeface="Courier New"/>
              </a:rPr>
              <a:t>&lt;div</a:t>
            </a:r>
            <a:r>
              <a:rPr sz="1600" spc="-5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style="color: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red;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font-size:</a:t>
            </a:r>
            <a:r>
              <a:rPr sz="1600" spc="-5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12px;"&gt;</a:t>
            </a:r>
            <a:r>
              <a:rPr sz="1600" spc="-10" dirty="0">
                <a:latin typeface="宋体"/>
                <a:cs typeface="宋体"/>
              </a:rPr>
              <a:t>青</a:t>
            </a:r>
            <a:r>
              <a:rPr sz="1600" spc="0" dirty="0">
                <a:latin typeface="宋体"/>
                <a:cs typeface="宋体"/>
              </a:rPr>
              <a:t>春</a:t>
            </a:r>
            <a:r>
              <a:rPr sz="1600" spc="-10" dirty="0">
                <a:latin typeface="宋体"/>
                <a:cs typeface="宋体"/>
              </a:rPr>
              <a:t>不</a:t>
            </a:r>
            <a:r>
              <a:rPr sz="1600" spc="0" dirty="0">
                <a:latin typeface="宋体"/>
                <a:cs typeface="宋体"/>
              </a:rPr>
              <a:t>常</a:t>
            </a:r>
            <a:r>
              <a:rPr sz="1600" spc="-10" dirty="0">
                <a:latin typeface="宋体"/>
                <a:cs typeface="宋体"/>
              </a:rPr>
              <a:t>在</a:t>
            </a:r>
            <a:r>
              <a:rPr sz="1600" spc="0" dirty="0">
                <a:latin typeface="宋体"/>
                <a:cs typeface="宋体"/>
              </a:rPr>
              <a:t>，</a:t>
            </a:r>
            <a:r>
              <a:rPr sz="1600" spc="-10" dirty="0">
                <a:latin typeface="宋体"/>
                <a:cs typeface="宋体"/>
              </a:rPr>
              <a:t>抓</a:t>
            </a:r>
            <a:r>
              <a:rPr sz="1600" spc="0" dirty="0">
                <a:latin typeface="宋体"/>
                <a:cs typeface="宋体"/>
              </a:rPr>
              <a:t>紧</a:t>
            </a:r>
            <a:r>
              <a:rPr sz="1600" spc="-10" dirty="0">
                <a:latin typeface="宋体"/>
                <a:cs typeface="宋体"/>
              </a:rPr>
              <a:t>谈</a:t>
            </a:r>
            <a:r>
              <a:rPr sz="1600" spc="0" dirty="0">
                <a:latin typeface="宋体"/>
                <a:cs typeface="宋体"/>
              </a:rPr>
              <a:t>恋</a:t>
            </a:r>
            <a:r>
              <a:rPr sz="1600" spc="-10" dirty="0">
                <a:latin typeface="宋体"/>
                <a:cs typeface="宋体"/>
              </a:rPr>
              <a:t>爱</a:t>
            </a:r>
            <a:r>
              <a:rPr sz="1600" spc="-5" dirty="0">
                <a:latin typeface="Courier New"/>
                <a:cs typeface="Courier New"/>
              </a:rPr>
              <a:t>&lt;/div&gt;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699" y="2625574"/>
            <a:ext cx="8763000" cy="21012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indent="-172085">
              <a:lnSpc>
                <a:spcPct val="150000"/>
              </a:lnSpc>
              <a:spcBef>
                <a:spcPts val="105"/>
              </a:spcBef>
              <a:buFont typeface="Wingdings"/>
              <a:buChar char=""/>
              <a:tabLst>
                <a:tab pos="185420" algn="l"/>
              </a:tabLst>
            </a:pP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style</a:t>
            </a:r>
            <a:r>
              <a:rPr sz="1400" spc="-2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其实就是标签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属性</a:t>
            </a:r>
            <a:endParaRPr dirty="0">
              <a:latin typeface="Times New Roman"/>
              <a:cs typeface="Times New Roman"/>
            </a:endParaRPr>
          </a:p>
          <a:p>
            <a:pPr marL="184785" indent="-172085">
              <a:lnSpc>
                <a:spcPct val="150000"/>
              </a:lnSpc>
              <a:spcBef>
                <a:spcPts val="5"/>
              </a:spcBef>
              <a:buFont typeface="Wingdings"/>
              <a:buChar char=""/>
              <a:tabLst>
                <a:tab pos="185420" algn="l"/>
              </a:tabLst>
            </a:pP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在双引</a:t>
            </a: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号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中间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写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法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要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符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合</a:t>
            </a:r>
            <a:r>
              <a:rPr sz="1400" spc="-4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CSS</a:t>
            </a:r>
            <a:r>
              <a:rPr sz="1400" spc="-4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规范</a:t>
            </a:r>
            <a:endParaRPr dirty="0">
              <a:latin typeface="Times New Roman"/>
              <a:cs typeface="Times New Roman"/>
            </a:endParaRPr>
          </a:p>
          <a:p>
            <a:pPr marL="184785" indent="-172085">
              <a:lnSpc>
                <a:spcPct val="150000"/>
              </a:lnSpc>
              <a:buFont typeface="Wingdings"/>
              <a:buChar char=""/>
              <a:tabLst>
                <a:tab pos="185420" algn="l"/>
              </a:tabLst>
            </a:pP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可</a:t>
            </a:r>
            <a:r>
              <a:rPr sz="1400" dirty="0" err="1">
                <a:solidFill>
                  <a:srgbClr val="252525"/>
                </a:solidFill>
                <a:latin typeface="微软雅黑"/>
                <a:cs typeface="微软雅黑"/>
              </a:rPr>
              <a:t>以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控制当前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标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签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设</a:t>
            </a:r>
            <a:r>
              <a:rPr sz="1400" spc="-5" dirty="0" err="1">
                <a:solidFill>
                  <a:srgbClr val="252525"/>
                </a:solidFill>
                <a:latin typeface="微软雅黑"/>
                <a:cs typeface="微软雅黑"/>
              </a:rPr>
              <a:t>置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样式</a:t>
            </a:r>
            <a:endParaRPr sz="1400" dirty="0">
              <a:latin typeface="微软雅黑"/>
              <a:cs typeface="微软雅黑"/>
            </a:endParaRPr>
          </a:p>
          <a:p>
            <a:pPr marL="184785" marR="5080" indent="-172085">
              <a:lnSpc>
                <a:spcPct val="150000"/>
              </a:lnSpc>
              <a:spcBef>
                <a:spcPts val="819"/>
              </a:spcBef>
              <a:buFont typeface="Wingdings"/>
              <a:buChar char=""/>
              <a:tabLst>
                <a:tab pos="185420" algn="l"/>
              </a:tabLst>
            </a:pP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由</a:t>
            </a:r>
            <a:r>
              <a:rPr sz="1400" dirty="0" err="1">
                <a:solidFill>
                  <a:srgbClr val="252525"/>
                </a:solidFill>
                <a:latin typeface="微软雅黑"/>
                <a:cs typeface="微软雅黑"/>
              </a:rPr>
              <a:t>于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书写繁琐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并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且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没</a:t>
            </a:r>
            <a:r>
              <a:rPr sz="1400" spc="-5" dirty="0" err="1">
                <a:solidFill>
                  <a:srgbClr val="252525"/>
                </a:solidFill>
                <a:latin typeface="微软雅黑"/>
                <a:cs typeface="微软雅黑"/>
              </a:rPr>
              <a:t>有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体现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出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结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构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与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样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式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相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分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离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思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想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所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以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不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推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荐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大</a:t>
            </a:r>
            <a:r>
              <a:rPr sz="1400" dirty="0" err="1">
                <a:solidFill>
                  <a:srgbClr val="252525"/>
                </a:solidFill>
                <a:latin typeface="微软雅黑"/>
                <a:cs typeface="微软雅黑"/>
              </a:rPr>
              <a:t>量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使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用</a:t>
            </a:r>
            <a:r>
              <a:rPr sz="1400" spc="-5" dirty="0" err="1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只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有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对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当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前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元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素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添</a:t>
            </a:r>
            <a:r>
              <a:rPr sz="1400" dirty="0" err="1">
                <a:solidFill>
                  <a:srgbClr val="252525"/>
                </a:solidFill>
                <a:latin typeface="微软雅黑"/>
                <a:cs typeface="微软雅黑"/>
              </a:rPr>
              <a:t>加简</a:t>
            </a: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单样式的时候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可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以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考</a:t>
            </a:r>
            <a:r>
              <a:rPr sz="1400" spc="-5" dirty="0" err="1">
                <a:solidFill>
                  <a:srgbClr val="252525"/>
                </a:solidFill>
                <a:latin typeface="微软雅黑"/>
                <a:cs typeface="微软雅黑"/>
              </a:rPr>
              <a:t>虑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使用</a:t>
            </a:r>
            <a:endParaRPr dirty="0">
              <a:latin typeface="Times New Roman"/>
              <a:cs typeface="Times New Roman"/>
            </a:endParaRPr>
          </a:p>
          <a:p>
            <a:pPr marL="184785" indent="-172085">
              <a:lnSpc>
                <a:spcPct val="150000"/>
              </a:lnSpc>
              <a:spcBef>
                <a:spcPts val="5"/>
              </a:spcBef>
              <a:buFont typeface="Wingdings"/>
              <a:buChar char=""/>
              <a:tabLst>
                <a:tab pos="185420" algn="l"/>
              </a:tabLst>
            </a:pP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使用行内样式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表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设定</a:t>
            </a:r>
            <a:r>
              <a:rPr sz="1400" spc="-2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微软雅黑"/>
                <a:cs typeface="微软雅黑"/>
              </a:rPr>
              <a:t>CSS，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通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常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也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被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称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为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行</a:t>
            </a:r>
            <a:r>
              <a:rPr sz="1400" spc="-10" dirty="0">
                <a:solidFill>
                  <a:srgbClr val="FF0000"/>
                </a:solidFill>
                <a:latin typeface="微软雅黑"/>
                <a:cs typeface="微软雅黑"/>
              </a:rPr>
              <a:t>内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式</a:t>
            </a:r>
            <a:r>
              <a:rPr sz="1400" spc="-10" dirty="0">
                <a:solidFill>
                  <a:srgbClr val="FF0000"/>
                </a:solidFill>
                <a:latin typeface="微软雅黑"/>
                <a:cs typeface="微软雅黑"/>
              </a:rPr>
              <a:t>引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入</a:t>
            </a:r>
            <a:endParaRPr sz="1400" dirty="0">
              <a:latin typeface="微软雅黑"/>
              <a:cs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49243" y="209550"/>
            <a:ext cx="1708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5.</a:t>
            </a:r>
            <a:r>
              <a:rPr lang="en-US" altLang="zh-CN" spc="-50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CSS</a:t>
            </a:r>
            <a:r>
              <a:rPr lang="en-US" altLang="zh-CN" spc="-45" dirty="0">
                <a:solidFill>
                  <a:schemeClr val="bg1"/>
                </a:solidFill>
              </a:rPr>
              <a:t> </a:t>
            </a:r>
            <a:r>
              <a:rPr lang="zh-CN" altLang="en-US" spc="-5" dirty="0">
                <a:solidFill>
                  <a:schemeClr val="bg1"/>
                </a:solidFill>
              </a:rPr>
              <a:t>引入方式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48200" y="301227"/>
            <a:ext cx="1780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lang="en-US" altLang="zh-CN" b="1" dirty="0">
                <a:solidFill>
                  <a:srgbClr val="585858"/>
                </a:solidFill>
                <a:latin typeface="微软雅黑"/>
                <a:cs typeface="微软雅黑"/>
              </a:rPr>
              <a:t>5.3</a:t>
            </a:r>
            <a:r>
              <a:rPr lang="zh-CN" altLang="en-US" b="1" spc="-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lang="zh-CN" altLang="en-US" b="1" dirty="0">
                <a:solidFill>
                  <a:srgbClr val="585858"/>
                </a:solidFill>
                <a:latin typeface="微软雅黑"/>
                <a:cs typeface="微软雅黑"/>
              </a:rPr>
              <a:t>行内样式表</a:t>
            </a:r>
            <a:endParaRPr lang="zh-CN" altLang="en-US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58800" y="2704481"/>
            <a:ext cx="6490970" cy="462280"/>
          </a:xfrm>
          <a:custGeom>
            <a:avLst/>
            <a:gdLst/>
            <a:ahLst/>
            <a:cxnLst/>
            <a:rect l="l" t="t" r="r" b="b"/>
            <a:pathLst>
              <a:path w="6490970" h="462279">
                <a:moveTo>
                  <a:pt x="0" y="462280"/>
                </a:moveTo>
                <a:lnTo>
                  <a:pt x="6490843" y="462280"/>
                </a:lnTo>
                <a:lnTo>
                  <a:pt x="6490843" y="0"/>
                </a:lnTo>
                <a:lnTo>
                  <a:pt x="0" y="0"/>
                </a:lnTo>
                <a:lnTo>
                  <a:pt x="0" y="462280"/>
                </a:lnTo>
                <a:close/>
              </a:path>
            </a:pathLst>
          </a:custGeom>
          <a:solidFill>
            <a:srgbClr val="E6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8800" y="3330015"/>
            <a:ext cx="6515100" cy="11383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3400" y="840740"/>
            <a:ext cx="8458199" cy="23260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4625">
              <a:lnSpc>
                <a:spcPct val="150500"/>
              </a:lnSpc>
              <a:spcBef>
                <a:spcPts val="915"/>
              </a:spcBef>
            </a:pP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实际开发都是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外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部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样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式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表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.</a:t>
            </a:r>
            <a:r>
              <a:rPr sz="1600" spc="-5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适合于样式比较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多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情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况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.</a:t>
            </a:r>
            <a:r>
              <a:rPr sz="1600" spc="-5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核心是</a:t>
            </a:r>
            <a:r>
              <a:rPr sz="1600" spc="-5" dirty="0">
                <a:solidFill>
                  <a:srgbClr val="252525"/>
                </a:solidFill>
                <a:latin typeface="微软雅黑"/>
                <a:cs typeface="微软雅黑"/>
              </a:rPr>
              <a:t>: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样式单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独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写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到</a:t>
            </a:r>
            <a:r>
              <a:rPr sz="1600" spc="-5" dirty="0">
                <a:solidFill>
                  <a:srgbClr val="252525"/>
                </a:solidFill>
                <a:latin typeface="微软雅黑"/>
                <a:cs typeface="微软雅黑"/>
              </a:rPr>
              <a:t>CSS</a:t>
            </a:r>
            <a:r>
              <a:rPr sz="1600" spc="-6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文件中，之后把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CSS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件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引入 到</a:t>
            </a:r>
            <a:r>
              <a:rPr sz="1600" spc="-5" dirty="0">
                <a:solidFill>
                  <a:srgbClr val="252525"/>
                </a:solidFill>
                <a:latin typeface="微软雅黑"/>
                <a:cs typeface="微软雅黑"/>
              </a:rPr>
              <a:t> HTML</a:t>
            </a:r>
            <a:r>
              <a:rPr sz="1600" spc="-3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页面中使用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.</a:t>
            </a:r>
            <a:endParaRPr sz="1600" dirty="0">
              <a:latin typeface="微软雅黑"/>
              <a:cs typeface="微软雅黑"/>
            </a:endParaRPr>
          </a:p>
          <a:p>
            <a:pPr marL="36195">
              <a:lnSpc>
                <a:spcPct val="100000"/>
              </a:lnSpc>
              <a:spcBef>
                <a:spcPts val="1165"/>
              </a:spcBef>
            </a:pP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引入外部样式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表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分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为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两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步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：</a:t>
            </a:r>
            <a:endParaRPr sz="2000" dirty="0">
              <a:latin typeface="Times New Roman"/>
              <a:cs typeface="Times New Roman"/>
            </a:endParaRPr>
          </a:p>
          <a:p>
            <a:pPr marL="185420" indent="-149225">
              <a:lnSpc>
                <a:spcPct val="100000"/>
              </a:lnSpc>
              <a:buAutoNum type="arabicPeriod"/>
              <a:tabLst>
                <a:tab pos="186055" algn="l"/>
              </a:tabLst>
            </a:pP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新建一个后缀</a:t>
            </a:r>
            <a:r>
              <a:rPr sz="1600" spc="-5" dirty="0">
                <a:solidFill>
                  <a:srgbClr val="252525"/>
                </a:solidFill>
                <a:latin typeface="微软雅黑"/>
                <a:cs typeface="微软雅黑"/>
              </a:rPr>
              <a:t>名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为</a:t>
            </a:r>
            <a:r>
              <a:rPr sz="1600" spc="-4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微软雅黑"/>
                <a:cs typeface="微软雅黑"/>
              </a:rPr>
              <a:t>.css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的样式文件，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把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所有</a:t>
            </a:r>
            <a:r>
              <a:rPr sz="1600" spc="-5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CSS</a:t>
            </a:r>
            <a:r>
              <a:rPr sz="1600" spc="-2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代码都放入此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件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中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2000" dirty="0">
              <a:latin typeface="Times New Roman"/>
              <a:cs typeface="Times New Roman"/>
            </a:endParaRPr>
          </a:p>
          <a:p>
            <a:pPr marL="185420" indent="-14922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86055" algn="l"/>
              </a:tabLst>
            </a:pP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在</a:t>
            </a:r>
            <a:r>
              <a:rPr sz="1600" spc="-2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微软雅黑"/>
                <a:cs typeface="微软雅黑"/>
              </a:rPr>
              <a:t>HTML</a:t>
            </a:r>
            <a:r>
              <a:rPr sz="1600" spc="-1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页面中，使用</a:t>
            </a:r>
            <a:r>
              <a:rPr sz="1600" spc="-5" dirty="0">
                <a:solidFill>
                  <a:srgbClr val="252525"/>
                </a:solidFill>
                <a:latin typeface="微软雅黑"/>
                <a:cs typeface="微软雅黑"/>
              </a:rPr>
              <a:t>&lt;link&gt;</a:t>
            </a:r>
            <a:r>
              <a:rPr sz="1600" spc="-4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标签引入这个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件。</a:t>
            </a:r>
            <a:endParaRPr sz="16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79070">
              <a:lnSpc>
                <a:spcPct val="100000"/>
              </a:lnSpc>
              <a:tabLst>
                <a:tab pos="2085975" algn="l"/>
              </a:tabLst>
            </a:pPr>
            <a:r>
              <a:rPr sz="1400" dirty="0">
                <a:latin typeface="Courier New"/>
                <a:cs typeface="Courier New"/>
              </a:rPr>
              <a:t>&lt;link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rel="stylesheet"	href="css</a:t>
            </a:r>
            <a:r>
              <a:rPr sz="1400" spc="-10" dirty="0">
                <a:latin typeface="宋体"/>
                <a:cs typeface="宋体"/>
              </a:rPr>
              <a:t>文</a:t>
            </a:r>
            <a:r>
              <a:rPr sz="1400" spc="0" dirty="0">
                <a:latin typeface="宋体"/>
                <a:cs typeface="宋体"/>
              </a:rPr>
              <a:t>件</a:t>
            </a:r>
            <a:r>
              <a:rPr sz="1400" spc="-15" dirty="0">
                <a:latin typeface="宋体"/>
                <a:cs typeface="宋体"/>
              </a:rPr>
              <a:t>路</a:t>
            </a:r>
            <a:r>
              <a:rPr sz="1400" spc="0" dirty="0">
                <a:latin typeface="宋体"/>
                <a:cs typeface="宋体"/>
              </a:rPr>
              <a:t>径</a:t>
            </a:r>
            <a:r>
              <a:rPr sz="1400" spc="-10" dirty="0">
                <a:latin typeface="Courier New"/>
                <a:cs typeface="Courier New"/>
              </a:rPr>
              <a:t>"&gt;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0700" y="4631639"/>
            <a:ext cx="815055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105"/>
              </a:spcBef>
              <a:buFont typeface="Wingdings"/>
              <a:buChar char=""/>
              <a:tabLst>
                <a:tab pos="185420" algn="l"/>
              </a:tabLst>
            </a:pP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使用外部样</a:t>
            </a: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式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表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设定</a:t>
            </a:r>
            <a:r>
              <a:rPr sz="1400" spc="-5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微软雅黑"/>
                <a:cs typeface="微软雅黑"/>
              </a:rPr>
              <a:t>CSS，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通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常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也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被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称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为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外</a:t>
            </a:r>
            <a:r>
              <a:rPr sz="1400" spc="-10" dirty="0">
                <a:solidFill>
                  <a:srgbClr val="FF0000"/>
                </a:solidFill>
                <a:latin typeface="微软雅黑"/>
                <a:cs typeface="微软雅黑"/>
              </a:rPr>
              <a:t>链</a:t>
            </a:r>
            <a:r>
              <a:rPr sz="1400" dirty="0">
                <a:solidFill>
                  <a:srgbClr val="FF0000"/>
                </a:solidFill>
                <a:latin typeface="微软雅黑"/>
                <a:cs typeface="微软雅黑"/>
              </a:rPr>
              <a:t>式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或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链</a:t>
            </a:r>
            <a:r>
              <a:rPr sz="1400" spc="-10" dirty="0">
                <a:solidFill>
                  <a:srgbClr val="FF0000"/>
                </a:solidFill>
                <a:latin typeface="微软雅黑"/>
                <a:cs typeface="微软雅黑"/>
              </a:rPr>
              <a:t>接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式</a:t>
            </a:r>
            <a:r>
              <a:rPr sz="1400" spc="-10" dirty="0">
                <a:solidFill>
                  <a:srgbClr val="FF0000"/>
                </a:solidFill>
                <a:latin typeface="微软雅黑"/>
                <a:cs typeface="微软雅黑"/>
              </a:rPr>
              <a:t>引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入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这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种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方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式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是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开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发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中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常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用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方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式</a:t>
            </a:r>
            <a:endParaRPr sz="1400" dirty="0">
              <a:latin typeface="微软雅黑"/>
              <a:cs typeface="微软雅黑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49243" y="209550"/>
            <a:ext cx="1708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5.</a:t>
            </a:r>
            <a:r>
              <a:rPr lang="en-US" altLang="zh-CN" spc="-50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CSS</a:t>
            </a:r>
            <a:r>
              <a:rPr lang="en-US" altLang="zh-CN" spc="-45" dirty="0">
                <a:solidFill>
                  <a:schemeClr val="bg1"/>
                </a:solidFill>
              </a:rPr>
              <a:t> </a:t>
            </a:r>
            <a:r>
              <a:rPr lang="zh-CN" altLang="en-US" spc="-5" dirty="0">
                <a:solidFill>
                  <a:schemeClr val="bg1"/>
                </a:solidFill>
              </a:rPr>
              <a:t>引入方式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71994" y="298687"/>
            <a:ext cx="1779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b="1" dirty="0">
                <a:solidFill>
                  <a:srgbClr val="585858"/>
                </a:solidFill>
                <a:latin typeface="微软雅黑"/>
                <a:cs typeface="微软雅黑"/>
              </a:rPr>
              <a:t>5.4</a:t>
            </a:r>
            <a:r>
              <a:rPr lang="zh-CN" altLang="en-US" b="1" spc="-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lang="zh-CN" altLang="en-US" b="1" dirty="0">
                <a:solidFill>
                  <a:srgbClr val="585858"/>
                </a:solidFill>
                <a:latin typeface="微软雅黑"/>
                <a:cs typeface="微软雅黑"/>
              </a:rPr>
              <a:t>外部样式表</a:t>
            </a:r>
            <a:endParaRPr lang="zh-CN" altLang="en-US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1000" y="1428750"/>
            <a:ext cx="8305800" cy="160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00600" y="400566"/>
            <a:ext cx="2311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5.5</a:t>
            </a:r>
            <a:r>
              <a:rPr sz="1800" b="1" spc="-4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800" b="1" spc="-5" dirty="0">
                <a:solidFill>
                  <a:srgbClr val="585858"/>
                </a:solidFill>
                <a:latin typeface="微软雅黑"/>
                <a:cs typeface="微软雅黑"/>
              </a:rPr>
              <a:t>CSS</a:t>
            </a:r>
            <a:r>
              <a:rPr sz="1800" b="1" spc="-3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引入方式总结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49243" y="209550"/>
            <a:ext cx="1708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5.</a:t>
            </a:r>
            <a:r>
              <a:rPr lang="en-US" altLang="zh-CN" spc="-50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CSS</a:t>
            </a:r>
            <a:r>
              <a:rPr lang="en-US" altLang="zh-CN" spc="-45" dirty="0">
                <a:solidFill>
                  <a:schemeClr val="bg1"/>
                </a:solidFill>
              </a:rPr>
              <a:t> </a:t>
            </a:r>
            <a:r>
              <a:rPr lang="zh-CN" altLang="en-US" spc="-5" dirty="0">
                <a:solidFill>
                  <a:schemeClr val="bg1"/>
                </a:solidFill>
              </a:rPr>
              <a:t>引入方式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7751" y="5049837"/>
            <a:ext cx="976630" cy="93980"/>
          </a:xfrm>
          <a:custGeom>
            <a:avLst/>
            <a:gdLst/>
            <a:ahLst/>
            <a:cxnLst/>
            <a:rect l="l" t="t" r="r" b="b"/>
            <a:pathLst>
              <a:path w="976629" h="93979">
                <a:moveTo>
                  <a:pt x="0" y="93662"/>
                </a:moveTo>
                <a:lnTo>
                  <a:pt x="976312" y="93662"/>
                </a:lnTo>
                <a:lnTo>
                  <a:pt x="976312" y="0"/>
                </a:lnTo>
                <a:lnTo>
                  <a:pt x="0" y="0"/>
                </a:lnTo>
                <a:lnTo>
                  <a:pt x="0" y="9366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049837"/>
            <a:ext cx="8114030" cy="93980"/>
          </a:xfrm>
          <a:custGeom>
            <a:avLst/>
            <a:gdLst/>
            <a:ahLst/>
            <a:cxnLst/>
            <a:rect l="l" t="t" r="r" b="b"/>
            <a:pathLst>
              <a:path w="8114030" h="93979">
                <a:moveTo>
                  <a:pt x="0" y="93662"/>
                </a:moveTo>
                <a:lnTo>
                  <a:pt x="8113776" y="93662"/>
                </a:lnTo>
                <a:lnTo>
                  <a:pt x="8113776" y="0"/>
                </a:lnTo>
                <a:lnTo>
                  <a:pt x="0" y="0"/>
                </a:lnTo>
                <a:lnTo>
                  <a:pt x="0" y="9366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48000" y="971550"/>
            <a:ext cx="2819400" cy="32143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0670" indent="-267970">
              <a:lnSpc>
                <a:spcPct val="100000"/>
              </a:lnSpc>
              <a:spcBef>
                <a:spcPts val="105"/>
              </a:spcBef>
              <a:buFont typeface="Wingdings"/>
              <a:buChar char=""/>
              <a:tabLst>
                <a:tab pos="281305" algn="l"/>
              </a:tabLst>
            </a:pPr>
            <a:r>
              <a:rPr sz="1600" dirty="0">
                <a:latin typeface="微软雅黑"/>
                <a:cs typeface="微软雅黑"/>
              </a:rPr>
              <a:t>CSS</a:t>
            </a:r>
            <a:r>
              <a:rPr sz="1600" spc="-15" dirty="0">
                <a:latin typeface="微软雅黑"/>
                <a:cs typeface="微软雅黑"/>
              </a:rPr>
              <a:t> </a:t>
            </a:r>
            <a:r>
              <a:rPr sz="1600" dirty="0">
                <a:latin typeface="微软雅黑"/>
                <a:cs typeface="微软雅黑"/>
              </a:rPr>
              <a:t>简介</a:t>
            </a:r>
          </a:p>
          <a:p>
            <a:pPr>
              <a:lnSpc>
                <a:spcPct val="100000"/>
              </a:lnSpc>
              <a:spcBef>
                <a:spcPts val="10"/>
              </a:spcBef>
              <a:buChar char=""/>
            </a:pPr>
            <a:endParaRPr sz="1600" dirty="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spcBef>
                <a:spcPts val="5"/>
              </a:spcBef>
              <a:buFont typeface="Wingdings"/>
              <a:buChar char=""/>
              <a:tabLst>
                <a:tab pos="281305" algn="l"/>
              </a:tabLst>
            </a:pPr>
            <a:r>
              <a:rPr sz="1600" dirty="0">
                <a:latin typeface="微软雅黑"/>
                <a:cs typeface="微软雅黑"/>
              </a:rPr>
              <a:t>CSS</a:t>
            </a:r>
            <a:r>
              <a:rPr sz="1600" spc="-20" dirty="0">
                <a:latin typeface="微软雅黑"/>
                <a:cs typeface="微软雅黑"/>
              </a:rPr>
              <a:t> </a:t>
            </a:r>
            <a:r>
              <a:rPr sz="1600" dirty="0">
                <a:latin typeface="微软雅黑"/>
                <a:cs typeface="微软雅黑"/>
              </a:rPr>
              <a:t>基础选择器</a:t>
            </a:r>
          </a:p>
          <a:p>
            <a:pPr>
              <a:lnSpc>
                <a:spcPct val="100000"/>
              </a:lnSpc>
              <a:spcBef>
                <a:spcPts val="10"/>
              </a:spcBef>
              <a:buChar char=""/>
            </a:pPr>
            <a:endParaRPr sz="1600" dirty="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spcBef>
                <a:spcPts val="5"/>
              </a:spcBef>
              <a:buFont typeface="Wingdings"/>
              <a:buChar char=""/>
              <a:tabLst>
                <a:tab pos="281305" algn="l"/>
              </a:tabLst>
            </a:pPr>
            <a:r>
              <a:rPr sz="1600" dirty="0">
                <a:latin typeface="微软雅黑"/>
                <a:cs typeface="微软雅黑"/>
              </a:rPr>
              <a:t>CSS</a:t>
            </a:r>
            <a:r>
              <a:rPr sz="1600" spc="-80" dirty="0">
                <a:latin typeface="微软雅黑"/>
                <a:cs typeface="微软雅黑"/>
              </a:rPr>
              <a:t> </a:t>
            </a:r>
            <a:r>
              <a:rPr sz="1600" dirty="0">
                <a:latin typeface="微软雅黑"/>
                <a:cs typeface="微软雅黑"/>
              </a:rPr>
              <a:t>字体属性</a:t>
            </a:r>
          </a:p>
          <a:p>
            <a:pPr>
              <a:lnSpc>
                <a:spcPct val="100000"/>
              </a:lnSpc>
              <a:spcBef>
                <a:spcPts val="10"/>
              </a:spcBef>
              <a:buChar char=""/>
            </a:pPr>
            <a:endParaRPr sz="1600" dirty="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buFont typeface="Wingdings"/>
              <a:buChar char=""/>
              <a:tabLst>
                <a:tab pos="281305" algn="l"/>
              </a:tabLst>
            </a:pPr>
            <a:r>
              <a:rPr sz="1600" dirty="0">
                <a:latin typeface="微软雅黑"/>
                <a:cs typeface="微软雅黑"/>
              </a:rPr>
              <a:t>CSS</a:t>
            </a:r>
            <a:r>
              <a:rPr sz="1600" spc="-80" dirty="0">
                <a:latin typeface="微软雅黑"/>
                <a:cs typeface="微软雅黑"/>
              </a:rPr>
              <a:t> </a:t>
            </a:r>
            <a:r>
              <a:rPr sz="1600" dirty="0">
                <a:latin typeface="微软雅黑"/>
                <a:cs typeface="微软雅黑"/>
              </a:rPr>
              <a:t>文本属性</a:t>
            </a:r>
          </a:p>
          <a:p>
            <a:pPr>
              <a:lnSpc>
                <a:spcPct val="100000"/>
              </a:lnSpc>
              <a:spcBef>
                <a:spcPts val="10"/>
              </a:spcBef>
              <a:buChar char=""/>
            </a:pPr>
            <a:endParaRPr sz="1600" dirty="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spcBef>
                <a:spcPts val="5"/>
              </a:spcBef>
              <a:buFont typeface="Wingdings"/>
              <a:buChar char=""/>
              <a:tabLst>
                <a:tab pos="281305" algn="l"/>
              </a:tabLst>
            </a:pPr>
            <a:r>
              <a:rPr sz="1600" dirty="0">
                <a:latin typeface="微软雅黑"/>
                <a:cs typeface="微软雅黑"/>
              </a:rPr>
              <a:t>CSS</a:t>
            </a:r>
            <a:r>
              <a:rPr sz="1600" spc="-20" dirty="0">
                <a:latin typeface="微软雅黑"/>
                <a:cs typeface="微软雅黑"/>
              </a:rPr>
              <a:t> </a:t>
            </a:r>
            <a:r>
              <a:rPr sz="1600" dirty="0">
                <a:latin typeface="微软雅黑"/>
                <a:cs typeface="微软雅黑"/>
              </a:rPr>
              <a:t>的引入方式</a:t>
            </a:r>
          </a:p>
          <a:p>
            <a:pPr>
              <a:lnSpc>
                <a:spcPct val="100000"/>
              </a:lnSpc>
              <a:spcBef>
                <a:spcPts val="10"/>
              </a:spcBef>
              <a:buChar char=""/>
            </a:pPr>
            <a:endParaRPr sz="1600" dirty="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spcBef>
                <a:spcPts val="5"/>
              </a:spcBef>
              <a:buFont typeface="Wingdings"/>
              <a:buChar char=""/>
              <a:tabLst>
                <a:tab pos="281305" algn="l"/>
              </a:tabLst>
            </a:pPr>
            <a:r>
              <a:rPr sz="1600" dirty="0">
                <a:solidFill>
                  <a:srgbClr val="FF0000"/>
                </a:solidFill>
                <a:latin typeface="微软雅黑"/>
                <a:cs typeface="微软雅黑"/>
              </a:rPr>
              <a:t>综合案例</a:t>
            </a:r>
            <a:endParaRPr sz="16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"/>
            </a:pPr>
            <a:endParaRPr sz="1600" dirty="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buFont typeface="Wingdings"/>
              <a:buChar char=""/>
              <a:tabLst>
                <a:tab pos="281305" algn="l"/>
              </a:tabLst>
            </a:pPr>
            <a:r>
              <a:rPr sz="1600" spc="-5" dirty="0">
                <a:latin typeface="微软雅黑"/>
                <a:cs typeface="微软雅黑"/>
              </a:rPr>
              <a:t>Chrome</a:t>
            </a:r>
            <a:r>
              <a:rPr sz="1600" spc="-75" dirty="0">
                <a:latin typeface="微软雅黑"/>
                <a:cs typeface="微软雅黑"/>
              </a:rPr>
              <a:t> </a:t>
            </a:r>
            <a:r>
              <a:rPr sz="1600" dirty="0">
                <a:latin typeface="微软雅黑"/>
                <a:cs typeface="微软雅黑"/>
              </a:rPr>
              <a:t>调试工具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6239" y="1216640"/>
            <a:ext cx="4041522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案例：</a:t>
            </a:r>
            <a:r>
              <a:rPr sz="2400" b="1" spc="-8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新闻页面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1168444"/>
            <a:ext cx="360248" cy="359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457200" y="1966068"/>
            <a:ext cx="3718561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制作页面整体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可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以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分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为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两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步: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搭建</a:t>
            </a:r>
            <a:r>
              <a:rPr sz="1600" spc="-5" dirty="0">
                <a:solidFill>
                  <a:srgbClr val="252525"/>
                </a:solidFill>
                <a:latin typeface="微软雅黑"/>
                <a:cs typeface="微软雅黑"/>
              </a:rPr>
              <a:t>html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结构页面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.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52525"/>
              </a:buClr>
              <a:buFont typeface="΢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修改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CSS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样式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93813" y="247505"/>
            <a:ext cx="1322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6.</a:t>
            </a:r>
            <a:r>
              <a:rPr lang="zh-CN" altLang="en-US" spc="-85" dirty="0">
                <a:solidFill>
                  <a:schemeClr val="bg1"/>
                </a:solidFill>
              </a:rPr>
              <a:t> </a:t>
            </a:r>
            <a:r>
              <a:rPr lang="zh-CN" altLang="en-US" spc="-5" dirty="0">
                <a:solidFill>
                  <a:schemeClr val="bg1"/>
                </a:solidFill>
              </a:rPr>
              <a:t>综合案例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3200400" y="1047750"/>
            <a:ext cx="4823968" cy="32143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0670" indent="-267970">
              <a:lnSpc>
                <a:spcPct val="100000"/>
              </a:lnSpc>
              <a:spcBef>
                <a:spcPts val="105"/>
              </a:spcBef>
              <a:buFont typeface="Wingdings"/>
              <a:buChar char=""/>
              <a:tabLst>
                <a:tab pos="281305" algn="l"/>
              </a:tabLst>
            </a:pPr>
            <a:r>
              <a:rPr sz="1600" dirty="0">
                <a:latin typeface="微软雅黑"/>
                <a:cs typeface="微软雅黑"/>
              </a:rPr>
              <a:t>CSS</a:t>
            </a:r>
            <a:r>
              <a:rPr sz="1600" spc="-15" dirty="0">
                <a:latin typeface="微软雅黑"/>
                <a:cs typeface="微软雅黑"/>
              </a:rPr>
              <a:t> </a:t>
            </a:r>
            <a:r>
              <a:rPr sz="1600" dirty="0">
                <a:latin typeface="微软雅黑"/>
                <a:cs typeface="微软雅黑"/>
              </a:rPr>
              <a:t>简介</a:t>
            </a:r>
          </a:p>
          <a:p>
            <a:pPr>
              <a:lnSpc>
                <a:spcPct val="100000"/>
              </a:lnSpc>
              <a:spcBef>
                <a:spcPts val="10"/>
              </a:spcBef>
              <a:buChar char=""/>
            </a:pPr>
            <a:endParaRPr sz="1600" dirty="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spcBef>
                <a:spcPts val="5"/>
              </a:spcBef>
              <a:buFont typeface="Wingdings"/>
              <a:buChar char=""/>
              <a:tabLst>
                <a:tab pos="281305" algn="l"/>
              </a:tabLst>
            </a:pPr>
            <a:r>
              <a:rPr sz="1600" dirty="0">
                <a:latin typeface="微软雅黑"/>
                <a:cs typeface="微软雅黑"/>
              </a:rPr>
              <a:t>CSS</a:t>
            </a:r>
            <a:r>
              <a:rPr sz="1600" spc="-20" dirty="0">
                <a:latin typeface="微软雅黑"/>
                <a:cs typeface="微软雅黑"/>
              </a:rPr>
              <a:t> </a:t>
            </a:r>
            <a:r>
              <a:rPr sz="1600" dirty="0">
                <a:latin typeface="微软雅黑"/>
                <a:cs typeface="微软雅黑"/>
              </a:rPr>
              <a:t>基础选择器</a:t>
            </a:r>
          </a:p>
          <a:p>
            <a:pPr>
              <a:lnSpc>
                <a:spcPct val="100000"/>
              </a:lnSpc>
              <a:spcBef>
                <a:spcPts val="10"/>
              </a:spcBef>
              <a:buChar char=""/>
            </a:pPr>
            <a:endParaRPr sz="1600" dirty="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spcBef>
                <a:spcPts val="5"/>
              </a:spcBef>
              <a:buFont typeface="Wingdings"/>
              <a:buChar char=""/>
              <a:tabLst>
                <a:tab pos="281305" algn="l"/>
              </a:tabLst>
            </a:pPr>
            <a:r>
              <a:rPr sz="1600" dirty="0">
                <a:latin typeface="微软雅黑"/>
                <a:cs typeface="微软雅黑"/>
              </a:rPr>
              <a:t>CSS</a:t>
            </a:r>
            <a:r>
              <a:rPr sz="1600" spc="-80" dirty="0">
                <a:latin typeface="微软雅黑"/>
                <a:cs typeface="微软雅黑"/>
              </a:rPr>
              <a:t> </a:t>
            </a:r>
            <a:r>
              <a:rPr sz="1600" dirty="0">
                <a:latin typeface="微软雅黑"/>
                <a:cs typeface="微软雅黑"/>
              </a:rPr>
              <a:t>字体属性</a:t>
            </a:r>
          </a:p>
          <a:p>
            <a:pPr>
              <a:lnSpc>
                <a:spcPct val="100000"/>
              </a:lnSpc>
              <a:spcBef>
                <a:spcPts val="10"/>
              </a:spcBef>
              <a:buChar char=""/>
            </a:pPr>
            <a:endParaRPr sz="1600" dirty="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buFont typeface="Wingdings"/>
              <a:buChar char=""/>
              <a:tabLst>
                <a:tab pos="281305" algn="l"/>
              </a:tabLst>
            </a:pPr>
            <a:r>
              <a:rPr sz="1600" dirty="0">
                <a:latin typeface="微软雅黑"/>
                <a:cs typeface="微软雅黑"/>
              </a:rPr>
              <a:t>CSS</a:t>
            </a:r>
            <a:r>
              <a:rPr sz="1600" spc="-80" dirty="0">
                <a:latin typeface="微软雅黑"/>
                <a:cs typeface="微软雅黑"/>
              </a:rPr>
              <a:t> </a:t>
            </a:r>
            <a:r>
              <a:rPr sz="1600" dirty="0">
                <a:latin typeface="微软雅黑"/>
                <a:cs typeface="微软雅黑"/>
              </a:rPr>
              <a:t>文本属性</a:t>
            </a:r>
          </a:p>
          <a:p>
            <a:pPr>
              <a:lnSpc>
                <a:spcPct val="100000"/>
              </a:lnSpc>
              <a:spcBef>
                <a:spcPts val="10"/>
              </a:spcBef>
              <a:buChar char=""/>
            </a:pPr>
            <a:endParaRPr sz="1600" dirty="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spcBef>
                <a:spcPts val="5"/>
              </a:spcBef>
              <a:buFont typeface="Wingdings"/>
              <a:buChar char=""/>
              <a:tabLst>
                <a:tab pos="281305" algn="l"/>
              </a:tabLst>
            </a:pPr>
            <a:r>
              <a:rPr sz="1600" dirty="0">
                <a:latin typeface="微软雅黑"/>
                <a:cs typeface="微软雅黑"/>
              </a:rPr>
              <a:t>CSS</a:t>
            </a:r>
            <a:r>
              <a:rPr sz="1600" spc="-20" dirty="0">
                <a:latin typeface="微软雅黑"/>
                <a:cs typeface="微软雅黑"/>
              </a:rPr>
              <a:t> </a:t>
            </a:r>
            <a:r>
              <a:rPr sz="1600" dirty="0">
                <a:latin typeface="微软雅黑"/>
                <a:cs typeface="微软雅黑"/>
              </a:rPr>
              <a:t>的引入方式</a:t>
            </a:r>
          </a:p>
          <a:p>
            <a:pPr>
              <a:lnSpc>
                <a:spcPct val="100000"/>
              </a:lnSpc>
              <a:spcBef>
                <a:spcPts val="10"/>
              </a:spcBef>
              <a:buChar char=""/>
            </a:pPr>
            <a:endParaRPr sz="1600" dirty="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spcBef>
                <a:spcPts val="5"/>
              </a:spcBef>
              <a:buFont typeface="Wingdings"/>
              <a:buChar char=""/>
              <a:tabLst>
                <a:tab pos="281305" algn="l"/>
              </a:tabLst>
            </a:pPr>
            <a:r>
              <a:rPr sz="1600" dirty="0">
                <a:latin typeface="微软雅黑"/>
                <a:cs typeface="微软雅黑"/>
              </a:rPr>
              <a:t>综合案例</a:t>
            </a:r>
          </a:p>
          <a:p>
            <a:pPr>
              <a:lnSpc>
                <a:spcPct val="100000"/>
              </a:lnSpc>
              <a:spcBef>
                <a:spcPts val="10"/>
              </a:spcBef>
              <a:buChar char=""/>
            </a:pPr>
            <a:endParaRPr sz="1600" dirty="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buFont typeface="Wingdings"/>
              <a:buChar char=""/>
              <a:tabLst>
                <a:tab pos="281305" algn="l"/>
              </a:tabLst>
            </a:pPr>
            <a:r>
              <a:rPr sz="1600" spc="-5" dirty="0">
                <a:solidFill>
                  <a:srgbClr val="FF0000"/>
                </a:solidFill>
                <a:latin typeface="微软雅黑"/>
                <a:cs typeface="微软雅黑"/>
              </a:rPr>
              <a:t>Chrome</a:t>
            </a:r>
            <a:r>
              <a:rPr sz="1600" spc="-7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FF0000"/>
                </a:solidFill>
                <a:latin typeface="微软雅黑"/>
                <a:cs typeface="微软雅黑"/>
              </a:rPr>
              <a:t>调试工具</a:t>
            </a:r>
            <a:endParaRPr sz="160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906272"/>
            <a:ext cx="8763000" cy="69826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Chrome</a:t>
            </a:r>
            <a:r>
              <a:rPr sz="1600" spc="-3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浏览器提供了一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个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非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常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好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用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调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试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工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具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可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以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用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来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调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试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我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们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600" spc="-4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微软雅黑"/>
                <a:cs typeface="微软雅黑"/>
              </a:rPr>
              <a:t>HTML</a:t>
            </a:r>
            <a:r>
              <a:rPr sz="1600" spc="-1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结构和</a:t>
            </a:r>
            <a:r>
              <a:rPr sz="1600" spc="-3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CSS</a:t>
            </a:r>
            <a:r>
              <a:rPr sz="1600" spc="-2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样式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打开</a:t>
            </a:r>
            <a:r>
              <a:rPr sz="1600" spc="-2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Chrome</a:t>
            </a:r>
            <a:r>
              <a:rPr sz="1600" spc="-2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浏览器，按下</a:t>
            </a:r>
            <a:r>
              <a:rPr sz="1600" spc="-4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FF0000"/>
                </a:solidFill>
                <a:latin typeface="微软雅黑"/>
                <a:cs typeface="微软雅黑"/>
              </a:rPr>
              <a:t>F12</a:t>
            </a:r>
            <a:r>
              <a:rPr sz="1600" spc="-2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600" spc="0" dirty="0">
                <a:solidFill>
                  <a:srgbClr val="FF0000"/>
                </a:solidFill>
                <a:latin typeface="微软雅黑"/>
                <a:cs typeface="微软雅黑"/>
              </a:rPr>
              <a:t>键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或者</a:t>
            </a:r>
            <a:r>
              <a:rPr sz="1600" spc="0" dirty="0">
                <a:solidFill>
                  <a:srgbClr val="FF0000"/>
                </a:solidFill>
                <a:latin typeface="微软雅黑"/>
                <a:cs typeface="微软雅黑"/>
              </a:rPr>
              <a:t>右击页面</a:t>
            </a:r>
            <a:r>
              <a:rPr sz="1600" spc="-10" dirty="0">
                <a:solidFill>
                  <a:srgbClr val="FF0000"/>
                </a:solidFill>
                <a:latin typeface="微软雅黑"/>
                <a:cs typeface="微软雅黑"/>
              </a:rPr>
              <a:t>空</a:t>
            </a:r>
            <a:r>
              <a:rPr sz="1600" spc="0" dirty="0">
                <a:solidFill>
                  <a:srgbClr val="FF0000"/>
                </a:solidFill>
                <a:latin typeface="微软雅黑"/>
                <a:cs typeface="微软雅黑"/>
              </a:rPr>
              <a:t>白</a:t>
            </a:r>
            <a:r>
              <a:rPr sz="1600" spc="-10" dirty="0">
                <a:solidFill>
                  <a:srgbClr val="FF0000"/>
                </a:solidFill>
                <a:latin typeface="微软雅黑"/>
                <a:cs typeface="微软雅黑"/>
              </a:rPr>
              <a:t>处</a:t>
            </a:r>
            <a:r>
              <a:rPr sz="16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600" spc="-10" dirty="0">
                <a:solidFill>
                  <a:srgbClr val="FF0000"/>
                </a:solidFill>
                <a:latin typeface="微软雅黑"/>
                <a:cs typeface="微软雅黑"/>
              </a:rPr>
              <a:t>检</a:t>
            </a:r>
            <a:r>
              <a:rPr sz="1600" spc="0" dirty="0">
                <a:solidFill>
                  <a:srgbClr val="FF0000"/>
                </a:solidFill>
                <a:latin typeface="微软雅黑"/>
                <a:cs typeface="微软雅黑"/>
              </a:rPr>
              <a:t>查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1600" dirty="0">
              <a:latin typeface="微软雅黑"/>
              <a:cs typeface="微软雅黑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81000" y="1789999"/>
            <a:ext cx="6324600" cy="3143951"/>
            <a:chOff x="986472" y="2038540"/>
            <a:chExt cx="6021705" cy="2833370"/>
          </a:xfrm>
        </p:grpSpPr>
        <p:sp>
          <p:nvSpPr>
            <p:cNvPr id="4" name="object 4"/>
            <p:cNvSpPr/>
            <p:nvPr/>
          </p:nvSpPr>
          <p:spPr>
            <a:xfrm>
              <a:off x="988060" y="2040127"/>
              <a:ext cx="6009587" cy="28301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6472" y="2038540"/>
              <a:ext cx="6021705" cy="2833370"/>
            </a:xfrm>
            <a:custGeom>
              <a:avLst/>
              <a:gdLst/>
              <a:ahLst/>
              <a:cxnLst/>
              <a:rect l="l" t="t" r="r" b="b"/>
              <a:pathLst>
                <a:path w="6021705" h="2833370">
                  <a:moveTo>
                    <a:pt x="0" y="2833370"/>
                  </a:moveTo>
                  <a:lnTo>
                    <a:pt x="6021704" y="2833370"/>
                  </a:lnTo>
                  <a:lnTo>
                    <a:pt x="6021704" y="0"/>
                  </a:lnTo>
                  <a:lnTo>
                    <a:pt x="0" y="0"/>
                  </a:lnTo>
                  <a:lnTo>
                    <a:pt x="0" y="2833370"/>
                  </a:lnTo>
                  <a:close/>
                </a:path>
              </a:pathLst>
            </a:custGeom>
            <a:ln w="31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矩形 6"/>
          <p:cNvSpPr/>
          <p:nvPr/>
        </p:nvSpPr>
        <p:spPr>
          <a:xfrm>
            <a:off x="1219200" y="242387"/>
            <a:ext cx="2113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-5" dirty="0">
                <a:solidFill>
                  <a:schemeClr val="bg1"/>
                </a:solidFill>
              </a:rPr>
              <a:t>7.</a:t>
            </a:r>
            <a:r>
              <a:rPr lang="en-US" altLang="zh-CN" spc="-40" dirty="0">
                <a:solidFill>
                  <a:schemeClr val="bg1"/>
                </a:solidFill>
              </a:rPr>
              <a:t> </a:t>
            </a:r>
            <a:r>
              <a:rPr lang="en-US" altLang="zh-CN" spc="-5" dirty="0">
                <a:solidFill>
                  <a:schemeClr val="bg1"/>
                </a:solidFill>
              </a:rPr>
              <a:t>Chrome</a:t>
            </a:r>
            <a:r>
              <a:rPr lang="en-US" altLang="zh-CN" spc="-40" dirty="0">
                <a:solidFill>
                  <a:schemeClr val="bg1"/>
                </a:solidFill>
              </a:rPr>
              <a:t> </a:t>
            </a:r>
            <a:r>
              <a:rPr lang="zh-CN" altLang="en-US" spc="-5" dirty="0">
                <a:solidFill>
                  <a:schemeClr val="bg1"/>
                </a:solidFill>
              </a:rPr>
              <a:t>调试工具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48200" y="351481"/>
            <a:ext cx="1868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b="1" dirty="0">
                <a:solidFill>
                  <a:srgbClr val="252525"/>
                </a:solidFill>
                <a:latin typeface="微软雅黑"/>
                <a:cs typeface="微软雅黑"/>
              </a:rPr>
              <a:t>1.</a:t>
            </a:r>
            <a:r>
              <a:rPr lang="zh-CN" altLang="en-US" b="1" spc="-1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lang="zh-CN" altLang="en-US" b="1" dirty="0">
                <a:solidFill>
                  <a:srgbClr val="252525"/>
                </a:solidFill>
                <a:latin typeface="微软雅黑"/>
                <a:cs typeface="微软雅黑"/>
              </a:rPr>
              <a:t>打开调试工具</a:t>
            </a:r>
            <a:endParaRPr lang="zh-CN" altLang="en-US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855" y="1047750"/>
            <a:ext cx="8753145" cy="3042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80670" algn="l"/>
              </a:tabLst>
            </a:pP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①	</a:t>
            </a:r>
            <a:r>
              <a:rPr sz="1600" dirty="0">
                <a:solidFill>
                  <a:srgbClr val="FF0000"/>
                </a:solidFill>
                <a:latin typeface="微软雅黑"/>
                <a:cs typeface="微软雅黑"/>
              </a:rPr>
              <a:t>Ctrl+</a:t>
            </a:r>
            <a:r>
              <a:rPr sz="1600" spc="0" dirty="0">
                <a:solidFill>
                  <a:srgbClr val="FF0000"/>
                </a:solidFill>
                <a:latin typeface="微软雅黑"/>
                <a:cs typeface="微软雅黑"/>
              </a:rPr>
              <a:t>滚轮</a:t>
            </a:r>
            <a:r>
              <a:rPr sz="1600" spc="-2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可以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放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大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开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发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者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工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具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代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码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大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小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16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80670" algn="l"/>
              </a:tabLst>
            </a:pP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②	左边是</a:t>
            </a:r>
            <a:r>
              <a:rPr sz="1600" spc="-2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微软雅黑"/>
                <a:cs typeface="微软雅黑"/>
              </a:rPr>
              <a:t>HTML</a:t>
            </a:r>
            <a:r>
              <a:rPr sz="1600" spc="-2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元素结构，右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边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是</a:t>
            </a:r>
            <a:r>
              <a:rPr sz="1600" spc="-4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CSS</a:t>
            </a:r>
            <a:r>
              <a:rPr sz="1600" spc="-4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样式。</a:t>
            </a:r>
            <a:endParaRPr sz="16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80670" algn="l"/>
              </a:tabLst>
            </a:pP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③	右边</a:t>
            </a:r>
            <a:r>
              <a:rPr sz="1600" spc="-2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CSS</a:t>
            </a:r>
            <a:r>
              <a:rPr sz="1600" spc="-4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样式可以改动数</a:t>
            </a:r>
            <a:r>
              <a:rPr sz="1600" spc="-5" dirty="0">
                <a:solidFill>
                  <a:srgbClr val="252525"/>
                </a:solidFill>
                <a:latin typeface="微软雅黑"/>
                <a:cs typeface="微软雅黑"/>
              </a:rPr>
              <a:t>值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（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左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右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箭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头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或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者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直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接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输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入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）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和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查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看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颜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色。</a:t>
            </a:r>
            <a:endParaRPr sz="16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80670" algn="l"/>
              </a:tabLst>
            </a:pPr>
            <a:r>
              <a:rPr sz="1600" spc="0" dirty="0">
                <a:solidFill>
                  <a:srgbClr val="FF0000"/>
                </a:solidFill>
                <a:latin typeface="微软雅黑"/>
                <a:cs typeface="微软雅黑"/>
              </a:rPr>
              <a:t>④	</a:t>
            </a:r>
            <a:r>
              <a:rPr sz="1600" dirty="0">
                <a:solidFill>
                  <a:srgbClr val="FF0000"/>
                </a:solidFill>
                <a:latin typeface="微软雅黑"/>
                <a:cs typeface="微软雅黑"/>
              </a:rPr>
              <a:t>Ctrl</a:t>
            </a:r>
            <a:r>
              <a:rPr sz="1600" spc="-3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FF0000"/>
                </a:solidFill>
                <a:latin typeface="微软雅黑"/>
                <a:cs typeface="微软雅黑"/>
              </a:rPr>
              <a:t>+</a:t>
            </a:r>
            <a:r>
              <a:rPr sz="1600" spc="-1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FF0000"/>
                </a:solidFill>
                <a:latin typeface="微软雅黑"/>
                <a:cs typeface="微软雅黑"/>
              </a:rPr>
              <a:t>0</a:t>
            </a:r>
            <a:r>
              <a:rPr sz="1600" spc="-1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复原浏览器大</a:t>
            </a:r>
            <a:r>
              <a:rPr sz="1600" spc="-5" dirty="0">
                <a:solidFill>
                  <a:srgbClr val="252525"/>
                </a:solidFill>
                <a:latin typeface="微软雅黑"/>
                <a:cs typeface="微软雅黑"/>
              </a:rPr>
              <a:t>小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16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80670" algn="l"/>
              </a:tabLst>
            </a:pP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⑤	如果点击元素，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发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现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右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侧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没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有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样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式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引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入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极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有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可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能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是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类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名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或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者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样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式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引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入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错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误。</a:t>
            </a:r>
            <a:endParaRPr sz="16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80670" algn="l"/>
              </a:tabLst>
            </a:pP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⑥	如果有样式，但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是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样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式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前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面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有</a:t>
            </a:r>
            <a:r>
              <a:rPr sz="1600" spc="-10" dirty="0">
                <a:solidFill>
                  <a:srgbClr val="FF0000"/>
                </a:solidFill>
                <a:latin typeface="微软雅黑"/>
                <a:cs typeface="微软雅黑"/>
              </a:rPr>
              <a:t>黄</a:t>
            </a:r>
            <a:r>
              <a:rPr sz="1600" spc="0" dirty="0">
                <a:solidFill>
                  <a:srgbClr val="FF0000"/>
                </a:solidFill>
                <a:latin typeface="微软雅黑"/>
                <a:cs typeface="微软雅黑"/>
              </a:rPr>
              <a:t>色</a:t>
            </a:r>
            <a:r>
              <a:rPr sz="1600" spc="-10" dirty="0">
                <a:solidFill>
                  <a:srgbClr val="FF0000"/>
                </a:solidFill>
                <a:latin typeface="微软雅黑"/>
                <a:cs typeface="微软雅黑"/>
              </a:rPr>
              <a:t>叹</a:t>
            </a:r>
            <a:r>
              <a:rPr sz="1600" spc="0" dirty="0">
                <a:solidFill>
                  <a:srgbClr val="FF0000"/>
                </a:solidFill>
                <a:latin typeface="微软雅黑"/>
                <a:cs typeface="微软雅黑"/>
              </a:rPr>
              <a:t>号</a:t>
            </a:r>
            <a:r>
              <a:rPr sz="1600" spc="-10" dirty="0">
                <a:solidFill>
                  <a:srgbClr val="FF0000"/>
                </a:solidFill>
                <a:latin typeface="微软雅黑"/>
                <a:cs typeface="微软雅黑"/>
              </a:rPr>
              <a:t>提</a:t>
            </a:r>
            <a:r>
              <a:rPr sz="1600" spc="0" dirty="0">
                <a:solidFill>
                  <a:srgbClr val="FF0000"/>
                </a:solidFill>
                <a:latin typeface="微软雅黑"/>
                <a:cs typeface="微软雅黑"/>
              </a:rPr>
              <a:t>示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则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是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样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式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属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性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书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写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错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误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19200" y="242387"/>
            <a:ext cx="2113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-5" dirty="0">
                <a:solidFill>
                  <a:schemeClr val="bg1"/>
                </a:solidFill>
              </a:rPr>
              <a:t>7.</a:t>
            </a:r>
            <a:r>
              <a:rPr lang="en-US" altLang="zh-CN" spc="-40" dirty="0">
                <a:solidFill>
                  <a:schemeClr val="bg1"/>
                </a:solidFill>
              </a:rPr>
              <a:t> </a:t>
            </a:r>
            <a:r>
              <a:rPr lang="en-US" altLang="zh-CN" spc="-5" dirty="0">
                <a:solidFill>
                  <a:schemeClr val="bg1"/>
                </a:solidFill>
              </a:rPr>
              <a:t>Chrome</a:t>
            </a:r>
            <a:r>
              <a:rPr lang="en-US" altLang="zh-CN" spc="-40" dirty="0">
                <a:solidFill>
                  <a:schemeClr val="bg1"/>
                </a:solidFill>
              </a:rPr>
              <a:t> </a:t>
            </a:r>
            <a:r>
              <a:rPr lang="zh-CN" altLang="en-US" spc="-5" dirty="0">
                <a:solidFill>
                  <a:schemeClr val="bg1"/>
                </a:solidFill>
              </a:rPr>
              <a:t>调试工具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48200" y="389664"/>
            <a:ext cx="1866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b="1" spc="-5" dirty="0">
                <a:solidFill>
                  <a:srgbClr val="252525"/>
                </a:solidFill>
                <a:latin typeface="微软雅黑"/>
                <a:cs typeface="微软雅黑"/>
              </a:rPr>
              <a:t>2.</a:t>
            </a:r>
            <a:r>
              <a:rPr lang="zh-CN" altLang="en-US" b="1" spc="-1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lang="zh-CN" altLang="en-US" b="1" dirty="0">
                <a:solidFill>
                  <a:srgbClr val="252525"/>
                </a:solidFill>
                <a:latin typeface="微软雅黑"/>
                <a:cs typeface="微软雅黑"/>
              </a:rPr>
              <a:t>使用调试工具</a:t>
            </a:r>
            <a:endParaRPr lang="zh-CN" altLang="en-US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724400" y="405150"/>
            <a:ext cx="22542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1170" algn="l"/>
              </a:tabLst>
            </a:pPr>
            <a:r>
              <a:rPr sz="1700" b="1" dirty="0">
                <a:solidFill>
                  <a:srgbClr val="585858"/>
                </a:solidFill>
                <a:latin typeface="微软雅黑"/>
                <a:cs typeface="微软雅黑"/>
              </a:rPr>
              <a:t>1.2	CSS</a:t>
            </a:r>
            <a:r>
              <a:rPr sz="1700" b="1" spc="-60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700" b="1" dirty="0">
                <a:solidFill>
                  <a:srgbClr val="585858"/>
                </a:solidFill>
                <a:latin typeface="微软雅黑"/>
                <a:cs typeface="微软雅黑"/>
              </a:rPr>
              <a:t>网页的美容师</a:t>
            </a:r>
            <a:endParaRPr sz="17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1123950"/>
            <a:ext cx="8458200" cy="22422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0" dirty="0">
                <a:solidFill>
                  <a:srgbClr val="FF0000"/>
                </a:solidFill>
                <a:latin typeface="微软雅黑"/>
                <a:cs typeface="微软雅黑"/>
              </a:rPr>
              <a:t>总结</a:t>
            </a:r>
            <a:r>
              <a:rPr b="1" dirty="0">
                <a:solidFill>
                  <a:srgbClr val="FF0000"/>
                </a:solidFill>
                <a:latin typeface="微软雅黑"/>
                <a:cs typeface="微软雅黑"/>
              </a:rPr>
              <a:t>:</a:t>
            </a:r>
            <a:endParaRPr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spc="-5" dirty="0">
                <a:solidFill>
                  <a:srgbClr val="252525"/>
                </a:solidFill>
                <a:latin typeface="微软雅黑"/>
                <a:cs typeface="微软雅黑"/>
              </a:rPr>
              <a:t>HTML</a:t>
            </a:r>
            <a:r>
              <a:rPr spc="-2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主要做结构</a:t>
            </a:r>
            <a:r>
              <a:rPr spc="-5" dirty="0">
                <a:solidFill>
                  <a:srgbClr val="252525"/>
                </a:solidFill>
                <a:latin typeface="微软雅黑"/>
                <a:cs typeface="微软雅黑"/>
              </a:rPr>
              <a:t>,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显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示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元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素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内</a:t>
            </a:r>
            <a:r>
              <a:rPr spc="-5" dirty="0">
                <a:solidFill>
                  <a:srgbClr val="252525"/>
                </a:solidFill>
                <a:latin typeface="微软雅黑"/>
                <a:cs typeface="微软雅黑"/>
              </a:rPr>
              <a:t>容</a:t>
            </a:r>
            <a:r>
              <a:rPr dirty="0">
                <a:solidFill>
                  <a:srgbClr val="252525"/>
                </a:solidFill>
                <a:latin typeface="微软雅黑"/>
                <a:cs typeface="微软雅黑"/>
              </a:rPr>
              <a:t>.</a:t>
            </a:r>
            <a:endParaRPr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dirty="0">
                <a:solidFill>
                  <a:srgbClr val="252525"/>
                </a:solidFill>
                <a:latin typeface="微软雅黑"/>
                <a:cs typeface="微软雅黑"/>
              </a:rPr>
              <a:t>CSS</a:t>
            </a:r>
            <a:r>
              <a:rPr spc="-4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美化</a:t>
            </a:r>
            <a:r>
              <a:rPr spc="-2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pc="-5" dirty="0">
                <a:solidFill>
                  <a:srgbClr val="252525"/>
                </a:solidFill>
                <a:latin typeface="微软雅黑"/>
                <a:cs typeface="微软雅黑"/>
              </a:rPr>
              <a:t>HTML</a:t>
            </a:r>
            <a:r>
              <a:rPr spc="-2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pc="-5" dirty="0">
                <a:solidFill>
                  <a:srgbClr val="252525"/>
                </a:solidFill>
                <a:latin typeface="微软雅黑"/>
                <a:cs typeface="微软雅黑"/>
              </a:rPr>
              <a:t>,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布局网页</a:t>
            </a:r>
            <a:r>
              <a:rPr dirty="0">
                <a:solidFill>
                  <a:srgbClr val="252525"/>
                </a:solidFill>
                <a:latin typeface="微软雅黑"/>
                <a:cs typeface="微软雅黑"/>
              </a:rPr>
              <a:t>.</a:t>
            </a:r>
            <a:endParaRPr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AutoNum type="arabicPeriod"/>
            </a:pPr>
            <a:endParaRPr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b="1" dirty="0">
                <a:solidFill>
                  <a:srgbClr val="252525"/>
                </a:solidFill>
                <a:latin typeface="微软雅黑"/>
                <a:cs typeface="微软雅黑"/>
              </a:rPr>
              <a:t>CSS</a:t>
            </a:r>
            <a:r>
              <a:rPr b="1" spc="0" dirty="0">
                <a:solidFill>
                  <a:srgbClr val="252525"/>
                </a:solidFill>
                <a:latin typeface="微软雅黑"/>
                <a:cs typeface="微软雅黑"/>
              </a:rPr>
              <a:t> 最大价值</a:t>
            </a:r>
            <a:r>
              <a:rPr b="1" dirty="0">
                <a:solidFill>
                  <a:srgbClr val="252525"/>
                </a:solidFill>
                <a:latin typeface="微软雅黑"/>
                <a:cs typeface="微软雅黑"/>
              </a:rPr>
              <a:t>:</a:t>
            </a:r>
            <a:r>
              <a:rPr b="1" spc="-3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b="1" spc="0" dirty="0">
                <a:solidFill>
                  <a:srgbClr val="252525"/>
                </a:solidFill>
                <a:latin typeface="微软雅黑"/>
                <a:cs typeface="微软雅黑"/>
              </a:rPr>
              <a:t>由</a:t>
            </a:r>
            <a:r>
              <a:rPr b="1" spc="-2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b="1" spc="-5" dirty="0">
                <a:solidFill>
                  <a:srgbClr val="252525"/>
                </a:solidFill>
                <a:latin typeface="微软雅黑"/>
                <a:cs typeface="微软雅黑"/>
              </a:rPr>
              <a:t>HTML </a:t>
            </a:r>
            <a:r>
              <a:rPr b="1" spc="0" dirty="0">
                <a:solidFill>
                  <a:srgbClr val="252525"/>
                </a:solidFill>
                <a:latin typeface="微软雅黑"/>
                <a:cs typeface="微软雅黑"/>
              </a:rPr>
              <a:t>专注去做结构</a:t>
            </a:r>
            <a:r>
              <a:rPr b="1" spc="-10" dirty="0">
                <a:solidFill>
                  <a:srgbClr val="252525"/>
                </a:solidFill>
                <a:latin typeface="微软雅黑"/>
                <a:cs typeface="微软雅黑"/>
              </a:rPr>
              <a:t>呈</a:t>
            </a:r>
            <a:r>
              <a:rPr b="1" spc="0" dirty="0">
                <a:solidFill>
                  <a:srgbClr val="252525"/>
                </a:solidFill>
                <a:latin typeface="微软雅黑"/>
                <a:cs typeface="微软雅黑"/>
              </a:rPr>
              <a:t>现</a:t>
            </a:r>
            <a:r>
              <a:rPr b="1" spc="-1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b="1" spc="0" dirty="0">
                <a:solidFill>
                  <a:srgbClr val="252525"/>
                </a:solidFill>
                <a:latin typeface="微软雅黑"/>
                <a:cs typeface="微软雅黑"/>
              </a:rPr>
              <a:t>样</a:t>
            </a:r>
            <a:r>
              <a:rPr b="1" spc="-10" dirty="0">
                <a:solidFill>
                  <a:srgbClr val="252525"/>
                </a:solidFill>
                <a:latin typeface="微软雅黑"/>
                <a:cs typeface="微软雅黑"/>
              </a:rPr>
              <a:t>式</a:t>
            </a:r>
            <a:r>
              <a:rPr b="1" spc="0" dirty="0">
                <a:solidFill>
                  <a:srgbClr val="252525"/>
                </a:solidFill>
                <a:latin typeface="微软雅黑"/>
                <a:cs typeface="微软雅黑"/>
              </a:rPr>
              <a:t>交给</a:t>
            </a:r>
            <a:r>
              <a:rPr b="1" spc="-5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b="1" dirty="0">
                <a:solidFill>
                  <a:srgbClr val="252525"/>
                </a:solidFill>
                <a:latin typeface="微软雅黑"/>
                <a:cs typeface="微软雅黑"/>
              </a:rPr>
              <a:t>CSS，</a:t>
            </a:r>
            <a:r>
              <a:rPr b="1" spc="0" dirty="0">
                <a:solidFill>
                  <a:srgbClr val="252525"/>
                </a:solidFill>
                <a:latin typeface="微软雅黑"/>
                <a:cs typeface="微软雅黑"/>
              </a:rPr>
              <a:t>即</a:t>
            </a:r>
            <a:r>
              <a:rPr b="1" spc="-1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b="1" spc="0" dirty="0">
                <a:solidFill>
                  <a:srgbClr val="252525"/>
                </a:solidFill>
                <a:latin typeface="微软雅黑"/>
                <a:cs typeface="微软雅黑"/>
              </a:rPr>
              <a:t>结构</a:t>
            </a:r>
            <a:r>
              <a:rPr b="1" spc="-2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b="1" dirty="0">
                <a:solidFill>
                  <a:srgbClr val="252525"/>
                </a:solidFill>
                <a:latin typeface="微软雅黑"/>
                <a:cs typeface="微软雅黑"/>
              </a:rPr>
              <a:t>( </a:t>
            </a:r>
            <a:r>
              <a:rPr b="1" spc="-5" dirty="0">
                <a:solidFill>
                  <a:srgbClr val="252525"/>
                </a:solidFill>
                <a:latin typeface="微软雅黑"/>
                <a:cs typeface="微软雅黑"/>
              </a:rPr>
              <a:t>HTML</a:t>
            </a:r>
            <a:r>
              <a:rPr b="1" spc="-2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b="1" dirty="0">
                <a:solidFill>
                  <a:srgbClr val="252525"/>
                </a:solidFill>
                <a:latin typeface="微软雅黑"/>
                <a:cs typeface="微软雅黑"/>
              </a:rPr>
              <a:t>)</a:t>
            </a:r>
            <a:r>
              <a:rPr b="1" spc="0" dirty="0">
                <a:solidFill>
                  <a:srgbClr val="252525"/>
                </a:solidFill>
                <a:latin typeface="微软雅黑"/>
                <a:cs typeface="微软雅黑"/>
              </a:rPr>
              <a:t> 与样式</a:t>
            </a:r>
            <a:r>
              <a:rPr b="1" dirty="0">
                <a:solidFill>
                  <a:srgbClr val="252525"/>
                </a:solidFill>
                <a:latin typeface="微软雅黑"/>
                <a:cs typeface="微软雅黑"/>
              </a:rPr>
              <a:t>(</a:t>
            </a:r>
            <a:r>
              <a:rPr b="1" spc="-2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b="1" dirty="0">
                <a:solidFill>
                  <a:srgbClr val="252525"/>
                </a:solidFill>
                <a:latin typeface="微软雅黑"/>
                <a:cs typeface="微软雅黑"/>
              </a:rPr>
              <a:t>CSS</a:t>
            </a:r>
            <a:r>
              <a:rPr b="1" spc="-1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b="1" dirty="0">
                <a:solidFill>
                  <a:srgbClr val="252525"/>
                </a:solidFill>
                <a:latin typeface="微软雅黑"/>
                <a:cs typeface="微软雅黑"/>
              </a:rPr>
              <a:t>)</a:t>
            </a:r>
            <a:r>
              <a:rPr b="1" spc="0" dirty="0">
                <a:solidFill>
                  <a:srgbClr val="252525"/>
                </a:solidFill>
                <a:latin typeface="微软雅黑"/>
                <a:cs typeface="微软雅黑"/>
              </a:rPr>
              <a:t> 相分</a:t>
            </a:r>
            <a:r>
              <a:rPr b="1" spc="-10" dirty="0">
                <a:solidFill>
                  <a:srgbClr val="252525"/>
                </a:solidFill>
                <a:latin typeface="微软雅黑"/>
                <a:cs typeface="微软雅黑"/>
              </a:rPr>
              <a:t>离</a:t>
            </a:r>
            <a:r>
              <a:rPr b="1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dirty="0">
              <a:latin typeface="微软雅黑"/>
              <a:cs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95400" y="234950"/>
            <a:ext cx="1307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CSS</a:t>
            </a:r>
            <a:r>
              <a:rPr lang="en-US" altLang="zh-CN" sz="2400" spc="-50" dirty="0">
                <a:solidFill>
                  <a:schemeClr val="bg1"/>
                </a:solidFill>
              </a:rPr>
              <a:t> </a:t>
            </a:r>
            <a:r>
              <a:rPr lang="zh-CN" altLang="en-US" sz="2400" spc="-5" dirty="0">
                <a:solidFill>
                  <a:schemeClr val="bg1"/>
                </a:solidFill>
              </a:rPr>
              <a:t>简介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5748398" y="995399"/>
            <a:ext cx="3316105" cy="1005650"/>
            <a:chOff x="2763392" y="2321318"/>
            <a:chExt cx="2730500" cy="845185"/>
          </a:xfrm>
        </p:grpSpPr>
        <p:sp>
          <p:nvSpPr>
            <p:cNvPr id="3" name="object 3"/>
            <p:cNvSpPr/>
            <p:nvPr/>
          </p:nvSpPr>
          <p:spPr>
            <a:xfrm>
              <a:off x="2764917" y="2322842"/>
              <a:ext cx="2727325" cy="8417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63392" y="2321318"/>
              <a:ext cx="2730500" cy="845185"/>
            </a:xfrm>
            <a:custGeom>
              <a:avLst/>
              <a:gdLst/>
              <a:ahLst/>
              <a:cxnLst/>
              <a:rect l="l" t="t" r="r" b="b"/>
              <a:pathLst>
                <a:path w="2730500" h="845185">
                  <a:moveTo>
                    <a:pt x="0" y="844918"/>
                  </a:moveTo>
                  <a:lnTo>
                    <a:pt x="2730500" y="844918"/>
                  </a:lnTo>
                  <a:lnTo>
                    <a:pt x="2730500" y="0"/>
                  </a:lnTo>
                  <a:lnTo>
                    <a:pt x="0" y="0"/>
                  </a:lnTo>
                  <a:lnTo>
                    <a:pt x="0" y="844918"/>
                  </a:lnTo>
                  <a:close/>
                </a:path>
              </a:pathLst>
            </a:custGeom>
            <a:ln w="31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98902" y="2876550"/>
            <a:ext cx="8910198" cy="19524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4154" indent="-211454">
              <a:lnSpc>
                <a:spcPct val="100000"/>
              </a:lnSpc>
              <a:spcBef>
                <a:spcPts val="105"/>
              </a:spcBef>
              <a:buClr>
                <a:srgbClr val="252525"/>
              </a:buClr>
              <a:buFont typeface="Wingdings"/>
              <a:buChar char=""/>
              <a:tabLst>
                <a:tab pos="224790" algn="l"/>
              </a:tabLst>
            </a:pP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选择器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是用于指定</a:t>
            </a:r>
            <a:r>
              <a:rPr sz="1400" spc="-6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CSS</a:t>
            </a:r>
            <a:r>
              <a:rPr sz="1400" spc="-4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样式的</a:t>
            </a:r>
            <a:r>
              <a:rPr sz="1400" spc="-2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微软雅黑"/>
                <a:cs typeface="微软雅黑"/>
              </a:rPr>
              <a:t>HTML</a:t>
            </a:r>
            <a:r>
              <a:rPr sz="1400" spc="-2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标签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，花括号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内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是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对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该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对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象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设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置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具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体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样式</a:t>
            </a:r>
            <a:endParaRPr sz="1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52525"/>
              </a:buClr>
              <a:buFont typeface="Wingdings"/>
              <a:buChar char=""/>
            </a:pPr>
            <a:endParaRPr sz="1400" dirty="0">
              <a:latin typeface="Times New Roman"/>
              <a:cs typeface="Times New Roman"/>
            </a:endParaRPr>
          </a:p>
          <a:p>
            <a:pPr marL="224154" indent="-211454">
              <a:lnSpc>
                <a:spcPct val="100000"/>
              </a:lnSpc>
              <a:buFont typeface="Wingdings"/>
              <a:buChar char=""/>
              <a:tabLst>
                <a:tab pos="224790" algn="l"/>
              </a:tabLst>
            </a:pP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属性和属性值以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“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键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值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对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”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形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式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出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现</a:t>
            </a:r>
            <a:endParaRPr sz="1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52525"/>
              </a:buClr>
              <a:buFont typeface="Wingdings"/>
              <a:buChar char=""/>
            </a:pPr>
            <a:endParaRPr sz="1400" dirty="0">
              <a:latin typeface="Times New Roman"/>
              <a:cs typeface="Times New Roman"/>
            </a:endParaRPr>
          </a:p>
          <a:p>
            <a:pPr marL="224154" indent="-211454">
              <a:lnSpc>
                <a:spcPct val="100000"/>
              </a:lnSpc>
              <a:spcBef>
                <a:spcPts val="5"/>
              </a:spcBef>
              <a:buFont typeface="Wingdings"/>
              <a:buChar char=""/>
              <a:tabLst>
                <a:tab pos="224790" algn="l"/>
              </a:tabLst>
            </a:pP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属性是对指定的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对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象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设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置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样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式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属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性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例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如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字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体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大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小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本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颜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色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等</a:t>
            </a:r>
            <a:endParaRPr sz="1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52525"/>
              </a:buClr>
              <a:buFont typeface="Wingdings"/>
              <a:buChar char=""/>
            </a:pPr>
            <a:endParaRPr sz="1400" dirty="0">
              <a:latin typeface="Times New Roman"/>
              <a:cs typeface="Times New Roman"/>
            </a:endParaRPr>
          </a:p>
          <a:p>
            <a:pPr marL="224154" indent="-211454">
              <a:lnSpc>
                <a:spcPct val="100000"/>
              </a:lnSpc>
              <a:buFont typeface="Wingdings"/>
              <a:buChar char=""/>
              <a:tabLst>
                <a:tab pos="224790" algn="l"/>
              </a:tabLst>
            </a:pP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属性和属性值之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间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用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英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“</a:t>
            </a:r>
            <a:r>
              <a:rPr sz="1400" spc="-10" dirty="0">
                <a:solidFill>
                  <a:srgbClr val="FF0000"/>
                </a:solidFill>
                <a:latin typeface="微软雅黑"/>
                <a:cs typeface="微软雅黑"/>
              </a:rPr>
              <a:t>: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”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分开</a:t>
            </a:r>
            <a:endParaRPr sz="1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52525"/>
              </a:buClr>
              <a:buFont typeface="Wingdings"/>
              <a:buChar char=""/>
            </a:pPr>
            <a:endParaRPr sz="1400" dirty="0">
              <a:latin typeface="Times New Roman"/>
              <a:cs typeface="Times New Roman"/>
            </a:endParaRPr>
          </a:p>
          <a:p>
            <a:pPr marL="224154" indent="-211454">
              <a:lnSpc>
                <a:spcPct val="100000"/>
              </a:lnSpc>
              <a:buFont typeface="Wingdings"/>
              <a:buChar char=""/>
              <a:tabLst>
                <a:tab pos="224790" algn="l"/>
              </a:tabLst>
            </a:pP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多个“键值对”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之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间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用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英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400" spc="-5" dirty="0">
                <a:solidFill>
                  <a:srgbClr val="252525"/>
                </a:solidFill>
                <a:latin typeface="微软雅黑"/>
                <a:cs typeface="微软雅黑"/>
              </a:rPr>
              <a:t>“</a:t>
            </a:r>
            <a:r>
              <a:rPr sz="1400" spc="-5" dirty="0">
                <a:solidFill>
                  <a:srgbClr val="FF0000"/>
                </a:solidFill>
                <a:latin typeface="微软雅黑"/>
                <a:cs typeface="微软雅黑"/>
              </a:rPr>
              <a:t>;</a:t>
            </a:r>
            <a:r>
              <a:rPr sz="1400" spc="-5" dirty="0">
                <a:solidFill>
                  <a:srgbClr val="252525"/>
                </a:solidFill>
                <a:latin typeface="微软雅黑"/>
                <a:cs typeface="微软雅黑"/>
              </a:rPr>
              <a:t>”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进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行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区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分</a:t>
            </a:r>
            <a:endParaRPr sz="1400"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6202" y="914731"/>
            <a:ext cx="5176398" cy="1166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使用</a:t>
            </a:r>
            <a:r>
              <a:rPr sz="1400" spc="-2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微软雅黑"/>
                <a:cs typeface="微软雅黑"/>
              </a:rPr>
              <a:t>HTML</a:t>
            </a:r>
            <a:r>
              <a:rPr sz="1400" spc="-2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时，需要遵从一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定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规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范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，CSS</a:t>
            </a:r>
            <a:r>
              <a:rPr sz="1400" spc="-5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也是如此。要想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熟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练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地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使用</a:t>
            </a:r>
            <a:r>
              <a:rPr sz="1400" spc="-5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CSS</a:t>
            </a:r>
            <a:r>
              <a:rPr sz="1400" spc="-2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对网页进行修</a:t>
            </a:r>
            <a:r>
              <a:rPr sz="1400" spc="-5" dirty="0">
                <a:solidFill>
                  <a:srgbClr val="252525"/>
                </a:solidFill>
                <a:latin typeface="微软雅黑"/>
                <a:cs typeface="微软雅黑"/>
              </a:rPr>
              <a:t>饰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首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先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需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要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了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解</a:t>
            </a:r>
            <a:endParaRPr sz="14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CSS</a:t>
            </a:r>
            <a:r>
              <a:rPr sz="1400" spc="-4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样式规则。</a:t>
            </a:r>
            <a:endParaRPr sz="1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FF0000"/>
                </a:solidFill>
                <a:latin typeface="微软雅黑"/>
                <a:cs typeface="微软雅黑"/>
              </a:rPr>
              <a:t>CSS</a:t>
            </a:r>
            <a:r>
              <a:rPr sz="1400" spc="-4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规则由两个主要</a:t>
            </a:r>
            <a:r>
              <a:rPr sz="1400" spc="-10" dirty="0">
                <a:solidFill>
                  <a:srgbClr val="FF0000"/>
                </a:solidFill>
                <a:latin typeface="微软雅黑"/>
                <a:cs typeface="微软雅黑"/>
              </a:rPr>
              <a:t>的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部</a:t>
            </a:r>
            <a:r>
              <a:rPr sz="1400" spc="-10" dirty="0">
                <a:solidFill>
                  <a:srgbClr val="FF0000"/>
                </a:solidFill>
                <a:latin typeface="微软雅黑"/>
                <a:cs typeface="微软雅黑"/>
              </a:rPr>
              <a:t>分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构</a:t>
            </a:r>
            <a:r>
              <a:rPr sz="1400" spc="-10" dirty="0">
                <a:solidFill>
                  <a:srgbClr val="FF0000"/>
                </a:solidFill>
                <a:latin typeface="微软雅黑"/>
                <a:cs typeface="微软雅黑"/>
              </a:rPr>
              <a:t>成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：</a:t>
            </a:r>
            <a:r>
              <a:rPr sz="1400" spc="-10" dirty="0">
                <a:solidFill>
                  <a:srgbClr val="FF0000"/>
                </a:solidFill>
                <a:latin typeface="微软雅黑"/>
                <a:cs typeface="微软雅黑"/>
              </a:rPr>
              <a:t>选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择</a:t>
            </a:r>
            <a:r>
              <a:rPr sz="1400" spc="-10" dirty="0">
                <a:solidFill>
                  <a:srgbClr val="FF0000"/>
                </a:solidFill>
                <a:latin typeface="微软雅黑"/>
                <a:cs typeface="微软雅黑"/>
              </a:rPr>
              <a:t>器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以</a:t>
            </a:r>
            <a:r>
              <a:rPr sz="1400" spc="-10" dirty="0">
                <a:solidFill>
                  <a:srgbClr val="FF0000"/>
                </a:solidFill>
                <a:latin typeface="微软雅黑"/>
                <a:cs typeface="微软雅黑"/>
              </a:rPr>
              <a:t>及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一</a:t>
            </a:r>
            <a:r>
              <a:rPr sz="1400" spc="-10" dirty="0">
                <a:solidFill>
                  <a:srgbClr val="FF0000"/>
                </a:solidFill>
                <a:latin typeface="微软雅黑"/>
                <a:cs typeface="微软雅黑"/>
              </a:rPr>
              <a:t>条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或</a:t>
            </a:r>
            <a:r>
              <a:rPr sz="1400" spc="-10" dirty="0">
                <a:solidFill>
                  <a:srgbClr val="FF0000"/>
                </a:solidFill>
                <a:latin typeface="微软雅黑"/>
                <a:cs typeface="微软雅黑"/>
              </a:rPr>
              <a:t>多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条</a:t>
            </a:r>
            <a:r>
              <a:rPr sz="1400" spc="-10" dirty="0">
                <a:solidFill>
                  <a:srgbClr val="FF0000"/>
                </a:solidFill>
                <a:latin typeface="微软雅黑"/>
                <a:cs typeface="微软雅黑"/>
              </a:rPr>
              <a:t>声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明。</a:t>
            </a:r>
            <a:endParaRPr sz="1400" dirty="0">
              <a:latin typeface="微软雅黑"/>
              <a:cs typeface="微软雅黑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95400" y="234950"/>
            <a:ext cx="1307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CSS</a:t>
            </a:r>
            <a:r>
              <a:rPr lang="en-US" altLang="zh-CN" sz="2400" spc="-50" dirty="0">
                <a:solidFill>
                  <a:schemeClr val="bg1"/>
                </a:solidFill>
              </a:rPr>
              <a:t> </a:t>
            </a:r>
            <a:r>
              <a:rPr lang="zh-CN" altLang="en-US" sz="2400" spc="-5" dirty="0">
                <a:solidFill>
                  <a:schemeClr val="bg1"/>
                </a:solidFill>
              </a:rPr>
              <a:t>简介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24400" y="357489"/>
            <a:ext cx="204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b="1" dirty="0">
                <a:solidFill>
                  <a:srgbClr val="585858"/>
                </a:solidFill>
                <a:latin typeface="微软雅黑"/>
                <a:cs typeface="微软雅黑"/>
              </a:rPr>
              <a:t>1.3</a:t>
            </a:r>
            <a:r>
              <a:rPr lang="en-US" altLang="zh-CN" b="1" spc="-5" dirty="0">
                <a:solidFill>
                  <a:srgbClr val="585858"/>
                </a:solidFill>
                <a:latin typeface="微软雅黑"/>
                <a:cs typeface="微软雅黑"/>
              </a:rPr>
              <a:t> CSS</a:t>
            </a:r>
            <a:r>
              <a:rPr lang="en-US" altLang="zh-CN" b="1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lang="zh-CN" altLang="en-US" b="1" dirty="0">
                <a:solidFill>
                  <a:srgbClr val="585858"/>
                </a:solidFill>
                <a:latin typeface="微软雅黑"/>
                <a:cs typeface="微软雅黑"/>
              </a:rPr>
              <a:t>语法规范</a:t>
            </a:r>
            <a:endParaRPr lang="zh-CN" altLang="en-US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04800" y="1123950"/>
            <a:ext cx="8839200" cy="31136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75"/>
              </a:spcBef>
            </a:pP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所有的样式，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都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包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含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在</a:t>
            </a:r>
            <a:r>
              <a:rPr spc="-4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dirty="0">
                <a:solidFill>
                  <a:srgbClr val="252525"/>
                </a:solidFill>
                <a:latin typeface="微软雅黑"/>
                <a:cs typeface="微软雅黑"/>
              </a:rPr>
              <a:t>&lt;style&gt;</a:t>
            </a:r>
            <a:r>
              <a:rPr spc="-4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标签内，表示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是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样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式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表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r>
              <a:rPr spc="-5" dirty="0">
                <a:solidFill>
                  <a:srgbClr val="252525"/>
                </a:solidFill>
                <a:latin typeface="微软雅黑"/>
                <a:cs typeface="微软雅黑"/>
              </a:rPr>
              <a:t>&lt;style&gt;</a:t>
            </a:r>
            <a:r>
              <a:rPr spc="-5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一般写到</a:t>
            </a:r>
            <a:r>
              <a:rPr spc="-3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dirty="0">
                <a:solidFill>
                  <a:srgbClr val="252525"/>
                </a:solidFill>
                <a:latin typeface="微软雅黑"/>
                <a:cs typeface="微软雅黑"/>
              </a:rPr>
              <a:t>&lt;/head&gt;</a:t>
            </a:r>
            <a:r>
              <a:rPr spc="-3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上方。</a:t>
            </a:r>
            <a:endParaRPr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170815">
              <a:lnSpc>
                <a:spcPct val="100000"/>
              </a:lnSpc>
              <a:spcBef>
                <a:spcPts val="990"/>
              </a:spcBef>
            </a:pPr>
            <a:r>
              <a:rPr sz="1400" spc="-5" dirty="0">
                <a:latin typeface="Courier New"/>
                <a:cs typeface="Courier New"/>
              </a:rPr>
              <a:t>&lt;head&gt;</a:t>
            </a:r>
            <a:endParaRPr sz="1400" dirty="0">
              <a:latin typeface="Courier New"/>
              <a:cs typeface="Courier New"/>
            </a:endParaRPr>
          </a:p>
          <a:p>
            <a:pPr marL="487680" marR="5633085" indent="-158750">
              <a:lnSpc>
                <a:spcPts val="1900"/>
              </a:lnSpc>
              <a:spcBef>
                <a:spcPts val="155"/>
              </a:spcBef>
            </a:pPr>
            <a:r>
              <a:rPr lang="en-US" sz="1400" spc="-10" dirty="0">
                <a:latin typeface="Courier New"/>
                <a:cs typeface="Courier New"/>
              </a:rPr>
              <a:t>&lt;s</a:t>
            </a:r>
            <a:r>
              <a:rPr lang="en-US" sz="1400" spc="-5" dirty="0">
                <a:latin typeface="Courier New"/>
                <a:cs typeface="Courier New"/>
              </a:rPr>
              <a:t>t</a:t>
            </a:r>
            <a:r>
              <a:rPr lang="en-US" sz="1400" spc="-10" dirty="0">
                <a:latin typeface="Courier New"/>
                <a:cs typeface="Courier New"/>
              </a:rPr>
              <a:t>yl</a:t>
            </a:r>
            <a:r>
              <a:rPr lang="en-US" sz="1400" spc="-15" dirty="0">
                <a:latin typeface="Courier New"/>
                <a:cs typeface="Courier New"/>
              </a:rPr>
              <a:t>e</a:t>
            </a:r>
            <a:r>
              <a:rPr lang="en-US" sz="1400" dirty="0">
                <a:latin typeface="Courier New"/>
                <a:cs typeface="Courier New"/>
              </a:rPr>
              <a:t>&gt;  </a:t>
            </a:r>
          </a:p>
          <a:p>
            <a:pPr marL="487680" marR="5633085" indent="-158750">
              <a:lnSpc>
                <a:spcPts val="1900"/>
              </a:lnSpc>
              <a:spcBef>
                <a:spcPts val="155"/>
              </a:spcBef>
            </a:pPr>
            <a:r>
              <a:rPr lang="en-US" sz="1400" dirty="0">
                <a:latin typeface="Courier New"/>
                <a:cs typeface="Courier New"/>
              </a:rPr>
              <a:t>h4</a:t>
            </a:r>
            <a:r>
              <a:rPr lang="en-US" sz="1400" spc="-65" dirty="0">
                <a:latin typeface="Courier New"/>
                <a:cs typeface="Courier New"/>
              </a:rPr>
              <a:t> </a:t>
            </a:r>
            <a:r>
              <a:rPr lang="en-US" sz="1400" dirty="0">
                <a:latin typeface="Courier New"/>
                <a:cs typeface="Courier New"/>
              </a:rPr>
              <a:t>{</a:t>
            </a:r>
          </a:p>
          <a:p>
            <a:pPr marL="647700">
              <a:lnSpc>
                <a:spcPct val="100000"/>
              </a:lnSpc>
              <a:spcBef>
                <a:spcPts val="450"/>
              </a:spcBef>
            </a:pPr>
            <a:r>
              <a:rPr sz="1400" spc="-5" dirty="0">
                <a:latin typeface="Courier New"/>
                <a:cs typeface="Courier New"/>
              </a:rPr>
              <a:t>color: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blue;</a:t>
            </a:r>
            <a:endParaRPr sz="1400" dirty="0">
              <a:latin typeface="Courier New"/>
              <a:cs typeface="Courier New"/>
            </a:endParaRPr>
          </a:p>
          <a:p>
            <a:pPr marL="647700">
              <a:lnSpc>
                <a:spcPct val="100000"/>
              </a:lnSpc>
              <a:spcBef>
                <a:spcPts val="640"/>
              </a:spcBef>
            </a:pPr>
            <a:r>
              <a:rPr sz="1400" spc="-10" dirty="0">
                <a:latin typeface="Courier New"/>
                <a:cs typeface="Courier New"/>
              </a:rPr>
              <a:t>font-size: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100px;</a:t>
            </a:r>
            <a:endParaRPr sz="1400" dirty="0">
              <a:latin typeface="Courier New"/>
              <a:cs typeface="Courier New"/>
            </a:endParaRPr>
          </a:p>
          <a:p>
            <a:pPr marL="487680">
              <a:lnSpc>
                <a:spcPct val="100000"/>
              </a:lnSpc>
              <a:spcBef>
                <a:spcPts val="625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</a:p>
          <a:p>
            <a:pPr marL="408305">
              <a:lnSpc>
                <a:spcPct val="100000"/>
              </a:lnSpc>
              <a:spcBef>
                <a:spcPts val="635"/>
              </a:spcBef>
            </a:pPr>
            <a:r>
              <a:rPr sz="1400" spc="-5" dirty="0">
                <a:latin typeface="Courier New"/>
                <a:cs typeface="Courier New"/>
              </a:rPr>
              <a:t>&lt;/style&gt;</a:t>
            </a:r>
            <a:endParaRPr sz="1400" dirty="0">
              <a:latin typeface="Courier New"/>
              <a:cs typeface="Courier New"/>
            </a:endParaRPr>
          </a:p>
          <a:p>
            <a:pPr marL="170815">
              <a:lnSpc>
                <a:spcPct val="100000"/>
              </a:lnSpc>
              <a:spcBef>
                <a:spcPts val="625"/>
              </a:spcBef>
            </a:pPr>
            <a:r>
              <a:rPr sz="1400" spc="-5" dirty="0">
                <a:latin typeface="Courier New"/>
                <a:cs typeface="Courier New"/>
              </a:rPr>
              <a:t>&lt;/head&gt;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95400" y="234950"/>
            <a:ext cx="1307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CSS</a:t>
            </a:r>
            <a:r>
              <a:rPr lang="en-US" altLang="zh-CN" sz="2400" spc="-50" dirty="0">
                <a:solidFill>
                  <a:schemeClr val="bg1"/>
                </a:solidFill>
              </a:rPr>
              <a:t> </a:t>
            </a:r>
            <a:r>
              <a:rPr lang="zh-CN" altLang="en-US" sz="2400" spc="-5" dirty="0">
                <a:solidFill>
                  <a:schemeClr val="bg1"/>
                </a:solidFill>
              </a:rPr>
              <a:t>简介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0" y="333633"/>
            <a:ext cx="204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b="1" dirty="0">
                <a:solidFill>
                  <a:srgbClr val="585858"/>
                </a:solidFill>
                <a:latin typeface="微软雅黑"/>
                <a:cs typeface="微软雅黑"/>
              </a:rPr>
              <a:t>1.3</a:t>
            </a:r>
            <a:r>
              <a:rPr lang="en-US" altLang="zh-CN" b="1" spc="-5" dirty="0">
                <a:solidFill>
                  <a:srgbClr val="585858"/>
                </a:solidFill>
                <a:latin typeface="微软雅黑"/>
                <a:cs typeface="微软雅黑"/>
              </a:rPr>
              <a:t> CSS</a:t>
            </a:r>
            <a:r>
              <a:rPr lang="en-US" altLang="zh-CN" b="1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lang="zh-CN" altLang="en-US" b="1" dirty="0">
                <a:solidFill>
                  <a:srgbClr val="585858"/>
                </a:solidFill>
                <a:latin typeface="微软雅黑"/>
                <a:cs typeface="微软雅黑"/>
              </a:rPr>
              <a:t>语法规范</a:t>
            </a:r>
            <a:endParaRPr lang="zh-CN" altLang="en-US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7200" y="1851776"/>
            <a:ext cx="6477000" cy="16542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95580" algn="l"/>
              </a:tabLst>
            </a:pPr>
            <a:r>
              <a:rPr b="1" dirty="0">
                <a:solidFill>
                  <a:srgbClr val="585858"/>
                </a:solidFill>
                <a:latin typeface="微软雅黑"/>
                <a:cs typeface="微软雅黑"/>
              </a:rPr>
              <a:t>样式格式书写</a:t>
            </a:r>
            <a:endParaRPr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΢"/>
              <a:buAutoNum type="arabicPeriod"/>
            </a:pPr>
            <a:endParaRPr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955"/>
              </a:spcBef>
              <a:buAutoNum type="arabicPeriod"/>
              <a:tabLst>
                <a:tab pos="195580" algn="l"/>
              </a:tabLst>
            </a:pPr>
            <a:r>
              <a:rPr b="1" dirty="0">
                <a:solidFill>
                  <a:srgbClr val="585858"/>
                </a:solidFill>
                <a:latin typeface="微软雅黑"/>
                <a:cs typeface="微软雅黑"/>
              </a:rPr>
              <a:t>样式大小写风格</a:t>
            </a:r>
            <a:endParaRPr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΢"/>
              <a:buAutoNum type="arabicPeriod"/>
            </a:pPr>
            <a:endParaRPr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955"/>
              </a:spcBef>
              <a:buAutoNum type="arabicPeriod"/>
              <a:tabLst>
                <a:tab pos="195580" algn="l"/>
              </a:tabLst>
            </a:pPr>
            <a:r>
              <a:rPr b="1" dirty="0">
                <a:solidFill>
                  <a:srgbClr val="585858"/>
                </a:solidFill>
                <a:latin typeface="微软雅黑"/>
                <a:cs typeface="微软雅黑"/>
              </a:rPr>
              <a:t>样式空格风格</a:t>
            </a:r>
            <a:endParaRPr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1129284"/>
            <a:ext cx="817028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75"/>
              </a:spcBef>
            </a:pP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以下代码书写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风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格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不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是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强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制规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范</a:t>
            </a:r>
            <a:r>
              <a:rPr spc="-5" dirty="0" err="1">
                <a:solidFill>
                  <a:srgbClr val="252525"/>
                </a:solidFill>
                <a:latin typeface="微软雅黑"/>
                <a:cs typeface="微软雅黑"/>
              </a:rPr>
              <a:t>,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而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是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符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合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实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际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开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发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书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写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方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式</a:t>
            </a:r>
            <a:r>
              <a:rPr dirty="0">
                <a:solidFill>
                  <a:srgbClr val="252525"/>
                </a:solidFill>
                <a:latin typeface="微软雅黑"/>
                <a:cs typeface="微软雅黑"/>
              </a:rPr>
              <a:t>.</a:t>
            </a:r>
            <a:endParaRPr dirty="0">
              <a:latin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95400" y="234950"/>
            <a:ext cx="1307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CSS</a:t>
            </a:r>
            <a:r>
              <a:rPr lang="en-US" altLang="zh-CN" sz="2400" spc="-50" dirty="0">
                <a:solidFill>
                  <a:schemeClr val="bg1"/>
                </a:solidFill>
              </a:rPr>
              <a:t> </a:t>
            </a:r>
            <a:r>
              <a:rPr lang="zh-CN" altLang="en-US" sz="2400" spc="-5" dirty="0">
                <a:solidFill>
                  <a:schemeClr val="bg1"/>
                </a:solidFill>
              </a:rPr>
              <a:t>简介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24400" y="281116"/>
            <a:ext cx="204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b="1" dirty="0">
                <a:solidFill>
                  <a:srgbClr val="585858"/>
                </a:solidFill>
                <a:latin typeface="微软雅黑"/>
                <a:cs typeface="微软雅黑"/>
              </a:rPr>
              <a:t>1.4</a:t>
            </a:r>
            <a:r>
              <a:rPr lang="en-US" altLang="zh-CN" b="1" spc="-5" dirty="0">
                <a:solidFill>
                  <a:srgbClr val="585858"/>
                </a:solidFill>
                <a:latin typeface="微软雅黑"/>
                <a:cs typeface="微软雅黑"/>
              </a:rPr>
              <a:t> CSS</a:t>
            </a:r>
            <a:r>
              <a:rPr lang="en-US" altLang="zh-CN" b="1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lang="zh-CN" altLang="en-US" b="1" dirty="0">
                <a:solidFill>
                  <a:srgbClr val="585858"/>
                </a:solidFill>
                <a:latin typeface="微软雅黑"/>
                <a:cs typeface="微软雅黑"/>
              </a:rPr>
              <a:t>代码风格</a:t>
            </a:r>
            <a:endParaRPr lang="zh-CN" altLang="en-US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1766</TotalTime>
  <Words>2226</Words>
  <Application>Microsoft Macintosh PowerPoint</Application>
  <PresentationFormat>全屏显示(16:9)</PresentationFormat>
  <Paragraphs>573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8" baseType="lpstr">
      <vt:lpstr>等线</vt:lpstr>
      <vt:lpstr>宋体</vt:lpstr>
      <vt:lpstr>Microsoft YaHei</vt:lpstr>
      <vt:lpstr>Microsoft YaHei</vt:lpstr>
      <vt:lpstr>΢</vt:lpstr>
      <vt:lpstr>Calibri</vt:lpstr>
      <vt:lpstr>Courier New</vt:lpstr>
      <vt:lpstr>Times New Roman</vt:lpstr>
      <vt:lpstr>Wingdings</vt:lpstr>
      <vt:lpstr>Office Theme</vt:lpstr>
      <vt:lpstr>CSS 基本属性（上）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Cheung Humbert</cp:lastModifiedBy>
  <cp:revision>37</cp:revision>
  <dcterms:created xsi:type="dcterms:W3CDTF">2020-08-21T02:47:17Z</dcterms:created>
  <dcterms:modified xsi:type="dcterms:W3CDTF">2021-09-02T02:59:20Z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2019-10-22T00:00:00Z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2020-08-21T00:00:00Z</vt:filetime>
  </property>
</Properties>
</file>