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5" r:id="rId15"/>
    <p:sldId id="297" r:id="rId16"/>
    <p:sldId id="272" r:id="rId17"/>
    <p:sldId id="273" r:id="rId18"/>
    <p:sldId id="274" r:id="rId19"/>
    <p:sldId id="275" r:id="rId20"/>
    <p:sldId id="276" r:id="rId21"/>
    <p:sldId id="277" r:id="rId22"/>
    <p:sldId id="300" r:id="rId23"/>
    <p:sldId id="280" r:id="rId24"/>
    <p:sldId id="299" r:id="rId25"/>
    <p:sldId id="301" r:id="rId26"/>
    <p:sldId id="298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754"/>
  </p:normalViewPr>
  <p:slideViewPr>
    <p:cSldViewPr>
      <p:cViewPr varScale="1">
        <p:scale>
          <a:sx n="204" d="100"/>
          <a:sy n="204" d="100"/>
        </p:scale>
        <p:origin x="31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66F98-F94B-453D-864E-03A8F906833A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33620-6E5C-414B-97E1-B165CAD89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3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33620-6E5C-414B-97E1-B165CAD89B8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3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33620-6E5C-414B-97E1-B165CAD89B8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5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33620-6E5C-414B-97E1-B165CAD89B8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9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3712" y="219075"/>
            <a:ext cx="92075" cy="314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67751" y="5049837"/>
            <a:ext cx="976630" cy="93980"/>
          </a:xfrm>
          <a:custGeom>
            <a:avLst/>
            <a:gdLst/>
            <a:ahLst/>
            <a:cxnLst/>
            <a:rect l="l" t="t" r="r" b="b"/>
            <a:pathLst>
              <a:path w="976629" h="93979">
                <a:moveTo>
                  <a:pt x="0" y="93662"/>
                </a:moveTo>
                <a:lnTo>
                  <a:pt x="976312" y="93662"/>
                </a:lnTo>
                <a:lnTo>
                  <a:pt x="976312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049837"/>
            <a:ext cx="8114030" cy="93980"/>
          </a:xfrm>
          <a:custGeom>
            <a:avLst/>
            <a:gdLst/>
            <a:ahLst/>
            <a:cxnLst/>
            <a:rect l="l" t="t" r="r" b="b"/>
            <a:pathLst>
              <a:path w="8114030" h="93979">
                <a:moveTo>
                  <a:pt x="0" y="93662"/>
                </a:moveTo>
                <a:lnTo>
                  <a:pt x="8113776" y="93662"/>
                </a:lnTo>
                <a:lnTo>
                  <a:pt x="8113776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2" name="Picture 2" descr="E:\讯飞工作文件\logo\讯飞教育圆形LOGO.png">
            <a:extLst>
              <a:ext uri="{FF2B5EF4-FFF2-40B4-BE49-F238E27FC236}">
                <a16:creationId xmlns:a16="http://schemas.microsoft.com/office/drawing/2014/main" id="{7E4A8794-7032-BD4D-BA47-BB41764634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751" y="197998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2" descr="E:\讯飞工作文件\logo\讯飞教育圆形LOGO.png">
            <a:extLst>
              <a:ext uri="{FF2B5EF4-FFF2-40B4-BE49-F238E27FC236}">
                <a16:creationId xmlns:a16="http://schemas.microsoft.com/office/drawing/2014/main" id="{7E4A8794-7032-BD4D-BA47-BB41764634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751" y="197998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3712" y="219075"/>
            <a:ext cx="92075" cy="314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75525" y="0"/>
            <a:ext cx="1281430" cy="627380"/>
          </a:xfrm>
          <a:custGeom>
            <a:avLst/>
            <a:gdLst/>
            <a:ahLst/>
            <a:cxnLst/>
            <a:rect l="l" t="t" r="r" b="b"/>
            <a:pathLst>
              <a:path w="1281429" h="627380">
                <a:moveTo>
                  <a:pt x="1281176" y="0"/>
                </a:moveTo>
                <a:lnTo>
                  <a:pt x="0" y="0"/>
                </a:lnTo>
                <a:lnTo>
                  <a:pt x="0" y="501650"/>
                </a:lnTo>
                <a:lnTo>
                  <a:pt x="9852" y="550455"/>
                </a:lnTo>
                <a:lnTo>
                  <a:pt x="36718" y="590343"/>
                </a:lnTo>
                <a:lnTo>
                  <a:pt x="76563" y="617253"/>
                </a:lnTo>
                <a:lnTo>
                  <a:pt x="125349" y="627126"/>
                </a:lnTo>
                <a:lnTo>
                  <a:pt x="1155700" y="627126"/>
                </a:lnTo>
                <a:lnTo>
                  <a:pt x="1204559" y="617253"/>
                </a:lnTo>
                <a:lnTo>
                  <a:pt x="1244441" y="590343"/>
                </a:lnTo>
                <a:lnTo>
                  <a:pt x="1271321" y="550455"/>
                </a:lnTo>
                <a:lnTo>
                  <a:pt x="1281176" y="501650"/>
                </a:lnTo>
                <a:lnTo>
                  <a:pt x="128117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383398" y="69850"/>
            <a:ext cx="1265237" cy="52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148375" y="3273752"/>
            <a:ext cx="1851660" cy="792480"/>
          </a:xfrm>
          <a:custGeom>
            <a:avLst/>
            <a:gdLst/>
            <a:ahLst/>
            <a:cxnLst/>
            <a:rect l="l" t="t" r="r" b="b"/>
            <a:pathLst>
              <a:path w="1851660" h="792479">
                <a:moveTo>
                  <a:pt x="110476" y="0"/>
                </a:moveTo>
                <a:lnTo>
                  <a:pt x="0" y="83295"/>
                </a:lnTo>
                <a:lnTo>
                  <a:pt x="39397" y="135594"/>
                </a:lnTo>
                <a:lnTo>
                  <a:pt x="41031" y="137696"/>
                </a:lnTo>
                <a:lnTo>
                  <a:pt x="82048" y="187993"/>
                </a:lnTo>
                <a:lnTo>
                  <a:pt x="126400" y="238407"/>
                </a:lnTo>
                <a:lnTo>
                  <a:pt x="172702" y="286920"/>
                </a:lnTo>
                <a:lnTo>
                  <a:pt x="220288" y="333180"/>
                </a:lnTo>
                <a:lnTo>
                  <a:pt x="269608" y="377371"/>
                </a:lnTo>
                <a:lnTo>
                  <a:pt x="320446" y="419444"/>
                </a:lnTo>
                <a:lnTo>
                  <a:pt x="372300" y="459282"/>
                </a:lnTo>
                <a:lnTo>
                  <a:pt x="425806" y="497084"/>
                </a:lnTo>
                <a:lnTo>
                  <a:pt x="480295" y="532651"/>
                </a:lnTo>
                <a:lnTo>
                  <a:pt x="536351" y="566066"/>
                </a:lnTo>
                <a:lnTo>
                  <a:pt x="592974" y="597161"/>
                </a:lnTo>
                <a:lnTo>
                  <a:pt x="651098" y="626122"/>
                </a:lnTo>
                <a:lnTo>
                  <a:pt x="709755" y="652714"/>
                </a:lnTo>
                <a:lnTo>
                  <a:pt x="769563" y="677145"/>
                </a:lnTo>
                <a:lnTo>
                  <a:pt x="830188" y="699243"/>
                </a:lnTo>
                <a:lnTo>
                  <a:pt x="891430" y="718981"/>
                </a:lnTo>
                <a:lnTo>
                  <a:pt x="953205" y="736464"/>
                </a:lnTo>
                <a:lnTo>
                  <a:pt x="1015897" y="751547"/>
                </a:lnTo>
                <a:lnTo>
                  <a:pt x="1079090" y="764245"/>
                </a:lnTo>
                <a:lnTo>
                  <a:pt x="1142349" y="774682"/>
                </a:lnTo>
                <a:lnTo>
                  <a:pt x="1206576" y="782594"/>
                </a:lnTo>
                <a:lnTo>
                  <a:pt x="1270735" y="788110"/>
                </a:lnTo>
                <a:lnTo>
                  <a:pt x="1335162" y="791282"/>
                </a:lnTo>
                <a:lnTo>
                  <a:pt x="1399838" y="791985"/>
                </a:lnTo>
                <a:lnTo>
                  <a:pt x="1402622" y="791956"/>
                </a:lnTo>
                <a:lnTo>
                  <a:pt x="1464781" y="790080"/>
                </a:lnTo>
                <a:lnTo>
                  <a:pt x="1529341" y="785831"/>
                </a:lnTo>
                <a:lnTo>
                  <a:pt x="1594368" y="778961"/>
                </a:lnTo>
                <a:lnTo>
                  <a:pt x="1658894" y="769625"/>
                </a:lnTo>
                <a:lnTo>
                  <a:pt x="1723421" y="757816"/>
                </a:lnTo>
                <a:lnTo>
                  <a:pt x="1787780" y="743379"/>
                </a:lnTo>
                <a:lnTo>
                  <a:pt x="1851640" y="726330"/>
                </a:lnTo>
                <a:lnTo>
                  <a:pt x="1832236" y="653618"/>
                </a:lnTo>
                <a:lnTo>
                  <a:pt x="1398454" y="653618"/>
                </a:lnTo>
                <a:lnTo>
                  <a:pt x="1399855" y="653576"/>
                </a:lnTo>
                <a:lnTo>
                  <a:pt x="1346987" y="653042"/>
                </a:lnTo>
                <a:lnTo>
                  <a:pt x="1341864" y="653042"/>
                </a:lnTo>
                <a:lnTo>
                  <a:pt x="1339213" y="652964"/>
                </a:lnTo>
                <a:lnTo>
                  <a:pt x="1340249" y="652964"/>
                </a:lnTo>
                <a:lnTo>
                  <a:pt x="1283462" y="650208"/>
                </a:lnTo>
                <a:lnTo>
                  <a:pt x="1282490" y="650208"/>
                </a:lnTo>
                <a:lnTo>
                  <a:pt x="1279956" y="650038"/>
                </a:lnTo>
                <a:lnTo>
                  <a:pt x="1280493" y="650038"/>
                </a:lnTo>
                <a:lnTo>
                  <a:pt x="1223885" y="645213"/>
                </a:lnTo>
                <a:lnTo>
                  <a:pt x="1223349" y="645213"/>
                </a:lnTo>
                <a:lnTo>
                  <a:pt x="1220831" y="644953"/>
                </a:lnTo>
                <a:lnTo>
                  <a:pt x="1221223" y="644953"/>
                </a:lnTo>
                <a:lnTo>
                  <a:pt x="1165365" y="638117"/>
                </a:lnTo>
                <a:lnTo>
                  <a:pt x="1164775" y="638117"/>
                </a:lnTo>
                <a:lnTo>
                  <a:pt x="1161957" y="637700"/>
                </a:lnTo>
                <a:lnTo>
                  <a:pt x="1162237" y="637700"/>
                </a:lnTo>
                <a:lnTo>
                  <a:pt x="1106405" y="628524"/>
                </a:lnTo>
                <a:lnTo>
                  <a:pt x="1106218" y="628524"/>
                </a:lnTo>
                <a:lnTo>
                  <a:pt x="1103867" y="628107"/>
                </a:lnTo>
                <a:lnTo>
                  <a:pt x="1104132" y="628107"/>
                </a:lnTo>
                <a:lnTo>
                  <a:pt x="1048329" y="616947"/>
                </a:lnTo>
                <a:lnTo>
                  <a:pt x="1048127" y="616947"/>
                </a:lnTo>
                <a:lnTo>
                  <a:pt x="1045576" y="616396"/>
                </a:lnTo>
                <a:lnTo>
                  <a:pt x="1045829" y="616396"/>
                </a:lnTo>
                <a:lnTo>
                  <a:pt x="991027" y="603267"/>
                </a:lnTo>
                <a:lnTo>
                  <a:pt x="990770" y="603267"/>
                </a:lnTo>
                <a:lnTo>
                  <a:pt x="988103" y="602567"/>
                </a:lnTo>
                <a:lnTo>
                  <a:pt x="988288" y="602567"/>
                </a:lnTo>
                <a:lnTo>
                  <a:pt x="933905" y="587219"/>
                </a:lnTo>
                <a:lnTo>
                  <a:pt x="933747" y="587219"/>
                </a:lnTo>
                <a:lnTo>
                  <a:pt x="931363" y="586501"/>
                </a:lnTo>
                <a:lnTo>
                  <a:pt x="931516" y="586501"/>
                </a:lnTo>
                <a:lnTo>
                  <a:pt x="877619" y="569168"/>
                </a:lnTo>
                <a:lnTo>
                  <a:pt x="877441" y="569168"/>
                </a:lnTo>
                <a:lnTo>
                  <a:pt x="874973" y="568318"/>
                </a:lnTo>
                <a:lnTo>
                  <a:pt x="875102" y="568318"/>
                </a:lnTo>
                <a:lnTo>
                  <a:pt x="821898" y="548966"/>
                </a:lnTo>
                <a:lnTo>
                  <a:pt x="821768" y="548966"/>
                </a:lnTo>
                <a:lnTo>
                  <a:pt x="819283" y="548015"/>
                </a:lnTo>
                <a:lnTo>
                  <a:pt x="819434" y="548015"/>
                </a:lnTo>
                <a:lnTo>
                  <a:pt x="766900" y="526612"/>
                </a:lnTo>
                <a:lnTo>
                  <a:pt x="764361" y="525577"/>
                </a:lnTo>
                <a:lnTo>
                  <a:pt x="764493" y="525577"/>
                </a:lnTo>
                <a:lnTo>
                  <a:pt x="712732" y="502155"/>
                </a:lnTo>
                <a:lnTo>
                  <a:pt x="710372" y="501088"/>
                </a:lnTo>
                <a:lnTo>
                  <a:pt x="659570" y="475797"/>
                </a:lnTo>
                <a:lnTo>
                  <a:pt x="656984" y="474513"/>
                </a:lnTo>
                <a:lnTo>
                  <a:pt x="657125" y="474513"/>
                </a:lnTo>
                <a:lnTo>
                  <a:pt x="607136" y="447104"/>
                </a:lnTo>
                <a:lnTo>
                  <a:pt x="604946" y="445902"/>
                </a:lnTo>
                <a:lnTo>
                  <a:pt x="555915" y="416692"/>
                </a:lnTo>
                <a:lnTo>
                  <a:pt x="553391" y="415190"/>
                </a:lnTo>
                <a:lnTo>
                  <a:pt x="505580" y="383961"/>
                </a:lnTo>
                <a:lnTo>
                  <a:pt x="503404" y="382543"/>
                </a:lnTo>
                <a:lnTo>
                  <a:pt x="456575" y="349445"/>
                </a:lnTo>
                <a:lnTo>
                  <a:pt x="454234" y="347793"/>
                </a:lnTo>
                <a:lnTo>
                  <a:pt x="408603" y="312710"/>
                </a:lnTo>
                <a:lnTo>
                  <a:pt x="406581" y="311159"/>
                </a:lnTo>
                <a:lnTo>
                  <a:pt x="361906" y="274208"/>
                </a:lnTo>
                <a:lnTo>
                  <a:pt x="359745" y="272423"/>
                </a:lnTo>
                <a:lnTo>
                  <a:pt x="316669" y="233820"/>
                </a:lnTo>
                <a:lnTo>
                  <a:pt x="314543" y="231918"/>
                </a:lnTo>
                <a:lnTo>
                  <a:pt x="272733" y="191246"/>
                </a:lnTo>
                <a:lnTo>
                  <a:pt x="270842" y="189411"/>
                </a:lnTo>
                <a:lnTo>
                  <a:pt x="230268" y="146921"/>
                </a:lnTo>
                <a:lnTo>
                  <a:pt x="228258" y="144819"/>
                </a:lnTo>
                <a:lnTo>
                  <a:pt x="189304" y="100494"/>
                </a:lnTo>
                <a:lnTo>
                  <a:pt x="187541" y="98492"/>
                </a:lnTo>
                <a:lnTo>
                  <a:pt x="149939" y="52299"/>
                </a:lnTo>
                <a:lnTo>
                  <a:pt x="148225" y="50197"/>
                </a:lnTo>
                <a:lnTo>
                  <a:pt x="110476" y="0"/>
                </a:lnTo>
                <a:close/>
              </a:path>
              <a:path w="1851660" h="792479">
                <a:moveTo>
                  <a:pt x="1399855" y="653576"/>
                </a:moveTo>
                <a:lnTo>
                  <a:pt x="1398454" y="653618"/>
                </a:lnTo>
                <a:lnTo>
                  <a:pt x="1401239" y="653590"/>
                </a:lnTo>
                <a:lnTo>
                  <a:pt x="1399855" y="653576"/>
                </a:lnTo>
                <a:close/>
              </a:path>
              <a:path w="1851660" h="792479">
                <a:moveTo>
                  <a:pt x="1459359" y="651779"/>
                </a:moveTo>
                <a:lnTo>
                  <a:pt x="1399855" y="653576"/>
                </a:lnTo>
                <a:lnTo>
                  <a:pt x="1401239" y="653590"/>
                </a:lnTo>
                <a:lnTo>
                  <a:pt x="1398454" y="653618"/>
                </a:lnTo>
                <a:lnTo>
                  <a:pt x="1832236" y="653618"/>
                </a:lnTo>
                <a:lnTo>
                  <a:pt x="1831767" y="651861"/>
                </a:lnTo>
                <a:lnTo>
                  <a:pt x="1458112" y="651861"/>
                </a:lnTo>
                <a:lnTo>
                  <a:pt x="1459359" y="651779"/>
                </a:lnTo>
                <a:close/>
              </a:path>
              <a:path w="1851660" h="792479">
                <a:moveTo>
                  <a:pt x="1339213" y="652964"/>
                </a:moveTo>
                <a:lnTo>
                  <a:pt x="1341864" y="653042"/>
                </a:lnTo>
                <a:lnTo>
                  <a:pt x="1340520" y="652977"/>
                </a:lnTo>
                <a:lnTo>
                  <a:pt x="1339213" y="652964"/>
                </a:lnTo>
                <a:close/>
              </a:path>
              <a:path w="1851660" h="792479">
                <a:moveTo>
                  <a:pt x="1340520" y="652977"/>
                </a:moveTo>
                <a:lnTo>
                  <a:pt x="1341864" y="653042"/>
                </a:lnTo>
                <a:lnTo>
                  <a:pt x="1346987" y="653042"/>
                </a:lnTo>
                <a:lnTo>
                  <a:pt x="1340520" y="652977"/>
                </a:lnTo>
                <a:close/>
              </a:path>
              <a:path w="1851660" h="792479">
                <a:moveTo>
                  <a:pt x="1340249" y="652964"/>
                </a:moveTo>
                <a:lnTo>
                  <a:pt x="1339213" y="652964"/>
                </a:lnTo>
                <a:lnTo>
                  <a:pt x="1340520" y="652977"/>
                </a:lnTo>
                <a:lnTo>
                  <a:pt x="1340249" y="652964"/>
                </a:lnTo>
                <a:close/>
              </a:path>
              <a:path w="1851660" h="792479">
                <a:moveTo>
                  <a:pt x="1460596" y="651741"/>
                </a:moveTo>
                <a:lnTo>
                  <a:pt x="1459359" y="651779"/>
                </a:lnTo>
                <a:lnTo>
                  <a:pt x="1458112" y="651861"/>
                </a:lnTo>
                <a:lnTo>
                  <a:pt x="1460596" y="651741"/>
                </a:lnTo>
                <a:close/>
              </a:path>
              <a:path w="1851660" h="792479">
                <a:moveTo>
                  <a:pt x="1831735" y="651741"/>
                </a:moveTo>
                <a:lnTo>
                  <a:pt x="1460596" y="651741"/>
                </a:lnTo>
                <a:lnTo>
                  <a:pt x="1458112" y="651861"/>
                </a:lnTo>
                <a:lnTo>
                  <a:pt x="1831767" y="651861"/>
                </a:lnTo>
                <a:close/>
              </a:path>
              <a:path w="1851660" h="792479">
                <a:moveTo>
                  <a:pt x="1518756" y="647837"/>
                </a:moveTo>
                <a:lnTo>
                  <a:pt x="1459359" y="651779"/>
                </a:lnTo>
                <a:lnTo>
                  <a:pt x="1460596" y="651741"/>
                </a:lnTo>
                <a:lnTo>
                  <a:pt x="1831735" y="651741"/>
                </a:lnTo>
                <a:lnTo>
                  <a:pt x="1830729" y="647971"/>
                </a:lnTo>
                <a:lnTo>
                  <a:pt x="1517503" y="647971"/>
                </a:lnTo>
                <a:lnTo>
                  <a:pt x="1518756" y="647837"/>
                </a:lnTo>
                <a:close/>
              </a:path>
              <a:path w="1851660" h="792479">
                <a:moveTo>
                  <a:pt x="1279956" y="650038"/>
                </a:moveTo>
                <a:lnTo>
                  <a:pt x="1282490" y="650208"/>
                </a:lnTo>
                <a:lnTo>
                  <a:pt x="1281205" y="650099"/>
                </a:lnTo>
                <a:lnTo>
                  <a:pt x="1279956" y="650038"/>
                </a:lnTo>
                <a:close/>
              </a:path>
              <a:path w="1851660" h="792479">
                <a:moveTo>
                  <a:pt x="1281205" y="650099"/>
                </a:moveTo>
                <a:lnTo>
                  <a:pt x="1282490" y="650208"/>
                </a:lnTo>
                <a:lnTo>
                  <a:pt x="1283462" y="650208"/>
                </a:lnTo>
                <a:lnTo>
                  <a:pt x="1281205" y="650099"/>
                </a:lnTo>
                <a:close/>
              </a:path>
              <a:path w="1851660" h="792479">
                <a:moveTo>
                  <a:pt x="1280493" y="650038"/>
                </a:moveTo>
                <a:lnTo>
                  <a:pt x="1279956" y="650038"/>
                </a:lnTo>
                <a:lnTo>
                  <a:pt x="1281205" y="650099"/>
                </a:lnTo>
                <a:lnTo>
                  <a:pt x="1280493" y="650038"/>
                </a:lnTo>
                <a:close/>
              </a:path>
              <a:path w="1851660" h="792479">
                <a:moveTo>
                  <a:pt x="1520337" y="647732"/>
                </a:moveTo>
                <a:lnTo>
                  <a:pt x="1518756" y="647837"/>
                </a:lnTo>
                <a:lnTo>
                  <a:pt x="1517503" y="647971"/>
                </a:lnTo>
                <a:lnTo>
                  <a:pt x="1520337" y="647732"/>
                </a:lnTo>
                <a:close/>
              </a:path>
              <a:path w="1851660" h="792479">
                <a:moveTo>
                  <a:pt x="1830665" y="647732"/>
                </a:moveTo>
                <a:lnTo>
                  <a:pt x="1520337" y="647732"/>
                </a:lnTo>
                <a:lnTo>
                  <a:pt x="1517503" y="647971"/>
                </a:lnTo>
                <a:lnTo>
                  <a:pt x="1830729" y="647971"/>
                </a:lnTo>
                <a:lnTo>
                  <a:pt x="1830665" y="647732"/>
                </a:lnTo>
                <a:close/>
              </a:path>
              <a:path w="1851660" h="792479">
                <a:moveTo>
                  <a:pt x="1578130" y="641507"/>
                </a:moveTo>
                <a:lnTo>
                  <a:pt x="1518756" y="647837"/>
                </a:lnTo>
                <a:lnTo>
                  <a:pt x="1520337" y="647732"/>
                </a:lnTo>
                <a:lnTo>
                  <a:pt x="1830665" y="647732"/>
                </a:lnTo>
                <a:lnTo>
                  <a:pt x="1829046" y="641667"/>
                </a:lnTo>
                <a:lnTo>
                  <a:pt x="1577027" y="641667"/>
                </a:lnTo>
                <a:lnTo>
                  <a:pt x="1578130" y="641507"/>
                </a:lnTo>
                <a:close/>
              </a:path>
              <a:path w="1851660" h="792479">
                <a:moveTo>
                  <a:pt x="1220831" y="644953"/>
                </a:moveTo>
                <a:lnTo>
                  <a:pt x="1223349" y="645213"/>
                </a:lnTo>
                <a:lnTo>
                  <a:pt x="1222120" y="645063"/>
                </a:lnTo>
                <a:lnTo>
                  <a:pt x="1220831" y="644953"/>
                </a:lnTo>
                <a:close/>
              </a:path>
              <a:path w="1851660" h="792479">
                <a:moveTo>
                  <a:pt x="1222120" y="645063"/>
                </a:moveTo>
                <a:lnTo>
                  <a:pt x="1223349" y="645213"/>
                </a:lnTo>
                <a:lnTo>
                  <a:pt x="1223885" y="645213"/>
                </a:lnTo>
                <a:lnTo>
                  <a:pt x="1222120" y="645063"/>
                </a:lnTo>
                <a:close/>
              </a:path>
              <a:path w="1851660" h="792479">
                <a:moveTo>
                  <a:pt x="1221223" y="644953"/>
                </a:moveTo>
                <a:lnTo>
                  <a:pt x="1220831" y="644953"/>
                </a:lnTo>
                <a:lnTo>
                  <a:pt x="1222120" y="645063"/>
                </a:lnTo>
                <a:lnTo>
                  <a:pt x="1221223" y="644953"/>
                </a:lnTo>
                <a:close/>
              </a:path>
              <a:path w="1851660" h="792479">
                <a:moveTo>
                  <a:pt x="1579695" y="641340"/>
                </a:moveTo>
                <a:lnTo>
                  <a:pt x="1578130" y="641507"/>
                </a:lnTo>
                <a:lnTo>
                  <a:pt x="1577027" y="641667"/>
                </a:lnTo>
                <a:lnTo>
                  <a:pt x="1579695" y="641340"/>
                </a:lnTo>
                <a:close/>
              </a:path>
              <a:path w="1851660" h="792479">
                <a:moveTo>
                  <a:pt x="1828959" y="641340"/>
                </a:moveTo>
                <a:lnTo>
                  <a:pt x="1579695" y="641340"/>
                </a:lnTo>
                <a:lnTo>
                  <a:pt x="1577027" y="641667"/>
                </a:lnTo>
                <a:lnTo>
                  <a:pt x="1829046" y="641667"/>
                </a:lnTo>
                <a:lnTo>
                  <a:pt x="1828959" y="641340"/>
                </a:lnTo>
                <a:close/>
              </a:path>
              <a:path w="1851660" h="792479">
                <a:moveTo>
                  <a:pt x="1637944" y="632822"/>
                </a:moveTo>
                <a:lnTo>
                  <a:pt x="1578130" y="641507"/>
                </a:lnTo>
                <a:lnTo>
                  <a:pt x="1579695" y="641340"/>
                </a:lnTo>
                <a:lnTo>
                  <a:pt x="1828959" y="641340"/>
                </a:lnTo>
                <a:lnTo>
                  <a:pt x="1826754" y="633079"/>
                </a:lnTo>
                <a:lnTo>
                  <a:pt x="1636552" y="633079"/>
                </a:lnTo>
                <a:lnTo>
                  <a:pt x="1637944" y="632822"/>
                </a:lnTo>
                <a:close/>
              </a:path>
              <a:path w="1851660" h="792479">
                <a:moveTo>
                  <a:pt x="1161957" y="637700"/>
                </a:moveTo>
                <a:lnTo>
                  <a:pt x="1164775" y="638117"/>
                </a:lnTo>
                <a:lnTo>
                  <a:pt x="1163054" y="637834"/>
                </a:lnTo>
                <a:lnTo>
                  <a:pt x="1161957" y="637700"/>
                </a:lnTo>
                <a:close/>
              </a:path>
              <a:path w="1851660" h="792479">
                <a:moveTo>
                  <a:pt x="1163054" y="637834"/>
                </a:moveTo>
                <a:lnTo>
                  <a:pt x="1164775" y="638117"/>
                </a:lnTo>
                <a:lnTo>
                  <a:pt x="1165365" y="638117"/>
                </a:lnTo>
                <a:lnTo>
                  <a:pt x="1163054" y="637834"/>
                </a:lnTo>
                <a:close/>
              </a:path>
              <a:path w="1851660" h="792479">
                <a:moveTo>
                  <a:pt x="1162237" y="637700"/>
                </a:moveTo>
                <a:lnTo>
                  <a:pt x="1161957" y="637700"/>
                </a:lnTo>
                <a:lnTo>
                  <a:pt x="1163054" y="637834"/>
                </a:lnTo>
                <a:lnTo>
                  <a:pt x="1162237" y="637700"/>
                </a:lnTo>
                <a:close/>
              </a:path>
              <a:path w="1851660" h="792479">
                <a:moveTo>
                  <a:pt x="1639053" y="632662"/>
                </a:moveTo>
                <a:lnTo>
                  <a:pt x="1637944" y="632822"/>
                </a:lnTo>
                <a:lnTo>
                  <a:pt x="1636552" y="633079"/>
                </a:lnTo>
                <a:lnTo>
                  <a:pt x="1639053" y="632662"/>
                </a:lnTo>
                <a:close/>
              </a:path>
              <a:path w="1851660" h="792479">
                <a:moveTo>
                  <a:pt x="1826643" y="632662"/>
                </a:moveTo>
                <a:lnTo>
                  <a:pt x="1639053" y="632662"/>
                </a:lnTo>
                <a:lnTo>
                  <a:pt x="1636552" y="633079"/>
                </a:lnTo>
                <a:lnTo>
                  <a:pt x="1826754" y="633079"/>
                </a:lnTo>
                <a:lnTo>
                  <a:pt x="1826643" y="632662"/>
                </a:lnTo>
                <a:close/>
              </a:path>
              <a:path w="1851660" h="792479">
                <a:moveTo>
                  <a:pt x="1697191" y="621926"/>
                </a:moveTo>
                <a:lnTo>
                  <a:pt x="1637944" y="632822"/>
                </a:lnTo>
                <a:lnTo>
                  <a:pt x="1639053" y="632662"/>
                </a:lnTo>
                <a:lnTo>
                  <a:pt x="1826643" y="632662"/>
                </a:lnTo>
                <a:lnTo>
                  <a:pt x="1823865" y="622252"/>
                </a:lnTo>
                <a:lnTo>
                  <a:pt x="1695743" y="622252"/>
                </a:lnTo>
                <a:lnTo>
                  <a:pt x="1697191" y="621926"/>
                </a:lnTo>
                <a:close/>
              </a:path>
              <a:path w="1851660" h="792479">
                <a:moveTo>
                  <a:pt x="1103867" y="628107"/>
                </a:moveTo>
                <a:lnTo>
                  <a:pt x="1106218" y="628524"/>
                </a:lnTo>
                <a:lnTo>
                  <a:pt x="1105357" y="628352"/>
                </a:lnTo>
                <a:lnTo>
                  <a:pt x="1103867" y="628107"/>
                </a:lnTo>
                <a:close/>
              </a:path>
              <a:path w="1851660" h="792479">
                <a:moveTo>
                  <a:pt x="1105357" y="628352"/>
                </a:moveTo>
                <a:lnTo>
                  <a:pt x="1106218" y="628524"/>
                </a:lnTo>
                <a:lnTo>
                  <a:pt x="1106405" y="628524"/>
                </a:lnTo>
                <a:lnTo>
                  <a:pt x="1105357" y="628352"/>
                </a:lnTo>
                <a:close/>
              </a:path>
              <a:path w="1851660" h="792479">
                <a:moveTo>
                  <a:pt x="1104132" y="628107"/>
                </a:moveTo>
                <a:lnTo>
                  <a:pt x="1103867" y="628107"/>
                </a:lnTo>
                <a:lnTo>
                  <a:pt x="1105357" y="628352"/>
                </a:lnTo>
                <a:lnTo>
                  <a:pt x="1104132" y="628107"/>
                </a:lnTo>
                <a:close/>
              </a:path>
              <a:path w="1851660" h="792479">
                <a:moveTo>
                  <a:pt x="1698410" y="621701"/>
                </a:moveTo>
                <a:lnTo>
                  <a:pt x="1697191" y="621926"/>
                </a:lnTo>
                <a:lnTo>
                  <a:pt x="1695743" y="622252"/>
                </a:lnTo>
                <a:lnTo>
                  <a:pt x="1698410" y="621701"/>
                </a:lnTo>
                <a:close/>
              </a:path>
              <a:path w="1851660" h="792479">
                <a:moveTo>
                  <a:pt x="1823718" y="621701"/>
                </a:moveTo>
                <a:lnTo>
                  <a:pt x="1698410" y="621701"/>
                </a:lnTo>
                <a:lnTo>
                  <a:pt x="1695743" y="622252"/>
                </a:lnTo>
                <a:lnTo>
                  <a:pt x="1823865" y="622252"/>
                </a:lnTo>
                <a:lnTo>
                  <a:pt x="1823718" y="621701"/>
                </a:lnTo>
                <a:close/>
              </a:path>
              <a:path w="1851660" h="792479">
                <a:moveTo>
                  <a:pt x="1756320" y="608606"/>
                </a:moveTo>
                <a:lnTo>
                  <a:pt x="1697191" y="621926"/>
                </a:lnTo>
                <a:lnTo>
                  <a:pt x="1698410" y="621701"/>
                </a:lnTo>
                <a:lnTo>
                  <a:pt x="1823718" y="621701"/>
                </a:lnTo>
                <a:lnTo>
                  <a:pt x="1820335" y="609023"/>
                </a:lnTo>
                <a:lnTo>
                  <a:pt x="1754767" y="609023"/>
                </a:lnTo>
                <a:lnTo>
                  <a:pt x="1756320" y="608606"/>
                </a:lnTo>
                <a:close/>
              </a:path>
              <a:path w="1851660" h="792479">
                <a:moveTo>
                  <a:pt x="1045576" y="616396"/>
                </a:moveTo>
                <a:lnTo>
                  <a:pt x="1048127" y="616947"/>
                </a:lnTo>
                <a:lnTo>
                  <a:pt x="1047108" y="616703"/>
                </a:lnTo>
                <a:lnTo>
                  <a:pt x="1045576" y="616396"/>
                </a:lnTo>
                <a:close/>
              </a:path>
              <a:path w="1851660" h="792479">
                <a:moveTo>
                  <a:pt x="1047108" y="616703"/>
                </a:moveTo>
                <a:lnTo>
                  <a:pt x="1048127" y="616947"/>
                </a:lnTo>
                <a:lnTo>
                  <a:pt x="1048329" y="616947"/>
                </a:lnTo>
                <a:lnTo>
                  <a:pt x="1047108" y="616703"/>
                </a:lnTo>
                <a:close/>
              </a:path>
              <a:path w="1851660" h="792479">
                <a:moveTo>
                  <a:pt x="1045829" y="616396"/>
                </a:moveTo>
                <a:lnTo>
                  <a:pt x="1045576" y="616396"/>
                </a:lnTo>
                <a:lnTo>
                  <a:pt x="1047108" y="616703"/>
                </a:lnTo>
                <a:lnTo>
                  <a:pt x="1045829" y="616396"/>
                </a:lnTo>
                <a:close/>
              </a:path>
              <a:path w="1851660" h="792479">
                <a:moveTo>
                  <a:pt x="1757435" y="608355"/>
                </a:moveTo>
                <a:lnTo>
                  <a:pt x="1756320" y="608606"/>
                </a:lnTo>
                <a:lnTo>
                  <a:pt x="1754767" y="609023"/>
                </a:lnTo>
                <a:lnTo>
                  <a:pt x="1757435" y="608355"/>
                </a:lnTo>
                <a:close/>
              </a:path>
              <a:path w="1851660" h="792479">
                <a:moveTo>
                  <a:pt x="1820157" y="608355"/>
                </a:moveTo>
                <a:lnTo>
                  <a:pt x="1757435" y="608355"/>
                </a:lnTo>
                <a:lnTo>
                  <a:pt x="1754767" y="609023"/>
                </a:lnTo>
                <a:lnTo>
                  <a:pt x="1820335" y="609023"/>
                </a:lnTo>
                <a:lnTo>
                  <a:pt x="1820157" y="608355"/>
                </a:lnTo>
                <a:close/>
              </a:path>
              <a:path w="1851660" h="792479">
                <a:moveTo>
                  <a:pt x="1815959" y="592624"/>
                </a:moveTo>
                <a:lnTo>
                  <a:pt x="1756320" y="608606"/>
                </a:lnTo>
                <a:lnTo>
                  <a:pt x="1757435" y="608355"/>
                </a:lnTo>
                <a:lnTo>
                  <a:pt x="1820157" y="608355"/>
                </a:lnTo>
                <a:lnTo>
                  <a:pt x="1815959" y="592624"/>
                </a:lnTo>
                <a:close/>
              </a:path>
              <a:path w="1851660" h="792479">
                <a:moveTo>
                  <a:pt x="988103" y="602567"/>
                </a:moveTo>
                <a:lnTo>
                  <a:pt x="990770" y="603267"/>
                </a:lnTo>
                <a:lnTo>
                  <a:pt x="989327" y="602860"/>
                </a:lnTo>
                <a:lnTo>
                  <a:pt x="988103" y="602567"/>
                </a:lnTo>
                <a:close/>
              </a:path>
              <a:path w="1851660" h="792479">
                <a:moveTo>
                  <a:pt x="989327" y="602860"/>
                </a:moveTo>
                <a:lnTo>
                  <a:pt x="990770" y="603267"/>
                </a:lnTo>
                <a:lnTo>
                  <a:pt x="991027" y="603267"/>
                </a:lnTo>
                <a:lnTo>
                  <a:pt x="989327" y="602860"/>
                </a:lnTo>
                <a:close/>
              </a:path>
              <a:path w="1851660" h="792479">
                <a:moveTo>
                  <a:pt x="988288" y="602567"/>
                </a:moveTo>
                <a:lnTo>
                  <a:pt x="988103" y="602567"/>
                </a:lnTo>
                <a:lnTo>
                  <a:pt x="989327" y="602860"/>
                </a:lnTo>
                <a:lnTo>
                  <a:pt x="988288" y="602567"/>
                </a:lnTo>
                <a:close/>
              </a:path>
              <a:path w="1851660" h="792479">
                <a:moveTo>
                  <a:pt x="931363" y="586501"/>
                </a:moveTo>
                <a:lnTo>
                  <a:pt x="933747" y="587219"/>
                </a:lnTo>
                <a:lnTo>
                  <a:pt x="932618" y="586856"/>
                </a:lnTo>
                <a:lnTo>
                  <a:pt x="931363" y="586501"/>
                </a:lnTo>
                <a:close/>
              </a:path>
              <a:path w="1851660" h="792479">
                <a:moveTo>
                  <a:pt x="932618" y="586856"/>
                </a:moveTo>
                <a:lnTo>
                  <a:pt x="933747" y="587219"/>
                </a:lnTo>
                <a:lnTo>
                  <a:pt x="933905" y="587219"/>
                </a:lnTo>
                <a:lnTo>
                  <a:pt x="932618" y="586856"/>
                </a:lnTo>
                <a:close/>
              </a:path>
              <a:path w="1851660" h="792479">
                <a:moveTo>
                  <a:pt x="931516" y="586501"/>
                </a:moveTo>
                <a:lnTo>
                  <a:pt x="931363" y="586501"/>
                </a:lnTo>
                <a:lnTo>
                  <a:pt x="932618" y="586856"/>
                </a:lnTo>
                <a:lnTo>
                  <a:pt x="931516" y="586501"/>
                </a:lnTo>
                <a:close/>
              </a:path>
              <a:path w="1851660" h="792479">
                <a:moveTo>
                  <a:pt x="874973" y="568318"/>
                </a:moveTo>
                <a:lnTo>
                  <a:pt x="877441" y="569168"/>
                </a:lnTo>
                <a:lnTo>
                  <a:pt x="876083" y="568675"/>
                </a:lnTo>
                <a:lnTo>
                  <a:pt x="874973" y="568318"/>
                </a:lnTo>
                <a:close/>
              </a:path>
              <a:path w="1851660" h="792479">
                <a:moveTo>
                  <a:pt x="876083" y="568675"/>
                </a:moveTo>
                <a:lnTo>
                  <a:pt x="877441" y="569168"/>
                </a:lnTo>
                <a:lnTo>
                  <a:pt x="877619" y="569168"/>
                </a:lnTo>
                <a:lnTo>
                  <a:pt x="876083" y="568675"/>
                </a:lnTo>
                <a:close/>
              </a:path>
              <a:path w="1851660" h="792479">
                <a:moveTo>
                  <a:pt x="875102" y="568318"/>
                </a:moveTo>
                <a:lnTo>
                  <a:pt x="874973" y="568318"/>
                </a:lnTo>
                <a:lnTo>
                  <a:pt x="876083" y="568675"/>
                </a:lnTo>
                <a:lnTo>
                  <a:pt x="875102" y="568318"/>
                </a:lnTo>
                <a:close/>
              </a:path>
              <a:path w="1851660" h="792479">
                <a:moveTo>
                  <a:pt x="819283" y="548015"/>
                </a:moveTo>
                <a:lnTo>
                  <a:pt x="821768" y="548966"/>
                </a:lnTo>
                <a:lnTo>
                  <a:pt x="820686" y="548525"/>
                </a:lnTo>
                <a:lnTo>
                  <a:pt x="819283" y="548015"/>
                </a:lnTo>
                <a:close/>
              </a:path>
              <a:path w="1851660" h="792479">
                <a:moveTo>
                  <a:pt x="820686" y="548525"/>
                </a:moveTo>
                <a:lnTo>
                  <a:pt x="821768" y="548966"/>
                </a:lnTo>
                <a:lnTo>
                  <a:pt x="821898" y="548966"/>
                </a:lnTo>
                <a:lnTo>
                  <a:pt x="820686" y="548525"/>
                </a:lnTo>
                <a:close/>
              </a:path>
              <a:path w="1851660" h="792479">
                <a:moveTo>
                  <a:pt x="819434" y="548015"/>
                </a:moveTo>
                <a:lnTo>
                  <a:pt x="819283" y="548015"/>
                </a:lnTo>
                <a:lnTo>
                  <a:pt x="820686" y="548525"/>
                </a:lnTo>
                <a:lnTo>
                  <a:pt x="819434" y="548015"/>
                </a:lnTo>
                <a:close/>
              </a:path>
              <a:path w="1851660" h="792479">
                <a:moveTo>
                  <a:pt x="764361" y="525577"/>
                </a:moveTo>
                <a:lnTo>
                  <a:pt x="766779" y="526612"/>
                </a:lnTo>
                <a:lnTo>
                  <a:pt x="765685" y="526117"/>
                </a:lnTo>
                <a:lnTo>
                  <a:pt x="764361" y="525577"/>
                </a:lnTo>
                <a:close/>
              </a:path>
              <a:path w="1851660" h="792479">
                <a:moveTo>
                  <a:pt x="765685" y="526117"/>
                </a:moveTo>
                <a:lnTo>
                  <a:pt x="766779" y="526612"/>
                </a:lnTo>
                <a:lnTo>
                  <a:pt x="765685" y="526117"/>
                </a:lnTo>
                <a:close/>
              </a:path>
              <a:path w="1851660" h="792479">
                <a:moveTo>
                  <a:pt x="764493" y="525577"/>
                </a:moveTo>
                <a:lnTo>
                  <a:pt x="764361" y="525577"/>
                </a:lnTo>
                <a:lnTo>
                  <a:pt x="765685" y="526117"/>
                </a:lnTo>
                <a:lnTo>
                  <a:pt x="764493" y="525577"/>
                </a:lnTo>
                <a:close/>
              </a:path>
              <a:path w="1851660" h="792479">
                <a:moveTo>
                  <a:pt x="710372" y="501088"/>
                </a:moveTo>
                <a:lnTo>
                  <a:pt x="712640" y="502155"/>
                </a:lnTo>
                <a:lnTo>
                  <a:pt x="711698" y="501688"/>
                </a:lnTo>
                <a:lnTo>
                  <a:pt x="710372" y="501088"/>
                </a:lnTo>
                <a:close/>
              </a:path>
              <a:path w="1851660" h="792479">
                <a:moveTo>
                  <a:pt x="711698" y="501688"/>
                </a:moveTo>
                <a:lnTo>
                  <a:pt x="712640" y="502155"/>
                </a:lnTo>
                <a:lnTo>
                  <a:pt x="711698" y="501688"/>
                </a:lnTo>
                <a:close/>
              </a:path>
              <a:path w="1851660" h="792479">
                <a:moveTo>
                  <a:pt x="710490" y="501088"/>
                </a:moveTo>
                <a:lnTo>
                  <a:pt x="711698" y="501688"/>
                </a:lnTo>
                <a:lnTo>
                  <a:pt x="710490" y="501088"/>
                </a:lnTo>
                <a:close/>
              </a:path>
              <a:path w="1851660" h="792479">
                <a:moveTo>
                  <a:pt x="656984" y="474513"/>
                </a:moveTo>
                <a:lnTo>
                  <a:pt x="659468" y="475797"/>
                </a:lnTo>
                <a:lnTo>
                  <a:pt x="658487" y="475260"/>
                </a:lnTo>
                <a:lnTo>
                  <a:pt x="656984" y="474513"/>
                </a:lnTo>
                <a:close/>
              </a:path>
              <a:path w="1851660" h="792479">
                <a:moveTo>
                  <a:pt x="658487" y="475260"/>
                </a:moveTo>
                <a:lnTo>
                  <a:pt x="659468" y="475797"/>
                </a:lnTo>
                <a:lnTo>
                  <a:pt x="658487" y="475260"/>
                </a:lnTo>
                <a:close/>
              </a:path>
              <a:path w="1851660" h="792479">
                <a:moveTo>
                  <a:pt x="657125" y="474513"/>
                </a:moveTo>
                <a:lnTo>
                  <a:pt x="656984" y="474513"/>
                </a:lnTo>
                <a:lnTo>
                  <a:pt x="658487" y="475260"/>
                </a:lnTo>
                <a:lnTo>
                  <a:pt x="657125" y="474513"/>
                </a:lnTo>
                <a:close/>
              </a:path>
              <a:path w="1851660" h="792479">
                <a:moveTo>
                  <a:pt x="604946" y="445902"/>
                </a:moveTo>
                <a:lnTo>
                  <a:pt x="607030" y="447104"/>
                </a:lnTo>
                <a:lnTo>
                  <a:pt x="605779" y="446359"/>
                </a:lnTo>
                <a:lnTo>
                  <a:pt x="604946" y="445902"/>
                </a:lnTo>
                <a:close/>
              </a:path>
              <a:path w="1851660" h="792479">
                <a:moveTo>
                  <a:pt x="605779" y="446359"/>
                </a:moveTo>
                <a:lnTo>
                  <a:pt x="607030" y="447104"/>
                </a:lnTo>
                <a:lnTo>
                  <a:pt x="605779" y="446359"/>
                </a:lnTo>
                <a:close/>
              </a:path>
              <a:path w="1851660" h="792479">
                <a:moveTo>
                  <a:pt x="605011" y="445902"/>
                </a:moveTo>
                <a:lnTo>
                  <a:pt x="605779" y="446359"/>
                </a:lnTo>
                <a:lnTo>
                  <a:pt x="605011" y="445902"/>
                </a:lnTo>
                <a:close/>
              </a:path>
              <a:path w="1851660" h="792479">
                <a:moveTo>
                  <a:pt x="553391" y="415190"/>
                </a:moveTo>
                <a:lnTo>
                  <a:pt x="555809" y="416692"/>
                </a:lnTo>
                <a:lnTo>
                  <a:pt x="554697" y="415967"/>
                </a:lnTo>
                <a:lnTo>
                  <a:pt x="553391" y="415190"/>
                </a:lnTo>
                <a:close/>
              </a:path>
              <a:path w="1851660" h="792479">
                <a:moveTo>
                  <a:pt x="554697" y="415967"/>
                </a:moveTo>
                <a:lnTo>
                  <a:pt x="555809" y="416692"/>
                </a:lnTo>
                <a:lnTo>
                  <a:pt x="554697" y="415967"/>
                </a:lnTo>
                <a:close/>
              </a:path>
              <a:path w="1851660" h="792479">
                <a:moveTo>
                  <a:pt x="553505" y="415190"/>
                </a:moveTo>
                <a:lnTo>
                  <a:pt x="554697" y="415967"/>
                </a:lnTo>
                <a:lnTo>
                  <a:pt x="553505" y="415190"/>
                </a:lnTo>
                <a:close/>
              </a:path>
              <a:path w="1851660" h="792479">
                <a:moveTo>
                  <a:pt x="503404" y="382543"/>
                </a:moveTo>
                <a:lnTo>
                  <a:pt x="505505" y="383961"/>
                </a:lnTo>
                <a:lnTo>
                  <a:pt x="504594" y="383318"/>
                </a:lnTo>
                <a:lnTo>
                  <a:pt x="503404" y="382543"/>
                </a:lnTo>
                <a:close/>
              </a:path>
              <a:path w="1851660" h="792479">
                <a:moveTo>
                  <a:pt x="504594" y="383318"/>
                </a:moveTo>
                <a:lnTo>
                  <a:pt x="505505" y="383961"/>
                </a:lnTo>
                <a:lnTo>
                  <a:pt x="504594" y="383318"/>
                </a:lnTo>
                <a:close/>
              </a:path>
              <a:path w="1851660" h="792479">
                <a:moveTo>
                  <a:pt x="503495" y="382543"/>
                </a:moveTo>
                <a:lnTo>
                  <a:pt x="504594" y="383318"/>
                </a:lnTo>
                <a:lnTo>
                  <a:pt x="503495" y="382543"/>
                </a:lnTo>
                <a:close/>
              </a:path>
              <a:path w="1851660" h="792479">
                <a:moveTo>
                  <a:pt x="454234" y="347793"/>
                </a:moveTo>
                <a:lnTo>
                  <a:pt x="456468" y="349445"/>
                </a:lnTo>
                <a:lnTo>
                  <a:pt x="455252" y="348511"/>
                </a:lnTo>
                <a:lnTo>
                  <a:pt x="454234" y="347793"/>
                </a:lnTo>
                <a:close/>
              </a:path>
              <a:path w="1851660" h="792479">
                <a:moveTo>
                  <a:pt x="455252" y="348511"/>
                </a:moveTo>
                <a:lnTo>
                  <a:pt x="456468" y="349445"/>
                </a:lnTo>
                <a:lnTo>
                  <a:pt x="455252" y="348511"/>
                </a:lnTo>
                <a:close/>
              </a:path>
              <a:path w="1851660" h="792479">
                <a:moveTo>
                  <a:pt x="454316" y="347793"/>
                </a:moveTo>
                <a:lnTo>
                  <a:pt x="455252" y="348511"/>
                </a:lnTo>
                <a:lnTo>
                  <a:pt x="454316" y="347793"/>
                </a:lnTo>
                <a:close/>
              </a:path>
              <a:path w="1851660" h="792479">
                <a:moveTo>
                  <a:pt x="406581" y="311159"/>
                </a:moveTo>
                <a:lnTo>
                  <a:pt x="408515" y="312710"/>
                </a:lnTo>
                <a:lnTo>
                  <a:pt x="407371" y="311765"/>
                </a:lnTo>
                <a:lnTo>
                  <a:pt x="406581" y="311159"/>
                </a:lnTo>
                <a:close/>
              </a:path>
              <a:path w="1851660" h="792479">
                <a:moveTo>
                  <a:pt x="407371" y="311765"/>
                </a:moveTo>
                <a:lnTo>
                  <a:pt x="408515" y="312710"/>
                </a:lnTo>
                <a:lnTo>
                  <a:pt x="407371" y="311765"/>
                </a:lnTo>
                <a:close/>
              </a:path>
              <a:path w="1851660" h="792479">
                <a:moveTo>
                  <a:pt x="406637" y="311159"/>
                </a:moveTo>
                <a:lnTo>
                  <a:pt x="407371" y="311765"/>
                </a:lnTo>
                <a:lnTo>
                  <a:pt x="406637" y="311159"/>
                </a:lnTo>
                <a:close/>
              </a:path>
              <a:path w="1851660" h="792479">
                <a:moveTo>
                  <a:pt x="359745" y="272423"/>
                </a:moveTo>
                <a:lnTo>
                  <a:pt x="361813" y="274208"/>
                </a:lnTo>
                <a:lnTo>
                  <a:pt x="360689" y="273202"/>
                </a:lnTo>
                <a:lnTo>
                  <a:pt x="359745" y="272423"/>
                </a:lnTo>
                <a:close/>
              </a:path>
              <a:path w="1851660" h="792479">
                <a:moveTo>
                  <a:pt x="360689" y="273202"/>
                </a:moveTo>
                <a:lnTo>
                  <a:pt x="361813" y="274208"/>
                </a:lnTo>
                <a:lnTo>
                  <a:pt x="360689" y="273202"/>
                </a:lnTo>
                <a:close/>
              </a:path>
              <a:path w="1851660" h="792479">
                <a:moveTo>
                  <a:pt x="359818" y="272423"/>
                </a:moveTo>
                <a:lnTo>
                  <a:pt x="360689" y="273202"/>
                </a:lnTo>
                <a:lnTo>
                  <a:pt x="359818" y="272423"/>
                </a:lnTo>
                <a:close/>
              </a:path>
              <a:path w="1851660" h="792479">
                <a:moveTo>
                  <a:pt x="314543" y="231918"/>
                </a:moveTo>
                <a:lnTo>
                  <a:pt x="316611" y="233820"/>
                </a:lnTo>
                <a:lnTo>
                  <a:pt x="315922" y="233151"/>
                </a:lnTo>
                <a:lnTo>
                  <a:pt x="314543" y="231918"/>
                </a:lnTo>
                <a:close/>
              </a:path>
              <a:path w="1851660" h="792479">
                <a:moveTo>
                  <a:pt x="315922" y="233151"/>
                </a:moveTo>
                <a:lnTo>
                  <a:pt x="316611" y="233820"/>
                </a:lnTo>
                <a:lnTo>
                  <a:pt x="315922" y="233151"/>
                </a:lnTo>
                <a:close/>
              </a:path>
              <a:path w="1851660" h="792479">
                <a:moveTo>
                  <a:pt x="314651" y="231918"/>
                </a:moveTo>
                <a:lnTo>
                  <a:pt x="315922" y="233151"/>
                </a:lnTo>
                <a:lnTo>
                  <a:pt x="314651" y="231918"/>
                </a:lnTo>
                <a:close/>
              </a:path>
              <a:path w="1851660" h="792479">
                <a:moveTo>
                  <a:pt x="270842" y="189411"/>
                </a:moveTo>
                <a:lnTo>
                  <a:pt x="272660" y="191246"/>
                </a:lnTo>
                <a:lnTo>
                  <a:pt x="271708" y="190252"/>
                </a:lnTo>
                <a:lnTo>
                  <a:pt x="270842" y="189411"/>
                </a:lnTo>
                <a:close/>
              </a:path>
              <a:path w="1851660" h="792479">
                <a:moveTo>
                  <a:pt x="271708" y="190252"/>
                </a:moveTo>
                <a:lnTo>
                  <a:pt x="272660" y="191246"/>
                </a:lnTo>
                <a:lnTo>
                  <a:pt x="271708" y="190252"/>
                </a:lnTo>
                <a:close/>
              </a:path>
              <a:path w="1851660" h="792479">
                <a:moveTo>
                  <a:pt x="270905" y="189411"/>
                </a:moveTo>
                <a:lnTo>
                  <a:pt x="271708" y="190252"/>
                </a:lnTo>
                <a:lnTo>
                  <a:pt x="270905" y="189411"/>
                </a:lnTo>
                <a:close/>
              </a:path>
              <a:path w="1851660" h="792479">
                <a:moveTo>
                  <a:pt x="228258" y="144819"/>
                </a:moveTo>
                <a:lnTo>
                  <a:pt x="230175" y="146921"/>
                </a:lnTo>
                <a:lnTo>
                  <a:pt x="229101" y="145700"/>
                </a:lnTo>
                <a:lnTo>
                  <a:pt x="228258" y="144819"/>
                </a:lnTo>
                <a:close/>
              </a:path>
              <a:path w="1851660" h="792479">
                <a:moveTo>
                  <a:pt x="229101" y="145700"/>
                </a:moveTo>
                <a:lnTo>
                  <a:pt x="230175" y="146921"/>
                </a:lnTo>
                <a:lnTo>
                  <a:pt x="229101" y="145700"/>
                </a:lnTo>
                <a:close/>
              </a:path>
              <a:path w="1851660" h="792479">
                <a:moveTo>
                  <a:pt x="228325" y="144819"/>
                </a:moveTo>
                <a:lnTo>
                  <a:pt x="229101" y="145700"/>
                </a:lnTo>
                <a:lnTo>
                  <a:pt x="228325" y="144819"/>
                </a:lnTo>
                <a:close/>
              </a:path>
              <a:path w="1851660" h="792479">
                <a:moveTo>
                  <a:pt x="187541" y="98492"/>
                </a:moveTo>
                <a:lnTo>
                  <a:pt x="189242" y="100494"/>
                </a:lnTo>
                <a:lnTo>
                  <a:pt x="188467" y="99544"/>
                </a:lnTo>
                <a:lnTo>
                  <a:pt x="187541" y="98492"/>
                </a:lnTo>
                <a:close/>
              </a:path>
              <a:path w="1851660" h="792479">
                <a:moveTo>
                  <a:pt x="188467" y="99544"/>
                </a:moveTo>
                <a:lnTo>
                  <a:pt x="189242" y="100494"/>
                </a:lnTo>
                <a:lnTo>
                  <a:pt x="188467" y="99544"/>
                </a:lnTo>
                <a:close/>
              </a:path>
              <a:path w="1851660" h="792479">
                <a:moveTo>
                  <a:pt x="187610" y="98492"/>
                </a:moveTo>
                <a:lnTo>
                  <a:pt x="188467" y="99544"/>
                </a:lnTo>
                <a:lnTo>
                  <a:pt x="187610" y="98492"/>
                </a:lnTo>
                <a:close/>
              </a:path>
              <a:path w="1851660" h="792479">
                <a:moveTo>
                  <a:pt x="148225" y="50197"/>
                </a:moveTo>
                <a:lnTo>
                  <a:pt x="149859" y="52299"/>
                </a:lnTo>
                <a:lnTo>
                  <a:pt x="148893" y="51016"/>
                </a:lnTo>
                <a:lnTo>
                  <a:pt x="148225" y="50197"/>
                </a:lnTo>
                <a:close/>
              </a:path>
              <a:path w="1851660" h="792479">
                <a:moveTo>
                  <a:pt x="148893" y="51016"/>
                </a:moveTo>
                <a:lnTo>
                  <a:pt x="149859" y="52299"/>
                </a:lnTo>
                <a:lnTo>
                  <a:pt x="148893" y="51016"/>
                </a:lnTo>
                <a:close/>
              </a:path>
              <a:path w="1851660" h="792479">
                <a:moveTo>
                  <a:pt x="148276" y="50197"/>
                </a:moveTo>
                <a:lnTo>
                  <a:pt x="148893" y="51016"/>
                </a:lnTo>
                <a:lnTo>
                  <a:pt x="148276" y="50197"/>
                </a:lnTo>
                <a:close/>
              </a:path>
            </a:pathLst>
          </a:custGeom>
          <a:solidFill>
            <a:srgbClr val="31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986024" y="645895"/>
            <a:ext cx="3107106" cy="1067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772751" y="3331663"/>
            <a:ext cx="264795" cy="167005"/>
          </a:xfrm>
          <a:custGeom>
            <a:avLst/>
            <a:gdLst/>
            <a:ahLst/>
            <a:cxnLst/>
            <a:rect l="l" t="t" r="r" b="b"/>
            <a:pathLst>
              <a:path w="264795" h="167004">
                <a:moveTo>
                  <a:pt x="11738" y="0"/>
                </a:moveTo>
                <a:lnTo>
                  <a:pt x="30180" y="38095"/>
                </a:lnTo>
                <a:lnTo>
                  <a:pt x="92428" y="79586"/>
                </a:lnTo>
                <a:lnTo>
                  <a:pt x="156561" y="117252"/>
                </a:lnTo>
                <a:lnTo>
                  <a:pt x="222463" y="151218"/>
                </a:lnTo>
                <a:lnTo>
                  <a:pt x="256214" y="166755"/>
                </a:lnTo>
                <a:lnTo>
                  <a:pt x="264568" y="148630"/>
                </a:lnTo>
                <a:lnTo>
                  <a:pt x="231086" y="133225"/>
                </a:lnTo>
                <a:lnTo>
                  <a:pt x="198396" y="116941"/>
                </a:lnTo>
                <a:lnTo>
                  <a:pt x="166178" y="99768"/>
                </a:lnTo>
                <a:lnTo>
                  <a:pt x="134331" y="81710"/>
                </a:lnTo>
                <a:lnTo>
                  <a:pt x="103011" y="62670"/>
                </a:lnTo>
                <a:lnTo>
                  <a:pt x="72032" y="42729"/>
                </a:lnTo>
                <a:lnTo>
                  <a:pt x="41734" y="21818"/>
                </a:lnTo>
                <a:lnTo>
                  <a:pt x="11738" y="0"/>
                </a:lnTo>
                <a:close/>
              </a:path>
              <a:path w="264795" h="167004">
                <a:moveTo>
                  <a:pt x="231109" y="133225"/>
                </a:moveTo>
                <a:lnTo>
                  <a:pt x="231373" y="133356"/>
                </a:lnTo>
                <a:lnTo>
                  <a:pt x="231109" y="133225"/>
                </a:lnTo>
                <a:close/>
              </a:path>
              <a:path w="264795" h="167004">
                <a:moveTo>
                  <a:pt x="198586" y="117035"/>
                </a:moveTo>
                <a:close/>
              </a:path>
              <a:path w="264795" h="167004">
                <a:moveTo>
                  <a:pt x="198409" y="116941"/>
                </a:moveTo>
                <a:lnTo>
                  <a:pt x="198586" y="117035"/>
                </a:lnTo>
                <a:lnTo>
                  <a:pt x="198409" y="116941"/>
                </a:lnTo>
                <a:close/>
              </a:path>
              <a:path w="264795" h="167004">
                <a:moveTo>
                  <a:pt x="166395" y="99883"/>
                </a:moveTo>
                <a:close/>
              </a:path>
              <a:path w="264795" h="167004">
                <a:moveTo>
                  <a:pt x="166191" y="99768"/>
                </a:moveTo>
                <a:lnTo>
                  <a:pt x="166395" y="99883"/>
                </a:lnTo>
                <a:lnTo>
                  <a:pt x="166191" y="99768"/>
                </a:lnTo>
                <a:close/>
              </a:path>
              <a:path w="264795" h="167004">
                <a:moveTo>
                  <a:pt x="134338" y="81715"/>
                </a:moveTo>
                <a:lnTo>
                  <a:pt x="134583" y="81864"/>
                </a:lnTo>
                <a:lnTo>
                  <a:pt x="134338" y="81715"/>
                </a:lnTo>
                <a:close/>
              </a:path>
              <a:path w="264795" h="167004">
                <a:moveTo>
                  <a:pt x="134331" y="81710"/>
                </a:moveTo>
                <a:close/>
              </a:path>
              <a:path w="264795" h="167004">
                <a:moveTo>
                  <a:pt x="103131" y="62747"/>
                </a:moveTo>
                <a:close/>
              </a:path>
              <a:path w="264795" h="167004">
                <a:moveTo>
                  <a:pt x="103011" y="62670"/>
                </a:moveTo>
                <a:close/>
              </a:path>
              <a:path w="264795" h="167004">
                <a:moveTo>
                  <a:pt x="72193" y="42833"/>
                </a:moveTo>
                <a:close/>
              </a:path>
              <a:path w="264795" h="167004">
                <a:moveTo>
                  <a:pt x="72043" y="42729"/>
                </a:moveTo>
                <a:lnTo>
                  <a:pt x="72193" y="42833"/>
                </a:lnTo>
                <a:lnTo>
                  <a:pt x="72043" y="42729"/>
                </a:lnTo>
                <a:close/>
              </a:path>
              <a:path w="264795" h="167004">
                <a:moveTo>
                  <a:pt x="41748" y="21828"/>
                </a:moveTo>
                <a:lnTo>
                  <a:pt x="41936" y="21964"/>
                </a:lnTo>
                <a:lnTo>
                  <a:pt x="41748" y="21828"/>
                </a:lnTo>
                <a:close/>
              </a:path>
              <a:path w="264795" h="167004">
                <a:moveTo>
                  <a:pt x="41734" y="21818"/>
                </a:moveTo>
                <a:close/>
              </a:path>
            </a:pathLst>
          </a:custGeom>
          <a:solidFill>
            <a:srgbClr val="E71F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381750" y="1384300"/>
            <a:ext cx="463550" cy="463550"/>
          </a:xfrm>
          <a:custGeom>
            <a:avLst/>
            <a:gdLst/>
            <a:ahLst/>
            <a:cxnLst/>
            <a:rect l="l" t="t" r="r" b="b"/>
            <a:pathLst>
              <a:path w="463550" h="463550">
                <a:moveTo>
                  <a:pt x="231775" y="0"/>
                </a:moveTo>
                <a:lnTo>
                  <a:pt x="185061" y="4708"/>
                </a:lnTo>
                <a:lnTo>
                  <a:pt x="141553" y="18212"/>
                </a:lnTo>
                <a:lnTo>
                  <a:pt x="102182" y="39580"/>
                </a:lnTo>
                <a:lnTo>
                  <a:pt x="67881" y="67881"/>
                </a:lnTo>
                <a:lnTo>
                  <a:pt x="39580" y="102182"/>
                </a:lnTo>
                <a:lnTo>
                  <a:pt x="18212" y="141553"/>
                </a:lnTo>
                <a:lnTo>
                  <a:pt x="4708" y="185061"/>
                </a:lnTo>
                <a:lnTo>
                  <a:pt x="0" y="231775"/>
                </a:lnTo>
                <a:lnTo>
                  <a:pt x="4708" y="278488"/>
                </a:lnTo>
                <a:lnTo>
                  <a:pt x="18212" y="321996"/>
                </a:lnTo>
                <a:lnTo>
                  <a:pt x="39580" y="361367"/>
                </a:lnTo>
                <a:lnTo>
                  <a:pt x="67881" y="395668"/>
                </a:lnTo>
                <a:lnTo>
                  <a:pt x="102182" y="423969"/>
                </a:lnTo>
                <a:lnTo>
                  <a:pt x="141553" y="445337"/>
                </a:lnTo>
                <a:lnTo>
                  <a:pt x="185061" y="458841"/>
                </a:lnTo>
                <a:lnTo>
                  <a:pt x="231775" y="463550"/>
                </a:lnTo>
                <a:lnTo>
                  <a:pt x="278488" y="458841"/>
                </a:lnTo>
                <a:lnTo>
                  <a:pt x="321996" y="445337"/>
                </a:lnTo>
                <a:lnTo>
                  <a:pt x="361367" y="423969"/>
                </a:lnTo>
                <a:lnTo>
                  <a:pt x="395668" y="395668"/>
                </a:lnTo>
                <a:lnTo>
                  <a:pt x="423969" y="361367"/>
                </a:lnTo>
                <a:lnTo>
                  <a:pt x="445337" y="321996"/>
                </a:lnTo>
                <a:lnTo>
                  <a:pt x="458841" y="278488"/>
                </a:lnTo>
                <a:lnTo>
                  <a:pt x="463550" y="231775"/>
                </a:lnTo>
                <a:lnTo>
                  <a:pt x="458841" y="185061"/>
                </a:lnTo>
                <a:lnTo>
                  <a:pt x="445337" y="141553"/>
                </a:lnTo>
                <a:lnTo>
                  <a:pt x="423969" y="102182"/>
                </a:lnTo>
                <a:lnTo>
                  <a:pt x="395668" y="67881"/>
                </a:lnTo>
                <a:lnTo>
                  <a:pt x="361367" y="39580"/>
                </a:lnTo>
                <a:lnTo>
                  <a:pt x="321996" y="18212"/>
                </a:lnTo>
                <a:lnTo>
                  <a:pt x="278488" y="4708"/>
                </a:lnTo>
                <a:lnTo>
                  <a:pt x="2317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451100" y="1749425"/>
            <a:ext cx="184150" cy="184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240401" y="3937000"/>
            <a:ext cx="219075" cy="219075"/>
          </a:xfrm>
          <a:custGeom>
            <a:avLst/>
            <a:gdLst/>
            <a:ahLst/>
            <a:cxnLst/>
            <a:rect l="l" t="t" r="r" b="b"/>
            <a:pathLst>
              <a:path w="219075" h="219075">
                <a:moveTo>
                  <a:pt x="109474" y="0"/>
                </a:moveTo>
                <a:lnTo>
                  <a:pt x="66865" y="8608"/>
                </a:lnTo>
                <a:lnTo>
                  <a:pt x="32067" y="32084"/>
                </a:lnTo>
                <a:lnTo>
                  <a:pt x="8604" y="66903"/>
                </a:lnTo>
                <a:lnTo>
                  <a:pt x="0" y="109537"/>
                </a:lnTo>
                <a:lnTo>
                  <a:pt x="8604" y="152171"/>
                </a:lnTo>
                <a:lnTo>
                  <a:pt x="32067" y="186990"/>
                </a:lnTo>
                <a:lnTo>
                  <a:pt x="66865" y="210466"/>
                </a:lnTo>
                <a:lnTo>
                  <a:pt x="109474" y="219075"/>
                </a:lnTo>
                <a:lnTo>
                  <a:pt x="152102" y="210466"/>
                </a:lnTo>
                <a:lnTo>
                  <a:pt x="186944" y="186990"/>
                </a:lnTo>
                <a:lnTo>
                  <a:pt x="210450" y="152171"/>
                </a:lnTo>
                <a:lnTo>
                  <a:pt x="219075" y="109537"/>
                </a:lnTo>
                <a:lnTo>
                  <a:pt x="210450" y="66903"/>
                </a:lnTo>
                <a:lnTo>
                  <a:pt x="186944" y="32084"/>
                </a:lnTo>
                <a:lnTo>
                  <a:pt x="152102" y="8608"/>
                </a:lnTo>
                <a:lnTo>
                  <a:pt x="10947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65551" y="1939925"/>
            <a:ext cx="128905" cy="130175"/>
          </a:xfrm>
          <a:custGeom>
            <a:avLst/>
            <a:gdLst/>
            <a:ahLst/>
            <a:cxnLst/>
            <a:rect l="l" t="t" r="r" b="b"/>
            <a:pathLst>
              <a:path w="128904" h="130175">
                <a:moveTo>
                  <a:pt x="64262" y="0"/>
                </a:moveTo>
                <a:lnTo>
                  <a:pt x="39219" y="5107"/>
                </a:lnTo>
                <a:lnTo>
                  <a:pt x="18796" y="19050"/>
                </a:lnTo>
                <a:lnTo>
                  <a:pt x="5040" y="39754"/>
                </a:lnTo>
                <a:lnTo>
                  <a:pt x="0" y="65150"/>
                </a:lnTo>
                <a:lnTo>
                  <a:pt x="5040" y="90473"/>
                </a:lnTo>
                <a:lnTo>
                  <a:pt x="18796" y="111140"/>
                </a:lnTo>
                <a:lnTo>
                  <a:pt x="39219" y="125069"/>
                </a:lnTo>
                <a:lnTo>
                  <a:pt x="64262" y="130175"/>
                </a:lnTo>
                <a:lnTo>
                  <a:pt x="89251" y="125069"/>
                </a:lnTo>
                <a:lnTo>
                  <a:pt x="109680" y="111140"/>
                </a:lnTo>
                <a:lnTo>
                  <a:pt x="123465" y="90473"/>
                </a:lnTo>
                <a:lnTo>
                  <a:pt x="128524" y="65150"/>
                </a:lnTo>
                <a:lnTo>
                  <a:pt x="123465" y="39754"/>
                </a:lnTo>
                <a:lnTo>
                  <a:pt x="109680" y="19050"/>
                </a:lnTo>
                <a:lnTo>
                  <a:pt x="89251" y="5107"/>
                </a:lnTo>
                <a:lnTo>
                  <a:pt x="6426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506427" y="1460611"/>
            <a:ext cx="213373" cy="2872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6100826" y="1751076"/>
            <a:ext cx="130175" cy="1285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294734" y="3994205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19588" y="0"/>
                </a:moveTo>
                <a:lnTo>
                  <a:pt x="10369" y="1165"/>
                </a:lnTo>
                <a:lnTo>
                  <a:pt x="4608" y="5830"/>
                </a:lnTo>
                <a:lnTo>
                  <a:pt x="1152" y="13996"/>
                </a:lnTo>
                <a:lnTo>
                  <a:pt x="0" y="17496"/>
                </a:lnTo>
                <a:lnTo>
                  <a:pt x="0" y="83991"/>
                </a:lnTo>
                <a:lnTo>
                  <a:pt x="21028" y="120445"/>
                </a:lnTo>
                <a:lnTo>
                  <a:pt x="56461" y="132986"/>
                </a:lnTo>
                <a:lnTo>
                  <a:pt x="65677" y="132986"/>
                </a:lnTo>
                <a:lnTo>
                  <a:pt x="70286" y="131819"/>
                </a:lnTo>
                <a:lnTo>
                  <a:pt x="87823" y="124547"/>
                </a:lnTo>
                <a:lnTo>
                  <a:pt x="101687" y="112134"/>
                </a:lnTo>
                <a:lnTo>
                  <a:pt x="103691" y="108488"/>
                </a:lnTo>
                <a:lnTo>
                  <a:pt x="76049" y="108488"/>
                </a:lnTo>
                <a:lnTo>
                  <a:pt x="67984" y="107322"/>
                </a:lnTo>
                <a:lnTo>
                  <a:pt x="44938" y="74656"/>
                </a:lnTo>
                <a:lnTo>
                  <a:pt x="44938" y="18662"/>
                </a:lnTo>
                <a:lnTo>
                  <a:pt x="41625" y="10496"/>
                </a:lnTo>
                <a:lnTo>
                  <a:pt x="35719" y="4080"/>
                </a:lnTo>
                <a:lnTo>
                  <a:pt x="28086" y="290"/>
                </a:lnTo>
                <a:lnTo>
                  <a:pt x="19588" y="0"/>
                </a:lnTo>
                <a:close/>
              </a:path>
              <a:path w="114300" h="133350">
                <a:moveTo>
                  <a:pt x="69135" y="43159"/>
                </a:moveTo>
                <a:lnTo>
                  <a:pt x="69135" y="81656"/>
                </a:lnTo>
                <a:lnTo>
                  <a:pt x="65677" y="85156"/>
                </a:lnTo>
                <a:lnTo>
                  <a:pt x="61069" y="86322"/>
                </a:lnTo>
                <a:lnTo>
                  <a:pt x="58763" y="87491"/>
                </a:lnTo>
                <a:lnTo>
                  <a:pt x="81808" y="108488"/>
                </a:lnTo>
                <a:lnTo>
                  <a:pt x="103691" y="108488"/>
                </a:lnTo>
                <a:lnTo>
                  <a:pt x="110797" y="95565"/>
                </a:lnTo>
                <a:lnTo>
                  <a:pt x="114074" y="75825"/>
                </a:lnTo>
                <a:lnTo>
                  <a:pt x="114074" y="53222"/>
                </a:lnTo>
                <a:lnTo>
                  <a:pt x="92036" y="53222"/>
                </a:lnTo>
                <a:lnTo>
                  <a:pt x="79883" y="50870"/>
                </a:lnTo>
                <a:lnTo>
                  <a:pt x="69135" y="43159"/>
                </a:lnTo>
                <a:close/>
              </a:path>
              <a:path w="114300" h="133350">
                <a:moveTo>
                  <a:pt x="114074" y="43159"/>
                </a:moveTo>
                <a:lnTo>
                  <a:pt x="103973" y="50542"/>
                </a:lnTo>
                <a:lnTo>
                  <a:pt x="92036" y="53222"/>
                </a:lnTo>
                <a:lnTo>
                  <a:pt x="114074" y="53222"/>
                </a:lnTo>
                <a:lnTo>
                  <a:pt x="114074" y="43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363869" y="3994205"/>
            <a:ext cx="45085" cy="45720"/>
          </a:xfrm>
          <a:custGeom>
            <a:avLst/>
            <a:gdLst/>
            <a:ahLst/>
            <a:cxnLst/>
            <a:rect l="l" t="t" r="r" b="b"/>
            <a:pathLst>
              <a:path w="45085" h="45720">
                <a:moveTo>
                  <a:pt x="23045" y="0"/>
                </a:moveTo>
                <a:lnTo>
                  <a:pt x="14097" y="1822"/>
                </a:lnTo>
                <a:lnTo>
                  <a:pt x="6769" y="6706"/>
                </a:lnTo>
                <a:lnTo>
                  <a:pt x="1818" y="13777"/>
                </a:lnTo>
                <a:lnTo>
                  <a:pt x="0" y="22162"/>
                </a:lnTo>
                <a:lnTo>
                  <a:pt x="1656" y="31220"/>
                </a:lnTo>
                <a:lnTo>
                  <a:pt x="6336" y="38639"/>
                </a:lnTo>
                <a:lnTo>
                  <a:pt x="13610" y="43652"/>
                </a:lnTo>
                <a:lnTo>
                  <a:pt x="23045" y="45493"/>
                </a:lnTo>
                <a:lnTo>
                  <a:pt x="31812" y="43652"/>
                </a:lnTo>
                <a:lnTo>
                  <a:pt x="38745" y="38639"/>
                </a:lnTo>
                <a:lnTo>
                  <a:pt x="43300" y="31220"/>
                </a:lnTo>
                <a:lnTo>
                  <a:pt x="44939" y="22162"/>
                </a:lnTo>
                <a:lnTo>
                  <a:pt x="43138" y="13286"/>
                </a:lnTo>
                <a:lnTo>
                  <a:pt x="38313" y="6269"/>
                </a:lnTo>
                <a:lnTo>
                  <a:pt x="31327" y="1658"/>
                </a:lnTo>
                <a:lnTo>
                  <a:pt x="230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040126" y="546100"/>
            <a:ext cx="225425" cy="2254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586101" y="3022600"/>
            <a:ext cx="185674" cy="1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294006" y="1974190"/>
            <a:ext cx="70485" cy="77470"/>
          </a:xfrm>
          <a:custGeom>
            <a:avLst/>
            <a:gdLst/>
            <a:ahLst/>
            <a:cxnLst/>
            <a:rect l="l" t="t" r="r" b="b"/>
            <a:pathLst>
              <a:path w="70485" h="77469">
                <a:moveTo>
                  <a:pt x="70069" y="0"/>
                </a:moveTo>
                <a:lnTo>
                  <a:pt x="0" y="0"/>
                </a:lnTo>
                <a:lnTo>
                  <a:pt x="6306" y="67978"/>
                </a:lnTo>
                <a:lnTo>
                  <a:pt x="35034" y="77088"/>
                </a:lnTo>
                <a:lnTo>
                  <a:pt x="64465" y="67277"/>
                </a:lnTo>
                <a:lnTo>
                  <a:pt x="64932" y="61671"/>
                </a:lnTo>
                <a:lnTo>
                  <a:pt x="35034" y="61671"/>
                </a:lnTo>
                <a:lnTo>
                  <a:pt x="16816" y="55363"/>
                </a:lnTo>
                <a:lnTo>
                  <a:pt x="16115" y="44851"/>
                </a:lnTo>
                <a:lnTo>
                  <a:pt x="44843" y="44851"/>
                </a:lnTo>
                <a:lnTo>
                  <a:pt x="44843" y="40648"/>
                </a:lnTo>
                <a:lnTo>
                  <a:pt x="15415" y="40648"/>
                </a:lnTo>
                <a:lnTo>
                  <a:pt x="12612" y="10513"/>
                </a:lnTo>
                <a:lnTo>
                  <a:pt x="69193" y="10513"/>
                </a:lnTo>
                <a:lnTo>
                  <a:pt x="70069" y="0"/>
                </a:lnTo>
                <a:close/>
              </a:path>
              <a:path w="70485" h="77469">
                <a:moveTo>
                  <a:pt x="69193" y="10513"/>
                </a:moveTo>
                <a:lnTo>
                  <a:pt x="58158" y="10513"/>
                </a:lnTo>
                <a:lnTo>
                  <a:pt x="56055" y="21024"/>
                </a:lnTo>
                <a:lnTo>
                  <a:pt x="22515" y="21024"/>
                </a:lnTo>
                <a:lnTo>
                  <a:pt x="23822" y="30834"/>
                </a:lnTo>
                <a:lnTo>
                  <a:pt x="55355" y="30834"/>
                </a:lnTo>
                <a:lnTo>
                  <a:pt x="52550" y="56064"/>
                </a:lnTo>
                <a:lnTo>
                  <a:pt x="35034" y="61671"/>
                </a:lnTo>
                <a:lnTo>
                  <a:pt x="64932" y="61671"/>
                </a:lnTo>
                <a:lnTo>
                  <a:pt x="68318" y="21024"/>
                </a:lnTo>
                <a:lnTo>
                  <a:pt x="56055" y="21024"/>
                </a:lnTo>
                <a:lnTo>
                  <a:pt x="22422" y="20324"/>
                </a:lnTo>
                <a:lnTo>
                  <a:pt x="68376" y="20324"/>
                </a:lnTo>
                <a:lnTo>
                  <a:pt x="69193" y="10513"/>
                </a:lnTo>
                <a:close/>
              </a:path>
              <a:path w="70485" h="77469">
                <a:moveTo>
                  <a:pt x="44843" y="44851"/>
                </a:moveTo>
                <a:lnTo>
                  <a:pt x="24525" y="44851"/>
                </a:lnTo>
                <a:lnTo>
                  <a:pt x="24525" y="49056"/>
                </a:lnTo>
                <a:lnTo>
                  <a:pt x="35034" y="52561"/>
                </a:lnTo>
                <a:lnTo>
                  <a:pt x="44843" y="49056"/>
                </a:lnTo>
                <a:lnTo>
                  <a:pt x="44843" y="44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113651" y="2630551"/>
            <a:ext cx="250825" cy="2491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327275" y="3386073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412" y="0"/>
                </a:moveTo>
                <a:lnTo>
                  <a:pt x="79027" y="10183"/>
                </a:lnTo>
                <a:lnTo>
                  <a:pt x="37893" y="37941"/>
                </a:lnTo>
                <a:lnTo>
                  <a:pt x="10165" y="79081"/>
                </a:lnTo>
                <a:lnTo>
                  <a:pt x="0" y="129412"/>
                </a:lnTo>
                <a:lnTo>
                  <a:pt x="10165" y="179798"/>
                </a:lnTo>
                <a:lnTo>
                  <a:pt x="37893" y="220932"/>
                </a:lnTo>
                <a:lnTo>
                  <a:pt x="79027" y="248660"/>
                </a:lnTo>
                <a:lnTo>
                  <a:pt x="129412" y="258825"/>
                </a:lnTo>
                <a:lnTo>
                  <a:pt x="179744" y="248660"/>
                </a:lnTo>
                <a:lnTo>
                  <a:pt x="220884" y="220932"/>
                </a:lnTo>
                <a:lnTo>
                  <a:pt x="248642" y="179798"/>
                </a:lnTo>
                <a:lnTo>
                  <a:pt x="258825" y="129412"/>
                </a:lnTo>
                <a:lnTo>
                  <a:pt x="248642" y="79081"/>
                </a:lnTo>
                <a:lnTo>
                  <a:pt x="220884" y="37941"/>
                </a:lnTo>
                <a:lnTo>
                  <a:pt x="179744" y="10183"/>
                </a:lnTo>
                <a:lnTo>
                  <a:pt x="129412" y="0"/>
                </a:lnTo>
                <a:close/>
              </a:path>
            </a:pathLst>
          </a:custGeom>
          <a:solidFill>
            <a:srgbClr val="404040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370202" y="3483198"/>
            <a:ext cx="172504" cy="856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976312" y="1046225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5">
                <a:moveTo>
                  <a:pt x="150025" y="0"/>
                </a:moveTo>
                <a:lnTo>
                  <a:pt x="102606" y="7637"/>
                </a:lnTo>
                <a:lnTo>
                  <a:pt x="61422" y="28911"/>
                </a:lnTo>
                <a:lnTo>
                  <a:pt x="28946" y="61365"/>
                </a:lnTo>
                <a:lnTo>
                  <a:pt x="7648" y="102542"/>
                </a:lnTo>
                <a:lnTo>
                  <a:pt x="0" y="149987"/>
                </a:lnTo>
                <a:lnTo>
                  <a:pt x="7648" y="197382"/>
                </a:lnTo>
                <a:lnTo>
                  <a:pt x="28946" y="238553"/>
                </a:lnTo>
                <a:lnTo>
                  <a:pt x="61422" y="271026"/>
                </a:lnTo>
                <a:lnTo>
                  <a:pt x="102606" y="292324"/>
                </a:lnTo>
                <a:lnTo>
                  <a:pt x="150025" y="299974"/>
                </a:lnTo>
                <a:lnTo>
                  <a:pt x="197437" y="292324"/>
                </a:lnTo>
                <a:lnTo>
                  <a:pt x="238617" y="271026"/>
                </a:lnTo>
                <a:lnTo>
                  <a:pt x="271091" y="238553"/>
                </a:lnTo>
                <a:lnTo>
                  <a:pt x="292389" y="197382"/>
                </a:lnTo>
                <a:lnTo>
                  <a:pt x="300037" y="149987"/>
                </a:lnTo>
                <a:lnTo>
                  <a:pt x="292389" y="102542"/>
                </a:lnTo>
                <a:lnTo>
                  <a:pt x="271091" y="61365"/>
                </a:lnTo>
                <a:lnTo>
                  <a:pt x="238617" y="28911"/>
                </a:lnTo>
                <a:lnTo>
                  <a:pt x="197437" y="7637"/>
                </a:lnTo>
                <a:lnTo>
                  <a:pt x="150025" y="0"/>
                </a:lnTo>
                <a:close/>
              </a:path>
            </a:pathLst>
          </a:custGeom>
          <a:solidFill>
            <a:srgbClr val="404040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23485" y="1139370"/>
            <a:ext cx="198653" cy="1122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763776" y="4391025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149987" y="0"/>
                </a:moveTo>
                <a:lnTo>
                  <a:pt x="102542" y="7648"/>
                </a:lnTo>
                <a:lnTo>
                  <a:pt x="61365" y="28946"/>
                </a:lnTo>
                <a:lnTo>
                  <a:pt x="28911" y="61422"/>
                </a:lnTo>
                <a:lnTo>
                  <a:pt x="7637" y="102606"/>
                </a:lnTo>
                <a:lnTo>
                  <a:pt x="0" y="150025"/>
                </a:lnTo>
                <a:lnTo>
                  <a:pt x="7637" y="197437"/>
                </a:lnTo>
                <a:lnTo>
                  <a:pt x="28911" y="238617"/>
                </a:lnTo>
                <a:lnTo>
                  <a:pt x="61365" y="271091"/>
                </a:lnTo>
                <a:lnTo>
                  <a:pt x="102542" y="292389"/>
                </a:lnTo>
                <a:lnTo>
                  <a:pt x="149987" y="300037"/>
                </a:lnTo>
                <a:lnTo>
                  <a:pt x="197382" y="292389"/>
                </a:lnTo>
                <a:lnTo>
                  <a:pt x="238553" y="271091"/>
                </a:lnTo>
                <a:lnTo>
                  <a:pt x="271026" y="238617"/>
                </a:lnTo>
                <a:lnTo>
                  <a:pt x="292324" y="197437"/>
                </a:lnTo>
                <a:lnTo>
                  <a:pt x="299974" y="150025"/>
                </a:lnTo>
                <a:lnTo>
                  <a:pt x="292324" y="102606"/>
                </a:lnTo>
                <a:lnTo>
                  <a:pt x="271026" y="61422"/>
                </a:lnTo>
                <a:lnTo>
                  <a:pt x="238553" y="28946"/>
                </a:lnTo>
                <a:lnTo>
                  <a:pt x="197382" y="7648"/>
                </a:lnTo>
                <a:lnTo>
                  <a:pt x="149987" y="0"/>
                </a:lnTo>
                <a:close/>
              </a:path>
            </a:pathLst>
          </a:custGeom>
          <a:solidFill>
            <a:srgbClr val="404040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816149" y="4461751"/>
            <a:ext cx="194691" cy="1568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169987" y="2619375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5">
                <a:moveTo>
                  <a:pt x="150050" y="0"/>
                </a:moveTo>
                <a:lnTo>
                  <a:pt x="102619" y="7649"/>
                </a:lnTo>
                <a:lnTo>
                  <a:pt x="61428" y="28947"/>
                </a:lnTo>
                <a:lnTo>
                  <a:pt x="28948" y="61420"/>
                </a:lnTo>
                <a:lnTo>
                  <a:pt x="7648" y="102591"/>
                </a:lnTo>
                <a:lnTo>
                  <a:pt x="0" y="149987"/>
                </a:lnTo>
                <a:lnTo>
                  <a:pt x="7648" y="197444"/>
                </a:lnTo>
                <a:lnTo>
                  <a:pt x="28948" y="238653"/>
                </a:lnTo>
                <a:lnTo>
                  <a:pt x="61428" y="271145"/>
                </a:lnTo>
                <a:lnTo>
                  <a:pt x="102619" y="292450"/>
                </a:lnTo>
                <a:lnTo>
                  <a:pt x="150050" y="300100"/>
                </a:lnTo>
                <a:lnTo>
                  <a:pt x="197445" y="292450"/>
                </a:lnTo>
                <a:lnTo>
                  <a:pt x="238617" y="271145"/>
                </a:lnTo>
                <a:lnTo>
                  <a:pt x="271089" y="238653"/>
                </a:lnTo>
                <a:lnTo>
                  <a:pt x="292388" y="197444"/>
                </a:lnTo>
                <a:lnTo>
                  <a:pt x="300037" y="149987"/>
                </a:lnTo>
                <a:lnTo>
                  <a:pt x="292388" y="102591"/>
                </a:lnTo>
                <a:lnTo>
                  <a:pt x="271089" y="61420"/>
                </a:lnTo>
                <a:lnTo>
                  <a:pt x="238617" y="28947"/>
                </a:lnTo>
                <a:lnTo>
                  <a:pt x="197445" y="7649"/>
                </a:lnTo>
                <a:lnTo>
                  <a:pt x="150050" y="0"/>
                </a:lnTo>
                <a:close/>
              </a:path>
            </a:pathLst>
          </a:custGeom>
          <a:solidFill>
            <a:srgbClr val="40404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215701" y="2691511"/>
            <a:ext cx="206043" cy="1747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7781925" y="4046537"/>
            <a:ext cx="320675" cy="320675"/>
          </a:xfrm>
          <a:custGeom>
            <a:avLst/>
            <a:gdLst/>
            <a:ahLst/>
            <a:cxnLst/>
            <a:rect l="l" t="t" r="r" b="b"/>
            <a:pathLst>
              <a:path w="320675" h="320675">
                <a:moveTo>
                  <a:pt x="160400" y="0"/>
                </a:moveTo>
                <a:lnTo>
                  <a:pt x="109679" y="8173"/>
                </a:lnTo>
                <a:lnTo>
                  <a:pt x="65644" y="30934"/>
                </a:lnTo>
                <a:lnTo>
                  <a:pt x="30931" y="65642"/>
                </a:lnTo>
                <a:lnTo>
                  <a:pt x="8171" y="109656"/>
                </a:lnTo>
                <a:lnTo>
                  <a:pt x="0" y="160337"/>
                </a:lnTo>
                <a:lnTo>
                  <a:pt x="8171" y="211018"/>
                </a:lnTo>
                <a:lnTo>
                  <a:pt x="30931" y="255032"/>
                </a:lnTo>
                <a:lnTo>
                  <a:pt x="65644" y="289740"/>
                </a:lnTo>
                <a:lnTo>
                  <a:pt x="109679" y="312501"/>
                </a:lnTo>
                <a:lnTo>
                  <a:pt x="160400" y="320675"/>
                </a:lnTo>
                <a:lnTo>
                  <a:pt x="211060" y="312501"/>
                </a:lnTo>
                <a:lnTo>
                  <a:pt x="255057" y="289740"/>
                </a:lnTo>
                <a:lnTo>
                  <a:pt x="289752" y="255032"/>
                </a:lnTo>
                <a:lnTo>
                  <a:pt x="312504" y="211018"/>
                </a:lnTo>
                <a:lnTo>
                  <a:pt x="320675" y="160337"/>
                </a:lnTo>
                <a:lnTo>
                  <a:pt x="312504" y="109656"/>
                </a:lnTo>
                <a:lnTo>
                  <a:pt x="289752" y="65642"/>
                </a:lnTo>
                <a:lnTo>
                  <a:pt x="255057" y="30934"/>
                </a:lnTo>
                <a:lnTo>
                  <a:pt x="211060" y="8173"/>
                </a:lnTo>
                <a:lnTo>
                  <a:pt x="160400" y="0"/>
                </a:lnTo>
                <a:close/>
              </a:path>
            </a:pathLst>
          </a:custGeom>
          <a:solidFill>
            <a:srgbClr val="404040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824345" y="4114435"/>
            <a:ext cx="234566" cy="1829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479650" y="1775428"/>
            <a:ext cx="122936" cy="1256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6613525" y="3433698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79" h="259079">
                <a:moveTo>
                  <a:pt x="129413" y="0"/>
                </a:moveTo>
                <a:lnTo>
                  <a:pt x="79027" y="10183"/>
                </a:lnTo>
                <a:lnTo>
                  <a:pt x="37893" y="37941"/>
                </a:lnTo>
                <a:lnTo>
                  <a:pt x="10165" y="79081"/>
                </a:lnTo>
                <a:lnTo>
                  <a:pt x="0" y="129412"/>
                </a:lnTo>
                <a:lnTo>
                  <a:pt x="10165" y="179798"/>
                </a:lnTo>
                <a:lnTo>
                  <a:pt x="37893" y="220932"/>
                </a:lnTo>
                <a:lnTo>
                  <a:pt x="79027" y="248660"/>
                </a:lnTo>
                <a:lnTo>
                  <a:pt x="129413" y="258825"/>
                </a:lnTo>
                <a:lnTo>
                  <a:pt x="179744" y="248660"/>
                </a:lnTo>
                <a:lnTo>
                  <a:pt x="220884" y="220932"/>
                </a:lnTo>
                <a:lnTo>
                  <a:pt x="248642" y="179798"/>
                </a:lnTo>
                <a:lnTo>
                  <a:pt x="258825" y="129412"/>
                </a:lnTo>
                <a:lnTo>
                  <a:pt x="248642" y="79081"/>
                </a:lnTo>
                <a:lnTo>
                  <a:pt x="220884" y="37941"/>
                </a:lnTo>
                <a:lnTo>
                  <a:pt x="179744" y="10183"/>
                </a:lnTo>
                <a:lnTo>
                  <a:pt x="129413" y="0"/>
                </a:lnTo>
                <a:close/>
              </a:path>
            </a:pathLst>
          </a:custGeom>
          <a:solidFill>
            <a:srgbClr val="404040">
              <a:alpha val="2313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670955" y="3491047"/>
            <a:ext cx="142349" cy="1364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308850" y="912875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80">
                <a:moveTo>
                  <a:pt x="161163" y="0"/>
                </a:moveTo>
                <a:lnTo>
                  <a:pt x="118312" y="5754"/>
                </a:lnTo>
                <a:lnTo>
                  <a:pt x="79812" y="21994"/>
                </a:lnTo>
                <a:lnTo>
                  <a:pt x="47196" y="47180"/>
                </a:lnTo>
                <a:lnTo>
                  <a:pt x="21999" y="79774"/>
                </a:lnTo>
                <a:lnTo>
                  <a:pt x="5755" y="118239"/>
                </a:lnTo>
                <a:lnTo>
                  <a:pt x="0" y="161036"/>
                </a:lnTo>
                <a:lnTo>
                  <a:pt x="5755" y="203886"/>
                </a:lnTo>
                <a:lnTo>
                  <a:pt x="21999" y="242386"/>
                </a:lnTo>
                <a:lnTo>
                  <a:pt x="47196" y="275002"/>
                </a:lnTo>
                <a:lnTo>
                  <a:pt x="79812" y="300199"/>
                </a:lnTo>
                <a:lnTo>
                  <a:pt x="118312" y="316443"/>
                </a:lnTo>
                <a:lnTo>
                  <a:pt x="161163" y="322199"/>
                </a:lnTo>
                <a:lnTo>
                  <a:pt x="203969" y="316443"/>
                </a:lnTo>
                <a:lnTo>
                  <a:pt x="242457" y="300199"/>
                </a:lnTo>
                <a:lnTo>
                  <a:pt x="275082" y="275002"/>
                </a:lnTo>
                <a:lnTo>
                  <a:pt x="300298" y="242386"/>
                </a:lnTo>
                <a:lnTo>
                  <a:pt x="316561" y="203886"/>
                </a:lnTo>
                <a:lnTo>
                  <a:pt x="322325" y="161036"/>
                </a:lnTo>
                <a:lnTo>
                  <a:pt x="316561" y="118239"/>
                </a:lnTo>
                <a:lnTo>
                  <a:pt x="300298" y="79774"/>
                </a:lnTo>
                <a:lnTo>
                  <a:pt x="275082" y="47180"/>
                </a:lnTo>
                <a:lnTo>
                  <a:pt x="242457" y="21994"/>
                </a:lnTo>
                <a:lnTo>
                  <a:pt x="203969" y="5754"/>
                </a:lnTo>
                <a:lnTo>
                  <a:pt x="161163" y="0"/>
                </a:lnTo>
                <a:close/>
              </a:path>
            </a:pathLst>
          </a:custGeom>
          <a:solidFill>
            <a:srgbClr val="404040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368666" y="990136"/>
            <a:ext cx="195412" cy="16062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55399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8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6168" y="2234260"/>
            <a:ext cx="239166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525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4859" y="1447038"/>
            <a:ext cx="7574280" cy="2521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4072295" y="1167200"/>
            <a:ext cx="40687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基本属性（下）</a:t>
            </a:r>
          </a:p>
        </p:txBody>
      </p:sp>
      <p:cxnSp>
        <p:nvCxnSpPr>
          <p:cNvPr id="179" name="直接连接符 178"/>
          <p:cNvCxnSpPr/>
          <p:nvPr/>
        </p:nvCxnSpPr>
        <p:spPr>
          <a:xfrm>
            <a:off x="4061421" y="1153878"/>
            <a:ext cx="3412142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4070779" y="1801950"/>
            <a:ext cx="3423458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965041" y="1821652"/>
            <a:ext cx="1301959" cy="306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主讲老师： 张松云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5589992" y="803660"/>
            <a:ext cx="156966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安徽信息工程学院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679157" y="3161114"/>
            <a:ext cx="2112234" cy="636902"/>
            <a:chOff x="6803694" y="2730013"/>
            <a:chExt cx="2816312" cy="849203"/>
          </a:xfrm>
        </p:grpSpPr>
        <p:sp>
          <p:nvSpPr>
            <p:cNvPr id="55" name="矩形 54"/>
            <p:cNvSpPr/>
            <p:nvPr/>
          </p:nvSpPr>
          <p:spPr>
            <a:xfrm>
              <a:off x="7937534" y="2797112"/>
              <a:ext cx="144016" cy="74294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矩形 55"/>
            <p:cNvSpPr/>
            <p:nvPr/>
          </p:nvSpPr>
          <p:spPr>
            <a:xfrm>
              <a:off x="7772578" y="2797112"/>
              <a:ext cx="144016" cy="7429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矩形 38"/>
            <p:cNvSpPr/>
            <p:nvPr/>
          </p:nvSpPr>
          <p:spPr>
            <a:xfrm flipH="1">
              <a:off x="6803694" y="3005497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-1" fmla="*/ 0 w 765250"/>
                <a:gd name="connsiteY0-2" fmla="*/ 0 h 244403"/>
                <a:gd name="connsiteX1-3" fmla="*/ 718716 w 765250"/>
                <a:gd name="connsiteY1-4" fmla="*/ 0 h 244403"/>
                <a:gd name="connsiteX2-5" fmla="*/ 718716 w 765250"/>
                <a:gd name="connsiteY2-6" fmla="*/ 244403 h 244403"/>
                <a:gd name="connsiteX3-7" fmla="*/ 0 w 765250"/>
                <a:gd name="connsiteY3-8" fmla="*/ 244403 h 244403"/>
                <a:gd name="connsiteX4-9" fmla="*/ 0 w 765250"/>
                <a:gd name="connsiteY4-10" fmla="*/ 0 h 244403"/>
                <a:gd name="connsiteX0-11" fmla="*/ 0 w 783864"/>
                <a:gd name="connsiteY0-12" fmla="*/ 0 h 244403"/>
                <a:gd name="connsiteX1-13" fmla="*/ 718716 w 783864"/>
                <a:gd name="connsiteY1-14" fmla="*/ 0 h 244403"/>
                <a:gd name="connsiteX2-15" fmla="*/ 718716 w 783864"/>
                <a:gd name="connsiteY2-16" fmla="*/ 244403 h 244403"/>
                <a:gd name="connsiteX3-17" fmla="*/ 0 w 783864"/>
                <a:gd name="connsiteY3-18" fmla="*/ 244403 h 244403"/>
                <a:gd name="connsiteX4-19" fmla="*/ 0 w 783864"/>
                <a:gd name="connsiteY4-20" fmla="*/ 0 h 244403"/>
                <a:gd name="connsiteX0-21" fmla="*/ 0 w 798122"/>
                <a:gd name="connsiteY0-22" fmla="*/ 0 h 244403"/>
                <a:gd name="connsiteX1-23" fmla="*/ 718716 w 798122"/>
                <a:gd name="connsiteY1-24" fmla="*/ 0 h 244403"/>
                <a:gd name="connsiteX2-25" fmla="*/ 718716 w 798122"/>
                <a:gd name="connsiteY2-26" fmla="*/ 244403 h 244403"/>
                <a:gd name="connsiteX3-27" fmla="*/ 0 w 798122"/>
                <a:gd name="connsiteY3-28" fmla="*/ 244403 h 244403"/>
                <a:gd name="connsiteX4-29" fmla="*/ 0 w 798122"/>
                <a:gd name="connsiteY4-30" fmla="*/ 0 h 244403"/>
                <a:gd name="connsiteX0-31" fmla="*/ 0 w 800169"/>
                <a:gd name="connsiteY0-32" fmla="*/ 0 h 244403"/>
                <a:gd name="connsiteX1-33" fmla="*/ 718716 w 800169"/>
                <a:gd name="connsiteY1-34" fmla="*/ 0 h 244403"/>
                <a:gd name="connsiteX2-35" fmla="*/ 718716 w 800169"/>
                <a:gd name="connsiteY2-36" fmla="*/ 244403 h 244403"/>
                <a:gd name="connsiteX3-37" fmla="*/ 0 w 800169"/>
                <a:gd name="connsiteY3-38" fmla="*/ 244403 h 244403"/>
                <a:gd name="connsiteX4-39" fmla="*/ 0 w 800169"/>
                <a:gd name="connsiteY4-40" fmla="*/ 0 h 244403"/>
                <a:gd name="connsiteX0-41" fmla="*/ 0 w 806646"/>
                <a:gd name="connsiteY0-42" fmla="*/ 0 h 244403"/>
                <a:gd name="connsiteX1-43" fmla="*/ 718716 w 806646"/>
                <a:gd name="connsiteY1-44" fmla="*/ 0 h 244403"/>
                <a:gd name="connsiteX2-45" fmla="*/ 718716 w 806646"/>
                <a:gd name="connsiteY2-46" fmla="*/ 244403 h 244403"/>
                <a:gd name="connsiteX3-47" fmla="*/ 0 w 806646"/>
                <a:gd name="connsiteY3-48" fmla="*/ 244403 h 244403"/>
                <a:gd name="connsiteX4-49" fmla="*/ 0 w 806646"/>
                <a:gd name="connsiteY4-50" fmla="*/ 0 h 244403"/>
                <a:gd name="connsiteX0-51" fmla="*/ 0 w 813593"/>
                <a:gd name="connsiteY0-52" fmla="*/ 0 h 244403"/>
                <a:gd name="connsiteX1-53" fmla="*/ 718716 w 813593"/>
                <a:gd name="connsiteY1-54" fmla="*/ 0 h 244403"/>
                <a:gd name="connsiteX2-55" fmla="*/ 718716 w 813593"/>
                <a:gd name="connsiteY2-56" fmla="*/ 244403 h 244403"/>
                <a:gd name="connsiteX3-57" fmla="*/ 0 w 813593"/>
                <a:gd name="connsiteY3-58" fmla="*/ 244403 h 244403"/>
                <a:gd name="connsiteX4-59" fmla="*/ 0 w 813593"/>
                <a:gd name="connsiteY4-60" fmla="*/ 0 h 2444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8" name="矩形 38"/>
            <p:cNvSpPr/>
            <p:nvPr/>
          </p:nvSpPr>
          <p:spPr>
            <a:xfrm flipH="1">
              <a:off x="6886293" y="3037088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-1" fmla="*/ 0 w 765250"/>
                <a:gd name="connsiteY0-2" fmla="*/ 0 h 244403"/>
                <a:gd name="connsiteX1-3" fmla="*/ 718716 w 765250"/>
                <a:gd name="connsiteY1-4" fmla="*/ 0 h 244403"/>
                <a:gd name="connsiteX2-5" fmla="*/ 718716 w 765250"/>
                <a:gd name="connsiteY2-6" fmla="*/ 244403 h 244403"/>
                <a:gd name="connsiteX3-7" fmla="*/ 0 w 765250"/>
                <a:gd name="connsiteY3-8" fmla="*/ 244403 h 244403"/>
                <a:gd name="connsiteX4-9" fmla="*/ 0 w 765250"/>
                <a:gd name="connsiteY4-10" fmla="*/ 0 h 244403"/>
                <a:gd name="connsiteX0-11" fmla="*/ 0 w 783864"/>
                <a:gd name="connsiteY0-12" fmla="*/ 0 h 244403"/>
                <a:gd name="connsiteX1-13" fmla="*/ 718716 w 783864"/>
                <a:gd name="connsiteY1-14" fmla="*/ 0 h 244403"/>
                <a:gd name="connsiteX2-15" fmla="*/ 718716 w 783864"/>
                <a:gd name="connsiteY2-16" fmla="*/ 244403 h 244403"/>
                <a:gd name="connsiteX3-17" fmla="*/ 0 w 783864"/>
                <a:gd name="connsiteY3-18" fmla="*/ 244403 h 244403"/>
                <a:gd name="connsiteX4-19" fmla="*/ 0 w 783864"/>
                <a:gd name="connsiteY4-20" fmla="*/ 0 h 244403"/>
                <a:gd name="connsiteX0-21" fmla="*/ 0 w 798122"/>
                <a:gd name="connsiteY0-22" fmla="*/ 0 h 244403"/>
                <a:gd name="connsiteX1-23" fmla="*/ 718716 w 798122"/>
                <a:gd name="connsiteY1-24" fmla="*/ 0 h 244403"/>
                <a:gd name="connsiteX2-25" fmla="*/ 718716 w 798122"/>
                <a:gd name="connsiteY2-26" fmla="*/ 244403 h 244403"/>
                <a:gd name="connsiteX3-27" fmla="*/ 0 w 798122"/>
                <a:gd name="connsiteY3-28" fmla="*/ 244403 h 244403"/>
                <a:gd name="connsiteX4-29" fmla="*/ 0 w 798122"/>
                <a:gd name="connsiteY4-30" fmla="*/ 0 h 244403"/>
                <a:gd name="connsiteX0-31" fmla="*/ 0 w 800169"/>
                <a:gd name="connsiteY0-32" fmla="*/ 0 h 244403"/>
                <a:gd name="connsiteX1-33" fmla="*/ 718716 w 800169"/>
                <a:gd name="connsiteY1-34" fmla="*/ 0 h 244403"/>
                <a:gd name="connsiteX2-35" fmla="*/ 718716 w 800169"/>
                <a:gd name="connsiteY2-36" fmla="*/ 244403 h 244403"/>
                <a:gd name="connsiteX3-37" fmla="*/ 0 w 800169"/>
                <a:gd name="connsiteY3-38" fmla="*/ 244403 h 244403"/>
                <a:gd name="connsiteX4-39" fmla="*/ 0 w 800169"/>
                <a:gd name="connsiteY4-40" fmla="*/ 0 h 244403"/>
                <a:gd name="connsiteX0-41" fmla="*/ 0 w 806646"/>
                <a:gd name="connsiteY0-42" fmla="*/ 0 h 244403"/>
                <a:gd name="connsiteX1-43" fmla="*/ 718716 w 806646"/>
                <a:gd name="connsiteY1-44" fmla="*/ 0 h 244403"/>
                <a:gd name="connsiteX2-45" fmla="*/ 718716 w 806646"/>
                <a:gd name="connsiteY2-46" fmla="*/ 244403 h 244403"/>
                <a:gd name="connsiteX3-47" fmla="*/ 0 w 806646"/>
                <a:gd name="connsiteY3-48" fmla="*/ 244403 h 244403"/>
                <a:gd name="connsiteX4-49" fmla="*/ 0 w 806646"/>
                <a:gd name="connsiteY4-50" fmla="*/ 0 h 244403"/>
                <a:gd name="connsiteX0-51" fmla="*/ 0 w 813593"/>
                <a:gd name="connsiteY0-52" fmla="*/ 0 h 244403"/>
                <a:gd name="connsiteX1-53" fmla="*/ 718716 w 813593"/>
                <a:gd name="connsiteY1-54" fmla="*/ 0 h 244403"/>
                <a:gd name="connsiteX2-55" fmla="*/ 718716 w 813593"/>
                <a:gd name="connsiteY2-56" fmla="*/ 244403 h 244403"/>
                <a:gd name="connsiteX3-57" fmla="*/ 0 w 813593"/>
                <a:gd name="connsiteY3-58" fmla="*/ 244403 h 244403"/>
                <a:gd name="connsiteX4-59" fmla="*/ 0 w 813593"/>
                <a:gd name="connsiteY4-60" fmla="*/ 0 h 2444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直角三角形 58"/>
            <p:cNvSpPr/>
            <p:nvPr/>
          </p:nvSpPr>
          <p:spPr>
            <a:xfrm flipH="1">
              <a:off x="6994255" y="3051048"/>
              <a:ext cx="623032" cy="163952"/>
            </a:xfrm>
            <a:prstGeom prst="rt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矩形 38"/>
            <p:cNvSpPr/>
            <p:nvPr/>
          </p:nvSpPr>
          <p:spPr>
            <a:xfrm flipH="1">
              <a:off x="6803694" y="3272589"/>
              <a:ext cx="813593" cy="244403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-1" fmla="*/ 0 w 765250"/>
                <a:gd name="connsiteY0-2" fmla="*/ 0 h 244403"/>
                <a:gd name="connsiteX1-3" fmla="*/ 718716 w 765250"/>
                <a:gd name="connsiteY1-4" fmla="*/ 0 h 244403"/>
                <a:gd name="connsiteX2-5" fmla="*/ 718716 w 765250"/>
                <a:gd name="connsiteY2-6" fmla="*/ 244403 h 244403"/>
                <a:gd name="connsiteX3-7" fmla="*/ 0 w 765250"/>
                <a:gd name="connsiteY3-8" fmla="*/ 244403 h 244403"/>
                <a:gd name="connsiteX4-9" fmla="*/ 0 w 765250"/>
                <a:gd name="connsiteY4-10" fmla="*/ 0 h 244403"/>
                <a:gd name="connsiteX0-11" fmla="*/ 0 w 783864"/>
                <a:gd name="connsiteY0-12" fmla="*/ 0 h 244403"/>
                <a:gd name="connsiteX1-13" fmla="*/ 718716 w 783864"/>
                <a:gd name="connsiteY1-14" fmla="*/ 0 h 244403"/>
                <a:gd name="connsiteX2-15" fmla="*/ 718716 w 783864"/>
                <a:gd name="connsiteY2-16" fmla="*/ 244403 h 244403"/>
                <a:gd name="connsiteX3-17" fmla="*/ 0 w 783864"/>
                <a:gd name="connsiteY3-18" fmla="*/ 244403 h 244403"/>
                <a:gd name="connsiteX4-19" fmla="*/ 0 w 783864"/>
                <a:gd name="connsiteY4-20" fmla="*/ 0 h 244403"/>
                <a:gd name="connsiteX0-21" fmla="*/ 0 w 798122"/>
                <a:gd name="connsiteY0-22" fmla="*/ 0 h 244403"/>
                <a:gd name="connsiteX1-23" fmla="*/ 718716 w 798122"/>
                <a:gd name="connsiteY1-24" fmla="*/ 0 h 244403"/>
                <a:gd name="connsiteX2-25" fmla="*/ 718716 w 798122"/>
                <a:gd name="connsiteY2-26" fmla="*/ 244403 h 244403"/>
                <a:gd name="connsiteX3-27" fmla="*/ 0 w 798122"/>
                <a:gd name="connsiteY3-28" fmla="*/ 244403 h 244403"/>
                <a:gd name="connsiteX4-29" fmla="*/ 0 w 798122"/>
                <a:gd name="connsiteY4-30" fmla="*/ 0 h 244403"/>
                <a:gd name="connsiteX0-31" fmla="*/ 0 w 800169"/>
                <a:gd name="connsiteY0-32" fmla="*/ 0 h 244403"/>
                <a:gd name="connsiteX1-33" fmla="*/ 718716 w 800169"/>
                <a:gd name="connsiteY1-34" fmla="*/ 0 h 244403"/>
                <a:gd name="connsiteX2-35" fmla="*/ 718716 w 800169"/>
                <a:gd name="connsiteY2-36" fmla="*/ 244403 h 244403"/>
                <a:gd name="connsiteX3-37" fmla="*/ 0 w 800169"/>
                <a:gd name="connsiteY3-38" fmla="*/ 244403 h 244403"/>
                <a:gd name="connsiteX4-39" fmla="*/ 0 w 800169"/>
                <a:gd name="connsiteY4-40" fmla="*/ 0 h 244403"/>
                <a:gd name="connsiteX0-41" fmla="*/ 0 w 806646"/>
                <a:gd name="connsiteY0-42" fmla="*/ 0 h 244403"/>
                <a:gd name="connsiteX1-43" fmla="*/ 718716 w 806646"/>
                <a:gd name="connsiteY1-44" fmla="*/ 0 h 244403"/>
                <a:gd name="connsiteX2-45" fmla="*/ 718716 w 806646"/>
                <a:gd name="connsiteY2-46" fmla="*/ 244403 h 244403"/>
                <a:gd name="connsiteX3-47" fmla="*/ 0 w 806646"/>
                <a:gd name="connsiteY3-48" fmla="*/ 244403 h 244403"/>
                <a:gd name="connsiteX4-49" fmla="*/ 0 w 806646"/>
                <a:gd name="connsiteY4-50" fmla="*/ 0 h 244403"/>
                <a:gd name="connsiteX0-51" fmla="*/ 0 w 813593"/>
                <a:gd name="connsiteY0-52" fmla="*/ 0 h 244403"/>
                <a:gd name="connsiteX1-53" fmla="*/ 718716 w 813593"/>
                <a:gd name="connsiteY1-54" fmla="*/ 0 h 244403"/>
                <a:gd name="connsiteX2-55" fmla="*/ 718716 w 813593"/>
                <a:gd name="connsiteY2-56" fmla="*/ 244403 h 244403"/>
                <a:gd name="connsiteX3-57" fmla="*/ 0 w 813593"/>
                <a:gd name="connsiteY3-58" fmla="*/ 244403 h 244403"/>
                <a:gd name="connsiteX4-59" fmla="*/ 0 w 813593"/>
                <a:gd name="connsiteY4-60" fmla="*/ 0 h 2444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" name="矩形 38"/>
            <p:cNvSpPr/>
            <p:nvPr/>
          </p:nvSpPr>
          <p:spPr>
            <a:xfrm flipH="1">
              <a:off x="6886293" y="3304180"/>
              <a:ext cx="730994" cy="177912"/>
            </a:xfrm>
            <a:custGeom>
              <a:avLst/>
              <a:gdLst>
                <a:gd name="connsiteX0" fmla="*/ 0 w 718716"/>
                <a:gd name="connsiteY0" fmla="*/ 0 h 244403"/>
                <a:gd name="connsiteX1" fmla="*/ 718716 w 718716"/>
                <a:gd name="connsiteY1" fmla="*/ 0 h 244403"/>
                <a:gd name="connsiteX2" fmla="*/ 718716 w 718716"/>
                <a:gd name="connsiteY2" fmla="*/ 244403 h 244403"/>
                <a:gd name="connsiteX3" fmla="*/ 0 w 718716"/>
                <a:gd name="connsiteY3" fmla="*/ 244403 h 244403"/>
                <a:gd name="connsiteX4" fmla="*/ 0 w 718716"/>
                <a:gd name="connsiteY4" fmla="*/ 0 h 244403"/>
                <a:gd name="connsiteX0-1" fmla="*/ 0 w 765250"/>
                <a:gd name="connsiteY0-2" fmla="*/ 0 h 244403"/>
                <a:gd name="connsiteX1-3" fmla="*/ 718716 w 765250"/>
                <a:gd name="connsiteY1-4" fmla="*/ 0 h 244403"/>
                <a:gd name="connsiteX2-5" fmla="*/ 718716 w 765250"/>
                <a:gd name="connsiteY2-6" fmla="*/ 244403 h 244403"/>
                <a:gd name="connsiteX3-7" fmla="*/ 0 w 765250"/>
                <a:gd name="connsiteY3-8" fmla="*/ 244403 h 244403"/>
                <a:gd name="connsiteX4-9" fmla="*/ 0 w 765250"/>
                <a:gd name="connsiteY4-10" fmla="*/ 0 h 244403"/>
                <a:gd name="connsiteX0-11" fmla="*/ 0 w 783864"/>
                <a:gd name="connsiteY0-12" fmla="*/ 0 h 244403"/>
                <a:gd name="connsiteX1-13" fmla="*/ 718716 w 783864"/>
                <a:gd name="connsiteY1-14" fmla="*/ 0 h 244403"/>
                <a:gd name="connsiteX2-15" fmla="*/ 718716 w 783864"/>
                <a:gd name="connsiteY2-16" fmla="*/ 244403 h 244403"/>
                <a:gd name="connsiteX3-17" fmla="*/ 0 w 783864"/>
                <a:gd name="connsiteY3-18" fmla="*/ 244403 h 244403"/>
                <a:gd name="connsiteX4-19" fmla="*/ 0 w 783864"/>
                <a:gd name="connsiteY4-20" fmla="*/ 0 h 244403"/>
                <a:gd name="connsiteX0-21" fmla="*/ 0 w 798122"/>
                <a:gd name="connsiteY0-22" fmla="*/ 0 h 244403"/>
                <a:gd name="connsiteX1-23" fmla="*/ 718716 w 798122"/>
                <a:gd name="connsiteY1-24" fmla="*/ 0 h 244403"/>
                <a:gd name="connsiteX2-25" fmla="*/ 718716 w 798122"/>
                <a:gd name="connsiteY2-26" fmla="*/ 244403 h 244403"/>
                <a:gd name="connsiteX3-27" fmla="*/ 0 w 798122"/>
                <a:gd name="connsiteY3-28" fmla="*/ 244403 h 244403"/>
                <a:gd name="connsiteX4-29" fmla="*/ 0 w 798122"/>
                <a:gd name="connsiteY4-30" fmla="*/ 0 h 244403"/>
                <a:gd name="connsiteX0-31" fmla="*/ 0 w 800169"/>
                <a:gd name="connsiteY0-32" fmla="*/ 0 h 244403"/>
                <a:gd name="connsiteX1-33" fmla="*/ 718716 w 800169"/>
                <a:gd name="connsiteY1-34" fmla="*/ 0 h 244403"/>
                <a:gd name="connsiteX2-35" fmla="*/ 718716 w 800169"/>
                <a:gd name="connsiteY2-36" fmla="*/ 244403 h 244403"/>
                <a:gd name="connsiteX3-37" fmla="*/ 0 w 800169"/>
                <a:gd name="connsiteY3-38" fmla="*/ 244403 h 244403"/>
                <a:gd name="connsiteX4-39" fmla="*/ 0 w 800169"/>
                <a:gd name="connsiteY4-40" fmla="*/ 0 h 244403"/>
                <a:gd name="connsiteX0-41" fmla="*/ 0 w 806646"/>
                <a:gd name="connsiteY0-42" fmla="*/ 0 h 244403"/>
                <a:gd name="connsiteX1-43" fmla="*/ 718716 w 806646"/>
                <a:gd name="connsiteY1-44" fmla="*/ 0 h 244403"/>
                <a:gd name="connsiteX2-45" fmla="*/ 718716 w 806646"/>
                <a:gd name="connsiteY2-46" fmla="*/ 244403 h 244403"/>
                <a:gd name="connsiteX3-47" fmla="*/ 0 w 806646"/>
                <a:gd name="connsiteY3-48" fmla="*/ 244403 h 244403"/>
                <a:gd name="connsiteX4-49" fmla="*/ 0 w 806646"/>
                <a:gd name="connsiteY4-50" fmla="*/ 0 h 244403"/>
                <a:gd name="connsiteX0-51" fmla="*/ 0 w 813593"/>
                <a:gd name="connsiteY0-52" fmla="*/ 0 h 244403"/>
                <a:gd name="connsiteX1-53" fmla="*/ 718716 w 813593"/>
                <a:gd name="connsiteY1-54" fmla="*/ 0 h 244403"/>
                <a:gd name="connsiteX2-55" fmla="*/ 718716 w 813593"/>
                <a:gd name="connsiteY2-56" fmla="*/ 244403 h 244403"/>
                <a:gd name="connsiteX3-57" fmla="*/ 0 w 813593"/>
                <a:gd name="connsiteY3-58" fmla="*/ 244403 h 244403"/>
                <a:gd name="connsiteX4-59" fmla="*/ 0 w 813593"/>
                <a:gd name="connsiteY4-60" fmla="*/ 0 h 2444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13593" h="244403">
                  <a:moveTo>
                    <a:pt x="0" y="0"/>
                  </a:moveTo>
                  <a:lnTo>
                    <a:pt x="718716" y="0"/>
                  </a:lnTo>
                  <a:cubicBezTo>
                    <a:pt x="823418" y="4687"/>
                    <a:pt x="865299" y="232737"/>
                    <a:pt x="718716" y="244403"/>
                  </a:cubicBezTo>
                  <a:lnTo>
                    <a:pt x="0" y="24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" name="直角三角形 61"/>
            <p:cNvSpPr/>
            <p:nvPr/>
          </p:nvSpPr>
          <p:spPr>
            <a:xfrm flipH="1">
              <a:off x="6994255" y="3318140"/>
              <a:ext cx="623032" cy="163952"/>
            </a:xfrm>
            <a:prstGeom prst="rt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矩形 70"/>
            <p:cNvSpPr/>
            <p:nvPr/>
          </p:nvSpPr>
          <p:spPr>
            <a:xfrm>
              <a:off x="9005177" y="2803381"/>
              <a:ext cx="144016" cy="6380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矩形 71"/>
            <p:cNvSpPr/>
            <p:nvPr/>
          </p:nvSpPr>
          <p:spPr>
            <a:xfrm>
              <a:off x="9170133" y="2768327"/>
              <a:ext cx="144016" cy="7429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3" name="矩形 72"/>
            <p:cNvSpPr/>
            <p:nvPr/>
          </p:nvSpPr>
          <p:spPr>
            <a:xfrm>
              <a:off x="8999258" y="2730013"/>
              <a:ext cx="149935" cy="524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矩形 73"/>
            <p:cNvSpPr/>
            <p:nvPr/>
          </p:nvSpPr>
          <p:spPr>
            <a:xfrm>
              <a:off x="9003694" y="3458433"/>
              <a:ext cx="149935" cy="524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矩形 74"/>
            <p:cNvSpPr/>
            <p:nvPr/>
          </p:nvSpPr>
          <p:spPr>
            <a:xfrm>
              <a:off x="8824073" y="2809513"/>
              <a:ext cx="144016" cy="6380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6" name="矩形 75"/>
            <p:cNvSpPr/>
            <p:nvPr/>
          </p:nvSpPr>
          <p:spPr>
            <a:xfrm>
              <a:off x="8818154" y="2736145"/>
              <a:ext cx="149935" cy="524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7" name="矩形 76"/>
            <p:cNvSpPr/>
            <p:nvPr/>
          </p:nvSpPr>
          <p:spPr>
            <a:xfrm>
              <a:off x="8822590" y="3464565"/>
              <a:ext cx="149935" cy="524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8" name="矩形 77"/>
            <p:cNvSpPr/>
            <p:nvPr/>
          </p:nvSpPr>
          <p:spPr>
            <a:xfrm>
              <a:off x="8153558" y="3434809"/>
              <a:ext cx="635671" cy="724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79" name="矩形 78"/>
            <p:cNvSpPr/>
            <p:nvPr/>
          </p:nvSpPr>
          <p:spPr>
            <a:xfrm>
              <a:off x="8153558" y="3340129"/>
              <a:ext cx="635671" cy="724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0" name="矩形 79"/>
            <p:cNvSpPr/>
            <p:nvPr/>
          </p:nvSpPr>
          <p:spPr>
            <a:xfrm rot="10800000" flipH="1">
              <a:off x="9547998" y="2967216"/>
              <a:ext cx="72008" cy="612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scene3d>
              <a:camera prst="orthographicFront">
                <a:rot lat="0" lon="0" rev="30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983033" y="3053957"/>
            <a:ext cx="918735" cy="718207"/>
            <a:chOff x="9925482" y="2571744"/>
            <a:chExt cx="1224980" cy="957609"/>
          </a:xfrm>
        </p:grpSpPr>
        <p:sp>
          <p:nvSpPr>
            <p:cNvPr id="81" name="矩形 80"/>
            <p:cNvSpPr/>
            <p:nvPr/>
          </p:nvSpPr>
          <p:spPr>
            <a:xfrm>
              <a:off x="9925482" y="2779198"/>
              <a:ext cx="144016" cy="7429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2" name="矩形 81"/>
            <p:cNvSpPr/>
            <p:nvPr/>
          </p:nvSpPr>
          <p:spPr>
            <a:xfrm>
              <a:off x="10099982" y="2774936"/>
              <a:ext cx="144016" cy="74294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3" name="矩形 82"/>
            <p:cNvSpPr/>
            <p:nvPr/>
          </p:nvSpPr>
          <p:spPr>
            <a:xfrm>
              <a:off x="10439082" y="2884052"/>
              <a:ext cx="72008" cy="6352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10528662" y="2884052"/>
              <a:ext cx="72008" cy="6352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10276919" y="2812192"/>
              <a:ext cx="144016" cy="6380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7" name="矩形 86"/>
            <p:cNvSpPr/>
            <p:nvPr/>
          </p:nvSpPr>
          <p:spPr>
            <a:xfrm>
              <a:off x="10271000" y="2745804"/>
              <a:ext cx="149935" cy="524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8" name="矩形 87"/>
            <p:cNvSpPr/>
            <p:nvPr/>
          </p:nvSpPr>
          <p:spPr>
            <a:xfrm>
              <a:off x="10275436" y="3467244"/>
              <a:ext cx="149935" cy="524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5" name="矩形 94"/>
            <p:cNvSpPr/>
            <p:nvPr/>
          </p:nvSpPr>
          <p:spPr>
            <a:xfrm>
              <a:off x="10637262" y="2774050"/>
              <a:ext cx="144016" cy="7429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4" name="组合 3"/>
            <p:cNvGrpSpPr/>
            <p:nvPr/>
          </p:nvGrpSpPr>
          <p:grpSpPr>
            <a:xfrm rot="5400000">
              <a:off x="10503611" y="2882502"/>
              <a:ext cx="957609" cy="336093"/>
              <a:chOff x="5533567" y="5687705"/>
              <a:chExt cx="813593" cy="244403"/>
            </a:xfrm>
          </p:grpSpPr>
          <p:sp>
            <p:nvSpPr>
              <p:cNvPr id="109" name="矩形 38"/>
              <p:cNvSpPr/>
              <p:nvPr/>
            </p:nvSpPr>
            <p:spPr>
              <a:xfrm flipH="1">
                <a:off x="5533567" y="5687705"/>
                <a:ext cx="813593" cy="244403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0" name="矩形 38"/>
              <p:cNvSpPr/>
              <p:nvPr/>
            </p:nvSpPr>
            <p:spPr>
              <a:xfrm flipH="1">
                <a:off x="5616166" y="5719296"/>
                <a:ext cx="730994" cy="177912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1" name="直角三角形 110"/>
              <p:cNvSpPr/>
              <p:nvPr/>
            </p:nvSpPr>
            <p:spPr>
              <a:xfrm flipH="1">
                <a:off x="5724128" y="5733256"/>
                <a:ext cx="623032" cy="163952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85" name="图片 8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6611" y="857238"/>
            <a:ext cx="364244" cy="364244"/>
          </a:xfrm>
          <a:prstGeom prst="rect">
            <a:avLst/>
          </a:prstGeom>
        </p:spPr>
      </p:pic>
      <p:pic>
        <p:nvPicPr>
          <p:cNvPr id="91" name="图片 90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0727" y="1821651"/>
            <a:ext cx="321471" cy="321471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1143000" y="2303858"/>
            <a:ext cx="6858001" cy="2093237"/>
            <a:chOff x="-1" y="3071810"/>
            <a:chExt cx="9144001" cy="2790983"/>
          </a:xfrm>
        </p:grpSpPr>
        <p:pic>
          <p:nvPicPr>
            <p:cNvPr id="51" name="图片 50" descr="人工智能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071810"/>
              <a:ext cx="9144000" cy="2790983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 rot="10800000" flipV="1">
              <a:off x="5758219" y="5000636"/>
              <a:ext cx="3385781" cy="714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4" name="矩形 53"/>
            <p:cNvSpPr/>
            <p:nvPr/>
          </p:nvSpPr>
          <p:spPr>
            <a:xfrm rot="10800000" flipV="1">
              <a:off x="1857356" y="5000636"/>
              <a:ext cx="3900865" cy="714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2" name="矩形 51"/>
            <p:cNvSpPr/>
            <p:nvPr/>
          </p:nvSpPr>
          <p:spPr>
            <a:xfrm rot="10800000" flipV="1">
              <a:off x="-1" y="5000636"/>
              <a:ext cx="1599799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63" name="图片 62" descr="机器人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314" y="2839642"/>
            <a:ext cx="451169" cy="547535"/>
          </a:xfrm>
          <a:prstGeom prst="rect">
            <a:avLst/>
          </a:prstGeom>
        </p:spPr>
      </p:pic>
      <p:pic>
        <p:nvPicPr>
          <p:cNvPr id="64" name="图片 63" descr="机器人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3570" y="3053957"/>
            <a:ext cx="495238" cy="571428"/>
          </a:xfrm>
          <a:prstGeom prst="rect">
            <a:avLst/>
          </a:prstGeom>
        </p:spPr>
      </p:pic>
      <p:pic>
        <p:nvPicPr>
          <p:cNvPr id="65" name="图片 64" descr="机器人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8520" y="2518171"/>
            <a:ext cx="479699" cy="745670"/>
          </a:xfrm>
          <a:prstGeom prst="rect">
            <a:avLst/>
          </a:prstGeom>
        </p:spPr>
      </p:pic>
      <p:cxnSp>
        <p:nvCxnSpPr>
          <p:cNvPr id="68" name="直接连接符 67"/>
          <p:cNvCxnSpPr/>
          <p:nvPr/>
        </p:nvCxnSpPr>
        <p:spPr>
          <a:xfrm rot="16200000" flipH="1">
            <a:off x="1384079" y="2009176"/>
            <a:ext cx="267893" cy="21431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1812707" y="2009176"/>
            <a:ext cx="214314" cy="5357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2160967" y="1982386"/>
            <a:ext cx="375050" cy="5357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5400000">
            <a:off x="2643174" y="2143122"/>
            <a:ext cx="160736" cy="16073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10800000" flipV="1">
            <a:off x="2803910" y="2411014"/>
            <a:ext cx="321471" cy="16073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57290" y="160718"/>
            <a:ext cx="489334" cy="4893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46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500" tmFilter="0,0; .5, 1; 1, 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50"/>
                            </p:stCondLst>
                            <p:childTnLst>
                              <p:par>
                                <p:cTn id="29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6" grpId="0"/>
      <p:bldP spid="176" grpId="1"/>
      <p:bldP spid="1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2883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1.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3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的复合选择器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56589" y="864870"/>
            <a:ext cx="2042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1.6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链接伪类选择器</a:t>
            </a:r>
            <a:endParaRPr sz="1800">
              <a:latin typeface="微软雅黑"/>
              <a:cs typeface="微软雅黑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3895EAE-40AB-574B-A438-4CD01A4A0CAC}"/>
              </a:ext>
            </a:extLst>
          </p:cNvPr>
          <p:cNvGrpSpPr/>
          <p:nvPr/>
        </p:nvGrpSpPr>
        <p:grpSpPr>
          <a:xfrm>
            <a:off x="856589" y="2419350"/>
            <a:ext cx="7644892" cy="2294780"/>
            <a:chOff x="965708" y="1579245"/>
            <a:chExt cx="7644892" cy="2255105"/>
          </a:xfrm>
        </p:grpSpPr>
        <p:sp>
          <p:nvSpPr>
            <p:cNvPr id="3" name="object 3"/>
            <p:cNvSpPr txBox="1"/>
            <p:nvPr/>
          </p:nvSpPr>
          <p:spPr>
            <a:xfrm>
              <a:off x="965708" y="1579245"/>
              <a:ext cx="7644892" cy="22551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0"/>
                </a:spcBef>
              </a:pPr>
              <a:endParaRPr sz="16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lang="zh-CN" altLang="en-US" sz="1600" b="1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/>
                </a:rPr>
                <a:t>二、</a:t>
              </a:r>
              <a:r>
                <a:rPr sz="1600" b="1" spc="0" dirty="0" err="1">
                  <a:solidFill>
                    <a:srgbClr val="FF0000"/>
                  </a:solidFill>
                  <a:latin typeface="微软雅黑"/>
                  <a:cs typeface="微软雅黑"/>
                </a:rPr>
                <a:t>链</a:t>
              </a:r>
              <a:r>
                <a:rPr sz="1600" b="1" spc="-5" dirty="0" err="1">
                  <a:solidFill>
                    <a:srgbClr val="FF0000"/>
                  </a:solidFill>
                  <a:latin typeface="微软雅黑"/>
                  <a:cs typeface="微软雅黑"/>
                </a:rPr>
                <a:t>接</a:t>
              </a:r>
              <a:r>
                <a:rPr sz="1600" b="1" spc="0" dirty="0" err="1">
                  <a:solidFill>
                    <a:srgbClr val="FF0000"/>
                  </a:solidFill>
                  <a:latin typeface="微软雅黑"/>
                  <a:cs typeface="微软雅黑"/>
                </a:rPr>
                <a:t>伪</a:t>
              </a:r>
              <a:r>
                <a:rPr sz="1600" b="1" spc="-5" dirty="0" err="1">
                  <a:solidFill>
                    <a:srgbClr val="FF0000"/>
                  </a:solidFill>
                  <a:latin typeface="微软雅黑"/>
                  <a:cs typeface="微软雅黑"/>
                </a:rPr>
                <a:t>类</a:t>
              </a:r>
              <a:r>
                <a:rPr sz="1600" b="1" spc="0" dirty="0" err="1">
                  <a:solidFill>
                    <a:srgbClr val="FF0000"/>
                  </a:solidFill>
                  <a:latin typeface="微软雅黑"/>
                  <a:cs typeface="微软雅黑"/>
                </a:rPr>
                <a:t>选</a:t>
              </a:r>
              <a:r>
                <a:rPr sz="1600" b="1" spc="-5" dirty="0" err="1">
                  <a:solidFill>
                    <a:srgbClr val="FF0000"/>
                  </a:solidFill>
                  <a:latin typeface="微软雅黑"/>
                  <a:cs typeface="微软雅黑"/>
                </a:rPr>
                <a:t>择</a:t>
              </a:r>
              <a:r>
                <a:rPr sz="1600" b="1" spc="-10" dirty="0" err="1">
                  <a:solidFill>
                    <a:srgbClr val="FF0000"/>
                  </a:solidFill>
                  <a:latin typeface="微软雅黑"/>
                  <a:cs typeface="微软雅黑"/>
                </a:rPr>
                <a:t>器</a:t>
              </a:r>
              <a:r>
                <a:rPr sz="1600" b="1" spc="0" dirty="0" err="1">
                  <a:solidFill>
                    <a:srgbClr val="FF0000"/>
                  </a:solidFill>
                  <a:latin typeface="微软雅黑"/>
                  <a:cs typeface="微软雅黑"/>
                </a:rPr>
                <a:t>注</a:t>
              </a:r>
              <a:r>
                <a:rPr sz="1600" b="1" spc="-15" dirty="0" err="1">
                  <a:solidFill>
                    <a:srgbClr val="FF0000"/>
                  </a:solidFill>
                  <a:latin typeface="微软雅黑"/>
                  <a:cs typeface="微软雅黑"/>
                </a:rPr>
                <a:t>意</a:t>
              </a:r>
              <a:r>
                <a:rPr sz="1600" b="1" spc="0" dirty="0" err="1">
                  <a:solidFill>
                    <a:srgbClr val="FF0000"/>
                  </a:solidFill>
                  <a:latin typeface="微软雅黑"/>
                  <a:cs typeface="微软雅黑"/>
                </a:rPr>
                <a:t>事项</a:t>
              </a:r>
              <a:endParaRPr sz="1600" dirty="0">
                <a:latin typeface="微软雅黑"/>
                <a:cs typeface="微软雅黑"/>
              </a:endParaRPr>
            </a:p>
            <a:p>
              <a:pPr>
                <a:lnSpc>
                  <a:spcPct val="100000"/>
                </a:lnSpc>
              </a:pPr>
              <a:endParaRPr sz="1600" dirty="0">
                <a:latin typeface="Times New Roman"/>
                <a:cs typeface="Times New Roman"/>
              </a:endParaRPr>
            </a:p>
            <a:p>
              <a:pPr marL="161925" indent="-149225">
                <a:lnSpc>
                  <a:spcPct val="100000"/>
                </a:lnSpc>
                <a:buAutoNum type="arabicPeriod"/>
                <a:tabLst>
                  <a:tab pos="162560" algn="l"/>
                </a:tabLst>
              </a:pP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为了确保生效</a:t>
              </a:r>
              <a:r>
                <a:rPr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，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请</a:t>
              </a:r>
              <a:r>
                <a:rPr sz="1600" spc="-10" dirty="0">
                  <a:solidFill>
                    <a:srgbClr val="252525"/>
                  </a:solidFill>
                  <a:latin typeface="微软雅黑"/>
                  <a:cs typeface="微软雅黑"/>
                </a:rPr>
                <a:t>按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照</a:t>
              </a:r>
              <a:r>
                <a:rPr sz="1600" spc="-35" dirty="0">
                  <a:solidFill>
                    <a:srgbClr val="252525"/>
                  </a:solidFill>
                  <a:latin typeface="微软雅黑"/>
                  <a:cs typeface="微软雅黑"/>
                </a:rPr>
                <a:t> </a:t>
              </a:r>
              <a:r>
                <a:rPr sz="1600" dirty="0">
                  <a:solidFill>
                    <a:srgbClr val="FF0000"/>
                  </a:solidFill>
                  <a:latin typeface="微软雅黑"/>
                  <a:cs typeface="微软雅黑"/>
                </a:rPr>
                <a:t>LVHA</a:t>
              </a:r>
              <a:r>
                <a:rPr sz="1600" spc="-25" dirty="0">
                  <a:solidFill>
                    <a:srgbClr val="FF0000"/>
                  </a:solidFill>
                  <a:latin typeface="微软雅黑"/>
                  <a:cs typeface="微软雅黑"/>
                </a:rPr>
                <a:t> 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的循顺序声明</a:t>
              </a:r>
              <a:r>
                <a:rPr sz="1600" spc="-35" dirty="0">
                  <a:solidFill>
                    <a:srgbClr val="252525"/>
                  </a:solidFill>
                  <a:latin typeface="微软雅黑"/>
                  <a:cs typeface="微软雅黑"/>
                </a:rPr>
                <a:t> </a:t>
              </a:r>
              <a:r>
                <a:rPr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:link</a:t>
              </a:r>
              <a:r>
                <a:rPr lang="zh-CN" altLang="en-US"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     </a:t>
              </a:r>
              <a:r>
                <a:rPr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:visited</a:t>
              </a:r>
              <a:r>
                <a:rPr lang="zh-CN" altLang="en-US"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    </a:t>
              </a:r>
              <a:r>
                <a:rPr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:hover</a:t>
              </a:r>
              <a:r>
                <a:rPr lang="zh-CN" altLang="en-US"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     </a:t>
              </a:r>
              <a:r>
                <a:rPr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:active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。</a:t>
              </a:r>
              <a:endParaRPr sz="1600" dirty="0">
                <a:latin typeface="微软雅黑"/>
                <a:cs typeface="微软雅黑"/>
              </a:endParaRPr>
            </a:p>
            <a:p>
              <a:pPr>
                <a:lnSpc>
                  <a:spcPct val="100000"/>
                </a:lnSpc>
                <a:spcBef>
                  <a:spcPts val="50"/>
                </a:spcBef>
                <a:buClr>
                  <a:srgbClr val="252525"/>
                </a:buClr>
                <a:buFont typeface="΢"/>
                <a:buAutoNum type="arabicPeriod"/>
              </a:pPr>
              <a:endParaRPr sz="1600" dirty="0">
                <a:latin typeface="Times New Roman"/>
                <a:cs typeface="Times New Roman"/>
              </a:endParaRPr>
            </a:p>
            <a:p>
              <a:pPr marL="161925" indent="-149225">
                <a:lnSpc>
                  <a:spcPct val="100000"/>
                </a:lnSpc>
                <a:buAutoNum type="arabicPeriod"/>
                <a:tabLst>
                  <a:tab pos="162560" algn="l"/>
                </a:tabLst>
              </a:pPr>
              <a:r>
                <a:rPr sz="1600" spc="0" dirty="0" err="1">
                  <a:solidFill>
                    <a:srgbClr val="252525"/>
                  </a:solidFill>
                  <a:latin typeface="微软雅黑"/>
                  <a:cs typeface="微软雅黑"/>
                </a:rPr>
                <a:t>记忆法</a:t>
              </a:r>
              <a:r>
                <a:rPr lang="zh-CN" altLang="en-US" sz="1600" dirty="0">
                  <a:solidFill>
                    <a:srgbClr val="252525"/>
                  </a:solidFill>
                  <a:latin typeface="微软雅黑"/>
                  <a:cs typeface="微软雅黑"/>
                </a:rPr>
                <a:t>，</a:t>
              </a:r>
              <a:r>
                <a:rPr lang="en-US" altLang="zh-CN"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 :</a:t>
              </a:r>
              <a:r>
                <a:rPr lang="en-US" altLang="zh-CN" sz="1600" spc="-5" dirty="0">
                  <a:solidFill>
                    <a:srgbClr val="FF0000"/>
                  </a:solidFill>
                  <a:latin typeface="微软雅黑"/>
                  <a:cs typeface="微软雅黑"/>
                </a:rPr>
                <a:t>l</a:t>
              </a:r>
              <a:r>
                <a:rPr lang="en-US" altLang="zh-CN"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ink     :</a:t>
              </a:r>
              <a:r>
                <a:rPr lang="en-US" altLang="zh-CN" sz="1600" spc="-5" dirty="0">
                  <a:solidFill>
                    <a:srgbClr val="FF0000"/>
                  </a:solidFill>
                  <a:latin typeface="微软雅黑"/>
                  <a:cs typeface="微软雅黑"/>
                </a:rPr>
                <a:t>v</a:t>
              </a:r>
              <a:r>
                <a:rPr lang="en-US" altLang="zh-CN"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isited    :</a:t>
              </a:r>
              <a:r>
                <a:rPr lang="en-US" altLang="zh-CN" sz="1600" spc="-5" dirty="0">
                  <a:solidFill>
                    <a:srgbClr val="FF0000"/>
                  </a:solidFill>
                  <a:latin typeface="微软雅黑"/>
                  <a:cs typeface="微软雅黑"/>
                </a:rPr>
                <a:t>h</a:t>
              </a:r>
              <a:r>
                <a:rPr lang="en-US" altLang="zh-CN"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over     :</a:t>
              </a:r>
              <a:r>
                <a:rPr lang="en-US" altLang="zh-CN" sz="1600" spc="-5" dirty="0">
                  <a:solidFill>
                    <a:srgbClr val="FF0000"/>
                  </a:solidFill>
                  <a:latin typeface="微软雅黑"/>
                  <a:cs typeface="微软雅黑"/>
                </a:rPr>
                <a:t>a</a:t>
              </a:r>
              <a:r>
                <a:rPr lang="en-US" altLang="zh-CN"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ctive </a:t>
              </a:r>
              <a:r>
                <a:rPr lang="zh-CN" altLang="en-US"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 </a:t>
              </a:r>
              <a:r>
                <a:rPr lang="zh-CN" altLang="en-US" sz="1600" spc="-5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/>
                </a:rPr>
                <a:t>即</a:t>
              </a:r>
              <a:r>
                <a:rPr lang="zh-CN" altLang="en-US"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 </a:t>
              </a:r>
              <a:r>
                <a:rPr sz="1600" dirty="0">
                  <a:solidFill>
                    <a:srgbClr val="FF0000"/>
                  </a:solidFill>
                  <a:latin typeface="微软雅黑"/>
                  <a:cs typeface="微软雅黑"/>
                </a:rPr>
                <a:t>l</a:t>
              </a:r>
              <a:r>
                <a:rPr sz="1600" dirty="0">
                  <a:solidFill>
                    <a:srgbClr val="252525"/>
                  </a:solidFill>
                  <a:latin typeface="微软雅黑"/>
                  <a:cs typeface="微软雅黑"/>
                </a:rPr>
                <a:t>o</a:t>
              </a:r>
              <a:r>
                <a:rPr sz="1600" dirty="0">
                  <a:solidFill>
                    <a:srgbClr val="FF0000"/>
                  </a:solidFill>
                  <a:latin typeface="微软雅黑"/>
                  <a:cs typeface="微软雅黑"/>
                </a:rPr>
                <a:t>v</a:t>
              </a:r>
              <a:r>
                <a:rPr sz="1600" dirty="0">
                  <a:solidFill>
                    <a:srgbClr val="252525"/>
                  </a:solidFill>
                  <a:latin typeface="微软雅黑"/>
                  <a:cs typeface="微软雅黑"/>
                </a:rPr>
                <a:t>e</a:t>
              </a:r>
              <a:r>
                <a:rPr sz="1600" spc="-45" dirty="0">
                  <a:solidFill>
                    <a:srgbClr val="252525"/>
                  </a:solidFill>
                  <a:latin typeface="微软雅黑"/>
                  <a:cs typeface="微软雅黑"/>
                </a:rPr>
                <a:t> </a:t>
              </a:r>
              <a:r>
                <a:rPr sz="1600" dirty="0">
                  <a:solidFill>
                    <a:srgbClr val="FF0000"/>
                  </a:solidFill>
                  <a:latin typeface="微软雅黑"/>
                  <a:cs typeface="微软雅黑"/>
                </a:rPr>
                <a:t>ha</a:t>
              </a:r>
              <a:r>
                <a:rPr sz="1600" dirty="0">
                  <a:solidFill>
                    <a:srgbClr val="252525"/>
                  </a:solidFill>
                  <a:latin typeface="微软雅黑"/>
                  <a:cs typeface="微软雅黑"/>
                </a:rPr>
                <a:t>te</a:t>
              </a:r>
              <a:r>
                <a:rPr lang="zh-CN" altLang="en-US" sz="1600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/>
                </a:rPr>
                <a:t>（爱恨原则）</a:t>
              </a:r>
              <a:r>
                <a:rPr sz="1600" spc="-30" dirty="0">
                  <a:solidFill>
                    <a:srgbClr val="2525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/>
                </a:rPr>
                <a:t> </a:t>
              </a:r>
              <a:r>
                <a:rPr lang="zh-CN" altLang="en-US" sz="1600" spc="-20" dirty="0">
                  <a:solidFill>
                    <a:srgbClr val="252525"/>
                  </a:solidFill>
                  <a:latin typeface="微软雅黑"/>
                  <a:cs typeface="微软雅黑"/>
                </a:rPr>
                <a:t>。</a:t>
              </a:r>
              <a:endParaRPr sz="1600" dirty="0">
                <a:latin typeface="微软雅黑"/>
                <a:cs typeface="微软雅黑"/>
              </a:endParaRPr>
            </a:p>
            <a:p>
              <a:pPr>
                <a:lnSpc>
                  <a:spcPct val="100000"/>
                </a:lnSpc>
                <a:spcBef>
                  <a:spcPts val="50"/>
                </a:spcBef>
                <a:buClr>
                  <a:srgbClr val="252525"/>
                </a:buClr>
                <a:buFont typeface="΢"/>
                <a:buAutoNum type="arabicPeriod"/>
              </a:pPr>
              <a:endParaRPr sz="1600" dirty="0">
                <a:latin typeface="Times New Roman"/>
                <a:cs typeface="Times New Roman"/>
              </a:endParaRPr>
            </a:p>
            <a:p>
              <a:pPr marL="161925" indent="-149225">
                <a:lnSpc>
                  <a:spcPct val="100000"/>
                </a:lnSpc>
                <a:buAutoNum type="arabicPeriod"/>
                <a:tabLst>
                  <a:tab pos="162560" algn="l"/>
                </a:tabLst>
              </a:pPr>
              <a:r>
                <a:rPr sz="1600" dirty="0">
                  <a:solidFill>
                    <a:srgbClr val="252525"/>
                  </a:solidFill>
                  <a:latin typeface="微软雅黑"/>
                  <a:cs typeface="微软雅黑"/>
                </a:rPr>
                <a:t>因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为</a:t>
              </a:r>
              <a:r>
                <a:rPr sz="1600" spc="-5" dirty="0">
                  <a:solidFill>
                    <a:srgbClr val="252525"/>
                  </a:solidFill>
                  <a:latin typeface="微软雅黑"/>
                  <a:cs typeface="微软雅黑"/>
                </a:rPr>
                <a:t> </a:t>
              </a:r>
              <a:r>
                <a:rPr sz="1600" dirty="0">
                  <a:solidFill>
                    <a:srgbClr val="252525"/>
                  </a:solidFill>
                  <a:latin typeface="微软雅黑"/>
                  <a:cs typeface="微软雅黑"/>
                </a:rPr>
                <a:t>a 链接在浏览器</a:t>
              </a:r>
              <a:r>
                <a:rPr sz="1600" spc="-10" dirty="0">
                  <a:solidFill>
                    <a:srgbClr val="252525"/>
                  </a:solidFill>
                  <a:latin typeface="微软雅黑"/>
                  <a:cs typeface="微软雅黑"/>
                </a:rPr>
                <a:t>中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具</a:t>
              </a:r>
              <a:r>
                <a:rPr sz="1600" spc="-15" dirty="0">
                  <a:solidFill>
                    <a:srgbClr val="252525"/>
                  </a:solidFill>
                  <a:latin typeface="微软雅黑"/>
                  <a:cs typeface="微软雅黑"/>
                </a:rPr>
                <a:t>有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默</a:t>
              </a:r>
              <a:r>
                <a:rPr sz="1600" spc="-15" dirty="0">
                  <a:solidFill>
                    <a:srgbClr val="252525"/>
                  </a:solidFill>
                  <a:latin typeface="微软雅黑"/>
                  <a:cs typeface="微软雅黑"/>
                </a:rPr>
                <a:t>认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样</a:t>
              </a:r>
              <a:r>
                <a:rPr sz="1600" spc="-10" dirty="0">
                  <a:solidFill>
                    <a:srgbClr val="252525"/>
                  </a:solidFill>
                  <a:latin typeface="微软雅黑"/>
                  <a:cs typeface="微软雅黑"/>
                </a:rPr>
                <a:t>式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，</a:t>
              </a:r>
              <a:r>
                <a:rPr sz="1600" spc="-15" dirty="0">
                  <a:solidFill>
                    <a:srgbClr val="252525"/>
                  </a:solidFill>
                  <a:latin typeface="微软雅黑"/>
                  <a:cs typeface="微软雅黑"/>
                </a:rPr>
                <a:t>所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以</a:t>
              </a:r>
              <a:r>
                <a:rPr sz="1600" spc="-15" dirty="0">
                  <a:solidFill>
                    <a:srgbClr val="252525"/>
                  </a:solidFill>
                  <a:latin typeface="微软雅黑"/>
                  <a:cs typeface="微软雅黑"/>
                </a:rPr>
                <a:t>我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们</a:t>
              </a:r>
              <a:r>
                <a:rPr sz="1600" spc="-15" dirty="0">
                  <a:solidFill>
                    <a:srgbClr val="252525"/>
                  </a:solidFill>
                  <a:latin typeface="微软雅黑"/>
                  <a:cs typeface="微软雅黑"/>
                </a:rPr>
                <a:t>实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际</a:t>
              </a:r>
              <a:r>
                <a:rPr sz="1600" spc="-15" dirty="0">
                  <a:solidFill>
                    <a:srgbClr val="252525"/>
                  </a:solidFill>
                  <a:latin typeface="微软雅黑"/>
                  <a:cs typeface="微软雅黑"/>
                </a:rPr>
                <a:t>工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作</a:t>
              </a:r>
              <a:r>
                <a:rPr sz="1600" spc="-15" dirty="0">
                  <a:solidFill>
                    <a:srgbClr val="252525"/>
                  </a:solidFill>
                  <a:latin typeface="微软雅黑"/>
                  <a:cs typeface="微软雅黑"/>
                </a:rPr>
                <a:t>中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都</a:t>
              </a:r>
              <a:r>
                <a:rPr sz="1600" spc="-15" dirty="0">
                  <a:solidFill>
                    <a:srgbClr val="252525"/>
                  </a:solidFill>
                  <a:latin typeface="微软雅黑"/>
                  <a:cs typeface="微软雅黑"/>
                </a:rPr>
                <a:t>需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要</a:t>
              </a:r>
              <a:r>
                <a:rPr sz="1600" spc="-15" dirty="0">
                  <a:solidFill>
                    <a:srgbClr val="252525"/>
                  </a:solidFill>
                  <a:latin typeface="微软雅黑"/>
                  <a:cs typeface="微软雅黑"/>
                </a:rPr>
                <a:t>给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链</a:t>
              </a:r>
              <a:r>
                <a:rPr sz="1600" spc="-15" dirty="0">
                  <a:solidFill>
                    <a:srgbClr val="252525"/>
                  </a:solidFill>
                  <a:latin typeface="微软雅黑"/>
                  <a:cs typeface="微软雅黑"/>
                </a:rPr>
                <a:t>接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单</a:t>
              </a:r>
              <a:r>
                <a:rPr sz="1600" spc="-15" dirty="0">
                  <a:solidFill>
                    <a:srgbClr val="252525"/>
                  </a:solidFill>
                  <a:latin typeface="微软雅黑"/>
                  <a:cs typeface="微软雅黑"/>
                </a:rPr>
                <a:t>独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指</a:t>
              </a:r>
              <a:r>
                <a:rPr sz="1600" spc="-15" dirty="0">
                  <a:solidFill>
                    <a:srgbClr val="252525"/>
                  </a:solidFill>
                  <a:latin typeface="微软雅黑"/>
                  <a:cs typeface="微软雅黑"/>
                </a:rPr>
                <a:t>定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样</a:t>
              </a:r>
              <a:r>
                <a:rPr sz="1600" spc="-10" dirty="0">
                  <a:solidFill>
                    <a:srgbClr val="252525"/>
                  </a:solidFill>
                  <a:latin typeface="微软雅黑"/>
                  <a:cs typeface="微软雅黑"/>
                </a:rPr>
                <a:t>式</a:t>
              </a:r>
              <a:r>
                <a:rPr sz="1600" spc="0" dirty="0">
                  <a:solidFill>
                    <a:srgbClr val="252525"/>
                  </a:solidFill>
                  <a:latin typeface="微软雅黑"/>
                  <a:cs typeface="微软雅黑"/>
                </a:rPr>
                <a:t>。</a:t>
              </a:r>
              <a:endParaRPr sz="1600" dirty="0">
                <a:latin typeface="微软雅黑"/>
                <a:cs typeface="微软雅黑"/>
              </a:endParaRPr>
            </a:p>
          </p:txBody>
        </p:sp>
        <p:pic>
          <p:nvPicPr>
            <p:cNvPr id="6" name="图形 5" descr="Arrow Right 纯色填充">
              <a:extLst>
                <a:ext uri="{FF2B5EF4-FFF2-40B4-BE49-F238E27FC236}">
                  <a16:creationId xmlns:a16="http://schemas.microsoft.com/office/drawing/2014/main" id="{45DE19BC-9BE2-FD4D-A30A-53E7628BE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42178" y="2343150"/>
              <a:ext cx="172822" cy="172822"/>
            </a:xfrm>
            <a:prstGeom prst="rect">
              <a:avLst/>
            </a:prstGeom>
          </p:spPr>
        </p:pic>
        <p:pic>
          <p:nvPicPr>
            <p:cNvPr id="7" name="图形 6" descr="Arrow Right 纯色填充">
              <a:extLst>
                <a:ext uri="{FF2B5EF4-FFF2-40B4-BE49-F238E27FC236}">
                  <a16:creationId xmlns:a16="http://schemas.microsoft.com/office/drawing/2014/main" id="{D98AB473-7407-3A45-9072-89A36B9B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7000" y="2354580"/>
              <a:ext cx="172822" cy="172822"/>
            </a:xfrm>
            <a:prstGeom prst="rect">
              <a:avLst/>
            </a:prstGeom>
          </p:spPr>
        </p:pic>
        <p:pic>
          <p:nvPicPr>
            <p:cNvPr id="8" name="图形 7" descr="Arrow Right 纯色填充">
              <a:extLst>
                <a:ext uri="{FF2B5EF4-FFF2-40B4-BE49-F238E27FC236}">
                  <a16:creationId xmlns:a16="http://schemas.microsoft.com/office/drawing/2014/main" id="{F6940B1C-217F-214A-B492-2224D2DA2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0978" y="2343150"/>
              <a:ext cx="172822" cy="172822"/>
            </a:xfrm>
            <a:prstGeom prst="rect">
              <a:avLst/>
            </a:prstGeom>
          </p:spPr>
        </p:pic>
        <p:pic>
          <p:nvPicPr>
            <p:cNvPr id="9" name="图形 8" descr="Arrow Right 纯色填充">
              <a:extLst>
                <a:ext uri="{FF2B5EF4-FFF2-40B4-BE49-F238E27FC236}">
                  <a16:creationId xmlns:a16="http://schemas.microsoft.com/office/drawing/2014/main" id="{38D6BBA6-F7B4-2042-BFBC-C9DD0FF22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8400" y="2865120"/>
              <a:ext cx="172822" cy="172822"/>
            </a:xfrm>
            <a:prstGeom prst="rect">
              <a:avLst/>
            </a:prstGeom>
          </p:spPr>
        </p:pic>
        <p:pic>
          <p:nvPicPr>
            <p:cNvPr id="10" name="图形 9" descr="Arrow Right 纯色填充">
              <a:extLst>
                <a:ext uri="{FF2B5EF4-FFF2-40B4-BE49-F238E27FC236}">
                  <a16:creationId xmlns:a16="http://schemas.microsoft.com/office/drawing/2014/main" id="{888D80FA-45CA-8B44-BD71-C9AB05DDA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3222" y="2876550"/>
              <a:ext cx="172822" cy="172822"/>
            </a:xfrm>
            <a:prstGeom prst="rect">
              <a:avLst/>
            </a:prstGeom>
          </p:spPr>
        </p:pic>
        <p:pic>
          <p:nvPicPr>
            <p:cNvPr id="11" name="图形 10" descr="Arrow Right 纯色填充">
              <a:extLst>
                <a:ext uri="{FF2B5EF4-FFF2-40B4-BE49-F238E27FC236}">
                  <a16:creationId xmlns:a16="http://schemas.microsoft.com/office/drawing/2014/main" id="{BDFC90F3-74C5-D145-BAF2-FAB81AED7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7200" y="2865120"/>
              <a:ext cx="172822" cy="172822"/>
            </a:xfrm>
            <a:prstGeom prst="rect">
              <a:avLst/>
            </a:prstGeom>
          </p:spPr>
        </p:pic>
      </p:grpSp>
      <p:sp>
        <p:nvSpPr>
          <p:cNvPr id="15" name="object 3">
            <a:extLst>
              <a:ext uri="{FF2B5EF4-FFF2-40B4-BE49-F238E27FC236}">
                <a16:creationId xmlns:a16="http://schemas.microsoft.com/office/drawing/2014/main" id="{F2C83D83-ADC2-0A4A-A068-B5BCFD98A45C}"/>
              </a:ext>
            </a:extLst>
          </p:cNvPr>
          <p:cNvSpPr txBox="1"/>
          <p:nvPr/>
        </p:nvSpPr>
        <p:spPr>
          <a:xfrm>
            <a:off x="850493" y="1164590"/>
            <a:ext cx="7644892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一、</a:t>
            </a:r>
            <a:r>
              <a:rPr sz="1600" b="1" spc="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链</a:t>
            </a:r>
            <a:r>
              <a:rPr sz="1600" b="1" spc="-5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接</a:t>
            </a:r>
            <a:r>
              <a:rPr sz="1600" b="1" spc="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伪</a:t>
            </a:r>
            <a:r>
              <a:rPr sz="1600" b="1" spc="-5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类</a:t>
            </a:r>
            <a:r>
              <a:rPr sz="1600" b="1" spc="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选</a:t>
            </a:r>
            <a:r>
              <a:rPr sz="1600" b="1" spc="-5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择</a:t>
            </a:r>
            <a:r>
              <a:rPr sz="1600" b="1" spc="-1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器</a:t>
            </a:r>
            <a:r>
              <a:rPr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分类</a:t>
            </a:r>
            <a:endParaRPr sz="16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2560" algn="l"/>
              </a:tabLst>
            </a:pPr>
            <a:r>
              <a:rPr lang="en-US" altLang="zh-CN"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a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:link</a:t>
            </a:r>
            <a:r>
              <a:rPr lang="zh-CN" altLang="en-US" sz="1600" spc="-5" dirty="0">
                <a:solidFill>
                  <a:srgbClr val="252525"/>
                </a:solidFill>
                <a:latin typeface="微软雅黑"/>
                <a:cs typeface="微软雅黑"/>
              </a:rPr>
              <a:t>（有</a:t>
            </a:r>
            <a:r>
              <a:rPr lang="en-US" altLang="zh-CN"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href</a:t>
            </a:r>
            <a:r>
              <a:rPr lang="zh-CN" altLang="en-US" sz="1600" spc="-5" dirty="0">
                <a:solidFill>
                  <a:srgbClr val="252525"/>
                </a:solidFill>
                <a:latin typeface="微软雅黑"/>
                <a:cs typeface="微软雅黑"/>
              </a:rPr>
              <a:t>链接属性）        </a:t>
            </a:r>
            <a:r>
              <a:rPr lang="en-US" altLang="zh-CN"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a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:visited</a:t>
            </a:r>
            <a:r>
              <a:rPr lang="zh-CN" altLang="en-US" sz="1600" spc="-5" dirty="0">
                <a:solidFill>
                  <a:srgbClr val="252525"/>
                </a:solidFill>
                <a:latin typeface="微软雅黑"/>
                <a:cs typeface="微软雅黑"/>
              </a:rPr>
              <a:t>（被访问过）   </a:t>
            </a:r>
            <a:endParaRPr lang="en-US" altLang="zh-CN" sz="1600" spc="-5" dirty="0">
              <a:solidFill>
                <a:srgbClr val="252525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tabLst>
                <a:tab pos="162560" algn="l"/>
              </a:tabLst>
            </a:pPr>
            <a:r>
              <a:rPr lang="en-US" altLang="zh-CN"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a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:hover</a:t>
            </a:r>
            <a:r>
              <a:rPr lang="zh-CN" altLang="en-US" sz="1600" spc="-5" dirty="0">
                <a:solidFill>
                  <a:srgbClr val="252525"/>
                </a:solidFill>
                <a:latin typeface="微软雅黑"/>
                <a:cs typeface="微软雅黑"/>
              </a:rPr>
              <a:t>（悬停）                     </a:t>
            </a:r>
            <a:r>
              <a:rPr lang="en-US" altLang="zh-CN"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a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:active</a:t>
            </a:r>
            <a:r>
              <a:rPr lang="zh-CN" altLang="en-US" sz="1600" dirty="0">
                <a:solidFill>
                  <a:srgbClr val="252525"/>
                </a:solidFill>
                <a:latin typeface="微软雅黑"/>
                <a:cs typeface="微软雅黑"/>
              </a:rPr>
              <a:t>（点击瞬间）</a:t>
            </a:r>
            <a:endParaRPr sz="16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2883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1.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3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的复合选择器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77608" y="1712936"/>
            <a:ext cx="7680592" cy="3144814"/>
          </a:xfrm>
          <a:custGeom>
            <a:avLst/>
            <a:gdLst/>
            <a:ahLst/>
            <a:cxnLst/>
            <a:rect l="l" t="t" r="r" b="b"/>
            <a:pathLst>
              <a:path w="6130925" h="2437129">
                <a:moveTo>
                  <a:pt x="0" y="2437129"/>
                </a:moveTo>
                <a:lnTo>
                  <a:pt x="6130925" y="2437129"/>
                </a:lnTo>
                <a:lnTo>
                  <a:pt x="6130925" y="0"/>
                </a:lnTo>
                <a:lnTo>
                  <a:pt x="0" y="0"/>
                </a:lnTo>
                <a:lnTo>
                  <a:pt x="0" y="2437129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7608" y="1928266"/>
            <a:ext cx="7680592" cy="27980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9554" marR="3609340" indent="1270">
              <a:lnSpc>
                <a:spcPct val="148600"/>
              </a:lnSpc>
              <a:spcBef>
                <a:spcPts val="95"/>
              </a:spcBef>
              <a:tabLst>
                <a:tab pos="1607820" algn="l"/>
              </a:tabLst>
            </a:pPr>
            <a:r>
              <a:rPr sz="1600" dirty="0">
                <a:latin typeface="Courier New"/>
                <a:cs typeface="Courier New"/>
              </a:rPr>
              <a:t>/*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0" dirty="0" err="1">
                <a:latin typeface="宋体"/>
                <a:cs typeface="宋体"/>
              </a:rPr>
              <a:t>是标签选择器所有的链接</a:t>
            </a:r>
            <a:r>
              <a:rPr sz="1600" spc="-35" dirty="0">
                <a:latin typeface="宋体"/>
                <a:cs typeface="宋体"/>
              </a:rPr>
              <a:t> </a:t>
            </a:r>
            <a:r>
              <a:rPr sz="1600" dirty="0">
                <a:latin typeface="Courier New"/>
                <a:cs typeface="Courier New"/>
              </a:rPr>
              <a:t>*/  </a:t>
            </a:r>
            <a:endParaRPr lang="en-US" sz="1600" dirty="0">
              <a:latin typeface="Courier New"/>
              <a:cs typeface="Courier New"/>
            </a:endParaRPr>
          </a:p>
          <a:p>
            <a:pPr marL="249554" marR="3609340" indent="1270">
              <a:lnSpc>
                <a:spcPct val="148600"/>
              </a:lnSpc>
              <a:spcBef>
                <a:spcPts val="95"/>
              </a:spcBef>
              <a:tabLst>
                <a:tab pos="1607820" algn="l"/>
              </a:tabLst>
            </a:pP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</a:p>
          <a:p>
            <a:pPr marL="328930">
              <a:lnSpc>
                <a:spcPct val="100000"/>
              </a:lnSpc>
              <a:spcBef>
                <a:spcPts val="640"/>
              </a:spcBef>
            </a:pPr>
            <a:r>
              <a:rPr sz="1600" spc="-5" dirty="0">
                <a:latin typeface="Courier New"/>
                <a:cs typeface="Courier New"/>
              </a:rPr>
              <a:t>color: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gray;</a:t>
            </a:r>
            <a:endParaRPr sz="1600" dirty="0">
              <a:latin typeface="Courier New"/>
              <a:cs typeface="Courier New"/>
            </a:endParaRPr>
          </a:p>
          <a:p>
            <a:pPr marL="249554">
              <a:lnSpc>
                <a:spcPct val="100000"/>
              </a:lnSpc>
              <a:spcBef>
                <a:spcPts val="625"/>
              </a:spcBef>
            </a:pPr>
            <a:r>
              <a:rPr sz="1600" spc="0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249554" marR="3158490" indent="1270">
              <a:lnSpc>
                <a:spcPct val="148600"/>
              </a:lnSpc>
              <a:spcBef>
                <a:spcPts val="35"/>
              </a:spcBef>
            </a:pPr>
            <a:r>
              <a:rPr sz="1600" dirty="0">
                <a:latin typeface="Courier New"/>
                <a:cs typeface="Courier New"/>
              </a:rPr>
              <a:t>/*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:hover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宋体"/>
                <a:cs typeface="宋体"/>
              </a:rPr>
              <a:t>是链接伪类选择器</a:t>
            </a:r>
            <a:r>
              <a:rPr sz="1600" spc="25" dirty="0">
                <a:latin typeface="宋体"/>
                <a:cs typeface="宋体"/>
              </a:rPr>
              <a:t> </a:t>
            </a:r>
            <a:r>
              <a:rPr sz="1600" spc="0" dirty="0">
                <a:latin typeface="宋体"/>
                <a:cs typeface="宋体"/>
              </a:rPr>
              <a:t>鼠标经过</a:t>
            </a:r>
            <a:r>
              <a:rPr sz="1600" spc="50" dirty="0">
                <a:latin typeface="宋体"/>
                <a:cs typeface="宋体"/>
              </a:rPr>
              <a:t> </a:t>
            </a:r>
            <a:r>
              <a:rPr sz="1600" dirty="0">
                <a:latin typeface="Courier New"/>
                <a:cs typeface="Courier New"/>
              </a:rPr>
              <a:t>*/  </a:t>
            </a:r>
            <a:endParaRPr lang="en-US" sz="1600" dirty="0">
              <a:latin typeface="Courier New"/>
              <a:cs typeface="Courier New"/>
            </a:endParaRPr>
          </a:p>
          <a:p>
            <a:pPr marL="249554" marR="3158490" indent="1270">
              <a:lnSpc>
                <a:spcPct val="148600"/>
              </a:lnSpc>
              <a:spcBef>
                <a:spcPts val="35"/>
              </a:spcBef>
            </a:pPr>
            <a:r>
              <a:rPr sz="1600" b="1" spc="-5" dirty="0" err="1">
                <a:latin typeface="Courier New"/>
                <a:cs typeface="Courier New"/>
              </a:rPr>
              <a:t>a:hover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</a:p>
          <a:p>
            <a:pPr marL="328930">
              <a:lnSpc>
                <a:spcPct val="100000"/>
              </a:lnSpc>
              <a:spcBef>
                <a:spcPts val="650"/>
              </a:spcBef>
              <a:tabLst>
                <a:tab pos="1362075" algn="l"/>
              </a:tabLst>
            </a:pPr>
            <a:r>
              <a:rPr sz="1600" b="1" dirty="0">
                <a:latin typeface="Courier New"/>
                <a:cs typeface="Courier New"/>
              </a:rPr>
              <a:t>color: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red;	/*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0" dirty="0" err="1">
                <a:latin typeface="宋体"/>
                <a:cs typeface="宋体"/>
              </a:rPr>
              <a:t>鼠标经过的时</a:t>
            </a:r>
            <a:r>
              <a:rPr sz="1600" b="1" spc="-10" dirty="0" err="1">
                <a:latin typeface="宋体"/>
                <a:cs typeface="宋体"/>
              </a:rPr>
              <a:t>候</a:t>
            </a:r>
            <a:r>
              <a:rPr sz="1600" b="1" spc="0" dirty="0" err="1">
                <a:latin typeface="宋体"/>
                <a:cs typeface="宋体"/>
              </a:rPr>
              <a:t>，</a:t>
            </a:r>
            <a:r>
              <a:rPr sz="1600" b="1" spc="-10" dirty="0" err="1">
                <a:latin typeface="宋体"/>
                <a:cs typeface="宋体"/>
              </a:rPr>
              <a:t>由</a:t>
            </a:r>
            <a:r>
              <a:rPr sz="1600" b="1" spc="0" dirty="0" err="1">
                <a:latin typeface="宋体"/>
                <a:cs typeface="宋体"/>
              </a:rPr>
              <a:t>原</a:t>
            </a:r>
            <a:r>
              <a:rPr sz="1600" b="1" spc="-10" dirty="0" err="1">
                <a:latin typeface="宋体"/>
                <a:cs typeface="宋体"/>
              </a:rPr>
              <a:t>来</a:t>
            </a:r>
            <a:r>
              <a:rPr sz="1600" b="1" spc="0" dirty="0" err="1">
                <a:latin typeface="宋体"/>
                <a:cs typeface="宋体"/>
              </a:rPr>
              <a:t>的灰色变成了红色</a:t>
            </a:r>
            <a:r>
              <a:rPr sz="1600" b="1" spc="50" dirty="0">
                <a:latin typeface="宋体"/>
                <a:cs typeface="宋体"/>
              </a:rPr>
              <a:t> </a:t>
            </a:r>
            <a:r>
              <a:rPr sz="1600" b="1" dirty="0">
                <a:latin typeface="Courier New"/>
                <a:cs typeface="Courier New"/>
              </a:rPr>
              <a:t>*/</a:t>
            </a:r>
          </a:p>
          <a:p>
            <a:pPr marL="249554">
              <a:lnSpc>
                <a:spcPct val="100000"/>
              </a:lnSpc>
              <a:spcBef>
                <a:spcPts val="61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589" y="864870"/>
            <a:ext cx="4858411" cy="754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1.6</a:t>
            </a:r>
            <a:r>
              <a:rPr sz="1800" b="1" spc="-1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链接伪类选择器</a:t>
            </a:r>
            <a:endParaRPr sz="1800" dirty="0">
              <a:latin typeface="微软雅黑"/>
              <a:cs typeface="微软雅黑"/>
            </a:endParaRPr>
          </a:p>
          <a:p>
            <a:pPr marL="20320">
              <a:lnSpc>
                <a:spcPct val="100000"/>
              </a:lnSpc>
              <a:spcBef>
                <a:spcPts val="1730"/>
              </a:spcBef>
            </a:pPr>
            <a:r>
              <a:rPr sz="1600" b="1" spc="0" dirty="0">
                <a:solidFill>
                  <a:srgbClr val="FF0000"/>
                </a:solidFill>
                <a:latin typeface="微软雅黑"/>
                <a:cs typeface="微软雅黑"/>
              </a:rPr>
              <a:t>链接伪类选择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sz="1600" b="1" spc="0" dirty="0">
                <a:solidFill>
                  <a:srgbClr val="FF0000"/>
                </a:solidFill>
                <a:latin typeface="微软雅黑"/>
                <a:cs typeface="微软雅黑"/>
              </a:rPr>
              <a:t>实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际</a:t>
            </a:r>
            <a:r>
              <a:rPr sz="1600" b="1" spc="0" dirty="0">
                <a:solidFill>
                  <a:srgbClr val="FF0000"/>
                </a:solidFill>
                <a:latin typeface="微软雅黑"/>
                <a:cs typeface="微软雅黑"/>
              </a:rPr>
              <a:t>工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作</a:t>
            </a:r>
            <a:r>
              <a:rPr sz="1600" b="1" spc="0" dirty="0">
                <a:solidFill>
                  <a:srgbClr val="FF0000"/>
                </a:solidFill>
                <a:latin typeface="微软雅黑"/>
                <a:cs typeface="微软雅黑"/>
              </a:rPr>
              <a:t>开发</a:t>
            </a:r>
            <a:r>
              <a:rPr sz="1600" b="1" spc="-5" dirty="0">
                <a:solidFill>
                  <a:srgbClr val="FF0000"/>
                </a:solidFill>
                <a:latin typeface="微软雅黑"/>
                <a:cs typeface="微软雅黑"/>
              </a:rPr>
              <a:t>中</a:t>
            </a:r>
            <a:r>
              <a:rPr sz="1600" b="1" spc="0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1600" b="1" spc="-10" dirty="0">
                <a:solidFill>
                  <a:srgbClr val="FF0000"/>
                </a:solidFill>
                <a:latin typeface="微软雅黑"/>
                <a:cs typeface="微软雅黑"/>
              </a:rPr>
              <a:t>写</a:t>
            </a:r>
            <a:r>
              <a:rPr sz="1600" b="1" dirty="0">
                <a:solidFill>
                  <a:srgbClr val="FF0000"/>
                </a:solidFill>
                <a:latin typeface="微软雅黑"/>
                <a:cs typeface="微软雅黑"/>
              </a:rPr>
              <a:t>法</a:t>
            </a:r>
            <a:r>
              <a:rPr sz="1600" b="1" spc="0" dirty="0">
                <a:solidFill>
                  <a:srgbClr val="FF0000"/>
                </a:solidFill>
                <a:latin typeface="微软雅黑"/>
                <a:cs typeface="微软雅黑"/>
              </a:rPr>
              <a:t>：</a:t>
            </a:r>
            <a:endParaRPr sz="16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2883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1.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3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的复合选择器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58812" y="2747444"/>
            <a:ext cx="6684988" cy="1119706"/>
          </a:xfrm>
          <a:custGeom>
            <a:avLst/>
            <a:gdLst/>
            <a:ahLst/>
            <a:cxnLst/>
            <a:rect l="l" t="t" r="r" b="b"/>
            <a:pathLst>
              <a:path w="6588759" h="928369">
                <a:moveTo>
                  <a:pt x="0" y="928319"/>
                </a:moveTo>
                <a:lnTo>
                  <a:pt x="6588379" y="928319"/>
                </a:lnTo>
                <a:lnTo>
                  <a:pt x="6588379" y="0"/>
                </a:lnTo>
                <a:lnTo>
                  <a:pt x="0" y="0"/>
                </a:lnTo>
                <a:lnTo>
                  <a:pt x="0" y="928319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2716" y="864870"/>
            <a:ext cx="6588759" cy="1531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1.7</a:t>
            </a:r>
            <a:r>
              <a:rPr sz="1800" b="1" spc="-1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:focus</a:t>
            </a:r>
            <a:r>
              <a:rPr sz="1800" b="1" spc="-1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伪类选择器</a:t>
            </a:r>
            <a:endParaRPr sz="1800" dirty="0">
              <a:latin typeface="微软雅黑"/>
              <a:cs typeface="微软雅黑"/>
            </a:endParaRPr>
          </a:p>
          <a:p>
            <a:pPr marL="16510">
              <a:lnSpc>
                <a:spcPct val="100000"/>
              </a:lnSpc>
              <a:spcBef>
                <a:spcPts val="2020"/>
              </a:spcBef>
            </a:pPr>
            <a:r>
              <a:rPr sz="1050" dirty="0">
                <a:solidFill>
                  <a:srgbClr val="FF0000"/>
                </a:solidFill>
                <a:latin typeface="微软雅黑"/>
                <a:cs typeface="微软雅黑"/>
              </a:rPr>
              <a:t>: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focus</a:t>
            </a:r>
            <a:r>
              <a:rPr sz="1600" spc="-2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伪类选择器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于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取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获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得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焦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点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表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单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素。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焦点就是光标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-35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600" spc="-50" dirty="0">
                <a:solidFill>
                  <a:srgbClr val="252525"/>
                </a:solidFill>
                <a:latin typeface="微软雅黑"/>
                <a:cs typeface="微软雅黑"/>
              </a:rPr>
              <a:t>般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情况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&lt;input&gt;</a:t>
            </a:r>
            <a:r>
              <a:rPr sz="160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类表单元素才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能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获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取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因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此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这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也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主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要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针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于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表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单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来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说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F70DD0-1943-B445-A3E8-939AAB0BF14E}"/>
              </a:ext>
            </a:extLst>
          </p:cNvPr>
          <p:cNvSpPr/>
          <p:nvPr/>
        </p:nvSpPr>
        <p:spPr>
          <a:xfrm>
            <a:off x="852716" y="2814854"/>
            <a:ext cx="66849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0180">
              <a:lnSpc>
                <a:spcPct val="100000"/>
              </a:lnSpc>
            </a:pPr>
            <a:r>
              <a:rPr lang="en-US" altLang="zh-CN" sz="1600" b="1" spc="-10" dirty="0" err="1">
                <a:latin typeface="Courier New"/>
                <a:cs typeface="Courier New"/>
              </a:rPr>
              <a:t>input:focus</a:t>
            </a:r>
            <a:r>
              <a:rPr lang="en-US" altLang="zh-CN" sz="1600" b="1" spc="-20" dirty="0">
                <a:latin typeface="Courier New"/>
                <a:cs typeface="Courier New"/>
              </a:rPr>
              <a:t> </a:t>
            </a:r>
            <a:r>
              <a:rPr lang="en-US" altLang="zh-CN" sz="1600" b="1" dirty="0">
                <a:latin typeface="Courier New"/>
                <a:cs typeface="Courier New"/>
              </a:rPr>
              <a:t>{</a:t>
            </a: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lang="en-US" altLang="zh-CN" sz="1600" b="1" spc="-10" dirty="0">
                <a:latin typeface="Courier New"/>
                <a:cs typeface="Courier New"/>
              </a:rPr>
              <a:t>background-color:</a:t>
            </a:r>
            <a:r>
              <a:rPr lang="zh-CN" altLang="en-US" sz="1600" b="1" spc="-10" dirty="0">
                <a:latin typeface="Courier New"/>
                <a:cs typeface="Courier New"/>
              </a:rPr>
              <a:t> </a:t>
            </a:r>
            <a:r>
              <a:rPr lang="en-US" altLang="zh-CN" sz="1600" b="1" spc="-10" dirty="0">
                <a:latin typeface="Courier New"/>
                <a:cs typeface="Courier New"/>
              </a:rPr>
              <a:t>yellow;</a:t>
            </a:r>
            <a:endParaRPr lang="en-US" altLang="zh-CN" sz="1600" b="1" dirty="0">
              <a:latin typeface="Courier New"/>
              <a:cs typeface="Courier New"/>
            </a:endParaRPr>
          </a:p>
          <a:p>
            <a:pPr marL="170180">
              <a:lnSpc>
                <a:spcPct val="100000"/>
              </a:lnSpc>
              <a:spcBef>
                <a:spcPts val="640"/>
              </a:spcBef>
            </a:pPr>
            <a:r>
              <a:rPr lang="en-US" altLang="zh-CN" sz="1600" b="1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2883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1.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3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的复合选择器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56589" y="864870"/>
            <a:ext cx="2042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1.8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复合选择器总结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5596" y="1469132"/>
            <a:ext cx="7085092" cy="3160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2883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1.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3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的复合选择器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52716" y="1733550"/>
            <a:ext cx="7224484" cy="3213700"/>
          </a:xfrm>
          <a:custGeom>
            <a:avLst/>
            <a:gdLst/>
            <a:ahLst/>
            <a:cxnLst/>
            <a:rect l="l" t="t" r="r" b="b"/>
            <a:pathLst>
              <a:path w="6588759" h="928369">
                <a:moveTo>
                  <a:pt x="0" y="928319"/>
                </a:moveTo>
                <a:lnTo>
                  <a:pt x="6588379" y="928319"/>
                </a:lnTo>
                <a:lnTo>
                  <a:pt x="6588379" y="0"/>
                </a:lnTo>
                <a:lnTo>
                  <a:pt x="0" y="0"/>
                </a:lnTo>
                <a:lnTo>
                  <a:pt x="0" y="928319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2716" y="864870"/>
            <a:ext cx="7438568" cy="7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1.</a:t>
            </a:r>
            <a:r>
              <a:rPr lang="en-US" sz="1800" b="1" dirty="0">
                <a:solidFill>
                  <a:srgbClr val="585858"/>
                </a:solidFill>
                <a:latin typeface="微软雅黑"/>
                <a:cs typeface="微软雅黑"/>
              </a:rPr>
              <a:t>9</a:t>
            </a:r>
            <a:r>
              <a:rPr sz="1800" b="1" spc="-1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:</a:t>
            </a:r>
            <a:r>
              <a:rPr lang="en-US" b="1" spc="-5" dirty="0">
                <a:solidFill>
                  <a:srgbClr val="585858"/>
                </a:solidFill>
                <a:latin typeface="微软雅黑"/>
                <a:cs typeface="微软雅黑"/>
              </a:rPr>
              <a:t>nth-of-type(n)</a:t>
            </a:r>
            <a:r>
              <a:rPr sz="1800" b="1" spc="-1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lang="zh-CN" altLang="en-US" sz="1800" b="1" spc="-15" dirty="0">
                <a:solidFill>
                  <a:srgbClr val="585858"/>
                </a:solidFill>
                <a:latin typeface="微软雅黑"/>
                <a:cs typeface="微软雅黑"/>
              </a:rPr>
              <a:t>位置</a:t>
            </a:r>
            <a:r>
              <a:rPr sz="1800" b="1" dirty="0" err="1">
                <a:solidFill>
                  <a:srgbClr val="585858"/>
                </a:solidFill>
                <a:latin typeface="微软雅黑"/>
                <a:cs typeface="微软雅黑"/>
              </a:rPr>
              <a:t>选择器</a:t>
            </a:r>
            <a:endParaRPr sz="1800" dirty="0">
              <a:latin typeface="微软雅黑"/>
              <a:cs typeface="微软雅黑"/>
            </a:endParaRPr>
          </a:p>
          <a:p>
            <a:pPr marL="16510">
              <a:lnSpc>
                <a:spcPct val="100000"/>
              </a:lnSpc>
              <a:spcBef>
                <a:spcPts val="2020"/>
              </a:spcBef>
            </a:pPr>
            <a:r>
              <a:rPr lang="en-US" sz="1600" dirty="0" err="1">
                <a:solidFill>
                  <a:srgbClr val="FF0000"/>
                </a:solidFill>
                <a:latin typeface="微软雅黑"/>
                <a:cs typeface="微软雅黑"/>
              </a:rPr>
              <a:t>p:nth-of-type</a:t>
            </a:r>
            <a:r>
              <a:rPr lang="en-US" sz="1600" dirty="0">
                <a:solidFill>
                  <a:srgbClr val="FF0000"/>
                </a:solidFill>
                <a:latin typeface="微软雅黑"/>
                <a:cs typeface="微软雅黑"/>
              </a:rPr>
              <a:t>(1)  </a:t>
            </a:r>
            <a:r>
              <a:rPr lang="zh-CN" altLang="en-US" sz="1600" dirty="0">
                <a:latin typeface="微软雅黑"/>
                <a:cs typeface="微软雅黑"/>
              </a:rPr>
              <a:t>先找到子元素中的</a:t>
            </a:r>
            <a:r>
              <a:rPr lang="en-US" altLang="zh-CN" sz="1600" dirty="0">
                <a:latin typeface="微软雅黑"/>
                <a:cs typeface="微软雅黑"/>
              </a:rPr>
              <a:t>&lt;p&gt;</a:t>
            </a:r>
            <a:r>
              <a:rPr lang="zh-CN" altLang="en-US" sz="1600" dirty="0">
                <a:latin typeface="微软雅黑"/>
                <a:cs typeface="微软雅黑"/>
              </a:rPr>
              <a:t>们，然后从中选取第</a:t>
            </a:r>
            <a:r>
              <a:rPr lang="en-US" altLang="zh-CN" sz="1600" dirty="0">
                <a:latin typeface="微软雅黑"/>
                <a:cs typeface="微软雅黑"/>
              </a:rPr>
              <a:t>1</a:t>
            </a:r>
            <a:r>
              <a:rPr lang="zh-CN" altLang="en-US" sz="1600" dirty="0">
                <a:latin typeface="微软雅黑"/>
                <a:cs typeface="微软雅黑"/>
              </a:rPr>
              <a:t>个。</a:t>
            </a:r>
            <a:r>
              <a:rPr lang="en-US" altLang="zh-CN" sz="1600" dirty="0">
                <a:latin typeface="微软雅黑"/>
                <a:cs typeface="微软雅黑"/>
              </a:rPr>
              <a:t>【</a:t>
            </a:r>
            <a:r>
              <a:rPr lang="zh-CN" altLang="en-US" sz="1600" dirty="0">
                <a:latin typeface="微软雅黑"/>
                <a:cs typeface="微软雅黑"/>
              </a:rPr>
              <a:t>标签优先</a:t>
            </a:r>
            <a:r>
              <a:rPr lang="en-US" altLang="zh-CN" sz="1600" dirty="0">
                <a:latin typeface="微软雅黑"/>
                <a:cs typeface="微软雅黑"/>
              </a:rPr>
              <a:t>】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5762C6A-04BE-ED4F-9E04-9CCA43D98E77}"/>
              </a:ext>
            </a:extLst>
          </p:cNvPr>
          <p:cNvSpPr txBox="1"/>
          <p:nvPr/>
        </p:nvSpPr>
        <p:spPr>
          <a:xfrm>
            <a:off x="852716" y="1733550"/>
            <a:ext cx="7224484" cy="321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</a:pPr>
            <a:r>
              <a:rPr lang="en-US" sz="1600" spc="-10" dirty="0">
                <a:latin typeface="Courier New"/>
                <a:cs typeface="Courier New"/>
              </a:rPr>
              <a:t>&lt;body&gt;</a:t>
            </a:r>
          </a:p>
          <a:p>
            <a:pPr marL="170180">
              <a:lnSpc>
                <a:spcPct val="100000"/>
              </a:lnSpc>
            </a:pPr>
            <a:r>
              <a:rPr lang="en-US" sz="1600" spc="-10" dirty="0">
                <a:latin typeface="Courier New"/>
                <a:cs typeface="Courier New"/>
              </a:rPr>
              <a:t>    &lt;h1&gt;</a:t>
            </a:r>
            <a:r>
              <a:rPr lang="zh-CN" altLang="en-US" sz="1600" spc="-10" dirty="0">
                <a:latin typeface="Courier New"/>
                <a:cs typeface="Courier New"/>
              </a:rPr>
              <a:t>这是标题</a:t>
            </a:r>
            <a:r>
              <a:rPr lang="en-US" altLang="zh-CN" sz="1600" spc="-10" dirty="0">
                <a:latin typeface="Courier New"/>
                <a:cs typeface="Courier New"/>
              </a:rPr>
              <a:t>&lt;/</a:t>
            </a:r>
            <a:r>
              <a:rPr lang="en-US" sz="1600" spc="-10" dirty="0">
                <a:latin typeface="Courier New"/>
                <a:cs typeface="Courier New"/>
              </a:rPr>
              <a:t>h1&gt;</a:t>
            </a:r>
          </a:p>
          <a:p>
            <a:pPr marL="170180">
              <a:lnSpc>
                <a:spcPct val="100000"/>
              </a:lnSpc>
            </a:pPr>
            <a:r>
              <a:rPr lang="en-US" sz="1600" spc="-10" dirty="0">
                <a:latin typeface="Courier New"/>
                <a:cs typeface="Courier New"/>
              </a:rPr>
              <a:t>    &lt;p&gt;</a:t>
            </a:r>
            <a:r>
              <a:rPr lang="zh-CN" altLang="en-US" sz="1600" spc="-10" dirty="0">
                <a:latin typeface="Courier New"/>
                <a:cs typeface="Courier New"/>
              </a:rPr>
              <a:t>第一个段落。</a:t>
            </a:r>
            <a:r>
              <a:rPr lang="en-US" altLang="zh-CN" sz="1600" spc="-10" dirty="0">
                <a:latin typeface="Courier New"/>
                <a:cs typeface="Courier New"/>
              </a:rPr>
              <a:t>&lt;/</a:t>
            </a:r>
            <a:r>
              <a:rPr lang="en-US" sz="1600" spc="-10" dirty="0">
                <a:latin typeface="Courier New"/>
                <a:cs typeface="Courier New"/>
              </a:rPr>
              <a:t>p&gt;</a:t>
            </a:r>
          </a:p>
          <a:p>
            <a:pPr marL="170180">
              <a:lnSpc>
                <a:spcPct val="100000"/>
              </a:lnSpc>
            </a:pPr>
            <a:r>
              <a:rPr lang="en-US" sz="1600" spc="-10" dirty="0">
                <a:latin typeface="Courier New"/>
                <a:cs typeface="Courier New"/>
              </a:rPr>
              <a:t>    &lt;p&gt;</a:t>
            </a:r>
            <a:r>
              <a:rPr lang="zh-CN" altLang="en-US" sz="1600" spc="-10" dirty="0">
                <a:latin typeface="Courier New"/>
                <a:cs typeface="Courier New"/>
              </a:rPr>
              <a:t>第二个段落。</a:t>
            </a:r>
            <a:r>
              <a:rPr lang="en-US" altLang="zh-CN" sz="1600" spc="-10" dirty="0">
                <a:latin typeface="Courier New"/>
                <a:cs typeface="Courier New"/>
              </a:rPr>
              <a:t>&lt;/</a:t>
            </a:r>
            <a:r>
              <a:rPr lang="en-US" sz="1600" spc="-10" dirty="0">
                <a:latin typeface="Courier New"/>
                <a:cs typeface="Courier New"/>
              </a:rPr>
              <a:t>p&gt;</a:t>
            </a:r>
          </a:p>
          <a:p>
            <a:pPr marL="170180">
              <a:lnSpc>
                <a:spcPct val="100000"/>
              </a:lnSpc>
            </a:pPr>
            <a:r>
              <a:rPr lang="en-US" sz="1600" spc="-10" dirty="0">
                <a:latin typeface="Courier New"/>
                <a:cs typeface="Courier New"/>
              </a:rPr>
              <a:t>    &lt;p&gt;</a:t>
            </a:r>
            <a:r>
              <a:rPr lang="zh-CN" altLang="en-US" sz="1600" spc="-10" dirty="0">
                <a:latin typeface="Courier New"/>
                <a:cs typeface="Courier New"/>
              </a:rPr>
              <a:t>第三个段落。</a:t>
            </a:r>
            <a:r>
              <a:rPr lang="en-US" altLang="zh-CN" sz="1600" spc="-10" dirty="0">
                <a:latin typeface="Courier New"/>
                <a:cs typeface="Courier New"/>
              </a:rPr>
              <a:t>&lt;/</a:t>
            </a:r>
            <a:r>
              <a:rPr lang="en-US" sz="1600" spc="-10" dirty="0">
                <a:latin typeface="Courier New"/>
                <a:cs typeface="Courier New"/>
              </a:rPr>
              <a:t>p&gt;</a:t>
            </a:r>
          </a:p>
          <a:p>
            <a:pPr marL="170180">
              <a:lnSpc>
                <a:spcPct val="100000"/>
              </a:lnSpc>
            </a:pPr>
            <a:r>
              <a:rPr lang="en-US" sz="1600" spc="-10" dirty="0">
                <a:latin typeface="Courier New"/>
                <a:cs typeface="Courier New"/>
              </a:rPr>
              <a:t>    &lt;p&gt;</a:t>
            </a:r>
            <a:r>
              <a:rPr lang="zh-CN" altLang="en-US" sz="1600" spc="-10" dirty="0">
                <a:latin typeface="Courier New"/>
                <a:cs typeface="Courier New"/>
              </a:rPr>
              <a:t>第四个段落。</a:t>
            </a:r>
            <a:r>
              <a:rPr lang="en-US" altLang="zh-CN" sz="1600" spc="-10" dirty="0">
                <a:latin typeface="Courier New"/>
                <a:cs typeface="Courier New"/>
              </a:rPr>
              <a:t>&lt;/</a:t>
            </a:r>
            <a:r>
              <a:rPr lang="en-US" sz="1600" spc="-10" dirty="0">
                <a:latin typeface="Courier New"/>
                <a:cs typeface="Courier New"/>
              </a:rPr>
              <a:t>p&gt;</a:t>
            </a:r>
          </a:p>
          <a:p>
            <a:pPr marL="170180">
              <a:lnSpc>
                <a:spcPct val="100000"/>
              </a:lnSpc>
            </a:pPr>
            <a:r>
              <a:rPr lang="en-US" sz="1600" spc="-10" dirty="0">
                <a:latin typeface="Courier New"/>
                <a:cs typeface="Courier New"/>
              </a:rPr>
              <a:t>    &lt;p&gt;</a:t>
            </a:r>
            <a:r>
              <a:rPr lang="zh-CN" altLang="en-US" sz="1600" spc="-10" dirty="0">
                <a:latin typeface="Courier New"/>
                <a:cs typeface="Courier New"/>
              </a:rPr>
              <a:t>第五个段落。</a:t>
            </a:r>
            <a:r>
              <a:rPr lang="en-US" altLang="zh-CN" sz="1600" spc="-10" dirty="0">
                <a:latin typeface="Courier New"/>
                <a:cs typeface="Courier New"/>
              </a:rPr>
              <a:t>&lt;/</a:t>
            </a:r>
            <a:r>
              <a:rPr lang="en-US" sz="1600" spc="-10" dirty="0">
                <a:latin typeface="Courier New"/>
                <a:cs typeface="Courier New"/>
              </a:rPr>
              <a:t>p&gt;</a:t>
            </a:r>
          </a:p>
          <a:p>
            <a:pPr marL="170180">
              <a:lnSpc>
                <a:spcPct val="100000"/>
              </a:lnSpc>
            </a:pPr>
            <a:r>
              <a:rPr lang="en-US" sz="1600" spc="-10" dirty="0">
                <a:latin typeface="Courier New"/>
                <a:cs typeface="Courier New"/>
              </a:rPr>
              <a:t>&lt;/body&gt;</a:t>
            </a:r>
          </a:p>
          <a:p>
            <a:pPr marL="170180">
              <a:lnSpc>
                <a:spcPct val="100000"/>
              </a:lnSpc>
            </a:pPr>
            <a:r>
              <a:rPr lang="en-US" altLang="zh-CN" sz="1600" spc="-10" dirty="0">
                <a:latin typeface="Courier New"/>
                <a:cs typeface="Courier New"/>
              </a:rPr>
              <a:t>&lt;style&gt;</a:t>
            </a:r>
            <a:endParaRPr lang="en-US" sz="1600" spc="-10" dirty="0">
              <a:latin typeface="Courier New"/>
              <a:cs typeface="Courier New"/>
            </a:endParaRPr>
          </a:p>
          <a:p>
            <a:pPr marL="170180">
              <a:lnSpc>
                <a:spcPct val="100000"/>
              </a:lnSpc>
            </a:pPr>
            <a:r>
              <a:rPr lang="zh-CN" alt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p:nth-of-type</a:t>
            </a:r>
            <a:r>
              <a:rPr lang="en-US" sz="1600" dirty="0">
                <a:latin typeface="Courier New"/>
                <a:cs typeface="Courier New"/>
              </a:rPr>
              <a:t>(1)</a:t>
            </a:r>
            <a:r>
              <a:rPr lang="zh-CN" alt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pPr marL="170180">
              <a:lnSpc>
                <a:spcPct val="100000"/>
              </a:lnSpc>
            </a:pPr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zh-CN" altLang="en-US" sz="1600" dirty="0">
                <a:latin typeface="Courier New"/>
                <a:cs typeface="Courier New"/>
              </a:rPr>
              <a:t>    </a:t>
            </a:r>
            <a:r>
              <a:rPr lang="en-US" sz="1600" dirty="0">
                <a:latin typeface="Courier New"/>
                <a:cs typeface="Courier New"/>
              </a:rPr>
              <a:t>background: green;</a:t>
            </a:r>
          </a:p>
          <a:p>
            <a:pPr marL="170180">
              <a:lnSpc>
                <a:spcPct val="100000"/>
              </a:lnSpc>
            </a:pPr>
            <a:r>
              <a:rPr lang="zh-CN" altLang="en-US" sz="1600" dirty="0">
                <a:latin typeface="Courier New"/>
                <a:cs typeface="Courier New"/>
              </a:rPr>
              <a:t>    </a:t>
            </a:r>
            <a:r>
              <a:rPr lang="en-US" sz="1600" dirty="0">
                <a:latin typeface="Courier New"/>
                <a:cs typeface="Courier New"/>
              </a:rPr>
              <a:t>}</a:t>
            </a:r>
          </a:p>
          <a:p>
            <a:pPr marL="170180">
              <a:lnSpc>
                <a:spcPct val="100000"/>
              </a:lnSpc>
            </a:pPr>
            <a:r>
              <a:rPr lang="en-US" altLang="zh-CN" sz="1600" dirty="0">
                <a:latin typeface="Courier New"/>
                <a:cs typeface="Courier New"/>
              </a:rPr>
              <a:t>&lt;/style&gt;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723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7751" y="5049837"/>
            <a:ext cx="976630" cy="93980"/>
          </a:xfrm>
          <a:custGeom>
            <a:avLst/>
            <a:gdLst/>
            <a:ahLst/>
            <a:cxnLst/>
            <a:rect l="l" t="t" r="r" b="b"/>
            <a:pathLst>
              <a:path w="976629" h="93979">
                <a:moveTo>
                  <a:pt x="0" y="93662"/>
                </a:moveTo>
                <a:lnTo>
                  <a:pt x="976312" y="93662"/>
                </a:lnTo>
                <a:lnTo>
                  <a:pt x="976312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049837"/>
            <a:ext cx="8114030" cy="93980"/>
          </a:xfrm>
          <a:custGeom>
            <a:avLst/>
            <a:gdLst/>
            <a:ahLst/>
            <a:cxnLst/>
            <a:rect l="l" t="t" r="r" b="b"/>
            <a:pathLst>
              <a:path w="8114030" h="93979">
                <a:moveTo>
                  <a:pt x="0" y="93662"/>
                </a:moveTo>
                <a:lnTo>
                  <a:pt x="8113776" y="93662"/>
                </a:lnTo>
                <a:lnTo>
                  <a:pt x="8113776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597" y="130606"/>
            <a:ext cx="412115" cy="462280"/>
          </a:xfrm>
          <a:custGeom>
            <a:avLst/>
            <a:gdLst/>
            <a:ahLst/>
            <a:cxnLst/>
            <a:rect l="l" t="t" r="r" b="b"/>
            <a:pathLst>
              <a:path w="412115" h="462280">
                <a:moveTo>
                  <a:pt x="0" y="462229"/>
                </a:moveTo>
                <a:lnTo>
                  <a:pt x="411988" y="462229"/>
                </a:lnTo>
                <a:lnTo>
                  <a:pt x="411988" y="0"/>
                </a:lnTo>
                <a:lnTo>
                  <a:pt x="0" y="0"/>
                </a:lnTo>
                <a:lnTo>
                  <a:pt x="0" y="462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5000" y="1939798"/>
            <a:ext cx="553998" cy="2460752"/>
          </a:xfrm>
          <a:prstGeom prst="rect">
            <a:avLst/>
          </a:prstGeom>
        </p:spPr>
        <p:txBody>
          <a:bodyPr vert="vert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3600" dirty="0">
                <a:solidFill>
                  <a:srgbClr val="FF0000"/>
                </a:solidFill>
                <a:latin typeface="微软雅黑"/>
                <a:cs typeface="微软雅黑"/>
              </a:rPr>
              <a:t>Con</a:t>
            </a:r>
            <a:r>
              <a:rPr sz="3600" spc="-1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3600" spc="-5" dirty="0">
                <a:solidFill>
                  <a:srgbClr val="FF0000"/>
                </a:solidFill>
                <a:latin typeface="微软雅黑"/>
                <a:cs typeface="微软雅黑"/>
              </a:rPr>
              <a:t>ents</a:t>
            </a:r>
            <a:endParaRPr sz="36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98625" y="916050"/>
            <a:ext cx="936625" cy="935355"/>
          </a:xfrm>
          <a:custGeom>
            <a:avLst/>
            <a:gdLst/>
            <a:ahLst/>
            <a:cxnLst/>
            <a:rect l="l" t="t" r="r" b="b"/>
            <a:pathLst>
              <a:path w="936625" h="935355">
                <a:moveTo>
                  <a:pt x="468375" y="0"/>
                </a:moveTo>
                <a:lnTo>
                  <a:pt x="420483" y="2413"/>
                </a:lnTo>
                <a:lnTo>
                  <a:pt x="373975" y="9497"/>
                </a:lnTo>
                <a:lnTo>
                  <a:pt x="329087" y="21016"/>
                </a:lnTo>
                <a:lnTo>
                  <a:pt x="286053" y="36736"/>
                </a:lnTo>
                <a:lnTo>
                  <a:pt x="245110" y="56422"/>
                </a:lnTo>
                <a:lnTo>
                  <a:pt x="206492" y="79838"/>
                </a:lnTo>
                <a:lnTo>
                  <a:pt x="170436" y="106749"/>
                </a:lnTo>
                <a:lnTo>
                  <a:pt x="137175" y="136921"/>
                </a:lnTo>
                <a:lnTo>
                  <a:pt x="106947" y="170119"/>
                </a:lnTo>
                <a:lnTo>
                  <a:pt x="79985" y="206108"/>
                </a:lnTo>
                <a:lnTo>
                  <a:pt x="56526" y="244652"/>
                </a:lnTo>
                <a:lnTo>
                  <a:pt x="36804" y="285517"/>
                </a:lnTo>
                <a:lnTo>
                  <a:pt x="21055" y="328468"/>
                </a:lnTo>
                <a:lnTo>
                  <a:pt x="9514" y="373270"/>
                </a:lnTo>
                <a:lnTo>
                  <a:pt x="2417" y="419688"/>
                </a:lnTo>
                <a:lnTo>
                  <a:pt x="0" y="467487"/>
                </a:lnTo>
                <a:lnTo>
                  <a:pt x="2417" y="515285"/>
                </a:lnTo>
                <a:lnTo>
                  <a:pt x="9514" y="561703"/>
                </a:lnTo>
                <a:lnTo>
                  <a:pt x="21055" y="606505"/>
                </a:lnTo>
                <a:lnTo>
                  <a:pt x="36804" y="649456"/>
                </a:lnTo>
                <a:lnTo>
                  <a:pt x="56526" y="690321"/>
                </a:lnTo>
                <a:lnTo>
                  <a:pt x="79985" y="728865"/>
                </a:lnTo>
                <a:lnTo>
                  <a:pt x="106947" y="764854"/>
                </a:lnTo>
                <a:lnTo>
                  <a:pt x="137175" y="798052"/>
                </a:lnTo>
                <a:lnTo>
                  <a:pt x="170436" y="828224"/>
                </a:lnTo>
                <a:lnTo>
                  <a:pt x="206492" y="855135"/>
                </a:lnTo>
                <a:lnTo>
                  <a:pt x="245110" y="878551"/>
                </a:lnTo>
                <a:lnTo>
                  <a:pt x="286053" y="898237"/>
                </a:lnTo>
                <a:lnTo>
                  <a:pt x="329087" y="913957"/>
                </a:lnTo>
                <a:lnTo>
                  <a:pt x="373975" y="925476"/>
                </a:lnTo>
                <a:lnTo>
                  <a:pt x="420483" y="932560"/>
                </a:lnTo>
                <a:lnTo>
                  <a:pt x="468375" y="934974"/>
                </a:lnTo>
                <a:lnTo>
                  <a:pt x="516246" y="932560"/>
                </a:lnTo>
                <a:lnTo>
                  <a:pt x="562734" y="925476"/>
                </a:lnTo>
                <a:lnTo>
                  <a:pt x="607606" y="913957"/>
                </a:lnTo>
                <a:lnTo>
                  <a:pt x="650624" y="898237"/>
                </a:lnTo>
                <a:lnTo>
                  <a:pt x="691555" y="878551"/>
                </a:lnTo>
                <a:lnTo>
                  <a:pt x="730163" y="855135"/>
                </a:lnTo>
                <a:lnTo>
                  <a:pt x="766211" y="828224"/>
                </a:lnTo>
                <a:lnTo>
                  <a:pt x="799465" y="798052"/>
                </a:lnTo>
                <a:lnTo>
                  <a:pt x="829688" y="764854"/>
                </a:lnTo>
                <a:lnTo>
                  <a:pt x="856646" y="728865"/>
                </a:lnTo>
                <a:lnTo>
                  <a:pt x="880102" y="690321"/>
                </a:lnTo>
                <a:lnTo>
                  <a:pt x="899822" y="649456"/>
                </a:lnTo>
                <a:lnTo>
                  <a:pt x="915570" y="606505"/>
                </a:lnTo>
                <a:lnTo>
                  <a:pt x="927110" y="561703"/>
                </a:lnTo>
                <a:lnTo>
                  <a:pt x="934207" y="515285"/>
                </a:lnTo>
                <a:lnTo>
                  <a:pt x="936625" y="467487"/>
                </a:lnTo>
                <a:lnTo>
                  <a:pt x="934207" y="419688"/>
                </a:lnTo>
                <a:lnTo>
                  <a:pt x="927110" y="373270"/>
                </a:lnTo>
                <a:lnTo>
                  <a:pt x="915570" y="328468"/>
                </a:lnTo>
                <a:lnTo>
                  <a:pt x="899822" y="285517"/>
                </a:lnTo>
                <a:lnTo>
                  <a:pt x="880102" y="244652"/>
                </a:lnTo>
                <a:lnTo>
                  <a:pt x="856646" y="206108"/>
                </a:lnTo>
                <a:lnTo>
                  <a:pt x="829688" y="170119"/>
                </a:lnTo>
                <a:lnTo>
                  <a:pt x="799464" y="136921"/>
                </a:lnTo>
                <a:lnTo>
                  <a:pt x="766211" y="106749"/>
                </a:lnTo>
                <a:lnTo>
                  <a:pt x="730163" y="79838"/>
                </a:lnTo>
                <a:lnTo>
                  <a:pt x="691555" y="56422"/>
                </a:lnTo>
                <a:lnTo>
                  <a:pt x="650624" y="36736"/>
                </a:lnTo>
                <a:lnTo>
                  <a:pt x="607606" y="21016"/>
                </a:lnTo>
                <a:lnTo>
                  <a:pt x="562734" y="9497"/>
                </a:lnTo>
                <a:lnTo>
                  <a:pt x="516246" y="2413"/>
                </a:lnTo>
                <a:lnTo>
                  <a:pt x="4683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75282" y="984326"/>
            <a:ext cx="585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0" dirty="0">
                <a:solidFill>
                  <a:srgbClr val="FFFFFF"/>
                </a:solidFill>
                <a:latin typeface="微软雅黑"/>
                <a:cs typeface="微软雅黑"/>
              </a:rPr>
              <a:t>目</a:t>
            </a:r>
            <a:endParaRPr sz="4400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59063" y="1124012"/>
            <a:ext cx="542925" cy="519430"/>
          </a:xfrm>
          <a:custGeom>
            <a:avLst/>
            <a:gdLst/>
            <a:ahLst/>
            <a:cxnLst/>
            <a:rect l="l" t="t" r="r" b="b"/>
            <a:pathLst>
              <a:path w="542925" h="519430">
                <a:moveTo>
                  <a:pt x="143637" y="449580"/>
                </a:moveTo>
                <a:lnTo>
                  <a:pt x="147732" y="464744"/>
                </a:lnTo>
                <a:lnTo>
                  <a:pt x="151828" y="481457"/>
                </a:lnTo>
                <a:lnTo>
                  <a:pt x="155924" y="499693"/>
                </a:lnTo>
                <a:lnTo>
                  <a:pt x="160020" y="519430"/>
                </a:lnTo>
                <a:lnTo>
                  <a:pt x="183570" y="519049"/>
                </a:lnTo>
                <a:lnTo>
                  <a:pt x="224528" y="517715"/>
                </a:lnTo>
                <a:lnTo>
                  <a:pt x="271845" y="510162"/>
                </a:lnTo>
                <a:lnTo>
                  <a:pt x="305996" y="467578"/>
                </a:lnTo>
                <a:lnTo>
                  <a:pt x="307862" y="451812"/>
                </a:lnTo>
                <a:lnTo>
                  <a:pt x="191214" y="451812"/>
                </a:lnTo>
                <a:lnTo>
                  <a:pt x="177546" y="451469"/>
                </a:lnTo>
                <a:lnTo>
                  <a:pt x="161686" y="450721"/>
                </a:lnTo>
                <a:lnTo>
                  <a:pt x="143637" y="449580"/>
                </a:lnTo>
                <a:close/>
              </a:path>
              <a:path w="542925" h="519430">
                <a:moveTo>
                  <a:pt x="422482" y="371983"/>
                </a:moveTo>
                <a:lnTo>
                  <a:pt x="310261" y="371983"/>
                </a:lnTo>
                <a:lnTo>
                  <a:pt x="349623" y="411942"/>
                </a:lnTo>
                <a:lnTo>
                  <a:pt x="393414" y="446103"/>
                </a:lnTo>
                <a:lnTo>
                  <a:pt x="441634" y="474477"/>
                </a:lnTo>
                <a:lnTo>
                  <a:pt x="494284" y="497078"/>
                </a:lnTo>
                <a:lnTo>
                  <a:pt x="503259" y="483580"/>
                </a:lnTo>
                <a:lnTo>
                  <a:pt x="514437" y="467578"/>
                </a:lnTo>
                <a:lnTo>
                  <a:pt x="527591" y="449393"/>
                </a:lnTo>
                <a:lnTo>
                  <a:pt x="542925" y="428752"/>
                </a:lnTo>
                <a:lnTo>
                  <a:pt x="507442" y="418796"/>
                </a:lnTo>
                <a:lnTo>
                  <a:pt x="474138" y="407019"/>
                </a:lnTo>
                <a:lnTo>
                  <a:pt x="443001" y="393408"/>
                </a:lnTo>
                <a:lnTo>
                  <a:pt x="414019" y="377952"/>
                </a:lnTo>
                <a:lnTo>
                  <a:pt x="422482" y="371983"/>
                </a:lnTo>
                <a:close/>
              </a:path>
              <a:path w="542925" h="519430">
                <a:moveTo>
                  <a:pt x="101092" y="261620"/>
                </a:moveTo>
                <a:lnTo>
                  <a:pt x="72643" y="261620"/>
                </a:lnTo>
                <a:lnTo>
                  <a:pt x="41529" y="297688"/>
                </a:lnTo>
                <a:lnTo>
                  <a:pt x="61079" y="313021"/>
                </a:lnTo>
                <a:lnTo>
                  <a:pt x="81438" y="330057"/>
                </a:lnTo>
                <a:lnTo>
                  <a:pt x="102608" y="348783"/>
                </a:lnTo>
                <a:lnTo>
                  <a:pt x="124587" y="369189"/>
                </a:lnTo>
                <a:lnTo>
                  <a:pt x="94654" y="383125"/>
                </a:lnTo>
                <a:lnTo>
                  <a:pt x="63912" y="396954"/>
                </a:lnTo>
                <a:lnTo>
                  <a:pt x="32361" y="410712"/>
                </a:lnTo>
                <a:lnTo>
                  <a:pt x="0" y="424434"/>
                </a:lnTo>
                <a:lnTo>
                  <a:pt x="36068" y="496443"/>
                </a:lnTo>
                <a:lnTo>
                  <a:pt x="76973" y="473366"/>
                </a:lnTo>
                <a:lnTo>
                  <a:pt x="123856" y="447754"/>
                </a:lnTo>
                <a:lnTo>
                  <a:pt x="176692" y="419594"/>
                </a:lnTo>
                <a:lnTo>
                  <a:pt x="235457" y="388874"/>
                </a:lnTo>
                <a:lnTo>
                  <a:pt x="310261" y="388874"/>
                </a:lnTo>
                <a:lnTo>
                  <a:pt x="310261" y="371983"/>
                </a:lnTo>
                <a:lnTo>
                  <a:pt x="422482" y="371983"/>
                </a:lnTo>
                <a:lnTo>
                  <a:pt x="429505" y="367030"/>
                </a:lnTo>
                <a:lnTo>
                  <a:pt x="128905" y="367030"/>
                </a:lnTo>
                <a:lnTo>
                  <a:pt x="173736" y="318389"/>
                </a:lnTo>
                <a:lnTo>
                  <a:pt x="154420" y="302768"/>
                </a:lnTo>
                <a:lnTo>
                  <a:pt x="135890" y="288099"/>
                </a:lnTo>
                <a:lnTo>
                  <a:pt x="118121" y="274383"/>
                </a:lnTo>
                <a:lnTo>
                  <a:pt x="101092" y="261620"/>
                </a:lnTo>
                <a:close/>
              </a:path>
              <a:path w="542925" h="519430">
                <a:moveTo>
                  <a:pt x="310261" y="388874"/>
                </a:moveTo>
                <a:lnTo>
                  <a:pt x="235457" y="388874"/>
                </a:lnTo>
                <a:lnTo>
                  <a:pt x="235457" y="416687"/>
                </a:lnTo>
                <a:lnTo>
                  <a:pt x="233410" y="432022"/>
                </a:lnTo>
                <a:lnTo>
                  <a:pt x="227266" y="442976"/>
                </a:lnTo>
                <a:lnTo>
                  <a:pt x="217027" y="449548"/>
                </a:lnTo>
                <a:lnTo>
                  <a:pt x="202692" y="451739"/>
                </a:lnTo>
                <a:lnTo>
                  <a:pt x="191214" y="451812"/>
                </a:lnTo>
                <a:lnTo>
                  <a:pt x="307862" y="451812"/>
                </a:lnTo>
                <a:lnTo>
                  <a:pt x="310204" y="432022"/>
                </a:lnTo>
                <a:lnTo>
                  <a:pt x="310261" y="388874"/>
                </a:lnTo>
                <a:close/>
              </a:path>
              <a:path w="542925" h="519430">
                <a:moveTo>
                  <a:pt x="310261" y="261620"/>
                </a:moveTo>
                <a:lnTo>
                  <a:pt x="235457" y="261620"/>
                </a:lnTo>
                <a:lnTo>
                  <a:pt x="235457" y="313563"/>
                </a:lnTo>
                <a:lnTo>
                  <a:pt x="209932" y="327114"/>
                </a:lnTo>
                <a:lnTo>
                  <a:pt x="183657" y="340534"/>
                </a:lnTo>
                <a:lnTo>
                  <a:pt x="156644" y="353835"/>
                </a:lnTo>
                <a:lnTo>
                  <a:pt x="128905" y="367030"/>
                </a:lnTo>
                <a:lnTo>
                  <a:pt x="429505" y="367030"/>
                </a:lnTo>
                <a:lnTo>
                  <a:pt x="436161" y="362334"/>
                </a:lnTo>
                <a:lnTo>
                  <a:pt x="458946" y="346551"/>
                </a:lnTo>
                <a:lnTo>
                  <a:pt x="472896" y="337058"/>
                </a:lnTo>
                <a:lnTo>
                  <a:pt x="357759" y="337058"/>
                </a:lnTo>
                <a:lnTo>
                  <a:pt x="344783" y="324887"/>
                </a:lnTo>
                <a:lnTo>
                  <a:pt x="332533" y="311991"/>
                </a:lnTo>
                <a:lnTo>
                  <a:pt x="321022" y="298356"/>
                </a:lnTo>
                <a:lnTo>
                  <a:pt x="310261" y="283972"/>
                </a:lnTo>
                <a:lnTo>
                  <a:pt x="310261" y="261620"/>
                </a:lnTo>
                <a:close/>
              </a:path>
              <a:path w="542925" h="519430">
                <a:moveTo>
                  <a:pt x="455549" y="261620"/>
                </a:moveTo>
                <a:lnTo>
                  <a:pt x="449580" y="261620"/>
                </a:lnTo>
                <a:lnTo>
                  <a:pt x="426624" y="282694"/>
                </a:lnTo>
                <a:lnTo>
                  <a:pt x="403669" y="302291"/>
                </a:lnTo>
                <a:lnTo>
                  <a:pt x="380714" y="320413"/>
                </a:lnTo>
                <a:lnTo>
                  <a:pt x="357759" y="337058"/>
                </a:lnTo>
                <a:lnTo>
                  <a:pt x="472896" y="337058"/>
                </a:lnTo>
                <a:lnTo>
                  <a:pt x="482349" y="330624"/>
                </a:lnTo>
                <a:lnTo>
                  <a:pt x="506349" y="314579"/>
                </a:lnTo>
                <a:lnTo>
                  <a:pt x="455549" y="261620"/>
                </a:lnTo>
                <a:close/>
              </a:path>
              <a:path w="542925" h="519430">
                <a:moveTo>
                  <a:pt x="541782" y="197739"/>
                </a:moveTo>
                <a:lnTo>
                  <a:pt x="2159" y="197739"/>
                </a:lnTo>
                <a:lnTo>
                  <a:pt x="2159" y="261620"/>
                </a:lnTo>
                <a:lnTo>
                  <a:pt x="541782" y="261620"/>
                </a:lnTo>
                <a:lnTo>
                  <a:pt x="541782" y="197739"/>
                </a:lnTo>
                <a:close/>
              </a:path>
              <a:path w="542925" h="519430">
                <a:moveTo>
                  <a:pt x="465963" y="0"/>
                </a:moveTo>
                <a:lnTo>
                  <a:pt x="47498" y="0"/>
                </a:lnTo>
                <a:lnTo>
                  <a:pt x="47498" y="63881"/>
                </a:lnTo>
                <a:lnTo>
                  <a:pt x="391032" y="63881"/>
                </a:lnTo>
                <a:lnTo>
                  <a:pt x="391032" y="100457"/>
                </a:lnTo>
                <a:lnTo>
                  <a:pt x="66675" y="100457"/>
                </a:lnTo>
                <a:lnTo>
                  <a:pt x="66675" y="161163"/>
                </a:lnTo>
                <a:lnTo>
                  <a:pt x="391032" y="161163"/>
                </a:lnTo>
                <a:lnTo>
                  <a:pt x="391032" y="197739"/>
                </a:lnTo>
                <a:lnTo>
                  <a:pt x="465963" y="197739"/>
                </a:lnTo>
                <a:lnTo>
                  <a:pt x="46596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6344" y="2146426"/>
            <a:ext cx="142367" cy="78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7175" y="2146426"/>
            <a:ext cx="137413" cy="108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67200" y="1770539"/>
            <a:ext cx="3962400" cy="250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1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的复</a:t>
            </a:r>
            <a:r>
              <a:rPr spc="-5" dirty="0">
                <a:latin typeface="微软雅黑"/>
                <a:cs typeface="微软雅黑"/>
              </a:rPr>
              <a:t>合</a:t>
            </a:r>
            <a:r>
              <a:rPr dirty="0">
                <a:latin typeface="微软雅黑"/>
                <a:cs typeface="微软雅黑"/>
              </a:rPr>
              <a:t>选择器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CSS</a:t>
            </a:r>
            <a:r>
              <a:rPr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的元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显示模式</a:t>
            </a:r>
          </a:p>
          <a:p>
            <a:pPr>
              <a:lnSpc>
                <a:spcPct val="100000"/>
              </a:lnSpc>
              <a:spcBef>
                <a:spcPts val="15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1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的背景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1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的</a:t>
            </a:r>
            <a:r>
              <a:rPr spc="-5" dirty="0">
                <a:latin typeface="微软雅黑"/>
                <a:cs typeface="微软雅黑"/>
              </a:rPr>
              <a:t>三</a:t>
            </a:r>
            <a:r>
              <a:rPr dirty="0">
                <a:latin typeface="微软雅黑"/>
                <a:cs typeface="微软雅黑"/>
              </a:rPr>
              <a:t>大特性</a:t>
            </a:r>
          </a:p>
          <a:p>
            <a:pPr>
              <a:lnSpc>
                <a:spcPct val="100000"/>
              </a:lnSpc>
              <a:spcBef>
                <a:spcPts val="15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1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的注释</a:t>
            </a:r>
          </a:p>
        </p:txBody>
      </p:sp>
      <p:pic>
        <p:nvPicPr>
          <p:cNvPr id="15" name="Picture 2" descr="E:\讯飞工作文件\logo\讯飞教育圆形LOGO.png">
            <a:extLst>
              <a:ext uri="{FF2B5EF4-FFF2-40B4-BE49-F238E27FC236}">
                <a16:creationId xmlns:a16="http://schemas.microsoft.com/office/drawing/2014/main" id="{7E4A8794-7032-BD4D-BA47-BB4176463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63" y="163787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75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3188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2.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</a:rPr>
              <a:t>CSS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的元素显示模式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56589" y="864870"/>
            <a:ext cx="2499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2.1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什么是元素显示模式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589" y="1512189"/>
            <a:ext cx="7296811" cy="30117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970"/>
              </a:lnSpc>
              <a:spcBef>
                <a:spcPts val="105"/>
              </a:spcBef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作用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：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网页的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非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多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，在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地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会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到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型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了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解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他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特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点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可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以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更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好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布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局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我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们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网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页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 marR="5080">
              <a:lnSpc>
                <a:spcPts val="3970"/>
              </a:lnSpc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元素显示模式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就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元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（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标签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）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以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什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么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方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式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进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行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显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示</a:t>
            </a:r>
            <a:r>
              <a:rPr lang="zh-CN" altLang="en-US" sz="1600" spc="-1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lang="en-US" sz="1600" spc="-10" dirty="0">
              <a:solidFill>
                <a:srgbClr val="252525"/>
              </a:solidFill>
              <a:latin typeface="微软雅黑"/>
              <a:cs typeface="微软雅黑"/>
            </a:endParaRPr>
          </a:p>
          <a:p>
            <a:pPr marR="5080">
              <a:lnSpc>
                <a:spcPts val="3970"/>
              </a:lnSpc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比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lang="zh-CN" altLang="en-US"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：</a:t>
            </a:r>
            <a:endParaRPr lang="en-US" altLang="zh-CN" sz="1600" spc="-10" dirty="0">
              <a:solidFill>
                <a:srgbClr val="252525"/>
              </a:solidFill>
              <a:latin typeface="微软雅黑"/>
              <a:cs typeface="微软雅黑"/>
            </a:endParaRPr>
          </a:p>
          <a:p>
            <a:pPr marR="5080">
              <a:lnSpc>
                <a:spcPts val="3970"/>
              </a:lnSpc>
            </a:pP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&lt;div&gt;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自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己</a:t>
            </a:r>
            <a:r>
              <a:rPr sz="1600" spc="-35" dirty="0" err="1">
                <a:solidFill>
                  <a:srgbClr val="252525"/>
                </a:solidFill>
                <a:latin typeface="微软雅黑"/>
                <a:cs typeface="微软雅黑"/>
              </a:rPr>
              <a:t>占</a:t>
            </a:r>
            <a:r>
              <a:rPr sz="1600" spc="-50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lang="zh-CN" altLang="en-US"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比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z="1600" spc="-35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600" spc="-50" dirty="0" err="1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放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多</a:t>
            </a:r>
            <a:r>
              <a:rPr sz="160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&lt;span&gt;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 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sz="1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元素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一般分为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块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元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行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内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元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两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种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型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3188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2.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</a:rPr>
              <a:t>CSS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的元素显示模式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56588" y="666750"/>
            <a:ext cx="7296812" cy="43601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2.2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块元素</a:t>
            </a:r>
            <a:endParaRPr sz="1800" dirty="0">
              <a:latin typeface="微软雅黑"/>
              <a:cs typeface="微软雅黑"/>
            </a:endParaRPr>
          </a:p>
          <a:p>
            <a:pPr marL="12700" marR="5080">
              <a:lnSpc>
                <a:spcPct val="150000"/>
              </a:lnSpc>
              <a:spcBef>
                <a:spcPts val="270"/>
              </a:spcBef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常见的块元素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&lt;h1&gt;~&lt;h6&gt;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&lt;p&gt;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&lt;div&gt;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&lt;ul&gt;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&lt;ol&gt;、&lt;li&gt;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其中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&lt;div&gt;</a:t>
            </a:r>
            <a:r>
              <a:rPr sz="1400" spc="-3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标签是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最典型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块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元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 块级元素的特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点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：</a:t>
            </a:r>
            <a:endParaRPr sz="1400" dirty="0">
              <a:latin typeface="微软雅黑"/>
              <a:cs typeface="微软雅黑"/>
            </a:endParaRPr>
          </a:p>
          <a:p>
            <a:pPr marL="12700">
              <a:spcBef>
                <a:spcPts val="969"/>
              </a:spcBef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①</a:t>
            </a:r>
            <a:r>
              <a:rPr sz="1400" spc="10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比较霸道，自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己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独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占</a:t>
            </a:r>
            <a:r>
              <a:rPr sz="1400" spc="-35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-5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  <a:p>
            <a:pPr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/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②</a:t>
            </a:r>
            <a:r>
              <a:rPr sz="1400" spc="10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高度，宽度、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外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距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及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内边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距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都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控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制。</a:t>
            </a:r>
            <a:endParaRPr sz="1400" dirty="0">
              <a:latin typeface="微软雅黑"/>
              <a:cs typeface="微软雅黑"/>
            </a:endParaRPr>
          </a:p>
          <a:p>
            <a:pPr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/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③</a:t>
            </a:r>
            <a:r>
              <a:rPr sz="1400" spc="10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宽度默认是容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父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级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宽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度）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100%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  <a:p>
            <a:pPr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/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④</a:t>
            </a:r>
            <a:r>
              <a:rPr sz="1400" spc="10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是一个容器及</a:t>
            </a:r>
            <a:r>
              <a:rPr sz="1400" spc="-25" dirty="0">
                <a:solidFill>
                  <a:srgbClr val="252525"/>
                </a:solidFill>
                <a:latin typeface="微软雅黑"/>
                <a:cs typeface="微软雅黑"/>
              </a:rPr>
              <a:t>盒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子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可以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放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者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块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级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  <a:p>
            <a:pPr>
              <a:spcBef>
                <a:spcPts val="3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/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注意：</a:t>
            </a:r>
            <a:endParaRPr sz="1400" dirty="0">
              <a:latin typeface="微软雅黑"/>
              <a:cs typeface="微软雅黑"/>
            </a:endParaRPr>
          </a:p>
          <a:p>
            <a:pPr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84785" indent="-172085">
              <a:buFont typeface="Wingdings"/>
              <a:buChar char=""/>
              <a:tabLst>
                <a:tab pos="185420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文字类的元素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能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块级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元素</a:t>
            </a:r>
            <a:endParaRPr sz="1400" dirty="0">
              <a:latin typeface="微软雅黑"/>
              <a:cs typeface="微软雅黑"/>
            </a:endParaRPr>
          </a:p>
          <a:p>
            <a:pPr>
              <a:spcBef>
                <a:spcPts val="45"/>
              </a:spcBef>
              <a:buClr>
                <a:srgbClr val="252525"/>
              </a:buClr>
              <a:buFont typeface="Wingdings"/>
              <a:buChar char=""/>
            </a:pPr>
            <a:endParaRPr sz="1400" dirty="0">
              <a:latin typeface="Times New Roman"/>
              <a:cs typeface="Times New Roman"/>
            </a:endParaRPr>
          </a:p>
          <a:p>
            <a:pPr marL="184785" indent="-172085">
              <a:spcBef>
                <a:spcPts val="5"/>
              </a:spcBef>
              <a:buFont typeface="Wingdings"/>
              <a:buChar char=""/>
              <a:tabLst>
                <a:tab pos="185420" algn="l"/>
              </a:tabLst>
            </a:pP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&lt;p&gt;</a:t>
            </a:r>
            <a:r>
              <a:rPr sz="1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标签主要用于存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放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因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此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&lt;p&gt;</a:t>
            </a:r>
            <a:r>
              <a:rPr sz="1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里面不能放块级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别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能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放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&lt;div&gt;</a:t>
            </a:r>
            <a:endParaRPr sz="1400" dirty="0">
              <a:latin typeface="微软雅黑"/>
              <a:cs typeface="微软雅黑"/>
            </a:endParaRPr>
          </a:p>
          <a:p>
            <a:pPr>
              <a:buClr>
                <a:srgbClr val="252525"/>
              </a:buClr>
              <a:buFont typeface="Wingdings"/>
              <a:buChar char=""/>
            </a:pPr>
            <a:endParaRPr sz="1400" dirty="0">
              <a:latin typeface="Times New Roman"/>
              <a:cs typeface="Times New Roman"/>
            </a:endParaRPr>
          </a:p>
          <a:p>
            <a:pPr marL="184785" indent="-172085">
              <a:buFont typeface="Wingdings"/>
              <a:buChar char=""/>
              <a:tabLst>
                <a:tab pos="185420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同理，</a:t>
            </a:r>
            <a:r>
              <a:rPr sz="14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&lt;h1&gt;~&lt;h6&gt;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都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块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级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里</a:t>
            </a:r>
            <a:r>
              <a:rPr sz="1400" spc="-5" dirty="0" err="1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也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能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放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其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他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块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级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元素</a:t>
            </a:r>
            <a:r>
              <a:rPr lang="zh-CN" altLang="en-US"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3188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2.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</a:rPr>
              <a:t>CSS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的元素显示模式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56588" y="742950"/>
            <a:ext cx="7373011" cy="4221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</a:t>
            </a:r>
            <a:r>
              <a:rPr lang="en-US" altLang="zh-CN" sz="1800" b="1" dirty="0">
                <a:solidFill>
                  <a:srgbClr val="585858"/>
                </a:solidFill>
                <a:latin typeface="微软雅黑"/>
                <a:cs typeface="微软雅黑"/>
              </a:rPr>
              <a:t>3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行内元素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常见的行内元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4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&lt;a&gt;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&lt;strong&gt;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&lt;b&gt;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&lt;em&gt;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、&lt;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i</a:t>
            </a:r>
            <a:r>
              <a:rPr lang="en-US" altLang="zh-CN" sz="1400" spc="-10" dirty="0">
                <a:solidFill>
                  <a:srgbClr val="252525"/>
                </a:solidFill>
                <a:latin typeface="微软雅黑"/>
                <a:cs typeface="微软雅黑"/>
              </a:rPr>
              <a:t>&gt;</a:t>
            </a:r>
            <a:r>
              <a:rPr lang="zh-CN" altLang="en-US" sz="1400" spc="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lang="en-US" altLang="zh-CN" sz="1400" spc="-5" dirty="0">
                <a:solidFill>
                  <a:srgbClr val="252525"/>
                </a:solidFill>
                <a:latin typeface="微软雅黑"/>
                <a:cs typeface="微软雅黑"/>
              </a:rPr>
              <a:t>&lt;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span&gt;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其中</a:t>
            </a:r>
            <a:r>
              <a:rPr sz="1400" dirty="0">
                <a:solidFill>
                  <a:srgbClr val="FF0000"/>
                </a:solidFill>
                <a:latin typeface="微软雅黑"/>
                <a:cs typeface="微软雅黑"/>
              </a:rPr>
              <a:t>&lt;span&gt;</a:t>
            </a:r>
            <a:r>
              <a:rPr sz="1400" spc="-3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标签是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最典型的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行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内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元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地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也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将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称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内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联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元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行内元素的特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点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：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①</a:t>
            </a:r>
            <a:r>
              <a:rPr sz="1400" spc="10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相邻行内元素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z="1400" spc="-35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-5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上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-25" dirty="0">
                <a:solidFill>
                  <a:srgbClr val="252525"/>
                </a:solidFill>
                <a:latin typeface="微软雅黑"/>
                <a:cs typeface="微软雅黑"/>
              </a:rPr>
              <a:t>一行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显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示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多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个。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②</a:t>
            </a:r>
            <a:r>
              <a:rPr sz="1400" spc="10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高、宽直接设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置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无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效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③</a:t>
            </a:r>
            <a:r>
              <a:rPr sz="1400" spc="10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默认宽度就是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它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身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容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的宽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度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④</a:t>
            </a:r>
            <a:r>
              <a:rPr sz="1400" spc="10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行内元素只能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容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纳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其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他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素。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0" dirty="0" err="1">
                <a:solidFill>
                  <a:srgbClr val="FF0000"/>
                </a:solidFill>
                <a:latin typeface="微软雅黑"/>
                <a:cs typeface="微软雅黑"/>
              </a:rPr>
              <a:t>注意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：</a:t>
            </a:r>
            <a:endParaRPr sz="1400"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Wingdings"/>
              <a:buChar char=""/>
              <a:tabLst>
                <a:tab pos="185420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链接里面不能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再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放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链接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Wingdings"/>
              <a:buChar char=""/>
            </a:pPr>
            <a:endParaRPr sz="1400"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Wingdings"/>
              <a:buChar char=""/>
              <a:tabLst>
                <a:tab pos="185420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特殊情况链接</a:t>
            </a:r>
            <a:r>
              <a:rPr sz="14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&lt;a&gt;</a:t>
            </a:r>
            <a:r>
              <a:rPr sz="14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里面可以放块级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lang="zh-CN" altLang="en-US" sz="1400" spc="-1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3188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2.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</a:rPr>
              <a:t>CSS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的元素显示模式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56588" y="864870"/>
            <a:ext cx="7373011" cy="3059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</a:t>
            </a:r>
            <a:r>
              <a:rPr lang="en-US" altLang="zh-CN" sz="1800" b="1" dirty="0">
                <a:solidFill>
                  <a:srgbClr val="585858"/>
                </a:solidFill>
                <a:latin typeface="微软雅黑"/>
                <a:cs typeface="微软雅黑"/>
              </a:rPr>
              <a:t>4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行内块元素</a:t>
            </a:r>
            <a:endParaRPr sz="1800" dirty="0">
              <a:latin typeface="微软雅黑"/>
              <a:cs typeface="微软雅黑"/>
            </a:endParaRPr>
          </a:p>
          <a:p>
            <a:pPr marL="12700" marR="5080">
              <a:lnSpc>
                <a:spcPct val="150500"/>
              </a:lnSpc>
              <a:spcBef>
                <a:spcPts val="1235"/>
              </a:spcBef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几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特殊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——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 &lt;img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/&gt;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、&lt;input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 /&gt;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&lt;td&gt;，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它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同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时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具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有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块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元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和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行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内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元素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特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点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 有些资料称它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行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内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块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元素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行内块元素的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特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点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：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①</a:t>
            </a:r>
            <a:r>
              <a:rPr sz="1400" spc="8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相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邻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内块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z="1400" spc="-35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-5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上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但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他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们之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间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会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空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白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缝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隙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z="1400" spc="-35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-5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显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示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多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素特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）。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②</a:t>
            </a:r>
            <a:r>
              <a:rPr sz="1400" spc="10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默认宽度就是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它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本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身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容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的宽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度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特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）。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③</a:t>
            </a:r>
            <a:r>
              <a:rPr sz="1400" spc="10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高度，行高、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外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距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及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内边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距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都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控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制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块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级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特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点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）。</a:t>
            </a:r>
            <a:endParaRPr sz="14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7751" y="5049837"/>
            <a:ext cx="976630" cy="93980"/>
          </a:xfrm>
          <a:custGeom>
            <a:avLst/>
            <a:gdLst/>
            <a:ahLst/>
            <a:cxnLst/>
            <a:rect l="l" t="t" r="r" b="b"/>
            <a:pathLst>
              <a:path w="976629" h="93979">
                <a:moveTo>
                  <a:pt x="0" y="93662"/>
                </a:moveTo>
                <a:lnTo>
                  <a:pt x="976312" y="93662"/>
                </a:lnTo>
                <a:lnTo>
                  <a:pt x="976312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049837"/>
            <a:ext cx="8114030" cy="93980"/>
          </a:xfrm>
          <a:custGeom>
            <a:avLst/>
            <a:gdLst/>
            <a:ahLst/>
            <a:cxnLst/>
            <a:rect l="l" t="t" r="r" b="b"/>
            <a:pathLst>
              <a:path w="8114030" h="93979">
                <a:moveTo>
                  <a:pt x="0" y="93662"/>
                </a:moveTo>
                <a:lnTo>
                  <a:pt x="8113776" y="93662"/>
                </a:lnTo>
                <a:lnTo>
                  <a:pt x="8113776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597" y="130606"/>
            <a:ext cx="412115" cy="462280"/>
          </a:xfrm>
          <a:custGeom>
            <a:avLst/>
            <a:gdLst/>
            <a:ahLst/>
            <a:cxnLst/>
            <a:rect l="l" t="t" r="r" b="b"/>
            <a:pathLst>
              <a:path w="412115" h="462280">
                <a:moveTo>
                  <a:pt x="0" y="462229"/>
                </a:moveTo>
                <a:lnTo>
                  <a:pt x="411988" y="462229"/>
                </a:lnTo>
                <a:lnTo>
                  <a:pt x="411988" y="0"/>
                </a:lnTo>
                <a:lnTo>
                  <a:pt x="0" y="0"/>
                </a:lnTo>
                <a:lnTo>
                  <a:pt x="0" y="462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5000" y="1939798"/>
            <a:ext cx="553998" cy="2460752"/>
          </a:xfrm>
          <a:prstGeom prst="rect">
            <a:avLst/>
          </a:prstGeom>
        </p:spPr>
        <p:txBody>
          <a:bodyPr vert="vert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3600" dirty="0">
                <a:solidFill>
                  <a:srgbClr val="FF0000"/>
                </a:solidFill>
                <a:latin typeface="微软雅黑"/>
                <a:cs typeface="微软雅黑"/>
              </a:rPr>
              <a:t>Con</a:t>
            </a:r>
            <a:r>
              <a:rPr sz="3600" spc="-1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3600" spc="-5" dirty="0">
                <a:solidFill>
                  <a:srgbClr val="FF0000"/>
                </a:solidFill>
                <a:latin typeface="微软雅黑"/>
                <a:cs typeface="微软雅黑"/>
              </a:rPr>
              <a:t>ents</a:t>
            </a:r>
            <a:endParaRPr sz="36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98625" y="916050"/>
            <a:ext cx="936625" cy="935355"/>
          </a:xfrm>
          <a:custGeom>
            <a:avLst/>
            <a:gdLst/>
            <a:ahLst/>
            <a:cxnLst/>
            <a:rect l="l" t="t" r="r" b="b"/>
            <a:pathLst>
              <a:path w="936625" h="935355">
                <a:moveTo>
                  <a:pt x="468375" y="0"/>
                </a:moveTo>
                <a:lnTo>
                  <a:pt x="420483" y="2413"/>
                </a:lnTo>
                <a:lnTo>
                  <a:pt x="373975" y="9497"/>
                </a:lnTo>
                <a:lnTo>
                  <a:pt x="329087" y="21016"/>
                </a:lnTo>
                <a:lnTo>
                  <a:pt x="286053" y="36736"/>
                </a:lnTo>
                <a:lnTo>
                  <a:pt x="245110" y="56422"/>
                </a:lnTo>
                <a:lnTo>
                  <a:pt x="206492" y="79838"/>
                </a:lnTo>
                <a:lnTo>
                  <a:pt x="170436" y="106749"/>
                </a:lnTo>
                <a:lnTo>
                  <a:pt x="137175" y="136921"/>
                </a:lnTo>
                <a:lnTo>
                  <a:pt x="106947" y="170119"/>
                </a:lnTo>
                <a:lnTo>
                  <a:pt x="79985" y="206108"/>
                </a:lnTo>
                <a:lnTo>
                  <a:pt x="56526" y="244652"/>
                </a:lnTo>
                <a:lnTo>
                  <a:pt x="36804" y="285517"/>
                </a:lnTo>
                <a:lnTo>
                  <a:pt x="21055" y="328468"/>
                </a:lnTo>
                <a:lnTo>
                  <a:pt x="9514" y="373270"/>
                </a:lnTo>
                <a:lnTo>
                  <a:pt x="2417" y="419688"/>
                </a:lnTo>
                <a:lnTo>
                  <a:pt x="0" y="467487"/>
                </a:lnTo>
                <a:lnTo>
                  <a:pt x="2417" y="515285"/>
                </a:lnTo>
                <a:lnTo>
                  <a:pt x="9514" y="561703"/>
                </a:lnTo>
                <a:lnTo>
                  <a:pt x="21055" y="606505"/>
                </a:lnTo>
                <a:lnTo>
                  <a:pt x="36804" y="649456"/>
                </a:lnTo>
                <a:lnTo>
                  <a:pt x="56526" y="690321"/>
                </a:lnTo>
                <a:lnTo>
                  <a:pt x="79985" y="728865"/>
                </a:lnTo>
                <a:lnTo>
                  <a:pt x="106947" y="764854"/>
                </a:lnTo>
                <a:lnTo>
                  <a:pt x="137175" y="798052"/>
                </a:lnTo>
                <a:lnTo>
                  <a:pt x="170436" y="828224"/>
                </a:lnTo>
                <a:lnTo>
                  <a:pt x="206492" y="855135"/>
                </a:lnTo>
                <a:lnTo>
                  <a:pt x="245110" y="878551"/>
                </a:lnTo>
                <a:lnTo>
                  <a:pt x="286053" y="898237"/>
                </a:lnTo>
                <a:lnTo>
                  <a:pt x="329087" y="913957"/>
                </a:lnTo>
                <a:lnTo>
                  <a:pt x="373975" y="925476"/>
                </a:lnTo>
                <a:lnTo>
                  <a:pt x="420483" y="932560"/>
                </a:lnTo>
                <a:lnTo>
                  <a:pt x="468375" y="934974"/>
                </a:lnTo>
                <a:lnTo>
                  <a:pt x="516246" y="932560"/>
                </a:lnTo>
                <a:lnTo>
                  <a:pt x="562734" y="925476"/>
                </a:lnTo>
                <a:lnTo>
                  <a:pt x="607606" y="913957"/>
                </a:lnTo>
                <a:lnTo>
                  <a:pt x="650624" y="898237"/>
                </a:lnTo>
                <a:lnTo>
                  <a:pt x="691555" y="878551"/>
                </a:lnTo>
                <a:lnTo>
                  <a:pt x="730163" y="855135"/>
                </a:lnTo>
                <a:lnTo>
                  <a:pt x="766211" y="828224"/>
                </a:lnTo>
                <a:lnTo>
                  <a:pt x="799465" y="798052"/>
                </a:lnTo>
                <a:lnTo>
                  <a:pt x="829688" y="764854"/>
                </a:lnTo>
                <a:lnTo>
                  <a:pt x="856646" y="728865"/>
                </a:lnTo>
                <a:lnTo>
                  <a:pt x="880102" y="690321"/>
                </a:lnTo>
                <a:lnTo>
                  <a:pt x="899822" y="649456"/>
                </a:lnTo>
                <a:lnTo>
                  <a:pt x="915570" y="606505"/>
                </a:lnTo>
                <a:lnTo>
                  <a:pt x="927110" y="561703"/>
                </a:lnTo>
                <a:lnTo>
                  <a:pt x="934207" y="515285"/>
                </a:lnTo>
                <a:lnTo>
                  <a:pt x="936625" y="467487"/>
                </a:lnTo>
                <a:lnTo>
                  <a:pt x="934207" y="419688"/>
                </a:lnTo>
                <a:lnTo>
                  <a:pt x="927110" y="373270"/>
                </a:lnTo>
                <a:lnTo>
                  <a:pt x="915570" y="328468"/>
                </a:lnTo>
                <a:lnTo>
                  <a:pt x="899822" y="285517"/>
                </a:lnTo>
                <a:lnTo>
                  <a:pt x="880102" y="244652"/>
                </a:lnTo>
                <a:lnTo>
                  <a:pt x="856646" y="206108"/>
                </a:lnTo>
                <a:lnTo>
                  <a:pt x="829688" y="170119"/>
                </a:lnTo>
                <a:lnTo>
                  <a:pt x="799464" y="136921"/>
                </a:lnTo>
                <a:lnTo>
                  <a:pt x="766211" y="106749"/>
                </a:lnTo>
                <a:lnTo>
                  <a:pt x="730163" y="79838"/>
                </a:lnTo>
                <a:lnTo>
                  <a:pt x="691555" y="56422"/>
                </a:lnTo>
                <a:lnTo>
                  <a:pt x="650624" y="36736"/>
                </a:lnTo>
                <a:lnTo>
                  <a:pt x="607606" y="21016"/>
                </a:lnTo>
                <a:lnTo>
                  <a:pt x="562734" y="9497"/>
                </a:lnTo>
                <a:lnTo>
                  <a:pt x="516246" y="2413"/>
                </a:lnTo>
                <a:lnTo>
                  <a:pt x="4683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75282" y="984326"/>
            <a:ext cx="585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0" dirty="0">
                <a:solidFill>
                  <a:srgbClr val="FFFFFF"/>
                </a:solidFill>
                <a:latin typeface="微软雅黑"/>
                <a:cs typeface="微软雅黑"/>
              </a:rPr>
              <a:t>目</a:t>
            </a:r>
            <a:endParaRPr sz="4400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59063" y="1124012"/>
            <a:ext cx="542925" cy="519430"/>
          </a:xfrm>
          <a:custGeom>
            <a:avLst/>
            <a:gdLst/>
            <a:ahLst/>
            <a:cxnLst/>
            <a:rect l="l" t="t" r="r" b="b"/>
            <a:pathLst>
              <a:path w="542925" h="519430">
                <a:moveTo>
                  <a:pt x="143637" y="449580"/>
                </a:moveTo>
                <a:lnTo>
                  <a:pt x="147732" y="464744"/>
                </a:lnTo>
                <a:lnTo>
                  <a:pt x="151828" y="481457"/>
                </a:lnTo>
                <a:lnTo>
                  <a:pt x="155924" y="499693"/>
                </a:lnTo>
                <a:lnTo>
                  <a:pt x="160020" y="519430"/>
                </a:lnTo>
                <a:lnTo>
                  <a:pt x="183570" y="519049"/>
                </a:lnTo>
                <a:lnTo>
                  <a:pt x="224528" y="517715"/>
                </a:lnTo>
                <a:lnTo>
                  <a:pt x="271845" y="510162"/>
                </a:lnTo>
                <a:lnTo>
                  <a:pt x="305996" y="467578"/>
                </a:lnTo>
                <a:lnTo>
                  <a:pt x="307862" y="451812"/>
                </a:lnTo>
                <a:lnTo>
                  <a:pt x="191214" y="451812"/>
                </a:lnTo>
                <a:lnTo>
                  <a:pt x="177546" y="451469"/>
                </a:lnTo>
                <a:lnTo>
                  <a:pt x="161686" y="450721"/>
                </a:lnTo>
                <a:lnTo>
                  <a:pt x="143637" y="449580"/>
                </a:lnTo>
                <a:close/>
              </a:path>
              <a:path w="542925" h="519430">
                <a:moveTo>
                  <a:pt x="422482" y="371983"/>
                </a:moveTo>
                <a:lnTo>
                  <a:pt x="310261" y="371983"/>
                </a:lnTo>
                <a:lnTo>
                  <a:pt x="349623" y="411942"/>
                </a:lnTo>
                <a:lnTo>
                  <a:pt x="393414" y="446103"/>
                </a:lnTo>
                <a:lnTo>
                  <a:pt x="441634" y="474477"/>
                </a:lnTo>
                <a:lnTo>
                  <a:pt x="494284" y="497078"/>
                </a:lnTo>
                <a:lnTo>
                  <a:pt x="503259" y="483580"/>
                </a:lnTo>
                <a:lnTo>
                  <a:pt x="514437" y="467578"/>
                </a:lnTo>
                <a:lnTo>
                  <a:pt x="527591" y="449393"/>
                </a:lnTo>
                <a:lnTo>
                  <a:pt x="542925" y="428752"/>
                </a:lnTo>
                <a:lnTo>
                  <a:pt x="507442" y="418796"/>
                </a:lnTo>
                <a:lnTo>
                  <a:pt x="474138" y="407019"/>
                </a:lnTo>
                <a:lnTo>
                  <a:pt x="443001" y="393408"/>
                </a:lnTo>
                <a:lnTo>
                  <a:pt x="414019" y="377952"/>
                </a:lnTo>
                <a:lnTo>
                  <a:pt x="422482" y="371983"/>
                </a:lnTo>
                <a:close/>
              </a:path>
              <a:path w="542925" h="519430">
                <a:moveTo>
                  <a:pt x="101092" y="261620"/>
                </a:moveTo>
                <a:lnTo>
                  <a:pt x="72643" y="261620"/>
                </a:lnTo>
                <a:lnTo>
                  <a:pt x="41529" y="297688"/>
                </a:lnTo>
                <a:lnTo>
                  <a:pt x="61079" y="313021"/>
                </a:lnTo>
                <a:lnTo>
                  <a:pt x="81438" y="330057"/>
                </a:lnTo>
                <a:lnTo>
                  <a:pt x="102608" y="348783"/>
                </a:lnTo>
                <a:lnTo>
                  <a:pt x="124587" y="369189"/>
                </a:lnTo>
                <a:lnTo>
                  <a:pt x="94654" y="383125"/>
                </a:lnTo>
                <a:lnTo>
                  <a:pt x="63912" y="396954"/>
                </a:lnTo>
                <a:lnTo>
                  <a:pt x="32361" y="410712"/>
                </a:lnTo>
                <a:lnTo>
                  <a:pt x="0" y="424434"/>
                </a:lnTo>
                <a:lnTo>
                  <a:pt x="36068" y="496443"/>
                </a:lnTo>
                <a:lnTo>
                  <a:pt x="76973" y="473366"/>
                </a:lnTo>
                <a:lnTo>
                  <a:pt x="123856" y="447754"/>
                </a:lnTo>
                <a:lnTo>
                  <a:pt x="176692" y="419594"/>
                </a:lnTo>
                <a:lnTo>
                  <a:pt x="235457" y="388874"/>
                </a:lnTo>
                <a:lnTo>
                  <a:pt x="310261" y="388874"/>
                </a:lnTo>
                <a:lnTo>
                  <a:pt x="310261" y="371983"/>
                </a:lnTo>
                <a:lnTo>
                  <a:pt x="422482" y="371983"/>
                </a:lnTo>
                <a:lnTo>
                  <a:pt x="429505" y="367030"/>
                </a:lnTo>
                <a:lnTo>
                  <a:pt x="128905" y="367030"/>
                </a:lnTo>
                <a:lnTo>
                  <a:pt x="173736" y="318389"/>
                </a:lnTo>
                <a:lnTo>
                  <a:pt x="154420" y="302768"/>
                </a:lnTo>
                <a:lnTo>
                  <a:pt x="135890" y="288099"/>
                </a:lnTo>
                <a:lnTo>
                  <a:pt x="118121" y="274383"/>
                </a:lnTo>
                <a:lnTo>
                  <a:pt x="101092" y="261620"/>
                </a:lnTo>
                <a:close/>
              </a:path>
              <a:path w="542925" h="519430">
                <a:moveTo>
                  <a:pt x="310261" y="388874"/>
                </a:moveTo>
                <a:lnTo>
                  <a:pt x="235457" y="388874"/>
                </a:lnTo>
                <a:lnTo>
                  <a:pt x="235457" y="416687"/>
                </a:lnTo>
                <a:lnTo>
                  <a:pt x="233410" y="432022"/>
                </a:lnTo>
                <a:lnTo>
                  <a:pt x="227266" y="442976"/>
                </a:lnTo>
                <a:lnTo>
                  <a:pt x="217027" y="449548"/>
                </a:lnTo>
                <a:lnTo>
                  <a:pt x="202692" y="451739"/>
                </a:lnTo>
                <a:lnTo>
                  <a:pt x="191214" y="451812"/>
                </a:lnTo>
                <a:lnTo>
                  <a:pt x="307862" y="451812"/>
                </a:lnTo>
                <a:lnTo>
                  <a:pt x="310204" y="432022"/>
                </a:lnTo>
                <a:lnTo>
                  <a:pt x="310261" y="388874"/>
                </a:lnTo>
                <a:close/>
              </a:path>
              <a:path w="542925" h="519430">
                <a:moveTo>
                  <a:pt x="310261" y="261620"/>
                </a:moveTo>
                <a:lnTo>
                  <a:pt x="235457" y="261620"/>
                </a:lnTo>
                <a:lnTo>
                  <a:pt x="235457" y="313563"/>
                </a:lnTo>
                <a:lnTo>
                  <a:pt x="209932" y="327114"/>
                </a:lnTo>
                <a:lnTo>
                  <a:pt x="183657" y="340534"/>
                </a:lnTo>
                <a:lnTo>
                  <a:pt x="156644" y="353835"/>
                </a:lnTo>
                <a:lnTo>
                  <a:pt x="128905" y="367030"/>
                </a:lnTo>
                <a:lnTo>
                  <a:pt x="429505" y="367030"/>
                </a:lnTo>
                <a:lnTo>
                  <a:pt x="436161" y="362334"/>
                </a:lnTo>
                <a:lnTo>
                  <a:pt x="458946" y="346551"/>
                </a:lnTo>
                <a:lnTo>
                  <a:pt x="472896" y="337058"/>
                </a:lnTo>
                <a:lnTo>
                  <a:pt x="357759" y="337058"/>
                </a:lnTo>
                <a:lnTo>
                  <a:pt x="344783" y="324887"/>
                </a:lnTo>
                <a:lnTo>
                  <a:pt x="332533" y="311991"/>
                </a:lnTo>
                <a:lnTo>
                  <a:pt x="321022" y="298356"/>
                </a:lnTo>
                <a:lnTo>
                  <a:pt x="310261" y="283972"/>
                </a:lnTo>
                <a:lnTo>
                  <a:pt x="310261" y="261620"/>
                </a:lnTo>
                <a:close/>
              </a:path>
              <a:path w="542925" h="519430">
                <a:moveTo>
                  <a:pt x="455549" y="261620"/>
                </a:moveTo>
                <a:lnTo>
                  <a:pt x="449580" y="261620"/>
                </a:lnTo>
                <a:lnTo>
                  <a:pt x="426624" y="282694"/>
                </a:lnTo>
                <a:lnTo>
                  <a:pt x="403669" y="302291"/>
                </a:lnTo>
                <a:lnTo>
                  <a:pt x="380714" y="320413"/>
                </a:lnTo>
                <a:lnTo>
                  <a:pt x="357759" y="337058"/>
                </a:lnTo>
                <a:lnTo>
                  <a:pt x="472896" y="337058"/>
                </a:lnTo>
                <a:lnTo>
                  <a:pt x="482349" y="330624"/>
                </a:lnTo>
                <a:lnTo>
                  <a:pt x="506349" y="314579"/>
                </a:lnTo>
                <a:lnTo>
                  <a:pt x="455549" y="261620"/>
                </a:lnTo>
                <a:close/>
              </a:path>
              <a:path w="542925" h="519430">
                <a:moveTo>
                  <a:pt x="541782" y="197739"/>
                </a:moveTo>
                <a:lnTo>
                  <a:pt x="2159" y="197739"/>
                </a:lnTo>
                <a:lnTo>
                  <a:pt x="2159" y="261620"/>
                </a:lnTo>
                <a:lnTo>
                  <a:pt x="541782" y="261620"/>
                </a:lnTo>
                <a:lnTo>
                  <a:pt x="541782" y="197739"/>
                </a:lnTo>
                <a:close/>
              </a:path>
              <a:path w="542925" h="519430">
                <a:moveTo>
                  <a:pt x="465963" y="0"/>
                </a:moveTo>
                <a:lnTo>
                  <a:pt x="47498" y="0"/>
                </a:lnTo>
                <a:lnTo>
                  <a:pt x="47498" y="63881"/>
                </a:lnTo>
                <a:lnTo>
                  <a:pt x="391032" y="63881"/>
                </a:lnTo>
                <a:lnTo>
                  <a:pt x="391032" y="100457"/>
                </a:lnTo>
                <a:lnTo>
                  <a:pt x="66675" y="100457"/>
                </a:lnTo>
                <a:lnTo>
                  <a:pt x="66675" y="161163"/>
                </a:lnTo>
                <a:lnTo>
                  <a:pt x="391032" y="161163"/>
                </a:lnTo>
                <a:lnTo>
                  <a:pt x="391032" y="197739"/>
                </a:lnTo>
                <a:lnTo>
                  <a:pt x="465963" y="197739"/>
                </a:lnTo>
                <a:lnTo>
                  <a:pt x="46596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6344" y="2146426"/>
            <a:ext cx="142367" cy="78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7175" y="2146426"/>
            <a:ext cx="137413" cy="108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67200" y="1770539"/>
            <a:ext cx="3962400" cy="250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CSS</a:t>
            </a:r>
            <a:r>
              <a:rPr spc="-1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的复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合</a:t>
            </a: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选择器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5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的元</a:t>
            </a:r>
            <a:r>
              <a:rPr spc="-5" dirty="0">
                <a:latin typeface="微软雅黑"/>
                <a:cs typeface="微软雅黑"/>
              </a:rPr>
              <a:t>素</a:t>
            </a:r>
            <a:r>
              <a:rPr dirty="0">
                <a:latin typeface="微软雅黑"/>
                <a:cs typeface="微软雅黑"/>
              </a:rPr>
              <a:t>显示模式</a:t>
            </a:r>
          </a:p>
          <a:p>
            <a:pPr>
              <a:lnSpc>
                <a:spcPct val="100000"/>
              </a:lnSpc>
              <a:spcBef>
                <a:spcPts val="15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1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的背景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1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的</a:t>
            </a:r>
            <a:r>
              <a:rPr spc="-5" dirty="0">
                <a:latin typeface="微软雅黑"/>
                <a:cs typeface="微软雅黑"/>
              </a:rPr>
              <a:t>三</a:t>
            </a:r>
            <a:r>
              <a:rPr dirty="0">
                <a:latin typeface="微软雅黑"/>
                <a:cs typeface="微软雅黑"/>
              </a:rPr>
              <a:t>大特性</a:t>
            </a:r>
          </a:p>
          <a:p>
            <a:pPr>
              <a:lnSpc>
                <a:spcPct val="100000"/>
              </a:lnSpc>
              <a:spcBef>
                <a:spcPts val="15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1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的注释</a:t>
            </a:r>
          </a:p>
        </p:txBody>
      </p:sp>
      <p:pic>
        <p:nvPicPr>
          <p:cNvPr id="15" name="Picture 2" descr="E:\讯飞工作文件\logo\讯飞教育圆形LOGO.png">
            <a:extLst>
              <a:ext uri="{FF2B5EF4-FFF2-40B4-BE49-F238E27FC236}">
                <a16:creationId xmlns:a16="http://schemas.microsoft.com/office/drawing/2014/main" id="{7E4A8794-7032-BD4D-BA47-BB4176463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63" y="163787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3188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2.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</a:rPr>
              <a:t>CSS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的元素显示模式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60885" y="1484694"/>
            <a:ext cx="7282523" cy="2077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6589" y="3756660"/>
            <a:ext cx="728252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学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习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显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示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模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主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要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目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就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分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清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它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各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自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特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点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当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我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网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页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布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局的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时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候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合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适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地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用合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适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589" y="864870"/>
            <a:ext cx="227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</a:t>
            </a:r>
            <a:r>
              <a:rPr lang="en-US" altLang="zh-CN" sz="1800" b="1" dirty="0">
                <a:solidFill>
                  <a:srgbClr val="585858"/>
                </a:solidFill>
                <a:latin typeface="微软雅黑"/>
                <a:cs typeface="微软雅黑"/>
              </a:rPr>
              <a:t>5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元素显示模式总结</a:t>
            </a:r>
            <a:endParaRPr sz="18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3188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2.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</a:rPr>
              <a:t>CSS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的元素显示模式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56588" y="1459738"/>
            <a:ext cx="7601611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特殊情况下，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我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需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要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素模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转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换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简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单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理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解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:</a:t>
            </a:r>
            <a:r>
              <a:rPr sz="1600" spc="-6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一个模式的元</a:t>
            </a:r>
            <a:r>
              <a:rPr sz="1600" spc="-25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需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要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另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外</a:t>
            </a:r>
            <a:r>
              <a:rPr sz="1600" spc="-35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600" spc="-50" dirty="0">
                <a:solidFill>
                  <a:srgbClr val="252525"/>
                </a:solidFill>
                <a:latin typeface="微软雅黑"/>
                <a:cs typeface="微软雅黑"/>
              </a:rPr>
              <a:t>种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模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特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比如想要增加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链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接</a:t>
            </a:r>
            <a:r>
              <a:rPr sz="1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&lt;a&gt;</a:t>
            </a:r>
            <a:r>
              <a:rPr sz="16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的触发范围。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524" y="2933369"/>
            <a:ext cx="4252876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185420" algn="l"/>
              </a:tabLst>
            </a:pP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转换为块元素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：display:block;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"/>
            </a:pPr>
            <a:endParaRPr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185420" algn="l"/>
              </a:tabLst>
            </a:pP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转换为行内元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：display:inline;</a:t>
            </a:r>
            <a:endParaRPr dirty="0">
              <a:solidFill>
                <a:srgbClr val="FF0000"/>
              </a:solidFill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Char char=""/>
            </a:pPr>
            <a:endParaRPr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Font typeface="Wingdings"/>
              <a:buChar char=""/>
              <a:tabLst>
                <a:tab pos="185420" algn="l"/>
              </a:tabLst>
            </a:pP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转换为行内块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：display:</a:t>
            </a:r>
            <a:r>
              <a:rPr spc="-6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inline-block;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589" y="864870"/>
            <a:ext cx="227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2.5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元素显示模式转换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3188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2.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</a:rPr>
              <a:t>CSS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的元素显示模式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856589" y="864870"/>
            <a:ext cx="227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2.5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元素显示模式转换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4544AB-3024-AC42-A015-F61FD1D325A1}"/>
              </a:ext>
            </a:extLst>
          </p:cNvPr>
          <p:cNvSpPr/>
          <p:nvPr/>
        </p:nvSpPr>
        <p:spPr>
          <a:xfrm>
            <a:off x="3962400" y="590550"/>
            <a:ext cx="381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&lt;body&gt;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&lt;h1&gt;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欢迎来到社区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!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&lt;/h1&gt;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&lt;ul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F2AE49"/>
                </a:solidFill>
                <a:latin typeface="Menlo" panose="020B0609030804020204" pitchFamily="49" charset="0"/>
              </a:rPr>
              <a:t>class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"nav"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主页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社区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消息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设置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&lt;/ul&gt;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&lt;/body&gt;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&lt;style&gt;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399EE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ul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width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dirty="0">
                <a:solidFill>
                  <a:srgbClr val="A37ACC"/>
                </a:solidFill>
                <a:latin typeface="Menlo" panose="020B0609030804020204" pitchFamily="49" charset="0"/>
              </a:rPr>
              <a:t>20</a:t>
            </a:r>
            <a:r>
              <a:rPr lang="en-US" altLang="zh-CN" sz="1200" dirty="0">
                <a:solidFill>
                  <a:srgbClr val="FA8D3E"/>
                </a:solidFill>
                <a:latin typeface="Menlo" panose="020B0609030804020204" pitchFamily="49" charset="0"/>
              </a:rPr>
              <a:t>%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background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i="1" dirty="0" err="1">
                <a:solidFill>
                  <a:srgbClr val="ED9366"/>
                </a:solidFill>
                <a:latin typeface="Menlo" panose="020B0609030804020204" pitchFamily="49" charset="0"/>
              </a:rPr>
              <a:t>powderblue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list-style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i="1" dirty="0">
                <a:solidFill>
                  <a:srgbClr val="ED9366"/>
                </a:solidFill>
                <a:latin typeface="Menlo" panose="020B0609030804020204" pitchFamily="49" charset="0"/>
              </a:rPr>
              <a:t>none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padding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dirty="0">
                <a:solidFill>
                  <a:srgbClr val="A37ACC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399EE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ul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li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border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dirty="0">
                <a:solidFill>
                  <a:srgbClr val="A37ACC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FA8D3E"/>
                </a:solidFill>
                <a:latin typeface="Menlo" panose="020B0609030804020204" pitchFamily="49" charset="0"/>
              </a:rPr>
              <a:t>px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i="1" dirty="0">
                <a:solidFill>
                  <a:srgbClr val="ED9366"/>
                </a:solidFill>
                <a:latin typeface="Menlo" panose="020B0609030804020204" pitchFamily="49" charset="0"/>
              </a:rPr>
              <a:t>solid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i="1" dirty="0">
                <a:solidFill>
                  <a:srgbClr val="ED9366"/>
                </a:solidFill>
                <a:latin typeface="Menlo" panose="020B0609030804020204" pitchFamily="49" charset="0"/>
              </a:rPr>
              <a:t>pink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&lt;/style&gt;</a:t>
            </a:r>
            <a:endParaRPr lang="en-US" altLang="zh-CN" sz="1200" b="0" dirty="0">
              <a:solidFill>
                <a:srgbClr val="50555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BE8B46-059B-5748-92C3-92F58B7B9865}"/>
              </a:ext>
            </a:extLst>
          </p:cNvPr>
          <p:cNvSpPr/>
          <p:nvPr/>
        </p:nvSpPr>
        <p:spPr>
          <a:xfrm>
            <a:off x="3962400" y="590550"/>
            <a:ext cx="3810000" cy="43396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&lt;body&gt;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&lt;h1&gt;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欢迎来到社区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!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&lt;/h1&gt;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&lt;ul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F2AE49"/>
                </a:solidFill>
                <a:latin typeface="Menlo" panose="020B0609030804020204" pitchFamily="49" charset="0"/>
              </a:rPr>
              <a:t>class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"nav"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主页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社区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消息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设置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&lt;/ul&gt;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&lt;/body&gt;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&lt;style&gt;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399EE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ul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width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dirty="0">
                <a:solidFill>
                  <a:srgbClr val="A37ACC"/>
                </a:solidFill>
                <a:latin typeface="Menlo" panose="020B0609030804020204" pitchFamily="49" charset="0"/>
              </a:rPr>
              <a:t>20</a:t>
            </a:r>
            <a:r>
              <a:rPr lang="en-US" altLang="zh-CN" sz="1200" dirty="0">
                <a:solidFill>
                  <a:srgbClr val="FA8D3E"/>
                </a:solidFill>
                <a:latin typeface="Menlo" panose="020B0609030804020204" pitchFamily="49" charset="0"/>
              </a:rPr>
              <a:t>%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background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i="1" dirty="0" err="1">
                <a:solidFill>
                  <a:srgbClr val="ED9366"/>
                </a:solidFill>
                <a:latin typeface="Menlo" panose="020B0609030804020204" pitchFamily="49" charset="0"/>
              </a:rPr>
              <a:t>powderblue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list-style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i="1" dirty="0">
                <a:solidFill>
                  <a:srgbClr val="ED9366"/>
                </a:solidFill>
                <a:latin typeface="Menlo" panose="020B0609030804020204" pitchFamily="49" charset="0"/>
              </a:rPr>
              <a:t>none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padding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dirty="0">
                <a:solidFill>
                  <a:srgbClr val="A37ACC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399EE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ul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li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border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dirty="0">
                <a:solidFill>
                  <a:srgbClr val="A37ACC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FA8D3E"/>
                </a:solidFill>
                <a:latin typeface="Menlo" panose="020B0609030804020204" pitchFamily="49" charset="0"/>
              </a:rPr>
              <a:t>px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i="1" dirty="0">
                <a:solidFill>
                  <a:srgbClr val="ED9366"/>
                </a:solidFill>
                <a:latin typeface="Menlo" panose="020B0609030804020204" pitchFamily="49" charset="0"/>
              </a:rPr>
              <a:t>solid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i="1" dirty="0">
                <a:solidFill>
                  <a:srgbClr val="ED9366"/>
                </a:solidFill>
                <a:latin typeface="Menlo" panose="020B0609030804020204" pitchFamily="49" charset="0"/>
              </a:rPr>
              <a:t>pink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399EE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b="1" dirty="0">
                <a:solidFill>
                  <a:srgbClr val="399EE6"/>
                </a:solidFill>
                <a:latin typeface="Menlo" panose="020B0609030804020204" pitchFamily="49" charset="0"/>
              </a:rPr>
              <a:t>ul</a:t>
            </a:r>
            <a:r>
              <a:rPr lang="en-US" altLang="zh-CN" sz="1200" b="1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b="1" dirty="0">
                <a:solidFill>
                  <a:srgbClr val="399EE6"/>
                </a:solidFill>
                <a:latin typeface="Menlo" panose="020B0609030804020204" pitchFamily="49" charset="0"/>
              </a:rPr>
              <a:t>li</a:t>
            </a:r>
            <a:r>
              <a:rPr lang="en-US" altLang="zh-CN" sz="1200" b="1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b="1" dirty="0">
                <a:solidFill>
                  <a:srgbClr val="399EE6"/>
                </a:solidFill>
                <a:latin typeface="Menlo" panose="020B0609030804020204" pitchFamily="49" charset="0"/>
              </a:rPr>
              <a:t>a</a:t>
            </a:r>
            <a:r>
              <a:rPr lang="en-US" altLang="zh-CN" sz="1200" b="1" dirty="0">
                <a:solidFill>
                  <a:srgbClr val="50555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sz="1200" b="1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b="1" dirty="0">
                <a:solidFill>
                  <a:srgbClr val="55B4D4"/>
                </a:solidFill>
                <a:latin typeface="Menlo" panose="020B0609030804020204" pitchFamily="49" charset="0"/>
              </a:rPr>
              <a:t>display</a:t>
            </a:r>
            <a:r>
              <a:rPr lang="en-US" altLang="zh-CN" sz="1200" b="1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b="1" i="1" dirty="0">
                <a:solidFill>
                  <a:srgbClr val="ED9366"/>
                </a:solidFill>
                <a:latin typeface="Menlo" panose="020B0609030804020204" pitchFamily="49" charset="0"/>
              </a:rPr>
              <a:t>block</a:t>
            </a:r>
            <a:r>
              <a:rPr lang="en-US" altLang="zh-CN" sz="1200" b="1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b="1" dirty="0">
                <a:solidFill>
                  <a:srgbClr val="505559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b="1" dirty="0">
                <a:solidFill>
                  <a:srgbClr val="50555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&lt;/style&gt;</a:t>
            </a:r>
            <a:endParaRPr lang="en-US" altLang="zh-CN" sz="1200" b="0" dirty="0">
              <a:solidFill>
                <a:srgbClr val="505559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1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3188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2.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</a:rPr>
              <a:t>CSS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的元素显示模式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56589" y="1459738"/>
            <a:ext cx="7220611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没有给我们提供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垂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直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居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代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码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r>
              <a:rPr sz="1600" spc="2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这里我们可以使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-35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600" spc="-50" dirty="0" err="1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技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巧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来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实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现</a:t>
            </a:r>
            <a:r>
              <a:rPr lang="zh-CN" altLang="en-US" sz="1600" spc="-5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35965" algn="l"/>
              </a:tabLst>
            </a:pP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解决方案</a:t>
            </a:r>
            <a:r>
              <a:rPr lang="zh-CN" altLang="en-US" sz="1600" spc="0" dirty="0">
                <a:solidFill>
                  <a:srgbClr val="252525"/>
                </a:solidFill>
                <a:latin typeface="微软雅黑"/>
                <a:cs typeface="微软雅黑"/>
              </a:rPr>
              <a:t>：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让文字的行高等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于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盒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子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1600" spc="-10" dirty="0" err="1">
                <a:solidFill>
                  <a:srgbClr val="FF0000"/>
                </a:solidFill>
                <a:latin typeface="微软雅黑"/>
                <a:cs typeface="微软雅黑"/>
              </a:rPr>
              <a:t>高</a:t>
            </a:r>
            <a:r>
              <a:rPr sz="1600" spc="0" dirty="0" err="1">
                <a:solidFill>
                  <a:srgbClr val="FF0000"/>
                </a:solidFill>
                <a:latin typeface="微软雅黑"/>
                <a:cs typeface="微软雅黑"/>
              </a:rPr>
              <a:t>度</a:t>
            </a:r>
            <a:r>
              <a:rPr sz="1600" spc="20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就可以让文字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当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前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盒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子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垂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直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居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lang="zh-CN" altLang="en-US" sz="160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589" y="864870"/>
            <a:ext cx="4168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2.7</a:t>
            </a:r>
            <a:r>
              <a:rPr sz="1800" b="1" spc="-50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一个小技巧</a:t>
            </a:r>
            <a:r>
              <a:rPr sz="1800" b="1" spc="-4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单行文字垂直居中的代码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3188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2.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</a:rPr>
              <a:t>CSS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的元素显示模式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56589" y="864870"/>
            <a:ext cx="2956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2.8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单行文字垂直居中的原理</a:t>
            </a:r>
            <a:endParaRPr sz="1800">
              <a:latin typeface="微软雅黑"/>
              <a:cs typeface="微软雅黑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31A5E17-5C15-7F4D-B621-0DFD0051315F}"/>
              </a:ext>
            </a:extLst>
          </p:cNvPr>
          <p:cNvGrpSpPr/>
          <p:nvPr/>
        </p:nvGrpSpPr>
        <p:grpSpPr>
          <a:xfrm>
            <a:off x="707542" y="1347475"/>
            <a:ext cx="2909214" cy="1165860"/>
            <a:chOff x="733526" y="1426844"/>
            <a:chExt cx="2909214" cy="1165860"/>
          </a:xfrm>
        </p:grpSpPr>
        <p:sp>
          <p:nvSpPr>
            <p:cNvPr id="4" name="object 4"/>
            <p:cNvSpPr/>
            <p:nvPr/>
          </p:nvSpPr>
          <p:spPr>
            <a:xfrm>
              <a:off x="1457071" y="1426844"/>
              <a:ext cx="553085" cy="1165860"/>
            </a:xfrm>
            <a:custGeom>
              <a:avLst/>
              <a:gdLst/>
              <a:ahLst/>
              <a:cxnLst/>
              <a:rect l="l" t="t" r="r" b="b"/>
              <a:pathLst>
                <a:path w="553085" h="1165860">
                  <a:moveTo>
                    <a:pt x="552577" y="1165605"/>
                  </a:moveTo>
                  <a:lnTo>
                    <a:pt x="479145" y="1163964"/>
                  </a:lnTo>
                  <a:lnTo>
                    <a:pt x="413140" y="1159331"/>
                  </a:lnTo>
                  <a:lnTo>
                    <a:pt x="357203" y="1152143"/>
                  </a:lnTo>
                  <a:lnTo>
                    <a:pt x="313976" y="1142840"/>
                  </a:lnTo>
                  <a:lnTo>
                    <a:pt x="276224" y="1119631"/>
                  </a:lnTo>
                  <a:lnTo>
                    <a:pt x="276224" y="628903"/>
                  </a:lnTo>
                  <a:lnTo>
                    <a:pt x="266356" y="616669"/>
                  </a:lnTo>
                  <a:lnTo>
                    <a:pt x="195310" y="596328"/>
                  </a:lnTo>
                  <a:lnTo>
                    <a:pt x="139403" y="589110"/>
                  </a:lnTo>
                  <a:lnTo>
                    <a:pt x="73421" y="584453"/>
                  </a:lnTo>
                  <a:lnTo>
                    <a:pt x="0" y="582802"/>
                  </a:lnTo>
                  <a:lnTo>
                    <a:pt x="73421" y="581161"/>
                  </a:lnTo>
                  <a:lnTo>
                    <a:pt x="139403" y="576528"/>
                  </a:lnTo>
                  <a:lnTo>
                    <a:pt x="195310" y="569340"/>
                  </a:lnTo>
                  <a:lnTo>
                    <a:pt x="238505" y="560037"/>
                  </a:lnTo>
                  <a:lnTo>
                    <a:pt x="276224" y="536828"/>
                  </a:lnTo>
                  <a:lnTo>
                    <a:pt x="276224" y="46100"/>
                  </a:lnTo>
                  <a:lnTo>
                    <a:pt x="286103" y="33866"/>
                  </a:lnTo>
                  <a:lnTo>
                    <a:pt x="313976" y="22860"/>
                  </a:lnTo>
                  <a:lnTo>
                    <a:pt x="357203" y="13525"/>
                  </a:lnTo>
                  <a:lnTo>
                    <a:pt x="413140" y="6307"/>
                  </a:lnTo>
                  <a:lnTo>
                    <a:pt x="479145" y="1650"/>
                  </a:lnTo>
                  <a:lnTo>
                    <a:pt x="552577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733526" y="1848878"/>
              <a:ext cx="703580" cy="321945"/>
            </a:xfrm>
            <a:prstGeom prst="rect">
              <a:avLst/>
            </a:prstGeom>
            <a:solidFill>
              <a:srgbClr val="4471C4"/>
            </a:solidFill>
            <a:ln w="12700">
              <a:solidFill>
                <a:srgbClr val="2E528F"/>
              </a:solidFill>
            </a:ln>
          </p:spPr>
          <p:txBody>
            <a:bodyPr vert="horz" wrap="square" lIns="0" tIns="51435" rIns="0" bIns="0" rtlCol="0">
              <a:spAutoFit/>
            </a:bodyPr>
            <a:lstStyle/>
            <a:p>
              <a:pPr marL="177165">
                <a:lnSpc>
                  <a:spcPct val="100000"/>
                </a:lnSpc>
                <a:spcBef>
                  <a:spcPts val="405"/>
                </a:spcBef>
              </a:pPr>
              <a:r>
                <a:rPr sz="1350" spc="10" dirty="0">
                  <a:solidFill>
                    <a:srgbClr val="FFFFFF"/>
                  </a:solidFill>
                  <a:latin typeface="宋体"/>
                  <a:cs typeface="宋体"/>
                </a:rPr>
                <a:t>行高</a:t>
              </a:r>
              <a:endParaRPr sz="1350">
                <a:latin typeface="宋体"/>
                <a:cs typeface="宋体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088895" y="1823466"/>
              <a:ext cx="1553845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b="1" spc="5" dirty="0">
                  <a:solidFill>
                    <a:srgbClr val="4471C4"/>
                  </a:solidFill>
                  <a:latin typeface="华文新魏"/>
                  <a:cs typeface="华文新魏"/>
                </a:rPr>
                <a:t>文字</a:t>
              </a:r>
              <a:r>
                <a:rPr sz="2000" b="1" dirty="0">
                  <a:solidFill>
                    <a:srgbClr val="4471C4"/>
                  </a:solidFill>
                  <a:latin typeface="华文新魏"/>
                  <a:cs typeface="华文新魏"/>
                </a:rPr>
                <a:t>本身</a:t>
              </a:r>
              <a:r>
                <a:rPr sz="2000" b="1" spc="-15" dirty="0">
                  <a:solidFill>
                    <a:srgbClr val="4471C4"/>
                  </a:solidFill>
                  <a:latin typeface="华文新魏"/>
                  <a:cs typeface="华文新魏"/>
                </a:rPr>
                <a:t>高</a:t>
              </a:r>
              <a:r>
                <a:rPr sz="2000" b="1" dirty="0">
                  <a:solidFill>
                    <a:srgbClr val="4471C4"/>
                  </a:solidFill>
                  <a:latin typeface="华文新魏"/>
                  <a:cs typeface="华文新魏"/>
                </a:rPr>
                <a:t>度</a:t>
              </a:r>
              <a:endParaRPr sz="2000">
                <a:latin typeface="华文新魏"/>
                <a:cs typeface="华文新魏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102739" y="1486230"/>
              <a:ext cx="1537335" cy="361950"/>
            </a:xfrm>
            <a:custGeom>
              <a:avLst/>
              <a:gdLst/>
              <a:ahLst/>
              <a:cxnLst/>
              <a:rect l="l" t="t" r="r" b="b"/>
              <a:pathLst>
                <a:path w="1537335" h="361950">
                  <a:moveTo>
                    <a:pt x="0" y="361746"/>
                  </a:moveTo>
                  <a:lnTo>
                    <a:pt x="1537335" y="361746"/>
                  </a:lnTo>
                  <a:lnTo>
                    <a:pt x="1537335" y="0"/>
                  </a:lnTo>
                  <a:lnTo>
                    <a:pt x="0" y="0"/>
                  </a:lnTo>
                  <a:lnTo>
                    <a:pt x="0" y="36174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102739" y="1486230"/>
              <a:ext cx="1537335" cy="361950"/>
            </a:xfrm>
            <a:prstGeom prst="rect">
              <a:avLst/>
            </a:prstGeom>
            <a:ln w="12700">
              <a:solidFill>
                <a:srgbClr val="2E528F"/>
              </a:solidFill>
            </a:ln>
          </p:spPr>
          <p:txBody>
            <a:bodyPr vert="horz" wrap="square" lIns="0" tIns="71755" rIns="0" bIns="0" rtlCol="0">
              <a:spAutoFit/>
            </a:bodyPr>
            <a:lstStyle/>
            <a:p>
              <a:pPr marL="507365">
                <a:lnSpc>
                  <a:spcPct val="100000"/>
                </a:lnSpc>
                <a:spcBef>
                  <a:spcPts val="565"/>
                </a:spcBef>
              </a:pPr>
              <a:r>
                <a:rPr sz="1350" spc="10" dirty="0">
                  <a:solidFill>
                    <a:srgbClr val="FFFFFF"/>
                  </a:solidFill>
                  <a:latin typeface="宋体"/>
                  <a:cs typeface="宋体"/>
                </a:rPr>
                <a:t>上空隙</a:t>
              </a:r>
              <a:endParaRPr sz="1350">
                <a:latin typeface="宋体"/>
                <a:cs typeface="宋体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100072" y="2209749"/>
              <a:ext cx="1537335" cy="361950"/>
            </a:xfrm>
            <a:custGeom>
              <a:avLst/>
              <a:gdLst/>
              <a:ahLst/>
              <a:cxnLst/>
              <a:rect l="l" t="t" r="r" b="b"/>
              <a:pathLst>
                <a:path w="1537335" h="361950">
                  <a:moveTo>
                    <a:pt x="0" y="361746"/>
                  </a:moveTo>
                  <a:lnTo>
                    <a:pt x="1537335" y="361746"/>
                  </a:lnTo>
                  <a:lnTo>
                    <a:pt x="1537335" y="0"/>
                  </a:lnTo>
                  <a:lnTo>
                    <a:pt x="0" y="0"/>
                  </a:lnTo>
                  <a:lnTo>
                    <a:pt x="0" y="36174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100072" y="2209749"/>
              <a:ext cx="1537335" cy="361950"/>
            </a:xfrm>
            <a:prstGeom prst="rect">
              <a:avLst/>
            </a:prstGeom>
            <a:ln w="12700">
              <a:solidFill>
                <a:srgbClr val="2E528F"/>
              </a:solidFill>
            </a:ln>
          </p:spPr>
          <p:txBody>
            <a:bodyPr vert="horz" wrap="square" lIns="0" tIns="71755" rIns="0" bIns="0" rtlCol="0">
              <a:spAutoFit/>
            </a:bodyPr>
            <a:lstStyle/>
            <a:p>
              <a:pPr marL="508000">
                <a:lnSpc>
                  <a:spcPct val="100000"/>
                </a:lnSpc>
                <a:spcBef>
                  <a:spcPts val="565"/>
                </a:spcBef>
              </a:pPr>
              <a:r>
                <a:rPr sz="1350" spc="10" dirty="0">
                  <a:solidFill>
                    <a:srgbClr val="FFFFFF"/>
                  </a:solidFill>
                  <a:latin typeface="宋体"/>
                  <a:cs typeface="宋体"/>
                </a:rPr>
                <a:t>下空隙</a:t>
              </a:r>
              <a:endParaRPr sz="1350">
                <a:latin typeface="宋体"/>
                <a:cs typeface="宋体"/>
              </a:endParaRPr>
            </a:p>
          </p:txBody>
        </p:sp>
      </p:grpSp>
      <p:sp>
        <p:nvSpPr>
          <p:cNvPr id="11" name="object 11"/>
          <p:cNvSpPr/>
          <p:nvPr/>
        </p:nvSpPr>
        <p:spPr>
          <a:xfrm>
            <a:off x="4572000" y="1401157"/>
            <a:ext cx="3069563" cy="1091173"/>
          </a:xfrm>
          <a:custGeom>
            <a:avLst/>
            <a:gdLst/>
            <a:ahLst/>
            <a:cxnLst/>
            <a:rect l="l" t="t" r="r" b="b"/>
            <a:pathLst>
              <a:path w="3165475" h="1226185">
                <a:moveTo>
                  <a:pt x="0" y="1225892"/>
                </a:moveTo>
                <a:lnTo>
                  <a:pt x="3165220" y="1225892"/>
                </a:lnTo>
                <a:lnTo>
                  <a:pt x="3165220" y="0"/>
                </a:lnTo>
                <a:lnTo>
                  <a:pt x="0" y="0"/>
                </a:lnTo>
                <a:lnTo>
                  <a:pt x="0" y="122589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7769225" y="1877337"/>
            <a:ext cx="89725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10" dirty="0">
                <a:latin typeface="宋体"/>
                <a:cs typeface="宋体"/>
              </a:rPr>
              <a:t>盒子高度</a:t>
            </a:r>
            <a:r>
              <a:rPr sz="1350" spc="0" dirty="0">
                <a:latin typeface="Calibri"/>
                <a:cs typeface="Calibri"/>
              </a:rPr>
              <a:t>40</a:t>
            </a:r>
            <a:endParaRPr sz="1350" dirty="0">
              <a:latin typeface="Calibri"/>
              <a:cs typeface="Calibri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1580254-E793-9B4E-A689-6B3829D84505}"/>
              </a:ext>
            </a:extLst>
          </p:cNvPr>
          <p:cNvGrpSpPr/>
          <p:nvPr/>
        </p:nvGrpSpPr>
        <p:grpSpPr>
          <a:xfrm>
            <a:off x="4568825" y="1401158"/>
            <a:ext cx="1537336" cy="1091172"/>
            <a:chOff x="5346191" y="3174942"/>
            <a:chExt cx="1537336" cy="1096042"/>
          </a:xfrm>
        </p:grpSpPr>
        <p:sp>
          <p:nvSpPr>
            <p:cNvPr id="14" name="object 14"/>
            <p:cNvSpPr txBox="1"/>
            <p:nvPr/>
          </p:nvSpPr>
          <p:spPr>
            <a:xfrm>
              <a:off x="5346191" y="3564079"/>
              <a:ext cx="1537335" cy="63118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5" dirty="0">
                  <a:solidFill>
                    <a:srgbClr val="4471C4"/>
                  </a:solidFill>
                  <a:latin typeface="华文新魏"/>
                  <a:cs typeface="华文新魏"/>
                </a:rPr>
                <a:t>文字</a:t>
              </a:r>
              <a:r>
                <a:rPr sz="2000" b="1" dirty="0">
                  <a:solidFill>
                    <a:srgbClr val="4471C4"/>
                  </a:solidFill>
                  <a:latin typeface="华文新魏"/>
                  <a:cs typeface="华文新魏"/>
                </a:rPr>
                <a:t>本身</a:t>
              </a:r>
              <a:r>
                <a:rPr sz="2000" b="1" spc="-15" dirty="0">
                  <a:solidFill>
                    <a:srgbClr val="4471C4"/>
                  </a:solidFill>
                  <a:latin typeface="华文新魏"/>
                  <a:cs typeface="华文新魏"/>
                </a:rPr>
                <a:t>高</a:t>
              </a:r>
              <a:r>
                <a:rPr sz="2000" b="1" dirty="0">
                  <a:solidFill>
                    <a:srgbClr val="4471C4"/>
                  </a:solidFill>
                  <a:latin typeface="华文新魏"/>
                  <a:cs typeface="华文新魏"/>
                </a:rPr>
                <a:t>度</a:t>
              </a:r>
              <a:endParaRPr sz="2000" dirty="0">
                <a:latin typeface="华文新魏"/>
                <a:cs typeface="华文新魏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346192" y="3174942"/>
              <a:ext cx="1537335" cy="361950"/>
            </a:xfrm>
            <a:custGeom>
              <a:avLst/>
              <a:gdLst/>
              <a:ahLst/>
              <a:cxnLst/>
              <a:rect l="l" t="t" r="r" b="b"/>
              <a:pathLst>
                <a:path w="1537334" h="361950">
                  <a:moveTo>
                    <a:pt x="0" y="361746"/>
                  </a:moveTo>
                  <a:lnTo>
                    <a:pt x="1537335" y="361746"/>
                  </a:lnTo>
                  <a:lnTo>
                    <a:pt x="1537335" y="0"/>
                  </a:lnTo>
                  <a:lnTo>
                    <a:pt x="0" y="0"/>
                  </a:lnTo>
                  <a:lnTo>
                    <a:pt x="0" y="36174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zh-CN" altLang="en-US" sz="1350" dirty="0">
                  <a:solidFill>
                    <a:schemeClr val="bg1"/>
                  </a:solidFill>
                </a:rPr>
                <a:t>上空隙</a:t>
              </a:r>
              <a:endParaRPr sz="1350" dirty="0">
                <a:solidFill>
                  <a:schemeClr val="bg1"/>
                </a:solidFill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346191" y="3909034"/>
              <a:ext cx="1537335" cy="361950"/>
            </a:xfrm>
            <a:prstGeom prst="rect">
              <a:avLst/>
            </a:prstGeom>
            <a:solidFill>
              <a:srgbClr val="4471C4"/>
            </a:solidFill>
            <a:ln w="12700">
              <a:solidFill>
                <a:srgbClr val="2E528F"/>
              </a:solidFill>
            </a:ln>
          </p:spPr>
          <p:txBody>
            <a:bodyPr vert="horz" wrap="square" lIns="0" tIns="72390" rIns="0" bIns="0" rtlCol="0">
              <a:spAutoFit/>
            </a:bodyPr>
            <a:lstStyle/>
            <a:p>
              <a:pPr marL="508634">
                <a:lnSpc>
                  <a:spcPct val="100000"/>
                </a:lnSpc>
                <a:spcBef>
                  <a:spcPts val="570"/>
                </a:spcBef>
              </a:pPr>
              <a:r>
                <a:rPr sz="1350" spc="10" dirty="0">
                  <a:solidFill>
                    <a:srgbClr val="FFFFFF"/>
                  </a:solidFill>
                  <a:latin typeface="宋体"/>
                  <a:cs typeface="宋体"/>
                </a:rPr>
                <a:t>下空隙</a:t>
              </a:r>
              <a:endParaRPr sz="1350" dirty="0">
                <a:latin typeface="宋体"/>
                <a:cs typeface="宋体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45225" y="1829585"/>
            <a:ext cx="54991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10" dirty="0">
                <a:latin typeface="宋体"/>
                <a:cs typeface="宋体"/>
              </a:rPr>
              <a:t>行高</a:t>
            </a:r>
            <a:r>
              <a:rPr sz="1350" spc="0" dirty="0">
                <a:latin typeface="Calibri"/>
                <a:cs typeface="Calibri"/>
              </a:rPr>
              <a:t>40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600" y="2785251"/>
            <a:ext cx="74168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简单理解</a:t>
            </a:r>
            <a:r>
              <a:rPr sz="1200" dirty="0">
                <a:solidFill>
                  <a:srgbClr val="252525"/>
                </a:solidFill>
                <a:latin typeface="微软雅黑"/>
                <a:cs typeface="微软雅黑"/>
              </a:rPr>
              <a:t>:</a:t>
            </a:r>
            <a:r>
              <a:rPr sz="1200" spc="26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行高的上空隙</a:t>
            </a:r>
            <a:r>
              <a:rPr sz="12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下</a:t>
            </a:r>
            <a:r>
              <a:rPr sz="12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空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隙</a:t>
            </a:r>
            <a:r>
              <a:rPr sz="12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把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2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挤</a:t>
            </a:r>
            <a:r>
              <a:rPr sz="12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到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200" spc="-10" dirty="0" err="1">
                <a:solidFill>
                  <a:srgbClr val="252525"/>
                </a:solidFill>
                <a:latin typeface="微软雅黑"/>
                <a:cs typeface="微软雅黑"/>
              </a:rPr>
              <a:t>间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了</a:t>
            </a:r>
            <a:r>
              <a:rPr lang="zh-CN" altLang="en-US" sz="1200" spc="25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z="1200" spc="0" dirty="0" err="1">
                <a:solidFill>
                  <a:schemeClr val="accent3"/>
                </a:solidFill>
                <a:latin typeface="微软雅黑"/>
                <a:cs typeface="微软雅黑"/>
              </a:rPr>
              <a:t>如果行高小</a:t>
            </a:r>
            <a:r>
              <a:rPr sz="1200" spc="-10" dirty="0" err="1">
                <a:solidFill>
                  <a:schemeClr val="accent3"/>
                </a:solidFill>
                <a:latin typeface="微软雅黑"/>
                <a:cs typeface="微软雅黑"/>
              </a:rPr>
              <a:t>于</a:t>
            </a:r>
            <a:r>
              <a:rPr sz="1200" spc="0" dirty="0" err="1">
                <a:solidFill>
                  <a:schemeClr val="accent3"/>
                </a:solidFill>
                <a:latin typeface="微软雅黑"/>
                <a:cs typeface="微软雅黑"/>
              </a:rPr>
              <a:t>盒</a:t>
            </a:r>
            <a:r>
              <a:rPr sz="1200" spc="-10" dirty="0" err="1">
                <a:solidFill>
                  <a:schemeClr val="accent3"/>
                </a:solidFill>
                <a:latin typeface="微软雅黑"/>
                <a:cs typeface="微软雅黑"/>
              </a:rPr>
              <a:t>子</a:t>
            </a:r>
            <a:r>
              <a:rPr sz="1200" spc="0" dirty="0" err="1">
                <a:solidFill>
                  <a:schemeClr val="accent3"/>
                </a:solidFill>
                <a:latin typeface="微软雅黑"/>
                <a:cs typeface="微软雅黑"/>
              </a:rPr>
              <a:t>高</a:t>
            </a:r>
            <a:r>
              <a:rPr sz="1200" spc="-10" dirty="0" err="1">
                <a:solidFill>
                  <a:schemeClr val="accent3"/>
                </a:solidFill>
                <a:latin typeface="微软雅黑"/>
                <a:cs typeface="微软雅黑"/>
              </a:rPr>
              <a:t>度</a:t>
            </a:r>
            <a:r>
              <a:rPr lang="zh-CN" altLang="en-US" sz="1200" spc="-5" dirty="0">
                <a:solidFill>
                  <a:schemeClr val="accent3"/>
                </a:solidFill>
                <a:latin typeface="微软雅黑"/>
                <a:cs typeface="微软雅黑"/>
              </a:rPr>
              <a:t>，</a:t>
            </a:r>
            <a:r>
              <a:rPr sz="1200" spc="0" dirty="0" err="1">
                <a:solidFill>
                  <a:schemeClr val="accent3"/>
                </a:solidFill>
                <a:latin typeface="微软雅黑"/>
                <a:cs typeface="微软雅黑"/>
              </a:rPr>
              <a:t>文</a:t>
            </a:r>
            <a:r>
              <a:rPr sz="1200" spc="-10" dirty="0" err="1">
                <a:solidFill>
                  <a:schemeClr val="accent3"/>
                </a:solidFill>
                <a:latin typeface="微软雅黑"/>
                <a:cs typeface="微软雅黑"/>
              </a:rPr>
              <a:t>字</a:t>
            </a:r>
            <a:r>
              <a:rPr sz="1200" spc="0" dirty="0" err="1">
                <a:solidFill>
                  <a:schemeClr val="accent3"/>
                </a:solidFill>
                <a:latin typeface="微软雅黑"/>
                <a:cs typeface="微软雅黑"/>
              </a:rPr>
              <a:t>会</a:t>
            </a:r>
            <a:r>
              <a:rPr sz="1200" spc="-10" dirty="0" err="1">
                <a:solidFill>
                  <a:schemeClr val="accent3"/>
                </a:solidFill>
                <a:latin typeface="微软雅黑"/>
                <a:cs typeface="微软雅黑"/>
              </a:rPr>
              <a:t>偏</a:t>
            </a:r>
            <a:r>
              <a:rPr sz="1200" dirty="0" err="1">
                <a:solidFill>
                  <a:schemeClr val="accent3"/>
                </a:solidFill>
                <a:latin typeface="微软雅黑"/>
                <a:cs typeface="微软雅黑"/>
              </a:rPr>
              <a:t>上</a:t>
            </a:r>
            <a:r>
              <a:rPr lang="zh-CN" altLang="en-US" sz="1200" spc="-5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200" spc="-1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如</a:t>
            </a:r>
            <a:r>
              <a:rPr sz="1200" spc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果</a:t>
            </a:r>
            <a:r>
              <a:rPr sz="1200" spc="-1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行</a:t>
            </a:r>
            <a:r>
              <a:rPr sz="1200" spc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高</a:t>
            </a:r>
            <a:r>
              <a:rPr sz="1200" spc="-1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大</a:t>
            </a:r>
            <a:r>
              <a:rPr sz="1200" spc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于</a:t>
            </a:r>
            <a:r>
              <a:rPr sz="1200" spc="-1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盒</a:t>
            </a:r>
            <a:r>
              <a:rPr sz="1200" spc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子</a:t>
            </a:r>
            <a:r>
              <a:rPr sz="1200" spc="-1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高</a:t>
            </a:r>
            <a:r>
              <a:rPr sz="1200" spc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度</a:t>
            </a:r>
            <a:r>
              <a:rPr lang="zh-CN" altLang="en-US" sz="12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，</a:t>
            </a:r>
            <a:r>
              <a:rPr sz="1200" spc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则</a:t>
            </a:r>
            <a:r>
              <a:rPr sz="1200" spc="-1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文</a:t>
            </a:r>
            <a:r>
              <a:rPr sz="1200" spc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字</a:t>
            </a:r>
            <a:r>
              <a:rPr sz="1200" spc="-1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偏</a:t>
            </a:r>
            <a:r>
              <a:rPr sz="1200" spc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/>
                <a:cs typeface="微软雅黑"/>
              </a:rPr>
              <a:t>下</a:t>
            </a:r>
            <a:endParaRPr sz="1200" dirty="0">
              <a:solidFill>
                <a:schemeClr val="tx2">
                  <a:lumMod val="60000"/>
                  <a:lumOff val="40000"/>
                </a:schemeClr>
              </a:solidFill>
              <a:latin typeface="微软雅黑"/>
              <a:cs typeface="微软雅黑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B6C98A15-1112-754E-9668-2F4E8CC55358}"/>
              </a:ext>
            </a:extLst>
          </p:cNvPr>
          <p:cNvSpPr txBox="1"/>
          <p:nvPr/>
        </p:nvSpPr>
        <p:spPr>
          <a:xfrm>
            <a:off x="3827145" y="3937957"/>
            <a:ext cx="89725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10" dirty="0">
                <a:latin typeface="宋体"/>
                <a:cs typeface="宋体"/>
              </a:rPr>
              <a:t>盒子高度</a:t>
            </a:r>
            <a:r>
              <a:rPr sz="1350" spc="0" dirty="0">
                <a:latin typeface="Calibri"/>
                <a:cs typeface="Calibri"/>
              </a:rPr>
              <a:t>40</a:t>
            </a:r>
            <a:endParaRPr sz="1350" dirty="0">
              <a:latin typeface="Calibri"/>
              <a:cs typeface="Calibri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88691D8-2348-7C4A-824B-B55801757898}"/>
              </a:ext>
            </a:extLst>
          </p:cNvPr>
          <p:cNvGrpSpPr/>
          <p:nvPr/>
        </p:nvGrpSpPr>
        <p:grpSpPr>
          <a:xfrm>
            <a:off x="626745" y="3461777"/>
            <a:ext cx="3072738" cy="1091173"/>
            <a:chOff x="626745" y="3461777"/>
            <a:chExt cx="3072738" cy="1091173"/>
          </a:xfrm>
        </p:grpSpPr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39A26087-7823-4B4B-90A8-709930433C9D}"/>
                </a:ext>
              </a:extLst>
            </p:cNvPr>
            <p:cNvSpPr/>
            <p:nvPr/>
          </p:nvSpPr>
          <p:spPr>
            <a:xfrm>
              <a:off x="629920" y="3461777"/>
              <a:ext cx="3069563" cy="1091173"/>
            </a:xfrm>
            <a:custGeom>
              <a:avLst/>
              <a:gdLst/>
              <a:ahLst/>
              <a:cxnLst/>
              <a:rect l="l" t="t" r="r" b="b"/>
              <a:pathLst>
                <a:path w="3165475" h="1226185">
                  <a:moveTo>
                    <a:pt x="0" y="1225892"/>
                  </a:moveTo>
                  <a:lnTo>
                    <a:pt x="3165220" y="1225892"/>
                  </a:lnTo>
                  <a:lnTo>
                    <a:pt x="3165220" y="0"/>
                  </a:lnTo>
                  <a:lnTo>
                    <a:pt x="0" y="0"/>
                  </a:lnTo>
                  <a:lnTo>
                    <a:pt x="0" y="122589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FC784B1-EC57-6A4A-851D-F54062E115E3}"/>
                </a:ext>
              </a:extLst>
            </p:cNvPr>
            <p:cNvGrpSpPr/>
            <p:nvPr/>
          </p:nvGrpSpPr>
          <p:grpSpPr>
            <a:xfrm>
              <a:off x="626745" y="3461778"/>
              <a:ext cx="1537336" cy="836735"/>
              <a:chOff x="5346191" y="3174942"/>
              <a:chExt cx="1537336" cy="1096042"/>
            </a:xfrm>
          </p:grpSpPr>
          <p:sp>
            <p:nvSpPr>
              <p:cNvPr id="25" name="object 14">
                <a:extLst>
                  <a:ext uri="{FF2B5EF4-FFF2-40B4-BE49-F238E27FC236}">
                    <a16:creationId xmlns:a16="http://schemas.microsoft.com/office/drawing/2014/main" id="{25695CF1-6A0F-584C-A1E3-39073A7DFA58}"/>
                  </a:ext>
                </a:extLst>
              </p:cNvPr>
              <p:cNvSpPr txBox="1"/>
              <p:nvPr/>
            </p:nvSpPr>
            <p:spPr>
              <a:xfrm>
                <a:off x="5346191" y="3474017"/>
                <a:ext cx="1537335" cy="63118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000" b="1" spc="5" dirty="0">
                    <a:solidFill>
                      <a:srgbClr val="4471C4"/>
                    </a:solidFill>
                    <a:latin typeface="华文新魏"/>
                    <a:cs typeface="华文新魏"/>
                  </a:rPr>
                  <a:t>文字</a:t>
                </a:r>
                <a:r>
                  <a:rPr sz="2000" b="1" dirty="0">
                    <a:solidFill>
                      <a:srgbClr val="4471C4"/>
                    </a:solidFill>
                    <a:latin typeface="华文新魏"/>
                    <a:cs typeface="华文新魏"/>
                  </a:rPr>
                  <a:t>本身</a:t>
                </a:r>
                <a:r>
                  <a:rPr sz="2000" b="1" spc="-15" dirty="0">
                    <a:solidFill>
                      <a:srgbClr val="4471C4"/>
                    </a:solidFill>
                    <a:latin typeface="华文新魏"/>
                    <a:cs typeface="华文新魏"/>
                  </a:rPr>
                  <a:t>高</a:t>
                </a:r>
                <a:r>
                  <a:rPr sz="2000" b="1" dirty="0">
                    <a:solidFill>
                      <a:srgbClr val="4471C4"/>
                    </a:solidFill>
                    <a:latin typeface="华文新魏"/>
                    <a:cs typeface="华文新魏"/>
                  </a:rPr>
                  <a:t>度</a:t>
                </a:r>
                <a:endParaRPr sz="2000" dirty="0">
                  <a:latin typeface="华文新魏"/>
                  <a:cs typeface="华文新魏"/>
                </a:endParaRPr>
              </a:p>
            </p:txBody>
          </p:sp>
          <p:sp>
            <p:nvSpPr>
              <p:cNvPr id="26" name="object 15">
                <a:extLst>
                  <a:ext uri="{FF2B5EF4-FFF2-40B4-BE49-F238E27FC236}">
                    <a16:creationId xmlns:a16="http://schemas.microsoft.com/office/drawing/2014/main" id="{C600F50F-31A6-7440-8321-9D162FF70936}"/>
                  </a:ext>
                </a:extLst>
              </p:cNvPr>
              <p:cNvSpPr/>
              <p:nvPr/>
            </p:nvSpPr>
            <p:spPr>
              <a:xfrm>
                <a:off x="5346192" y="3174942"/>
                <a:ext cx="1537335" cy="361950"/>
              </a:xfrm>
              <a:custGeom>
                <a:avLst/>
                <a:gdLst/>
                <a:ahLst/>
                <a:cxnLst/>
                <a:rect l="l" t="t" r="r" b="b"/>
                <a:pathLst>
                  <a:path w="1537334" h="361950">
                    <a:moveTo>
                      <a:pt x="0" y="361746"/>
                    </a:moveTo>
                    <a:lnTo>
                      <a:pt x="1537335" y="361746"/>
                    </a:lnTo>
                    <a:lnTo>
                      <a:pt x="1537335" y="0"/>
                    </a:lnTo>
                    <a:lnTo>
                      <a:pt x="0" y="0"/>
                    </a:lnTo>
                    <a:lnTo>
                      <a:pt x="0" y="361746"/>
                    </a:lnTo>
                    <a:close/>
                  </a:path>
                </a:pathLst>
              </a:custGeom>
              <a:solidFill>
                <a:srgbClr val="4471C4"/>
              </a:solidFill>
            </p:spPr>
            <p:txBody>
              <a:bodyPr wrap="square" lIns="0" tIns="0" rIns="0" bIns="0" rtlCol="0" anchor="ctr"/>
              <a:lstStyle/>
              <a:p>
                <a:pPr algn="ctr"/>
                <a:r>
                  <a:rPr lang="zh-CN" altLang="en-US" sz="1350" dirty="0">
                    <a:solidFill>
                      <a:schemeClr val="bg1"/>
                    </a:solidFill>
                  </a:rPr>
                  <a:t>上空隙</a:t>
                </a:r>
                <a:endParaRPr sz="13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object 17">
                <a:extLst>
                  <a:ext uri="{FF2B5EF4-FFF2-40B4-BE49-F238E27FC236}">
                    <a16:creationId xmlns:a16="http://schemas.microsoft.com/office/drawing/2014/main" id="{09396AB1-84D1-694E-A974-2CA84546ADB9}"/>
                  </a:ext>
                </a:extLst>
              </p:cNvPr>
              <p:cNvSpPr txBox="1"/>
              <p:nvPr/>
            </p:nvSpPr>
            <p:spPr>
              <a:xfrm>
                <a:off x="5346191" y="3909034"/>
                <a:ext cx="1537335" cy="361950"/>
              </a:xfrm>
              <a:prstGeom prst="rect">
                <a:avLst/>
              </a:prstGeom>
              <a:solidFill>
                <a:srgbClr val="4471C4"/>
              </a:solidFill>
              <a:ln w="12700">
                <a:solidFill>
                  <a:srgbClr val="2E528F"/>
                </a:solidFill>
              </a:ln>
            </p:spPr>
            <p:txBody>
              <a:bodyPr vert="horz" wrap="square" lIns="0" tIns="72390" rIns="0" bIns="0" rtlCol="0">
                <a:spAutoFit/>
              </a:bodyPr>
              <a:lstStyle/>
              <a:p>
                <a:pPr marL="508634">
                  <a:lnSpc>
                    <a:spcPct val="100000"/>
                  </a:lnSpc>
                  <a:spcBef>
                    <a:spcPts val="570"/>
                  </a:spcBef>
                </a:pPr>
                <a:r>
                  <a:rPr sz="1350" spc="10" dirty="0">
                    <a:solidFill>
                      <a:srgbClr val="FFFFFF"/>
                    </a:solidFill>
                    <a:latin typeface="宋体"/>
                    <a:cs typeface="宋体"/>
                  </a:rPr>
                  <a:t>下空隙</a:t>
                </a:r>
                <a:endParaRPr sz="1350" dirty="0">
                  <a:latin typeface="宋体"/>
                  <a:cs typeface="宋体"/>
                </a:endParaRPr>
              </a:p>
            </p:txBody>
          </p:sp>
        </p:grpSp>
        <p:sp>
          <p:nvSpPr>
            <p:cNvPr id="28" name="object 18">
              <a:extLst>
                <a:ext uri="{FF2B5EF4-FFF2-40B4-BE49-F238E27FC236}">
                  <a16:creationId xmlns:a16="http://schemas.microsoft.com/office/drawing/2014/main" id="{159A6E7F-4035-F040-A662-F493AE73FF18}"/>
                </a:ext>
              </a:extLst>
            </p:cNvPr>
            <p:cNvSpPr txBox="1"/>
            <p:nvPr/>
          </p:nvSpPr>
          <p:spPr>
            <a:xfrm>
              <a:off x="2289923" y="3761209"/>
              <a:ext cx="549910" cy="222496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350" spc="10" dirty="0">
                  <a:latin typeface="宋体"/>
                  <a:cs typeface="宋体"/>
                </a:rPr>
                <a:t>行高</a:t>
              </a:r>
              <a:r>
                <a:rPr lang="en-US" altLang="zh-CN" sz="1350" dirty="0">
                  <a:latin typeface="Calibri"/>
                  <a:cs typeface="Calibri"/>
                </a:rPr>
                <a:t>3</a:t>
              </a:r>
              <a:r>
                <a:rPr sz="1350" spc="0" dirty="0">
                  <a:latin typeface="Calibri"/>
                  <a:cs typeface="Calibri"/>
                </a:rPr>
                <a:t>0</a:t>
              </a:r>
              <a:endParaRPr sz="1350" dirty="0">
                <a:latin typeface="Calibri"/>
                <a:cs typeface="Calibri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D85362-7A2F-8F45-AC72-05F853587389}"/>
              </a:ext>
            </a:extLst>
          </p:cNvPr>
          <p:cNvGrpSpPr/>
          <p:nvPr/>
        </p:nvGrpSpPr>
        <p:grpSpPr>
          <a:xfrm>
            <a:off x="5007637" y="3486150"/>
            <a:ext cx="3069563" cy="1409275"/>
            <a:chOff x="5007637" y="3486150"/>
            <a:chExt cx="3069563" cy="1409275"/>
          </a:xfrm>
        </p:grpSpPr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EFC7DB72-D331-BF4D-A043-CCA7D35FB1F0}"/>
                </a:ext>
              </a:extLst>
            </p:cNvPr>
            <p:cNvSpPr/>
            <p:nvPr/>
          </p:nvSpPr>
          <p:spPr>
            <a:xfrm>
              <a:off x="5007637" y="3486150"/>
              <a:ext cx="3069563" cy="1091173"/>
            </a:xfrm>
            <a:custGeom>
              <a:avLst/>
              <a:gdLst/>
              <a:ahLst/>
              <a:cxnLst/>
              <a:rect l="l" t="t" r="r" b="b"/>
              <a:pathLst>
                <a:path w="3165475" h="1226185">
                  <a:moveTo>
                    <a:pt x="0" y="1225892"/>
                  </a:moveTo>
                  <a:lnTo>
                    <a:pt x="3165220" y="1225892"/>
                  </a:lnTo>
                  <a:lnTo>
                    <a:pt x="3165220" y="0"/>
                  </a:lnTo>
                  <a:lnTo>
                    <a:pt x="0" y="0"/>
                  </a:lnTo>
                  <a:lnTo>
                    <a:pt x="0" y="122589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18">
              <a:extLst>
                <a:ext uri="{FF2B5EF4-FFF2-40B4-BE49-F238E27FC236}">
                  <a16:creationId xmlns:a16="http://schemas.microsoft.com/office/drawing/2014/main" id="{F7609C0B-BA52-1A43-BFC4-C3A06107C031}"/>
                </a:ext>
              </a:extLst>
            </p:cNvPr>
            <p:cNvSpPr txBox="1"/>
            <p:nvPr/>
          </p:nvSpPr>
          <p:spPr>
            <a:xfrm>
              <a:off x="6795135" y="4051610"/>
              <a:ext cx="549910" cy="222496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350" spc="10" dirty="0">
                  <a:latin typeface="宋体"/>
                  <a:cs typeface="宋体"/>
                </a:rPr>
                <a:t>行高</a:t>
              </a:r>
              <a:r>
                <a:rPr lang="en-US" altLang="zh-CN" sz="1350" spc="10" dirty="0">
                  <a:latin typeface="宋体"/>
                  <a:cs typeface="宋体"/>
                </a:rPr>
                <a:t>5</a:t>
              </a:r>
              <a:r>
                <a:rPr sz="1350" spc="0" dirty="0">
                  <a:latin typeface="Calibri"/>
                  <a:cs typeface="Calibri"/>
                </a:rPr>
                <a:t>0</a:t>
              </a:r>
              <a:endParaRPr sz="1350" dirty="0">
                <a:latin typeface="Calibri"/>
                <a:cs typeface="Calibri"/>
              </a:endParaRPr>
            </a:p>
          </p:txBody>
        </p:sp>
        <p:sp>
          <p:nvSpPr>
            <p:cNvPr id="40" name="object 14">
              <a:extLst>
                <a:ext uri="{FF2B5EF4-FFF2-40B4-BE49-F238E27FC236}">
                  <a16:creationId xmlns:a16="http://schemas.microsoft.com/office/drawing/2014/main" id="{51D6984C-48FF-FB41-AEAC-F7D95047F9A0}"/>
                </a:ext>
              </a:extLst>
            </p:cNvPr>
            <p:cNvSpPr txBox="1"/>
            <p:nvPr/>
          </p:nvSpPr>
          <p:spPr>
            <a:xfrm>
              <a:off x="5007637" y="4003749"/>
              <a:ext cx="1660002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5" dirty="0">
                  <a:solidFill>
                    <a:srgbClr val="4471C4"/>
                  </a:solidFill>
                  <a:latin typeface="华文新魏"/>
                  <a:cs typeface="华文新魏"/>
                </a:rPr>
                <a:t>文字</a:t>
              </a:r>
              <a:r>
                <a:rPr sz="2000" b="1" dirty="0">
                  <a:solidFill>
                    <a:srgbClr val="4471C4"/>
                  </a:solidFill>
                  <a:latin typeface="华文新魏"/>
                  <a:cs typeface="华文新魏"/>
                </a:rPr>
                <a:t>本身</a:t>
              </a:r>
              <a:r>
                <a:rPr sz="2000" b="1" spc="-15" dirty="0">
                  <a:solidFill>
                    <a:srgbClr val="4471C4"/>
                  </a:solidFill>
                  <a:latin typeface="华文新魏"/>
                  <a:cs typeface="华文新魏"/>
                </a:rPr>
                <a:t>高</a:t>
              </a:r>
              <a:r>
                <a:rPr sz="2000" b="1" dirty="0">
                  <a:solidFill>
                    <a:srgbClr val="4471C4"/>
                  </a:solidFill>
                  <a:latin typeface="华文新魏"/>
                  <a:cs typeface="华文新魏"/>
                </a:rPr>
                <a:t>度</a:t>
              </a:r>
              <a:endParaRPr sz="2000" dirty="0">
                <a:latin typeface="华文新魏"/>
                <a:cs typeface="华文新魏"/>
              </a:endParaRPr>
            </a:p>
          </p:txBody>
        </p:sp>
        <p:sp>
          <p:nvSpPr>
            <p:cNvPr id="41" name="object 15">
              <a:extLst>
                <a:ext uri="{FF2B5EF4-FFF2-40B4-BE49-F238E27FC236}">
                  <a16:creationId xmlns:a16="http://schemas.microsoft.com/office/drawing/2014/main" id="{7031E7B8-7BE0-9640-BEC0-37D08AEA036F}"/>
                </a:ext>
              </a:extLst>
            </p:cNvPr>
            <p:cNvSpPr/>
            <p:nvPr/>
          </p:nvSpPr>
          <p:spPr>
            <a:xfrm>
              <a:off x="5007638" y="3486150"/>
              <a:ext cx="1537335" cy="499565"/>
            </a:xfrm>
            <a:custGeom>
              <a:avLst/>
              <a:gdLst/>
              <a:ahLst/>
              <a:cxnLst/>
              <a:rect l="l" t="t" r="r" b="b"/>
              <a:pathLst>
                <a:path w="1537334" h="361950">
                  <a:moveTo>
                    <a:pt x="0" y="361746"/>
                  </a:moveTo>
                  <a:lnTo>
                    <a:pt x="1537335" y="361746"/>
                  </a:lnTo>
                  <a:lnTo>
                    <a:pt x="1537335" y="0"/>
                  </a:lnTo>
                  <a:lnTo>
                    <a:pt x="0" y="0"/>
                  </a:lnTo>
                  <a:lnTo>
                    <a:pt x="0" y="36174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zh-CN" altLang="en-US" sz="1350" dirty="0">
                  <a:solidFill>
                    <a:schemeClr val="bg1"/>
                  </a:solidFill>
                </a:rPr>
                <a:t>上空隙</a:t>
              </a:r>
              <a:endParaRPr sz="1350" dirty="0">
                <a:solidFill>
                  <a:schemeClr val="bg1"/>
                </a:solidFill>
              </a:endParaRPr>
            </a:p>
          </p:txBody>
        </p:sp>
        <p:sp>
          <p:nvSpPr>
            <p:cNvPr id="43" name="object 15">
              <a:extLst>
                <a:ext uri="{FF2B5EF4-FFF2-40B4-BE49-F238E27FC236}">
                  <a16:creationId xmlns:a16="http://schemas.microsoft.com/office/drawing/2014/main" id="{D86F96FE-99CB-3644-B5B4-006B7382D3C9}"/>
                </a:ext>
              </a:extLst>
            </p:cNvPr>
            <p:cNvSpPr/>
            <p:nvPr/>
          </p:nvSpPr>
          <p:spPr>
            <a:xfrm>
              <a:off x="5007637" y="4395860"/>
              <a:ext cx="1537335" cy="499565"/>
            </a:xfrm>
            <a:custGeom>
              <a:avLst/>
              <a:gdLst/>
              <a:ahLst/>
              <a:cxnLst/>
              <a:rect l="l" t="t" r="r" b="b"/>
              <a:pathLst>
                <a:path w="1537334" h="361950">
                  <a:moveTo>
                    <a:pt x="0" y="361746"/>
                  </a:moveTo>
                  <a:lnTo>
                    <a:pt x="1537335" y="361746"/>
                  </a:lnTo>
                  <a:lnTo>
                    <a:pt x="1537335" y="0"/>
                  </a:lnTo>
                  <a:lnTo>
                    <a:pt x="0" y="0"/>
                  </a:lnTo>
                  <a:lnTo>
                    <a:pt x="0" y="36174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zh-CN" altLang="en-US" sz="1350" dirty="0">
                  <a:solidFill>
                    <a:schemeClr val="bg1"/>
                  </a:solidFill>
                </a:rPr>
                <a:t>上空隙</a:t>
              </a:r>
              <a:endParaRPr sz="13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7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3188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2.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dirty="0">
                <a:solidFill>
                  <a:srgbClr val="585858"/>
                </a:solidFill>
              </a:rPr>
              <a:t>CSS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的元素显示模式</a:t>
            </a:r>
            <a:endParaRPr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ACDC28-9D5E-9A47-9F1C-3E7A7BD28258}"/>
              </a:ext>
            </a:extLst>
          </p:cNvPr>
          <p:cNvSpPr/>
          <p:nvPr/>
        </p:nvSpPr>
        <p:spPr>
          <a:xfrm>
            <a:off x="5029200" y="365772"/>
            <a:ext cx="36957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&lt;body&gt;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&lt;h1&gt;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欢迎来到社区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!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&lt;/h1&gt;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&lt;ul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F2AE49"/>
                </a:solidFill>
                <a:latin typeface="Menlo" panose="020B0609030804020204" pitchFamily="49" charset="0"/>
              </a:rPr>
              <a:t>class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"nav"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主页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社区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消息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设置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&lt;/ul&gt;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&lt;/body&gt;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&lt;style&gt;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399EE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ul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width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dirty="0">
                <a:solidFill>
                  <a:srgbClr val="A37ACC"/>
                </a:solidFill>
                <a:latin typeface="Menlo" panose="020B0609030804020204" pitchFamily="49" charset="0"/>
              </a:rPr>
              <a:t>20</a:t>
            </a:r>
            <a:r>
              <a:rPr lang="en-US" altLang="zh-CN" sz="1200" dirty="0">
                <a:solidFill>
                  <a:srgbClr val="FA8D3E"/>
                </a:solidFill>
                <a:latin typeface="Menlo" panose="020B0609030804020204" pitchFamily="49" charset="0"/>
              </a:rPr>
              <a:t>%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background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i="1" dirty="0" err="1">
                <a:solidFill>
                  <a:srgbClr val="ED9366"/>
                </a:solidFill>
                <a:latin typeface="Menlo" panose="020B0609030804020204" pitchFamily="49" charset="0"/>
              </a:rPr>
              <a:t>powderblue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list-style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i="1" dirty="0">
                <a:solidFill>
                  <a:srgbClr val="ED9366"/>
                </a:solidFill>
                <a:latin typeface="Menlo" panose="020B0609030804020204" pitchFamily="49" charset="0"/>
              </a:rPr>
              <a:t>none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padding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dirty="0">
                <a:solidFill>
                  <a:srgbClr val="A37ACC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399EE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ul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li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height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dirty="0">
                <a:solidFill>
                  <a:srgbClr val="A37ACC"/>
                </a:solidFill>
                <a:latin typeface="Menlo" panose="020B0609030804020204" pitchFamily="49" charset="0"/>
              </a:rPr>
              <a:t>50</a:t>
            </a:r>
            <a:r>
              <a:rPr lang="en-US" altLang="zh-CN" sz="1200" dirty="0">
                <a:solidFill>
                  <a:srgbClr val="FA8D3E"/>
                </a:solidFill>
                <a:latin typeface="Menlo" panose="020B0609030804020204" pitchFamily="49" charset="0"/>
              </a:rPr>
              <a:t>px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border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dirty="0">
                <a:solidFill>
                  <a:srgbClr val="A37ACC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FA8D3E"/>
                </a:solidFill>
                <a:latin typeface="Menlo" panose="020B0609030804020204" pitchFamily="49" charset="0"/>
              </a:rPr>
              <a:t>px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i="1" dirty="0">
                <a:solidFill>
                  <a:srgbClr val="ED9366"/>
                </a:solidFill>
                <a:latin typeface="Menlo" panose="020B0609030804020204" pitchFamily="49" charset="0"/>
              </a:rPr>
              <a:t>solid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i="1" dirty="0">
                <a:solidFill>
                  <a:srgbClr val="ED9366"/>
                </a:solidFill>
                <a:latin typeface="Menlo" panose="020B0609030804020204" pitchFamily="49" charset="0"/>
              </a:rPr>
              <a:t>pink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399EE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ul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li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b="1" dirty="0">
                <a:solidFill>
                  <a:srgbClr val="55B4D4"/>
                </a:solidFill>
                <a:latin typeface="Menlo" panose="020B0609030804020204" pitchFamily="49" charset="0"/>
              </a:rPr>
              <a:t>line-height</a:t>
            </a:r>
            <a:r>
              <a:rPr lang="en-US" altLang="zh-CN" sz="1200" b="1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b="1" dirty="0">
                <a:solidFill>
                  <a:srgbClr val="A37ACC"/>
                </a:solidFill>
                <a:latin typeface="Menlo" panose="020B0609030804020204" pitchFamily="49" charset="0"/>
              </a:rPr>
              <a:t>50</a:t>
            </a:r>
            <a:r>
              <a:rPr lang="en-US" altLang="zh-CN" sz="1200" b="1" dirty="0">
                <a:solidFill>
                  <a:srgbClr val="FA8D3E"/>
                </a:solidFill>
                <a:latin typeface="Menlo" panose="020B0609030804020204" pitchFamily="49" charset="0"/>
              </a:rPr>
              <a:t>px</a:t>
            </a:r>
            <a:r>
              <a:rPr lang="en-US" altLang="zh-CN" sz="1200" b="1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display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i="1" dirty="0">
                <a:solidFill>
                  <a:srgbClr val="ED9366"/>
                </a:solidFill>
                <a:latin typeface="Menlo" panose="020B0609030804020204" pitchFamily="49" charset="0"/>
              </a:rPr>
              <a:t>block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&lt;/style&gt;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5B0E34-106F-7542-BE2F-3C6C8C2C58F9}"/>
              </a:ext>
            </a:extLst>
          </p:cNvPr>
          <p:cNvSpPr/>
          <p:nvPr/>
        </p:nvSpPr>
        <p:spPr>
          <a:xfrm>
            <a:off x="707542" y="550438"/>
            <a:ext cx="3695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&lt;body&gt;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&lt;h1&gt;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欢迎来到社区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!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&lt;/h1&gt;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&lt;ul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F2AE49"/>
                </a:solidFill>
                <a:latin typeface="Menlo" panose="020B0609030804020204" pitchFamily="49" charset="0"/>
              </a:rPr>
              <a:t>class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"nav"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主页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社区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消息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&lt;li&gt;&lt;a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F2AE49"/>
                </a:solidFill>
                <a:latin typeface="Menlo" panose="020B0609030804020204" pitchFamily="49" charset="0"/>
              </a:rPr>
              <a:t>href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=</a:t>
            </a:r>
            <a:r>
              <a:rPr lang="en-US" altLang="zh-CN" sz="1200" dirty="0">
                <a:solidFill>
                  <a:srgbClr val="86B300"/>
                </a:solidFill>
                <a:latin typeface="Menlo" panose="020B0609030804020204" pitchFamily="49" charset="0"/>
              </a:rPr>
              <a:t>"#"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&gt;</a:t>
            </a:r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设置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&lt;/a&gt;&lt;/li&gt;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&lt;/ul&gt;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&lt;/body&gt;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&lt;style&gt;</a:t>
            </a:r>
            <a:endParaRPr lang="en-US" altLang="zh-CN" sz="1200" dirty="0">
              <a:solidFill>
                <a:srgbClr val="505559"/>
              </a:solidFill>
              <a:latin typeface="Menlo" panose="020B0609030804020204" pitchFamily="49" charset="0"/>
            </a:endParaRPr>
          </a:p>
          <a:p>
            <a:r>
              <a:rPr lang="zh-CN" altLang="en-US" sz="1200" dirty="0">
                <a:solidFill>
                  <a:srgbClr val="399EE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ul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width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dirty="0">
                <a:solidFill>
                  <a:srgbClr val="A37ACC"/>
                </a:solidFill>
                <a:latin typeface="Menlo" panose="020B0609030804020204" pitchFamily="49" charset="0"/>
              </a:rPr>
              <a:t>20</a:t>
            </a:r>
            <a:r>
              <a:rPr lang="en-US" altLang="zh-CN" sz="1200" dirty="0">
                <a:solidFill>
                  <a:srgbClr val="FA8D3E"/>
                </a:solidFill>
                <a:latin typeface="Menlo" panose="020B0609030804020204" pitchFamily="49" charset="0"/>
              </a:rPr>
              <a:t>%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background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i="1" dirty="0" err="1">
                <a:solidFill>
                  <a:srgbClr val="ED9366"/>
                </a:solidFill>
                <a:latin typeface="Menlo" panose="020B0609030804020204" pitchFamily="49" charset="0"/>
              </a:rPr>
              <a:t>powderblue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list-style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i="1" dirty="0">
                <a:solidFill>
                  <a:srgbClr val="ED9366"/>
                </a:solidFill>
                <a:latin typeface="Menlo" panose="020B0609030804020204" pitchFamily="49" charset="0"/>
              </a:rPr>
              <a:t>none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padding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dirty="0">
                <a:solidFill>
                  <a:srgbClr val="A37ACC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399EE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ul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li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height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dirty="0">
                <a:solidFill>
                  <a:srgbClr val="A37ACC"/>
                </a:solidFill>
                <a:latin typeface="Menlo" panose="020B0609030804020204" pitchFamily="49" charset="0"/>
              </a:rPr>
              <a:t>50</a:t>
            </a:r>
            <a:r>
              <a:rPr lang="en-US" altLang="zh-CN" sz="1200" dirty="0">
                <a:solidFill>
                  <a:srgbClr val="FA8D3E"/>
                </a:solidFill>
                <a:latin typeface="Menlo" panose="020B0609030804020204" pitchFamily="49" charset="0"/>
              </a:rPr>
              <a:t>px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border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dirty="0">
                <a:solidFill>
                  <a:srgbClr val="A37ACC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FA8D3E"/>
                </a:solidFill>
                <a:latin typeface="Menlo" panose="020B0609030804020204" pitchFamily="49" charset="0"/>
              </a:rPr>
              <a:t>px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i="1" dirty="0">
                <a:solidFill>
                  <a:srgbClr val="ED9366"/>
                </a:solidFill>
                <a:latin typeface="Menlo" panose="020B0609030804020204" pitchFamily="49" charset="0"/>
              </a:rPr>
              <a:t>solid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i="1" dirty="0">
                <a:solidFill>
                  <a:srgbClr val="ED9366"/>
                </a:solidFill>
                <a:latin typeface="Menlo" panose="020B0609030804020204" pitchFamily="49" charset="0"/>
              </a:rPr>
              <a:t>pink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399EE6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ul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li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399EE6"/>
                </a:solidFill>
                <a:latin typeface="Menlo" panose="020B0609030804020204" pitchFamily="49" charset="0"/>
              </a:rPr>
              <a:t>a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zh-CN" altLang="en-US" sz="1200" dirty="0">
                <a:solidFill>
                  <a:srgbClr val="55B4D4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display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: </a:t>
            </a:r>
            <a:r>
              <a:rPr lang="en-US" altLang="zh-CN" sz="1200" i="1" dirty="0">
                <a:solidFill>
                  <a:srgbClr val="ED9366"/>
                </a:solidFill>
                <a:latin typeface="Menlo" panose="020B0609030804020204" pitchFamily="49" charset="0"/>
              </a:rPr>
              <a:t>block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200" dirty="0">
                <a:solidFill>
                  <a:srgbClr val="505559"/>
                </a:solidFill>
                <a:latin typeface="Menlo" panose="020B0609030804020204" pitchFamily="49" charset="0"/>
              </a:rPr>
              <a:t>  </a:t>
            </a:r>
            <a:r>
              <a:rPr lang="en-US" altLang="zh-CN" sz="1200" dirty="0">
                <a:solidFill>
                  <a:srgbClr val="505559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55B4D4"/>
                </a:solidFill>
                <a:latin typeface="Menlo" panose="020B0609030804020204" pitchFamily="49" charset="0"/>
              </a:rPr>
              <a:t>&lt;/style&gt;</a:t>
            </a:r>
            <a:endParaRPr lang="en-US" altLang="zh-CN" sz="1200" b="0" dirty="0">
              <a:solidFill>
                <a:srgbClr val="505559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7751" y="5049837"/>
            <a:ext cx="976630" cy="93980"/>
          </a:xfrm>
          <a:custGeom>
            <a:avLst/>
            <a:gdLst/>
            <a:ahLst/>
            <a:cxnLst/>
            <a:rect l="l" t="t" r="r" b="b"/>
            <a:pathLst>
              <a:path w="976629" h="93979">
                <a:moveTo>
                  <a:pt x="0" y="93662"/>
                </a:moveTo>
                <a:lnTo>
                  <a:pt x="976312" y="93662"/>
                </a:lnTo>
                <a:lnTo>
                  <a:pt x="976312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049837"/>
            <a:ext cx="8114030" cy="93980"/>
          </a:xfrm>
          <a:custGeom>
            <a:avLst/>
            <a:gdLst/>
            <a:ahLst/>
            <a:cxnLst/>
            <a:rect l="l" t="t" r="r" b="b"/>
            <a:pathLst>
              <a:path w="8114030" h="93979">
                <a:moveTo>
                  <a:pt x="0" y="93662"/>
                </a:moveTo>
                <a:lnTo>
                  <a:pt x="8113776" y="93662"/>
                </a:lnTo>
                <a:lnTo>
                  <a:pt x="8113776" y="0"/>
                </a:lnTo>
                <a:lnTo>
                  <a:pt x="0" y="0"/>
                </a:lnTo>
                <a:lnTo>
                  <a:pt x="0" y="9366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597" y="130606"/>
            <a:ext cx="412115" cy="462280"/>
          </a:xfrm>
          <a:custGeom>
            <a:avLst/>
            <a:gdLst/>
            <a:ahLst/>
            <a:cxnLst/>
            <a:rect l="l" t="t" r="r" b="b"/>
            <a:pathLst>
              <a:path w="412115" h="462280">
                <a:moveTo>
                  <a:pt x="0" y="462229"/>
                </a:moveTo>
                <a:lnTo>
                  <a:pt x="411988" y="462229"/>
                </a:lnTo>
                <a:lnTo>
                  <a:pt x="411988" y="0"/>
                </a:lnTo>
                <a:lnTo>
                  <a:pt x="0" y="0"/>
                </a:lnTo>
                <a:lnTo>
                  <a:pt x="0" y="462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5000" y="1939798"/>
            <a:ext cx="553998" cy="2460752"/>
          </a:xfrm>
          <a:prstGeom prst="rect">
            <a:avLst/>
          </a:prstGeom>
        </p:spPr>
        <p:txBody>
          <a:bodyPr vert="vert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3600" dirty="0">
                <a:solidFill>
                  <a:srgbClr val="FF0000"/>
                </a:solidFill>
                <a:latin typeface="微软雅黑"/>
                <a:cs typeface="微软雅黑"/>
              </a:rPr>
              <a:t>Con</a:t>
            </a:r>
            <a:r>
              <a:rPr sz="3600" spc="-15" dirty="0">
                <a:solidFill>
                  <a:srgbClr val="FF0000"/>
                </a:solidFill>
                <a:latin typeface="微软雅黑"/>
                <a:cs typeface="微软雅黑"/>
              </a:rPr>
              <a:t>t</a:t>
            </a:r>
            <a:r>
              <a:rPr sz="3600" spc="-5" dirty="0">
                <a:solidFill>
                  <a:srgbClr val="FF0000"/>
                </a:solidFill>
                <a:latin typeface="微软雅黑"/>
                <a:cs typeface="微软雅黑"/>
              </a:rPr>
              <a:t>ents</a:t>
            </a:r>
            <a:endParaRPr sz="3600" dirty="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98625" y="916050"/>
            <a:ext cx="936625" cy="935355"/>
          </a:xfrm>
          <a:custGeom>
            <a:avLst/>
            <a:gdLst/>
            <a:ahLst/>
            <a:cxnLst/>
            <a:rect l="l" t="t" r="r" b="b"/>
            <a:pathLst>
              <a:path w="936625" h="935355">
                <a:moveTo>
                  <a:pt x="468375" y="0"/>
                </a:moveTo>
                <a:lnTo>
                  <a:pt x="420483" y="2413"/>
                </a:lnTo>
                <a:lnTo>
                  <a:pt x="373975" y="9497"/>
                </a:lnTo>
                <a:lnTo>
                  <a:pt x="329087" y="21016"/>
                </a:lnTo>
                <a:lnTo>
                  <a:pt x="286053" y="36736"/>
                </a:lnTo>
                <a:lnTo>
                  <a:pt x="245110" y="56422"/>
                </a:lnTo>
                <a:lnTo>
                  <a:pt x="206492" y="79838"/>
                </a:lnTo>
                <a:lnTo>
                  <a:pt x="170436" y="106749"/>
                </a:lnTo>
                <a:lnTo>
                  <a:pt x="137175" y="136921"/>
                </a:lnTo>
                <a:lnTo>
                  <a:pt x="106947" y="170119"/>
                </a:lnTo>
                <a:lnTo>
                  <a:pt x="79985" y="206108"/>
                </a:lnTo>
                <a:lnTo>
                  <a:pt x="56526" y="244652"/>
                </a:lnTo>
                <a:lnTo>
                  <a:pt x="36804" y="285517"/>
                </a:lnTo>
                <a:lnTo>
                  <a:pt x="21055" y="328468"/>
                </a:lnTo>
                <a:lnTo>
                  <a:pt x="9514" y="373270"/>
                </a:lnTo>
                <a:lnTo>
                  <a:pt x="2417" y="419688"/>
                </a:lnTo>
                <a:lnTo>
                  <a:pt x="0" y="467487"/>
                </a:lnTo>
                <a:lnTo>
                  <a:pt x="2417" y="515285"/>
                </a:lnTo>
                <a:lnTo>
                  <a:pt x="9514" y="561703"/>
                </a:lnTo>
                <a:lnTo>
                  <a:pt x="21055" y="606505"/>
                </a:lnTo>
                <a:lnTo>
                  <a:pt x="36804" y="649456"/>
                </a:lnTo>
                <a:lnTo>
                  <a:pt x="56526" y="690321"/>
                </a:lnTo>
                <a:lnTo>
                  <a:pt x="79985" y="728865"/>
                </a:lnTo>
                <a:lnTo>
                  <a:pt x="106947" y="764854"/>
                </a:lnTo>
                <a:lnTo>
                  <a:pt x="137175" y="798052"/>
                </a:lnTo>
                <a:lnTo>
                  <a:pt x="170436" y="828224"/>
                </a:lnTo>
                <a:lnTo>
                  <a:pt x="206492" y="855135"/>
                </a:lnTo>
                <a:lnTo>
                  <a:pt x="245110" y="878551"/>
                </a:lnTo>
                <a:lnTo>
                  <a:pt x="286053" y="898237"/>
                </a:lnTo>
                <a:lnTo>
                  <a:pt x="329087" y="913957"/>
                </a:lnTo>
                <a:lnTo>
                  <a:pt x="373975" y="925476"/>
                </a:lnTo>
                <a:lnTo>
                  <a:pt x="420483" y="932560"/>
                </a:lnTo>
                <a:lnTo>
                  <a:pt x="468375" y="934974"/>
                </a:lnTo>
                <a:lnTo>
                  <a:pt x="516246" y="932560"/>
                </a:lnTo>
                <a:lnTo>
                  <a:pt x="562734" y="925476"/>
                </a:lnTo>
                <a:lnTo>
                  <a:pt x="607606" y="913957"/>
                </a:lnTo>
                <a:lnTo>
                  <a:pt x="650624" y="898237"/>
                </a:lnTo>
                <a:lnTo>
                  <a:pt x="691555" y="878551"/>
                </a:lnTo>
                <a:lnTo>
                  <a:pt x="730163" y="855135"/>
                </a:lnTo>
                <a:lnTo>
                  <a:pt x="766211" y="828224"/>
                </a:lnTo>
                <a:lnTo>
                  <a:pt x="799465" y="798052"/>
                </a:lnTo>
                <a:lnTo>
                  <a:pt x="829688" y="764854"/>
                </a:lnTo>
                <a:lnTo>
                  <a:pt x="856646" y="728865"/>
                </a:lnTo>
                <a:lnTo>
                  <a:pt x="880102" y="690321"/>
                </a:lnTo>
                <a:lnTo>
                  <a:pt x="899822" y="649456"/>
                </a:lnTo>
                <a:lnTo>
                  <a:pt x="915570" y="606505"/>
                </a:lnTo>
                <a:lnTo>
                  <a:pt x="927110" y="561703"/>
                </a:lnTo>
                <a:lnTo>
                  <a:pt x="934207" y="515285"/>
                </a:lnTo>
                <a:lnTo>
                  <a:pt x="936625" y="467487"/>
                </a:lnTo>
                <a:lnTo>
                  <a:pt x="934207" y="419688"/>
                </a:lnTo>
                <a:lnTo>
                  <a:pt x="927110" y="373270"/>
                </a:lnTo>
                <a:lnTo>
                  <a:pt x="915570" y="328468"/>
                </a:lnTo>
                <a:lnTo>
                  <a:pt x="899822" y="285517"/>
                </a:lnTo>
                <a:lnTo>
                  <a:pt x="880102" y="244652"/>
                </a:lnTo>
                <a:lnTo>
                  <a:pt x="856646" y="206108"/>
                </a:lnTo>
                <a:lnTo>
                  <a:pt x="829688" y="170119"/>
                </a:lnTo>
                <a:lnTo>
                  <a:pt x="799464" y="136921"/>
                </a:lnTo>
                <a:lnTo>
                  <a:pt x="766211" y="106749"/>
                </a:lnTo>
                <a:lnTo>
                  <a:pt x="730163" y="79838"/>
                </a:lnTo>
                <a:lnTo>
                  <a:pt x="691555" y="56422"/>
                </a:lnTo>
                <a:lnTo>
                  <a:pt x="650624" y="36736"/>
                </a:lnTo>
                <a:lnTo>
                  <a:pt x="607606" y="21016"/>
                </a:lnTo>
                <a:lnTo>
                  <a:pt x="562734" y="9497"/>
                </a:lnTo>
                <a:lnTo>
                  <a:pt x="516246" y="2413"/>
                </a:lnTo>
                <a:lnTo>
                  <a:pt x="46837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75282" y="984326"/>
            <a:ext cx="585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0" dirty="0">
                <a:solidFill>
                  <a:srgbClr val="FFFFFF"/>
                </a:solidFill>
                <a:latin typeface="微软雅黑"/>
                <a:cs typeface="微软雅黑"/>
              </a:rPr>
              <a:t>目</a:t>
            </a:r>
            <a:endParaRPr sz="4400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59063" y="1124012"/>
            <a:ext cx="542925" cy="519430"/>
          </a:xfrm>
          <a:custGeom>
            <a:avLst/>
            <a:gdLst/>
            <a:ahLst/>
            <a:cxnLst/>
            <a:rect l="l" t="t" r="r" b="b"/>
            <a:pathLst>
              <a:path w="542925" h="519430">
                <a:moveTo>
                  <a:pt x="143637" y="449580"/>
                </a:moveTo>
                <a:lnTo>
                  <a:pt x="147732" y="464744"/>
                </a:lnTo>
                <a:lnTo>
                  <a:pt x="151828" y="481457"/>
                </a:lnTo>
                <a:lnTo>
                  <a:pt x="155924" y="499693"/>
                </a:lnTo>
                <a:lnTo>
                  <a:pt x="160020" y="519430"/>
                </a:lnTo>
                <a:lnTo>
                  <a:pt x="183570" y="519049"/>
                </a:lnTo>
                <a:lnTo>
                  <a:pt x="224528" y="517715"/>
                </a:lnTo>
                <a:lnTo>
                  <a:pt x="271845" y="510162"/>
                </a:lnTo>
                <a:lnTo>
                  <a:pt x="305996" y="467578"/>
                </a:lnTo>
                <a:lnTo>
                  <a:pt x="307862" y="451812"/>
                </a:lnTo>
                <a:lnTo>
                  <a:pt x="191214" y="451812"/>
                </a:lnTo>
                <a:lnTo>
                  <a:pt x="177546" y="451469"/>
                </a:lnTo>
                <a:lnTo>
                  <a:pt x="161686" y="450721"/>
                </a:lnTo>
                <a:lnTo>
                  <a:pt x="143637" y="449580"/>
                </a:lnTo>
                <a:close/>
              </a:path>
              <a:path w="542925" h="519430">
                <a:moveTo>
                  <a:pt x="422482" y="371983"/>
                </a:moveTo>
                <a:lnTo>
                  <a:pt x="310261" y="371983"/>
                </a:lnTo>
                <a:lnTo>
                  <a:pt x="349623" y="411942"/>
                </a:lnTo>
                <a:lnTo>
                  <a:pt x="393414" y="446103"/>
                </a:lnTo>
                <a:lnTo>
                  <a:pt x="441634" y="474477"/>
                </a:lnTo>
                <a:lnTo>
                  <a:pt x="494284" y="497078"/>
                </a:lnTo>
                <a:lnTo>
                  <a:pt x="503259" y="483580"/>
                </a:lnTo>
                <a:lnTo>
                  <a:pt x="514437" y="467578"/>
                </a:lnTo>
                <a:lnTo>
                  <a:pt x="527591" y="449393"/>
                </a:lnTo>
                <a:lnTo>
                  <a:pt x="542925" y="428752"/>
                </a:lnTo>
                <a:lnTo>
                  <a:pt x="507442" y="418796"/>
                </a:lnTo>
                <a:lnTo>
                  <a:pt x="474138" y="407019"/>
                </a:lnTo>
                <a:lnTo>
                  <a:pt x="443001" y="393408"/>
                </a:lnTo>
                <a:lnTo>
                  <a:pt x="414019" y="377952"/>
                </a:lnTo>
                <a:lnTo>
                  <a:pt x="422482" y="371983"/>
                </a:lnTo>
                <a:close/>
              </a:path>
              <a:path w="542925" h="519430">
                <a:moveTo>
                  <a:pt x="101092" y="261620"/>
                </a:moveTo>
                <a:lnTo>
                  <a:pt x="72643" y="261620"/>
                </a:lnTo>
                <a:lnTo>
                  <a:pt x="41529" y="297688"/>
                </a:lnTo>
                <a:lnTo>
                  <a:pt x="61079" y="313021"/>
                </a:lnTo>
                <a:lnTo>
                  <a:pt x="81438" y="330057"/>
                </a:lnTo>
                <a:lnTo>
                  <a:pt x="102608" y="348783"/>
                </a:lnTo>
                <a:lnTo>
                  <a:pt x="124587" y="369189"/>
                </a:lnTo>
                <a:lnTo>
                  <a:pt x="94654" y="383125"/>
                </a:lnTo>
                <a:lnTo>
                  <a:pt x="63912" y="396954"/>
                </a:lnTo>
                <a:lnTo>
                  <a:pt x="32361" y="410712"/>
                </a:lnTo>
                <a:lnTo>
                  <a:pt x="0" y="424434"/>
                </a:lnTo>
                <a:lnTo>
                  <a:pt x="36068" y="496443"/>
                </a:lnTo>
                <a:lnTo>
                  <a:pt x="76973" y="473366"/>
                </a:lnTo>
                <a:lnTo>
                  <a:pt x="123856" y="447754"/>
                </a:lnTo>
                <a:lnTo>
                  <a:pt x="176692" y="419594"/>
                </a:lnTo>
                <a:lnTo>
                  <a:pt x="235457" y="388874"/>
                </a:lnTo>
                <a:lnTo>
                  <a:pt x="310261" y="388874"/>
                </a:lnTo>
                <a:lnTo>
                  <a:pt x="310261" y="371983"/>
                </a:lnTo>
                <a:lnTo>
                  <a:pt x="422482" y="371983"/>
                </a:lnTo>
                <a:lnTo>
                  <a:pt x="429505" y="367030"/>
                </a:lnTo>
                <a:lnTo>
                  <a:pt x="128905" y="367030"/>
                </a:lnTo>
                <a:lnTo>
                  <a:pt x="173736" y="318389"/>
                </a:lnTo>
                <a:lnTo>
                  <a:pt x="154420" y="302768"/>
                </a:lnTo>
                <a:lnTo>
                  <a:pt x="135890" y="288099"/>
                </a:lnTo>
                <a:lnTo>
                  <a:pt x="118121" y="274383"/>
                </a:lnTo>
                <a:lnTo>
                  <a:pt x="101092" y="261620"/>
                </a:lnTo>
                <a:close/>
              </a:path>
              <a:path w="542925" h="519430">
                <a:moveTo>
                  <a:pt x="310261" y="388874"/>
                </a:moveTo>
                <a:lnTo>
                  <a:pt x="235457" y="388874"/>
                </a:lnTo>
                <a:lnTo>
                  <a:pt x="235457" y="416687"/>
                </a:lnTo>
                <a:lnTo>
                  <a:pt x="233410" y="432022"/>
                </a:lnTo>
                <a:lnTo>
                  <a:pt x="227266" y="442976"/>
                </a:lnTo>
                <a:lnTo>
                  <a:pt x="217027" y="449548"/>
                </a:lnTo>
                <a:lnTo>
                  <a:pt x="202692" y="451739"/>
                </a:lnTo>
                <a:lnTo>
                  <a:pt x="191214" y="451812"/>
                </a:lnTo>
                <a:lnTo>
                  <a:pt x="307862" y="451812"/>
                </a:lnTo>
                <a:lnTo>
                  <a:pt x="310204" y="432022"/>
                </a:lnTo>
                <a:lnTo>
                  <a:pt x="310261" y="388874"/>
                </a:lnTo>
                <a:close/>
              </a:path>
              <a:path w="542925" h="519430">
                <a:moveTo>
                  <a:pt x="310261" y="261620"/>
                </a:moveTo>
                <a:lnTo>
                  <a:pt x="235457" y="261620"/>
                </a:lnTo>
                <a:lnTo>
                  <a:pt x="235457" y="313563"/>
                </a:lnTo>
                <a:lnTo>
                  <a:pt x="209932" y="327114"/>
                </a:lnTo>
                <a:lnTo>
                  <a:pt x="183657" y="340534"/>
                </a:lnTo>
                <a:lnTo>
                  <a:pt x="156644" y="353835"/>
                </a:lnTo>
                <a:lnTo>
                  <a:pt x="128905" y="367030"/>
                </a:lnTo>
                <a:lnTo>
                  <a:pt x="429505" y="367030"/>
                </a:lnTo>
                <a:lnTo>
                  <a:pt x="436161" y="362334"/>
                </a:lnTo>
                <a:lnTo>
                  <a:pt x="458946" y="346551"/>
                </a:lnTo>
                <a:lnTo>
                  <a:pt x="472896" y="337058"/>
                </a:lnTo>
                <a:lnTo>
                  <a:pt x="357759" y="337058"/>
                </a:lnTo>
                <a:lnTo>
                  <a:pt x="344783" y="324887"/>
                </a:lnTo>
                <a:lnTo>
                  <a:pt x="332533" y="311991"/>
                </a:lnTo>
                <a:lnTo>
                  <a:pt x="321022" y="298356"/>
                </a:lnTo>
                <a:lnTo>
                  <a:pt x="310261" y="283972"/>
                </a:lnTo>
                <a:lnTo>
                  <a:pt x="310261" y="261620"/>
                </a:lnTo>
                <a:close/>
              </a:path>
              <a:path w="542925" h="519430">
                <a:moveTo>
                  <a:pt x="455549" y="261620"/>
                </a:moveTo>
                <a:lnTo>
                  <a:pt x="449580" y="261620"/>
                </a:lnTo>
                <a:lnTo>
                  <a:pt x="426624" y="282694"/>
                </a:lnTo>
                <a:lnTo>
                  <a:pt x="403669" y="302291"/>
                </a:lnTo>
                <a:lnTo>
                  <a:pt x="380714" y="320413"/>
                </a:lnTo>
                <a:lnTo>
                  <a:pt x="357759" y="337058"/>
                </a:lnTo>
                <a:lnTo>
                  <a:pt x="472896" y="337058"/>
                </a:lnTo>
                <a:lnTo>
                  <a:pt x="482349" y="330624"/>
                </a:lnTo>
                <a:lnTo>
                  <a:pt x="506349" y="314579"/>
                </a:lnTo>
                <a:lnTo>
                  <a:pt x="455549" y="261620"/>
                </a:lnTo>
                <a:close/>
              </a:path>
              <a:path w="542925" h="519430">
                <a:moveTo>
                  <a:pt x="541782" y="197739"/>
                </a:moveTo>
                <a:lnTo>
                  <a:pt x="2159" y="197739"/>
                </a:lnTo>
                <a:lnTo>
                  <a:pt x="2159" y="261620"/>
                </a:lnTo>
                <a:lnTo>
                  <a:pt x="541782" y="261620"/>
                </a:lnTo>
                <a:lnTo>
                  <a:pt x="541782" y="197739"/>
                </a:lnTo>
                <a:close/>
              </a:path>
              <a:path w="542925" h="519430">
                <a:moveTo>
                  <a:pt x="465963" y="0"/>
                </a:moveTo>
                <a:lnTo>
                  <a:pt x="47498" y="0"/>
                </a:lnTo>
                <a:lnTo>
                  <a:pt x="47498" y="63881"/>
                </a:lnTo>
                <a:lnTo>
                  <a:pt x="391032" y="63881"/>
                </a:lnTo>
                <a:lnTo>
                  <a:pt x="391032" y="100457"/>
                </a:lnTo>
                <a:lnTo>
                  <a:pt x="66675" y="100457"/>
                </a:lnTo>
                <a:lnTo>
                  <a:pt x="66675" y="161163"/>
                </a:lnTo>
                <a:lnTo>
                  <a:pt x="391032" y="161163"/>
                </a:lnTo>
                <a:lnTo>
                  <a:pt x="391032" y="197739"/>
                </a:lnTo>
                <a:lnTo>
                  <a:pt x="465963" y="197739"/>
                </a:lnTo>
                <a:lnTo>
                  <a:pt x="465963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6344" y="2146426"/>
            <a:ext cx="142367" cy="78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7175" y="2146426"/>
            <a:ext cx="137413" cy="108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67200" y="1770539"/>
            <a:ext cx="3962400" cy="250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1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的复</a:t>
            </a:r>
            <a:r>
              <a:rPr spc="-5" dirty="0">
                <a:latin typeface="微软雅黑"/>
                <a:cs typeface="微软雅黑"/>
              </a:rPr>
              <a:t>合</a:t>
            </a:r>
            <a:r>
              <a:rPr dirty="0">
                <a:latin typeface="微软雅黑"/>
                <a:cs typeface="微软雅黑"/>
              </a:rPr>
              <a:t>选择器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55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的元</a:t>
            </a:r>
            <a:r>
              <a:rPr spc="-5" dirty="0">
                <a:latin typeface="微软雅黑"/>
                <a:cs typeface="微软雅黑"/>
              </a:rPr>
              <a:t>素</a:t>
            </a:r>
            <a:r>
              <a:rPr dirty="0">
                <a:latin typeface="微软雅黑"/>
                <a:cs typeface="微软雅黑"/>
              </a:rPr>
              <a:t>显示模式</a:t>
            </a:r>
          </a:p>
          <a:p>
            <a:pPr>
              <a:lnSpc>
                <a:spcPct val="100000"/>
              </a:lnSpc>
              <a:spcBef>
                <a:spcPts val="15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CSS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的背景</a:t>
            </a:r>
          </a:p>
          <a:p>
            <a:pPr>
              <a:lnSpc>
                <a:spcPct val="100000"/>
              </a:lnSpc>
              <a:spcBef>
                <a:spcPts val="10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1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的</a:t>
            </a:r>
            <a:r>
              <a:rPr spc="-5" dirty="0">
                <a:latin typeface="微软雅黑"/>
                <a:cs typeface="微软雅黑"/>
              </a:rPr>
              <a:t>三</a:t>
            </a:r>
            <a:r>
              <a:rPr dirty="0">
                <a:latin typeface="微软雅黑"/>
                <a:cs typeface="微软雅黑"/>
              </a:rPr>
              <a:t>大特性</a:t>
            </a:r>
          </a:p>
          <a:p>
            <a:pPr>
              <a:lnSpc>
                <a:spcPct val="100000"/>
              </a:lnSpc>
              <a:spcBef>
                <a:spcPts val="15"/>
              </a:spcBef>
              <a:buChar char=""/>
            </a:pPr>
            <a:endParaRPr dirty="0">
              <a:latin typeface="Times New Roman"/>
              <a:cs typeface="Times New Roman"/>
            </a:endParaRPr>
          </a:p>
          <a:p>
            <a:pPr marL="281305" indent="-268605">
              <a:lnSpc>
                <a:spcPct val="100000"/>
              </a:lnSpc>
              <a:spcBef>
                <a:spcPts val="5"/>
              </a:spcBef>
              <a:buFont typeface="Wingdings"/>
              <a:buChar char=""/>
              <a:tabLst>
                <a:tab pos="281305" algn="l"/>
              </a:tabLst>
            </a:pPr>
            <a:r>
              <a:rPr dirty="0">
                <a:latin typeface="微软雅黑"/>
                <a:cs typeface="微软雅黑"/>
              </a:rPr>
              <a:t>CSS</a:t>
            </a:r>
            <a:r>
              <a:rPr spc="-10" dirty="0">
                <a:latin typeface="微软雅黑"/>
                <a:cs typeface="微软雅黑"/>
              </a:rPr>
              <a:t> </a:t>
            </a:r>
            <a:r>
              <a:rPr dirty="0">
                <a:latin typeface="微软雅黑"/>
                <a:cs typeface="微软雅黑"/>
              </a:rPr>
              <a:t>的注释</a:t>
            </a:r>
          </a:p>
        </p:txBody>
      </p:sp>
      <p:pic>
        <p:nvPicPr>
          <p:cNvPr id="15" name="Picture 2" descr="E:\讯飞工作文件\logo\讯飞教育圆形LOGO.png">
            <a:extLst>
              <a:ext uri="{FF2B5EF4-FFF2-40B4-BE49-F238E27FC236}">
                <a16:creationId xmlns:a16="http://schemas.microsoft.com/office/drawing/2014/main" id="{7E4A8794-7032-BD4D-BA47-BB4176463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63" y="163787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208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1969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3.</a:t>
            </a:r>
            <a:r>
              <a:rPr sz="2400" spc="-4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的背景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76935" y="2724150"/>
            <a:ext cx="6589395" cy="445770"/>
          </a:xfrm>
          <a:custGeom>
            <a:avLst/>
            <a:gdLst/>
            <a:ahLst/>
            <a:cxnLst/>
            <a:rect l="l" t="t" r="r" b="b"/>
            <a:pathLst>
              <a:path w="6589395" h="445769">
                <a:moveTo>
                  <a:pt x="0" y="445769"/>
                </a:moveTo>
                <a:lnTo>
                  <a:pt x="6589014" y="445769"/>
                </a:lnTo>
                <a:lnTo>
                  <a:pt x="6589014" y="0"/>
                </a:lnTo>
                <a:lnTo>
                  <a:pt x="0" y="0"/>
                </a:lnTo>
                <a:lnTo>
                  <a:pt x="0" y="445769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6935" y="4335780"/>
            <a:ext cx="6589395" cy="445770"/>
          </a:xfrm>
          <a:custGeom>
            <a:avLst/>
            <a:gdLst/>
            <a:ahLst/>
            <a:cxnLst/>
            <a:rect l="l" t="t" r="r" b="b"/>
            <a:pathLst>
              <a:path w="6589395" h="445770">
                <a:moveTo>
                  <a:pt x="0" y="445769"/>
                </a:moveTo>
                <a:lnTo>
                  <a:pt x="6589014" y="445769"/>
                </a:lnTo>
                <a:lnTo>
                  <a:pt x="6589014" y="0"/>
                </a:lnTo>
                <a:lnTo>
                  <a:pt x="0" y="0"/>
                </a:lnTo>
                <a:lnTo>
                  <a:pt x="0" y="445769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6935" y="3562350"/>
            <a:ext cx="7681265" cy="11009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一般情况下元</a:t>
            </a:r>
            <a:r>
              <a:rPr sz="1600" spc="-25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默认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值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600" spc="-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transparent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透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明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），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我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也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手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动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指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透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明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色。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spcBef>
                <a:spcPts val="844"/>
              </a:spcBef>
            </a:pPr>
            <a:r>
              <a:rPr sz="1600" spc="-10" dirty="0">
                <a:latin typeface="Courier New"/>
                <a:cs typeface="Courier New"/>
              </a:rPr>
              <a:t>background-color:</a:t>
            </a:r>
            <a:r>
              <a:rPr lang="zh-CN" altLang="en-US" sz="1600" spc="-1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transparent;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935" y="872109"/>
            <a:ext cx="7833665" cy="22140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通过</a:t>
            </a:r>
            <a:r>
              <a:rPr sz="1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60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背景属性，可以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给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页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添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加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背景属性可以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设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置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色、</a:t>
            </a:r>
            <a:r>
              <a:rPr sz="1600" spc="-10" dirty="0">
                <a:latin typeface="微软雅黑"/>
                <a:cs typeface="微软雅黑"/>
              </a:rPr>
              <a:t>背</a:t>
            </a:r>
            <a:r>
              <a:rPr sz="1600" spc="0" dirty="0">
                <a:latin typeface="微软雅黑"/>
                <a:cs typeface="微软雅黑"/>
              </a:rPr>
              <a:t>景</a:t>
            </a:r>
            <a:r>
              <a:rPr sz="1600" spc="-10" dirty="0">
                <a:latin typeface="微软雅黑"/>
                <a:cs typeface="微软雅黑"/>
              </a:rPr>
              <a:t>图</a:t>
            </a:r>
            <a:r>
              <a:rPr sz="1600" spc="0" dirty="0">
                <a:latin typeface="微软雅黑"/>
                <a:cs typeface="微软雅黑"/>
              </a:rPr>
              <a:t>片</a:t>
            </a:r>
            <a:r>
              <a:rPr sz="1600" spc="-10" dirty="0">
                <a:latin typeface="微软雅黑"/>
                <a:cs typeface="微软雅黑"/>
              </a:rPr>
              <a:t>、</a:t>
            </a:r>
            <a:r>
              <a:rPr sz="1600" spc="0" dirty="0">
                <a:latin typeface="微软雅黑"/>
                <a:cs typeface="微软雅黑"/>
              </a:rPr>
              <a:t>背</a:t>
            </a:r>
            <a:r>
              <a:rPr sz="1600" spc="-10" dirty="0">
                <a:latin typeface="微软雅黑"/>
                <a:cs typeface="微软雅黑"/>
              </a:rPr>
              <a:t>景</a:t>
            </a:r>
            <a:r>
              <a:rPr sz="1600" spc="0" dirty="0">
                <a:latin typeface="微软雅黑"/>
                <a:cs typeface="微软雅黑"/>
              </a:rPr>
              <a:t>平</a:t>
            </a:r>
            <a:r>
              <a:rPr sz="1600" spc="-10" dirty="0">
                <a:latin typeface="微软雅黑"/>
                <a:cs typeface="微软雅黑"/>
              </a:rPr>
              <a:t>铺</a:t>
            </a:r>
            <a:r>
              <a:rPr sz="1600" spc="0" dirty="0">
                <a:latin typeface="微软雅黑"/>
                <a:cs typeface="微软雅黑"/>
              </a:rPr>
              <a:t>、</a:t>
            </a:r>
            <a:r>
              <a:rPr sz="1600" spc="-10" dirty="0">
                <a:latin typeface="微软雅黑"/>
                <a:cs typeface="微软雅黑"/>
              </a:rPr>
              <a:t>背</a:t>
            </a:r>
            <a:r>
              <a:rPr sz="1600" spc="0" dirty="0">
                <a:latin typeface="微软雅黑"/>
                <a:cs typeface="微软雅黑"/>
              </a:rPr>
              <a:t>景</a:t>
            </a:r>
            <a:r>
              <a:rPr sz="1600" spc="-10" dirty="0">
                <a:latin typeface="微软雅黑"/>
                <a:cs typeface="微软雅黑"/>
              </a:rPr>
              <a:t>图</a:t>
            </a:r>
            <a:r>
              <a:rPr sz="1600" spc="0" dirty="0">
                <a:latin typeface="微软雅黑"/>
                <a:cs typeface="微软雅黑"/>
              </a:rPr>
              <a:t>片</a:t>
            </a:r>
            <a:r>
              <a:rPr sz="1600" spc="-10" dirty="0">
                <a:latin typeface="微软雅黑"/>
                <a:cs typeface="微软雅黑"/>
              </a:rPr>
              <a:t>位</a:t>
            </a:r>
            <a:r>
              <a:rPr sz="1600" spc="0" dirty="0">
                <a:latin typeface="微软雅黑"/>
                <a:cs typeface="微软雅黑"/>
              </a:rPr>
              <a:t>置</a:t>
            </a:r>
            <a:r>
              <a:rPr sz="1600" spc="-10" dirty="0">
                <a:latin typeface="微软雅黑"/>
                <a:cs typeface="微软雅黑"/>
              </a:rPr>
              <a:t>、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图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固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等。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575945" algn="l"/>
              </a:tabLst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3.1	背景颜色</a:t>
            </a:r>
            <a:endParaRPr sz="1800" dirty="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1400"/>
              </a:spcBef>
            </a:pP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background-color</a:t>
            </a:r>
            <a:r>
              <a:rPr sz="1600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属性定义了元素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background-color:</a:t>
            </a:r>
            <a:r>
              <a:rPr lang="zh-CN" altLang="en-US" sz="1600" spc="-5" dirty="0">
                <a:latin typeface="Courier New"/>
                <a:cs typeface="Courier New"/>
              </a:rPr>
              <a:t> </a:t>
            </a:r>
            <a:r>
              <a:rPr sz="1600" spc="0" dirty="0" err="1">
                <a:latin typeface="宋体"/>
                <a:cs typeface="宋体"/>
              </a:rPr>
              <a:t>颜色</a:t>
            </a:r>
            <a:r>
              <a:rPr sz="1600" spc="-5" dirty="0" err="1">
                <a:latin typeface="宋体"/>
                <a:cs typeface="宋体"/>
              </a:rPr>
              <a:t>值</a:t>
            </a:r>
            <a:r>
              <a:rPr sz="1600" dirty="0">
                <a:latin typeface="Courier New"/>
                <a:cs typeface="Courier New"/>
              </a:rPr>
              <a:t>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1969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85858"/>
                </a:solidFill>
              </a:rPr>
              <a:t>3.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的背景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11613" y="1962150"/>
            <a:ext cx="7451651" cy="445770"/>
          </a:xfrm>
          <a:custGeom>
            <a:avLst/>
            <a:gdLst/>
            <a:ahLst/>
            <a:cxnLst/>
            <a:rect l="l" t="t" r="r" b="b"/>
            <a:pathLst>
              <a:path w="6589395" h="445769">
                <a:moveTo>
                  <a:pt x="0" y="445769"/>
                </a:moveTo>
                <a:lnTo>
                  <a:pt x="6589014" y="445769"/>
                </a:lnTo>
                <a:lnTo>
                  <a:pt x="6589014" y="0"/>
                </a:lnTo>
                <a:lnTo>
                  <a:pt x="0" y="0"/>
                </a:lnTo>
                <a:lnTo>
                  <a:pt x="0" y="445769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11614" y="2647950"/>
            <a:ext cx="7451651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614" y="4019550"/>
            <a:ext cx="77227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注意：背景图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片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后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面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地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址，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千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万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不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要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忘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记加</a:t>
            </a:r>
            <a:r>
              <a:rPr sz="1600" spc="-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URL，</a:t>
            </a:r>
            <a:r>
              <a:rPr sz="1600" spc="-4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同时里面的路径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不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要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加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引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号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935" y="872109"/>
            <a:ext cx="7486329" cy="1454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3.2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背景图片</a:t>
            </a:r>
            <a:endParaRPr sz="1800" dirty="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1400"/>
              </a:spcBef>
            </a:pP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background-image</a:t>
            </a:r>
            <a:r>
              <a:rPr sz="1600" spc="-3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属性描述了元素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图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像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实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际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开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发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见于</a:t>
            </a:r>
            <a:r>
              <a:rPr sz="160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logo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者</a:t>
            </a:r>
            <a:r>
              <a:rPr sz="1600" spc="-35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600" spc="-45" dirty="0" err="1">
                <a:solidFill>
                  <a:srgbClr val="252525"/>
                </a:solidFill>
                <a:latin typeface="微软雅黑"/>
                <a:cs typeface="微软雅黑"/>
              </a:rPr>
              <a:t>些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装</a:t>
            </a:r>
            <a:r>
              <a:rPr sz="1600" spc="-5" dirty="0" err="1">
                <a:solidFill>
                  <a:srgbClr val="252525"/>
                </a:solidFill>
                <a:latin typeface="微软雅黑"/>
                <a:cs typeface="微软雅黑"/>
              </a:rPr>
              <a:t>饰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-15" dirty="0" err="1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图</a:t>
            </a:r>
            <a:r>
              <a:rPr sz="1600" spc="-15" dirty="0" err="1">
                <a:solidFill>
                  <a:srgbClr val="252525"/>
                </a:solidFill>
                <a:latin typeface="微软雅黑"/>
                <a:cs typeface="微软雅黑"/>
              </a:rPr>
              <a:t>片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z="1600" spc="-15" dirty="0" err="1">
                <a:solidFill>
                  <a:srgbClr val="252525"/>
                </a:solidFill>
                <a:latin typeface="微软雅黑"/>
                <a:cs typeface="微软雅黑"/>
              </a:rPr>
              <a:t>者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是超大的背景图片</a:t>
            </a:r>
            <a:r>
              <a:rPr lang="zh-CN" altLang="en-US" sz="160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优点是非常便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于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控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制</a:t>
            </a:r>
            <a:r>
              <a:rPr sz="1600" spc="0" dirty="0" err="1">
                <a:solidFill>
                  <a:srgbClr val="252525"/>
                </a:solidFill>
                <a:latin typeface="微软雅黑"/>
                <a:cs typeface="微软雅黑"/>
              </a:rPr>
              <a:t>位</a:t>
            </a:r>
            <a:r>
              <a:rPr sz="16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置</a:t>
            </a:r>
            <a:r>
              <a:rPr lang="zh-CN" altLang="en-US" sz="160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background-image </a:t>
            </a:r>
            <a:r>
              <a:rPr sz="1600" spc="0" dirty="0">
                <a:latin typeface="Courier New"/>
                <a:cs typeface="Courier New"/>
              </a:rPr>
              <a:t>: </a:t>
            </a:r>
            <a:r>
              <a:rPr sz="1600" spc="-10" dirty="0">
                <a:latin typeface="Courier New"/>
                <a:cs typeface="Courier New"/>
              </a:rPr>
              <a:t>none </a:t>
            </a:r>
            <a:r>
              <a:rPr sz="1600" spc="0" dirty="0">
                <a:latin typeface="Courier New"/>
                <a:cs typeface="Courier New"/>
              </a:rPr>
              <a:t>| </a:t>
            </a:r>
            <a:r>
              <a:rPr sz="1600" spc="-5" dirty="0">
                <a:latin typeface="Courier New"/>
                <a:cs typeface="Courier New"/>
              </a:rPr>
              <a:t>url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(url)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1969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85858"/>
                </a:solidFill>
              </a:rPr>
              <a:t>3.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的背景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55980" y="1962150"/>
            <a:ext cx="7511085" cy="445770"/>
          </a:xfrm>
          <a:custGeom>
            <a:avLst/>
            <a:gdLst/>
            <a:ahLst/>
            <a:cxnLst/>
            <a:rect l="l" t="t" r="r" b="b"/>
            <a:pathLst>
              <a:path w="6589395" h="445769">
                <a:moveTo>
                  <a:pt x="0" y="445769"/>
                </a:moveTo>
                <a:lnTo>
                  <a:pt x="6589014" y="445769"/>
                </a:lnTo>
                <a:lnTo>
                  <a:pt x="6589014" y="0"/>
                </a:lnTo>
                <a:lnTo>
                  <a:pt x="0" y="0"/>
                </a:lnTo>
                <a:lnTo>
                  <a:pt x="0" y="445769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6935" y="2038350"/>
            <a:ext cx="783082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ourier New"/>
                <a:cs typeface="Courier New"/>
              </a:rPr>
              <a:t>background-repeat: </a:t>
            </a:r>
            <a:r>
              <a:rPr sz="1600" spc="-5" dirty="0">
                <a:latin typeface="Courier New"/>
                <a:cs typeface="Courier New"/>
              </a:rPr>
              <a:t>repeat </a:t>
            </a:r>
            <a:r>
              <a:rPr sz="1600" dirty="0">
                <a:latin typeface="Courier New"/>
                <a:cs typeface="Courier New"/>
              </a:rPr>
              <a:t>| </a:t>
            </a:r>
            <a:r>
              <a:rPr sz="1600" spc="-10" dirty="0">
                <a:latin typeface="Courier New"/>
                <a:cs typeface="Courier New"/>
              </a:rPr>
              <a:t>no-repeat </a:t>
            </a:r>
            <a:r>
              <a:rPr sz="1600" dirty="0">
                <a:latin typeface="Courier New"/>
                <a:cs typeface="Courier New"/>
              </a:rPr>
              <a:t>| </a:t>
            </a:r>
            <a:r>
              <a:rPr sz="1600" spc="-5" dirty="0">
                <a:latin typeface="Courier New"/>
                <a:cs typeface="Courier New"/>
              </a:rPr>
              <a:t>repeat-x </a:t>
            </a:r>
            <a:r>
              <a:rPr sz="1600" dirty="0">
                <a:latin typeface="Courier New"/>
                <a:cs typeface="Courier New"/>
              </a:rPr>
              <a:t>|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repeat-y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5980" y="2618994"/>
            <a:ext cx="7489083" cy="1781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5980" y="872109"/>
            <a:ext cx="7830820" cy="7162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3.3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背景平铺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如果需要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z="16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HTML</a:t>
            </a:r>
            <a:r>
              <a:rPr sz="16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页面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上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图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像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进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平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铺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使用</a:t>
            </a:r>
            <a:r>
              <a:rPr sz="160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FF0000"/>
                </a:solidFill>
                <a:latin typeface="微软雅黑"/>
                <a:cs typeface="微软雅黑"/>
              </a:rPr>
              <a:t>background-repeat</a:t>
            </a:r>
            <a:r>
              <a:rPr sz="1600" spc="-3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属性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6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2883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1.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3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的复合选择器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56589" y="1380261"/>
            <a:ext cx="7754012" cy="2813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500"/>
              </a:lnSpc>
              <a:spcBef>
                <a:spcPts val="95"/>
              </a:spcBef>
            </a:pP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中，可以根据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型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把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分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基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础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复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合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复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合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建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立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基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础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之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上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对基本选择器进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行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组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合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形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成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latin typeface="Times New Roman"/>
              <a:cs typeface="Times New Roman"/>
            </a:endParaRPr>
          </a:p>
          <a:p>
            <a:pPr marL="224154" indent="-211454">
              <a:lnSpc>
                <a:spcPct val="100000"/>
              </a:lnSpc>
              <a:buFont typeface="Wingdings"/>
              <a:buChar char=""/>
              <a:tabLst>
                <a:tab pos="224790" algn="l"/>
              </a:tabLst>
            </a:pP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复合选择器可以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更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准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确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更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高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效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目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（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）</a:t>
            </a:r>
            <a:r>
              <a:rPr lang="zh-CN" altLang="en-US" spc="0" dirty="0">
                <a:solidFill>
                  <a:srgbClr val="252525"/>
                </a:solidFill>
                <a:latin typeface="微软雅黑"/>
                <a:cs typeface="微软雅黑"/>
              </a:rPr>
              <a:t>；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Wingdings"/>
              <a:buChar char=""/>
            </a:pPr>
            <a:endParaRPr dirty="0">
              <a:latin typeface="Times New Roman"/>
              <a:cs typeface="Times New Roman"/>
            </a:endParaRPr>
          </a:p>
          <a:p>
            <a:pPr marL="224154" indent="-211454">
              <a:lnSpc>
                <a:spcPct val="100000"/>
              </a:lnSpc>
              <a:buFont typeface="Wingdings"/>
              <a:buChar char=""/>
              <a:tabLst>
                <a:tab pos="224790" algn="l"/>
              </a:tabLst>
            </a:pP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复合选择器是由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两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个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或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多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个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基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础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通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不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同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方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式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组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合</a:t>
            </a:r>
            <a:r>
              <a:rPr spc="-10" dirty="0" err="1">
                <a:solidFill>
                  <a:srgbClr val="FF0000"/>
                </a:solidFill>
                <a:latin typeface="微软雅黑"/>
                <a:cs typeface="微软雅黑"/>
              </a:rPr>
              <a:t>而</a:t>
            </a:r>
            <a:r>
              <a:rPr spc="0" dirty="0" err="1">
                <a:solidFill>
                  <a:srgbClr val="FF0000"/>
                </a:solidFill>
                <a:latin typeface="微软雅黑"/>
                <a:cs typeface="微软雅黑"/>
              </a:rPr>
              <a:t>成的</a:t>
            </a:r>
            <a:r>
              <a:rPr lang="zh-CN" altLang="en-US" spc="0" dirty="0">
                <a:solidFill>
                  <a:srgbClr val="252525"/>
                </a:solidFill>
                <a:latin typeface="微软雅黑"/>
                <a:cs typeface="微软雅黑"/>
              </a:rPr>
              <a:t>；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Wingdings"/>
              <a:buChar char=""/>
            </a:pPr>
            <a:endParaRPr dirty="0">
              <a:latin typeface="Times New Roman"/>
              <a:cs typeface="Times New Roman"/>
            </a:endParaRPr>
          </a:p>
          <a:p>
            <a:pPr marL="224154" indent="-211454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224790" algn="l"/>
              </a:tabLst>
            </a:pP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常用的复合选择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包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括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：</a:t>
            </a:r>
            <a:r>
              <a:rPr b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后</a:t>
            </a:r>
            <a:r>
              <a:rPr b="1" spc="0" dirty="0" err="1">
                <a:solidFill>
                  <a:srgbClr val="252525"/>
                </a:solidFill>
                <a:latin typeface="微软雅黑"/>
                <a:cs typeface="微软雅黑"/>
              </a:rPr>
              <a:t>代</a:t>
            </a:r>
            <a:r>
              <a:rPr b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b="1" spc="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b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b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子</a:t>
            </a:r>
            <a:r>
              <a:rPr b="1" spc="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b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b="1" spc="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b="1" spc="0" dirty="0" err="1">
                <a:solidFill>
                  <a:srgbClr val="252525"/>
                </a:solidFill>
                <a:latin typeface="微软雅黑"/>
                <a:cs typeface="微软雅黑"/>
              </a:rPr>
              <a:t>并</a:t>
            </a:r>
            <a:r>
              <a:rPr b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集</a:t>
            </a:r>
            <a:r>
              <a:rPr b="1" spc="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b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b="1" spc="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b="1" spc="0" dirty="0" err="1">
                <a:solidFill>
                  <a:srgbClr val="252525"/>
                </a:solidFill>
                <a:latin typeface="微软雅黑"/>
                <a:cs typeface="微软雅黑"/>
              </a:rPr>
              <a:t>伪</a:t>
            </a:r>
            <a:r>
              <a:rPr b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b="1" spc="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b="1" spc="-1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b="1" spc="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lang="zh-CN" altLang="en-US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589" y="864870"/>
            <a:ext cx="227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1.1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什么是复合选择器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1969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85858"/>
                </a:solidFill>
              </a:rPr>
              <a:t>3.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的背景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76935" y="1733550"/>
            <a:ext cx="7577347" cy="445770"/>
          </a:xfrm>
          <a:custGeom>
            <a:avLst/>
            <a:gdLst/>
            <a:ahLst/>
            <a:cxnLst/>
            <a:rect l="l" t="t" r="r" b="b"/>
            <a:pathLst>
              <a:path w="6589395" h="445769">
                <a:moveTo>
                  <a:pt x="0" y="445769"/>
                </a:moveTo>
                <a:lnTo>
                  <a:pt x="6589014" y="445769"/>
                </a:lnTo>
                <a:lnTo>
                  <a:pt x="6589014" y="0"/>
                </a:lnTo>
                <a:lnTo>
                  <a:pt x="0" y="0"/>
                </a:lnTo>
                <a:lnTo>
                  <a:pt x="0" y="445769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object 4"/>
          <p:cNvSpPr/>
          <p:nvPr/>
        </p:nvSpPr>
        <p:spPr>
          <a:xfrm>
            <a:off x="807558" y="3076684"/>
            <a:ext cx="7650642" cy="1095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6935" y="872109"/>
            <a:ext cx="7577347" cy="19473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3.4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背景图片位置</a:t>
            </a:r>
            <a:endParaRPr sz="1800" dirty="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1400"/>
              </a:spcBef>
            </a:pP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利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background-position</a:t>
            </a:r>
            <a:r>
              <a:rPr sz="1600" spc="-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属性可以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改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变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图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片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位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置。</a:t>
            </a:r>
            <a:endParaRPr sz="16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  <a:tabLst>
                <a:tab pos="2077085" algn="l"/>
              </a:tabLst>
            </a:pPr>
            <a:r>
              <a:rPr sz="1600" spc="-10" dirty="0">
                <a:latin typeface="Courier New"/>
                <a:cs typeface="Courier New"/>
              </a:rPr>
              <a:t>background-position: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x</a:t>
            </a:r>
            <a:r>
              <a:rPr lang="zh-CN" altLang="en-US"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y;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参数代表的意</a:t>
            </a:r>
            <a:r>
              <a:rPr sz="1600" spc="-10" dirty="0">
                <a:solidFill>
                  <a:srgbClr val="252525"/>
                </a:solidFill>
                <a:latin typeface="微软雅黑"/>
                <a:cs typeface="微软雅黑"/>
              </a:rPr>
              <a:t>思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600" spc="-5" dirty="0">
                <a:solidFill>
                  <a:srgbClr val="252525"/>
                </a:solidFill>
                <a:latin typeface="微软雅黑"/>
                <a:cs typeface="微软雅黑"/>
              </a:rPr>
              <a:t>：x</a:t>
            </a:r>
            <a:r>
              <a:rPr sz="1600" spc="-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坐标和</a:t>
            </a:r>
            <a:r>
              <a:rPr sz="1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dirty="0">
                <a:solidFill>
                  <a:srgbClr val="252525"/>
                </a:solidFill>
                <a:latin typeface="微软雅黑"/>
                <a:cs typeface="微软雅黑"/>
              </a:rPr>
              <a:t>y</a:t>
            </a:r>
            <a:r>
              <a:rPr sz="160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坐标。</a:t>
            </a:r>
            <a:r>
              <a:rPr sz="16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可以使用</a:t>
            </a:r>
            <a:r>
              <a:rPr sz="16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方位名词</a:t>
            </a:r>
            <a:r>
              <a:rPr sz="1600" spc="-3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252525"/>
                </a:solidFill>
                <a:latin typeface="微软雅黑"/>
                <a:cs typeface="微软雅黑"/>
              </a:rPr>
              <a:t>或者</a:t>
            </a:r>
            <a:r>
              <a:rPr sz="16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600" spc="0" dirty="0">
                <a:solidFill>
                  <a:srgbClr val="FF0000"/>
                </a:solidFill>
                <a:latin typeface="微软雅黑"/>
                <a:cs typeface="微软雅黑"/>
              </a:rPr>
              <a:t>精确单位</a:t>
            </a:r>
            <a:endParaRPr sz="16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1969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85858"/>
                </a:solidFill>
              </a:rPr>
              <a:t>3.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的背景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55980" y="872109"/>
            <a:ext cx="5810250" cy="3792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通过</a:t>
            </a:r>
            <a:r>
              <a:rPr sz="105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05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背景属性，可以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给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页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添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加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背景属性可以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设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置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色、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图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片</a:t>
            </a:r>
            <a:r>
              <a:rPr sz="1050" spc="-10" dirty="0">
                <a:latin typeface="微软雅黑"/>
                <a:cs typeface="微软雅黑"/>
              </a:rPr>
              <a:t>、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平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铺</a:t>
            </a:r>
            <a:r>
              <a:rPr sz="1050" spc="0" dirty="0">
                <a:latin typeface="微软雅黑"/>
                <a:cs typeface="微软雅黑"/>
              </a:rPr>
              <a:t>、</a:t>
            </a:r>
            <a:r>
              <a:rPr sz="1050" spc="-10" dirty="0">
                <a:solidFill>
                  <a:srgbClr val="FF0000"/>
                </a:solidFill>
                <a:latin typeface="微软雅黑"/>
                <a:cs typeface="微软雅黑"/>
              </a:rPr>
              <a:t>背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景</a:t>
            </a:r>
            <a:r>
              <a:rPr sz="1050" spc="-10" dirty="0">
                <a:solidFill>
                  <a:srgbClr val="FF0000"/>
                </a:solidFill>
                <a:latin typeface="微软雅黑"/>
                <a:cs typeface="微软雅黑"/>
              </a:rPr>
              <a:t>图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片</a:t>
            </a:r>
            <a:r>
              <a:rPr sz="1050" spc="-10" dirty="0">
                <a:solidFill>
                  <a:srgbClr val="FF0000"/>
                </a:solidFill>
                <a:latin typeface="微软雅黑"/>
                <a:cs typeface="微软雅黑"/>
              </a:rPr>
              <a:t>位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置</a:t>
            </a:r>
            <a:r>
              <a:rPr sz="1050" spc="-10" dirty="0">
                <a:latin typeface="微软雅黑"/>
                <a:cs typeface="微软雅黑"/>
              </a:rPr>
              <a:t>、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图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像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固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等。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3.4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背景图片位置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1.</a:t>
            </a:r>
            <a:r>
              <a:rPr sz="105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参数是方位名词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24154" indent="-211454">
              <a:lnSpc>
                <a:spcPct val="100000"/>
              </a:lnSpc>
              <a:buFont typeface="Wingdings"/>
              <a:buChar char=""/>
              <a:tabLst>
                <a:tab pos="224790" algn="l"/>
              </a:tabLst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如果指定的两个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值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都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位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名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词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则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两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值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前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后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顺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序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无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关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比如</a:t>
            </a:r>
            <a:r>
              <a:rPr sz="105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left</a:t>
            </a:r>
            <a:r>
              <a:rPr sz="1050" spc="29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top</a:t>
            </a:r>
            <a:r>
              <a:rPr sz="105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top</a:t>
            </a:r>
            <a:r>
              <a:rPr sz="1050" spc="29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left</a:t>
            </a:r>
            <a:r>
              <a:rPr sz="105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效果一致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 marL="224154" indent="-211454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224790" algn="l"/>
              </a:tabLst>
            </a:pP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如果只指定了一</a:t>
            </a:r>
            <a:r>
              <a:rPr sz="1050" spc="-2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位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名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词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另</a:t>
            </a:r>
            <a:r>
              <a:rPr sz="1050" spc="-35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050" spc="-5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值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省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略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则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第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二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值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默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认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居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对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齐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2.</a:t>
            </a:r>
            <a:r>
              <a:rPr sz="105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参数是精确单位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24154" indent="-211454">
              <a:lnSpc>
                <a:spcPct val="100000"/>
              </a:lnSpc>
              <a:buFont typeface="Wingdings"/>
              <a:buChar char=""/>
              <a:tabLst>
                <a:tab pos="224790" algn="l"/>
              </a:tabLst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如果参数值是精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确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坐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那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么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第</a:t>
            </a:r>
            <a:r>
              <a:rPr sz="1050" spc="-35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050" spc="-5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05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x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坐标，第二个</a:t>
            </a:r>
            <a:r>
              <a:rPr sz="1050" spc="-35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050" spc="-5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05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y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坐标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 marL="224154" indent="-211454">
              <a:lnSpc>
                <a:spcPct val="100000"/>
              </a:lnSpc>
              <a:buFont typeface="Wingdings"/>
              <a:buChar char=""/>
              <a:tabLst>
                <a:tab pos="224790" algn="l"/>
              </a:tabLst>
            </a:pP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如果只指定一个</a:t>
            </a:r>
            <a:r>
              <a:rPr sz="1050" spc="-20" dirty="0">
                <a:solidFill>
                  <a:srgbClr val="252525"/>
                </a:solidFill>
                <a:latin typeface="微软雅黑"/>
                <a:cs typeface="微软雅黑"/>
              </a:rPr>
              <a:t>数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值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那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该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数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值</a:t>
            </a:r>
            <a:r>
              <a:rPr sz="1050" spc="-35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050" spc="-5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05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x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坐标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，另一个默</a:t>
            </a:r>
            <a:r>
              <a:rPr sz="1050" spc="-25" dirty="0">
                <a:solidFill>
                  <a:srgbClr val="252525"/>
                </a:solidFill>
                <a:latin typeface="微软雅黑"/>
                <a:cs typeface="微软雅黑"/>
              </a:rPr>
              <a:t>认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垂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直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居中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3.</a:t>
            </a:r>
            <a:r>
              <a:rPr sz="105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参数是混合单位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24154" indent="-211454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224790" algn="l"/>
              </a:tabLst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如果指定的两个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值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精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确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单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位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方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位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名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词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混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合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则</a:t>
            </a:r>
            <a:r>
              <a:rPr sz="1050" spc="-35" dirty="0">
                <a:solidFill>
                  <a:srgbClr val="252525"/>
                </a:solidFill>
                <a:latin typeface="微软雅黑"/>
                <a:cs typeface="微软雅黑"/>
              </a:rPr>
              <a:t>第</a:t>
            </a:r>
            <a:r>
              <a:rPr sz="1050" spc="-50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值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050" spc="-5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x</a:t>
            </a:r>
            <a:r>
              <a:rPr sz="105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坐标，第二个值是</a:t>
            </a:r>
            <a:r>
              <a:rPr sz="105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y</a:t>
            </a:r>
            <a:r>
              <a:rPr sz="105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坐标</a:t>
            </a:r>
            <a:endParaRPr sz="10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1969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85858"/>
                </a:solidFill>
              </a:rPr>
              <a:t>3.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的背景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99071" y="2910713"/>
            <a:ext cx="6589395" cy="445770"/>
          </a:xfrm>
          <a:custGeom>
            <a:avLst/>
            <a:gdLst/>
            <a:ahLst/>
            <a:cxnLst/>
            <a:rect l="l" t="t" r="r" b="b"/>
            <a:pathLst>
              <a:path w="6589395" h="445770">
                <a:moveTo>
                  <a:pt x="0" y="445769"/>
                </a:moveTo>
                <a:lnTo>
                  <a:pt x="6589014" y="445769"/>
                </a:lnTo>
                <a:lnTo>
                  <a:pt x="6589014" y="0"/>
                </a:lnTo>
                <a:lnTo>
                  <a:pt x="0" y="0"/>
                </a:lnTo>
                <a:lnTo>
                  <a:pt x="0" y="445769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863" y="3685780"/>
            <a:ext cx="6625247" cy="948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9071" y="872109"/>
            <a:ext cx="6589395" cy="2339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通过</a:t>
            </a:r>
            <a:r>
              <a:rPr sz="105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CSS</a:t>
            </a:r>
            <a:r>
              <a:rPr sz="105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背景属性，可以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给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页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添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加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样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背景属性可以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设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置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色、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图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片</a:t>
            </a:r>
            <a:r>
              <a:rPr sz="1050" spc="-10" dirty="0">
                <a:latin typeface="微软雅黑"/>
                <a:cs typeface="微软雅黑"/>
              </a:rPr>
              <a:t>、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平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铺</a:t>
            </a:r>
            <a:r>
              <a:rPr sz="1050" spc="0" dirty="0">
                <a:latin typeface="微软雅黑"/>
                <a:cs typeface="微软雅黑"/>
              </a:rPr>
              <a:t>、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图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片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位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置</a:t>
            </a:r>
            <a:r>
              <a:rPr sz="1050" spc="-10" dirty="0">
                <a:latin typeface="微软雅黑"/>
                <a:cs typeface="微软雅黑"/>
              </a:rPr>
              <a:t>、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背</a:t>
            </a:r>
            <a:r>
              <a:rPr sz="1050" spc="-10" dirty="0">
                <a:solidFill>
                  <a:srgbClr val="FF0000"/>
                </a:solidFill>
                <a:latin typeface="微软雅黑"/>
                <a:cs typeface="微软雅黑"/>
              </a:rPr>
              <a:t>景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图</a:t>
            </a:r>
            <a:r>
              <a:rPr sz="1050" spc="-10" dirty="0">
                <a:solidFill>
                  <a:srgbClr val="FF0000"/>
                </a:solidFill>
                <a:latin typeface="微软雅黑"/>
                <a:cs typeface="微软雅黑"/>
              </a:rPr>
              <a:t>像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固</a:t>
            </a:r>
            <a:r>
              <a:rPr sz="1050" spc="-10" dirty="0">
                <a:solidFill>
                  <a:srgbClr val="FF0000"/>
                </a:solidFill>
                <a:latin typeface="微软雅黑"/>
                <a:cs typeface="微软雅黑"/>
              </a:rPr>
              <a:t>定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等。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3.5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背景图像固定（背景附着）</a:t>
            </a:r>
            <a:endParaRPr sz="1800">
              <a:latin typeface="微软雅黑"/>
              <a:cs typeface="微软雅黑"/>
            </a:endParaRPr>
          </a:p>
          <a:p>
            <a:pPr marL="169545">
              <a:lnSpc>
                <a:spcPct val="100000"/>
              </a:lnSpc>
              <a:spcBef>
                <a:spcPts val="1400"/>
              </a:spcBef>
            </a:pPr>
            <a:r>
              <a:rPr sz="1050" spc="-5" dirty="0">
                <a:solidFill>
                  <a:srgbClr val="FF0000"/>
                </a:solidFill>
                <a:latin typeface="微软雅黑"/>
                <a:cs typeface="微软雅黑"/>
              </a:rPr>
              <a:t>background-attachment</a:t>
            </a:r>
            <a:r>
              <a:rPr sz="1050" spc="-3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属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设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置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图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像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否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固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者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随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着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页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其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余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部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分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滚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动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background-attachment</a:t>
            </a:r>
            <a:r>
              <a:rPr sz="1050" spc="-3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后期可以制作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视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差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滚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动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效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果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70815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background-attachment </a:t>
            </a:r>
            <a:r>
              <a:rPr sz="1050" dirty="0">
                <a:latin typeface="Courier New"/>
                <a:cs typeface="Courier New"/>
              </a:rPr>
              <a:t>: </a:t>
            </a:r>
            <a:r>
              <a:rPr sz="1050" spc="-5" dirty="0">
                <a:latin typeface="Courier New"/>
                <a:cs typeface="Courier New"/>
              </a:rPr>
              <a:t>scroll </a:t>
            </a:r>
            <a:r>
              <a:rPr sz="1050" dirty="0">
                <a:latin typeface="Courier New"/>
                <a:cs typeface="Courier New"/>
              </a:rPr>
              <a:t>|</a:t>
            </a:r>
            <a:r>
              <a:rPr sz="1050" spc="-5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fixed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1969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85858"/>
                </a:solidFill>
              </a:rPr>
              <a:t>3.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的背景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92111" y="2698750"/>
            <a:ext cx="6574155" cy="445770"/>
          </a:xfrm>
          <a:custGeom>
            <a:avLst/>
            <a:gdLst/>
            <a:ahLst/>
            <a:cxnLst/>
            <a:rect l="l" t="t" r="r" b="b"/>
            <a:pathLst>
              <a:path w="6574155" h="445769">
                <a:moveTo>
                  <a:pt x="0" y="445769"/>
                </a:moveTo>
                <a:lnTo>
                  <a:pt x="6573901" y="445769"/>
                </a:lnTo>
                <a:lnTo>
                  <a:pt x="6573901" y="0"/>
                </a:lnTo>
                <a:lnTo>
                  <a:pt x="0" y="0"/>
                </a:lnTo>
                <a:lnTo>
                  <a:pt x="0" y="445769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2111" y="2813050"/>
            <a:ext cx="65741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5"/>
              </a:spcBef>
              <a:tabLst>
                <a:tab pos="4062095" algn="l"/>
                <a:tab pos="4618355" algn="l"/>
              </a:tabLst>
            </a:pPr>
            <a:r>
              <a:rPr sz="1050" spc="-10" dirty="0">
                <a:latin typeface="Courier New"/>
                <a:cs typeface="Courier New"/>
              </a:rPr>
              <a:t>background: transparent</a:t>
            </a:r>
            <a:r>
              <a:rPr sz="1050" spc="4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url(image.jpg)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repeat-y	fixed	top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589" y="1420114"/>
            <a:ext cx="6246495" cy="869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为了简化背景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属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代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码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，我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将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这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些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属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合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并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简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写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z="1050" spc="-35" dirty="0">
                <a:solidFill>
                  <a:srgbClr val="252525"/>
                </a:solidFill>
                <a:latin typeface="微软雅黑"/>
                <a:cs typeface="微软雅黑"/>
              </a:rPr>
              <a:t>同</a:t>
            </a:r>
            <a:r>
              <a:rPr sz="1050" spc="-50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属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05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FF0000"/>
                </a:solidFill>
                <a:latin typeface="微软雅黑"/>
                <a:cs typeface="微软雅黑"/>
              </a:rPr>
              <a:t>background</a:t>
            </a:r>
            <a:r>
              <a:rPr sz="1050" spc="-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中。从而节约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代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码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量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当使用简写属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时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没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有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特定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书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写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顺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序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1050" spc="-90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般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习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约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定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顺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序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：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0000"/>
                </a:solidFill>
                <a:latin typeface="微软雅黑"/>
                <a:cs typeface="微软雅黑"/>
              </a:rPr>
              <a:t>background:</a:t>
            </a:r>
            <a:r>
              <a:rPr sz="1050" spc="-3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背景颜色</a:t>
            </a:r>
            <a:r>
              <a:rPr sz="1050" spc="-3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背景图片地址</a:t>
            </a:r>
            <a:r>
              <a:rPr sz="1050" spc="-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背景平铺</a:t>
            </a:r>
            <a:r>
              <a:rPr sz="1050" spc="-3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背景图像滚动</a:t>
            </a:r>
            <a:r>
              <a:rPr sz="1050" spc="-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背景图片位置</a:t>
            </a:r>
            <a:r>
              <a:rPr sz="1050" dirty="0">
                <a:solidFill>
                  <a:srgbClr val="FF0000"/>
                </a:solidFill>
                <a:latin typeface="微软雅黑"/>
                <a:cs typeface="微软雅黑"/>
              </a:rPr>
              <a:t>;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589" y="3421507"/>
            <a:ext cx="22987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这是实际开发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我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更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提倡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写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法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589" y="864870"/>
            <a:ext cx="1813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3.6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背景复合写法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1969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85858"/>
                </a:solidFill>
              </a:rPr>
              <a:t>3.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的背景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784859" y="1796923"/>
            <a:ext cx="6581140" cy="445770"/>
          </a:xfrm>
          <a:custGeom>
            <a:avLst/>
            <a:gdLst/>
            <a:ahLst/>
            <a:cxnLst/>
            <a:rect l="l" t="t" r="r" b="b"/>
            <a:pathLst>
              <a:path w="6581140" h="445769">
                <a:moveTo>
                  <a:pt x="0" y="445769"/>
                </a:moveTo>
                <a:lnTo>
                  <a:pt x="6581140" y="445769"/>
                </a:lnTo>
                <a:lnTo>
                  <a:pt x="6581140" y="0"/>
                </a:lnTo>
                <a:lnTo>
                  <a:pt x="0" y="0"/>
                </a:lnTo>
                <a:lnTo>
                  <a:pt x="0" y="445769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4859" y="1447038"/>
            <a:ext cx="6581140" cy="2521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CSS3</a:t>
            </a:r>
            <a:r>
              <a:rPr sz="105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为我们提供了背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颜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半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透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明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效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果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R="3768725" algn="ctr">
              <a:lnSpc>
                <a:spcPct val="100000"/>
              </a:lnSpc>
            </a:pPr>
            <a:r>
              <a:rPr sz="1050" spc="-10" dirty="0">
                <a:latin typeface="Courier New"/>
                <a:cs typeface="Courier New"/>
              </a:rPr>
              <a:t>background: </a:t>
            </a:r>
            <a:r>
              <a:rPr sz="1050" spc="-5" dirty="0">
                <a:latin typeface="Courier New"/>
                <a:cs typeface="Courier New"/>
              </a:rPr>
              <a:t>rgba(0, 0, </a:t>
            </a:r>
            <a:r>
              <a:rPr sz="1050" dirty="0">
                <a:latin typeface="Courier New"/>
                <a:cs typeface="Courier New"/>
              </a:rPr>
              <a:t>0,</a:t>
            </a:r>
            <a:r>
              <a:rPr sz="1050" spc="-8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0.3);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295910" indent="-212090">
              <a:lnSpc>
                <a:spcPct val="100000"/>
              </a:lnSpc>
              <a:buFont typeface="Wingdings"/>
              <a:buChar char=""/>
              <a:tabLst>
                <a:tab pos="296545" algn="l"/>
              </a:tabLst>
            </a:pP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最后一个参数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05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alpha</a:t>
            </a:r>
            <a:r>
              <a:rPr sz="105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透明度，取值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范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围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z="1050" spc="-5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0~1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之间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 marL="295910" indent="-212090">
              <a:lnSpc>
                <a:spcPct val="100000"/>
              </a:lnSpc>
              <a:buFont typeface="Wingdings"/>
              <a:buChar char=""/>
              <a:tabLst>
                <a:tab pos="296545" algn="l"/>
              </a:tabLst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我们习惯把</a:t>
            </a:r>
            <a:r>
              <a:rPr sz="105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0.3</a:t>
            </a:r>
            <a:r>
              <a:rPr sz="105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0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省略掉，写为</a:t>
            </a:r>
            <a:r>
              <a:rPr sz="105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background:</a:t>
            </a:r>
            <a:r>
              <a:rPr sz="105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rgba(0,</a:t>
            </a:r>
            <a:r>
              <a:rPr sz="105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0,</a:t>
            </a:r>
            <a:r>
              <a:rPr sz="105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0,</a:t>
            </a:r>
            <a:r>
              <a:rPr sz="105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.3);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 marL="295910" indent="-212090">
              <a:lnSpc>
                <a:spcPct val="100000"/>
              </a:lnSpc>
              <a:buFont typeface="Wingdings"/>
              <a:buChar char=""/>
              <a:tabLst>
                <a:tab pos="296545" algn="l"/>
              </a:tabLst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注意：背景半透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明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指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盒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子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半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透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明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盒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子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里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容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受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影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响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52525"/>
              </a:buClr>
              <a:buFont typeface="Wingdings"/>
              <a:buChar char=""/>
            </a:pPr>
            <a:endParaRPr sz="1250">
              <a:latin typeface="Times New Roman"/>
              <a:cs typeface="Times New Roman"/>
            </a:endParaRPr>
          </a:p>
          <a:p>
            <a:pPr marL="295910" indent="-212090">
              <a:lnSpc>
                <a:spcPct val="100000"/>
              </a:lnSpc>
              <a:buFont typeface="Wingdings"/>
              <a:buChar char=""/>
              <a:tabLst>
                <a:tab pos="296545" algn="l"/>
              </a:tabLst>
            </a:pP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CSS3</a:t>
            </a:r>
            <a:r>
              <a:rPr sz="1050" spc="-4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新增属性，是</a:t>
            </a:r>
            <a:r>
              <a:rPr sz="1050"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IE9+</a:t>
            </a:r>
            <a:r>
              <a:rPr sz="105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版本浏览器才支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持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endParaRPr sz="10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 marL="295910" indent="-212090">
              <a:lnSpc>
                <a:spcPct val="100000"/>
              </a:lnSpc>
              <a:buFont typeface="Wingdings"/>
              <a:buChar char=""/>
              <a:tabLst>
                <a:tab pos="296545" algn="l"/>
              </a:tabLst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但是现在实际开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发,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我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们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不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太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关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注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兼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容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性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写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法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了,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放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心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使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endParaRPr sz="105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589" y="864870"/>
            <a:ext cx="1813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3.7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背景色半透明</a:t>
            </a:r>
            <a:endParaRPr sz="1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1969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85858"/>
                </a:solidFill>
              </a:rPr>
              <a:t>3.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的背景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47572" y="1546959"/>
            <a:ext cx="6646639" cy="2525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6589" y="864870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3.8</a:t>
            </a:r>
            <a:r>
              <a:rPr sz="1800" b="1" spc="-8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背景总结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265" y="4319422"/>
            <a:ext cx="6269355" cy="5073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背景图片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: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实际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开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发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见于</a:t>
            </a:r>
            <a:r>
              <a:rPr sz="1050" spc="-6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logo</a:t>
            </a:r>
            <a:r>
              <a:rPr sz="105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或者一些装饰性</a:t>
            </a:r>
            <a:r>
              <a:rPr sz="1050" spc="-2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小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图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片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者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超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图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片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,</a:t>
            </a:r>
            <a:r>
              <a:rPr sz="1050" spc="-6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优点是非常便于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控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制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位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置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.</a:t>
            </a:r>
            <a:endParaRPr sz="10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(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精灵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图也是一种</a:t>
            </a:r>
            <a:r>
              <a:rPr sz="1050" spc="-25" dirty="0">
                <a:solidFill>
                  <a:srgbClr val="252525"/>
                </a:solidFill>
                <a:latin typeface="微软雅黑"/>
                <a:cs typeface="微软雅黑"/>
              </a:rPr>
              <a:t>运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场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景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)</a:t>
            </a:r>
            <a:endParaRPr sz="10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V="1">
            <a:off x="4135013" y="1593850"/>
            <a:ext cx="4306566" cy="142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-12700" y="1803108"/>
            <a:ext cx="9156700" cy="1114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书山有路勤为径，学海无涯苦作舟</a:t>
            </a:r>
          </a:p>
        </p:txBody>
      </p:sp>
      <p:sp>
        <p:nvSpPr>
          <p:cNvPr id="11" name="矩形 10"/>
          <p:cNvSpPr/>
          <p:nvPr/>
        </p:nvSpPr>
        <p:spPr>
          <a:xfrm>
            <a:off x="8016129" y="3063209"/>
            <a:ext cx="19208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36791" y="3026697"/>
            <a:ext cx="192088" cy="742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25654" y="2988597"/>
            <a:ext cx="200025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14541" y="3717259"/>
            <a:ext cx="200025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74829" y="3067972"/>
            <a:ext cx="19208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84354" y="2994947"/>
            <a:ext cx="200025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73241" y="3723609"/>
            <a:ext cx="200025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881066" y="3693447"/>
            <a:ext cx="847725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881066" y="3599784"/>
            <a:ext cx="847725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 rot="16200000" flipH="1">
            <a:off x="7408159" y="2918374"/>
            <a:ext cx="72008" cy="81589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1" name="图片 18" descr="机器人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79" y="971550"/>
            <a:ext cx="635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标题 1"/>
          <p:cNvSpPr txBox="1">
            <a:spLocks/>
          </p:cNvSpPr>
          <p:nvPr/>
        </p:nvSpPr>
        <p:spPr>
          <a:xfrm>
            <a:off x="4108224" y="1088631"/>
            <a:ext cx="3707880" cy="36933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kern="0">
                <a:solidFill>
                  <a:sysClr val="windowText" lastClr="000000"/>
                </a:solidFill>
              </a:rPr>
              <a:t>谢谢大家</a:t>
            </a:r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23" name="文本占位符 2"/>
          <p:cNvSpPr txBox="1">
            <a:spLocks/>
          </p:cNvSpPr>
          <p:nvPr/>
        </p:nvSpPr>
        <p:spPr>
          <a:xfrm>
            <a:off x="1127512" y="3020347"/>
            <a:ext cx="9093976" cy="3095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/>
              <a:t>编辑母版文本样式</a:t>
            </a:r>
            <a:endParaRPr lang="zh-CN" altLang="en-US" kern="0" dirty="0"/>
          </a:p>
        </p:txBody>
      </p:sp>
      <p:pic>
        <p:nvPicPr>
          <p:cNvPr id="24" name="Picture 2" descr="E:\讯飞工作文件\logo\讯飞教育圆形LOGO.png">
            <a:extLst>
              <a:ext uri="{FF2B5EF4-FFF2-40B4-BE49-F238E27FC236}">
                <a16:creationId xmlns:a16="http://schemas.microsoft.com/office/drawing/2014/main" id="{7E4A8794-7032-BD4D-BA47-BB4176463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3350"/>
            <a:ext cx="7143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2883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1.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3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的复合选择器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46010" y="2116696"/>
            <a:ext cx="6520180" cy="462280"/>
          </a:xfrm>
          <a:custGeom>
            <a:avLst/>
            <a:gdLst/>
            <a:ahLst/>
            <a:cxnLst/>
            <a:rect l="l" t="t" r="r" b="b"/>
            <a:pathLst>
              <a:path w="6520180" h="462280">
                <a:moveTo>
                  <a:pt x="0" y="461784"/>
                </a:moveTo>
                <a:lnTo>
                  <a:pt x="6519926" y="461784"/>
                </a:lnTo>
                <a:lnTo>
                  <a:pt x="6519926" y="0"/>
                </a:lnTo>
                <a:lnTo>
                  <a:pt x="0" y="0"/>
                </a:lnTo>
                <a:lnTo>
                  <a:pt x="0" y="461784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6010" y="3278251"/>
            <a:ext cx="6520180" cy="450215"/>
          </a:xfrm>
          <a:custGeom>
            <a:avLst/>
            <a:gdLst/>
            <a:ahLst/>
            <a:cxnLst/>
            <a:rect l="l" t="t" r="r" b="b"/>
            <a:pathLst>
              <a:path w="6520180" h="450214">
                <a:moveTo>
                  <a:pt x="0" y="450088"/>
                </a:moveTo>
                <a:lnTo>
                  <a:pt x="6519926" y="450088"/>
                </a:lnTo>
                <a:lnTo>
                  <a:pt x="6519926" y="0"/>
                </a:lnTo>
                <a:lnTo>
                  <a:pt x="0" y="0"/>
                </a:lnTo>
                <a:lnTo>
                  <a:pt x="0" y="450088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6010" y="864870"/>
            <a:ext cx="6520180" cy="4186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1.2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后代选择器 </a:t>
            </a:r>
            <a:r>
              <a:rPr sz="1800" b="1" spc="-10" dirty="0">
                <a:solidFill>
                  <a:srgbClr val="585858"/>
                </a:solidFill>
                <a:latin typeface="微软雅黑"/>
                <a:cs typeface="微软雅黑"/>
              </a:rPr>
              <a:t>(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重要）</a:t>
            </a:r>
            <a:endParaRPr sz="1800" dirty="0">
              <a:latin typeface="微软雅黑"/>
              <a:cs typeface="微软雅黑"/>
            </a:endParaRPr>
          </a:p>
          <a:p>
            <a:pPr marL="35560">
              <a:lnSpc>
                <a:spcPct val="100000"/>
              </a:lnSpc>
              <a:spcBef>
                <a:spcPts val="1780"/>
              </a:spcBef>
            </a:pPr>
            <a:r>
              <a:rPr sz="1050" b="1" spc="0" dirty="0">
                <a:solidFill>
                  <a:srgbClr val="FF0000"/>
                </a:solidFill>
                <a:latin typeface="微软雅黑"/>
                <a:cs typeface="微软雅黑"/>
              </a:rPr>
              <a:t>后代选择器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又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称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050" spc="-10" dirty="0">
                <a:solidFill>
                  <a:srgbClr val="FF0000"/>
                </a:solidFill>
                <a:latin typeface="微软雅黑"/>
                <a:cs typeface="微软雅黑"/>
              </a:rPr>
              <a:t>包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含</a:t>
            </a:r>
            <a:r>
              <a:rPr sz="1050" spc="-10" dirty="0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择器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父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子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其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写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法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就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把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外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层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写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在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前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层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写在</a:t>
            </a:r>
            <a:endParaRPr sz="1050" dirty="0">
              <a:latin typeface="微软雅黑"/>
              <a:cs typeface="微软雅黑"/>
            </a:endParaRPr>
          </a:p>
          <a:p>
            <a:pPr marL="35560">
              <a:lnSpc>
                <a:spcPct val="100000"/>
              </a:lnSpc>
              <a:spcBef>
                <a:spcPts val="640"/>
              </a:spcBef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后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面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中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间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空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格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分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隔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当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发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生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嵌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套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时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内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层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就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成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外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层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标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签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后</a:t>
            </a:r>
            <a:r>
              <a:rPr sz="1050" spc="-15" dirty="0">
                <a:solidFill>
                  <a:srgbClr val="252525"/>
                </a:solidFill>
                <a:latin typeface="微软雅黑"/>
                <a:cs typeface="微软雅黑"/>
              </a:rPr>
              <a:t>代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050" dirty="0">
              <a:latin typeface="微软雅黑"/>
              <a:cs typeface="微软雅黑"/>
            </a:endParaRPr>
          </a:p>
          <a:p>
            <a:pPr marL="35560">
              <a:lnSpc>
                <a:spcPct val="100000"/>
              </a:lnSpc>
              <a:spcBef>
                <a:spcPts val="625"/>
              </a:spcBef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语法：</a:t>
            </a:r>
            <a:endParaRPr sz="10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200" spc="0" dirty="0">
                <a:latin typeface="宋体"/>
                <a:cs typeface="宋体"/>
              </a:rPr>
              <a:t>元</a:t>
            </a:r>
            <a:r>
              <a:rPr sz="1200" dirty="0">
                <a:latin typeface="宋体"/>
                <a:cs typeface="宋体"/>
              </a:rPr>
              <a:t>素</a:t>
            </a:r>
            <a:r>
              <a:rPr sz="1200" dirty="0">
                <a:latin typeface="Courier New"/>
                <a:cs typeface="Courier New"/>
              </a:rPr>
              <a:t>1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0" dirty="0">
                <a:latin typeface="宋体"/>
                <a:cs typeface="宋体"/>
              </a:rPr>
              <a:t>元素</a:t>
            </a:r>
            <a:r>
              <a:rPr sz="1200" dirty="0">
                <a:latin typeface="Courier New"/>
                <a:cs typeface="Courier New"/>
              </a:rPr>
              <a:t>2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0" dirty="0">
                <a:latin typeface="宋体"/>
                <a:cs typeface="宋体"/>
              </a:rPr>
              <a:t>样式声明</a:t>
            </a:r>
            <a:r>
              <a:rPr sz="1200" spc="65" dirty="0">
                <a:latin typeface="宋体"/>
                <a:cs typeface="宋体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 marL="35560" marR="3134995">
              <a:lnSpc>
                <a:spcPct val="213499"/>
              </a:lnSpc>
              <a:spcBef>
                <a:spcPts val="575"/>
              </a:spcBef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上述语法表示</a:t>
            </a:r>
            <a:r>
              <a:rPr sz="1050" spc="-10" dirty="0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z="1050" spc="-10" dirty="0">
                <a:solidFill>
                  <a:srgbClr val="FF0000"/>
                </a:solidFill>
                <a:latin typeface="微软雅黑"/>
                <a:cs typeface="微软雅黑"/>
              </a:rPr>
              <a:t>元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sz="1050" spc="-6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FF0000"/>
                </a:solidFill>
                <a:latin typeface="微软雅黑"/>
                <a:cs typeface="微软雅黑"/>
              </a:rPr>
              <a:t>1</a:t>
            </a:r>
            <a:r>
              <a:rPr sz="1050" spc="-2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FF0000"/>
                </a:solidFill>
                <a:latin typeface="微软雅黑"/>
                <a:cs typeface="微软雅黑"/>
              </a:rPr>
              <a:t>里面的所有元素</a:t>
            </a:r>
            <a:r>
              <a:rPr sz="1050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050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r>
              <a:rPr sz="1050" spc="-3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(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后代元素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)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。 例如：</a:t>
            </a:r>
            <a:endParaRPr sz="10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  <a:spcBef>
                <a:spcPts val="5"/>
              </a:spcBef>
              <a:tabLst>
                <a:tab pos="1657985" algn="l"/>
                <a:tab pos="1975485" algn="l"/>
                <a:tab pos="4157979" algn="l"/>
              </a:tabLst>
            </a:pPr>
            <a:r>
              <a:rPr sz="1200" dirty="0">
                <a:latin typeface="Courier New"/>
                <a:cs typeface="Courier New"/>
              </a:rPr>
              <a:t>ul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li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0" dirty="0">
                <a:latin typeface="宋体"/>
                <a:cs typeface="宋体"/>
              </a:rPr>
              <a:t>样式声明</a:t>
            </a:r>
            <a:r>
              <a:rPr sz="1200" spc="75" dirty="0">
                <a:latin typeface="宋体"/>
                <a:cs typeface="宋体"/>
              </a:rPr>
              <a:t> </a:t>
            </a:r>
            <a:r>
              <a:rPr sz="1200" dirty="0">
                <a:latin typeface="Courier New"/>
                <a:cs typeface="Courier New"/>
              </a:rPr>
              <a:t>}	/*</a:t>
            </a:r>
            <a:r>
              <a:rPr lang="zh-CN" altLang="en-US" sz="1200" dirty="0">
                <a:latin typeface="Courier New"/>
                <a:cs typeface="Courier New"/>
              </a:rPr>
              <a:t> </a:t>
            </a:r>
            <a:r>
              <a:rPr sz="1200" spc="0" dirty="0" err="1">
                <a:latin typeface="宋体"/>
                <a:cs typeface="宋体"/>
              </a:rPr>
              <a:t>选择</a:t>
            </a:r>
            <a:r>
              <a:rPr sz="1200" spc="85" dirty="0">
                <a:latin typeface="宋体"/>
                <a:cs typeface="宋体"/>
              </a:rPr>
              <a:t> </a:t>
            </a:r>
            <a:r>
              <a:rPr sz="1200" dirty="0">
                <a:latin typeface="Courier New"/>
                <a:cs typeface="Courier New"/>
              </a:rPr>
              <a:t>ul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0" dirty="0">
                <a:latin typeface="宋体"/>
                <a:cs typeface="宋体"/>
              </a:rPr>
              <a:t>里面所有的</a:t>
            </a:r>
            <a:r>
              <a:rPr sz="1200" spc="60" dirty="0">
                <a:latin typeface="宋体"/>
                <a:cs typeface="宋体"/>
              </a:rPr>
              <a:t> </a:t>
            </a:r>
            <a:r>
              <a:rPr sz="1200" dirty="0" err="1">
                <a:latin typeface="Courier New"/>
                <a:cs typeface="Courier New"/>
              </a:rPr>
              <a:t>li</a:t>
            </a:r>
            <a:r>
              <a:rPr sz="1200" spc="0" dirty="0" err="1">
                <a:latin typeface="宋体"/>
                <a:cs typeface="宋体"/>
              </a:rPr>
              <a:t>标签元素</a:t>
            </a:r>
            <a:r>
              <a:rPr lang="zh-CN" altLang="en-US" sz="1200" spc="0" dirty="0">
                <a:latin typeface="宋体"/>
                <a:cs typeface="宋体"/>
              </a:rPr>
              <a:t> </a:t>
            </a:r>
            <a:r>
              <a:rPr sz="1200" spc="0" dirty="0">
                <a:latin typeface="宋体"/>
                <a:cs typeface="宋体"/>
              </a:rPr>
              <a:t>	</a:t>
            </a:r>
            <a:r>
              <a:rPr sz="1200" dirty="0">
                <a:latin typeface="Courier New"/>
                <a:cs typeface="Courier New"/>
              </a:rPr>
              <a:t>*/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34950" indent="-212090">
              <a:lnSpc>
                <a:spcPct val="100000"/>
              </a:lnSpc>
              <a:buFont typeface="Wingdings"/>
              <a:buChar char=""/>
              <a:tabLst>
                <a:tab pos="235585" algn="l"/>
              </a:tabLst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元素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sz="105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元素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sz="105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中间用</a:t>
            </a:r>
            <a:r>
              <a:rPr sz="1050" b="1" spc="0" dirty="0">
                <a:solidFill>
                  <a:srgbClr val="FF0000"/>
                </a:solidFill>
                <a:latin typeface="微软雅黑"/>
                <a:cs typeface="微软雅黑"/>
              </a:rPr>
              <a:t>空格隔开</a:t>
            </a:r>
            <a:endParaRPr sz="10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52525"/>
              </a:buClr>
              <a:buFont typeface="Wingdings"/>
              <a:buChar char=""/>
            </a:pPr>
            <a:endParaRPr sz="1100" dirty="0">
              <a:latin typeface="Times New Roman"/>
              <a:cs typeface="Times New Roman"/>
            </a:endParaRPr>
          </a:p>
          <a:p>
            <a:pPr marL="234950" indent="-212090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235585" algn="l"/>
              </a:tabLst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元素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sz="105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是父级，元素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sz="1050" spc="-5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是子级，最终选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050" b="1" spc="0" dirty="0">
                <a:solidFill>
                  <a:srgbClr val="FF0000"/>
                </a:solidFill>
                <a:latin typeface="微软雅黑"/>
                <a:cs typeface="微软雅黑"/>
              </a:rPr>
              <a:t>元</a:t>
            </a:r>
            <a:r>
              <a:rPr sz="1050" b="1" spc="-5" dirty="0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sz="1050" b="1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endParaRPr sz="10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Wingdings"/>
              <a:buChar char=""/>
            </a:pPr>
            <a:endParaRPr sz="1100" dirty="0">
              <a:latin typeface="Times New Roman"/>
              <a:cs typeface="Times New Roman"/>
            </a:endParaRPr>
          </a:p>
          <a:p>
            <a:pPr marL="234950" indent="-212090">
              <a:lnSpc>
                <a:spcPct val="100000"/>
              </a:lnSpc>
              <a:buFont typeface="Wingdings"/>
              <a:buChar char=""/>
              <a:tabLst>
                <a:tab pos="235585" algn="l"/>
              </a:tabLst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元素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sz="105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可以是儿子，也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孙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子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只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要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sz="1050" spc="-5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的后代即可</a:t>
            </a:r>
            <a:endParaRPr sz="105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2525"/>
              </a:buClr>
              <a:buFont typeface="Wingdings"/>
              <a:buChar char=""/>
            </a:pPr>
            <a:endParaRPr sz="1100" dirty="0">
              <a:latin typeface="Times New Roman"/>
              <a:cs typeface="Times New Roman"/>
            </a:endParaRPr>
          </a:p>
          <a:p>
            <a:pPr marL="234950" indent="-212090">
              <a:lnSpc>
                <a:spcPct val="100000"/>
              </a:lnSpc>
              <a:buFont typeface="Wingdings"/>
              <a:buChar char=""/>
              <a:tabLst>
                <a:tab pos="235585" algn="l"/>
              </a:tabLst>
            </a:pP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元素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sz="105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050" spc="-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元素</a:t>
            </a:r>
            <a:r>
              <a:rPr sz="1050" dirty="0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sz="105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可以是任意基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础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050" spc="-10" dirty="0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050" spc="0" dirty="0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endParaRPr sz="105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2883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1.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3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的复合选择器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46010" y="3338830"/>
            <a:ext cx="6520180" cy="452120"/>
          </a:xfrm>
          <a:custGeom>
            <a:avLst/>
            <a:gdLst/>
            <a:ahLst/>
            <a:cxnLst/>
            <a:rect l="l" t="t" r="r" b="b"/>
            <a:pathLst>
              <a:path w="6520180" h="452120">
                <a:moveTo>
                  <a:pt x="0" y="451599"/>
                </a:moveTo>
                <a:lnTo>
                  <a:pt x="6519926" y="451599"/>
                </a:lnTo>
                <a:lnTo>
                  <a:pt x="6519926" y="0"/>
                </a:lnTo>
                <a:lnTo>
                  <a:pt x="0" y="0"/>
                </a:lnTo>
                <a:lnTo>
                  <a:pt x="0" y="451599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6010" y="2114550"/>
            <a:ext cx="6520180" cy="462280"/>
          </a:xfrm>
          <a:custGeom>
            <a:avLst/>
            <a:gdLst/>
            <a:ahLst/>
            <a:cxnLst/>
            <a:rect l="l" t="t" r="r" b="b"/>
            <a:pathLst>
              <a:path w="6520180" h="462280">
                <a:moveTo>
                  <a:pt x="0" y="461784"/>
                </a:moveTo>
                <a:lnTo>
                  <a:pt x="6519926" y="461784"/>
                </a:lnTo>
                <a:lnTo>
                  <a:pt x="6519926" y="0"/>
                </a:lnTo>
                <a:lnTo>
                  <a:pt x="0" y="0"/>
                </a:lnTo>
                <a:lnTo>
                  <a:pt x="0" y="461784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6010" y="971549"/>
            <a:ext cx="7764590" cy="4008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1.3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子选择器 </a:t>
            </a:r>
            <a:r>
              <a:rPr sz="1800" b="1" spc="-10" dirty="0">
                <a:solidFill>
                  <a:srgbClr val="585858"/>
                </a:solidFill>
                <a:latin typeface="微软雅黑"/>
                <a:cs typeface="微软雅黑"/>
              </a:rPr>
              <a:t>(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重要）</a:t>
            </a:r>
            <a:endParaRPr sz="1800" dirty="0">
              <a:latin typeface="微软雅黑"/>
              <a:cs typeface="微软雅黑"/>
            </a:endParaRPr>
          </a:p>
          <a:p>
            <a:pPr marL="35560">
              <a:lnSpc>
                <a:spcPct val="100000"/>
              </a:lnSpc>
              <a:spcBef>
                <a:spcPts val="1780"/>
              </a:spcBef>
            </a:pP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子元素选择器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（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子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器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）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只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能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作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400" dirty="0" err="1">
                <a:solidFill>
                  <a:srgbClr val="252525"/>
                </a:solidFill>
                <a:latin typeface="微软雅黑"/>
                <a:cs typeface="微软雅黑"/>
              </a:rPr>
              <a:t>某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最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近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级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子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素</a:t>
            </a:r>
            <a:r>
              <a:rPr lang="zh-CN" altLang="en-US" sz="140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lang="zh-CN" altLang="en-US" sz="1400" dirty="0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即直接子元素（</a:t>
            </a:r>
            <a:r>
              <a:rPr lang="zh-CN" altLang="en-US" sz="1400" b="1" dirty="0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亲儿子</a:t>
            </a:r>
            <a:r>
              <a:rPr lang="zh-CN" altLang="en-US" sz="1400" dirty="0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）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lang="zh-CN" altLang="en-US" sz="1400" dirty="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915"/>
              </a:spcBef>
            </a:pP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语法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：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  <a:spcBef>
                <a:spcPts val="5"/>
              </a:spcBef>
            </a:pPr>
            <a:r>
              <a:rPr sz="1200" spc="0" dirty="0">
                <a:latin typeface="微软雅黑"/>
                <a:cs typeface="微软雅黑"/>
              </a:rPr>
              <a:t>元</a:t>
            </a:r>
            <a:r>
              <a:rPr sz="1200" dirty="0">
                <a:latin typeface="微软雅黑"/>
                <a:cs typeface="微软雅黑"/>
              </a:rPr>
              <a:t>素1</a:t>
            </a:r>
            <a:r>
              <a:rPr sz="1200" spc="-25" dirty="0">
                <a:latin typeface="微软雅黑"/>
                <a:cs typeface="微软雅黑"/>
              </a:rPr>
              <a:t> </a:t>
            </a:r>
            <a:r>
              <a:rPr sz="1200" dirty="0">
                <a:latin typeface="微软雅黑"/>
                <a:cs typeface="微软雅黑"/>
              </a:rPr>
              <a:t>&gt;</a:t>
            </a:r>
            <a:r>
              <a:rPr sz="1200" spc="-5" dirty="0">
                <a:latin typeface="微软雅黑"/>
                <a:cs typeface="微软雅黑"/>
              </a:rPr>
              <a:t> </a:t>
            </a:r>
            <a:r>
              <a:rPr sz="1200" spc="0" dirty="0">
                <a:latin typeface="微软雅黑"/>
                <a:cs typeface="微软雅黑"/>
              </a:rPr>
              <a:t>元素</a:t>
            </a:r>
            <a:r>
              <a:rPr sz="1200" dirty="0">
                <a:latin typeface="微软雅黑"/>
                <a:cs typeface="微软雅黑"/>
              </a:rPr>
              <a:t>2</a:t>
            </a:r>
            <a:r>
              <a:rPr sz="1200" spc="-25" dirty="0">
                <a:latin typeface="微软雅黑"/>
                <a:cs typeface="微软雅黑"/>
              </a:rPr>
              <a:t> </a:t>
            </a:r>
            <a:r>
              <a:rPr sz="1200" dirty="0">
                <a:latin typeface="微软雅黑"/>
                <a:cs typeface="微软雅黑"/>
              </a:rPr>
              <a:t>{</a:t>
            </a:r>
            <a:r>
              <a:rPr sz="1200" spc="-10" dirty="0">
                <a:latin typeface="微软雅黑"/>
                <a:cs typeface="微软雅黑"/>
              </a:rPr>
              <a:t> </a:t>
            </a:r>
            <a:r>
              <a:rPr sz="1200" spc="0" dirty="0">
                <a:latin typeface="微软雅黑"/>
                <a:cs typeface="微软雅黑"/>
              </a:rPr>
              <a:t>样式声明</a:t>
            </a:r>
            <a:r>
              <a:rPr sz="1200" spc="-30" dirty="0">
                <a:latin typeface="微软雅黑"/>
                <a:cs typeface="微软雅黑"/>
              </a:rPr>
              <a:t> </a:t>
            </a:r>
            <a:r>
              <a:rPr sz="1200" dirty="0">
                <a:latin typeface="微软雅黑"/>
                <a:cs typeface="微软雅黑"/>
              </a:rPr>
              <a:t>}</a:t>
            </a:r>
          </a:p>
          <a:p>
            <a:pPr marL="35560" marR="2814955">
              <a:lnSpc>
                <a:spcPct val="213499"/>
              </a:lnSpc>
              <a:spcBef>
                <a:spcPts val="585"/>
              </a:spcBef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上述语法表示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元</a:t>
            </a:r>
            <a:r>
              <a:rPr sz="1400" dirty="0">
                <a:solidFill>
                  <a:srgbClr val="FF0000"/>
                </a:solidFill>
                <a:latin typeface="微软雅黑"/>
                <a:cs typeface="微软雅黑"/>
              </a:rPr>
              <a:t>素1</a:t>
            </a:r>
            <a:r>
              <a:rPr sz="1400" spc="-7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里面的所有直</a:t>
            </a:r>
            <a:r>
              <a:rPr lang="zh-CN" altLang="en-US" sz="1400" spc="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接</a:t>
            </a:r>
            <a:r>
              <a:rPr sz="1400" spc="-1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子</a:t>
            </a:r>
            <a:r>
              <a:rPr sz="1400" spc="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元</a:t>
            </a:r>
            <a:r>
              <a:rPr sz="1400" spc="-1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素</a:t>
            </a:r>
            <a:r>
              <a:rPr sz="1400" spc="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元素</a:t>
            </a:r>
            <a:r>
              <a:rPr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2</a:t>
            </a:r>
            <a:r>
              <a:rPr lang="zh-CN" altLang="en-US" sz="140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endParaRPr lang="en-US" sz="1400" spc="0" dirty="0">
              <a:solidFill>
                <a:srgbClr val="252525"/>
              </a:solidFill>
              <a:latin typeface="微软雅黑"/>
              <a:cs typeface="微软雅黑"/>
            </a:endParaRPr>
          </a:p>
          <a:p>
            <a:pPr marR="2814955">
              <a:lnSpc>
                <a:spcPct val="200000"/>
              </a:lnSpc>
            </a:pP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例如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：</a:t>
            </a:r>
            <a:endParaRPr sz="1600" dirty="0">
              <a:latin typeface="Times New Roman"/>
              <a:cs typeface="Times New Roman"/>
            </a:endParaRPr>
          </a:p>
          <a:p>
            <a:pPr marL="170180">
              <a:lnSpc>
                <a:spcPct val="150000"/>
              </a:lnSpc>
              <a:tabLst>
                <a:tab pos="1816100" algn="l"/>
                <a:tab pos="2135505" algn="l"/>
                <a:tab pos="4795520" algn="l"/>
              </a:tabLst>
            </a:pPr>
            <a:r>
              <a:rPr sz="1200" dirty="0">
                <a:latin typeface="Courier New"/>
                <a:cs typeface="Courier New"/>
              </a:rPr>
              <a:t>div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&gt;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p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0" dirty="0">
                <a:latin typeface="宋体"/>
                <a:cs typeface="宋体"/>
              </a:rPr>
              <a:t>样式声明</a:t>
            </a:r>
            <a:r>
              <a:rPr sz="1200" spc="75" dirty="0">
                <a:latin typeface="宋体"/>
                <a:cs typeface="宋体"/>
              </a:rPr>
              <a:t> </a:t>
            </a:r>
            <a:r>
              <a:rPr sz="1200" dirty="0">
                <a:latin typeface="Courier New"/>
                <a:cs typeface="Courier New"/>
              </a:rPr>
              <a:t>}	/*</a:t>
            </a:r>
            <a:r>
              <a:rPr lang="zh-CN" altLang="en-US" sz="1200" dirty="0">
                <a:latin typeface="Courier New"/>
                <a:cs typeface="Courier New"/>
              </a:rPr>
              <a:t> </a:t>
            </a:r>
            <a:r>
              <a:rPr sz="1200" spc="0" dirty="0" err="1">
                <a:latin typeface="宋体"/>
                <a:cs typeface="宋体"/>
              </a:rPr>
              <a:t>选择</a:t>
            </a:r>
            <a:r>
              <a:rPr sz="1200" spc="75" dirty="0">
                <a:latin typeface="宋体"/>
                <a:cs typeface="宋体"/>
              </a:rPr>
              <a:t> </a:t>
            </a:r>
            <a:r>
              <a:rPr sz="1200" dirty="0">
                <a:latin typeface="Courier New"/>
                <a:cs typeface="Courier New"/>
              </a:rPr>
              <a:t>div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spc="0" dirty="0">
                <a:latin typeface="宋体"/>
                <a:cs typeface="宋体"/>
              </a:rPr>
              <a:t>里面所有最近一级</a:t>
            </a:r>
            <a:r>
              <a:rPr sz="1200" spc="50" dirty="0">
                <a:latin typeface="宋体"/>
                <a:cs typeface="宋体"/>
              </a:rPr>
              <a:t> </a:t>
            </a:r>
            <a:r>
              <a:rPr sz="1200" dirty="0">
                <a:latin typeface="Courier New"/>
                <a:cs typeface="Courier New"/>
              </a:rPr>
              <a:t>p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0" dirty="0" err="1">
                <a:latin typeface="宋体"/>
                <a:cs typeface="宋体"/>
              </a:rPr>
              <a:t>标签元素</a:t>
            </a:r>
            <a:r>
              <a:rPr lang="zh-CN" altLang="en-US" sz="1200" spc="0" dirty="0">
                <a:latin typeface="宋体"/>
                <a:cs typeface="宋体"/>
              </a:rPr>
              <a:t> </a:t>
            </a:r>
            <a:r>
              <a:rPr sz="1200" dirty="0">
                <a:latin typeface="Courier New"/>
                <a:cs typeface="Courier New"/>
              </a:rPr>
              <a:t>*/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234950" indent="-212090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235585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元素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sz="14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元素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sz="14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中间用</a:t>
            </a:r>
            <a:r>
              <a:rPr sz="1400" spc="-3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大于号</a:t>
            </a:r>
            <a:r>
              <a:rPr sz="1400" b="1" spc="-2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隔开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Wingdings"/>
              <a:buChar char=""/>
            </a:pPr>
            <a:endParaRPr sz="1400" dirty="0">
              <a:latin typeface="Times New Roman"/>
              <a:cs typeface="Times New Roman"/>
            </a:endParaRPr>
          </a:p>
          <a:p>
            <a:pPr marL="234950" indent="-212090">
              <a:lnSpc>
                <a:spcPct val="100000"/>
              </a:lnSpc>
              <a:buFont typeface="Wingdings"/>
              <a:buChar char=""/>
              <a:tabLst>
                <a:tab pos="235585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元素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sz="14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是父级，元素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sz="1400" spc="-5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是子级，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最终选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z="1400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是</a:t>
            </a:r>
            <a:r>
              <a:rPr sz="1400" b="1" spc="0" dirty="0">
                <a:solidFill>
                  <a:srgbClr val="FF0000"/>
                </a:solidFill>
                <a:latin typeface="微软雅黑"/>
                <a:cs typeface="微软雅黑"/>
              </a:rPr>
              <a:t>元</a:t>
            </a:r>
            <a:r>
              <a:rPr sz="1400" b="1" spc="-5" dirty="0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Wingdings"/>
              <a:buChar char=""/>
            </a:pPr>
            <a:endParaRPr sz="1400" dirty="0">
              <a:latin typeface="Times New Roman"/>
              <a:cs typeface="Times New Roman"/>
            </a:endParaRPr>
          </a:p>
          <a:p>
            <a:pPr marL="234950" indent="-212090">
              <a:lnSpc>
                <a:spcPct val="100000"/>
              </a:lnSpc>
              <a:buFont typeface="Wingdings"/>
              <a:buChar char=""/>
              <a:tabLst>
                <a:tab pos="235585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元素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sz="14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必须是</a:t>
            </a:r>
            <a:r>
              <a:rPr sz="1400" b="1" spc="0" dirty="0" err="1">
                <a:solidFill>
                  <a:srgbClr val="FF0000"/>
                </a:solidFill>
                <a:latin typeface="微软雅黑"/>
                <a:cs typeface="微软雅黑"/>
              </a:rPr>
              <a:t>亲儿子，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其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孙</a:t>
            </a:r>
            <a:r>
              <a:rPr sz="1400" spc="-10" dirty="0" err="1">
                <a:solidFill>
                  <a:srgbClr val="252525"/>
                </a:solidFill>
                <a:latin typeface="微软雅黑"/>
                <a:cs typeface="微软雅黑"/>
              </a:rPr>
              <a:t>子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z="1400" spc="-1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重</a:t>
            </a:r>
            <a:r>
              <a:rPr sz="140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孙</a:t>
            </a:r>
            <a:r>
              <a:rPr sz="1400" spc="-1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之</a:t>
            </a:r>
            <a:r>
              <a:rPr sz="1400" spc="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类</a:t>
            </a:r>
            <a:r>
              <a:rPr sz="1400" spc="-1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都</a:t>
            </a:r>
            <a:r>
              <a:rPr sz="1400" spc="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不</a:t>
            </a:r>
            <a:r>
              <a:rPr sz="1400" spc="-1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归</a:t>
            </a:r>
            <a:r>
              <a:rPr sz="1400" spc="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他</a:t>
            </a:r>
            <a:r>
              <a:rPr sz="1400" spc="-1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管</a:t>
            </a:r>
            <a:r>
              <a:rPr lang="zh-CN" altLang="en-US" sz="1400" spc="-10" dirty="0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，所以我们</a:t>
            </a:r>
            <a:r>
              <a:rPr sz="1400" spc="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也可以叫他</a:t>
            </a:r>
            <a:r>
              <a:rPr sz="1400" spc="-40" dirty="0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 </a:t>
            </a:r>
            <a:r>
              <a:rPr lang="zh-CN" altLang="en-US" sz="1400" spc="-40" dirty="0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“</a:t>
            </a:r>
            <a:r>
              <a:rPr sz="1400" b="1" spc="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亲儿子选择器</a:t>
            </a:r>
            <a:r>
              <a:rPr lang="zh-CN" altLang="en-US" sz="1400" b="1" spc="0" dirty="0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”</a:t>
            </a:r>
            <a:endParaRPr sz="1400" b="1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2883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1.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3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的复合选择器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59243" y="1743582"/>
            <a:ext cx="6506845" cy="1820215"/>
          </a:xfrm>
          <a:custGeom>
            <a:avLst/>
            <a:gdLst/>
            <a:ahLst/>
            <a:cxnLst/>
            <a:rect l="l" t="t" r="r" b="b"/>
            <a:pathLst>
              <a:path w="6506845" h="1580514">
                <a:moveTo>
                  <a:pt x="0" y="1580007"/>
                </a:moveTo>
                <a:lnTo>
                  <a:pt x="6506718" y="1580007"/>
                </a:lnTo>
                <a:lnTo>
                  <a:pt x="6506718" y="0"/>
                </a:lnTo>
                <a:lnTo>
                  <a:pt x="0" y="0"/>
                </a:lnTo>
                <a:lnTo>
                  <a:pt x="0" y="1580007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6589" y="864870"/>
            <a:ext cx="6509384" cy="2510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课堂提问？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200" dirty="0">
                <a:solidFill>
                  <a:srgbClr val="252525"/>
                </a:solidFill>
                <a:latin typeface="微软雅黑"/>
                <a:cs typeface="微软雅黑"/>
              </a:rPr>
              <a:t>1.</a:t>
            </a:r>
            <a:r>
              <a:rPr sz="12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200" spc="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请</a:t>
            </a:r>
            <a:r>
              <a:rPr lang="zh-CN" altLang="en-US" sz="1200" spc="0" dirty="0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使用后代选择器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将下面的</a:t>
            </a:r>
            <a:r>
              <a:rPr sz="1200" spc="0" dirty="0" err="1">
                <a:solidFill>
                  <a:srgbClr val="FF0000"/>
                </a:solidFill>
                <a:latin typeface="微软雅黑"/>
                <a:cs typeface="微软雅黑"/>
              </a:rPr>
              <a:t>链</a:t>
            </a:r>
            <a:r>
              <a:rPr sz="1200" spc="-10" dirty="0" err="1">
                <a:solidFill>
                  <a:srgbClr val="FF0000"/>
                </a:solidFill>
                <a:latin typeface="微软雅黑"/>
                <a:cs typeface="微软雅黑"/>
              </a:rPr>
              <a:t>接</a:t>
            </a:r>
            <a:r>
              <a:rPr sz="1200" spc="0" dirty="0" err="1">
                <a:solidFill>
                  <a:srgbClr val="FF0000"/>
                </a:solidFill>
                <a:latin typeface="微软雅黑"/>
                <a:cs typeface="微软雅黑"/>
              </a:rPr>
              <a:t>文</a:t>
            </a:r>
            <a:r>
              <a:rPr sz="1200" spc="-10" dirty="0" err="1">
                <a:solidFill>
                  <a:srgbClr val="FF0000"/>
                </a:solidFill>
                <a:latin typeface="微软雅黑"/>
                <a:cs typeface="微软雅黑"/>
              </a:rPr>
              <a:t>字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修</a:t>
            </a:r>
            <a:r>
              <a:rPr sz="12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改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200" spc="-10" dirty="0" err="1">
                <a:solidFill>
                  <a:srgbClr val="252525"/>
                </a:solidFill>
                <a:latin typeface="微软雅黑"/>
                <a:cs typeface="微软雅黑"/>
              </a:rPr>
              <a:t>红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2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  <a:spcBef>
                <a:spcPts val="1215"/>
              </a:spcBef>
            </a:pPr>
            <a:r>
              <a:rPr sz="1200" spc="-5" dirty="0">
                <a:latin typeface="Courier New"/>
                <a:cs typeface="Courier New"/>
              </a:rPr>
              <a:t>&lt;div</a:t>
            </a:r>
            <a:r>
              <a:rPr sz="1200" spc="-1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class="nav"&gt;</a:t>
            </a:r>
            <a:endParaRPr sz="1200" dirty="0">
              <a:latin typeface="Courier New"/>
              <a:cs typeface="Courier New"/>
            </a:endParaRPr>
          </a:p>
          <a:p>
            <a:pPr marR="4723130" algn="ctr">
              <a:lnSpc>
                <a:spcPct val="100000"/>
              </a:lnSpc>
              <a:spcBef>
                <a:spcPts val="620"/>
              </a:spcBef>
            </a:pPr>
            <a:r>
              <a:rPr sz="1200" spc="-5" dirty="0">
                <a:latin typeface="Courier New"/>
                <a:cs typeface="Courier New"/>
              </a:rPr>
              <a:t>&lt;ul&gt;</a:t>
            </a:r>
            <a:endParaRPr sz="1200" dirty="0">
              <a:latin typeface="Courier New"/>
              <a:cs typeface="Courier New"/>
            </a:endParaRPr>
          </a:p>
          <a:p>
            <a:pPr marL="1048385">
              <a:lnSpc>
                <a:spcPct val="100000"/>
              </a:lnSpc>
              <a:spcBef>
                <a:spcPts val="650"/>
              </a:spcBef>
            </a:pPr>
            <a:r>
              <a:rPr sz="1200" spc="-5" dirty="0">
                <a:latin typeface="Courier New"/>
                <a:cs typeface="Courier New"/>
              </a:rPr>
              <a:t>&lt;li&gt;&lt;a</a:t>
            </a:r>
            <a:r>
              <a:rPr sz="1200" spc="-1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href="#"&gt;</a:t>
            </a:r>
            <a:r>
              <a:rPr sz="1200" spc="0" dirty="0">
                <a:latin typeface="宋体"/>
                <a:cs typeface="宋体"/>
              </a:rPr>
              <a:t>百</a:t>
            </a:r>
            <a:r>
              <a:rPr sz="1200" spc="-10" dirty="0">
                <a:latin typeface="宋体"/>
                <a:cs typeface="宋体"/>
              </a:rPr>
              <a:t>度</a:t>
            </a:r>
            <a:r>
              <a:rPr sz="1200" spc="-5" dirty="0">
                <a:latin typeface="Courier New"/>
                <a:cs typeface="Courier New"/>
              </a:rPr>
              <a:t>&lt;/a&gt;&lt;/li&gt;</a:t>
            </a:r>
            <a:endParaRPr sz="1200" dirty="0">
              <a:latin typeface="Courier New"/>
              <a:cs typeface="Courier New"/>
            </a:endParaRPr>
          </a:p>
          <a:p>
            <a:pPr marL="1048385">
              <a:lnSpc>
                <a:spcPct val="100000"/>
              </a:lnSpc>
              <a:spcBef>
                <a:spcPts val="640"/>
              </a:spcBef>
            </a:pPr>
            <a:r>
              <a:rPr sz="1200" spc="-5" dirty="0">
                <a:latin typeface="Courier New"/>
                <a:cs typeface="Courier New"/>
              </a:rPr>
              <a:t>&lt;li&gt;&lt;a</a:t>
            </a:r>
            <a:r>
              <a:rPr sz="1200" spc="-1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href="#"&gt;</a:t>
            </a:r>
            <a:r>
              <a:rPr sz="1200" spc="0" dirty="0">
                <a:latin typeface="宋体"/>
                <a:cs typeface="宋体"/>
              </a:rPr>
              <a:t>百</a:t>
            </a:r>
            <a:r>
              <a:rPr sz="1200" spc="-10" dirty="0">
                <a:latin typeface="宋体"/>
                <a:cs typeface="宋体"/>
              </a:rPr>
              <a:t>度</a:t>
            </a:r>
            <a:r>
              <a:rPr sz="1200" spc="-5" dirty="0">
                <a:latin typeface="Courier New"/>
                <a:cs typeface="Courier New"/>
              </a:rPr>
              <a:t>&lt;/a&gt;&lt;/li&gt;</a:t>
            </a:r>
            <a:endParaRPr sz="1200" dirty="0">
              <a:latin typeface="Courier New"/>
              <a:cs typeface="Courier New"/>
            </a:endParaRPr>
          </a:p>
          <a:p>
            <a:pPr marL="729615">
              <a:lnSpc>
                <a:spcPct val="100000"/>
              </a:lnSpc>
              <a:spcBef>
                <a:spcPts val="610"/>
              </a:spcBef>
            </a:pPr>
            <a:r>
              <a:rPr sz="1200" spc="-5" dirty="0">
                <a:latin typeface="Courier New"/>
                <a:cs typeface="Courier New"/>
              </a:rPr>
              <a:t>&lt;/ul&gt;</a:t>
            </a:r>
            <a:endParaRPr sz="1200" dirty="0">
              <a:latin typeface="Courier New"/>
              <a:cs typeface="Courier New"/>
            </a:endParaRPr>
          </a:p>
          <a:p>
            <a:pPr marL="173355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Courier New"/>
                <a:cs typeface="Courier New"/>
              </a:rPr>
              <a:t>&lt;/div&gt;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243" y="3673881"/>
            <a:ext cx="6506845" cy="1107669"/>
          </a:xfrm>
          <a:custGeom>
            <a:avLst/>
            <a:gdLst/>
            <a:ahLst/>
            <a:cxnLst/>
            <a:rect l="l" t="t" r="r" b="b"/>
            <a:pathLst>
              <a:path w="6506845" h="898525">
                <a:moveTo>
                  <a:pt x="0" y="898118"/>
                </a:moveTo>
                <a:lnTo>
                  <a:pt x="6506718" y="898118"/>
                </a:lnTo>
                <a:lnTo>
                  <a:pt x="6506718" y="0"/>
                </a:lnTo>
                <a:lnTo>
                  <a:pt x="0" y="0"/>
                </a:lnTo>
                <a:lnTo>
                  <a:pt x="0" y="898118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E0E3038-AD9B-4040-BB19-50CFA4141194}"/>
              </a:ext>
            </a:extLst>
          </p:cNvPr>
          <p:cNvSpPr txBox="1"/>
          <p:nvPr/>
        </p:nvSpPr>
        <p:spPr>
          <a:xfrm>
            <a:off x="856589" y="3821193"/>
            <a:ext cx="6509384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.</a:t>
            </a:r>
            <a:r>
              <a:rPr lang="en-US" altLang="zh-CN" sz="1400" b="1" spc="-5" dirty="0">
                <a:latin typeface="Courier New"/>
                <a:cs typeface="Courier New"/>
              </a:rPr>
              <a:t>nav</a:t>
            </a:r>
            <a:r>
              <a:rPr lang="zh-CN" altLang="en-US" sz="1400" b="1" spc="-5" dirty="0">
                <a:latin typeface="Courier New"/>
                <a:cs typeface="Courier New"/>
              </a:rPr>
              <a:t> </a:t>
            </a:r>
            <a:r>
              <a:rPr lang="en-US" altLang="zh-CN" sz="1400" b="1" spc="-5" dirty="0">
                <a:latin typeface="Courier New"/>
                <a:cs typeface="Courier New"/>
              </a:rPr>
              <a:t>ul</a:t>
            </a:r>
            <a:r>
              <a:rPr lang="zh-CN" altLang="en-US" sz="1400" b="1" spc="-5" dirty="0">
                <a:latin typeface="Courier New"/>
                <a:cs typeface="Courier New"/>
              </a:rPr>
              <a:t> </a:t>
            </a:r>
            <a:r>
              <a:rPr lang="en-US" altLang="zh-CN" sz="1400" b="1" spc="-5" dirty="0">
                <a:latin typeface="Courier New"/>
                <a:cs typeface="Courier New"/>
              </a:rPr>
              <a:t>li</a:t>
            </a:r>
            <a:r>
              <a:rPr lang="zh-CN" altLang="en-US" sz="1400" b="1" spc="-5" dirty="0">
                <a:latin typeface="Courier New"/>
                <a:cs typeface="Courier New"/>
              </a:rPr>
              <a:t> </a:t>
            </a:r>
            <a:r>
              <a:rPr lang="en-US" altLang="zh-CN" sz="1400" b="1" spc="-5" dirty="0">
                <a:latin typeface="Courier New"/>
                <a:cs typeface="Courier New"/>
              </a:rPr>
              <a:t>a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</a:p>
          <a:p>
            <a:pPr marR="4804410" algn="ctr">
              <a:lnSpc>
                <a:spcPct val="100000"/>
              </a:lnSpc>
              <a:spcBef>
                <a:spcPts val="625"/>
              </a:spcBef>
            </a:pPr>
            <a:r>
              <a:rPr sz="1400" b="1" spc="-5" dirty="0">
                <a:latin typeface="Courier New"/>
                <a:cs typeface="Courier New"/>
              </a:rPr>
              <a:t>color: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red;</a:t>
            </a:r>
            <a:endParaRPr sz="1400" b="1" dirty="0">
              <a:latin typeface="Courier New"/>
              <a:cs typeface="Courier New"/>
            </a:endParaRPr>
          </a:p>
          <a:p>
            <a:pPr marL="93980">
              <a:lnSpc>
                <a:spcPct val="100000"/>
              </a:lnSpc>
              <a:spcBef>
                <a:spcPts val="6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2883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1.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3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的复合选择器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59243" y="1708911"/>
            <a:ext cx="6506845" cy="1987374"/>
          </a:xfrm>
          <a:custGeom>
            <a:avLst/>
            <a:gdLst/>
            <a:ahLst/>
            <a:cxnLst/>
            <a:rect l="l" t="t" r="r" b="b"/>
            <a:pathLst>
              <a:path w="6506845" h="1788160">
                <a:moveTo>
                  <a:pt x="0" y="1787779"/>
                </a:moveTo>
                <a:lnTo>
                  <a:pt x="6506718" y="1787779"/>
                </a:lnTo>
                <a:lnTo>
                  <a:pt x="6506718" y="0"/>
                </a:lnTo>
                <a:lnTo>
                  <a:pt x="0" y="0"/>
                </a:lnTo>
                <a:lnTo>
                  <a:pt x="0" y="1787779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243" y="3806825"/>
            <a:ext cx="6506845" cy="1050925"/>
          </a:xfrm>
          <a:custGeom>
            <a:avLst/>
            <a:gdLst/>
            <a:ahLst/>
            <a:cxnLst/>
            <a:rect l="l" t="t" r="r" b="b"/>
            <a:pathLst>
              <a:path w="6506845" h="898525">
                <a:moveTo>
                  <a:pt x="0" y="898118"/>
                </a:moveTo>
                <a:lnTo>
                  <a:pt x="6506718" y="898118"/>
                </a:lnTo>
                <a:lnTo>
                  <a:pt x="6506718" y="0"/>
                </a:lnTo>
                <a:lnTo>
                  <a:pt x="0" y="0"/>
                </a:lnTo>
                <a:lnTo>
                  <a:pt x="0" y="898118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589" y="864870"/>
            <a:ext cx="6509384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课堂提问？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200" dirty="0">
                <a:solidFill>
                  <a:srgbClr val="252525"/>
                </a:solidFill>
                <a:latin typeface="微软雅黑"/>
                <a:cs typeface="微软雅黑"/>
              </a:rPr>
              <a:t>2.</a:t>
            </a:r>
            <a:r>
              <a:rPr sz="1200" spc="-2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请</a:t>
            </a:r>
            <a:r>
              <a:rPr lang="zh-CN" altLang="en-US" sz="1200" spc="0" dirty="0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使用子选择器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将下面的</a:t>
            </a:r>
            <a:r>
              <a:rPr sz="1200" spc="0" dirty="0" err="1">
                <a:solidFill>
                  <a:srgbClr val="FF0000"/>
                </a:solidFill>
                <a:latin typeface="微软雅黑"/>
                <a:cs typeface="微软雅黑"/>
              </a:rPr>
              <a:t>大</a:t>
            </a:r>
            <a:r>
              <a:rPr sz="1200" spc="-10" dirty="0" err="1">
                <a:solidFill>
                  <a:srgbClr val="FF0000"/>
                </a:solidFill>
                <a:latin typeface="微软雅黑"/>
                <a:cs typeface="微软雅黑"/>
              </a:rPr>
              <a:t>肘</a:t>
            </a:r>
            <a:r>
              <a:rPr sz="1200" dirty="0" err="1">
                <a:solidFill>
                  <a:srgbClr val="FF0000"/>
                </a:solidFill>
                <a:latin typeface="微软雅黑"/>
                <a:cs typeface="微软雅黑"/>
              </a:rPr>
              <a:t>子</a:t>
            </a:r>
            <a:r>
              <a:rPr sz="1200" spc="-10" dirty="0" err="1">
                <a:solidFill>
                  <a:srgbClr val="252525"/>
                </a:solidFill>
                <a:latin typeface="微软雅黑"/>
                <a:cs typeface="微软雅黑"/>
              </a:rPr>
              <a:t>文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字</a:t>
            </a:r>
            <a:r>
              <a:rPr sz="12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修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改</a:t>
            </a:r>
            <a:r>
              <a:rPr sz="1200" spc="-10" dirty="0" err="1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200" spc="0" dirty="0" err="1">
                <a:solidFill>
                  <a:srgbClr val="252525"/>
                </a:solidFill>
                <a:latin typeface="微软雅黑"/>
                <a:cs typeface="微软雅黑"/>
              </a:rPr>
              <a:t>红</a:t>
            </a:r>
            <a:r>
              <a:rPr sz="1200" spc="-10" dirty="0" err="1">
                <a:solidFill>
                  <a:srgbClr val="252525"/>
                </a:solidFill>
                <a:latin typeface="微软雅黑"/>
                <a:cs typeface="微软雅黑"/>
              </a:rPr>
              <a:t>色</a:t>
            </a:r>
            <a:r>
              <a:rPr sz="1200"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sz="12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R="4803775" algn="ctr">
              <a:lnSpc>
                <a:spcPct val="100000"/>
              </a:lnSpc>
              <a:spcBef>
                <a:spcPts val="810"/>
              </a:spcBef>
            </a:pPr>
            <a:r>
              <a:rPr sz="1200" spc="-5" dirty="0">
                <a:latin typeface="Courier New"/>
                <a:cs typeface="Courier New"/>
              </a:rPr>
              <a:t>&lt;div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class="hot"&gt;</a:t>
            </a:r>
            <a:endParaRPr sz="1200" dirty="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Courier New"/>
                <a:cs typeface="Courier New"/>
              </a:rPr>
              <a:t>&lt;a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href="#"&gt;</a:t>
            </a:r>
            <a:r>
              <a:rPr sz="1200" spc="-10" dirty="0">
                <a:latin typeface="宋体"/>
                <a:cs typeface="宋体"/>
              </a:rPr>
              <a:t>大</a:t>
            </a:r>
            <a:r>
              <a:rPr sz="1200" spc="0" dirty="0">
                <a:latin typeface="宋体"/>
                <a:cs typeface="宋体"/>
              </a:rPr>
              <a:t>肘</a:t>
            </a:r>
            <a:r>
              <a:rPr sz="1200" spc="-10" dirty="0">
                <a:latin typeface="宋体"/>
                <a:cs typeface="宋体"/>
              </a:rPr>
              <a:t>子</a:t>
            </a:r>
            <a:r>
              <a:rPr sz="1200" spc="-10" dirty="0">
                <a:latin typeface="Courier New"/>
                <a:cs typeface="Courier New"/>
              </a:rPr>
              <a:t>&lt;/a&gt;</a:t>
            </a:r>
            <a:endParaRPr sz="1200" dirty="0">
              <a:latin typeface="Courier New"/>
              <a:cs typeface="Courier New"/>
            </a:endParaRPr>
          </a:p>
          <a:p>
            <a:pPr marR="4724400" algn="ctr">
              <a:lnSpc>
                <a:spcPct val="100000"/>
              </a:lnSpc>
              <a:spcBef>
                <a:spcPts val="615"/>
              </a:spcBef>
            </a:pPr>
            <a:r>
              <a:rPr sz="1200" spc="-10" dirty="0">
                <a:latin typeface="Courier New"/>
                <a:cs typeface="Courier New"/>
              </a:rPr>
              <a:t>&lt;ul&gt;</a:t>
            </a:r>
            <a:endParaRPr sz="1200" dirty="0">
              <a:latin typeface="Courier New"/>
              <a:cs typeface="Courier New"/>
            </a:endParaRPr>
          </a:p>
          <a:p>
            <a:pPr marL="967105">
              <a:lnSpc>
                <a:spcPct val="100000"/>
              </a:lnSpc>
              <a:spcBef>
                <a:spcPts val="645"/>
              </a:spcBef>
            </a:pPr>
            <a:r>
              <a:rPr sz="1200" spc="-5" dirty="0">
                <a:latin typeface="Courier New"/>
                <a:cs typeface="Courier New"/>
              </a:rPr>
              <a:t>&lt;li&gt;&lt;a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href="#"&gt;</a:t>
            </a:r>
            <a:r>
              <a:rPr sz="1200" spc="0" dirty="0">
                <a:latin typeface="宋体"/>
                <a:cs typeface="宋体"/>
              </a:rPr>
              <a:t>猪</a:t>
            </a:r>
            <a:r>
              <a:rPr sz="1200" spc="-10" dirty="0">
                <a:latin typeface="宋体"/>
                <a:cs typeface="宋体"/>
              </a:rPr>
              <a:t>头</a:t>
            </a:r>
            <a:r>
              <a:rPr sz="1200" spc="-5" dirty="0">
                <a:latin typeface="Courier New"/>
                <a:cs typeface="Courier New"/>
              </a:rPr>
              <a:t>&lt;/a&gt;&lt;/li&gt;</a:t>
            </a:r>
            <a:endParaRPr sz="1200" dirty="0">
              <a:latin typeface="Courier New"/>
              <a:cs typeface="Courier New"/>
            </a:endParaRPr>
          </a:p>
          <a:p>
            <a:pPr marL="967105">
              <a:lnSpc>
                <a:spcPct val="100000"/>
              </a:lnSpc>
              <a:spcBef>
                <a:spcPts val="625"/>
              </a:spcBef>
            </a:pPr>
            <a:r>
              <a:rPr sz="1200" spc="-5" dirty="0">
                <a:latin typeface="Courier New"/>
                <a:cs typeface="Courier New"/>
              </a:rPr>
              <a:t>&lt;li&gt;&lt;a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href="#"&gt;</a:t>
            </a:r>
            <a:r>
              <a:rPr sz="1200" spc="0" dirty="0">
                <a:latin typeface="宋体"/>
                <a:cs typeface="宋体"/>
              </a:rPr>
              <a:t>猪</a:t>
            </a:r>
            <a:r>
              <a:rPr sz="1200" spc="-10" dirty="0">
                <a:latin typeface="宋体"/>
                <a:cs typeface="宋体"/>
              </a:rPr>
              <a:t>尾</a:t>
            </a:r>
            <a:r>
              <a:rPr sz="1200" dirty="0">
                <a:latin typeface="宋体"/>
                <a:cs typeface="宋体"/>
              </a:rPr>
              <a:t>巴</a:t>
            </a:r>
            <a:r>
              <a:rPr sz="1200" spc="-10" dirty="0">
                <a:latin typeface="Courier New"/>
                <a:cs typeface="Courier New"/>
              </a:rPr>
              <a:t>&lt;/a&gt;&lt;/li&gt;</a:t>
            </a:r>
            <a:endParaRPr sz="1200" dirty="0">
              <a:latin typeface="Courier New"/>
              <a:cs typeface="Courier New"/>
            </a:endParaRPr>
          </a:p>
          <a:p>
            <a:pPr marL="729615">
              <a:lnSpc>
                <a:spcPct val="100000"/>
              </a:lnSpc>
              <a:spcBef>
                <a:spcPts val="615"/>
              </a:spcBef>
            </a:pPr>
            <a:r>
              <a:rPr sz="1200" spc="-10" dirty="0">
                <a:latin typeface="Courier New"/>
                <a:cs typeface="Courier New"/>
              </a:rPr>
              <a:t>&lt;/ul&gt;</a:t>
            </a:r>
            <a:endParaRPr sz="1200" dirty="0">
              <a:latin typeface="Courier New"/>
              <a:cs typeface="Courier New"/>
            </a:endParaRPr>
          </a:p>
          <a:p>
            <a:pPr marL="173355">
              <a:lnSpc>
                <a:spcPct val="100000"/>
              </a:lnSpc>
              <a:spcBef>
                <a:spcPts val="635"/>
              </a:spcBef>
            </a:pPr>
            <a:r>
              <a:rPr sz="1200" spc="-5" dirty="0">
                <a:latin typeface="Courier New"/>
                <a:cs typeface="Courier New"/>
              </a:rPr>
              <a:t>&lt;/div&gt;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4A3A94B-1985-6440-8075-45366F5B0B6F}"/>
              </a:ext>
            </a:extLst>
          </p:cNvPr>
          <p:cNvSpPr txBox="1"/>
          <p:nvPr/>
        </p:nvSpPr>
        <p:spPr>
          <a:xfrm>
            <a:off x="856589" y="3943350"/>
            <a:ext cx="6509384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.hot&gt;a</a:t>
            </a:r>
            <a:r>
              <a:rPr sz="1400" b="1" spc="-1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</a:p>
          <a:p>
            <a:pPr marR="4804410" algn="ctr">
              <a:lnSpc>
                <a:spcPct val="100000"/>
              </a:lnSpc>
              <a:spcBef>
                <a:spcPts val="625"/>
              </a:spcBef>
            </a:pPr>
            <a:r>
              <a:rPr sz="1400" b="1" spc="-5" dirty="0">
                <a:latin typeface="Courier New"/>
                <a:cs typeface="Courier New"/>
              </a:rPr>
              <a:t>color: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red;</a:t>
            </a:r>
            <a:endParaRPr sz="1400" b="1" dirty="0">
              <a:latin typeface="Courier New"/>
              <a:cs typeface="Courier New"/>
            </a:endParaRPr>
          </a:p>
          <a:p>
            <a:pPr marL="93980">
              <a:lnSpc>
                <a:spcPct val="100000"/>
              </a:lnSpc>
              <a:spcBef>
                <a:spcPts val="63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2883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1.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3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的复合选择器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46010" y="3181350"/>
            <a:ext cx="6520180" cy="452120"/>
          </a:xfrm>
          <a:custGeom>
            <a:avLst/>
            <a:gdLst/>
            <a:ahLst/>
            <a:cxnLst/>
            <a:rect l="l" t="t" r="r" b="b"/>
            <a:pathLst>
              <a:path w="6520180" h="452120">
                <a:moveTo>
                  <a:pt x="0" y="451599"/>
                </a:moveTo>
                <a:lnTo>
                  <a:pt x="6519926" y="451599"/>
                </a:lnTo>
                <a:lnTo>
                  <a:pt x="6519926" y="0"/>
                </a:lnTo>
                <a:lnTo>
                  <a:pt x="0" y="0"/>
                </a:lnTo>
                <a:lnTo>
                  <a:pt x="0" y="451599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6010" y="2261870"/>
            <a:ext cx="6520180" cy="462280"/>
          </a:xfrm>
          <a:custGeom>
            <a:avLst/>
            <a:gdLst/>
            <a:ahLst/>
            <a:cxnLst/>
            <a:rect l="l" t="t" r="r" b="b"/>
            <a:pathLst>
              <a:path w="6520180" h="462280">
                <a:moveTo>
                  <a:pt x="0" y="461784"/>
                </a:moveTo>
                <a:lnTo>
                  <a:pt x="6519926" y="461784"/>
                </a:lnTo>
                <a:lnTo>
                  <a:pt x="6519926" y="0"/>
                </a:lnTo>
                <a:lnTo>
                  <a:pt x="0" y="0"/>
                </a:lnTo>
                <a:lnTo>
                  <a:pt x="0" y="461784"/>
                </a:lnTo>
                <a:close/>
              </a:path>
            </a:pathLst>
          </a:custGeom>
          <a:solidFill>
            <a:srgbClr val="E6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6010" y="742950"/>
            <a:ext cx="8145590" cy="4270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1.4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并集选择器 </a:t>
            </a:r>
            <a:r>
              <a:rPr sz="1800" b="1" spc="-10" dirty="0">
                <a:solidFill>
                  <a:srgbClr val="585858"/>
                </a:solidFill>
                <a:latin typeface="微软雅黑"/>
                <a:cs typeface="微软雅黑"/>
              </a:rPr>
              <a:t>(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重要）</a:t>
            </a:r>
            <a:endParaRPr sz="1800" dirty="0">
              <a:latin typeface="微软雅黑"/>
              <a:cs typeface="微软雅黑"/>
            </a:endParaRPr>
          </a:p>
          <a:p>
            <a:pPr marL="35560">
              <a:lnSpc>
                <a:spcPct val="100000"/>
              </a:lnSpc>
              <a:spcBef>
                <a:spcPts val="1780"/>
              </a:spcBef>
            </a:pP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并集选择器可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以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多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组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标签</a:t>
            </a:r>
            <a:r>
              <a:rPr sz="1400" dirty="0">
                <a:solidFill>
                  <a:srgbClr val="FF0000"/>
                </a:solidFill>
                <a:latin typeface="微软雅黑"/>
                <a:cs typeface="微软雅黑"/>
              </a:rPr>
              <a:t>,</a:t>
            </a:r>
            <a:r>
              <a:rPr sz="1400" spc="-5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同时为他们定义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相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同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1400" spc="0" dirty="0" err="1">
                <a:solidFill>
                  <a:srgbClr val="FF0000"/>
                </a:solidFill>
                <a:latin typeface="微软雅黑"/>
                <a:cs typeface="微软雅黑"/>
              </a:rPr>
              <a:t>样</a:t>
            </a:r>
            <a:r>
              <a:rPr sz="1400" spc="-10" dirty="0" err="1">
                <a:solidFill>
                  <a:srgbClr val="FF0000"/>
                </a:solidFill>
                <a:latin typeface="微软雅黑"/>
                <a:cs typeface="微软雅黑"/>
              </a:rPr>
              <a:t>式</a:t>
            </a:r>
            <a:r>
              <a:rPr sz="1400" spc="0" dirty="0" err="1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r>
              <a:rPr sz="1400" spc="-1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用</a:t>
            </a:r>
            <a:r>
              <a:rPr sz="1400" spc="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于</a:t>
            </a:r>
            <a:r>
              <a:rPr sz="1400" spc="-1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集</a:t>
            </a:r>
            <a:r>
              <a:rPr sz="1400" spc="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体</a:t>
            </a:r>
            <a:r>
              <a:rPr sz="1400" spc="-1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声</a:t>
            </a:r>
            <a:r>
              <a:rPr sz="1400" dirty="0" err="1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明</a:t>
            </a:r>
            <a:r>
              <a:rPr lang="zh-CN" altLang="en-US" sz="1400" dirty="0">
                <a:solidFill>
                  <a:srgbClr val="2525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/>
              </a:rPr>
              <a:t>，也被称为“群组选择器”</a:t>
            </a:r>
            <a:endParaRPr sz="1400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/>
            </a:endParaRPr>
          </a:p>
          <a:p>
            <a:pPr marL="35560" marR="304165">
              <a:lnSpc>
                <a:spcPct val="171400"/>
              </a:lnSpc>
              <a:spcBef>
                <a:spcPts val="530"/>
              </a:spcBef>
            </a:pPr>
            <a:r>
              <a:rPr sz="1400" b="1" dirty="0">
                <a:solidFill>
                  <a:srgbClr val="FF0000"/>
                </a:solidFill>
                <a:latin typeface="微软雅黑"/>
                <a:cs typeface="微软雅黑"/>
              </a:rPr>
              <a:t>并集选择器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是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各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通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过</a:t>
            </a: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英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文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逗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号</a:t>
            </a: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（,）</a:t>
            </a:r>
            <a:r>
              <a:rPr sz="1400" spc="-15" dirty="0">
                <a:solidFill>
                  <a:srgbClr val="FF0000"/>
                </a:solidFill>
                <a:latin typeface="微软雅黑"/>
                <a:cs typeface="微软雅黑"/>
              </a:rPr>
              <a:t>连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接</a:t>
            </a:r>
            <a:r>
              <a:rPr sz="1400" spc="-15" dirty="0">
                <a:solidFill>
                  <a:srgbClr val="FF0000"/>
                </a:solidFill>
                <a:latin typeface="微软雅黑"/>
                <a:cs typeface="微软雅黑"/>
              </a:rPr>
              <a:t>而</a:t>
            </a:r>
            <a:r>
              <a:rPr sz="1400" dirty="0">
                <a:solidFill>
                  <a:srgbClr val="FF0000"/>
                </a:solidFill>
                <a:latin typeface="微软雅黑"/>
                <a:cs typeface="微软雅黑"/>
              </a:rPr>
              <a:t>成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任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何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形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式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都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可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作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为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并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集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一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部</a:t>
            </a:r>
            <a:r>
              <a:rPr sz="1400" spc="-15" dirty="0">
                <a:solidFill>
                  <a:srgbClr val="252525"/>
                </a:solidFill>
                <a:latin typeface="微软雅黑"/>
                <a:cs typeface="微软雅黑"/>
              </a:rPr>
              <a:t>分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 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语法：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  <a:spcBef>
                <a:spcPts val="5"/>
              </a:spcBef>
            </a:pPr>
            <a:r>
              <a:rPr sz="1200" spc="0" dirty="0">
                <a:latin typeface="宋体"/>
                <a:cs typeface="宋体"/>
              </a:rPr>
              <a:t>元</a:t>
            </a:r>
            <a:r>
              <a:rPr sz="1200" dirty="0">
                <a:latin typeface="宋体"/>
                <a:cs typeface="宋体"/>
              </a:rPr>
              <a:t>素</a:t>
            </a:r>
            <a:r>
              <a:rPr sz="1200" dirty="0">
                <a:latin typeface="Courier New"/>
                <a:cs typeface="Courier New"/>
              </a:rPr>
              <a:t>1,</a:t>
            </a:r>
            <a:r>
              <a:rPr sz="1200" spc="0" dirty="0">
                <a:latin typeface="宋体"/>
                <a:cs typeface="宋体"/>
              </a:rPr>
              <a:t>元</a:t>
            </a:r>
            <a:r>
              <a:rPr sz="1200" spc="-10" dirty="0">
                <a:latin typeface="宋体"/>
                <a:cs typeface="宋体"/>
              </a:rPr>
              <a:t>素</a:t>
            </a:r>
            <a:r>
              <a:rPr sz="1200" dirty="0">
                <a:latin typeface="Courier New"/>
                <a:cs typeface="Courier New"/>
              </a:rPr>
              <a:t>2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0" dirty="0">
                <a:latin typeface="宋体"/>
                <a:cs typeface="宋体"/>
              </a:rPr>
              <a:t>样式声明</a:t>
            </a:r>
            <a:r>
              <a:rPr sz="1200" spc="65" dirty="0">
                <a:latin typeface="宋体"/>
                <a:cs typeface="宋体"/>
              </a:rPr>
              <a:t> </a:t>
            </a:r>
            <a:r>
              <a:rPr sz="1200" dirty="0">
                <a:latin typeface="Courier New"/>
                <a:cs typeface="Courier New"/>
              </a:rPr>
              <a:t>}</a:t>
            </a:r>
          </a:p>
          <a:p>
            <a:pPr marL="35560" marR="4369435">
              <a:lnSpc>
                <a:spcPct val="213300"/>
              </a:lnSpc>
              <a:spcBef>
                <a:spcPts val="575"/>
              </a:spcBef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上述语法表示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选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择</a:t>
            </a:r>
            <a:r>
              <a:rPr sz="1400" spc="-10" dirty="0">
                <a:solidFill>
                  <a:srgbClr val="FF0000"/>
                </a:solidFill>
                <a:latin typeface="微软雅黑"/>
                <a:cs typeface="微软雅黑"/>
              </a:rPr>
              <a:t>元</a:t>
            </a:r>
            <a:r>
              <a:rPr sz="1400" dirty="0">
                <a:solidFill>
                  <a:srgbClr val="FF0000"/>
                </a:solidFill>
                <a:latin typeface="微软雅黑"/>
                <a:cs typeface="微软雅黑"/>
              </a:rPr>
              <a:t>素1</a:t>
            </a:r>
            <a:r>
              <a:rPr sz="1400" spc="-8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和</a:t>
            </a:r>
            <a:r>
              <a:rPr sz="1400" spc="-4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元素</a:t>
            </a:r>
            <a:r>
              <a:rPr sz="1400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。 例如：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  <a:tabLst>
                <a:tab pos="1737360" algn="l"/>
                <a:tab pos="2054225" algn="l"/>
                <a:tab pos="2931160" algn="l"/>
                <a:tab pos="3862704" algn="l"/>
              </a:tabLst>
            </a:pPr>
            <a:r>
              <a:rPr sz="1200" spc="-5" dirty="0">
                <a:latin typeface="Courier New"/>
                <a:cs typeface="Courier New"/>
              </a:rPr>
              <a:t>ul,div</a:t>
            </a:r>
            <a:r>
              <a:rPr sz="1200" spc="-3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{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0" dirty="0">
                <a:latin typeface="宋体"/>
                <a:cs typeface="宋体"/>
              </a:rPr>
              <a:t>样式声明</a:t>
            </a:r>
            <a:r>
              <a:rPr sz="1200" spc="75" dirty="0">
                <a:latin typeface="宋体"/>
                <a:cs typeface="宋体"/>
              </a:rPr>
              <a:t> </a:t>
            </a:r>
            <a:r>
              <a:rPr sz="1200" dirty="0">
                <a:latin typeface="Courier New"/>
                <a:cs typeface="Courier New"/>
              </a:rPr>
              <a:t>}	/*</a:t>
            </a:r>
            <a:r>
              <a:rPr lang="zh-CN" altLang="en-US" sz="1200" dirty="0">
                <a:latin typeface="Courier New"/>
                <a:cs typeface="Courier New"/>
              </a:rPr>
              <a:t> </a:t>
            </a:r>
            <a:r>
              <a:rPr sz="1200" spc="0" dirty="0" err="1">
                <a:latin typeface="宋体"/>
                <a:cs typeface="宋体"/>
              </a:rPr>
              <a:t>选择</a:t>
            </a:r>
            <a:r>
              <a:rPr sz="1200" spc="80" dirty="0">
                <a:latin typeface="宋体"/>
                <a:cs typeface="宋体"/>
              </a:rPr>
              <a:t> </a:t>
            </a:r>
            <a:r>
              <a:rPr sz="1200" dirty="0">
                <a:latin typeface="Courier New"/>
                <a:cs typeface="Courier New"/>
              </a:rPr>
              <a:t>ul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0" dirty="0" err="1">
                <a:latin typeface="宋体"/>
                <a:cs typeface="宋体"/>
              </a:rPr>
              <a:t>和</a:t>
            </a:r>
            <a:r>
              <a:rPr lang="zh-CN" altLang="en-US" sz="1200" spc="0" dirty="0">
                <a:latin typeface="宋体"/>
                <a:cs typeface="宋体"/>
              </a:rPr>
              <a:t> </a:t>
            </a:r>
            <a:r>
              <a:rPr sz="1200" dirty="0">
                <a:latin typeface="Courier New"/>
                <a:cs typeface="Courier New"/>
              </a:rPr>
              <a:t>div</a:t>
            </a:r>
            <a:r>
              <a:rPr lang="zh-CN" altLang="en-US" sz="1200" dirty="0">
                <a:latin typeface="Courier New"/>
                <a:cs typeface="Courier New"/>
              </a:rPr>
              <a:t> </a:t>
            </a:r>
            <a:r>
              <a:rPr sz="1200" spc="-10" dirty="0" err="1">
                <a:latin typeface="宋体"/>
                <a:cs typeface="宋体"/>
              </a:rPr>
              <a:t>标</a:t>
            </a:r>
            <a:r>
              <a:rPr sz="1200" spc="0" dirty="0" err="1">
                <a:latin typeface="宋体"/>
                <a:cs typeface="宋体"/>
              </a:rPr>
              <a:t>签</a:t>
            </a:r>
            <a:r>
              <a:rPr sz="1200" spc="-10" dirty="0" err="1">
                <a:latin typeface="宋体"/>
                <a:cs typeface="宋体"/>
              </a:rPr>
              <a:t>元</a:t>
            </a:r>
            <a:r>
              <a:rPr sz="1200" spc="0" dirty="0" err="1">
                <a:latin typeface="宋体"/>
                <a:cs typeface="宋体"/>
              </a:rPr>
              <a:t>素</a:t>
            </a:r>
            <a:r>
              <a:rPr lang="zh-CN" altLang="en-US" sz="1200" dirty="0">
                <a:latin typeface="宋体"/>
                <a:cs typeface="宋体"/>
              </a:rPr>
              <a:t> </a:t>
            </a:r>
            <a:r>
              <a:rPr sz="1200" dirty="0">
                <a:latin typeface="Courier New"/>
                <a:cs typeface="Courier New"/>
              </a:rPr>
              <a:t>*/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34950" indent="-212090">
              <a:lnSpc>
                <a:spcPct val="100000"/>
              </a:lnSpc>
              <a:buFont typeface="Wingdings"/>
              <a:buChar char=""/>
              <a:tabLst>
                <a:tab pos="235585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元素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1</a:t>
            </a:r>
            <a:r>
              <a:rPr sz="14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和</a:t>
            </a:r>
            <a:r>
              <a:rPr sz="1400" spc="-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元素</a:t>
            </a:r>
            <a:r>
              <a:rPr sz="1400" dirty="0">
                <a:solidFill>
                  <a:srgbClr val="252525"/>
                </a:solidFill>
                <a:latin typeface="微软雅黑"/>
                <a:cs typeface="微软雅黑"/>
              </a:rPr>
              <a:t>2</a:t>
            </a:r>
            <a:r>
              <a:rPr sz="1400" spc="-2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中间用</a:t>
            </a:r>
            <a:r>
              <a:rPr sz="1400" spc="0" dirty="0">
                <a:solidFill>
                  <a:srgbClr val="FF0000"/>
                </a:solidFill>
                <a:latin typeface="微软雅黑"/>
                <a:cs typeface="微软雅黑"/>
              </a:rPr>
              <a:t>逗号隔开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52525"/>
              </a:buClr>
              <a:buFont typeface="Wingdings"/>
              <a:buChar char=""/>
            </a:pPr>
            <a:endParaRPr sz="1400" dirty="0">
              <a:latin typeface="Times New Roman"/>
              <a:cs typeface="Times New Roman"/>
            </a:endParaRPr>
          </a:p>
          <a:p>
            <a:pPr marL="234950" indent="-212090">
              <a:lnSpc>
                <a:spcPct val="100000"/>
              </a:lnSpc>
              <a:buFont typeface="Wingdings"/>
              <a:buChar char=""/>
              <a:tabLst>
                <a:tab pos="235585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逗号可以理解为</a:t>
            </a:r>
            <a:r>
              <a:rPr sz="1400" spc="-5" dirty="0">
                <a:solidFill>
                  <a:srgbClr val="FF0000"/>
                </a:solidFill>
                <a:latin typeface="微软雅黑"/>
                <a:cs typeface="微软雅黑"/>
              </a:rPr>
              <a:t>和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意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思</a:t>
            </a:r>
            <a:endParaRPr sz="1400" dirty="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52525"/>
              </a:buClr>
              <a:buFont typeface="Wingdings"/>
              <a:buChar char=""/>
            </a:pPr>
            <a:endParaRPr sz="1400" dirty="0">
              <a:latin typeface="Times New Roman"/>
              <a:cs typeface="Times New Roman"/>
            </a:endParaRPr>
          </a:p>
          <a:p>
            <a:pPr marL="234950" indent="-212090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235585" algn="l"/>
              </a:tabLst>
            </a:pP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并集选择器通常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于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集</a:t>
            </a:r>
            <a:r>
              <a:rPr sz="1400" spc="0" dirty="0">
                <a:solidFill>
                  <a:srgbClr val="252525"/>
                </a:solidFill>
                <a:latin typeface="微软雅黑"/>
                <a:cs typeface="微软雅黑"/>
              </a:rPr>
              <a:t>体</a:t>
            </a:r>
            <a:r>
              <a:rPr sz="1400" spc="-10" dirty="0">
                <a:solidFill>
                  <a:srgbClr val="252525"/>
                </a:solidFill>
                <a:latin typeface="微软雅黑"/>
                <a:cs typeface="微软雅黑"/>
              </a:rPr>
              <a:t>声明</a:t>
            </a:r>
            <a:endParaRPr sz="14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9875"/>
            <a:ext cx="2883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</a:rPr>
              <a:t>1.</a:t>
            </a:r>
            <a:r>
              <a:rPr sz="2400" spc="-40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CSS</a:t>
            </a:r>
            <a:r>
              <a:rPr sz="2400" spc="-35" dirty="0">
                <a:solidFill>
                  <a:srgbClr val="585858"/>
                </a:solidFill>
              </a:rPr>
              <a:t> </a:t>
            </a:r>
            <a:r>
              <a:rPr sz="2400" spc="-5" dirty="0">
                <a:solidFill>
                  <a:srgbClr val="585858"/>
                </a:solidFill>
              </a:rPr>
              <a:t>的复合选择器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56588" y="864870"/>
            <a:ext cx="7296811" cy="3808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1.5</a:t>
            </a:r>
            <a:r>
              <a:rPr sz="1800" b="1" spc="-5" dirty="0">
                <a:solidFill>
                  <a:srgbClr val="585858"/>
                </a:solidFill>
                <a:latin typeface="微软雅黑"/>
                <a:cs typeface="微软雅黑"/>
              </a:rPr>
              <a:t> </a:t>
            </a:r>
            <a:r>
              <a:rPr sz="1800" b="1" dirty="0">
                <a:solidFill>
                  <a:srgbClr val="585858"/>
                </a:solidFill>
                <a:latin typeface="微软雅黑"/>
                <a:cs typeface="微软雅黑"/>
              </a:rPr>
              <a:t>伪类选择器</a:t>
            </a:r>
            <a:endParaRPr sz="1800" dirty="0">
              <a:latin typeface="微软雅黑"/>
              <a:cs typeface="微软雅黑"/>
            </a:endParaRPr>
          </a:p>
          <a:p>
            <a:pPr marL="12700">
              <a:lnSpc>
                <a:spcPct val="150000"/>
              </a:lnSpc>
              <a:spcBef>
                <a:spcPts val="1660"/>
              </a:spcBef>
            </a:pP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伪类选择器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于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向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某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些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择器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添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加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特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殊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效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果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比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如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给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链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接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添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加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特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殊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效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果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或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第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1个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第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n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个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元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素。</a:t>
            </a:r>
            <a:endParaRPr dirty="0">
              <a:latin typeface="微软雅黑"/>
              <a:cs typeface="微软雅黑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伪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书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写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最</a:t>
            </a:r>
            <a:r>
              <a:rPr spc="-15" dirty="0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特</a:t>
            </a:r>
            <a:r>
              <a:rPr dirty="0">
                <a:solidFill>
                  <a:srgbClr val="252525"/>
                </a:solidFill>
                <a:latin typeface="微软雅黑"/>
                <a:cs typeface="微软雅黑"/>
              </a:rPr>
              <a:t>点是</a:t>
            </a:r>
            <a:r>
              <a:rPr spc="-10" dirty="0">
                <a:solidFill>
                  <a:srgbClr val="FF0000"/>
                </a:solidFill>
                <a:latin typeface="微软雅黑"/>
                <a:cs typeface="微软雅黑"/>
              </a:rPr>
              <a:t>用</a:t>
            </a:r>
            <a:r>
              <a:rPr spc="0" dirty="0">
                <a:solidFill>
                  <a:srgbClr val="FF0000"/>
                </a:solidFill>
                <a:latin typeface="微软雅黑"/>
                <a:cs typeface="微软雅黑"/>
              </a:rPr>
              <a:t>冒</a:t>
            </a:r>
            <a:r>
              <a:rPr spc="-15" dirty="0">
                <a:solidFill>
                  <a:srgbClr val="FF0000"/>
                </a:solidFill>
                <a:latin typeface="微软雅黑"/>
                <a:cs typeface="微软雅黑"/>
              </a:rPr>
              <a:t>号</a:t>
            </a:r>
            <a:r>
              <a:rPr spc="-5" dirty="0">
                <a:solidFill>
                  <a:srgbClr val="FF0000"/>
                </a:solidFill>
                <a:latin typeface="微软雅黑"/>
                <a:cs typeface="微软雅黑"/>
              </a:rPr>
              <a:t>（:）</a:t>
            </a:r>
            <a:r>
              <a:rPr spc="-15" dirty="0">
                <a:solidFill>
                  <a:srgbClr val="FF0000"/>
                </a:solidFill>
                <a:latin typeface="微软雅黑"/>
                <a:cs typeface="微软雅黑"/>
              </a:rPr>
              <a:t>表</a:t>
            </a:r>
            <a:r>
              <a:rPr dirty="0">
                <a:solidFill>
                  <a:srgbClr val="FF0000"/>
                </a:solidFill>
                <a:latin typeface="微软雅黑"/>
                <a:cs typeface="微软雅黑"/>
              </a:rPr>
              <a:t>示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比如</a:t>
            </a:r>
            <a:r>
              <a:rPr spc="-5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:hover</a:t>
            </a:r>
            <a:r>
              <a:rPr spc="-1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pc="-15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-5" dirty="0">
                <a:solidFill>
                  <a:srgbClr val="252525"/>
                </a:solidFill>
                <a:latin typeface="微软雅黑"/>
                <a:cs typeface="微软雅黑"/>
              </a:rPr>
              <a:t>:first-child</a:t>
            </a:r>
            <a:r>
              <a:rPr spc="-40" dirty="0">
                <a:solidFill>
                  <a:srgbClr val="252525"/>
                </a:solidFill>
                <a:latin typeface="微软雅黑"/>
                <a:cs typeface="微软雅黑"/>
              </a:rPr>
              <a:t> 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lang="zh-CN" altLang="en-US" dirty="0">
              <a:latin typeface="微软雅黑"/>
              <a:cs typeface="微软雅黑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endParaRPr lang="zh-CN" altLang="en-US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因为伪类选择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很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多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比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如有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链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接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伪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、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结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构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伪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等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，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所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以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这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里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先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给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大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家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讲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解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常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用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的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链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接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伪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类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选</a:t>
            </a:r>
            <a:r>
              <a:rPr spc="0" dirty="0" err="1">
                <a:solidFill>
                  <a:srgbClr val="252525"/>
                </a:solidFill>
                <a:latin typeface="微软雅黑"/>
                <a:cs typeface="微软雅黑"/>
              </a:rPr>
              <a:t>择</a:t>
            </a:r>
            <a:r>
              <a:rPr spc="-10" dirty="0" err="1">
                <a:solidFill>
                  <a:srgbClr val="252525"/>
                </a:solidFill>
                <a:latin typeface="微软雅黑"/>
                <a:cs typeface="微软雅黑"/>
              </a:rPr>
              <a:t>器</a:t>
            </a:r>
            <a:r>
              <a:rPr spc="0" dirty="0">
                <a:solidFill>
                  <a:srgbClr val="252525"/>
                </a:solidFill>
                <a:latin typeface="微软雅黑"/>
                <a:cs typeface="微软雅黑"/>
              </a:rPr>
              <a:t>。</a:t>
            </a:r>
            <a:endParaRPr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2092</Words>
  <Application>Microsoft Macintosh PowerPoint</Application>
  <PresentationFormat>全屏显示(16:9)</PresentationFormat>
  <Paragraphs>476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等线</vt:lpstr>
      <vt:lpstr>华文新魏</vt:lpstr>
      <vt:lpstr>宋体</vt:lpstr>
      <vt:lpstr>Microsoft YaHei</vt:lpstr>
      <vt:lpstr>Microsoft YaHei</vt:lpstr>
      <vt:lpstr>΢</vt:lpstr>
      <vt:lpstr>Calibri</vt:lpstr>
      <vt:lpstr>Courier New</vt:lpstr>
      <vt:lpstr>Menlo</vt:lpstr>
      <vt:lpstr>Times New Roman</vt:lpstr>
      <vt:lpstr>Wingdings</vt:lpstr>
      <vt:lpstr>Office Theme</vt:lpstr>
      <vt:lpstr>PowerPoint 演示文稿</vt:lpstr>
      <vt:lpstr>PowerPoint 演示文稿</vt:lpstr>
      <vt:lpstr>1. CSS 的复合选择器</vt:lpstr>
      <vt:lpstr>1. CSS 的复合选择器</vt:lpstr>
      <vt:lpstr>1. CSS 的复合选择器</vt:lpstr>
      <vt:lpstr>1. CSS 的复合选择器</vt:lpstr>
      <vt:lpstr>1. CSS 的复合选择器</vt:lpstr>
      <vt:lpstr>1. CSS 的复合选择器</vt:lpstr>
      <vt:lpstr>1. CSS 的复合选择器</vt:lpstr>
      <vt:lpstr>1. CSS 的复合选择器</vt:lpstr>
      <vt:lpstr>1. CSS 的复合选择器</vt:lpstr>
      <vt:lpstr>1. CSS 的复合选择器</vt:lpstr>
      <vt:lpstr>1. CSS 的复合选择器</vt:lpstr>
      <vt:lpstr>1. CSS 的复合选择器</vt:lpstr>
      <vt:lpstr>PowerPoint 演示文稿</vt:lpstr>
      <vt:lpstr>2. CSS 的元素显示模式</vt:lpstr>
      <vt:lpstr>2. CSS 的元素显示模式</vt:lpstr>
      <vt:lpstr>2. CSS 的元素显示模式</vt:lpstr>
      <vt:lpstr>2. CSS 的元素显示模式</vt:lpstr>
      <vt:lpstr>2. CSS 的元素显示模式</vt:lpstr>
      <vt:lpstr>2. CSS 的元素显示模式</vt:lpstr>
      <vt:lpstr>2. CSS 的元素显示模式</vt:lpstr>
      <vt:lpstr>2. CSS 的元素显示模式</vt:lpstr>
      <vt:lpstr>2. CSS 的元素显示模式</vt:lpstr>
      <vt:lpstr>2. CSS 的元素显示模式</vt:lpstr>
      <vt:lpstr>PowerPoint 演示文稿</vt:lpstr>
      <vt:lpstr>3. CSS 的背景</vt:lpstr>
      <vt:lpstr>3. CSS 的背景</vt:lpstr>
      <vt:lpstr>3. CSS 的背景</vt:lpstr>
      <vt:lpstr>3. CSS 的背景</vt:lpstr>
      <vt:lpstr>3. CSS 的背景</vt:lpstr>
      <vt:lpstr>3. CSS 的背景</vt:lpstr>
      <vt:lpstr>3. CSS 的背景</vt:lpstr>
      <vt:lpstr>3. CSS 的背景</vt:lpstr>
      <vt:lpstr>3. CSS 的背景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Cheung Humbert</cp:lastModifiedBy>
  <cp:revision>106</cp:revision>
  <dcterms:created xsi:type="dcterms:W3CDTF">2020-08-21T02:49:27Z</dcterms:created>
  <dcterms:modified xsi:type="dcterms:W3CDTF">2021-09-06T07:42:17Z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2020-08-21T00:00:00Z</vt:filetime>
  </property>
</Properties>
</file>