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bookmarkIdSeed="2">
  <p:sldMasterIdLst>
    <p:sldMasterId id="2147483648" r:id="rId1"/>
  </p:sldMasterIdLst>
  <p:notesMasterIdLst>
    <p:notesMasterId r:id="rId37"/>
  </p:notesMasterIdLst>
  <p:handoutMasterIdLst>
    <p:handoutMasterId r:id="rId38"/>
  </p:handoutMasterIdLst>
  <p:sldIdLst>
    <p:sldId id="299" r:id="rId2"/>
    <p:sldId id="300" r:id="rId3"/>
    <p:sldId id="303" r:id="rId4"/>
    <p:sldId id="377" r:id="rId5"/>
    <p:sldId id="418" r:id="rId6"/>
    <p:sldId id="460" r:id="rId7"/>
    <p:sldId id="461" r:id="rId8"/>
    <p:sldId id="462" r:id="rId9"/>
    <p:sldId id="463" r:id="rId10"/>
    <p:sldId id="464" r:id="rId11"/>
    <p:sldId id="465" r:id="rId12"/>
    <p:sldId id="467" r:id="rId13"/>
    <p:sldId id="466" r:id="rId14"/>
    <p:sldId id="468" r:id="rId15"/>
    <p:sldId id="469" r:id="rId16"/>
    <p:sldId id="470" r:id="rId17"/>
    <p:sldId id="471" r:id="rId18"/>
    <p:sldId id="472" r:id="rId19"/>
    <p:sldId id="473" r:id="rId20"/>
    <p:sldId id="474" r:id="rId21"/>
    <p:sldId id="475" r:id="rId22"/>
    <p:sldId id="476" r:id="rId23"/>
    <p:sldId id="477" r:id="rId24"/>
    <p:sldId id="478" r:id="rId25"/>
    <p:sldId id="479" r:id="rId26"/>
    <p:sldId id="480" r:id="rId27"/>
    <p:sldId id="481" r:id="rId28"/>
    <p:sldId id="482" r:id="rId29"/>
    <p:sldId id="483" r:id="rId30"/>
    <p:sldId id="484" r:id="rId31"/>
    <p:sldId id="486" r:id="rId32"/>
    <p:sldId id="487" r:id="rId33"/>
    <p:sldId id="488" r:id="rId34"/>
    <p:sldId id="456" r:id="rId35"/>
    <p:sldId id="304" r:id="rId36"/>
  </p:sldIdLst>
  <p:sldSz cx="12190413" cy="6858000"/>
  <p:notesSz cx="9144000" cy="6858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6">
          <p15:clr>
            <a:srgbClr val="A4A3A4"/>
          </p15:clr>
        </p15:guide>
        <p15:guide id="2" pos="385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799B"/>
    <a:srgbClr val="C826B9"/>
    <a:srgbClr val="06AE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6" autoAdjust="0"/>
    <p:restoredTop sz="94581" autoAdjust="0"/>
  </p:normalViewPr>
  <p:slideViewPr>
    <p:cSldViewPr>
      <p:cViewPr varScale="1">
        <p:scale>
          <a:sx n="133" d="100"/>
          <a:sy n="133" d="100"/>
        </p:scale>
        <p:origin x="208" y="968"/>
      </p:cViewPr>
      <p:guideLst>
        <p:guide orient="horz" pos="2146"/>
        <p:guide pos="385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116" d="100"/>
          <a:sy n="116" d="100"/>
        </p:scale>
        <p:origin x="238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23514B6-771B-4EC2-A47D-F941841C62E3}" type="datetimeFigureOut">
              <a:rPr lang="zh-CN" altLang="en-US"/>
              <a:t>2021/10/24</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5186A45B-89A0-4072-95CA-E58597F922E5}"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8373F940-1A2C-4CE4-94A0-D6A659208EF0}" type="datetimeFigureOut">
              <a:rPr lang="zh-CN" altLang="en-US"/>
              <a:t>2021/10/24</a:t>
            </a:fld>
            <a:endParaRPr lang="zh-CN" altLang="en-US"/>
          </a:p>
        </p:txBody>
      </p:sp>
      <p:sp>
        <p:nvSpPr>
          <p:cNvPr id="4" name="幻灯片图像占位符 3"/>
          <p:cNvSpPr>
            <a:spLocks noGrp="1" noRot="1" noChangeAspect="1"/>
          </p:cNvSpPr>
          <p:nvPr>
            <p:ph type="sldImg" idx="2"/>
          </p:nvPr>
        </p:nvSpPr>
        <p:spPr>
          <a:xfrm>
            <a:off x="2287588" y="514350"/>
            <a:ext cx="4568825"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6360C71E-E05E-4FCB-A7CA-22F789644EB8}"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cxnSp>
        <p:nvCxnSpPr>
          <p:cNvPr id="4" name="直接连接符 3"/>
          <p:cNvCxnSpPr/>
          <p:nvPr userDrawn="1"/>
        </p:nvCxnSpPr>
        <p:spPr>
          <a:xfrm>
            <a:off x="5522913" y="1538288"/>
            <a:ext cx="6065837"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540375" y="2401888"/>
            <a:ext cx="6084888"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6" name="图片 84" descr="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0088" y="1143000"/>
            <a:ext cx="600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bwMode="auto">
          <a:xfrm rot="10800000" flipV="1">
            <a:off x="7413625" y="4929188"/>
            <a:ext cx="3968750" cy="714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bwMode="auto">
          <a:xfrm rot="10800000" flipV="1">
            <a:off x="2841625" y="4929188"/>
            <a:ext cx="4572000" cy="714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p:nvSpPr>
        <p:spPr bwMode="auto">
          <a:xfrm rot="10800000" flipV="1">
            <a:off x="665163" y="4929188"/>
            <a:ext cx="1874837" cy="460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 name="组合 68"/>
          <p:cNvGrpSpPr/>
          <p:nvPr userDrawn="1"/>
        </p:nvGrpSpPr>
        <p:grpSpPr bwMode="auto">
          <a:xfrm>
            <a:off x="6738938" y="3357563"/>
            <a:ext cx="5275262" cy="1706562"/>
            <a:chOff x="6285683" y="3357562"/>
            <a:chExt cx="5728340" cy="1706460"/>
          </a:xfrm>
        </p:grpSpPr>
        <p:grpSp>
          <p:nvGrpSpPr>
            <p:cNvPr id="11" name="组合 47"/>
            <p:cNvGrpSpPr/>
            <p:nvPr/>
          </p:nvGrpSpPr>
          <p:grpSpPr bwMode="auto">
            <a:xfrm>
              <a:off x="6285683" y="4214819"/>
              <a:ext cx="3754594" cy="849203"/>
              <a:chOff x="6803694" y="2730013"/>
              <a:chExt cx="2816312" cy="849203"/>
            </a:xfrm>
          </p:grpSpPr>
          <p:sp>
            <p:nvSpPr>
              <p:cNvPr id="28" name="矩形 27"/>
              <p:cNvSpPr/>
              <p:nvPr/>
            </p:nvSpPr>
            <p:spPr>
              <a:xfrm>
                <a:off x="7937701" y="2796626"/>
                <a:ext cx="143529" cy="74290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矩形 28"/>
              <p:cNvSpPr/>
              <p:nvPr/>
            </p:nvSpPr>
            <p:spPr>
              <a:xfrm>
                <a:off x="7772190" y="2796626"/>
                <a:ext cx="144822" cy="7429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矩形 38"/>
              <p:cNvSpPr/>
              <p:nvPr/>
            </p:nvSpPr>
            <p:spPr>
              <a:xfrm flipH="1">
                <a:off x="6803694" y="3006163"/>
                <a:ext cx="813330" cy="244460"/>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8"/>
              <p:cNvSpPr/>
              <p:nvPr/>
            </p:nvSpPr>
            <p:spPr>
              <a:xfrm flipH="1">
                <a:off x="6886449" y="3036324"/>
                <a:ext cx="730574" cy="179377"/>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直角三角形 31"/>
              <p:cNvSpPr/>
              <p:nvPr/>
            </p:nvSpPr>
            <p:spPr>
              <a:xfrm flipH="1">
                <a:off x="6993772" y="3050611"/>
                <a:ext cx="623251" cy="165090"/>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8"/>
              <p:cNvSpPr/>
              <p:nvPr/>
            </p:nvSpPr>
            <p:spPr>
              <a:xfrm flipH="1">
                <a:off x="6803694" y="3272847"/>
                <a:ext cx="813330" cy="244460"/>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8"/>
              <p:cNvSpPr/>
              <p:nvPr/>
            </p:nvSpPr>
            <p:spPr>
              <a:xfrm flipH="1">
                <a:off x="6886449" y="3304595"/>
                <a:ext cx="730574" cy="177789"/>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直角三角形 34"/>
              <p:cNvSpPr/>
              <p:nvPr/>
            </p:nvSpPr>
            <p:spPr>
              <a:xfrm flipH="1">
                <a:off x="6993772" y="3318882"/>
                <a:ext cx="623251" cy="16350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9005762" y="2802976"/>
                <a:ext cx="143529" cy="6381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9169980" y="2768053"/>
                <a:ext cx="143528" cy="7429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矩形 37"/>
              <p:cNvSpPr/>
              <p:nvPr/>
            </p:nvSpPr>
            <p:spPr>
              <a:xfrm>
                <a:off x="8999298" y="2729955"/>
                <a:ext cx="149994" cy="523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9003176" y="3458573"/>
                <a:ext cx="149994" cy="5238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8823442" y="2809325"/>
                <a:ext cx="144822" cy="6381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8818270" y="2736305"/>
                <a:ext cx="149994" cy="523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8822149" y="3464923"/>
                <a:ext cx="149994" cy="5238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8153641" y="3434763"/>
                <a:ext cx="636182" cy="7302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4" name="矩形 43"/>
              <p:cNvSpPr/>
              <p:nvPr/>
            </p:nvSpPr>
            <p:spPr>
              <a:xfrm>
                <a:off x="8153641" y="3339518"/>
                <a:ext cx="636182" cy="7302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5" name="矩形 44"/>
              <p:cNvSpPr/>
              <p:nvPr/>
            </p:nvSpPr>
            <p:spPr>
              <a:xfrm rot="10800000" flipH="1">
                <a:off x="9547998" y="2967216"/>
                <a:ext cx="72008" cy="612000"/>
              </a:xfrm>
              <a:prstGeom prst="rect">
                <a:avLst/>
              </a:prstGeom>
              <a:solidFill>
                <a:schemeClr val="tx2">
                  <a:lumMod val="60000"/>
                  <a:lumOff val="4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grpSp>
          <p:nvGrpSpPr>
            <p:cNvPr id="12" name="组合 46"/>
            <p:cNvGrpSpPr/>
            <p:nvPr/>
          </p:nvGrpSpPr>
          <p:grpSpPr bwMode="auto">
            <a:xfrm>
              <a:off x="10380929" y="4071943"/>
              <a:ext cx="1633094" cy="957609"/>
              <a:chOff x="9925482" y="2571744"/>
              <a:chExt cx="1224980" cy="957609"/>
            </a:xfrm>
          </p:grpSpPr>
          <p:sp>
            <p:nvSpPr>
              <p:cNvPr id="16" name="矩形 15"/>
              <p:cNvSpPr/>
              <p:nvPr/>
            </p:nvSpPr>
            <p:spPr>
              <a:xfrm>
                <a:off x="9925941" y="2779645"/>
                <a:ext cx="143528" cy="7413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a:off x="10100503" y="2774883"/>
                <a:ext cx="143529" cy="74290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10439283" y="2884413"/>
                <a:ext cx="72411" cy="6349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 name="矩形 18"/>
              <p:cNvSpPr/>
              <p:nvPr/>
            </p:nvSpPr>
            <p:spPr>
              <a:xfrm>
                <a:off x="10528504" y="2884413"/>
                <a:ext cx="72411" cy="6349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0" name="矩形 19"/>
              <p:cNvSpPr/>
              <p:nvPr/>
            </p:nvSpPr>
            <p:spPr>
              <a:xfrm>
                <a:off x="10277652" y="2811393"/>
                <a:ext cx="143528" cy="6381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矩形 20"/>
              <p:cNvSpPr/>
              <p:nvPr/>
            </p:nvSpPr>
            <p:spPr>
              <a:xfrm>
                <a:off x="10271186" y="2746310"/>
                <a:ext cx="149994" cy="523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矩形 21"/>
              <p:cNvSpPr/>
              <p:nvPr/>
            </p:nvSpPr>
            <p:spPr>
              <a:xfrm>
                <a:off x="10276358" y="3466992"/>
                <a:ext cx="148701" cy="523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10637120" y="2773295"/>
                <a:ext cx="144822" cy="74290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4" name="组合 3"/>
              <p:cNvGrpSpPr/>
              <p:nvPr/>
            </p:nvGrpSpPr>
            <p:grpSpPr bwMode="auto">
              <a:xfrm rot="5400000">
                <a:off x="10503611" y="2882502"/>
                <a:ext cx="957609" cy="336093"/>
                <a:chOff x="5533567" y="5687705"/>
                <a:chExt cx="813593" cy="244403"/>
              </a:xfrm>
            </p:grpSpPr>
            <p:sp>
              <p:nvSpPr>
                <p:cNvPr id="25" name="矩形 38"/>
                <p:cNvSpPr/>
                <p:nvPr/>
              </p:nvSpPr>
              <p:spPr>
                <a:xfrm flipH="1">
                  <a:off x="5533525" y="5687705"/>
                  <a:ext cx="813250" cy="244476"/>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38"/>
                <p:cNvSpPr/>
                <p:nvPr/>
              </p:nvSpPr>
              <p:spPr>
                <a:xfrm flipH="1">
                  <a:off x="5615794" y="5725317"/>
                  <a:ext cx="730981" cy="177715"/>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直角三角形 26"/>
                <p:cNvSpPr/>
                <p:nvPr/>
              </p:nvSpPr>
              <p:spPr>
                <a:xfrm flipH="1">
                  <a:off x="5723688" y="5738481"/>
                  <a:ext cx="623087" cy="164551"/>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pic>
          <p:nvPicPr>
            <p:cNvPr id="13" name="图片 62" descr="机器人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6160" y="3786190"/>
              <a:ext cx="801973" cy="73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63" descr="机器人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99973" y="4071942"/>
              <a:ext cx="880308" cy="76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64" descr="机器人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33304" y="3357562"/>
              <a:ext cx="852686" cy="99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6" name="直接连接符 45"/>
          <p:cNvCxnSpPr/>
          <p:nvPr userDrawn="1"/>
        </p:nvCxnSpPr>
        <p:spPr>
          <a:xfrm rot="16200000" flipH="1">
            <a:off x="488156" y="2631282"/>
            <a:ext cx="357187" cy="3810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userDrawn="1"/>
        </p:nvCxnSpPr>
        <p:spPr>
          <a:xfrm rot="16200000" flipH="1">
            <a:off x="1238250" y="2667000"/>
            <a:ext cx="285750" cy="9525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userDrawn="1"/>
        </p:nvCxnSpPr>
        <p:spPr>
          <a:xfrm rot="5400000">
            <a:off x="1893093" y="2631282"/>
            <a:ext cx="500063" cy="9525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userDrawn="1"/>
        </p:nvCxnSpPr>
        <p:spPr>
          <a:xfrm rot="5400000">
            <a:off x="2702718" y="2821782"/>
            <a:ext cx="214313" cy="28575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userDrawn="1"/>
        </p:nvCxnSpPr>
        <p:spPr>
          <a:xfrm rot="10800000" flipV="1">
            <a:off x="2952750" y="3214688"/>
            <a:ext cx="571500" cy="214312"/>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1" name="Picture 2" descr="E:\讯飞工作文件\logo\讯飞教育圆形LOGO.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07975" y="285750"/>
            <a:ext cx="7143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 name="组合 54"/>
          <p:cNvGrpSpPr/>
          <p:nvPr userDrawn="1"/>
        </p:nvGrpSpPr>
        <p:grpSpPr bwMode="auto">
          <a:xfrm>
            <a:off x="0" y="3000375"/>
            <a:ext cx="12190413" cy="2790825"/>
            <a:chOff x="0" y="3000375"/>
            <a:chExt cx="12190413" cy="2790825"/>
          </a:xfrm>
        </p:grpSpPr>
        <p:pic>
          <p:nvPicPr>
            <p:cNvPr id="53" name="图片 50" descr="人工智能.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5164" y="3000375"/>
              <a:ext cx="10717211"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 name="组合 53"/>
            <p:cNvGrpSpPr/>
            <p:nvPr userDrawn="1"/>
          </p:nvGrpSpPr>
          <p:grpSpPr>
            <a:xfrm>
              <a:off x="0" y="4929198"/>
              <a:ext cx="12190413" cy="142876"/>
              <a:chOff x="1" y="5360074"/>
              <a:chExt cx="9374634" cy="157158"/>
            </a:xfrm>
            <a:solidFill>
              <a:schemeClr val="accent1">
                <a:lumMod val="50000"/>
              </a:schemeClr>
            </a:solidFill>
          </p:grpSpPr>
          <p:sp>
            <p:nvSpPr>
              <p:cNvPr id="55" name="矩形 54"/>
              <p:cNvSpPr/>
              <p:nvPr/>
            </p:nvSpPr>
            <p:spPr>
              <a:xfrm>
                <a:off x="1" y="5360074"/>
                <a:ext cx="4355976" cy="157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矩形 55"/>
              <p:cNvSpPr/>
              <p:nvPr/>
            </p:nvSpPr>
            <p:spPr>
              <a:xfrm>
                <a:off x="4355976" y="5360074"/>
                <a:ext cx="5018659" cy="157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2" name="标题 1"/>
          <p:cNvSpPr>
            <a:spLocks noGrp="1"/>
          </p:cNvSpPr>
          <p:nvPr>
            <p:ph type="ctrTitle"/>
          </p:nvPr>
        </p:nvSpPr>
        <p:spPr>
          <a:xfrm>
            <a:off x="5522912" y="1587496"/>
            <a:ext cx="6038849" cy="817568"/>
          </a:xfrm>
          <a:prstGeom prst="rect">
            <a:avLst/>
          </a:prstGeom>
        </p:spPr>
        <p:txBody>
          <a:bodyPr/>
          <a:lstStyle>
            <a:lvl1pPr algn="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5522912" y="1138107"/>
            <a:ext cx="5411788" cy="409182"/>
          </a:xfrm>
          <a:prstGeom prst="rect">
            <a:avLst/>
          </a:prstGeom>
        </p:spPr>
        <p:txBody>
          <a:bodyPr/>
          <a:lstStyle>
            <a:lvl1pPr marL="0" indent="0" algn="l">
              <a:buNone/>
              <a:defRPr sz="2000">
                <a:solidFill>
                  <a:schemeClr val="tx1">
                    <a:tint val="7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cxnSp>
        <p:nvCxnSpPr>
          <p:cNvPr id="2" name="直接连接符 1"/>
          <p:cNvCxnSpPr/>
          <p:nvPr userDrawn="1"/>
        </p:nvCxnSpPr>
        <p:spPr>
          <a:xfrm rot="16200000" flipV="1">
            <a:off x="-495300" y="4156075"/>
            <a:ext cx="3521075" cy="95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userDrawn="1"/>
        </p:nvCxnSpPr>
        <p:spPr>
          <a:xfrm>
            <a:off x="6772275" y="1857375"/>
            <a:ext cx="456088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6"/>
          <p:cNvSpPr txBox="1">
            <a:spLocks noChangeArrowheads="1"/>
          </p:cNvSpPr>
          <p:nvPr userDrawn="1"/>
        </p:nvSpPr>
        <p:spPr bwMode="auto">
          <a:xfrm>
            <a:off x="7912100" y="1262063"/>
            <a:ext cx="1549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defRPr/>
            </a:pPr>
            <a:r>
              <a:rPr lang="zh-CN" altLang="en-US" dirty="0">
                <a:latin typeface="微软雅黑" panose="020B0503020204020204" pitchFamily="34" charset="-122"/>
                <a:ea typeface="微软雅黑" panose="020B0503020204020204" pitchFamily="34" charset="-122"/>
              </a:rPr>
              <a:t>目 录</a:t>
            </a:r>
          </a:p>
        </p:txBody>
      </p:sp>
      <p:cxnSp>
        <p:nvCxnSpPr>
          <p:cNvPr id="5" name="直接连接符 4"/>
          <p:cNvCxnSpPr/>
          <p:nvPr userDrawn="1"/>
        </p:nvCxnSpPr>
        <p:spPr>
          <a:xfrm>
            <a:off x="11333163" y="1857375"/>
            <a:ext cx="0" cy="40655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rot="10800000" flipV="1">
            <a:off x="900113" y="5929313"/>
            <a:ext cx="10433050" cy="31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6786023" y="5806404"/>
            <a:ext cx="4095203" cy="142876"/>
            <a:chOff x="1" y="5360074"/>
            <a:chExt cx="9374634" cy="157158"/>
          </a:xfrm>
          <a:solidFill>
            <a:schemeClr val="accent1">
              <a:lumMod val="50000"/>
            </a:schemeClr>
          </a:solidFill>
        </p:grpSpPr>
        <p:sp>
          <p:nvSpPr>
            <p:cNvPr id="8" name="矩形 7"/>
            <p:cNvSpPr/>
            <p:nvPr/>
          </p:nvSpPr>
          <p:spPr>
            <a:xfrm>
              <a:off x="1" y="5360074"/>
              <a:ext cx="4355976" cy="157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p:nvSpPr>
          <p:spPr>
            <a:xfrm>
              <a:off x="4355976" y="5360074"/>
              <a:ext cx="5018659" cy="157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10" name="直接箭头连接符 9"/>
          <p:cNvCxnSpPr/>
          <p:nvPr userDrawn="1"/>
        </p:nvCxnSpPr>
        <p:spPr>
          <a:xfrm flipV="1">
            <a:off x="0" y="764540"/>
            <a:ext cx="12190095" cy="21590"/>
          </a:xfrm>
          <a:prstGeom prst="straightConnector1">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11" name="图片 56" descr="机器人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67813" y="1143000"/>
            <a:ext cx="90963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52" descr="11.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81813" y="2357438"/>
            <a:ext cx="3736975"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E:\讯飞工作文件\logo\讯飞教育圆形LOG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9413" y="142875"/>
            <a:ext cx="7143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5" name="直接箭头连接符 4"/>
          <p:cNvCxnSpPr/>
          <p:nvPr userDrawn="1"/>
        </p:nvCxnSpPr>
        <p:spPr>
          <a:xfrm flipV="1">
            <a:off x="0" y="764540"/>
            <a:ext cx="12190095" cy="21590"/>
          </a:xfrm>
          <a:prstGeom prst="straightConnector1">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6" name="圆角矩形 5"/>
          <p:cNvSpPr/>
          <p:nvPr userDrawn="1"/>
        </p:nvSpPr>
        <p:spPr>
          <a:xfrm>
            <a:off x="1270000" y="357188"/>
            <a:ext cx="3816350" cy="333375"/>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rot="10800000" flipV="1">
            <a:off x="0" y="6429375"/>
            <a:ext cx="12190413" cy="714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 name="图片 25" descr="机器人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09375" y="5845175"/>
            <a:ext cx="6365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E:\讯飞工作文件\logo\讯飞教育圆形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9413" y="142875"/>
            <a:ext cx="7143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268413" y="357188"/>
            <a:ext cx="3817937" cy="333375"/>
          </a:xfrm>
          <a:prstGeom prst="rect">
            <a:avLst/>
          </a:prstGeom>
        </p:spPr>
        <p:txBody>
          <a:bodyPr/>
          <a:lstStyle>
            <a:lvl1pPr>
              <a:defRPr sz="1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637991" y="1237746"/>
            <a:ext cx="10971213" cy="4525963"/>
          </a:xfrm>
          <a:prstGeom prst="rect">
            <a:avLst/>
          </a:prstGeom>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日期占位符 17"/>
          <p:cNvSpPr>
            <a:spLocks noGrp="1"/>
          </p:cNvSpPr>
          <p:nvPr>
            <p:ph type="dt" sz="half" idx="14"/>
          </p:nvPr>
        </p:nvSpPr>
        <p:spPr>
          <a:xfrm>
            <a:off x="638175" y="6480175"/>
            <a:ext cx="2844800" cy="363538"/>
          </a:xfrm>
          <a:prstGeom prst="rect">
            <a:avLst/>
          </a:prstGeom>
        </p:spPr>
        <p:txBody>
          <a:bodyPr/>
          <a:lstStyle>
            <a:lvl1pPr>
              <a:defRPr sz="14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defRPr/>
            </a:pPr>
            <a:fld id="{050C1107-F804-4051-8475-6431D7F2CAB6}" type="datetimeFigureOut">
              <a:rPr lang="zh-CN" altLang="en-US"/>
              <a:t>2021/10/24</a:t>
            </a:fld>
            <a:endParaRPr lang="zh-CN" altLang="en-US"/>
          </a:p>
        </p:txBody>
      </p:sp>
      <p:sp>
        <p:nvSpPr>
          <p:cNvPr id="11" name="灯片编号占位符 19"/>
          <p:cNvSpPr>
            <a:spLocks noGrp="1"/>
          </p:cNvSpPr>
          <p:nvPr>
            <p:ph type="sldNum" sz="quarter" idx="15"/>
          </p:nvPr>
        </p:nvSpPr>
        <p:spPr>
          <a:xfrm>
            <a:off x="8797925" y="6478588"/>
            <a:ext cx="2844800" cy="365125"/>
          </a:xfrm>
          <a:prstGeom prst="rect">
            <a:avLst/>
          </a:prstGeom>
        </p:spPr>
        <p:txBody>
          <a:bodyPr/>
          <a:lstStyle>
            <a:lvl1pPr algn="r">
              <a:defRPr sz="14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defRPr/>
            </a:pPr>
            <a:fld id="{123AFA4C-E1ED-416F-B485-7DD44BB7A704}" type="slidenum">
              <a:rPr lang="zh-CN" altLang="en-US"/>
              <a:t>‹#›</a:t>
            </a:fld>
            <a:endParaRPr lang="zh-CN" altLang="en-US" dirty="0"/>
          </a:p>
        </p:txBody>
      </p:sp>
    </p:spTree>
  </p:cSld>
  <p:clrMapOvr>
    <a:masterClrMapping/>
  </p:clrMapOvr>
  <p:transition spd="slow" advClick="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cxnSp>
        <p:nvCxnSpPr>
          <p:cNvPr id="4" name="直接连接符 3"/>
          <p:cNvCxnSpPr/>
          <p:nvPr userDrawn="1"/>
        </p:nvCxnSpPr>
        <p:spPr>
          <a:xfrm>
            <a:off x="5203825" y="2401888"/>
            <a:ext cx="6086475"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0" y="2500313"/>
            <a:ext cx="12190413" cy="1628775"/>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6" name="矩形 5"/>
          <p:cNvSpPr/>
          <p:nvPr userDrawn="1"/>
        </p:nvSpPr>
        <p:spPr>
          <a:xfrm>
            <a:off x="11453813" y="3260725"/>
            <a:ext cx="192087" cy="638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11674475" y="3224213"/>
            <a:ext cx="192088" cy="7429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11463338" y="3186113"/>
            <a:ext cx="200025" cy="523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userDrawn="1"/>
        </p:nvSpPr>
        <p:spPr>
          <a:xfrm>
            <a:off x="11452225" y="3914775"/>
            <a:ext cx="200025" cy="52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11212513" y="3265488"/>
            <a:ext cx="192087" cy="638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userDrawn="1"/>
        </p:nvSpPr>
        <p:spPr>
          <a:xfrm>
            <a:off x="11222038" y="3192463"/>
            <a:ext cx="200025" cy="523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矩形 11"/>
          <p:cNvSpPr/>
          <p:nvPr userDrawn="1"/>
        </p:nvSpPr>
        <p:spPr>
          <a:xfrm>
            <a:off x="11210925" y="3921125"/>
            <a:ext cx="200025" cy="52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p:cNvSpPr/>
          <p:nvPr userDrawn="1"/>
        </p:nvSpPr>
        <p:spPr>
          <a:xfrm>
            <a:off x="10318750" y="3890963"/>
            <a:ext cx="847725" cy="730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4" name="矩形 13"/>
          <p:cNvSpPr/>
          <p:nvPr userDrawn="1"/>
        </p:nvSpPr>
        <p:spPr>
          <a:xfrm>
            <a:off x="10318750" y="3797300"/>
            <a:ext cx="847725" cy="7143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5" name="矩形 14"/>
          <p:cNvSpPr/>
          <p:nvPr userDrawn="1"/>
        </p:nvSpPr>
        <p:spPr>
          <a:xfrm rot="16200000" flipH="1">
            <a:off x="10845843" y="3115890"/>
            <a:ext cx="72008" cy="815894"/>
          </a:xfrm>
          <a:prstGeom prst="rect">
            <a:avLst/>
          </a:prstGeom>
          <a:solidFill>
            <a:schemeClr val="bg1"/>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16" name="图片 18" descr="机器人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10875" y="1857375"/>
            <a:ext cx="635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E:\讯飞工作文件\logo\讯飞教育圆形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9413" y="142875"/>
            <a:ext cx="7143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450335" y="1845341"/>
            <a:ext cx="5204965" cy="556547"/>
          </a:xfrm>
          <a:prstGeom prst="rect">
            <a:avLst/>
          </a:prstGeom>
        </p:spPr>
        <p:txBody>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24" name="文本占位符 2"/>
          <p:cNvSpPr>
            <a:spLocks noGrp="1"/>
          </p:cNvSpPr>
          <p:nvPr>
            <p:ph type="body" idx="13" hasCustomPrompt="1"/>
          </p:nvPr>
        </p:nvSpPr>
        <p:spPr>
          <a:xfrm>
            <a:off x="1127512" y="3232951"/>
            <a:ext cx="9093976" cy="309562"/>
          </a:xfrm>
          <a:prstGeom prst="rect">
            <a:avLst/>
          </a:prstGeom>
        </p:spPr>
        <p:txBody>
          <a:bodyPr anchor="b"/>
          <a:lstStyle>
            <a:lvl1pPr marL="0" indent="0" algn="ctr">
              <a:buNone/>
              <a:defRPr sz="1800">
                <a:solidFill>
                  <a:schemeClr val="bg1">
                    <a:lumMod val="8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Tree>
  </p:cSld>
  <p:clrMapOvr>
    <a:masterClrMapping/>
  </p:clrMapOvr>
  <p:transition spd="slow" advClick="0">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advClick="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3"/>
          <p:cNvSpPr>
            <a:spLocks noGrp="1"/>
          </p:cNvSpPr>
          <p:nvPr>
            <p:ph type="ctrTitle"/>
          </p:nvPr>
        </p:nvSpPr>
        <p:spPr bwMode="auto">
          <a:xfrm>
            <a:off x="5522913" y="1587500"/>
            <a:ext cx="6038850" cy="817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r>
              <a:rPr lang="en-US" altLang="zh-CN" dirty="0"/>
              <a:t>07</a:t>
            </a:r>
            <a:r>
              <a:rPr lang="zh-CN" altLang="en-US" dirty="0"/>
              <a:t>节：</a:t>
            </a:r>
            <a:r>
              <a:rPr lang="en-US" altLang="zh-CN" dirty="0"/>
              <a:t>PHP</a:t>
            </a:r>
            <a:r>
              <a:rPr lang="zh-CN" altLang="en-US" dirty="0"/>
              <a:t>封装与继承</a:t>
            </a:r>
          </a:p>
        </p:txBody>
      </p:sp>
      <p:sp>
        <p:nvSpPr>
          <p:cNvPr id="5" name="副标题 4"/>
          <p:cNvSpPr>
            <a:spLocks noGrp="1"/>
          </p:cNvSpPr>
          <p:nvPr>
            <p:ph type="subTitle" idx="1"/>
          </p:nvPr>
        </p:nvSpPr>
        <p:spPr>
          <a:xfrm>
            <a:off x="5522913" y="1138238"/>
            <a:ext cx="5411787" cy="409575"/>
          </a:xfrm>
        </p:spPr>
        <p:txBody>
          <a:bodyPr/>
          <a:lstStyle/>
          <a:p>
            <a:pPr>
              <a:defRPr/>
            </a:pPr>
            <a:r>
              <a:rPr lang="zh-CN" altLang="en-US"/>
              <a:t>服务器端开发技术</a:t>
            </a:r>
            <a:endParaRPr lang="zh-CN" altLang="en-US" dirty="0"/>
          </a:p>
        </p:txBody>
      </p:sp>
    </p:spTree>
    <p:custDataLst>
      <p:tags r:id="rId1"/>
    </p:custData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类的属性与方法</a:t>
            </a:r>
          </a:p>
        </p:txBody>
      </p:sp>
      <p:sp>
        <p:nvSpPr>
          <p:cNvPr id="2" name="矩形 1">
            <a:extLst>
              <a:ext uri="{FF2B5EF4-FFF2-40B4-BE49-F238E27FC236}">
                <a16:creationId xmlns:a16="http://schemas.microsoft.com/office/drawing/2014/main" id="{B929D528-1DE5-FB40-B6B4-AC0A186C8899}"/>
              </a:ext>
            </a:extLst>
          </p:cNvPr>
          <p:cNvSpPr/>
          <p:nvPr/>
        </p:nvSpPr>
        <p:spPr>
          <a:xfrm>
            <a:off x="1054646" y="1268760"/>
            <a:ext cx="1422184" cy="461665"/>
          </a:xfrm>
          <a:prstGeom prst="rect">
            <a:avLst/>
          </a:prstGeom>
        </p:spPr>
        <p:txBody>
          <a:bodyPr wrap="none">
            <a:spAutoFit/>
          </a:bodyPr>
          <a:lstStyle/>
          <a:p>
            <a:r>
              <a:rPr lang="zh-CN" altLang="en-US" sz="2400" b="1" dirty="0"/>
              <a:t>成员方法</a:t>
            </a:r>
          </a:p>
        </p:txBody>
      </p:sp>
      <p:sp>
        <p:nvSpPr>
          <p:cNvPr id="11" name="文本框 10">
            <a:extLst>
              <a:ext uri="{FF2B5EF4-FFF2-40B4-BE49-F238E27FC236}">
                <a16:creationId xmlns:a16="http://schemas.microsoft.com/office/drawing/2014/main" id="{49A00404-2AFD-254E-8A09-B87D88483962}"/>
              </a:ext>
            </a:extLst>
          </p:cNvPr>
          <p:cNvSpPr txBox="1"/>
          <p:nvPr/>
        </p:nvSpPr>
        <p:spPr>
          <a:xfrm>
            <a:off x="1054646" y="2204864"/>
            <a:ext cx="877163" cy="369332"/>
          </a:xfrm>
          <a:prstGeom prst="rect">
            <a:avLst/>
          </a:prstGeom>
          <a:noFill/>
        </p:spPr>
        <p:txBody>
          <a:bodyPr wrap="none" rtlCol="0">
            <a:spAutoFit/>
          </a:bodyPr>
          <a:lstStyle/>
          <a:p>
            <a:r>
              <a:rPr kumimoji="1" lang="zh-CN" altLang="en-US" dirty="0"/>
              <a:t>示例：</a:t>
            </a:r>
          </a:p>
        </p:txBody>
      </p:sp>
      <p:sp>
        <p:nvSpPr>
          <p:cNvPr id="3" name="矩形 2">
            <a:extLst>
              <a:ext uri="{FF2B5EF4-FFF2-40B4-BE49-F238E27FC236}">
                <a16:creationId xmlns:a16="http://schemas.microsoft.com/office/drawing/2014/main" id="{CB3F1485-A2D2-5142-8FBF-91D9918A081F}"/>
              </a:ext>
            </a:extLst>
          </p:cNvPr>
          <p:cNvSpPr/>
          <p:nvPr/>
        </p:nvSpPr>
        <p:spPr>
          <a:xfrm>
            <a:off x="1126654" y="2924944"/>
            <a:ext cx="6092825" cy="3108543"/>
          </a:xfrm>
          <a:prstGeom prst="rect">
            <a:avLst/>
          </a:prstGeom>
        </p:spPr>
        <p:txBody>
          <a:bodyPr>
            <a:spAutoFit/>
          </a:bodyPr>
          <a:lstStyle/>
          <a:p>
            <a:r>
              <a:rPr lang="en-US" altLang="zh-CN" sz="2800" dirty="0">
                <a:solidFill>
                  <a:srgbClr val="CDA869"/>
                </a:solidFill>
                <a:latin typeface="+mn-lt"/>
              </a:rPr>
              <a:t>&lt;?</a:t>
            </a:r>
            <a:r>
              <a:rPr lang="en-US" altLang="zh-CN" sz="2800" dirty="0">
                <a:solidFill>
                  <a:srgbClr val="0077AA"/>
                </a:solidFill>
                <a:latin typeface="+mn-lt"/>
              </a:rPr>
              <a:t>php</a:t>
            </a:r>
            <a:endParaRPr lang="en-US" altLang="zh-CN" sz="2800" dirty="0">
              <a:solidFill>
                <a:srgbClr val="999999"/>
              </a:solidFill>
              <a:latin typeface="+mn-lt"/>
            </a:endParaRPr>
          </a:p>
          <a:p>
            <a:r>
              <a:rPr lang="zh-CN" altLang="en-US" sz="2800" dirty="0">
                <a:solidFill>
                  <a:srgbClr val="313DE2"/>
                </a:solidFill>
                <a:latin typeface="+mn-lt"/>
              </a:rPr>
              <a:t>    </a:t>
            </a:r>
            <a:r>
              <a:rPr lang="en-US" altLang="zh-CN" sz="2800" dirty="0">
                <a:solidFill>
                  <a:srgbClr val="313DE2"/>
                </a:solidFill>
                <a:latin typeface="+mn-lt"/>
              </a:rPr>
              <a:t>class</a:t>
            </a:r>
            <a:r>
              <a:rPr lang="en-US" altLang="zh-CN" sz="2800" dirty="0">
                <a:latin typeface="+mn-lt"/>
              </a:rPr>
              <a:t> </a:t>
            </a:r>
            <a:r>
              <a:rPr lang="en-US" altLang="zh-CN" sz="2800" dirty="0">
                <a:solidFill>
                  <a:srgbClr val="0077AA"/>
                </a:solidFill>
                <a:latin typeface="+mn-lt"/>
              </a:rPr>
              <a:t>Student</a:t>
            </a:r>
            <a:r>
              <a:rPr lang="en-US" altLang="zh-CN" sz="2800" dirty="0">
                <a:latin typeface="+mn-lt"/>
              </a:rPr>
              <a:t>{    </a:t>
            </a:r>
          </a:p>
          <a:p>
            <a:r>
              <a:rPr lang="zh-CN" altLang="en-US" sz="2800" dirty="0">
                <a:solidFill>
                  <a:srgbClr val="777777"/>
                </a:solidFill>
                <a:latin typeface="+mn-lt"/>
              </a:rPr>
              <a:t>        </a:t>
            </a:r>
            <a:r>
              <a:rPr lang="en-US" altLang="zh-CN" sz="2800" dirty="0">
                <a:solidFill>
                  <a:srgbClr val="777777"/>
                </a:solidFill>
                <a:latin typeface="+mn-lt"/>
              </a:rPr>
              <a:t>// </a:t>
            </a:r>
            <a:r>
              <a:rPr lang="zh-CN" altLang="en-US" sz="2800" dirty="0">
                <a:solidFill>
                  <a:srgbClr val="777777"/>
                </a:solidFill>
                <a:latin typeface="+mn-lt"/>
              </a:rPr>
              <a:t>成员方法</a:t>
            </a:r>
            <a:r>
              <a:rPr lang="zh-CN" altLang="en-US" sz="2800" dirty="0">
                <a:latin typeface="+mn-lt"/>
              </a:rPr>
              <a:t>    </a:t>
            </a:r>
            <a:endParaRPr lang="en-US" altLang="zh-CN" sz="2800" dirty="0">
              <a:latin typeface="+mn-lt"/>
            </a:endParaRPr>
          </a:p>
          <a:p>
            <a:r>
              <a:rPr lang="zh-CN" altLang="en-US" sz="2800" dirty="0">
                <a:solidFill>
                  <a:srgbClr val="313DE2"/>
                </a:solidFill>
                <a:latin typeface="+mn-lt"/>
              </a:rPr>
              <a:t>        </a:t>
            </a:r>
            <a:r>
              <a:rPr lang="en-US" altLang="zh-CN" sz="2800" dirty="0">
                <a:solidFill>
                  <a:srgbClr val="313DE2"/>
                </a:solidFill>
                <a:latin typeface="+mn-lt"/>
              </a:rPr>
              <a:t>public</a:t>
            </a:r>
            <a:r>
              <a:rPr lang="en-US" altLang="zh-CN" sz="2800" dirty="0">
                <a:latin typeface="+mn-lt"/>
              </a:rPr>
              <a:t> </a:t>
            </a:r>
            <a:r>
              <a:rPr lang="en-US" altLang="zh-CN" sz="2800" dirty="0">
                <a:solidFill>
                  <a:srgbClr val="313DE2"/>
                </a:solidFill>
                <a:latin typeface="+mn-lt"/>
              </a:rPr>
              <a:t>function</a:t>
            </a:r>
            <a:r>
              <a:rPr lang="en-US" altLang="zh-CN" sz="2800" dirty="0">
                <a:latin typeface="+mn-lt"/>
              </a:rPr>
              <a:t> </a:t>
            </a:r>
            <a:r>
              <a:rPr lang="en-US" altLang="zh-CN" sz="2800" dirty="0">
                <a:solidFill>
                  <a:srgbClr val="0077AA"/>
                </a:solidFill>
                <a:latin typeface="+mn-lt"/>
              </a:rPr>
              <a:t>say</a:t>
            </a:r>
            <a:r>
              <a:rPr lang="en-US" altLang="zh-CN" sz="2800" dirty="0">
                <a:latin typeface="+mn-lt"/>
              </a:rPr>
              <a:t>(){        </a:t>
            </a:r>
          </a:p>
          <a:p>
            <a:r>
              <a:rPr lang="zh-CN" altLang="en-US" sz="2800" dirty="0">
                <a:solidFill>
                  <a:srgbClr val="313DE2"/>
                </a:solidFill>
                <a:latin typeface="+mn-lt"/>
              </a:rPr>
              <a:t>            </a:t>
            </a:r>
            <a:r>
              <a:rPr lang="en-US" altLang="zh-CN" sz="2800" dirty="0">
                <a:solidFill>
                  <a:srgbClr val="313DE2"/>
                </a:solidFill>
                <a:latin typeface="+mn-lt"/>
              </a:rPr>
              <a:t>echo</a:t>
            </a:r>
            <a:r>
              <a:rPr lang="en-US" altLang="zh-CN" sz="2800" dirty="0">
                <a:latin typeface="+mn-lt"/>
              </a:rPr>
              <a:t> </a:t>
            </a:r>
            <a:r>
              <a:rPr lang="en-US" altLang="zh-CN" sz="2800" i="1" dirty="0">
                <a:solidFill>
                  <a:srgbClr val="0077AA"/>
                </a:solidFill>
                <a:latin typeface="+mn-lt"/>
              </a:rPr>
              <a:t>'Hi~'</a:t>
            </a:r>
            <a:r>
              <a:rPr lang="en-US" altLang="zh-CN" sz="2800" dirty="0">
                <a:latin typeface="+mn-lt"/>
              </a:rPr>
              <a:t>;   </a:t>
            </a:r>
          </a:p>
          <a:p>
            <a:r>
              <a:rPr lang="zh-CN" altLang="en-US" sz="2800" dirty="0">
                <a:latin typeface="+mn-lt"/>
              </a:rPr>
              <a:t>        </a:t>
            </a:r>
            <a:r>
              <a:rPr lang="en-US" altLang="zh-CN" sz="2800" dirty="0">
                <a:latin typeface="+mn-lt"/>
              </a:rPr>
              <a:t>}</a:t>
            </a:r>
          </a:p>
          <a:p>
            <a:r>
              <a:rPr lang="zh-CN" altLang="en-US" sz="2800" dirty="0">
                <a:latin typeface="+mn-lt"/>
              </a:rPr>
              <a:t>    </a:t>
            </a:r>
            <a:r>
              <a:rPr lang="en-US" altLang="zh-CN" sz="2800" dirty="0">
                <a:latin typeface="+mn-lt"/>
              </a:rPr>
              <a:t>}</a:t>
            </a:r>
            <a:endParaRPr lang="zh-CN" altLang="en-US" sz="2800" dirty="0">
              <a:latin typeface="+mn-lt"/>
            </a:endParaRPr>
          </a:p>
        </p:txBody>
      </p:sp>
    </p:spTree>
    <p:extLst>
      <p:ext uri="{BB962C8B-B14F-4D97-AF65-F5344CB8AC3E}">
        <p14:creationId xmlns:p14="http://schemas.microsoft.com/office/powerpoint/2010/main" val="3115391517"/>
      </p:ext>
    </p:extLst>
  </p:cSld>
  <p:clrMapOvr>
    <a:masterClrMapping/>
  </p:clrMapOvr>
  <p:transition spd="slow" advClick="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类的属性与方法</a:t>
            </a:r>
          </a:p>
        </p:txBody>
      </p:sp>
      <p:sp>
        <p:nvSpPr>
          <p:cNvPr id="2" name="矩形 1">
            <a:extLst>
              <a:ext uri="{FF2B5EF4-FFF2-40B4-BE49-F238E27FC236}">
                <a16:creationId xmlns:a16="http://schemas.microsoft.com/office/drawing/2014/main" id="{B929D528-1DE5-FB40-B6B4-AC0A186C8899}"/>
              </a:ext>
            </a:extLst>
          </p:cNvPr>
          <p:cNvSpPr/>
          <p:nvPr/>
        </p:nvSpPr>
        <p:spPr>
          <a:xfrm>
            <a:off x="1054646" y="1268760"/>
            <a:ext cx="1731564" cy="461665"/>
          </a:xfrm>
          <a:prstGeom prst="rect">
            <a:avLst/>
          </a:prstGeom>
        </p:spPr>
        <p:txBody>
          <a:bodyPr wrap="none">
            <a:spAutoFit/>
          </a:bodyPr>
          <a:lstStyle/>
          <a:p>
            <a:r>
              <a:rPr lang="zh-CN" altLang="en-US" sz="2400" b="1" dirty="0"/>
              <a:t>权限修饰符</a:t>
            </a:r>
          </a:p>
        </p:txBody>
      </p:sp>
      <p:sp>
        <p:nvSpPr>
          <p:cNvPr id="11" name="文本框 10">
            <a:extLst>
              <a:ext uri="{FF2B5EF4-FFF2-40B4-BE49-F238E27FC236}">
                <a16:creationId xmlns:a16="http://schemas.microsoft.com/office/drawing/2014/main" id="{49A00404-2AFD-254E-8A09-B87D88483962}"/>
              </a:ext>
            </a:extLst>
          </p:cNvPr>
          <p:cNvSpPr txBox="1"/>
          <p:nvPr/>
        </p:nvSpPr>
        <p:spPr>
          <a:xfrm>
            <a:off x="1054646" y="2204864"/>
            <a:ext cx="10297144" cy="3359061"/>
          </a:xfrm>
          <a:prstGeom prst="rect">
            <a:avLst/>
          </a:prstGeom>
          <a:noFill/>
        </p:spPr>
        <p:txBody>
          <a:bodyPr wrap="square" rtlCol="0">
            <a:spAutoFit/>
          </a:bodyPr>
          <a:lstStyle/>
          <a:p>
            <a:pPr>
              <a:lnSpc>
                <a:spcPct val="150000"/>
              </a:lnSpc>
            </a:pPr>
            <a:r>
              <a:rPr lang="en-US" altLang="zh-CN" sz="2400" dirty="0"/>
              <a:t>PHP</a:t>
            </a:r>
            <a:r>
              <a:rPr lang="zh-CN" altLang="en-US" sz="2400" dirty="0"/>
              <a:t>中，我们可以用三种访问权限修饰符来保护数据的安全：</a:t>
            </a:r>
          </a:p>
          <a:p>
            <a:pPr marL="342900" indent="-342900">
              <a:lnSpc>
                <a:spcPct val="150000"/>
              </a:lnSpc>
              <a:buFont typeface="Arial" panose="020B0604020202020204" pitchFamily="34" charset="0"/>
              <a:buChar char="•"/>
            </a:pPr>
            <a:r>
              <a:rPr lang="en-US" altLang="zh-CN" sz="2400" dirty="0"/>
              <a:t>public </a:t>
            </a:r>
            <a:r>
              <a:rPr lang="zh-CN" altLang="en-US" sz="2400" dirty="0"/>
              <a:t>公共权限，在任何地方都可以访问，主要指类内、类外、子类中都可以访问</a:t>
            </a:r>
          </a:p>
          <a:p>
            <a:pPr marL="342900" indent="-342900">
              <a:lnSpc>
                <a:spcPct val="150000"/>
              </a:lnSpc>
              <a:buFont typeface="Arial" panose="020B0604020202020204" pitchFamily="34" charset="0"/>
              <a:buChar char="•"/>
            </a:pPr>
            <a:r>
              <a:rPr lang="en-US" altLang="zh-CN" sz="2400" dirty="0"/>
              <a:t>protected </a:t>
            </a:r>
            <a:r>
              <a:rPr lang="zh-CN" altLang="en-US" sz="2400" dirty="0"/>
              <a:t>受保护的，只能在本类和子类中访问</a:t>
            </a:r>
          </a:p>
          <a:p>
            <a:pPr marL="342900" indent="-342900">
              <a:lnSpc>
                <a:spcPct val="150000"/>
              </a:lnSpc>
              <a:buFont typeface="Arial" panose="020B0604020202020204" pitchFamily="34" charset="0"/>
              <a:buChar char="•"/>
            </a:pPr>
            <a:r>
              <a:rPr lang="en-US" altLang="zh-CN" sz="2400" dirty="0"/>
              <a:t>private </a:t>
            </a:r>
            <a:r>
              <a:rPr lang="zh-CN" altLang="en-US" sz="2400" dirty="0"/>
              <a:t>私有的，只能在本类中访问</a:t>
            </a:r>
          </a:p>
          <a:p>
            <a:pPr>
              <a:lnSpc>
                <a:spcPct val="150000"/>
              </a:lnSpc>
            </a:pPr>
            <a:endParaRPr kumimoji="1" lang="zh-CN" altLang="en-US" sz="2400" dirty="0"/>
          </a:p>
        </p:txBody>
      </p:sp>
    </p:spTree>
    <p:extLst>
      <p:ext uri="{BB962C8B-B14F-4D97-AF65-F5344CB8AC3E}">
        <p14:creationId xmlns:p14="http://schemas.microsoft.com/office/powerpoint/2010/main" val="2094002272"/>
      </p:ext>
    </p:extLst>
  </p:cSld>
  <p:clrMapOvr>
    <a:masterClrMapping/>
  </p:clrMapOvr>
  <p:transition spd="slow" advClick="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类的实例化</a:t>
            </a:r>
          </a:p>
        </p:txBody>
      </p:sp>
      <p:sp>
        <p:nvSpPr>
          <p:cNvPr id="7" name="矩形 6"/>
          <p:cNvSpPr/>
          <p:nvPr/>
        </p:nvSpPr>
        <p:spPr>
          <a:xfrm>
            <a:off x="3034866" y="2780928"/>
            <a:ext cx="6120680" cy="1015663"/>
          </a:xfrm>
          <a:prstGeom prst="rect">
            <a:avLst/>
          </a:prstGeom>
        </p:spPr>
        <p:txBody>
          <a:bodyPr wrap="square">
            <a:spAutoFit/>
          </a:bodyPr>
          <a:lstStyle/>
          <a:p>
            <a:pPr algn="ctr" eaLnBrk="1" fontAlgn="auto" hangingPunct="1">
              <a:spcBef>
                <a:spcPts val="0"/>
              </a:spcBef>
              <a:spcAft>
                <a:spcPts val="0"/>
              </a:spcAft>
              <a:defRPr/>
            </a:pPr>
            <a:r>
              <a:rPr lang="zh-CN" altLang="en-US" sz="6000" dirty="0">
                <a:solidFill>
                  <a:schemeClr val="tx1">
                    <a:lumMod val="85000"/>
                    <a:lumOff val="15000"/>
                  </a:schemeClr>
                </a:solidFill>
                <a:latin typeface="微软雅黑" panose="020B0503020204020204" pitchFamily="34" charset="-122"/>
                <a:ea typeface="微软雅黑" panose="020B0503020204020204" pitchFamily="34" charset="-122"/>
              </a:rPr>
              <a:t>类的实例化</a:t>
            </a:r>
          </a:p>
        </p:txBody>
      </p:sp>
    </p:spTree>
    <p:extLst>
      <p:ext uri="{BB962C8B-B14F-4D97-AF65-F5344CB8AC3E}">
        <p14:creationId xmlns:p14="http://schemas.microsoft.com/office/powerpoint/2010/main" val="79379089"/>
      </p:ext>
    </p:extLst>
  </p:cSld>
  <p:clrMapOvr>
    <a:masterClrMapping/>
  </p:clrMapOvr>
  <p:transition spd="slow" advClick="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类的实例化</a:t>
            </a:r>
          </a:p>
        </p:txBody>
      </p:sp>
      <p:sp>
        <p:nvSpPr>
          <p:cNvPr id="2" name="矩形 1">
            <a:extLst>
              <a:ext uri="{FF2B5EF4-FFF2-40B4-BE49-F238E27FC236}">
                <a16:creationId xmlns:a16="http://schemas.microsoft.com/office/drawing/2014/main" id="{B929D528-1DE5-FB40-B6B4-AC0A186C8899}"/>
              </a:ext>
            </a:extLst>
          </p:cNvPr>
          <p:cNvSpPr/>
          <p:nvPr/>
        </p:nvSpPr>
        <p:spPr>
          <a:xfrm>
            <a:off x="1054646" y="1268760"/>
            <a:ext cx="1422184" cy="461665"/>
          </a:xfrm>
          <a:prstGeom prst="rect">
            <a:avLst/>
          </a:prstGeom>
        </p:spPr>
        <p:txBody>
          <a:bodyPr wrap="none">
            <a:spAutoFit/>
          </a:bodyPr>
          <a:lstStyle/>
          <a:p>
            <a:r>
              <a:rPr lang="zh-CN" altLang="en-US" sz="2400" b="1" dirty="0"/>
              <a:t>类实例化</a:t>
            </a:r>
          </a:p>
        </p:txBody>
      </p:sp>
      <p:sp>
        <p:nvSpPr>
          <p:cNvPr id="11" name="文本框 10">
            <a:extLst>
              <a:ext uri="{FF2B5EF4-FFF2-40B4-BE49-F238E27FC236}">
                <a16:creationId xmlns:a16="http://schemas.microsoft.com/office/drawing/2014/main" id="{49A00404-2AFD-254E-8A09-B87D88483962}"/>
              </a:ext>
            </a:extLst>
          </p:cNvPr>
          <p:cNvSpPr txBox="1"/>
          <p:nvPr/>
        </p:nvSpPr>
        <p:spPr>
          <a:xfrm>
            <a:off x="1054646" y="2204864"/>
            <a:ext cx="10297144" cy="1137106"/>
          </a:xfrm>
          <a:prstGeom prst="rect">
            <a:avLst/>
          </a:prstGeom>
          <a:noFill/>
        </p:spPr>
        <p:txBody>
          <a:bodyPr wrap="square" rtlCol="0">
            <a:spAutoFit/>
          </a:bodyPr>
          <a:lstStyle/>
          <a:p>
            <a:pPr>
              <a:lnSpc>
                <a:spcPct val="150000"/>
              </a:lnSpc>
            </a:pPr>
            <a:r>
              <a:rPr lang="zh-CN" altLang="en-US" sz="2400" dirty="0"/>
              <a:t>一个类可以产生很多对象，对象是操作事件的实体。要创建一个类的实例，必须使用 </a:t>
            </a:r>
            <a:r>
              <a:rPr lang="en-US" altLang="zh-CN" sz="2400" dirty="0"/>
              <a:t>new </a:t>
            </a:r>
            <a:r>
              <a:rPr lang="zh-CN" altLang="en-US" sz="2400" dirty="0"/>
              <a:t>关键字。</a:t>
            </a:r>
            <a:endParaRPr lang="en-US" altLang="zh-CN" sz="2400" dirty="0"/>
          </a:p>
        </p:txBody>
      </p:sp>
      <p:sp>
        <p:nvSpPr>
          <p:cNvPr id="3" name="矩形 2">
            <a:extLst>
              <a:ext uri="{FF2B5EF4-FFF2-40B4-BE49-F238E27FC236}">
                <a16:creationId xmlns:a16="http://schemas.microsoft.com/office/drawing/2014/main" id="{4D3C50A0-75DC-6847-AF73-BAC33B856C61}"/>
              </a:ext>
            </a:extLst>
          </p:cNvPr>
          <p:cNvSpPr/>
          <p:nvPr/>
        </p:nvSpPr>
        <p:spPr>
          <a:xfrm>
            <a:off x="1087794" y="3903439"/>
            <a:ext cx="6092825" cy="461665"/>
          </a:xfrm>
          <a:prstGeom prst="rect">
            <a:avLst/>
          </a:prstGeom>
        </p:spPr>
        <p:txBody>
          <a:bodyPr>
            <a:spAutoFit/>
          </a:bodyPr>
          <a:lstStyle/>
          <a:p>
            <a:r>
              <a:rPr lang="zh-CN" altLang="en-US" sz="2400" b="1" dirty="0">
                <a:latin typeface="Fira Sans" panose="020B0503050000020004" pitchFamily="34" charset="0"/>
              </a:rPr>
              <a:t>语法：</a:t>
            </a:r>
            <a:r>
              <a:rPr lang="en-US" altLang="zh-CN" sz="2400" dirty="0">
                <a:solidFill>
                  <a:srgbClr val="0000BB"/>
                </a:solidFill>
                <a:latin typeface="Fira Sans" panose="020B0503050000020004" pitchFamily="34" charset="0"/>
              </a:rPr>
              <a:t>$instance </a:t>
            </a:r>
            <a:r>
              <a:rPr lang="en-US" altLang="zh-CN" sz="2400" dirty="0">
                <a:solidFill>
                  <a:srgbClr val="007700"/>
                </a:solidFill>
                <a:latin typeface="Fira Sans" panose="020B0503050000020004" pitchFamily="34" charset="0"/>
              </a:rPr>
              <a:t>= new </a:t>
            </a:r>
            <a:r>
              <a:rPr lang="en-US" altLang="zh-CN" sz="2400" dirty="0" err="1">
                <a:solidFill>
                  <a:srgbClr val="0000BB"/>
                </a:solidFill>
                <a:latin typeface="Fira Sans" panose="020B0503050000020004" pitchFamily="34" charset="0"/>
              </a:rPr>
              <a:t>SimpleClass</a:t>
            </a:r>
            <a:r>
              <a:rPr lang="en-US" altLang="zh-CN" sz="2400" dirty="0">
                <a:solidFill>
                  <a:srgbClr val="007700"/>
                </a:solidFill>
                <a:latin typeface="Fira Sans" panose="020B0503050000020004" pitchFamily="34" charset="0"/>
              </a:rPr>
              <a:t>();</a:t>
            </a:r>
            <a:endParaRPr lang="zh-CN" altLang="en-US" sz="2400" dirty="0"/>
          </a:p>
        </p:txBody>
      </p:sp>
    </p:spTree>
    <p:extLst>
      <p:ext uri="{BB962C8B-B14F-4D97-AF65-F5344CB8AC3E}">
        <p14:creationId xmlns:p14="http://schemas.microsoft.com/office/powerpoint/2010/main" val="2184364692"/>
      </p:ext>
    </p:extLst>
  </p:cSld>
  <p:clrMapOvr>
    <a:masterClrMapping/>
  </p:clrMapOvr>
  <p:transition spd="slow" advClick="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类的实例化</a:t>
            </a:r>
          </a:p>
        </p:txBody>
      </p:sp>
      <p:sp>
        <p:nvSpPr>
          <p:cNvPr id="2" name="矩形 1">
            <a:extLst>
              <a:ext uri="{FF2B5EF4-FFF2-40B4-BE49-F238E27FC236}">
                <a16:creationId xmlns:a16="http://schemas.microsoft.com/office/drawing/2014/main" id="{B929D528-1DE5-FB40-B6B4-AC0A186C8899}"/>
              </a:ext>
            </a:extLst>
          </p:cNvPr>
          <p:cNvSpPr/>
          <p:nvPr/>
        </p:nvSpPr>
        <p:spPr>
          <a:xfrm>
            <a:off x="1054646" y="1268760"/>
            <a:ext cx="1422184" cy="461665"/>
          </a:xfrm>
          <a:prstGeom prst="rect">
            <a:avLst/>
          </a:prstGeom>
        </p:spPr>
        <p:txBody>
          <a:bodyPr wrap="none">
            <a:spAutoFit/>
          </a:bodyPr>
          <a:lstStyle/>
          <a:p>
            <a:r>
              <a:rPr lang="zh-CN" altLang="en-US" sz="2400" b="1" dirty="0"/>
              <a:t>类实例化</a:t>
            </a:r>
          </a:p>
        </p:txBody>
      </p:sp>
      <p:sp>
        <p:nvSpPr>
          <p:cNvPr id="8" name="矩形 7">
            <a:extLst>
              <a:ext uri="{FF2B5EF4-FFF2-40B4-BE49-F238E27FC236}">
                <a16:creationId xmlns:a16="http://schemas.microsoft.com/office/drawing/2014/main" id="{4FF1D4A5-65BE-084E-B87F-AFD5DD7B10DC}"/>
              </a:ext>
            </a:extLst>
          </p:cNvPr>
          <p:cNvSpPr/>
          <p:nvPr/>
        </p:nvSpPr>
        <p:spPr>
          <a:xfrm>
            <a:off x="1126654" y="1730425"/>
            <a:ext cx="10155385" cy="4247317"/>
          </a:xfrm>
          <a:prstGeom prst="rect">
            <a:avLst/>
          </a:prstGeom>
        </p:spPr>
        <p:txBody>
          <a:bodyPr wrap="square">
            <a:spAutoFit/>
          </a:bodyPr>
          <a:lstStyle/>
          <a:p>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a:solidFill>
                  <a:srgbClr val="399EE6"/>
                </a:solidFill>
                <a:latin typeface="Menlo" panose="020B0609030804020204" pitchFamily="49" charset="0"/>
              </a:rPr>
              <a:t>Student</a:t>
            </a:r>
            <a:endParaRPr lang="en-US" altLang="zh-CN" dirty="0">
              <a:solidFill>
                <a:srgbClr val="5C6166"/>
              </a:solidFill>
              <a:latin typeface="Menlo" panose="020B0609030804020204" pitchFamily="49" charset="0"/>
            </a:endParaRPr>
          </a:p>
          <a:p>
            <a:r>
              <a:rPr lang="en-US" altLang="zh-CN" dirty="0">
                <a:solidFill>
                  <a:srgbClr val="5C6166"/>
                </a:solidFill>
                <a:latin typeface="Menlo" panose="020B0609030804020204" pitchFamily="49" charset="0"/>
              </a:rPr>
              <a:t>{</a:t>
            </a:r>
          </a:p>
          <a:p>
            <a:r>
              <a:rPr lang="zh-CN" altLang="en-US" i="1" dirty="0">
                <a:solidFill>
                  <a:srgbClr val="787B80"/>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成员属性</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$name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张三</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$age;</a:t>
            </a:r>
          </a:p>
          <a:p>
            <a:br>
              <a:rPr lang="en-US" altLang="zh-CN" dirty="0">
                <a:solidFill>
                  <a:srgbClr val="5C6166"/>
                </a:solidFill>
                <a:latin typeface="Menlo" panose="020B0609030804020204" pitchFamily="49" charset="0"/>
              </a:rPr>
            </a:br>
            <a:r>
              <a:rPr lang="zh-CN" altLang="en-US" dirty="0">
                <a:solidFill>
                  <a:srgbClr val="5C6166"/>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成员方法</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say</a:t>
            </a:r>
            <a:r>
              <a:rPr lang="en-US" altLang="zh-CN" dirty="0">
                <a:solidFill>
                  <a:srgbClr val="5C6166"/>
                </a:solidFill>
                <a:latin typeface="Menlo" panose="020B0609030804020204" pitchFamily="49" charset="0"/>
              </a:rPr>
              <a:t>(){</a:t>
            </a:r>
          </a:p>
          <a:p>
            <a:r>
              <a:rPr lang="zh-CN" altLang="en-US"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'Hi~‘</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br>
              <a:rPr lang="en-US" altLang="zh-CN" dirty="0">
                <a:solidFill>
                  <a:srgbClr val="5C6166"/>
                </a:solidFill>
                <a:latin typeface="Menlo" panose="020B0609030804020204" pitchFamily="49" charset="0"/>
              </a:rPr>
            </a:br>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new</a:t>
            </a:r>
            <a:r>
              <a:rPr lang="en-US" altLang="zh-CN" dirty="0">
                <a:solidFill>
                  <a:srgbClr val="5C6166"/>
                </a:solidFill>
                <a:latin typeface="Menlo" panose="020B0609030804020204" pitchFamily="49" charset="0"/>
              </a:rPr>
              <a:t> </a:t>
            </a:r>
            <a:r>
              <a:rPr lang="en-US" altLang="zh-CN" dirty="0">
                <a:solidFill>
                  <a:srgbClr val="55B4D4"/>
                </a:solidFill>
                <a:latin typeface="Menlo" panose="020B0609030804020204" pitchFamily="49" charset="0"/>
              </a:rPr>
              <a:t>Student</a:t>
            </a:r>
            <a:r>
              <a:rPr lang="en-US" altLang="zh-CN" dirty="0">
                <a:solidFill>
                  <a:srgbClr val="5C6166"/>
                </a:solidFill>
                <a:latin typeface="Menlo" panose="020B0609030804020204" pitchFamily="49" charset="0"/>
              </a:rPr>
              <a:t>();</a:t>
            </a:r>
          </a:p>
          <a:p>
            <a:r>
              <a:rPr lang="en-US" altLang="zh-CN" dirty="0" err="1">
                <a:solidFill>
                  <a:srgbClr val="F07171"/>
                </a:solidFill>
                <a:latin typeface="Menlo" panose="020B0609030804020204" pitchFamily="49" charset="0"/>
              </a:rPr>
              <a:t>var_dump</a:t>
            </a:r>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stu</a:t>
            </a:r>
            <a:r>
              <a:rPr lang="en-US" altLang="zh-CN" dirty="0">
                <a:solidFill>
                  <a:srgbClr val="5C6166"/>
                </a:solidFill>
                <a:latin typeface="Menlo" panose="020B0609030804020204" pitchFamily="49" charset="0"/>
              </a:rPr>
              <a:t>); </a:t>
            </a:r>
          </a:p>
          <a:p>
            <a:endParaRPr lang="en-US" altLang="zh-CN" dirty="0">
              <a:solidFill>
                <a:srgbClr val="5C6166"/>
              </a:solidFill>
              <a:latin typeface="Menlo" panose="020B0609030804020204" pitchFamily="49" charset="0"/>
            </a:endParaRPr>
          </a:p>
          <a:p>
            <a:r>
              <a:rPr lang="en-US" altLang="zh-CN" i="1" dirty="0">
                <a:solidFill>
                  <a:srgbClr val="787B80"/>
                </a:solidFill>
                <a:latin typeface="Menlo" panose="020B0609030804020204" pitchFamily="49" charset="0"/>
              </a:rPr>
              <a:t>// object(Student)#1 (2) { ["name"]=&gt; string(6) "</a:t>
            </a:r>
            <a:r>
              <a:rPr lang="zh-CN" altLang="en-US" i="1" dirty="0">
                <a:solidFill>
                  <a:srgbClr val="787B80"/>
                </a:solidFill>
                <a:latin typeface="Menlo" panose="020B0609030804020204" pitchFamily="49" charset="0"/>
              </a:rPr>
              <a:t>张三</a:t>
            </a:r>
            <a:r>
              <a:rPr lang="en-US" altLang="zh-CN" i="1" dirty="0">
                <a:solidFill>
                  <a:srgbClr val="787B80"/>
                </a:solidFill>
                <a:latin typeface="Menlo" panose="020B0609030804020204" pitchFamily="49" charset="0"/>
              </a:rPr>
              <a:t>" ["age"]=&gt; NULL }</a:t>
            </a:r>
            <a:endParaRPr lang="en-US" altLang="zh-CN"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1397780167"/>
      </p:ext>
    </p:extLst>
  </p:cSld>
  <p:clrMapOvr>
    <a:masterClrMapping/>
  </p:clrMapOvr>
  <p:transition spd="slow" advClick="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类的实例化</a:t>
            </a:r>
          </a:p>
        </p:txBody>
      </p:sp>
      <p:sp>
        <p:nvSpPr>
          <p:cNvPr id="2" name="矩形 1">
            <a:extLst>
              <a:ext uri="{FF2B5EF4-FFF2-40B4-BE49-F238E27FC236}">
                <a16:creationId xmlns:a16="http://schemas.microsoft.com/office/drawing/2014/main" id="{B929D528-1DE5-FB40-B6B4-AC0A186C8899}"/>
              </a:ext>
            </a:extLst>
          </p:cNvPr>
          <p:cNvSpPr/>
          <p:nvPr/>
        </p:nvSpPr>
        <p:spPr>
          <a:xfrm>
            <a:off x="1054646" y="1268760"/>
            <a:ext cx="2659702" cy="461665"/>
          </a:xfrm>
          <a:prstGeom prst="rect">
            <a:avLst/>
          </a:prstGeom>
        </p:spPr>
        <p:txBody>
          <a:bodyPr wrap="none">
            <a:spAutoFit/>
          </a:bodyPr>
          <a:lstStyle/>
          <a:p>
            <a:r>
              <a:rPr lang="zh-CN" altLang="en-US" sz="2400" b="1" dirty="0"/>
              <a:t>属性与方法的操作</a:t>
            </a:r>
          </a:p>
        </p:txBody>
      </p:sp>
      <p:sp>
        <p:nvSpPr>
          <p:cNvPr id="7" name="矩形 6">
            <a:extLst>
              <a:ext uri="{FF2B5EF4-FFF2-40B4-BE49-F238E27FC236}">
                <a16:creationId xmlns:a16="http://schemas.microsoft.com/office/drawing/2014/main" id="{2056992C-BAD8-BE44-8CA6-273640FF2380}"/>
              </a:ext>
            </a:extLst>
          </p:cNvPr>
          <p:cNvSpPr/>
          <p:nvPr/>
        </p:nvSpPr>
        <p:spPr>
          <a:xfrm>
            <a:off x="1054646" y="1844824"/>
            <a:ext cx="7342075" cy="461665"/>
          </a:xfrm>
          <a:prstGeom prst="rect">
            <a:avLst/>
          </a:prstGeom>
        </p:spPr>
        <p:txBody>
          <a:bodyPr wrap="none">
            <a:spAutoFit/>
          </a:bodyPr>
          <a:lstStyle/>
          <a:p>
            <a:r>
              <a:rPr lang="zh-CN" altLang="en-US" sz="2400" dirty="0">
                <a:solidFill>
                  <a:srgbClr val="333333"/>
                </a:solidFill>
                <a:latin typeface="Quicksand"/>
              </a:rPr>
              <a:t>        在</a:t>
            </a:r>
            <a:r>
              <a:rPr lang="en-US" altLang="zh-CN" sz="2400" dirty="0">
                <a:solidFill>
                  <a:srgbClr val="333333"/>
                </a:solidFill>
                <a:latin typeface="Quicksand"/>
              </a:rPr>
              <a:t>PHP</a:t>
            </a:r>
            <a:r>
              <a:rPr lang="zh-CN" altLang="en-US" sz="2400" dirty="0">
                <a:solidFill>
                  <a:srgbClr val="333333"/>
                </a:solidFill>
                <a:latin typeface="Quicksand"/>
              </a:rPr>
              <a:t>中访问对象的属性和方法，使用</a:t>
            </a:r>
            <a:r>
              <a:rPr lang="en-US" altLang="zh-CN" sz="2400" dirty="0">
                <a:solidFill>
                  <a:srgbClr val="333333"/>
                </a:solidFill>
                <a:latin typeface="Quicksand"/>
              </a:rPr>
              <a:t>-&gt;</a:t>
            </a:r>
            <a:r>
              <a:rPr lang="zh-CN" altLang="en-US" sz="2400" dirty="0">
                <a:solidFill>
                  <a:srgbClr val="333333"/>
                </a:solidFill>
                <a:latin typeface="Quicksand"/>
              </a:rPr>
              <a:t>来访问。</a:t>
            </a:r>
            <a:endParaRPr lang="zh-CN" altLang="en-US" sz="2400" dirty="0"/>
          </a:p>
        </p:txBody>
      </p:sp>
      <p:sp>
        <p:nvSpPr>
          <p:cNvPr id="10" name="矩形 9">
            <a:extLst>
              <a:ext uri="{FF2B5EF4-FFF2-40B4-BE49-F238E27FC236}">
                <a16:creationId xmlns:a16="http://schemas.microsoft.com/office/drawing/2014/main" id="{D626C72A-EE19-784A-B5CA-A94670E7692B}"/>
              </a:ext>
            </a:extLst>
          </p:cNvPr>
          <p:cNvSpPr/>
          <p:nvPr/>
        </p:nvSpPr>
        <p:spPr>
          <a:xfrm>
            <a:off x="1054646" y="2420888"/>
            <a:ext cx="6092825" cy="3970318"/>
          </a:xfrm>
          <a:prstGeom prst="rect">
            <a:avLst/>
          </a:prstGeom>
        </p:spPr>
        <p:txBody>
          <a:bodyPr>
            <a:spAutoFit/>
          </a:bodyPr>
          <a:lstStyle/>
          <a:p>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a:solidFill>
                  <a:srgbClr val="399EE6"/>
                </a:solidFill>
                <a:latin typeface="Menlo" panose="020B0609030804020204" pitchFamily="49" charset="0"/>
              </a:rPr>
              <a:t>Student</a:t>
            </a:r>
            <a:r>
              <a:rPr lang="en-US" altLang="zh-CN" dirty="0">
                <a:solidFill>
                  <a:srgbClr val="5C6166"/>
                </a:solidFill>
                <a:latin typeface="Menlo" panose="020B0609030804020204" pitchFamily="49" charset="0"/>
              </a:rPr>
              <a:t>{</a:t>
            </a:r>
          </a:p>
          <a:p>
            <a:r>
              <a:rPr lang="zh-CN" altLang="en-US" i="1" dirty="0">
                <a:solidFill>
                  <a:srgbClr val="787B80"/>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成员属性</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$name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张三</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$age;</a:t>
            </a:r>
          </a:p>
          <a:p>
            <a:br>
              <a:rPr lang="en-US" altLang="zh-CN" dirty="0">
                <a:solidFill>
                  <a:srgbClr val="5C6166"/>
                </a:solidFill>
                <a:latin typeface="Menlo" panose="020B0609030804020204" pitchFamily="49" charset="0"/>
              </a:rPr>
            </a:br>
            <a:r>
              <a:rPr lang="zh-CN" altLang="en-US" dirty="0">
                <a:solidFill>
                  <a:srgbClr val="5C6166"/>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成员方法</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say</a:t>
            </a:r>
            <a:r>
              <a:rPr lang="en-US" altLang="zh-CN" dirty="0">
                <a:solidFill>
                  <a:srgbClr val="5C6166"/>
                </a:solidFill>
                <a:latin typeface="Menlo" panose="020B0609030804020204" pitchFamily="49" charset="0"/>
              </a:rPr>
              <a:t>(){</a:t>
            </a:r>
          </a:p>
          <a:p>
            <a:r>
              <a:rPr lang="zh-CN" altLang="en-US"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'Hi~, ‘</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new</a:t>
            </a:r>
            <a:r>
              <a:rPr lang="en-US" altLang="zh-CN" dirty="0">
                <a:solidFill>
                  <a:srgbClr val="5C6166"/>
                </a:solidFill>
                <a:latin typeface="Menlo" panose="020B0609030804020204" pitchFamily="49" charset="0"/>
              </a:rPr>
              <a:t> </a:t>
            </a:r>
            <a:r>
              <a:rPr lang="en-US" altLang="zh-CN" dirty="0">
                <a:solidFill>
                  <a:srgbClr val="55B4D4"/>
                </a:solidFill>
                <a:latin typeface="Menlo" panose="020B0609030804020204" pitchFamily="49" charset="0"/>
              </a:rPr>
              <a:t>Student</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stu</a:t>
            </a:r>
            <a:r>
              <a:rPr lang="en-US" altLang="zh-CN" dirty="0">
                <a:solidFill>
                  <a:srgbClr val="ED9366"/>
                </a:solidFill>
                <a:latin typeface="Menlo" panose="020B0609030804020204" pitchFamily="49" charset="0"/>
              </a:rPr>
              <a:t>-&gt;</a:t>
            </a:r>
            <a:r>
              <a:rPr lang="en-US" altLang="zh-CN" dirty="0">
                <a:solidFill>
                  <a:srgbClr val="F2AE49"/>
                </a:solidFill>
                <a:latin typeface="Menlo" panose="020B0609030804020204" pitchFamily="49" charset="0"/>
              </a:rPr>
              <a:t>say</a:t>
            </a:r>
            <a:r>
              <a:rPr lang="en-US" altLang="zh-CN" dirty="0">
                <a:solidFill>
                  <a:srgbClr val="5C6166"/>
                </a:solidFill>
                <a:latin typeface="Menlo" panose="020B0609030804020204" pitchFamily="49" charset="0"/>
              </a:rPr>
              <a:t>();</a:t>
            </a:r>
          </a:p>
          <a:p>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err="1">
                <a:solidFill>
                  <a:srgbClr val="5C6166"/>
                </a:solidFill>
                <a:latin typeface="Menlo" panose="020B0609030804020204" pitchFamily="49" charset="0"/>
              </a:rPr>
              <a:t>stu</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name;</a:t>
            </a:r>
          </a:p>
          <a:p>
            <a:r>
              <a:rPr lang="en-US" altLang="zh-CN" i="1" dirty="0">
                <a:solidFill>
                  <a:srgbClr val="787B80"/>
                </a:solidFill>
                <a:latin typeface="Menlo" panose="020B0609030804020204" pitchFamily="49" charset="0"/>
              </a:rPr>
              <a:t>// Hi~, </a:t>
            </a:r>
            <a:r>
              <a:rPr lang="zh-CN" altLang="en-US" i="1" dirty="0">
                <a:solidFill>
                  <a:srgbClr val="787B80"/>
                </a:solidFill>
                <a:latin typeface="Menlo" panose="020B0609030804020204" pitchFamily="49" charset="0"/>
              </a:rPr>
              <a:t>张三</a:t>
            </a:r>
            <a:endParaRPr lang="zh-CN" altLang="en-US"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845217568"/>
      </p:ext>
    </p:extLst>
  </p:cSld>
  <p:clrMapOvr>
    <a:masterClrMapping/>
  </p:clrMapOvr>
  <p:transition spd="slow" advClick="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类的实例化</a:t>
            </a:r>
          </a:p>
        </p:txBody>
      </p:sp>
      <p:sp>
        <p:nvSpPr>
          <p:cNvPr id="2" name="矩形 1">
            <a:extLst>
              <a:ext uri="{FF2B5EF4-FFF2-40B4-BE49-F238E27FC236}">
                <a16:creationId xmlns:a16="http://schemas.microsoft.com/office/drawing/2014/main" id="{B929D528-1DE5-FB40-B6B4-AC0A186C8899}"/>
              </a:ext>
            </a:extLst>
          </p:cNvPr>
          <p:cNvSpPr/>
          <p:nvPr/>
        </p:nvSpPr>
        <p:spPr>
          <a:xfrm>
            <a:off x="1054646" y="1124744"/>
            <a:ext cx="2659702" cy="461665"/>
          </a:xfrm>
          <a:prstGeom prst="rect">
            <a:avLst/>
          </a:prstGeom>
        </p:spPr>
        <p:txBody>
          <a:bodyPr wrap="none">
            <a:spAutoFit/>
          </a:bodyPr>
          <a:lstStyle/>
          <a:p>
            <a:r>
              <a:rPr lang="zh-CN" altLang="en-US" sz="2400" b="1" dirty="0"/>
              <a:t>属性与方法的操作</a:t>
            </a:r>
          </a:p>
        </p:txBody>
      </p:sp>
      <p:sp>
        <p:nvSpPr>
          <p:cNvPr id="7" name="矩形 6">
            <a:extLst>
              <a:ext uri="{FF2B5EF4-FFF2-40B4-BE49-F238E27FC236}">
                <a16:creationId xmlns:a16="http://schemas.microsoft.com/office/drawing/2014/main" id="{2056992C-BAD8-BE44-8CA6-273640FF2380}"/>
              </a:ext>
            </a:extLst>
          </p:cNvPr>
          <p:cNvSpPr/>
          <p:nvPr/>
        </p:nvSpPr>
        <p:spPr>
          <a:xfrm>
            <a:off x="1054646" y="1628800"/>
            <a:ext cx="5591595" cy="461665"/>
          </a:xfrm>
          <a:prstGeom prst="rect">
            <a:avLst/>
          </a:prstGeom>
        </p:spPr>
        <p:txBody>
          <a:bodyPr wrap="none">
            <a:spAutoFit/>
          </a:bodyPr>
          <a:lstStyle/>
          <a:p>
            <a:r>
              <a:rPr lang="zh-CN" altLang="en-US" sz="2400" dirty="0">
                <a:solidFill>
                  <a:srgbClr val="333333"/>
                </a:solidFill>
                <a:latin typeface="Quicksand"/>
              </a:rPr>
              <a:t>       接下来我们看看属性的增删改查：</a:t>
            </a:r>
            <a:r>
              <a:rPr lang="zh-CN" altLang="en-US" sz="2400" b="1" dirty="0">
                <a:solidFill>
                  <a:srgbClr val="333333"/>
                </a:solidFill>
                <a:latin typeface="Quicksand"/>
              </a:rPr>
              <a:t>增</a:t>
            </a:r>
            <a:endParaRPr lang="zh-CN" altLang="en-US" sz="2400" b="1" dirty="0"/>
          </a:p>
        </p:txBody>
      </p:sp>
      <p:sp>
        <p:nvSpPr>
          <p:cNvPr id="11" name="矩形 10">
            <a:extLst>
              <a:ext uri="{FF2B5EF4-FFF2-40B4-BE49-F238E27FC236}">
                <a16:creationId xmlns:a16="http://schemas.microsoft.com/office/drawing/2014/main" id="{FD6A6C5E-45FB-6944-BD20-7E2A09875B12}"/>
              </a:ext>
            </a:extLst>
          </p:cNvPr>
          <p:cNvSpPr/>
          <p:nvPr/>
        </p:nvSpPr>
        <p:spPr>
          <a:xfrm>
            <a:off x="1054646" y="2276872"/>
            <a:ext cx="10297144" cy="4185761"/>
          </a:xfrm>
          <a:prstGeom prst="rect">
            <a:avLst/>
          </a:prstGeom>
        </p:spPr>
        <p:txBody>
          <a:bodyPr wrap="square">
            <a:spAutoFit/>
          </a:bodyPr>
          <a:lstStyle/>
          <a:p>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a:solidFill>
                  <a:srgbClr val="399EE6"/>
                </a:solidFill>
                <a:latin typeface="Menlo" panose="020B0609030804020204" pitchFamily="49" charset="0"/>
              </a:rPr>
              <a:t>Student</a:t>
            </a:r>
            <a:r>
              <a:rPr lang="en-US" altLang="zh-CN" dirty="0">
                <a:solidFill>
                  <a:srgbClr val="5C6166"/>
                </a:solidFill>
                <a:latin typeface="Menlo" panose="020B0609030804020204" pitchFamily="49" charset="0"/>
              </a:rPr>
              <a:t>{</a:t>
            </a:r>
          </a:p>
          <a:p>
            <a:r>
              <a:rPr lang="zh-CN" altLang="en-US" i="1" dirty="0">
                <a:solidFill>
                  <a:srgbClr val="787B80"/>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成员属性</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$name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张三</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$age;</a:t>
            </a:r>
          </a:p>
          <a:p>
            <a:br>
              <a:rPr lang="en-US" altLang="zh-CN" dirty="0">
                <a:solidFill>
                  <a:srgbClr val="5C6166"/>
                </a:solidFill>
                <a:latin typeface="Menlo" panose="020B0609030804020204" pitchFamily="49" charset="0"/>
              </a:rPr>
            </a:br>
            <a:r>
              <a:rPr lang="zh-CN" altLang="en-US" dirty="0">
                <a:solidFill>
                  <a:srgbClr val="5C6166"/>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成员方法</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say</a:t>
            </a:r>
            <a:r>
              <a:rPr lang="en-US" altLang="zh-CN" dirty="0">
                <a:solidFill>
                  <a:srgbClr val="5C6166"/>
                </a:solidFill>
                <a:latin typeface="Menlo" panose="020B0609030804020204" pitchFamily="49" charset="0"/>
              </a:rPr>
              <a:t>(){</a:t>
            </a:r>
          </a:p>
          <a:p>
            <a:r>
              <a:rPr lang="zh-CN" altLang="en-US"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'Hi~‘</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br>
              <a:rPr lang="en-US" altLang="zh-CN" dirty="0">
                <a:solidFill>
                  <a:srgbClr val="5C6166"/>
                </a:solidFill>
                <a:latin typeface="Menlo" panose="020B0609030804020204" pitchFamily="49" charset="0"/>
              </a:rPr>
            </a:br>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new</a:t>
            </a:r>
            <a:r>
              <a:rPr lang="en-US" altLang="zh-CN" dirty="0">
                <a:solidFill>
                  <a:srgbClr val="5C6166"/>
                </a:solidFill>
                <a:latin typeface="Menlo" panose="020B0609030804020204" pitchFamily="49" charset="0"/>
              </a:rPr>
              <a:t> </a:t>
            </a:r>
            <a:r>
              <a:rPr lang="en-US" altLang="zh-CN" dirty="0">
                <a:solidFill>
                  <a:srgbClr val="55B4D4"/>
                </a:solidFill>
                <a:latin typeface="Menlo" panose="020B0609030804020204" pitchFamily="49" charset="0"/>
              </a:rPr>
              <a:t>Student</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height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180</a:t>
            </a:r>
            <a:r>
              <a:rPr lang="en-US" altLang="zh-CN" dirty="0">
                <a:solidFill>
                  <a:srgbClr val="5C6166"/>
                </a:solidFill>
                <a:latin typeface="Menlo" panose="020B0609030804020204" pitchFamily="49" charset="0"/>
              </a:rPr>
              <a:t>;</a:t>
            </a:r>
          </a:p>
          <a:p>
            <a:r>
              <a:rPr lang="en-US" altLang="zh-CN" dirty="0" err="1">
                <a:solidFill>
                  <a:srgbClr val="F07171"/>
                </a:solidFill>
                <a:latin typeface="Menlo" panose="020B0609030804020204" pitchFamily="49" charset="0"/>
              </a:rPr>
              <a:t>var_dump</a:t>
            </a:r>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stu</a:t>
            </a:r>
            <a:r>
              <a:rPr lang="en-US" altLang="zh-CN" dirty="0">
                <a:solidFill>
                  <a:srgbClr val="5C6166"/>
                </a:solidFill>
                <a:latin typeface="Menlo" panose="020B0609030804020204" pitchFamily="49" charset="0"/>
              </a:rPr>
              <a:t>); </a:t>
            </a:r>
          </a:p>
          <a:p>
            <a:endParaRPr lang="en-US" altLang="zh-CN" dirty="0">
              <a:solidFill>
                <a:srgbClr val="5C6166"/>
              </a:solidFill>
              <a:latin typeface="Menlo" panose="020B0609030804020204" pitchFamily="49" charset="0"/>
            </a:endParaRPr>
          </a:p>
          <a:p>
            <a:r>
              <a:rPr lang="en-US" altLang="zh-CN" sz="1400" i="1" dirty="0">
                <a:solidFill>
                  <a:srgbClr val="787B80"/>
                </a:solidFill>
                <a:latin typeface="Menlo" panose="020B0609030804020204" pitchFamily="49" charset="0"/>
              </a:rPr>
              <a:t>// object(Student)#1 (3) { ["name"]=&gt; string(6) "</a:t>
            </a:r>
            <a:r>
              <a:rPr lang="zh-CN" altLang="en-US" sz="1400" i="1" dirty="0">
                <a:solidFill>
                  <a:srgbClr val="787B80"/>
                </a:solidFill>
                <a:latin typeface="Menlo" panose="020B0609030804020204" pitchFamily="49" charset="0"/>
              </a:rPr>
              <a:t>张三</a:t>
            </a:r>
            <a:r>
              <a:rPr lang="en-US" altLang="zh-CN" sz="1400" i="1" dirty="0">
                <a:solidFill>
                  <a:srgbClr val="787B80"/>
                </a:solidFill>
                <a:latin typeface="Menlo" panose="020B0609030804020204" pitchFamily="49" charset="0"/>
              </a:rPr>
              <a:t>" ["age"]=&gt; NULL ["height"]=&gt; int(180) }</a:t>
            </a:r>
            <a:endParaRPr lang="en-US" altLang="zh-CN" sz="1400"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4272732568"/>
      </p:ext>
    </p:extLst>
  </p:cSld>
  <p:clrMapOvr>
    <a:masterClrMapping/>
  </p:clrMapOvr>
  <p:transition spd="slow" advClick="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类的实例化</a:t>
            </a:r>
          </a:p>
        </p:txBody>
      </p:sp>
      <p:sp>
        <p:nvSpPr>
          <p:cNvPr id="2" name="矩形 1">
            <a:extLst>
              <a:ext uri="{FF2B5EF4-FFF2-40B4-BE49-F238E27FC236}">
                <a16:creationId xmlns:a16="http://schemas.microsoft.com/office/drawing/2014/main" id="{B929D528-1DE5-FB40-B6B4-AC0A186C8899}"/>
              </a:ext>
            </a:extLst>
          </p:cNvPr>
          <p:cNvSpPr/>
          <p:nvPr/>
        </p:nvSpPr>
        <p:spPr>
          <a:xfrm>
            <a:off x="1054646" y="1124744"/>
            <a:ext cx="2659702" cy="461665"/>
          </a:xfrm>
          <a:prstGeom prst="rect">
            <a:avLst/>
          </a:prstGeom>
        </p:spPr>
        <p:txBody>
          <a:bodyPr wrap="none">
            <a:spAutoFit/>
          </a:bodyPr>
          <a:lstStyle/>
          <a:p>
            <a:r>
              <a:rPr lang="zh-CN" altLang="en-US" sz="2400" b="1" dirty="0"/>
              <a:t>属性与方法的操作</a:t>
            </a:r>
          </a:p>
        </p:txBody>
      </p:sp>
      <p:sp>
        <p:nvSpPr>
          <p:cNvPr id="7" name="矩形 6">
            <a:extLst>
              <a:ext uri="{FF2B5EF4-FFF2-40B4-BE49-F238E27FC236}">
                <a16:creationId xmlns:a16="http://schemas.microsoft.com/office/drawing/2014/main" id="{2056992C-BAD8-BE44-8CA6-273640FF2380}"/>
              </a:ext>
            </a:extLst>
          </p:cNvPr>
          <p:cNvSpPr/>
          <p:nvPr/>
        </p:nvSpPr>
        <p:spPr>
          <a:xfrm>
            <a:off x="1054646" y="1628800"/>
            <a:ext cx="5593198" cy="461665"/>
          </a:xfrm>
          <a:prstGeom prst="rect">
            <a:avLst/>
          </a:prstGeom>
        </p:spPr>
        <p:txBody>
          <a:bodyPr wrap="none">
            <a:spAutoFit/>
          </a:bodyPr>
          <a:lstStyle/>
          <a:p>
            <a:r>
              <a:rPr lang="zh-CN" altLang="en-US" sz="2400" dirty="0">
                <a:solidFill>
                  <a:srgbClr val="333333"/>
                </a:solidFill>
                <a:latin typeface="Quicksand"/>
              </a:rPr>
              <a:t>       接下来我们看看属性的增删改查：</a:t>
            </a:r>
            <a:r>
              <a:rPr lang="zh-CN" altLang="en-US" sz="2400" b="1" dirty="0">
                <a:solidFill>
                  <a:srgbClr val="333333"/>
                </a:solidFill>
                <a:latin typeface="Quicksand"/>
              </a:rPr>
              <a:t>删</a:t>
            </a:r>
            <a:endParaRPr lang="zh-CN" altLang="en-US" sz="2400" b="1" dirty="0"/>
          </a:p>
        </p:txBody>
      </p:sp>
      <p:sp>
        <p:nvSpPr>
          <p:cNvPr id="4" name="矩形 3">
            <a:extLst>
              <a:ext uri="{FF2B5EF4-FFF2-40B4-BE49-F238E27FC236}">
                <a16:creationId xmlns:a16="http://schemas.microsoft.com/office/drawing/2014/main" id="{0041DC1A-ECCB-6C43-B6B9-0B1287C69F09}"/>
              </a:ext>
            </a:extLst>
          </p:cNvPr>
          <p:cNvSpPr/>
          <p:nvPr/>
        </p:nvSpPr>
        <p:spPr>
          <a:xfrm>
            <a:off x="1054646" y="2276872"/>
            <a:ext cx="9649072" cy="3970318"/>
          </a:xfrm>
          <a:prstGeom prst="rect">
            <a:avLst/>
          </a:prstGeom>
        </p:spPr>
        <p:txBody>
          <a:bodyPr wrap="square">
            <a:spAutoFit/>
          </a:bodyPr>
          <a:lstStyle/>
          <a:p>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a:solidFill>
                  <a:srgbClr val="399EE6"/>
                </a:solidFill>
                <a:latin typeface="Menlo" panose="020B0609030804020204" pitchFamily="49" charset="0"/>
              </a:rPr>
              <a:t>Student</a:t>
            </a:r>
            <a:r>
              <a:rPr lang="en-US" altLang="zh-CN" dirty="0">
                <a:solidFill>
                  <a:srgbClr val="5C6166"/>
                </a:solidFill>
                <a:latin typeface="Menlo" panose="020B0609030804020204" pitchFamily="49" charset="0"/>
              </a:rPr>
              <a:t>{</a:t>
            </a:r>
          </a:p>
          <a:p>
            <a:r>
              <a:rPr lang="zh-CN" altLang="en-US" i="1" dirty="0">
                <a:solidFill>
                  <a:srgbClr val="787B80"/>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成员属性</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$name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张三</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$age;</a:t>
            </a:r>
          </a:p>
          <a:p>
            <a:br>
              <a:rPr lang="en-US" altLang="zh-CN" dirty="0">
                <a:solidFill>
                  <a:srgbClr val="5C6166"/>
                </a:solidFill>
                <a:latin typeface="Menlo" panose="020B0609030804020204" pitchFamily="49" charset="0"/>
              </a:rPr>
            </a:br>
            <a:r>
              <a:rPr lang="zh-CN" altLang="en-US" dirty="0">
                <a:solidFill>
                  <a:srgbClr val="5C6166"/>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成员方法</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say</a:t>
            </a:r>
            <a:r>
              <a:rPr lang="en-US" altLang="zh-CN" dirty="0">
                <a:solidFill>
                  <a:srgbClr val="5C6166"/>
                </a:solidFill>
                <a:latin typeface="Menlo" panose="020B0609030804020204" pitchFamily="49" charset="0"/>
              </a:rPr>
              <a:t>(){</a:t>
            </a:r>
          </a:p>
          <a:p>
            <a:r>
              <a:rPr lang="zh-CN" altLang="en-US"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'Hi~‘</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new</a:t>
            </a:r>
            <a:r>
              <a:rPr lang="en-US" altLang="zh-CN" dirty="0">
                <a:solidFill>
                  <a:srgbClr val="5C6166"/>
                </a:solidFill>
                <a:latin typeface="Menlo" panose="020B0609030804020204" pitchFamily="49" charset="0"/>
              </a:rPr>
              <a:t> </a:t>
            </a:r>
            <a:r>
              <a:rPr lang="en-US" altLang="zh-CN" dirty="0">
                <a:solidFill>
                  <a:srgbClr val="55B4D4"/>
                </a:solidFill>
                <a:latin typeface="Menlo" panose="020B0609030804020204" pitchFamily="49" charset="0"/>
              </a:rPr>
              <a:t>Student</a:t>
            </a:r>
            <a:r>
              <a:rPr lang="en-US" altLang="zh-CN" dirty="0">
                <a:solidFill>
                  <a:srgbClr val="5C6166"/>
                </a:solidFill>
                <a:latin typeface="Menlo" panose="020B0609030804020204" pitchFamily="49" charset="0"/>
              </a:rPr>
              <a:t>();</a:t>
            </a:r>
          </a:p>
          <a:p>
            <a:r>
              <a:rPr lang="en-US" altLang="zh-CN" dirty="0">
                <a:solidFill>
                  <a:srgbClr val="F07171"/>
                </a:solidFill>
                <a:latin typeface="Menlo" panose="020B0609030804020204" pitchFamily="49" charset="0"/>
              </a:rPr>
              <a:t>unset</a:t>
            </a:r>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age);</a:t>
            </a:r>
          </a:p>
          <a:p>
            <a:r>
              <a:rPr lang="en-US" altLang="zh-CN" dirty="0" err="1">
                <a:solidFill>
                  <a:srgbClr val="F07171"/>
                </a:solidFill>
                <a:latin typeface="Menlo" panose="020B0609030804020204" pitchFamily="49" charset="0"/>
              </a:rPr>
              <a:t>var_dump</a:t>
            </a:r>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stu</a:t>
            </a:r>
            <a:r>
              <a:rPr lang="en-US" altLang="zh-CN" dirty="0">
                <a:solidFill>
                  <a:srgbClr val="5C6166"/>
                </a:solidFill>
                <a:latin typeface="Menlo" panose="020B0609030804020204" pitchFamily="49" charset="0"/>
              </a:rPr>
              <a:t>); </a:t>
            </a:r>
          </a:p>
          <a:p>
            <a:r>
              <a:rPr lang="en-US" altLang="zh-CN" i="1" dirty="0">
                <a:solidFill>
                  <a:srgbClr val="787B80"/>
                </a:solidFill>
                <a:latin typeface="Menlo" panose="020B0609030804020204" pitchFamily="49" charset="0"/>
              </a:rPr>
              <a:t>// object(Student)#1 (1) { ["name"]=&gt; string(6) "</a:t>
            </a:r>
            <a:r>
              <a:rPr lang="zh-CN" altLang="en-US" i="1" dirty="0">
                <a:solidFill>
                  <a:srgbClr val="787B80"/>
                </a:solidFill>
                <a:latin typeface="Menlo" panose="020B0609030804020204" pitchFamily="49" charset="0"/>
              </a:rPr>
              <a:t>张三</a:t>
            </a:r>
            <a:r>
              <a:rPr lang="en-US" altLang="zh-CN" i="1" dirty="0">
                <a:solidFill>
                  <a:srgbClr val="787B80"/>
                </a:solidFill>
                <a:latin typeface="Menlo" panose="020B0609030804020204" pitchFamily="49" charset="0"/>
              </a:rPr>
              <a:t>" }</a:t>
            </a:r>
            <a:endParaRPr lang="zh-CN" altLang="en-US"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3571838018"/>
      </p:ext>
    </p:extLst>
  </p:cSld>
  <p:clrMapOvr>
    <a:masterClrMapping/>
  </p:clrMapOvr>
  <p:transition spd="slow" advClick="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类的实例化</a:t>
            </a:r>
          </a:p>
        </p:txBody>
      </p:sp>
      <p:sp>
        <p:nvSpPr>
          <p:cNvPr id="2" name="矩形 1">
            <a:extLst>
              <a:ext uri="{FF2B5EF4-FFF2-40B4-BE49-F238E27FC236}">
                <a16:creationId xmlns:a16="http://schemas.microsoft.com/office/drawing/2014/main" id="{B929D528-1DE5-FB40-B6B4-AC0A186C8899}"/>
              </a:ext>
            </a:extLst>
          </p:cNvPr>
          <p:cNvSpPr/>
          <p:nvPr/>
        </p:nvSpPr>
        <p:spPr>
          <a:xfrm>
            <a:off x="1054646" y="1124744"/>
            <a:ext cx="2659702" cy="461665"/>
          </a:xfrm>
          <a:prstGeom prst="rect">
            <a:avLst/>
          </a:prstGeom>
        </p:spPr>
        <p:txBody>
          <a:bodyPr wrap="none">
            <a:spAutoFit/>
          </a:bodyPr>
          <a:lstStyle/>
          <a:p>
            <a:r>
              <a:rPr lang="zh-CN" altLang="en-US" sz="2400" b="1" dirty="0"/>
              <a:t>属性与方法的操作</a:t>
            </a:r>
          </a:p>
        </p:txBody>
      </p:sp>
      <p:sp>
        <p:nvSpPr>
          <p:cNvPr id="7" name="矩形 6">
            <a:extLst>
              <a:ext uri="{FF2B5EF4-FFF2-40B4-BE49-F238E27FC236}">
                <a16:creationId xmlns:a16="http://schemas.microsoft.com/office/drawing/2014/main" id="{2056992C-BAD8-BE44-8CA6-273640FF2380}"/>
              </a:ext>
            </a:extLst>
          </p:cNvPr>
          <p:cNvSpPr/>
          <p:nvPr/>
        </p:nvSpPr>
        <p:spPr>
          <a:xfrm>
            <a:off x="1054646" y="1628800"/>
            <a:ext cx="5652060" cy="461665"/>
          </a:xfrm>
          <a:prstGeom prst="rect">
            <a:avLst/>
          </a:prstGeom>
        </p:spPr>
        <p:txBody>
          <a:bodyPr wrap="none">
            <a:spAutoFit/>
          </a:bodyPr>
          <a:lstStyle/>
          <a:p>
            <a:r>
              <a:rPr lang="zh-CN" altLang="en-US" sz="2400" dirty="0">
                <a:solidFill>
                  <a:srgbClr val="333333"/>
                </a:solidFill>
                <a:latin typeface="Quicksand"/>
              </a:rPr>
              <a:t>       接下来我们看看属性的增删改查：</a:t>
            </a:r>
            <a:r>
              <a:rPr lang="zh-CN" altLang="en-US" sz="2400" b="1" dirty="0">
                <a:solidFill>
                  <a:srgbClr val="333333"/>
                </a:solidFill>
                <a:latin typeface="Quicksand"/>
              </a:rPr>
              <a:t>改</a:t>
            </a:r>
            <a:endParaRPr lang="zh-CN" altLang="en-US" sz="2400" b="1" dirty="0"/>
          </a:p>
        </p:txBody>
      </p:sp>
      <p:sp>
        <p:nvSpPr>
          <p:cNvPr id="3" name="矩形 2">
            <a:extLst>
              <a:ext uri="{FF2B5EF4-FFF2-40B4-BE49-F238E27FC236}">
                <a16:creationId xmlns:a16="http://schemas.microsoft.com/office/drawing/2014/main" id="{C89F4BBC-5DF9-594C-B9D4-F19BDD7A2587}"/>
              </a:ext>
            </a:extLst>
          </p:cNvPr>
          <p:cNvSpPr/>
          <p:nvPr/>
        </p:nvSpPr>
        <p:spPr>
          <a:xfrm>
            <a:off x="1054646" y="2276872"/>
            <a:ext cx="6092825" cy="3693319"/>
          </a:xfrm>
          <a:prstGeom prst="rect">
            <a:avLst/>
          </a:prstGeom>
        </p:spPr>
        <p:txBody>
          <a:bodyPr>
            <a:spAutoFit/>
          </a:bodyPr>
          <a:lstStyle/>
          <a:p>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a:solidFill>
                  <a:srgbClr val="399EE6"/>
                </a:solidFill>
                <a:latin typeface="Menlo" panose="020B0609030804020204" pitchFamily="49" charset="0"/>
              </a:rPr>
              <a:t>Student</a:t>
            </a:r>
            <a:r>
              <a:rPr lang="en-US" altLang="zh-CN" dirty="0">
                <a:solidFill>
                  <a:srgbClr val="5C6166"/>
                </a:solidFill>
                <a:latin typeface="Menlo" panose="020B0609030804020204" pitchFamily="49" charset="0"/>
              </a:rPr>
              <a:t>{</a:t>
            </a:r>
          </a:p>
          <a:p>
            <a:r>
              <a:rPr lang="zh-CN" altLang="en-US" i="1" dirty="0">
                <a:solidFill>
                  <a:srgbClr val="787B80"/>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成员属性</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$name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张三</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$age;</a:t>
            </a:r>
          </a:p>
          <a:p>
            <a:br>
              <a:rPr lang="en-US" altLang="zh-CN" dirty="0">
                <a:solidFill>
                  <a:srgbClr val="5C6166"/>
                </a:solidFill>
                <a:latin typeface="Menlo" panose="020B0609030804020204" pitchFamily="49" charset="0"/>
              </a:rPr>
            </a:br>
            <a:r>
              <a:rPr lang="zh-CN" altLang="en-US" dirty="0">
                <a:solidFill>
                  <a:srgbClr val="5C6166"/>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成员方法</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say</a:t>
            </a:r>
            <a:r>
              <a:rPr lang="en-US" altLang="zh-CN" dirty="0">
                <a:solidFill>
                  <a:srgbClr val="5C6166"/>
                </a:solidFill>
                <a:latin typeface="Menlo" panose="020B0609030804020204" pitchFamily="49" charset="0"/>
              </a:rPr>
              <a:t>(){</a:t>
            </a:r>
          </a:p>
          <a:p>
            <a:r>
              <a:rPr lang="zh-CN" altLang="en-US"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'Hi~‘</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new</a:t>
            </a:r>
            <a:r>
              <a:rPr lang="en-US" altLang="zh-CN" dirty="0">
                <a:solidFill>
                  <a:srgbClr val="5C6166"/>
                </a:solidFill>
                <a:latin typeface="Menlo" panose="020B0609030804020204" pitchFamily="49" charset="0"/>
              </a:rPr>
              <a:t> </a:t>
            </a:r>
            <a:r>
              <a:rPr lang="en-US" altLang="zh-CN" dirty="0">
                <a:solidFill>
                  <a:srgbClr val="55B4D4"/>
                </a:solidFill>
                <a:latin typeface="Menlo" panose="020B0609030804020204" pitchFamily="49" charset="0"/>
              </a:rPr>
              <a:t>Student</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name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李四</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err="1">
                <a:solidFill>
                  <a:srgbClr val="5C6166"/>
                </a:solidFill>
                <a:latin typeface="Menlo" panose="020B0609030804020204" pitchFamily="49" charset="0"/>
              </a:rPr>
              <a:t>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name;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李四</a:t>
            </a:r>
            <a:endParaRPr lang="zh-CN" altLang="en-US"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1512412420"/>
      </p:ext>
    </p:extLst>
  </p:cSld>
  <p:clrMapOvr>
    <a:masterClrMapping/>
  </p:clrMapOvr>
  <p:transition spd="slow" advClick="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类的实例化</a:t>
            </a:r>
          </a:p>
        </p:txBody>
      </p:sp>
      <p:sp>
        <p:nvSpPr>
          <p:cNvPr id="2" name="矩形 1">
            <a:extLst>
              <a:ext uri="{FF2B5EF4-FFF2-40B4-BE49-F238E27FC236}">
                <a16:creationId xmlns:a16="http://schemas.microsoft.com/office/drawing/2014/main" id="{B929D528-1DE5-FB40-B6B4-AC0A186C8899}"/>
              </a:ext>
            </a:extLst>
          </p:cNvPr>
          <p:cNvSpPr/>
          <p:nvPr/>
        </p:nvSpPr>
        <p:spPr>
          <a:xfrm>
            <a:off x="1054646" y="1124744"/>
            <a:ext cx="2659702" cy="461665"/>
          </a:xfrm>
          <a:prstGeom prst="rect">
            <a:avLst/>
          </a:prstGeom>
        </p:spPr>
        <p:txBody>
          <a:bodyPr wrap="none">
            <a:spAutoFit/>
          </a:bodyPr>
          <a:lstStyle/>
          <a:p>
            <a:r>
              <a:rPr lang="zh-CN" altLang="en-US" sz="2400" b="1" dirty="0"/>
              <a:t>属性与方法的操作</a:t>
            </a:r>
          </a:p>
        </p:txBody>
      </p:sp>
      <p:sp>
        <p:nvSpPr>
          <p:cNvPr id="7" name="矩形 6">
            <a:extLst>
              <a:ext uri="{FF2B5EF4-FFF2-40B4-BE49-F238E27FC236}">
                <a16:creationId xmlns:a16="http://schemas.microsoft.com/office/drawing/2014/main" id="{2056992C-BAD8-BE44-8CA6-273640FF2380}"/>
              </a:ext>
            </a:extLst>
          </p:cNvPr>
          <p:cNvSpPr/>
          <p:nvPr/>
        </p:nvSpPr>
        <p:spPr>
          <a:xfrm>
            <a:off x="1054646" y="1628800"/>
            <a:ext cx="5729454" cy="461665"/>
          </a:xfrm>
          <a:prstGeom prst="rect">
            <a:avLst/>
          </a:prstGeom>
        </p:spPr>
        <p:txBody>
          <a:bodyPr wrap="none">
            <a:spAutoFit/>
          </a:bodyPr>
          <a:lstStyle/>
          <a:p>
            <a:r>
              <a:rPr lang="zh-CN" altLang="en-US" sz="2400" dirty="0">
                <a:solidFill>
                  <a:srgbClr val="333333"/>
                </a:solidFill>
                <a:latin typeface="Quicksand"/>
              </a:rPr>
              <a:t>       接下来我们看看属性的增删改查：</a:t>
            </a:r>
            <a:r>
              <a:rPr lang="zh-CN" altLang="en-US" sz="2400" b="1" dirty="0">
                <a:solidFill>
                  <a:srgbClr val="333333"/>
                </a:solidFill>
                <a:latin typeface="Quicksand"/>
              </a:rPr>
              <a:t>查</a:t>
            </a:r>
            <a:endParaRPr lang="zh-CN" altLang="en-US" sz="2400" b="1" dirty="0"/>
          </a:p>
        </p:txBody>
      </p:sp>
      <p:sp>
        <p:nvSpPr>
          <p:cNvPr id="4" name="矩形 3">
            <a:extLst>
              <a:ext uri="{FF2B5EF4-FFF2-40B4-BE49-F238E27FC236}">
                <a16:creationId xmlns:a16="http://schemas.microsoft.com/office/drawing/2014/main" id="{EEA7E8E4-C6D2-BB4E-B7A2-24935666DB1B}"/>
              </a:ext>
            </a:extLst>
          </p:cNvPr>
          <p:cNvSpPr/>
          <p:nvPr/>
        </p:nvSpPr>
        <p:spPr>
          <a:xfrm>
            <a:off x="1054646" y="2276872"/>
            <a:ext cx="6092825" cy="3693319"/>
          </a:xfrm>
          <a:prstGeom prst="rect">
            <a:avLst/>
          </a:prstGeom>
        </p:spPr>
        <p:txBody>
          <a:bodyPr>
            <a:spAutoFit/>
          </a:bodyPr>
          <a:lstStyle/>
          <a:p>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a:solidFill>
                  <a:srgbClr val="399EE6"/>
                </a:solidFill>
                <a:latin typeface="Menlo" panose="020B0609030804020204" pitchFamily="49" charset="0"/>
              </a:rPr>
              <a:t>Student</a:t>
            </a:r>
            <a:r>
              <a:rPr lang="en-US" altLang="zh-CN" dirty="0">
                <a:solidFill>
                  <a:srgbClr val="5C6166"/>
                </a:solidFill>
                <a:latin typeface="Menlo" panose="020B0609030804020204" pitchFamily="49" charset="0"/>
              </a:rPr>
              <a:t>{</a:t>
            </a:r>
          </a:p>
          <a:p>
            <a:r>
              <a:rPr lang="zh-CN" altLang="en-US" i="1" dirty="0">
                <a:solidFill>
                  <a:srgbClr val="787B80"/>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成员属性</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$name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张三</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$age;</a:t>
            </a:r>
          </a:p>
          <a:p>
            <a:br>
              <a:rPr lang="en-US" altLang="zh-CN" dirty="0">
                <a:solidFill>
                  <a:srgbClr val="5C6166"/>
                </a:solidFill>
                <a:latin typeface="Menlo" panose="020B0609030804020204" pitchFamily="49" charset="0"/>
              </a:rPr>
            </a:br>
            <a:r>
              <a:rPr lang="zh-CN" altLang="en-US" dirty="0">
                <a:solidFill>
                  <a:srgbClr val="5C6166"/>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成员方法</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say</a:t>
            </a:r>
            <a:r>
              <a:rPr lang="en-US" altLang="zh-CN" dirty="0">
                <a:solidFill>
                  <a:srgbClr val="5C6166"/>
                </a:solidFill>
                <a:latin typeface="Menlo" panose="020B0609030804020204" pitchFamily="49" charset="0"/>
              </a:rPr>
              <a:t>(){</a:t>
            </a:r>
          </a:p>
          <a:p>
            <a:r>
              <a:rPr lang="zh-CN" altLang="en-US"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'Hi~‘</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new</a:t>
            </a:r>
            <a:r>
              <a:rPr lang="en-US" altLang="zh-CN" dirty="0">
                <a:solidFill>
                  <a:srgbClr val="5C6166"/>
                </a:solidFill>
                <a:latin typeface="Menlo" panose="020B0609030804020204" pitchFamily="49" charset="0"/>
              </a:rPr>
              <a:t> </a:t>
            </a:r>
            <a:r>
              <a:rPr lang="en-US" altLang="zh-CN" dirty="0">
                <a:solidFill>
                  <a:srgbClr val="55B4D4"/>
                </a:solidFill>
                <a:latin typeface="Menlo" panose="020B0609030804020204" pitchFamily="49" charset="0"/>
              </a:rPr>
              <a:t>Student</a:t>
            </a:r>
            <a:r>
              <a:rPr lang="en-US" altLang="zh-CN" dirty="0">
                <a:solidFill>
                  <a:srgbClr val="5C6166"/>
                </a:solidFill>
                <a:latin typeface="Menlo" panose="020B0609030804020204" pitchFamily="49" charset="0"/>
              </a:rPr>
              <a:t>();</a:t>
            </a:r>
          </a:p>
          <a:p>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注意，访问的属性 </a:t>
            </a:r>
            <a:r>
              <a:rPr lang="en-US" altLang="zh-CN" i="1" dirty="0">
                <a:solidFill>
                  <a:srgbClr val="787B80"/>
                </a:solidFill>
                <a:latin typeface="Menlo" panose="020B0609030804020204" pitchFamily="49" charset="0"/>
              </a:rPr>
              <a:t>name </a:t>
            </a:r>
            <a:r>
              <a:rPr lang="zh-CN" altLang="en-US" i="1" dirty="0">
                <a:solidFill>
                  <a:srgbClr val="787B80"/>
                </a:solidFill>
                <a:latin typeface="Menlo" panose="020B0609030804020204" pitchFamily="49" charset="0"/>
              </a:rPr>
              <a:t>前不用加</a:t>
            </a:r>
            <a:r>
              <a:rPr lang="en-US" altLang="zh-CN" i="1" dirty="0">
                <a:solidFill>
                  <a:srgbClr val="787B80"/>
                </a:solidFill>
                <a:latin typeface="Menlo" panose="020B0609030804020204" pitchFamily="49" charset="0"/>
              </a:rPr>
              <a:t>$</a:t>
            </a:r>
            <a:r>
              <a:rPr lang="zh-CN" altLang="en-US" i="1" dirty="0">
                <a:solidFill>
                  <a:srgbClr val="787B80"/>
                </a:solidFill>
                <a:latin typeface="Menlo" panose="020B0609030804020204" pitchFamily="49" charset="0"/>
              </a:rPr>
              <a:t>符号</a:t>
            </a:r>
            <a:endParaRPr lang="zh-CN" altLang="en-US" dirty="0">
              <a:solidFill>
                <a:srgbClr val="5C6166"/>
              </a:solidFill>
              <a:latin typeface="Menlo" panose="020B0609030804020204" pitchFamily="49" charset="0"/>
            </a:endParaRPr>
          </a:p>
          <a:p>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err="1">
                <a:solidFill>
                  <a:srgbClr val="5C6166"/>
                </a:solidFill>
                <a:latin typeface="Menlo" panose="020B0609030804020204" pitchFamily="49" charset="0"/>
              </a:rPr>
              <a:t>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name;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张三</a:t>
            </a:r>
            <a:endParaRPr lang="zh-CN" altLang="en-US"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1140070859"/>
      </p:ext>
    </p:extLst>
  </p:cSld>
  <p:clrMapOvr>
    <a:masterClrMapping/>
  </p:clrMapOvr>
  <p:transition spd="slow" advClick="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848809" y="4025046"/>
            <a:ext cx="842963" cy="633412"/>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838200" y="2347615"/>
            <a:ext cx="842963" cy="631825"/>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198" name="文本框 33"/>
          <p:cNvSpPr txBox="1">
            <a:spLocks noChangeArrowheads="1"/>
          </p:cNvSpPr>
          <p:nvPr/>
        </p:nvSpPr>
        <p:spPr bwMode="auto">
          <a:xfrm>
            <a:off x="1016000" y="2368252"/>
            <a:ext cx="1720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t>1</a:t>
            </a:r>
            <a:endParaRPr lang="zh-CN" altLang="en-US" sz="2800"/>
          </a:p>
        </p:txBody>
      </p:sp>
      <p:sp>
        <p:nvSpPr>
          <p:cNvPr id="8199" name="文本框 34"/>
          <p:cNvSpPr txBox="1">
            <a:spLocks noChangeArrowheads="1"/>
          </p:cNvSpPr>
          <p:nvPr/>
        </p:nvSpPr>
        <p:spPr bwMode="auto">
          <a:xfrm>
            <a:off x="1026609" y="4056796"/>
            <a:ext cx="1720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t>3</a:t>
            </a:r>
            <a:endParaRPr lang="zh-CN" altLang="en-US" sz="2800" dirty="0"/>
          </a:p>
        </p:txBody>
      </p:sp>
      <p:sp>
        <p:nvSpPr>
          <p:cNvPr id="14" name="圆角矩形 13"/>
          <p:cNvSpPr/>
          <p:nvPr/>
        </p:nvSpPr>
        <p:spPr>
          <a:xfrm>
            <a:off x="1706059" y="4129801"/>
            <a:ext cx="3865880" cy="369570"/>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TextBox 69"/>
          <p:cNvSpPr txBox="1"/>
          <p:nvPr/>
        </p:nvSpPr>
        <p:spPr>
          <a:xfrm>
            <a:off x="2016574" y="4129801"/>
            <a:ext cx="4168775" cy="368300"/>
          </a:xfrm>
          <a:prstGeom prst="rect">
            <a:avLst/>
          </a:prstGeom>
          <a:noFill/>
        </p:spPr>
        <p:txBody>
          <a:bodyPr wrap="square">
            <a:spAutoFit/>
          </a:bodyPr>
          <a:lstStyle/>
          <a:p>
            <a:pPr eaLnBrk="1" fontAlgn="auto" hangingPunct="1">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类的实例化</a:t>
            </a:r>
          </a:p>
        </p:txBody>
      </p:sp>
      <p:grpSp>
        <p:nvGrpSpPr>
          <p:cNvPr id="29" name="组合 45"/>
          <p:cNvGrpSpPr/>
          <p:nvPr/>
        </p:nvGrpSpPr>
        <p:grpSpPr bwMode="auto">
          <a:xfrm>
            <a:off x="1702718" y="2480196"/>
            <a:ext cx="3865563" cy="371475"/>
            <a:chOff x="1074057" y="1947720"/>
            <a:chExt cx="2899639" cy="371687"/>
          </a:xfrm>
        </p:grpSpPr>
        <p:sp>
          <p:nvSpPr>
            <p:cNvPr id="30" name="圆角矩形 29"/>
            <p:cNvSpPr/>
            <p:nvPr/>
          </p:nvSpPr>
          <p:spPr>
            <a:xfrm>
              <a:off x="1074057" y="1949308"/>
              <a:ext cx="2899639" cy="370099"/>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TextBox 44"/>
            <p:cNvSpPr txBox="1"/>
            <p:nvPr/>
          </p:nvSpPr>
          <p:spPr>
            <a:xfrm>
              <a:off x="1301503" y="1947720"/>
              <a:ext cx="2460227" cy="368510"/>
            </a:xfrm>
            <a:prstGeom prst="rect">
              <a:avLst/>
            </a:prstGeom>
            <a:noFill/>
          </p:spPr>
          <p:txBody>
            <a:bodyPr>
              <a:spAutoFit/>
            </a:bodyPr>
            <a:lstStyle/>
            <a:p>
              <a:pPr eaLnBrk="1" fontAlgn="auto" hangingPunct="1">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类的创建</a:t>
              </a:r>
            </a:p>
          </p:txBody>
        </p:sp>
      </p:grpSp>
      <p:sp>
        <p:nvSpPr>
          <p:cNvPr id="11" name="菱形 10">
            <a:extLst>
              <a:ext uri="{FF2B5EF4-FFF2-40B4-BE49-F238E27FC236}">
                <a16:creationId xmlns:a16="http://schemas.microsoft.com/office/drawing/2014/main" id="{959115F2-4B74-43DF-9B64-93E19618AD1A}"/>
              </a:ext>
            </a:extLst>
          </p:cNvPr>
          <p:cNvSpPr/>
          <p:nvPr/>
        </p:nvSpPr>
        <p:spPr>
          <a:xfrm>
            <a:off x="848497" y="4825596"/>
            <a:ext cx="842963" cy="633412"/>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34">
            <a:extLst>
              <a:ext uri="{FF2B5EF4-FFF2-40B4-BE49-F238E27FC236}">
                <a16:creationId xmlns:a16="http://schemas.microsoft.com/office/drawing/2014/main" id="{EE3CBEB3-9C04-42C4-9F1D-38DD6A3CF9F5}"/>
              </a:ext>
            </a:extLst>
          </p:cNvPr>
          <p:cNvSpPr txBox="1">
            <a:spLocks noChangeArrowheads="1"/>
          </p:cNvSpPr>
          <p:nvPr/>
        </p:nvSpPr>
        <p:spPr bwMode="auto">
          <a:xfrm>
            <a:off x="1026297" y="4857346"/>
            <a:ext cx="1720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t>4</a:t>
            </a:r>
            <a:endParaRPr lang="zh-CN" altLang="en-US" sz="2800" dirty="0"/>
          </a:p>
        </p:txBody>
      </p:sp>
      <p:sp>
        <p:nvSpPr>
          <p:cNvPr id="13" name="圆角矩形 13">
            <a:extLst>
              <a:ext uri="{FF2B5EF4-FFF2-40B4-BE49-F238E27FC236}">
                <a16:creationId xmlns:a16="http://schemas.microsoft.com/office/drawing/2014/main" id="{D017F6C2-2265-4A86-9486-1E2F51AF3756}"/>
              </a:ext>
            </a:extLst>
          </p:cNvPr>
          <p:cNvSpPr/>
          <p:nvPr/>
        </p:nvSpPr>
        <p:spPr>
          <a:xfrm>
            <a:off x="1705747" y="4930351"/>
            <a:ext cx="3865880" cy="369570"/>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TextBox 69">
            <a:extLst>
              <a:ext uri="{FF2B5EF4-FFF2-40B4-BE49-F238E27FC236}">
                <a16:creationId xmlns:a16="http://schemas.microsoft.com/office/drawing/2014/main" id="{2890FE7E-AD0A-4619-AF06-20E9CCEB9DF4}"/>
              </a:ext>
            </a:extLst>
          </p:cNvPr>
          <p:cNvSpPr txBox="1"/>
          <p:nvPr/>
        </p:nvSpPr>
        <p:spPr>
          <a:xfrm>
            <a:off x="2016262" y="4930351"/>
            <a:ext cx="4168775" cy="368300"/>
          </a:xfrm>
          <a:prstGeom prst="rect">
            <a:avLst/>
          </a:prstGeom>
          <a:noFill/>
        </p:spPr>
        <p:txBody>
          <a:bodyPr wrap="square">
            <a:spAutoFit/>
          </a:bodyPr>
          <a:lstStyle/>
          <a:p>
            <a:pPr eaLnBrk="1" fontAlgn="auto" hangingPunct="1">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继承的实现</a:t>
            </a:r>
          </a:p>
        </p:txBody>
      </p:sp>
      <p:sp>
        <p:nvSpPr>
          <p:cNvPr id="16" name="菱形 15">
            <a:extLst>
              <a:ext uri="{FF2B5EF4-FFF2-40B4-BE49-F238E27FC236}">
                <a16:creationId xmlns:a16="http://schemas.microsoft.com/office/drawing/2014/main" id="{C498404D-D1DA-4B05-8EF8-5C47BFCD1BFD}"/>
              </a:ext>
            </a:extLst>
          </p:cNvPr>
          <p:cNvSpPr/>
          <p:nvPr/>
        </p:nvSpPr>
        <p:spPr>
          <a:xfrm>
            <a:off x="845468" y="3183948"/>
            <a:ext cx="842963" cy="633412"/>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34">
            <a:extLst>
              <a:ext uri="{FF2B5EF4-FFF2-40B4-BE49-F238E27FC236}">
                <a16:creationId xmlns:a16="http://schemas.microsoft.com/office/drawing/2014/main" id="{B817425F-BDE2-4895-B69C-37C64F0206C2}"/>
              </a:ext>
            </a:extLst>
          </p:cNvPr>
          <p:cNvSpPr txBox="1">
            <a:spLocks noChangeArrowheads="1"/>
          </p:cNvSpPr>
          <p:nvPr/>
        </p:nvSpPr>
        <p:spPr bwMode="auto">
          <a:xfrm>
            <a:off x="1023268" y="3215698"/>
            <a:ext cx="1720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t>2</a:t>
            </a:r>
            <a:endParaRPr lang="zh-CN" altLang="en-US" sz="2800"/>
          </a:p>
        </p:txBody>
      </p:sp>
      <p:sp>
        <p:nvSpPr>
          <p:cNvPr id="18" name="圆角矩形 13">
            <a:extLst>
              <a:ext uri="{FF2B5EF4-FFF2-40B4-BE49-F238E27FC236}">
                <a16:creationId xmlns:a16="http://schemas.microsoft.com/office/drawing/2014/main" id="{7C194A90-EF3C-4729-B00A-244996F76471}"/>
              </a:ext>
            </a:extLst>
          </p:cNvPr>
          <p:cNvSpPr/>
          <p:nvPr/>
        </p:nvSpPr>
        <p:spPr>
          <a:xfrm>
            <a:off x="1702718" y="3288703"/>
            <a:ext cx="3865880" cy="369570"/>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TextBox 69">
            <a:extLst>
              <a:ext uri="{FF2B5EF4-FFF2-40B4-BE49-F238E27FC236}">
                <a16:creationId xmlns:a16="http://schemas.microsoft.com/office/drawing/2014/main" id="{9EB818F3-0A1E-4E2D-83EF-AED06A1252D9}"/>
              </a:ext>
            </a:extLst>
          </p:cNvPr>
          <p:cNvSpPr txBox="1"/>
          <p:nvPr/>
        </p:nvSpPr>
        <p:spPr>
          <a:xfrm>
            <a:off x="2013233" y="3288703"/>
            <a:ext cx="4168775" cy="368300"/>
          </a:xfrm>
          <a:prstGeom prst="rect">
            <a:avLst/>
          </a:prstGeom>
          <a:noFill/>
        </p:spPr>
        <p:txBody>
          <a:bodyPr wrap="square">
            <a:spAutoFit/>
          </a:bodyPr>
          <a:lstStyle/>
          <a:p>
            <a:pPr eaLnBrk="1" fontAlgn="auto" hangingPunct="1">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类的属性与方法</a:t>
            </a:r>
          </a:p>
        </p:txBody>
      </p:sp>
    </p:spTree>
  </p:cSld>
  <p:clrMapOvr>
    <a:masterClrMapping/>
  </p:clrMapOvr>
  <p:transition spd="slow" advClick="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类的实例化</a:t>
            </a:r>
          </a:p>
        </p:txBody>
      </p:sp>
      <p:sp>
        <p:nvSpPr>
          <p:cNvPr id="2" name="矩形 1">
            <a:extLst>
              <a:ext uri="{FF2B5EF4-FFF2-40B4-BE49-F238E27FC236}">
                <a16:creationId xmlns:a16="http://schemas.microsoft.com/office/drawing/2014/main" id="{B929D528-1DE5-FB40-B6B4-AC0A186C8899}"/>
              </a:ext>
            </a:extLst>
          </p:cNvPr>
          <p:cNvSpPr/>
          <p:nvPr/>
        </p:nvSpPr>
        <p:spPr>
          <a:xfrm>
            <a:off x="1054646" y="1124744"/>
            <a:ext cx="2659702" cy="461665"/>
          </a:xfrm>
          <a:prstGeom prst="rect">
            <a:avLst/>
          </a:prstGeom>
        </p:spPr>
        <p:txBody>
          <a:bodyPr wrap="none">
            <a:spAutoFit/>
          </a:bodyPr>
          <a:lstStyle/>
          <a:p>
            <a:r>
              <a:rPr lang="zh-CN" altLang="en-US" sz="2400" b="1" dirty="0"/>
              <a:t>属性与方法的操作</a:t>
            </a:r>
          </a:p>
        </p:txBody>
      </p:sp>
      <p:sp>
        <p:nvSpPr>
          <p:cNvPr id="7" name="矩形 6">
            <a:extLst>
              <a:ext uri="{FF2B5EF4-FFF2-40B4-BE49-F238E27FC236}">
                <a16:creationId xmlns:a16="http://schemas.microsoft.com/office/drawing/2014/main" id="{2056992C-BAD8-BE44-8CA6-273640FF2380}"/>
              </a:ext>
            </a:extLst>
          </p:cNvPr>
          <p:cNvSpPr/>
          <p:nvPr/>
        </p:nvSpPr>
        <p:spPr>
          <a:xfrm>
            <a:off x="1054646" y="1628800"/>
            <a:ext cx="2821606" cy="461665"/>
          </a:xfrm>
          <a:prstGeom prst="rect">
            <a:avLst/>
          </a:prstGeom>
        </p:spPr>
        <p:txBody>
          <a:bodyPr wrap="none">
            <a:spAutoFit/>
          </a:bodyPr>
          <a:lstStyle/>
          <a:p>
            <a:r>
              <a:rPr lang="zh-CN" altLang="en-US" sz="2400" dirty="0">
                <a:solidFill>
                  <a:srgbClr val="333333"/>
                </a:solidFill>
                <a:latin typeface="Quicksand"/>
              </a:rPr>
              <a:t>       遍历成员属性：</a:t>
            </a:r>
            <a:endParaRPr lang="en-US" altLang="zh-CN" sz="2400" dirty="0">
              <a:solidFill>
                <a:srgbClr val="333333"/>
              </a:solidFill>
              <a:latin typeface="Quicksand"/>
            </a:endParaRPr>
          </a:p>
        </p:txBody>
      </p:sp>
      <p:sp>
        <p:nvSpPr>
          <p:cNvPr id="4" name="矩形 3">
            <a:extLst>
              <a:ext uri="{FF2B5EF4-FFF2-40B4-BE49-F238E27FC236}">
                <a16:creationId xmlns:a16="http://schemas.microsoft.com/office/drawing/2014/main" id="{71C1FD50-E6FA-4D4B-B181-6D2999911CBE}"/>
              </a:ext>
            </a:extLst>
          </p:cNvPr>
          <p:cNvSpPr/>
          <p:nvPr/>
        </p:nvSpPr>
        <p:spPr>
          <a:xfrm>
            <a:off x="4655046" y="980728"/>
            <a:ext cx="6092825" cy="5262979"/>
          </a:xfrm>
          <a:prstGeom prst="rect">
            <a:avLst/>
          </a:prstGeom>
        </p:spPr>
        <p:txBody>
          <a:bodyPr>
            <a:spAutoFit/>
          </a:bodyPr>
          <a:lstStyle/>
          <a:p>
            <a:r>
              <a:rPr lang="en-US" altLang="zh-CN" sz="1600" dirty="0">
                <a:solidFill>
                  <a:srgbClr val="FA8D3E"/>
                </a:solidFill>
                <a:latin typeface="Menlo" panose="020B0609030804020204" pitchFamily="49" charset="0"/>
              </a:rPr>
              <a:t>class</a:t>
            </a:r>
            <a:r>
              <a:rPr lang="en-US" altLang="zh-CN" sz="1600" dirty="0">
                <a:solidFill>
                  <a:srgbClr val="5C6166"/>
                </a:solidFill>
                <a:latin typeface="Menlo" panose="020B0609030804020204" pitchFamily="49" charset="0"/>
              </a:rPr>
              <a:t> </a:t>
            </a:r>
            <a:r>
              <a:rPr lang="en-US" altLang="zh-CN" sz="1600" dirty="0">
                <a:solidFill>
                  <a:srgbClr val="399EE6"/>
                </a:solidFill>
                <a:latin typeface="Menlo" panose="020B0609030804020204" pitchFamily="49" charset="0"/>
              </a:rPr>
              <a:t>Car</a:t>
            </a:r>
            <a:r>
              <a:rPr lang="en-US" altLang="zh-CN" sz="1600" dirty="0">
                <a:solidFill>
                  <a:srgbClr val="5C6166"/>
                </a:solidFill>
                <a:latin typeface="Menlo" panose="020B0609030804020204" pitchFamily="49" charset="0"/>
              </a:rPr>
              <a:t>{</a:t>
            </a: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private</a:t>
            </a:r>
            <a:r>
              <a:rPr lang="en-US" altLang="zh-CN" sz="1600" dirty="0">
                <a:solidFill>
                  <a:srgbClr val="5C6166"/>
                </a:solidFill>
                <a:latin typeface="Menlo" panose="020B0609030804020204" pitchFamily="49" charset="0"/>
              </a:rPr>
              <a:t> $brand </a:t>
            </a:r>
            <a:r>
              <a:rPr lang="en-US" altLang="zh-CN" sz="1600" dirty="0">
                <a:solidFill>
                  <a:srgbClr val="ED9366"/>
                </a:solidFill>
                <a:latin typeface="Menlo" panose="020B0609030804020204" pitchFamily="49" charset="0"/>
              </a:rPr>
              <a:t>=</a:t>
            </a:r>
            <a:r>
              <a:rPr lang="en-US" altLang="zh-CN" sz="1600" dirty="0">
                <a:solidFill>
                  <a:srgbClr val="5C6166"/>
                </a:solidFill>
                <a:latin typeface="Menlo" panose="020B0609030804020204" pitchFamily="49" charset="0"/>
              </a:rPr>
              <a:t> </a:t>
            </a:r>
            <a:r>
              <a:rPr lang="en-US" altLang="zh-CN" sz="1600" dirty="0">
                <a:solidFill>
                  <a:srgbClr val="86B300"/>
                </a:solidFill>
                <a:latin typeface="Menlo" panose="020B0609030804020204" pitchFamily="49" charset="0"/>
              </a:rPr>
              <a:t>'</a:t>
            </a:r>
            <a:r>
              <a:rPr lang="zh-CN" altLang="en-US" sz="1600" dirty="0">
                <a:solidFill>
                  <a:srgbClr val="86B300"/>
                </a:solidFill>
                <a:latin typeface="Menlo" panose="020B0609030804020204" pitchFamily="49" charset="0"/>
              </a:rPr>
              <a:t>奔驰</a:t>
            </a:r>
            <a:r>
              <a:rPr lang="en-US" altLang="zh-CN" sz="1600" dirty="0">
                <a:solidFill>
                  <a:srgbClr val="86B300"/>
                </a:solidFill>
                <a:latin typeface="Menlo" panose="020B0609030804020204" pitchFamily="49" charset="0"/>
              </a:rPr>
              <a:t>'</a:t>
            </a:r>
            <a:r>
              <a:rPr lang="en-US" altLang="zh-CN" sz="1600" dirty="0">
                <a:solidFill>
                  <a:srgbClr val="5C6166"/>
                </a:solidFill>
                <a:latin typeface="Menlo" panose="020B0609030804020204" pitchFamily="49" charset="0"/>
              </a:rPr>
              <a:t>;</a:t>
            </a: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protected</a:t>
            </a:r>
            <a:r>
              <a:rPr lang="en-US" altLang="zh-CN" sz="1600" dirty="0">
                <a:solidFill>
                  <a:srgbClr val="5C6166"/>
                </a:solidFill>
                <a:latin typeface="Menlo" panose="020B0609030804020204" pitchFamily="49" charset="0"/>
              </a:rPr>
              <a:t> $</a:t>
            </a:r>
            <a:r>
              <a:rPr lang="en-US" altLang="zh-CN" sz="1600" dirty="0" err="1">
                <a:solidFill>
                  <a:srgbClr val="5C6166"/>
                </a:solidFill>
                <a:latin typeface="Menlo" panose="020B0609030804020204" pitchFamily="49" charset="0"/>
              </a:rPr>
              <a:t>seatNum</a:t>
            </a:r>
            <a:r>
              <a:rPr lang="en-US" altLang="zh-CN" sz="1600" dirty="0">
                <a:solidFill>
                  <a:srgbClr val="5C6166"/>
                </a:solidFill>
                <a:latin typeface="Menlo" panose="020B0609030804020204" pitchFamily="49" charset="0"/>
              </a:rPr>
              <a:t> </a:t>
            </a:r>
            <a:r>
              <a:rPr lang="en-US" altLang="zh-CN" sz="1600" dirty="0">
                <a:solidFill>
                  <a:srgbClr val="ED9366"/>
                </a:solidFill>
                <a:latin typeface="Menlo" panose="020B0609030804020204" pitchFamily="49" charset="0"/>
              </a:rPr>
              <a:t>=</a:t>
            </a:r>
            <a:r>
              <a:rPr lang="en-US" altLang="zh-CN" sz="1600" dirty="0">
                <a:solidFill>
                  <a:srgbClr val="5C6166"/>
                </a:solidFill>
                <a:latin typeface="Menlo" panose="020B0609030804020204" pitchFamily="49" charset="0"/>
              </a:rPr>
              <a:t> </a:t>
            </a:r>
            <a:r>
              <a:rPr lang="en-US" altLang="zh-CN" sz="1600" dirty="0">
                <a:solidFill>
                  <a:srgbClr val="A37ACC"/>
                </a:solidFill>
                <a:latin typeface="Menlo" panose="020B0609030804020204" pitchFamily="49" charset="0"/>
              </a:rPr>
              <a:t>4</a:t>
            </a:r>
            <a:r>
              <a:rPr lang="en-US" altLang="zh-CN" sz="1600" dirty="0">
                <a:solidFill>
                  <a:srgbClr val="5C6166"/>
                </a:solidFill>
                <a:latin typeface="Menlo" panose="020B0609030804020204" pitchFamily="49" charset="0"/>
              </a:rPr>
              <a:t>;</a:t>
            </a: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public</a:t>
            </a:r>
            <a:r>
              <a:rPr lang="en-US" altLang="zh-CN" sz="1600" dirty="0">
                <a:solidFill>
                  <a:srgbClr val="5C6166"/>
                </a:solidFill>
                <a:latin typeface="Menlo" panose="020B0609030804020204" pitchFamily="49" charset="0"/>
              </a:rPr>
              <a:t> $engine </a:t>
            </a:r>
            <a:r>
              <a:rPr lang="en-US" altLang="zh-CN" sz="1600" dirty="0">
                <a:solidFill>
                  <a:srgbClr val="ED9366"/>
                </a:solidFill>
                <a:latin typeface="Menlo" panose="020B0609030804020204" pitchFamily="49" charset="0"/>
              </a:rPr>
              <a:t>=</a:t>
            </a:r>
            <a:r>
              <a:rPr lang="en-US" altLang="zh-CN" sz="1600" dirty="0">
                <a:solidFill>
                  <a:srgbClr val="5C6166"/>
                </a:solidFill>
                <a:latin typeface="Menlo" panose="020B0609030804020204" pitchFamily="49" charset="0"/>
              </a:rPr>
              <a:t> </a:t>
            </a:r>
            <a:r>
              <a:rPr lang="en-US" altLang="zh-CN" sz="1600" dirty="0">
                <a:solidFill>
                  <a:srgbClr val="86B300"/>
                </a:solidFill>
                <a:latin typeface="Menlo" panose="020B0609030804020204" pitchFamily="49" charset="0"/>
              </a:rPr>
              <a:t>'M274'</a:t>
            </a:r>
            <a:r>
              <a:rPr lang="en-US" altLang="zh-CN" sz="1600" dirty="0">
                <a:solidFill>
                  <a:srgbClr val="5C6166"/>
                </a:solidFill>
                <a:latin typeface="Menlo" panose="020B0609030804020204" pitchFamily="49" charset="0"/>
              </a:rPr>
              <a:t>;</a:t>
            </a: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public</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function</a:t>
            </a:r>
            <a:r>
              <a:rPr lang="en-US" altLang="zh-CN" sz="1600" dirty="0">
                <a:solidFill>
                  <a:srgbClr val="5C6166"/>
                </a:solidFill>
                <a:latin typeface="Menlo" panose="020B0609030804020204" pitchFamily="49" charset="0"/>
              </a:rPr>
              <a:t> </a:t>
            </a:r>
            <a:r>
              <a:rPr lang="en-US" altLang="zh-CN" sz="1600" dirty="0" err="1">
                <a:solidFill>
                  <a:srgbClr val="F2AE49"/>
                </a:solidFill>
                <a:latin typeface="Menlo" panose="020B0609030804020204" pitchFamily="49" charset="0"/>
              </a:rPr>
              <a:t>listAttr</a:t>
            </a:r>
            <a:r>
              <a:rPr lang="en-US" altLang="zh-CN" sz="1600" dirty="0">
                <a:solidFill>
                  <a:srgbClr val="5C6166"/>
                </a:solidFill>
                <a:latin typeface="Menlo" panose="020B0609030804020204" pitchFamily="49" charset="0"/>
              </a:rPr>
              <a:t>(){</a:t>
            </a: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foreach</a:t>
            </a:r>
            <a:r>
              <a:rPr lang="en-US" altLang="zh-CN" sz="1600" dirty="0">
                <a:solidFill>
                  <a:srgbClr val="5C6166"/>
                </a:solidFill>
                <a:latin typeface="Menlo" panose="020B0609030804020204" pitchFamily="49" charset="0"/>
              </a:rPr>
              <a:t> (</a:t>
            </a:r>
            <a:r>
              <a:rPr lang="en-US" altLang="zh-CN" sz="1600" i="1" dirty="0">
                <a:solidFill>
                  <a:srgbClr val="55B4D4"/>
                </a:solidFill>
                <a:latin typeface="Menlo" panose="020B0609030804020204" pitchFamily="49" charset="0"/>
              </a:rPr>
              <a:t>$this</a:t>
            </a:r>
            <a:r>
              <a:rPr lang="en-US" altLang="zh-CN" sz="1600" dirty="0">
                <a:solidFill>
                  <a:srgbClr val="5C6166"/>
                </a:solidFill>
                <a:latin typeface="Menlo" panose="020B0609030804020204" pitchFamily="49" charset="0"/>
              </a:rPr>
              <a:t> </a:t>
            </a:r>
            <a:r>
              <a:rPr lang="en-US" altLang="zh-CN" sz="1600" dirty="0">
                <a:solidFill>
                  <a:srgbClr val="ED9366"/>
                </a:solidFill>
                <a:latin typeface="Menlo" panose="020B0609030804020204" pitchFamily="49" charset="0"/>
              </a:rPr>
              <a:t>as</a:t>
            </a:r>
            <a:r>
              <a:rPr lang="en-US" altLang="zh-CN" sz="1600" dirty="0">
                <a:solidFill>
                  <a:srgbClr val="5C6166"/>
                </a:solidFill>
                <a:latin typeface="Menlo" panose="020B0609030804020204" pitchFamily="49" charset="0"/>
              </a:rPr>
              <a:t> $key </a:t>
            </a:r>
            <a:r>
              <a:rPr lang="en-US" altLang="zh-CN" sz="1600" dirty="0">
                <a:solidFill>
                  <a:srgbClr val="ED9366"/>
                </a:solidFill>
                <a:latin typeface="Menlo" panose="020B0609030804020204" pitchFamily="49" charset="0"/>
              </a:rPr>
              <a:t>=&gt;</a:t>
            </a:r>
            <a:r>
              <a:rPr lang="en-US" altLang="zh-CN" sz="1600" dirty="0">
                <a:solidFill>
                  <a:srgbClr val="5C6166"/>
                </a:solidFill>
                <a:latin typeface="Menlo" panose="020B0609030804020204" pitchFamily="49" charset="0"/>
              </a:rPr>
              <a:t> $value) {</a:t>
            </a:r>
          </a:p>
          <a:p>
            <a:r>
              <a:rPr lang="zh-CN" altLang="en-US" sz="1600" dirty="0">
                <a:solidFill>
                  <a:srgbClr val="F07171"/>
                </a:solidFill>
                <a:latin typeface="Menlo" panose="020B0609030804020204" pitchFamily="49" charset="0"/>
              </a:rPr>
              <a:t>      </a:t>
            </a:r>
            <a:r>
              <a:rPr lang="en-US" altLang="zh-CN" sz="1600" dirty="0">
                <a:solidFill>
                  <a:srgbClr val="F07171"/>
                </a:solidFill>
                <a:latin typeface="Menlo" panose="020B0609030804020204" pitchFamily="49" charset="0"/>
              </a:rPr>
              <a:t>echo</a:t>
            </a:r>
            <a:r>
              <a:rPr lang="en-US" altLang="zh-CN" sz="1600" dirty="0">
                <a:solidFill>
                  <a:srgbClr val="5C6166"/>
                </a:solidFill>
                <a:latin typeface="Menlo" panose="020B0609030804020204" pitchFamily="49" charset="0"/>
              </a:rPr>
              <a:t> </a:t>
            </a:r>
            <a:r>
              <a:rPr lang="en-US" altLang="zh-CN" sz="1600" dirty="0">
                <a:solidFill>
                  <a:srgbClr val="86B300"/>
                </a:solidFill>
                <a:latin typeface="Menlo" panose="020B0609030804020204" pitchFamily="49" charset="0"/>
              </a:rPr>
              <a:t>"</a:t>
            </a:r>
            <a:r>
              <a:rPr lang="en-US" altLang="zh-CN" sz="1600" dirty="0">
                <a:solidFill>
                  <a:srgbClr val="4CBF99"/>
                </a:solidFill>
                <a:latin typeface="Menlo" panose="020B0609030804020204" pitchFamily="49" charset="0"/>
              </a:rPr>
              <a:t>\$</a:t>
            </a:r>
            <a:r>
              <a:rPr lang="en-US" altLang="zh-CN" sz="1600" dirty="0">
                <a:solidFill>
                  <a:srgbClr val="86B300"/>
                </a:solidFill>
                <a:latin typeface="Menlo" panose="020B0609030804020204" pitchFamily="49" charset="0"/>
              </a:rPr>
              <a:t>obj-&gt;</a:t>
            </a:r>
            <a:r>
              <a:rPr lang="en-US" altLang="zh-CN" sz="1600" dirty="0">
                <a:solidFill>
                  <a:srgbClr val="5C6166"/>
                </a:solidFill>
                <a:latin typeface="Menlo" panose="020B0609030804020204" pitchFamily="49" charset="0"/>
              </a:rPr>
              <a:t>$key</a:t>
            </a:r>
            <a:r>
              <a:rPr lang="en-US" altLang="zh-CN" sz="1600" dirty="0">
                <a:solidFill>
                  <a:srgbClr val="86B300"/>
                </a:solidFill>
                <a:latin typeface="Menlo" panose="020B0609030804020204" pitchFamily="49" charset="0"/>
              </a:rPr>
              <a:t> = </a:t>
            </a:r>
            <a:r>
              <a:rPr lang="en-US" altLang="zh-CN" sz="1600" dirty="0">
                <a:solidFill>
                  <a:srgbClr val="5C6166"/>
                </a:solidFill>
                <a:latin typeface="Menlo" panose="020B0609030804020204" pitchFamily="49" charset="0"/>
              </a:rPr>
              <a:t>$value</a:t>
            </a:r>
            <a:r>
              <a:rPr lang="en-US" altLang="zh-CN" sz="1600" dirty="0">
                <a:solidFill>
                  <a:srgbClr val="86B300"/>
                </a:solidFill>
                <a:latin typeface="Menlo" panose="020B0609030804020204" pitchFamily="49" charset="0"/>
              </a:rPr>
              <a:t>&lt;</a:t>
            </a:r>
            <a:r>
              <a:rPr lang="en-US" altLang="zh-CN" sz="1600" dirty="0" err="1">
                <a:solidFill>
                  <a:srgbClr val="86B300"/>
                </a:solidFill>
                <a:latin typeface="Menlo" panose="020B0609030804020204" pitchFamily="49" charset="0"/>
              </a:rPr>
              <a:t>br</a:t>
            </a:r>
            <a:r>
              <a:rPr lang="en-US" altLang="zh-CN" sz="1600" dirty="0">
                <a:solidFill>
                  <a:srgbClr val="86B300"/>
                </a:solidFill>
                <a:latin typeface="Menlo" panose="020B0609030804020204" pitchFamily="49" charset="0"/>
              </a:rPr>
              <a:t>&gt;"</a:t>
            </a:r>
            <a:r>
              <a:rPr lang="en-US" altLang="zh-CN" sz="1600" dirty="0">
                <a:solidFill>
                  <a:srgbClr val="5C6166"/>
                </a:solidFill>
                <a:latin typeface="Menlo" panose="020B0609030804020204" pitchFamily="49" charset="0"/>
              </a:rPr>
              <a:t>;</a:t>
            </a:r>
          </a:p>
          <a:p>
            <a:r>
              <a:rPr lang="zh-CN" altLang="en-US" sz="1600" dirty="0">
                <a:solidFill>
                  <a:srgbClr val="5C6166"/>
                </a:solidFill>
                <a:latin typeface="Menlo" panose="020B0609030804020204" pitchFamily="49" charset="0"/>
              </a:rPr>
              <a:t>    </a:t>
            </a:r>
            <a:r>
              <a:rPr lang="en-US" altLang="zh-CN" sz="1600" dirty="0">
                <a:solidFill>
                  <a:srgbClr val="5C6166"/>
                </a:solidFill>
                <a:latin typeface="Menlo" panose="020B0609030804020204" pitchFamily="49" charset="0"/>
              </a:rPr>
              <a:t>}</a:t>
            </a:r>
          </a:p>
          <a:p>
            <a:r>
              <a:rPr lang="zh-CN" altLang="en-US" sz="1600" dirty="0">
                <a:solidFill>
                  <a:srgbClr val="5C6166"/>
                </a:solidFill>
                <a:latin typeface="Menlo" panose="020B0609030804020204" pitchFamily="49" charset="0"/>
              </a:rPr>
              <a:t>  </a:t>
            </a:r>
            <a:r>
              <a:rPr lang="en-US" altLang="zh-CN" sz="1600" dirty="0">
                <a:solidFill>
                  <a:srgbClr val="5C6166"/>
                </a:solidFill>
                <a:latin typeface="Menlo" panose="020B0609030804020204" pitchFamily="49" charset="0"/>
              </a:rPr>
              <a:t>}</a:t>
            </a:r>
          </a:p>
          <a:p>
            <a:r>
              <a:rPr lang="en-US" altLang="zh-CN" sz="1600" dirty="0">
                <a:solidFill>
                  <a:srgbClr val="5C6166"/>
                </a:solidFill>
                <a:latin typeface="Menlo" panose="020B0609030804020204" pitchFamily="49" charset="0"/>
              </a:rPr>
              <a:t>}</a:t>
            </a:r>
          </a:p>
          <a:p>
            <a:br>
              <a:rPr lang="en-US" altLang="zh-CN" sz="1600" dirty="0">
                <a:solidFill>
                  <a:srgbClr val="5C6166"/>
                </a:solidFill>
                <a:latin typeface="Menlo" panose="020B0609030804020204" pitchFamily="49" charset="0"/>
              </a:rPr>
            </a:br>
            <a:r>
              <a:rPr lang="en-US" altLang="zh-CN" sz="1600" dirty="0">
                <a:solidFill>
                  <a:srgbClr val="5C6166"/>
                </a:solidFill>
                <a:latin typeface="Menlo" panose="020B0609030804020204" pitchFamily="49" charset="0"/>
              </a:rPr>
              <a:t>$</a:t>
            </a:r>
            <a:r>
              <a:rPr lang="en-US" altLang="zh-CN" sz="1600" dirty="0" err="1">
                <a:solidFill>
                  <a:srgbClr val="5C6166"/>
                </a:solidFill>
                <a:latin typeface="Menlo" panose="020B0609030804020204" pitchFamily="49" charset="0"/>
              </a:rPr>
              <a:t>benz</a:t>
            </a:r>
            <a:r>
              <a:rPr lang="en-US" altLang="zh-CN" sz="1600" dirty="0">
                <a:solidFill>
                  <a:srgbClr val="ED9366"/>
                </a:solidFill>
                <a:latin typeface="Menlo" panose="020B0609030804020204" pitchFamily="49" charset="0"/>
              </a:rPr>
              <a:t>=</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new</a:t>
            </a:r>
            <a:r>
              <a:rPr lang="en-US" altLang="zh-CN" sz="1600" dirty="0">
                <a:solidFill>
                  <a:srgbClr val="5C6166"/>
                </a:solidFill>
                <a:latin typeface="Menlo" panose="020B0609030804020204" pitchFamily="49" charset="0"/>
              </a:rPr>
              <a:t> </a:t>
            </a:r>
            <a:r>
              <a:rPr lang="en-US" altLang="zh-CN" sz="1600" dirty="0">
                <a:solidFill>
                  <a:srgbClr val="55B4D4"/>
                </a:solidFill>
                <a:latin typeface="Menlo" panose="020B0609030804020204" pitchFamily="49" charset="0"/>
              </a:rPr>
              <a:t>Car</a:t>
            </a:r>
            <a:r>
              <a:rPr lang="en-US" altLang="zh-CN" sz="1600" dirty="0">
                <a:solidFill>
                  <a:srgbClr val="5C6166"/>
                </a:solidFill>
                <a:latin typeface="Menlo" panose="020B0609030804020204" pitchFamily="49" charset="0"/>
              </a:rPr>
              <a:t>();</a:t>
            </a:r>
          </a:p>
          <a:p>
            <a:r>
              <a:rPr lang="en-US" altLang="zh-CN" sz="1600" dirty="0">
                <a:solidFill>
                  <a:srgbClr val="5C6166"/>
                </a:solidFill>
                <a:latin typeface="Menlo" panose="020B0609030804020204" pitchFamily="49" charset="0"/>
              </a:rPr>
              <a:t>$</a:t>
            </a:r>
            <a:r>
              <a:rPr lang="en-US" altLang="zh-CN" sz="1600" dirty="0" err="1">
                <a:solidFill>
                  <a:srgbClr val="5C6166"/>
                </a:solidFill>
                <a:latin typeface="Menlo" panose="020B0609030804020204" pitchFamily="49" charset="0"/>
              </a:rPr>
              <a:t>benz</a:t>
            </a:r>
            <a:r>
              <a:rPr lang="en-US" altLang="zh-CN" sz="1600" dirty="0">
                <a:solidFill>
                  <a:srgbClr val="ED9366"/>
                </a:solidFill>
                <a:latin typeface="Menlo" panose="020B0609030804020204" pitchFamily="49" charset="0"/>
              </a:rPr>
              <a:t>-&gt;</a:t>
            </a:r>
            <a:r>
              <a:rPr lang="en-US" altLang="zh-CN" sz="1600" dirty="0" err="1">
                <a:solidFill>
                  <a:srgbClr val="F2AE49"/>
                </a:solidFill>
                <a:latin typeface="Menlo" panose="020B0609030804020204" pitchFamily="49" charset="0"/>
              </a:rPr>
              <a:t>listAttr</a:t>
            </a:r>
            <a:r>
              <a:rPr lang="en-US" altLang="zh-CN" sz="1600" dirty="0">
                <a:solidFill>
                  <a:srgbClr val="5C6166"/>
                </a:solidFill>
                <a:latin typeface="Menlo" panose="020B0609030804020204" pitchFamily="49" charset="0"/>
              </a:rPr>
              <a:t>();</a:t>
            </a:r>
          </a:p>
          <a:p>
            <a:r>
              <a:rPr lang="en-US" altLang="zh-CN" sz="1600" i="1" dirty="0">
                <a:solidFill>
                  <a:srgbClr val="787B80"/>
                </a:solidFill>
                <a:latin typeface="Menlo" panose="020B0609030804020204" pitchFamily="49" charset="0"/>
              </a:rPr>
              <a:t>//$obj-&gt;brand = </a:t>
            </a:r>
            <a:r>
              <a:rPr lang="zh-CN" altLang="en-US" sz="1600" i="1" dirty="0">
                <a:solidFill>
                  <a:srgbClr val="787B80"/>
                </a:solidFill>
                <a:latin typeface="Menlo" panose="020B0609030804020204" pitchFamily="49" charset="0"/>
              </a:rPr>
              <a:t>奔驰</a:t>
            </a:r>
            <a:endParaRPr lang="zh-CN" altLang="en-US" sz="1600" dirty="0">
              <a:solidFill>
                <a:srgbClr val="5C6166"/>
              </a:solidFill>
              <a:latin typeface="Menlo" panose="020B0609030804020204" pitchFamily="49" charset="0"/>
            </a:endParaRPr>
          </a:p>
          <a:p>
            <a:r>
              <a:rPr lang="en-US" altLang="zh-CN" sz="1600" i="1" dirty="0">
                <a:solidFill>
                  <a:srgbClr val="787B80"/>
                </a:solidFill>
                <a:latin typeface="Menlo" panose="020B0609030804020204" pitchFamily="49" charset="0"/>
              </a:rPr>
              <a:t>//$obj-&gt;</a:t>
            </a:r>
            <a:r>
              <a:rPr lang="en-US" altLang="zh-CN" sz="1600" i="1" dirty="0" err="1">
                <a:solidFill>
                  <a:srgbClr val="787B80"/>
                </a:solidFill>
                <a:latin typeface="Menlo" panose="020B0609030804020204" pitchFamily="49" charset="0"/>
              </a:rPr>
              <a:t>seatNum</a:t>
            </a:r>
            <a:r>
              <a:rPr lang="en-US" altLang="zh-CN" sz="1600" i="1" dirty="0">
                <a:solidFill>
                  <a:srgbClr val="787B80"/>
                </a:solidFill>
                <a:latin typeface="Menlo" panose="020B0609030804020204" pitchFamily="49" charset="0"/>
              </a:rPr>
              <a:t> = 4</a:t>
            </a:r>
            <a:endParaRPr lang="en-US" altLang="zh-CN" sz="1600" dirty="0">
              <a:solidFill>
                <a:srgbClr val="5C6166"/>
              </a:solidFill>
              <a:latin typeface="Menlo" panose="020B0609030804020204" pitchFamily="49" charset="0"/>
            </a:endParaRPr>
          </a:p>
          <a:p>
            <a:r>
              <a:rPr lang="en-US" altLang="zh-CN" sz="1600" i="1" dirty="0">
                <a:solidFill>
                  <a:srgbClr val="787B80"/>
                </a:solidFill>
                <a:latin typeface="Menlo" panose="020B0609030804020204" pitchFamily="49" charset="0"/>
              </a:rPr>
              <a:t>//$obj-&gt;engine = M274</a:t>
            </a:r>
            <a:endParaRPr lang="en-US" altLang="zh-CN" sz="1600" dirty="0">
              <a:solidFill>
                <a:srgbClr val="5C6166"/>
              </a:solidFill>
              <a:latin typeface="Menlo" panose="020B0609030804020204" pitchFamily="49" charset="0"/>
            </a:endParaRPr>
          </a:p>
          <a:p>
            <a:r>
              <a:rPr lang="en-US" altLang="zh-CN" sz="1600" dirty="0">
                <a:solidFill>
                  <a:srgbClr val="F07171"/>
                </a:solidFill>
                <a:latin typeface="Menlo" panose="020B0609030804020204" pitchFamily="49" charset="0"/>
              </a:rPr>
              <a:t>echo</a:t>
            </a:r>
            <a:r>
              <a:rPr lang="en-US" altLang="zh-CN" sz="1600" dirty="0">
                <a:solidFill>
                  <a:srgbClr val="5C6166"/>
                </a:solidFill>
                <a:latin typeface="Menlo" panose="020B0609030804020204" pitchFamily="49" charset="0"/>
              </a:rPr>
              <a:t> </a:t>
            </a:r>
            <a:r>
              <a:rPr lang="en-US" altLang="zh-CN" sz="1600" dirty="0">
                <a:solidFill>
                  <a:srgbClr val="86B300"/>
                </a:solidFill>
                <a:latin typeface="Menlo" panose="020B0609030804020204" pitchFamily="49" charset="0"/>
              </a:rPr>
              <a:t>'&lt;</a:t>
            </a:r>
            <a:r>
              <a:rPr lang="en-US" altLang="zh-CN" sz="1600" dirty="0" err="1">
                <a:solidFill>
                  <a:srgbClr val="86B300"/>
                </a:solidFill>
                <a:latin typeface="Menlo" panose="020B0609030804020204" pitchFamily="49" charset="0"/>
              </a:rPr>
              <a:t>hr</a:t>
            </a:r>
            <a:r>
              <a:rPr lang="en-US" altLang="zh-CN" sz="1600" dirty="0">
                <a:solidFill>
                  <a:srgbClr val="86B300"/>
                </a:solidFill>
                <a:latin typeface="Menlo" panose="020B0609030804020204" pitchFamily="49" charset="0"/>
              </a:rPr>
              <a:t>&gt;'</a:t>
            </a:r>
            <a:r>
              <a:rPr lang="en-US" altLang="zh-CN" sz="1600" dirty="0">
                <a:solidFill>
                  <a:srgbClr val="5C6166"/>
                </a:solidFill>
                <a:latin typeface="Menlo" panose="020B0609030804020204" pitchFamily="49" charset="0"/>
              </a:rPr>
              <a:t>;</a:t>
            </a:r>
          </a:p>
          <a:p>
            <a:r>
              <a:rPr lang="en-US" altLang="zh-CN" sz="1600" dirty="0">
                <a:solidFill>
                  <a:srgbClr val="FA8D3E"/>
                </a:solidFill>
                <a:latin typeface="Menlo" panose="020B0609030804020204" pitchFamily="49" charset="0"/>
              </a:rPr>
              <a:t>foreach</a:t>
            </a:r>
            <a:r>
              <a:rPr lang="en-US" altLang="zh-CN" sz="1600" dirty="0">
                <a:solidFill>
                  <a:srgbClr val="5C6166"/>
                </a:solidFill>
                <a:latin typeface="Menlo" panose="020B0609030804020204" pitchFamily="49" charset="0"/>
              </a:rPr>
              <a:t> ($</a:t>
            </a:r>
            <a:r>
              <a:rPr lang="en-US" altLang="zh-CN" sz="1600" dirty="0" err="1">
                <a:solidFill>
                  <a:srgbClr val="5C6166"/>
                </a:solidFill>
                <a:latin typeface="Menlo" panose="020B0609030804020204" pitchFamily="49" charset="0"/>
              </a:rPr>
              <a:t>benz</a:t>
            </a:r>
            <a:r>
              <a:rPr lang="en-US" altLang="zh-CN" sz="1600" dirty="0">
                <a:solidFill>
                  <a:srgbClr val="5C6166"/>
                </a:solidFill>
                <a:latin typeface="Menlo" panose="020B0609030804020204" pitchFamily="49" charset="0"/>
              </a:rPr>
              <a:t> </a:t>
            </a:r>
            <a:r>
              <a:rPr lang="en-US" altLang="zh-CN" sz="1600" dirty="0">
                <a:solidFill>
                  <a:srgbClr val="ED9366"/>
                </a:solidFill>
                <a:latin typeface="Menlo" panose="020B0609030804020204" pitchFamily="49" charset="0"/>
              </a:rPr>
              <a:t>as</a:t>
            </a:r>
            <a:r>
              <a:rPr lang="en-US" altLang="zh-CN" sz="1600" dirty="0">
                <a:solidFill>
                  <a:srgbClr val="5C6166"/>
                </a:solidFill>
                <a:latin typeface="Menlo" panose="020B0609030804020204" pitchFamily="49" charset="0"/>
              </a:rPr>
              <a:t> $key </a:t>
            </a:r>
            <a:r>
              <a:rPr lang="en-US" altLang="zh-CN" sz="1600" dirty="0">
                <a:solidFill>
                  <a:srgbClr val="ED9366"/>
                </a:solidFill>
                <a:latin typeface="Menlo" panose="020B0609030804020204" pitchFamily="49" charset="0"/>
              </a:rPr>
              <a:t>=&gt;</a:t>
            </a:r>
            <a:r>
              <a:rPr lang="en-US" altLang="zh-CN" sz="1600" dirty="0">
                <a:solidFill>
                  <a:srgbClr val="5C6166"/>
                </a:solidFill>
                <a:latin typeface="Menlo" panose="020B0609030804020204" pitchFamily="49" charset="0"/>
              </a:rPr>
              <a:t> $value) {</a:t>
            </a:r>
          </a:p>
          <a:p>
            <a:r>
              <a:rPr lang="zh-CN" altLang="en-US" sz="1600" dirty="0">
                <a:solidFill>
                  <a:srgbClr val="F07171"/>
                </a:solidFill>
                <a:latin typeface="Menlo" panose="020B0609030804020204" pitchFamily="49" charset="0"/>
              </a:rPr>
              <a:t>  </a:t>
            </a:r>
            <a:r>
              <a:rPr lang="en-US" altLang="zh-CN" sz="1600" dirty="0">
                <a:solidFill>
                  <a:srgbClr val="F07171"/>
                </a:solidFill>
                <a:latin typeface="Menlo" panose="020B0609030804020204" pitchFamily="49" charset="0"/>
              </a:rPr>
              <a:t>echo</a:t>
            </a:r>
            <a:r>
              <a:rPr lang="en-US" altLang="zh-CN" sz="1600" dirty="0">
                <a:solidFill>
                  <a:srgbClr val="5C6166"/>
                </a:solidFill>
                <a:latin typeface="Menlo" panose="020B0609030804020204" pitchFamily="49" charset="0"/>
              </a:rPr>
              <a:t> </a:t>
            </a:r>
            <a:r>
              <a:rPr lang="en-US" altLang="zh-CN" sz="1600" dirty="0">
                <a:solidFill>
                  <a:srgbClr val="86B300"/>
                </a:solidFill>
                <a:latin typeface="Menlo" panose="020B0609030804020204" pitchFamily="49" charset="0"/>
              </a:rPr>
              <a:t>"</a:t>
            </a:r>
            <a:r>
              <a:rPr lang="en-US" altLang="zh-CN" sz="1600" dirty="0">
                <a:solidFill>
                  <a:srgbClr val="4CBF99"/>
                </a:solidFill>
                <a:latin typeface="Menlo" panose="020B0609030804020204" pitchFamily="49" charset="0"/>
              </a:rPr>
              <a:t>\$</a:t>
            </a:r>
            <a:r>
              <a:rPr lang="en-US" altLang="zh-CN" sz="1600" dirty="0">
                <a:solidFill>
                  <a:srgbClr val="86B300"/>
                </a:solidFill>
                <a:latin typeface="Menlo" panose="020B0609030804020204" pitchFamily="49" charset="0"/>
              </a:rPr>
              <a:t>obj-&gt;</a:t>
            </a:r>
            <a:r>
              <a:rPr lang="en-US" altLang="zh-CN" sz="1600" dirty="0">
                <a:solidFill>
                  <a:srgbClr val="5C6166"/>
                </a:solidFill>
                <a:latin typeface="Menlo" panose="020B0609030804020204" pitchFamily="49" charset="0"/>
              </a:rPr>
              <a:t>$key</a:t>
            </a:r>
            <a:r>
              <a:rPr lang="en-US" altLang="zh-CN" sz="1600" dirty="0">
                <a:solidFill>
                  <a:srgbClr val="86B300"/>
                </a:solidFill>
                <a:latin typeface="Menlo" panose="020B0609030804020204" pitchFamily="49" charset="0"/>
              </a:rPr>
              <a:t> = </a:t>
            </a:r>
            <a:r>
              <a:rPr lang="en-US" altLang="zh-CN" sz="1600" dirty="0">
                <a:solidFill>
                  <a:srgbClr val="5C6166"/>
                </a:solidFill>
                <a:latin typeface="Menlo" panose="020B0609030804020204" pitchFamily="49" charset="0"/>
              </a:rPr>
              <a:t>$value</a:t>
            </a:r>
            <a:r>
              <a:rPr lang="en-US" altLang="zh-CN" sz="1600" dirty="0">
                <a:solidFill>
                  <a:srgbClr val="86B300"/>
                </a:solidFill>
                <a:latin typeface="Menlo" panose="020B0609030804020204" pitchFamily="49" charset="0"/>
              </a:rPr>
              <a:t>&lt;</a:t>
            </a:r>
            <a:r>
              <a:rPr lang="en-US" altLang="zh-CN" sz="1600" dirty="0" err="1">
                <a:solidFill>
                  <a:srgbClr val="86B300"/>
                </a:solidFill>
                <a:latin typeface="Menlo" panose="020B0609030804020204" pitchFamily="49" charset="0"/>
              </a:rPr>
              <a:t>br</a:t>
            </a:r>
            <a:r>
              <a:rPr lang="en-US" altLang="zh-CN" sz="1600" dirty="0">
                <a:solidFill>
                  <a:srgbClr val="86B300"/>
                </a:solidFill>
                <a:latin typeface="Menlo" panose="020B0609030804020204" pitchFamily="49" charset="0"/>
              </a:rPr>
              <a:t>&gt;"</a:t>
            </a:r>
            <a:r>
              <a:rPr lang="en-US" altLang="zh-CN" sz="1600" dirty="0">
                <a:solidFill>
                  <a:srgbClr val="5C6166"/>
                </a:solidFill>
                <a:latin typeface="Menlo" panose="020B0609030804020204" pitchFamily="49" charset="0"/>
              </a:rPr>
              <a:t>;</a:t>
            </a:r>
          </a:p>
          <a:p>
            <a:r>
              <a:rPr lang="en-US" altLang="zh-CN" sz="1600" dirty="0">
                <a:solidFill>
                  <a:srgbClr val="5C6166"/>
                </a:solidFill>
                <a:latin typeface="Menlo" panose="020B0609030804020204" pitchFamily="49" charset="0"/>
              </a:rPr>
              <a:t>}</a:t>
            </a:r>
          </a:p>
          <a:p>
            <a:r>
              <a:rPr lang="en-US" altLang="zh-CN" sz="1600" i="1" dirty="0">
                <a:solidFill>
                  <a:srgbClr val="787B80"/>
                </a:solidFill>
                <a:latin typeface="Menlo" panose="020B0609030804020204" pitchFamily="49" charset="0"/>
              </a:rPr>
              <a:t>//$obj-&gt;engine = M274</a:t>
            </a:r>
            <a:endParaRPr lang="en-US" altLang="zh-CN" sz="1600" b="0" dirty="0">
              <a:solidFill>
                <a:srgbClr val="5C6166"/>
              </a:solidFill>
              <a:effectLst/>
              <a:latin typeface="Menlo" panose="020B0609030804020204" pitchFamily="49" charset="0"/>
            </a:endParaRPr>
          </a:p>
        </p:txBody>
      </p:sp>
      <p:sp>
        <p:nvSpPr>
          <p:cNvPr id="5" name="圆角矩形 4">
            <a:extLst>
              <a:ext uri="{FF2B5EF4-FFF2-40B4-BE49-F238E27FC236}">
                <a16:creationId xmlns:a16="http://schemas.microsoft.com/office/drawing/2014/main" id="{9EDD595B-5F5E-664E-81B4-DF062241AA0C}"/>
              </a:ext>
            </a:extLst>
          </p:cNvPr>
          <p:cNvSpPr/>
          <p:nvPr/>
        </p:nvSpPr>
        <p:spPr>
          <a:xfrm>
            <a:off x="1576704" y="2636912"/>
            <a:ext cx="9037004" cy="1584176"/>
          </a:xfrm>
          <a:prstGeom prst="roundRect">
            <a:avLst/>
          </a:prstGeom>
          <a:gradFill flip="none" rotWithShape="1">
            <a:gsLst>
              <a:gs pos="0">
                <a:srgbClr val="06AEC0">
                  <a:tint val="66000"/>
                  <a:satMod val="160000"/>
                </a:srgbClr>
              </a:gs>
              <a:gs pos="50000">
                <a:srgbClr val="06AEC0">
                  <a:tint val="44500"/>
                  <a:satMod val="160000"/>
                </a:srgbClr>
              </a:gs>
              <a:gs pos="100000">
                <a:srgbClr val="06AEC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accent4"/>
                </a:solidFill>
              </a:rPr>
              <a:t>思考：为什么通过 </a:t>
            </a:r>
            <a:r>
              <a:rPr kumimoji="1" lang="en-US" altLang="zh-CN" sz="2400" dirty="0">
                <a:solidFill>
                  <a:schemeClr val="accent4"/>
                </a:solidFill>
              </a:rPr>
              <a:t>$</a:t>
            </a:r>
            <a:r>
              <a:rPr kumimoji="1" lang="en-US" altLang="zh-CN" sz="2400" dirty="0" err="1">
                <a:solidFill>
                  <a:schemeClr val="accent4"/>
                </a:solidFill>
              </a:rPr>
              <a:t>benz</a:t>
            </a:r>
            <a:r>
              <a:rPr kumimoji="1" lang="zh-CN" altLang="en-US" sz="2400" dirty="0">
                <a:solidFill>
                  <a:schemeClr val="accent4"/>
                </a:solidFill>
              </a:rPr>
              <a:t> 进行</a:t>
            </a:r>
            <a:r>
              <a:rPr kumimoji="1" lang="en-US" altLang="zh-CN" sz="2400" dirty="0">
                <a:solidFill>
                  <a:schemeClr val="accent4"/>
                </a:solidFill>
              </a:rPr>
              <a:t>foreach</a:t>
            </a:r>
            <a:r>
              <a:rPr kumimoji="1" lang="zh-CN" altLang="en-US" sz="2400" dirty="0">
                <a:solidFill>
                  <a:schemeClr val="accent4"/>
                </a:solidFill>
              </a:rPr>
              <a:t>循环只输出了 </a:t>
            </a:r>
            <a:r>
              <a:rPr kumimoji="1" lang="en-US" altLang="zh-CN" sz="2400" dirty="0">
                <a:solidFill>
                  <a:schemeClr val="accent4"/>
                </a:solidFill>
              </a:rPr>
              <a:t>$engine</a:t>
            </a:r>
            <a:r>
              <a:rPr kumimoji="1" lang="zh-CN" altLang="en-US" sz="2400" dirty="0">
                <a:solidFill>
                  <a:schemeClr val="accent4"/>
                </a:solidFill>
              </a:rPr>
              <a:t>属性？</a:t>
            </a:r>
          </a:p>
        </p:txBody>
      </p:sp>
      <p:sp>
        <p:nvSpPr>
          <p:cNvPr id="8" name="圆角矩形 7">
            <a:extLst>
              <a:ext uri="{FF2B5EF4-FFF2-40B4-BE49-F238E27FC236}">
                <a16:creationId xmlns:a16="http://schemas.microsoft.com/office/drawing/2014/main" id="{60C82F32-C05C-BA4A-8916-258C36CFCA64}"/>
              </a:ext>
            </a:extLst>
          </p:cNvPr>
          <p:cNvSpPr/>
          <p:nvPr/>
        </p:nvSpPr>
        <p:spPr>
          <a:xfrm>
            <a:off x="1576704" y="2524646"/>
            <a:ext cx="9037004" cy="2079848"/>
          </a:xfrm>
          <a:prstGeom prst="roundRect">
            <a:avLst/>
          </a:prstGeom>
          <a:gradFill flip="none" rotWithShape="1">
            <a:gsLst>
              <a:gs pos="0">
                <a:srgbClr val="06AEC0">
                  <a:tint val="66000"/>
                  <a:satMod val="160000"/>
                </a:srgbClr>
              </a:gs>
              <a:gs pos="50000">
                <a:srgbClr val="06AEC0">
                  <a:tint val="44500"/>
                  <a:satMod val="160000"/>
                </a:srgbClr>
              </a:gs>
              <a:gs pos="100000">
                <a:srgbClr val="06AEC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dirty="0">
                <a:solidFill>
                  <a:schemeClr val="accent4"/>
                </a:solidFill>
              </a:rPr>
              <a:t>$brand</a:t>
            </a:r>
            <a:r>
              <a:rPr kumimoji="1" lang="zh-CN" altLang="en-US" sz="2400" dirty="0">
                <a:solidFill>
                  <a:schemeClr val="accent4"/>
                </a:solidFill>
              </a:rPr>
              <a:t> 是</a:t>
            </a:r>
            <a:r>
              <a:rPr kumimoji="1" lang="en-US" altLang="zh-CN" sz="2400" dirty="0">
                <a:solidFill>
                  <a:schemeClr val="accent4"/>
                </a:solidFill>
              </a:rPr>
              <a:t>private</a:t>
            </a:r>
            <a:r>
              <a:rPr kumimoji="1" lang="zh-CN" altLang="en-US" sz="2400" dirty="0">
                <a:solidFill>
                  <a:schemeClr val="accent4"/>
                </a:solidFill>
              </a:rPr>
              <a:t>属性，只能在本类中访问；</a:t>
            </a:r>
            <a:endParaRPr kumimoji="1" lang="en-US" altLang="zh-CN" sz="2400" dirty="0">
              <a:solidFill>
                <a:schemeClr val="accent4"/>
              </a:solidFill>
            </a:endParaRPr>
          </a:p>
          <a:p>
            <a:r>
              <a:rPr kumimoji="1" lang="en-US" altLang="zh-CN" sz="2400" dirty="0">
                <a:solidFill>
                  <a:schemeClr val="accent4"/>
                </a:solidFill>
              </a:rPr>
              <a:t>$</a:t>
            </a:r>
            <a:r>
              <a:rPr kumimoji="1" lang="en-US" altLang="zh-CN" sz="2400" dirty="0" err="1">
                <a:solidFill>
                  <a:schemeClr val="accent4"/>
                </a:solidFill>
              </a:rPr>
              <a:t>seatNum</a:t>
            </a:r>
            <a:r>
              <a:rPr kumimoji="1" lang="zh-CN" altLang="en-US" sz="2400" dirty="0">
                <a:solidFill>
                  <a:schemeClr val="accent4"/>
                </a:solidFill>
              </a:rPr>
              <a:t>是 </a:t>
            </a:r>
            <a:r>
              <a:rPr kumimoji="1" lang="en-US" altLang="zh-CN" sz="2400" dirty="0">
                <a:solidFill>
                  <a:schemeClr val="accent4"/>
                </a:solidFill>
              </a:rPr>
              <a:t>protected</a:t>
            </a:r>
            <a:r>
              <a:rPr kumimoji="1" lang="zh-CN" altLang="en-US" sz="2400" dirty="0">
                <a:solidFill>
                  <a:schemeClr val="accent4"/>
                </a:solidFill>
              </a:rPr>
              <a:t>属性，只能在本类和子类中访问；</a:t>
            </a:r>
            <a:endParaRPr kumimoji="1" lang="en-US" altLang="zh-CN" sz="2400" dirty="0">
              <a:solidFill>
                <a:schemeClr val="accent4"/>
              </a:solidFill>
            </a:endParaRPr>
          </a:p>
          <a:p>
            <a:r>
              <a:rPr kumimoji="1" lang="zh-CN" altLang="en-US" sz="2400" dirty="0">
                <a:solidFill>
                  <a:schemeClr val="accent4"/>
                </a:solidFill>
              </a:rPr>
              <a:t>因此这两个成员都不能在外部访问（即通过 </a:t>
            </a:r>
            <a:r>
              <a:rPr kumimoji="1" lang="en-US" altLang="zh-CN" sz="2400" dirty="0">
                <a:solidFill>
                  <a:schemeClr val="accent4"/>
                </a:solidFill>
              </a:rPr>
              <a:t>$</a:t>
            </a:r>
            <a:r>
              <a:rPr kumimoji="1" lang="en-US" altLang="zh-CN" sz="2400" dirty="0" err="1">
                <a:solidFill>
                  <a:schemeClr val="accent4"/>
                </a:solidFill>
              </a:rPr>
              <a:t>benz</a:t>
            </a:r>
            <a:r>
              <a:rPr kumimoji="1" lang="zh-CN" altLang="en-US" sz="2400" dirty="0">
                <a:solidFill>
                  <a:schemeClr val="accent4"/>
                </a:solidFill>
              </a:rPr>
              <a:t>对象访问）。</a:t>
            </a:r>
          </a:p>
        </p:txBody>
      </p:sp>
    </p:spTree>
    <p:extLst>
      <p:ext uri="{BB962C8B-B14F-4D97-AF65-F5344CB8AC3E}">
        <p14:creationId xmlns:p14="http://schemas.microsoft.com/office/powerpoint/2010/main" val="1824828122"/>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5"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750"/>
                                        <p:tgtEl>
                                          <p:spTgt spid="8"/>
                                        </p:tgtEl>
                                      </p:cBhvr>
                                    </p:animEffect>
                                    <p:anim calcmode="lin" valueType="num">
                                      <p:cBhvr>
                                        <p:cTn id="14" dur="750" fill="hold"/>
                                        <p:tgtEl>
                                          <p:spTgt spid="8"/>
                                        </p:tgtEl>
                                        <p:attrNameLst>
                                          <p:attrName>style.rotation</p:attrName>
                                        </p:attrNameLst>
                                      </p:cBhvr>
                                      <p:tavLst>
                                        <p:tav tm="0">
                                          <p:val>
                                            <p:fltVal val="720"/>
                                          </p:val>
                                        </p:tav>
                                        <p:tav tm="100000">
                                          <p:val>
                                            <p:fltVal val="0"/>
                                          </p:val>
                                        </p:tav>
                                      </p:tavLst>
                                    </p:anim>
                                    <p:anim calcmode="lin" valueType="num">
                                      <p:cBhvr>
                                        <p:cTn id="15" dur="750" fill="hold"/>
                                        <p:tgtEl>
                                          <p:spTgt spid="8"/>
                                        </p:tgtEl>
                                        <p:attrNameLst>
                                          <p:attrName>ppt_h</p:attrName>
                                        </p:attrNameLst>
                                      </p:cBhvr>
                                      <p:tavLst>
                                        <p:tav tm="0">
                                          <p:val>
                                            <p:fltVal val="0"/>
                                          </p:val>
                                        </p:tav>
                                        <p:tav tm="100000">
                                          <p:val>
                                            <p:strVal val="#ppt_h"/>
                                          </p:val>
                                        </p:tav>
                                      </p:tavLst>
                                    </p:anim>
                                    <p:anim calcmode="lin" valueType="num">
                                      <p:cBhvr>
                                        <p:cTn id="16" dur="750" fill="hold"/>
                                        <p:tgtEl>
                                          <p:spTgt spid="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类的实例化</a:t>
            </a:r>
          </a:p>
        </p:txBody>
      </p:sp>
      <p:sp>
        <p:nvSpPr>
          <p:cNvPr id="2" name="矩形 1">
            <a:extLst>
              <a:ext uri="{FF2B5EF4-FFF2-40B4-BE49-F238E27FC236}">
                <a16:creationId xmlns:a16="http://schemas.microsoft.com/office/drawing/2014/main" id="{B929D528-1DE5-FB40-B6B4-AC0A186C8899}"/>
              </a:ext>
            </a:extLst>
          </p:cNvPr>
          <p:cNvSpPr/>
          <p:nvPr/>
        </p:nvSpPr>
        <p:spPr>
          <a:xfrm>
            <a:off x="1054646" y="1124744"/>
            <a:ext cx="1731564" cy="461665"/>
          </a:xfrm>
          <a:prstGeom prst="rect">
            <a:avLst/>
          </a:prstGeom>
        </p:spPr>
        <p:txBody>
          <a:bodyPr wrap="none">
            <a:spAutoFit/>
          </a:bodyPr>
          <a:lstStyle/>
          <a:p>
            <a:r>
              <a:rPr lang="zh-CN" altLang="en-US" sz="2400" b="1" dirty="0"/>
              <a:t>方法的操作</a:t>
            </a:r>
          </a:p>
        </p:txBody>
      </p:sp>
      <p:sp>
        <p:nvSpPr>
          <p:cNvPr id="3" name="矩形 2">
            <a:extLst>
              <a:ext uri="{FF2B5EF4-FFF2-40B4-BE49-F238E27FC236}">
                <a16:creationId xmlns:a16="http://schemas.microsoft.com/office/drawing/2014/main" id="{13E38F72-D69F-7842-B8A0-91F6DDB2C859}"/>
              </a:ext>
            </a:extLst>
          </p:cNvPr>
          <p:cNvSpPr/>
          <p:nvPr/>
        </p:nvSpPr>
        <p:spPr>
          <a:xfrm>
            <a:off x="3358902" y="1599758"/>
            <a:ext cx="6336704" cy="4493538"/>
          </a:xfrm>
          <a:prstGeom prst="rect">
            <a:avLst/>
          </a:prstGeom>
        </p:spPr>
        <p:txBody>
          <a:bodyPr wrap="square">
            <a:spAutoFit/>
          </a:bodyPr>
          <a:lstStyle/>
          <a:p>
            <a:r>
              <a:rPr lang="en-US" altLang="zh-CN" sz="2200" dirty="0">
                <a:solidFill>
                  <a:srgbClr val="FA8D3E"/>
                </a:solidFill>
                <a:latin typeface="Menlo" panose="020B0609030804020204" pitchFamily="49" charset="0"/>
              </a:rPr>
              <a:t>class</a:t>
            </a:r>
            <a:r>
              <a:rPr lang="en-US" altLang="zh-CN" sz="2200" dirty="0">
                <a:solidFill>
                  <a:srgbClr val="5C6166"/>
                </a:solidFill>
                <a:latin typeface="Menlo" panose="020B0609030804020204" pitchFamily="49" charset="0"/>
              </a:rPr>
              <a:t> </a:t>
            </a:r>
            <a:r>
              <a:rPr lang="en-US" altLang="zh-CN" sz="2200" dirty="0">
                <a:solidFill>
                  <a:srgbClr val="399EE6"/>
                </a:solidFill>
                <a:latin typeface="Menlo" panose="020B0609030804020204" pitchFamily="49" charset="0"/>
              </a:rPr>
              <a:t>Student</a:t>
            </a:r>
            <a:r>
              <a:rPr lang="en-US" altLang="zh-CN" sz="2200" dirty="0">
                <a:solidFill>
                  <a:srgbClr val="5C6166"/>
                </a:solidFill>
                <a:latin typeface="Menlo" panose="020B0609030804020204" pitchFamily="49" charset="0"/>
              </a:rPr>
              <a:t>{</a:t>
            </a:r>
          </a:p>
          <a:p>
            <a:r>
              <a:rPr lang="zh-CN" altLang="en-US" sz="2200" i="1" dirty="0">
                <a:solidFill>
                  <a:srgbClr val="787B80"/>
                </a:solidFill>
                <a:latin typeface="Menlo" panose="020B0609030804020204" pitchFamily="49" charset="0"/>
              </a:rPr>
              <a:t>  </a:t>
            </a:r>
            <a:r>
              <a:rPr lang="en-US" altLang="zh-CN" sz="2200" i="1" dirty="0">
                <a:solidFill>
                  <a:srgbClr val="787B80"/>
                </a:solidFill>
                <a:latin typeface="Menlo" panose="020B0609030804020204" pitchFamily="49" charset="0"/>
              </a:rPr>
              <a:t>// </a:t>
            </a:r>
            <a:r>
              <a:rPr lang="zh-CN" altLang="en-US" sz="2200" i="1" dirty="0">
                <a:solidFill>
                  <a:srgbClr val="787B80"/>
                </a:solidFill>
                <a:latin typeface="Menlo" panose="020B0609030804020204" pitchFamily="49" charset="0"/>
              </a:rPr>
              <a:t>成员属性</a:t>
            </a:r>
            <a:endParaRPr lang="zh-CN" altLang="en-US" sz="2200" dirty="0">
              <a:solidFill>
                <a:srgbClr val="5C6166"/>
              </a:solidFill>
              <a:latin typeface="Menlo" panose="020B0609030804020204" pitchFamily="49" charset="0"/>
            </a:endParaRPr>
          </a:p>
          <a:p>
            <a:r>
              <a:rPr lang="zh-CN" altLang="en-US" sz="2200" dirty="0">
                <a:solidFill>
                  <a:srgbClr val="FA8D3E"/>
                </a:solidFill>
                <a:latin typeface="Menlo" panose="020B0609030804020204" pitchFamily="49" charset="0"/>
              </a:rPr>
              <a:t>  </a:t>
            </a:r>
            <a:r>
              <a:rPr lang="en-US" altLang="zh-CN" sz="2200" dirty="0">
                <a:solidFill>
                  <a:srgbClr val="FA8D3E"/>
                </a:solidFill>
                <a:latin typeface="Menlo" panose="020B0609030804020204" pitchFamily="49" charset="0"/>
              </a:rPr>
              <a:t>public</a:t>
            </a:r>
            <a:r>
              <a:rPr lang="en-US" altLang="zh-CN" sz="2200" dirty="0">
                <a:solidFill>
                  <a:srgbClr val="5C6166"/>
                </a:solidFill>
                <a:latin typeface="Menlo" panose="020B0609030804020204" pitchFamily="49" charset="0"/>
              </a:rPr>
              <a:t> $name </a:t>
            </a:r>
            <a:r>
              <a:rPr lang="en-US" altLang="zh-CN" sz="2200" dirty="0">
                <a:solidFill>
                  <a:srgbClr val="ED9366"/>
                </a:solidFill>
                <a:latin typeface="Menlo" panose="020B0609030804020204" pitchFamily="49" charset="0"/>
              </a:rPr>
              <a:t>=</a:t>
            </a:r>
            <a:r>
              <a:rPr lang="en-US" altLang="zh-CN" sz="2200" dirty="0">
                <a:solidFill>
                  <a:srgbClr val="5C6166"/>
                </a:solidFill>
                <a:latin typeface="Menlo" panose="020B0609030804020204" pitchFamily="49" charset="0"/>
              </a:rPr>
              <a:t> </a:t>
            </a:r>
            <a:r>
              <a:rPr lang="en-US" altLang="zh-CN" sz="2200" dirty="0">
                <a:solidFill>
                  <a:srgbClr val="86B300"/>
                </a:solidFill>
                <a:latin typeface="Menlo" panose="020B0609030804020204" pitchFamily="49" charset="0"/>
              </a:rPr>
              <a:t>'</a:t>
            </a:r>
            <a:r>
              <a:rPr lang="zh-CN" altLang="en-US" sz="2200" dirty="0">
                <a:solidFill>
                  <a:srgbClr val="86B300"/>
                </a:solidFill>
                <a:latin typeface="Menlo" panose="020B0609030804020204" pitchFamily="49" charset="0"/>
              </a:rPr>
              <a:t>张三</a:t>
            </a:r>
            <a:r>
              <a:rPr lang="en-US" altLang="zh-CN" sz="2200" dirty="0">
                <a:solidFill>
                  <a:srgbClr val="86B300"/>
                </a:solidFill>
                <a:latin typeface="Menlo" panose="020B0609030804020204" pitchFamily="49" charset="0"/>
              </a:rPr>
              <a:t>‘</a:t>
            </a:r>
            <a:r>
              <a:rPr lang="en-US" altLang="zh-CN" sz="2200" dirty="0">
                <a:solidFill>
                  <a:srgbClr val="5C6166"/>
                </a:solidFill>
                <a:latin typeface="Menlo" panose="020B0609030804020204" pitchFamily="49" charset="0"/>
              </a:rPr>
              <a:t>;</a:t>
            </a:r>
          </a:p>
          <a:p>
            <a:r>
              <a:rPr lang="zh-CN" altLang="en-US" sz="2200" dirty="0">
                <a:solidFill>
                  <a:srgbClr val="FA8D3E"/>
                </a:solidFill>
                <a:latin typeface="Menlo" panose="020B0609030804020204" pitchFamily="49" charset="0"/>
              </a:rPr>
              <a:t>  </a:t>
            </a:r>
            <a:r>
              <a:rPr lang="en-US" altLang="zh-CN" sz="2200" dirty="0">
                <a:solidFill>
                  <a:srgbClr val="FA8D3E"/>
                </a:solidFill>
                <a:latin typeface="Menlo" panose="020B0609030804020204" pitchFamily="49" charset="0"/>
              </a:rPr>
              <a:t>public</a:t>
            </a:r>
            <a:r>
              <a:rPr lang="en-US" altLang="zh-CN" sz="2200" dirty="0">
                <a:solidFill>
                  <a:srgbClr val="5C6166"/>
                </a:solidFill>
                <a:latin typeface="Menlo" panose="020B0609030804020204" pitchFamily="49" charset="0"/>
              </a:rPr>
              <a:t> $age;</a:t>
            </a:r>
          </a:p>
          <a:p>
            <a:br>
              <a:rPr lang="en-US" altLang="zh-CN" sz="2200" dirty="0">
                <a:solidFill>
                  <a:srgbClr val="5C6166"/>
                </a:solidFill>
                <a:latin typeface="Menlo" panose="020B0609030804020204" pitchFamily="49" charset="0"/>
              </a:rPr>
            </a:br>
            <a:r>
              <a:rPr lang="zh-CN" altLang="en-US" sz="2200" dirty="0">
                <a:solidFill>
                  <a:srgbClr val="5C6166"/>
                </a:solidFill>
                <a:latin typeface="Menlo" panose="020B0609030804020204" pitchFamily="49" charset="0"/>
              </a:rPr>
              <a:t>  </a:t>
            </a:r>
            <a:r>
              <a:rPr lang="en-US" altLang="zh-CN" sz="2200" i="1" dirty="0">
                <a:solidFill>
                  <a:srgbClr val="787B80"/>
                </a:solidFill>
                <a:latin typeface="Menlo" panose="020B0609030804020204" pitchFamily="49" charset="0"/>
              </a:rPr>
              <a:t>// </a:t>
            </a:r>
            <a:r>
              <a:rPr lang="zh-CN" altLang="en-US" sz="2200" i="1" dirty="0">
                <a:solidFill>
                  <a:srgbClr val="787B80"/>
                </a:solidFill>
                <a:latin typeface="Menlo" panose="020B0609030804020204" pitchFamily="49" charset="0"/>
              </a:rPr>
              <a:t>成员方法</a:t>
            </a:r>
            <a:endParaRPr lang="zh-CN" altLang="en-US" sz="2200" dirty="0">
              <a:solidFill>
                <a:srgbClr val="5C6166"/>
              </a:solidFill>
              <a:latin typeface="Menlo" panose="020B0609030804020204" pitchFamily="49" charset="0"/>
            </a:endParaRPr>
          </a:p>
          <a:p>
            <a:r>
              <a:rPr lang="zh-CN" altLang="en-US" sz="2200" dirty="0">
                <a:solidFill>
                  <a:srgbClr val="FA8D3E"/>
                </a:solidFill>
                <a:latin typeface="Menlo" panose="020B0609030804020204" pitchFamily="49" charset="0"/>
              </a:rPr>
              <a:t>  </a:t>
            </a:r>
            <a:r>
              <a:rPr lang="en-US" altLang="zh-CN" sz="2200" dirty="0">
                <a:solidFill>
                  <a:srgbClr val="FA8D3E"/>
                </a:solidFill>
                <a:latin typeface="Menlo" panose="020B0609030804020204" pitchFamily="49" charset="0"/>
              </a:rPr>
              <a:t>public</a:t>
            </a:r>
            <a:r>
              <a:rPr lang="en-US" altLang="zh-CN" sz="2200" dirty="0">
                <a:solidFill>
                  <a:srgbClr val="5C6166"/>
                </a:solidFill>
                <a:latin typeface="Menlo" panose="020B0609030804020204" pitchFamily="49" charset="0"/>
              </a:rPr>
              <a:t> </a:t>
            </a:r>
            <a:r>
              <a:rPr lang="en-US" altLang="zh-CN" sz="2200" dirty="0">
                <a:solidFill>
                  <a:srgbClr val="FA8D3E"/>
                </a:solidFill>
                <a:latin typeface="Menlo" panose="020B0609030804020204" pitchFamily="49" charset="0"/>
              </a:rPr>
              <a:t>function</a:t>
            </a:r>
            <a:r>
              <a:rPr lang="en-US" altLang="zh-CN" sz="2200" dirty="0">
                <a:solidFill>
                  <a:srgbClr val="5C6166"/>
                </a:solidFill>
                <a:latin typeface="Menlo" panose="020B0609030804020204" pitchFamily="49" charset="0"/>
              </a:rPr>
              <a:t> </a:t>
            </a:r>
            <a:r>
              <a:rPr lang="en-US" altLang="zh-CN" sz="2200" dirty="0">
                <a:solidFill>
                  <a:srgbClr val="F2AE49"/>
                </a:solidFill>
                <a:latin typeface="Menlo" panose="020B0609030804020204" pitchFamily="49" charset="0"/>
              </a:rPr>
              <a:t>say</a:t>
            </a:r>
            <a:r>
              <a:rPr lang="en-US" altLang="zh-CN" sz="2200" dirty="0">
                <a:solidFill>
                  <a:srgbClr val="5C6166"/>
                </a:solidFill>
                <a:latin typeface="Menlo" panose="020B0609030804020204" pitchFamily="49" charset="0"/>
              </a:rPr>
              <a:t>(){</a:t>
            </a:r>
          </a:p>
          <a:p>
            <a:r>
              <a:rPr lang="zh-CN" altLang="en-US" sz="2200" dirty="0">
                <a:solidFill>
                  <a:srgbClr val="F07171"/>
                </a:solidFill>
                <a:latin typeface="Menlo" panose="020B0609030804020204" pitchFamily="49" charset="0"/>
              </a:rPr>
              <a:t>    </a:t>
            </a:r>
            <a:r>
              <a:rPr lang="en-US" altLang="zh-CN" sz="2200" dirty="0">
                <a:solidFill>
                  <a:srgbClr val="F07171"/>
                </a:solidFill>
                <a:latin typeface="Menlo" panose="020B0609030804020204" pitchFamily="49" charset="0"/>
              </a:rPr>
              <a:t>echo</a:t>
            </a:r>
            <a:r>
              <a:rPr lang="en-US" altLang="zh-CN" sz="2200" dirty="0">
                <a:solidFill>
                  <a:srgbClr val="5C6166"/>
                </a:solidFill>
                <a:latin typeface="Menlo" panose="020B0609030804020204" pitchFamily="49" charset="0"/>
              </a:rPr>
              <a:t> </a:t>
            </a:r>
            <a:r>
              <a:rPr lang="en-US" altLang="zh-CN" sz="2200" dirty="0">
                <a:solidFill>
                  <a:srgbClr val="86B300"/>
                </a:solidFill>
                <a:latin typeface="Menlo" panose="020B0609030804020204" pitchFamily="49" charset="0"/>
              </a:rPr>
              <a:t>'Hi~‘</a:t>
            </a:r>
            <a:r>
              <a:rPr lang="en-US" altLang="zh-CN" sz="2200" dirty="0">
                <a:solidFill>
                  <a:srgbClr val="5C6166"/>
                </a:solidFill>
                <a:latin typeface="Menlo" panose="020B0609030804020204" pitchFamily="49" charset="0"/>
              </a:rPr>
              <a:t>;</a:t>
            </a:r>
          </a:p>
          <a:p>
            <a:r>
              <a:rPr lang="zh-CN" altLang="en-US" sz="2200" dirty="0">
                <a:solidFill>
                  <a:srgbClr val="5C6166"/>
                </a:solidFill>
                <a:latin typeface="Menlo" panose="020B0609030804020204" pitchFamily="49" charset="0"/>
              </a:rPr>
              <a:t>  </a:t>
            </a:r>
            <a:r>
              <a:rPr lang="en-US" altLang="zh-CN" sz="2200" dirty="0">
                <a:solidFill>
                  <a:srgbClr val="5C6166"/>
                </a:solidFill>
                <a:latin typeface="Menlo" panose="020B0609030804020204" pitchFamily="49" charset="0"/>
              </a:rPr>
              <a:t>}</a:t>
            </a:r>
          </a:p>
          <a:p>
            <a:r>
              <a:rPr lang="en-US" altLang="zh-CN" sz="2200" dirty="0">
                <a:solidFill>
                  <a:srgbClr val="5C6166"/>
                </a:solidFill>
                <a:latin typeface="Menlo" panose="020B0609030804020204" pitchFamily="49" charset="0"/>
              </a:rPr>
              <a:t>}</a:t>
            </a:r>
          </a:p>
          <a:p>
            <a:br>
              <a:rPr lang="en-US" altLang="zh-CN" sz="2200" dirty="0">
                <a:solidFill>
                  <a:srgbClr val="5C6166"/>
                </a:solidFill>
                <a:latin typeface="Menlo" panose="020B0609030804020204" pitchFamily="49" charset="0"/>
              </a:rPr>
            </a:br>
            <a:r>
              <a:rPr lang="en-US" altLang="zh-CN" sz="2200" dirty="0">
                <a:solidFill>
                  <a:srgbClr val="5C6166"/>
                </a:solidFill>
                <a:latin typeface="Menlo" panose="020B0609030804020204" pitchFamily="49" charset="0"/>
              </a:rPr>
              <a:t>$</a:t>
            </a:r>
            <a:r>
              <a:rPr lang="en-US" altLang="zh-CN" sz="2200" dirty="0" err="1">
                <a:solidFill>
                  <a:srgbClr val="5C6166"/>
                </a:solidFill>
                <a:latin typeface="Menlo" panose="020B0609030804020204" pitchFamily="49" charset="0"/>
              </a:rPr>
              <a:t>stu</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a:t>
            </a:r>
            <a:r>
              <a:rPr lang="en-US" altLang="zh-CN" sz="2200" dirty="0">
                <a:solidFill>
                  <a:srgbClr val="5C6166"/>
                </a:solidFill>
                <a:latin typeface="Menlo" panose="020B0609030804020204" pitchFamily="49" charset="0"/>
              </a:rPr>
              <a:t> </a:t>
            </a:r>
            <a:r>
              <a:rPr lang="en-US" altLang="zh-CN" sz="2200" dirty="0">
                <a:solidFill>
                  <a:srgbClr val="FA8D3E"/>
                </a:solidFill>
                <a:latin typeface="Menlo" panose="020B0609030804020204" pitchFamily="49" charset="0"/>
              </a:rPr>
              <a:t>new</a:t>
            </a:r>
            <a:r>
              <a:rPr lang="en-US" altLang="zh-CN" sz="2200" dirty="0">
                <a:solidFill>
                  <a:srgbClr val="5C6166"/>
                </a:solidFill>
                <a:latin typeface="Menlo" panose="020B0609030804020204" pitchFamily="49" charset="0"/>
              </a:rPr>
              <a:t> </a:t>
            </a:r>
            <a:r>
              <a:rPr lang="en-US" altLang="zh-CN" sz="2200" dirty="0">
                <a:solidFill>
                  <a:srgbClr val="55B4D4"/>
                </a:solidFill>
                <a:latin typeface="Menlo" panose="020B0609030804020204" pitchFamily="49" charset="0"/>
              </a:rPr>
              <a:t>Student</a:t>
            </a:r>
            <a:r>
              <a:rPr lang="en-US" altLang="zh-CN" sz="2200" dirty="0">
                <a:solidFill>
                  <a:srgbClr val="5C6166"/>
                </a:solidFill>
                <a:latin typeface="Menlo" panose="020B0609030804020204" pitchFamily="49" charset="0"/>
              </a:rPr>
              <a:t>();</a:t>
            </a:r>
          </a:p>
          <a:p>
            <a:r>
              <a:rPr lang="en-US" altLang="zh-CN" sz="2200" dirty="0">
                <a:solidFill>
                  <a:srgbClr val="5C6166"/>
                </a:solidFill>
                <a:latin typeface="Menlo" panose="020B0609030804020204" pitchFamily="49" charset="0"/>
              </a:rPr>
              <a:t>$</a:t>
            </a:r>
            <a:r>
              <a:rPr lang="en-US" altLang="zh-CN" sz="2200" dirty="0" err="1">
                <a:solidFill>
                  <a:srgbClr val="5C6166"/>
                </a:solidFill>
                <a:latin typeface="Menlo" panose="020B0609030804020204" pitchFamily="49" charset="0"/>
              </a:rPr>
              <a:t>stu</a:t>
            </a:r>
            <a:r>
              <a:rPr lang="en-US" altLang="zh-CN" sz="2200" dirty="0">
                <a:solidFill>
                  <a:srgbClr val="5C6166"/>
                </a:solidFill>
                <a:latin typeface="Menlo" panose="020B0609030804020204" pitchFamily="49" charset="0"/>
              </a:rPr>
              <a:t> </a:t>
            </a:r>
            <a:r>
              <a:rPr lang="en-US" altLang="zh-CN" sz="2200" dirty="0">
                <a:solidFill>
                  <a:srgbClr val="ED9366"/>
                </a:solidFill>
                <a:latin typeface="Menlo" panose="020B0609030804020204" pitchFamily="49" charset="0"/>
              </a:rPr>
              <a:t>-&gt;</a:t>
            </a:r>
            <a:r>
              <a:rPr lang="en-US" altLang="zh-CN" sz="2200" dirty="0">
                <a:solidFill>
                  <a:srgbClr val="5C6166"/>
                </a:solidFill>
                <a:latin typeface="Menlo" panose="020B0609030804020204" pitchFamily="49" charset="0"/>
              </a:rPr>
              <a:t> </a:t>
            </a:r>
            <a:r>
              <a:rPr lang="en-US" altLang="zh-CN" sz="2200" dirty="0">
                <a:solidFill>
                  <a:srgbClr val="F2AE49"/>
                </a:solidFill>
                <a:latin typeface="Menlo" panose="020B0609030804020204" pitchFamily="49" charset="0"/>
              </a:rPr>
              <a:t>say</a:t>
            </a:r>
            <a:r>
              <a:rPr lang="en-US" altLang="zh-CN" sz="2200" dirty="0">
                <a:solidFill>
                  <a:srgbClr val="5C6166"/>
                </a:solidFill>
                <a:latin typeface="Menlo" panose="020B0609030804020204" pitchFamily="49" charset="0"/>
              </a:rPr>
              <a:t>(); </a:t>
            </a:r>
            <a:r>
              <a:rPr lang="en-US" altLang="zh-CN" sz="2200" i="1" dirty="0">
                <a:solidFill>
                  <a:srgbClr val="787B80"/>
                </a:solidFill>
                <a:latin typeface="Menlo" panose="020B0609030804020204" pitchFamily="49" charset="0"/>
              </a:rPr>
              <a:t>// Hi~</a:t>
            </a:r>
            <a:endParaRPr lang="en-US" altLang="zh-CN" sz="2200"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2224379756"/>
      </p:ext>
    </p:extLst>
  </p:cSld>
  <p:clrMapOvr>
    <a:masterClrMapping/>
  </p:clrMapOvr>
  <p:transition spd="slow" advClick="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类的实例化</a:t>
            </a:r>
          </a:p>
        </p:txBody>
      </p:sp>
      <p:sp>
        <p:nvSpPr>
          <p:cNvPr id="2" name="矩形 1">
            <a:extLst>
              <a:ext uri="{FF2B5EF4-FFF2-40B4-BE49-F238E27FC236}">
                <a16:creationId xmlns:a16="http://schemas.microsoft.com/office/drawing/2014/main" id="{B929D528-1DE5-FB40-B6B4-AC0A186C8899}"/>
              </a:ext>
            </a:extLst>
          </p:cNvPr>
          <p:cNvSpPr/>
          <p:nvPr/>
        </p:nvSpPr>
        <p:spPr>
          <a:xfrm>
            <a:off x="1054646" y="1124744"/>
            <a:ext cx="2659702" cy="461665"/>
          </a:xfrm>
          <a:prstGeom prst="rect">
            <a:avLst/>
          </a:prstGeom>
        </p:spPr>
        <p:txBody>
          <a:bodyPr wrap="none">
            <a:spAutoFit/>
          </a:bodyPr>
          <a:lstStyle/>
          <a:p>
            <a:r>
              <a:rPr lang="zh-CN" altLang="en-US" sz="2400" b="1" dirty="0"/>
              <a:t>构造函数（方法）</a:t>
            </a:r>
          </a:p>
        </p:txBody>
      </p:sp>
      <p:sp>
        <p:nvSpPr>
          <p:cNvPr id="4" name="矩形 3">
            <a:extLst>
              <a:ext uri="{FF2B5EF4-FFF2-40B4-BE49-F238E27FC236}">
                <a16:creationId xmlns:a16="http://schemas.microsoft.com/office/drawing/2014/main" id="{8F6B4002-9D79-394E-88F6-B9E6DC4B2138}"/>
              </a:ext>
            </a:extLst>
          </p:cNvPr>
          <p:cNvSpPr/>
          <p:nvPr/>
        </p:nvSpPr>
        <p:spPr>
          <a:xfrm>
            <a:off x="1054646" y="1844824"/>
            <a:ext cx="10009112" cy="1938992"/>
          </a:xfrm>
          <a:prstGeom prst="rect">
            <a:avLst/>
          </a:prstGeom>
        </p:spPr>
        <p:txBody>
          <a:bodyPr wrap="square">
            <a:spAutoFit/>
          </a:bodyPr>
          <a:lstStyle/>
          <a:p>
            <a:r>
              <a:rPr lang="zh-CN" altLang="en-US" sz="2400" dirty="0">
                <a:solidFill>
                  <a:srgbClr val="333333"/>
                </a:solidFill>
                <a:latin typeface="Quicksand"/>
              </a:rPr>
              <a:t>当使用</a:t>
            </a:r>
            <a:r>
              <a:rPr lang="en-US" altLang="zh-CN" sz="2400" dirty="0">
                <a:solidFill>
                  <a:srgbClr val="333333"/>
                </a:solidFill>
                <a:latin typeface="Quicksand"/>
              </a:rPr>
              <a:t>new</a:t>
            </a:r>
            <a:r>
              <a:rPr lang="zh-CN" altLang="en-US" sz="2400" dirty="0">
                <a:solidFill>
                  <a:srgbClr val="333333"/>
                </a:solidFill>
                <a:latin typeface="Quicksand"/>
              </a:rPr>
              <a:t>关键字创建一个类的对象时，便会自动调用构造方法来完成对象的初始化等工作，构造方法的名称是固定的，叫 </a:t>
            </a:r>
            <a:r>
              <a:rPr lang="en-US" altLang="zh-CN" sz="2400" b="1" dirty="0">
                <a:solidFill>
                  <a:srgbClr val="333333"/>
                </a:solidFill>
                <a:latin typeface="Quicksand"/>
              </a:rPr>
              <a:t>__construct(</a:t>
            </a:r>
            <a:r>
              <a:rPr lang="zh-CN" altLang="en-US" sz="2400" b="1" dirty="0">
                <a:solidFill>
                  <a:srgbClr val="333333"/>
                </a:solidFill>
                <a:latin typeface="Quicksand"/>
              </a:rPr>
              <a:t> </a:t>
            </a:r>
            <a:r>
              <a:rPr lang="en-US" altLang="zh-CN" sz="2400" b="1" dirty="0">
                <a:solidFill>
                  <a:srgbClr val="333333"/>
                </a:solidFill>
                <a:latin typeface="Quicksand"/>
              </a:rPr>
              <a:t>)</a:t>
            </a:r>
            <a:r>
              <a:rPr lang="zh-CN" altLang="en-US" sz="2400" b="1" dirty="0">
                <a:solidFill>
                  <a:srgbClr val="333333"/>
                </a:solidFill>
                <a:latin typeface="Quicksand"/>
              </a:rPr>
              <a:t> </a:t>
            </a:r>
            <a:r>
              <a:rPr lang="zh-CN" altLang="en-US" sz="2400" dirty="0">
                <a:solidFill>
                  <a:srgbClr val="333333"/>
                </a:solidFill>
                <a:latin typeface="Quicksand"/>
              </a:rPr>
              <a:t>，构造方法可以有参数也可以没有参数。</a:t>
            </a:r>
            <a:endParaRPr lang="en-US" altLang="zh-CN" sz="2400" dirty="0">
              <a:solidFill>
                <a:srgbClr val="333333"/>
              </a:solidFill>
              <a:latin typeface="Quicksand"/>
            </a:endParaRPr>
          </a:p>
          <a:p>
            <a:endParaRPr lang="en-US" altLang="zh-CN" sz="2400" dirty="0">
              <a:solidFill>
                <a:srgbClr val="333333"/>
              </a:solidFill>
              <a:latin typeface="Quicksand"/>
            </a:endParaRPr>
          </a:p>
          <a:p>
            <a:endParaRPr lang="en-US" altLang="zh-CN" sz="2400" dirty="0">
              <a:solidFill>
                <a:srgbClr val="333333"/>
              </a:solidFill>
              <a:latin typeface="Quicksand"/>
            </a:endParaRPr>
          </a:p>
        </p:txBody>
      </p:sp>
      <p:sp>
        <p:nvSpPr>
          <p:cNvPr id="7" name="矩形 6">
            <a:extLst>
              <a:ext uri="{FF2B5EF4-FFF2-40B4-BE49-F238E27FC236}">
                <a16:creationId xmlns:a16="http://schemas.microsoft.com/office/drawing/2014/main" id="{3F0D7E4D-DAF0-2840-AF47-AB9F67232537}"/>
              </a:ext>
            </a:extLst>
          </p:cNvPr>
          <p:cNvSpPr/>
          <p:nvPr/>
        </p:nvSpPr>
        <p:spPr>
          <a:xfrm>
            <a:off x="1054646" y="3284984"/>
            <a:ext cx="10081121" cy="461665"/>
          </a:xfrm>
          <a:prstGeom prst="rect">
            <a:avLst/>
          </a:prstGeom>
        </p:spPr>
        <p:txBody>
          <a:bodyPr wrap="square">
            <a:spAutoFit/>
          </a:bodyPr>
          <a:lstStyle/>
          <a:p>
            <a:r>
              <a:rPr lang="zh-CN" altLang="en-US" sz="2400" b="1" dirty="0"/>
              <a:t>语法：</a:t>
            </a:r>
            <a:r>
              <a:rPr lang="zh-CN" altLang="en-US" sz="2400" b="1" dirty="0">
                <a:solidFill>
                  <a:srgbClr val="0000BB"/>
                </a:solidFill>
                <a:latin typeface="Fira Mono" panose="020F0502020204030204" pitchFamily="34" charset="0"/>
              </a:rPr>
              <a:t>权限修饰符 </a:t>
            </a:r>
            <a:r>
              <a:rPr lang="en-US" altLang="zh-CN" sz="2400" b="1" dirty="0">
                <a:solidFill>
                  <a:srgbClr val="0000BB"/>
                </a:solidFill>
                <a:latin typeface="Fira Mono" panose="020F0502020204030204" pitchFamily="34" charset="0"/>
              </a:rPr>
              <a:t>function</a:t>
            </a:r>
            <a:r>
              <a:rPr lang="zh-CN" altLang="en-US" sz="2400" b="1" dirty="0">
                <a:solidFill>
                  <a:srgbClr val="0000BB"/>
                </a:solidFill>
                <a:latin typeface="Fira Mono" panose="020F0502020204030204" pitchFamily="34" charset="0"/>
              </a:rPr>
              <a:t> </a:t>
            </a:r>
            <a:r>
              <a:rPr lang="en-US" altLang="zh-CN" sz="2400" b="1" dirty="0">
                <a:solidFill>
                  <a:srgbClr val="007700"/>
                </a:solidFill>
                <a:latin typeface="Fira Mono" panose="020F0502020204030204" pitchFamily="34" charset="0"/>
              </a:rPr>
              <a:t>__construct</a:t>
            </a:r>
            <a:r>
              <a:rPr lang="zh-CN" altLang="en-US" sz="2400" dirty="0"/>
              <a:t> </a:t>
            </a:r>
            <a:r>
              <a:rPr lang="en-US" altLang="zh-CN" sz="2400" dirty="0">
                <a:solidFill>
                  <a:srgbClr val="CDA869"/>
                </a:solidFill>
              </a:rPr>
              <a:t>(</a:t>
            </a:r>
            <a:r>
              <a:rPr lang="zh-CN" altLang="en-US" sz="2400" b="1" dirty="0">
                <a:solidFill>
                  <a:srgbClr val="007700"/>
                </a:solidFill>
                <a:latin typeface="Fira Mono" panose="020F0502020204030204" pitchFamily="34" charset="0"/>
              </a:rPr>
              <a:t>参数</a:t>
            </a:r>
            <a:r>
              <a:rPr lang="en-US" altLang="zh-CN" sz="2400" b="1" dirty="0">
                <a:solidFill>
                  <a:srgbClr val="007700"/>
                </a:solidFill>
                <a:latin typeface="Fira Mono" panose="020F0502020204030204" pitchFamily="34" charset="0"/>
              </a:rPr>
              <a:t>1</a:t>
            </a:r>
            <a:r>
              <a:rPr lang="zh-CN" altLang="en-US" sz="2400" b="1" dirty="0">
                <a:solidFill>
                  <a:srgbClr val="007700"/>
                </a:solidFill>
                <a:latin typeface="Fira Mono" panose="020F0502020204030204" pitchFamily="34" charset="0"/>
              </a:rPr>
              <a:t>，参数</a:t>
            </a:r>
            <a:r>
              <a:rPr lang="en-US" altLang="zh-CN" sz="2400" b="1" dirty="0">
                <a:solidFill>
                  <a:srgbClr val="007700"/>
                </a:solidFill>
                <a:latin typeface="Fira Mono" panose="020F0502020204030204" pitchFamily="34" charset="0"/>
              </a:rPr>
              <a:t>2</a:t>
            </a:r>
            <a:r>
              <a:rPr lang="zh-CN" altLang="en-US" sz="2400" b="1" dirty="0">
                <a:solidFill>
                  <a:srgbClr val="007700"/>
                </a:solidFill>
                <a:latin typeface="Fira Mono" panose="020F0502020204030204" pitchFamily="34" charset="0"/>
              </a:rPr>
              <a:t>，</a:t>
            </a:r>
            <a:r>
              <a:rPr lang="en-US" altLang="zh-CN" sz="2400" b="1" dirty="0">
                <a:solidFill>
                  <a:srgbClr val="007700"/>
                </a:solidFill>
                <a:latin typeface="Fira Mono" panose="020F0502020204030204" pitchFamily="34" charset="0"/>
              </a:rPr>
              <a:t>....</a:t>
            </a:r>
            <a:r>
              <a:rPr lang="en-US" altLang="zh-CN" sz="2400" dirty="0">
                <a:solidFill>
                  <a:srgbClr val="CDA869"/>
                </a:solidFill>
              </a:rPr>
              <a:t>){ }</a:t>
            </a:r>
          </a:p>
        </p:txBody>
      </p:sp>
      <p:sp>
        <p:nvSpPr>
          <p:cNvPr id="9" name="矩形 8">
            <a:extLst>
              <a:ext uri="{FF2B5EF4-FFF2-40B4-BE49-F238E27FC236}">
                <a16:creationId xmlns:a16="http://schemas.microsoft.com/office/drawing/2014/main" id="{EE6C482D-88AD-4A48-8646-4AC93AABFB90}"/>
              </a:ext>
            </a:extLst>
          </p:cNvPr>
          <p:cNvSpPr/>
          <p:nvPr/>
        </p:nvSpPr>
        <p:spPr>
          <a:xfrm>
            <a:off x="1054646" y="4042231"/>
            <a:ext cx="10369152" cy="2308324"/>
          </a:xfrm>
          <a:prstGeom prst="rect">
            <a:avLst/>
          </a:prstGeom>
        </p:spPr>
        <p:txBody>
          <a:bodyPr wrap="square">
            <a:spAutoFit/>
          </a:bodyPr>
          <a:lstStyle/>
          <a:p>
            <a:r>
              <a:rPr lang="zh-CN" altLang="en-US" sz="2400" b="1" dirty="0">
                <a:solidFill>
                  <a:srgbClr val="333333"/>
                </a:solidFill>
                <a:latin typeface="Quicksand"/>
              </a:rPr>
              <a:t>注意：</a:t>
            </a:r>
            <a:endParaRPr lang="en-US" altLang="zh-CN" sz="2400" b="1" dirty="0">
              <a:solidFill>
                <a:srgbClr val="333333"/>
              </a:solidFill>
              <a:latin typeface="Quicksand"/>
            </a:endParaRPr>
          </a:p>
          <a:p>
            <a:endParaRPr lang="zh-CN" altLang="en-US" sz="2400" dirty="0">
              <a:solidFill>
                <a:srgbClr val="333333"/>
              </a:solidFill>
              <a:latin typeface="Quicksand"/>
            </a:endParaRPr>
          </a:p>
          <a:p>
            <a:pPr>
              <a:buFont typeface="Arial" panose="020B0604020202020204" pitchFamily="34" charset="0"/>
              <a:buChar char="•"/>
            </a:pPr>
            <a:r>
              <a:rPr lang="zh-CN" altLang="en-US" sz="2400" dirty="0">
                <a:solidFill>
                  <a:srgbClr val="333333"/>
                </a:solidFill>
                <a:latin typeface="Quicksand"/>
              </a:rPr>
              <a:t>    构造方法只能定义一个，并且可写可不写</a:t>
            </a:r>
          </a:p>
          <a:p>
            <a:pPr>
              <a:buFont typeface="Arial" panose="020B0604020202020204" pitchFamily="34" charset="0"/>
              <a:buChar char="•"/>
            </a:pPr>
            <a:r>
              <a:rPr lang="zh-CN" altLang="en-US" sz="2400" dirty="0">
                <a:solidFill>
                  <a:srgbClr val="333333"/>
                </a:solidFill>
                <a:latin typeface="Quicksand"/>
              </a:rPr>
              <a:t>    构造方法没有返回值</a:t>
            </a:r>
            <a:endParaRPr lang="en-US" altLang="zh-CN" sz="2400" dirty="0">
              <a:solidFill>
                <a:srgbClr val="333333"/>
              </a:solidFill>
              <a:latin typeface="Quicksand"/>
            </a:endParaRPr>
          </a:p>
          <a:p>
            <a:pPr>
              <a:buFont typeface="Arial" panose="020B0604020202020204" pitchFamily="34" charset="0"/>
              <a:buChar char="•"/>
            </a:pPr>
            <a:endParaRPr lang="zh-CN" altLang="en-US" sz="2400" dirty="0">
              <a:solidFill>
                <a:srgbClr val="333333"/>
              </a:solidFill>
              <a:latin typeface="Quicksand"/>
            </a:endParaRPr>
          </a:p>
          <a:p>
            <a:r>
              <a:rPr lang="zh-CN" altLang="en-US" sz="2400" b="1" dirty="0">
                <a:solidFill>
                  <a:srgbClr val="333333"/>
                </a:solidFill>
                <a:latin typeface="Quicksand"/>
              </a:rPr>
              <a:t>作用：用于</a:t>
            </a:r>
            <a:r>
              <a:rPr lang="zh-CN" altLang="en-US" sz="2400" dirty="0">
                <a:solidFill>
                  <a:srgbClr val="333333"/>
                </a:solidFill>
                <a:latin typeface="Quicksand"/>
              </a:rPr>
              <a:t>对象初始化，例如给私有属性赋值，或者做一些初始化操作等。</a:t>
            </a:r>
            <a:endParaRPr lang="zh-CN" altLang="en-US" sz="2400" b="0" i="0" dirty="0">
              <a:solidFill>
                <a:srgbClr val="333333"/>
              </a:solidFill>
              <a:effectLst/>
              <a:latin typeface="Quicksand"/>
            </a:endParaRPr>
          </a:p>
        </p:txBody>
      </p:sp>
    </p:spTree>
    <p:extLst>
      <p:ext uri="{BB962C8B-B14F-4D97-AF65-F5344CB8AC3E}">
        <p14:creationId xmlns:p14="http://schemas.microsoft.com/office/powerpoint/2010/main" val="3035297606"/>
      </p:ext>
    </p:extLst>
  </p:cSld>
  <p:clrMapOvr>
    <a:masterClrMapping/>
  </p:clrMapOvr>
  <p:transition spd="slow" advClick="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类的实例化</a:t>
            </a:r>
          </a:p>
        </p:txBody>
      </p:sp>
      <p:sp>
        <p:nvSpPr>
          <p:cNvPr id="2" name="矩形 1">
            <a:extLst>
              <a:ext uri="{FF2B5EF4-FFF2-40B4-BE49-F238E27FC236}">
                <a16:creationId xmlns:a16="http://schemas.microsoft.com/office/drawing/2014/main" id="{B929D528-1DE5-FB40-B6B4-AC0A186C8899}"/>
              </a:ext>
            </a:extLst>
          </p:cNvPr>
          <p:cNvSpPr/>
          <p:nvPr/>
        </p:nvSpPr>
        <p:spPr>
          <a:xfrm>
            <a:off x="1054646" y="1124744"/>
            <a:ext cx="2659702" cy="461665"/>
          </a:xfrm>
          <a:prstGeom prst="rect">
            <a:avLst/>
          </a:prstGeom>
        </p:spPr>
        <p:txBody>
          <a:bodyPr wrap="none">
            <a:spAutoFit/>
          </a:bodyPr>
          <a:lstStyle/>
          <a:p>
            <a:r>
              <a:rPr lang="zh-CN" altLang="en-US" sz="2400" b="1" dirty="0"/>
              <a:t>构造函数（方法）</a:t>
            </a:r>
          </a:p>
        </p:txBody>
      </p:sp>
      <p:sp>
        <p:nvSpPr>
          <p:cNvPr id="9" name="矩形 8">
            <a:extLst>
              <a:ext uri="{FF2B5EF4-FFF2-40B4-BE49-F238E27FC236}">
                <a16:creationId xmlns:a16="http://schemas.microsoft.com/office/drawing/2014/main" id="{EE6C482D-88AD-4A48-8646-4AC93AABFB90}"/>
              </a:ext>
            </a:extLst>
          </p:cNvPr>
          <p:cNvSpPr/>
          <p:nvPr/>
        </p:nvSpPr>
        <p:spPr>
          <a:xfrm>
            <a:off x="1054646" y="1700808"/>
            <a:ext cx="1152128" cy="461665"/>
          </a:xfrm>
          <a:prstGeom prst="rect">
            <a:avLst/>
          </a:prstGeom>
        </p:spPr>
        <p:txBody>
          <a:bodyPr wrap="square">
            <a:spAutoFit/>
          </a:bodyPr>
          <a:lstStyle/>
          <a:p>
            <a:r>
              <a:rPr lang="zh-CN" altLang="en-US" sz="2400" b="1" dirty="0">
                <a:solidFill>
                  <a:srgbClr val="333333"/>
                </a:solidFill>
                <a:latin typeface="Quicksand"/>
              </a:rPr>
              <a:t>示例：</a:t>
            </a:r>
            <a:endParaRPr lang="en-US" altLang="zh-CN" sz="2400" b="1" dirty="0">
              <a:solidFill>
                <a:srgbClr val="333333"/>
              </a:solidFill>
              <a:latin typeface="Quicksand"/>
            </a:endParaRPr>
          </a:p>
        </p:txBody>
      </p:sp>
      <p:sp>
        <p:nvSpPr>
          <p:cNvPr id="3" name="矩形 2">
            <a:extLst>
              <a:ext uri="{FF2B5EF4-FFF2-40B4-BE49-F238E27FC236}">
                <a16:creationId xmlns:a16="http://schemas.microsoft.com/office/drawing/2014/main" id="{40582B33-17C9-FC44-BE08-0D1487EBFADD}"/>
              </a:ext>
            </a:extLst>
          </p:cNvPr>
          <p:cNvSpPr/>
          <p:nvPr/>
        </p:nvSpPr>
        <p:spPr>
          <a:xfrm>
            <a:off x="3502918" y="821025"/>
            <a:ext cx="8179036" cy="5632311"/>
          </a:xfrm>
          <a:prstGeom prst="rect">
            <a:avLst/>
          </a:prstGeom>
        </p:spPr>
        <p:txBody>
          <a:bodyPr wrap="square">
            <a:spAutoFit/>
          </a:bodyPr>
          <a:lstStyle/>
          <a:p>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a:solidFill>
                  <a:srgbClr val="399EE6"/>
                </a:solidFill>
                <a:latin typeface="Menlo" panose="020B0609030804020204" pitchFamily="49" charset="0"/>
              </a:rPr>
              <a:t>Car</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private</a:t>
            </a:r>
            <a:r>
              <a:rPr lang="en-US" altLang="zh-CN" dirty="0">
                <a:solidFill>
                  <a:srgbClr val="5C6166"/>
                </a:solidFill>
                <a:latin typeface="Menlo" panose="020B0609030804020204" pitchFamily="49" charset="0"/>
              </a:rPr>
              <a:t> $brand;</a:t>
            </a:r>
            <a:r>
              <a:rPr lang="zh-CN" altLang="en-US" dirty="0">
                <a:solidFill>
                  <a:srgbClr val="5C6166"/>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品牌</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private</a:t>
            </a:r>
            <a:r>
              <a:rPr lang="en-US" altLang="zh-CN" dirty="0">
                <a:solidFill>
                  <a:srgbClr val="5C6166"/>
                </a:solidFill>
                <a:latin typeface="Menlo" panose="020B0609030804020204" pitchFamily="49" charset="0"/>
              </a:rPr>
              <a:t> $</a:t>
            </a:r>
            <a:r>
              <a:rPr lang="en-US" altLang="zh-CN" dirty="0" err="1">
                <a:solidFill>
                  <a:srgbClr val="5C6166"/>
                </a:solidFill>
                <a:latin typeface="Menlo" panose="020B0609030804020204" pitchFamily="49" charset="0"/>
              </a:rPr>
              <a:t>seatNum</a:t>
            </a:r>
            <a:r>
              <a:rPr lang="en-US" altLang="zh-CN" dirty="0">
                <a:solidFill>
                  <a:srgbClr val="5C6166"/>
                </a:solidFill>
                <a:latin typeface="Menlo" panose="020B0609030804020204" pitchFamily="49" charset="0"/>
              </a:rPr>
              <a:t>;</a:t>
            </a:r>
            <a:r>
              <a:rPr lang="zh-CN" altLang="en-US" dirty="0">
                <a:solidFill>
                  <a:srgbClr val="5C6166"/>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座位数</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private</a:t>
            </a:r>
            <a:r>
              <a:rPr lang="en-US" altLang="zh-CN" dirty="0">
                <a:solidFill>
                  <a:srgbClr val="5C6166"/>
                </a:solidFill>
                <a:latin typeface="Menlo" panose="020B0609030804020204" pitchFamily="49" charset="0"/>
              </a:rPr>
              <a:t> $engine;</a:t>
            </a:r>
            <a:r>
              <a:rPr lang="zh-CN" altLang="en-US" dirty="0">
                <a:solidFill>
                  <a:srgbClr val="5C6166"/>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发动机</a:t>
            </a:r>
            <a:endParaRPr lang="en-US" altLang="zh-CN" dirty="0">
              <a:solidFill>
                <a:srgbClr val="5C6166"/>
              </a:solidFill>
              <a:latin typeface="Menlo" panose="020B0609030804020204" pitchFamily="49" charset="0"/>
            </a:endParaRPr>
          </a:p>
          <a:p>
            <a:br>
              <a:rPr lang="en-US" altLang="zh-CN" dirty="0">
                <a:solidFill>
                  <a:srgbClr val="5C6166"/>
                </a:solidFill>
                <a:latin typeface="Menlo" panose="020B0609030804020204" pitchFamily="49" charset="0"/>
              </a:rPr>
            </a:br>
            <a:r>
              <a:rPr lang="zh-CN" altLang="en-US"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07171"/>
                </a:solidFill>
                <a:latin typeface="Menlo" panose="020B0609030804020204" pitchFamily="49" charset="0"/>
              </a:rPr>
              <a:t>__construct</a:t>
            </a:r>
            <a:r>
              <a:rPr lang="en-US" altLang="zh-CN" dirty="0">
                <a:solidFill>
                  <a:srgbClr val="5C6166"/>
                </a:solidFill>
                <a:latin typeface="Menlo" panose="020B0609030804020204" pitchFamily="49" charset="0"/>
              </a:rPr>
              <a:t>($brand, $</a:t>
            </a:r>
            <a:r>
              <a:rPr lang="en-US" altLang="zh-CN" dirty="0" err="1">
                <a:solidFill>
                  <a:srgbClr val="5C6166"/>
                </a:solidFill>
                <a:latin typeface="Menlo" panose="020B0609030804020204" pitchFamily="49" charset="0"/>
              </a:rPr>
              <a:t>seatNum</a:t>
            </a:r>
            <a:r>
              <a:rPr lang="en-US" altLang="zh-CN" dirty="0">
                <a:solidFill>
                  <a:srgbClr val="5C6166"/>
                </a:solidFill>
                <a:latin typeface="Menlo" panose="020B0609030804020204" pitchFamily="49" charset="0"/>
              </a:rPr>
              <a:t>, $engine){</a:t>
            </a:r>
          </a:p>
          <a:p>
            <a:r>
              <a:rPr lang="zh-CN" altLang="en-US" i="1" dirty="0">
                <a:solidFill>
                  <a:srgbClr val="55B4D4"/>
                </a:solidFill>
                <a:latin typeface="Menlo" panose="020B0609030804020204" pitchFamily="49" charset="0"/>
              </a:rPr>
              <a:t>    </a:t>
            </a:r>
            <a:r>
              <a:rPr lang="en-US" altLang="zh-CN" i="1" dirty="0">
                <a:solidFill>
                  <a:srgbClr val="55B4D4"/>
                </a:solidFill>
                <a:latin typeface="Menlo" panose="020B0609030804020204" pitchFamily="49" charset="0"/>
              </a:rPr>
              <a:t>$this</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brand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$brand;</a:t>
            </a:r>
          </a:p>
          <a:p>
            <a:r>
              <a:rPr lang="zh-CN" altLang="en-US" i="1" dirty="0">
                <a:solidFill>
                  <a:srgbClr val="55B4D4"/>
                </a:solidFill>
                <a:latin typeface="Menlo" panose="020B0609030804020204" pitchFamily="49" charset="0"/>
              </a:rPr>
              <a:t>    </a:t>
            </a:r>
            <a:r>
              <a:rPr lang="en-US" altLang="zh-CN" i="1" dirty="0">
                <a:solidFill>
                  <a:srgbClr val="55B4D4"/>
                </a:solidFill>
                <a:latin typeface="Menlo" panose="020B0609030804020204" pitchFamily="49" charset="0"/>
              </a:rPr>
              <a:t>$this</a:t>
            </a:r>
            <a:r>
              <a:rPr lang="en-US" altLang="zh-CN" dirty="0">
                <a:solidFill>
                  <a:srgbClr val="ED9366"/>
                </a:solidFill>
                <a:latin typeface="Menlo" panose="020B0609030804020204" pitchFamily="49" charset="0"/>
              </a:rPr>
              <a:t>-&gt;</a:t>
            </a:r>
            <a:r>
              <a:rPr lang="en-US" altLang="zh-CN" dirty="0" err="1">
                <a:solidFill>
                  <a:srgbClr val="5C6166"/>
                </a:solidFill>
                <a:latin typeface="Menlo" panose="020B0609030804020204" pitchFamily="49" charset="0"/>
              </a:rPr>
              <a:t>seatNum</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err="1">
                <a:solidFill>
                  <a:srgbClr val="5C6166"/>
                </a:solidFill>
                <a:latin typeface="Menlo" panose="020B0609030804020204" pitchFamily="49" charset="0"/>
              </a:rPr>
              <a:t>seatNum</a:t>
            </a:r>
            <a:r>
              <a:rPr lang="en-US" altLang="zh-CN" dirty="0">
                <a:solidFill>
                  <a:srgbClr val="5C6166"/>
                </a:solidFill>
                <a:latin typeface="Menlo" panose="020B0609030804020204" pitchFamily="49" charset="0"/>
              </a:rPr>
              <a:t>;</a:t>
            </a:r>
          </a:p>
          <a:p>
            <a:r>
              <a:rPr lang="zh-CN" altLang="en-US" i="1" dirty="0">
                <a:solidFill>
                  <a:srgbClr val="55B4D4"/>
                </a:solidFill>
                <a:latin typeface="Menlo" panose="020B0609030804020204" pitchFamily="49" charset="0"/>
              </a:rPr>
              <a:t>    </a:t>
            </a:r>
            <a:r>
              <a:rPr lang="en-US" altLang="zh-CN" i="1" dirty="0">
                <a:solidFill>
                  <a:srgbClr val="55B4D4"/>
                </a:solidFill>
                <a:latin typeface="Menlo" panose="020B0609030804020204" pitchFamily="49" charset="0"/>
              </a:rPr>
              <a:t>$this</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engine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$engine;</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br>
              <a:rPr lang="en-US" altLang="zh-CN" dirty="0">
                <a:solidFill>
                  <a:srgbClr val="5C6166"/>
                </a:solidFill>
                <a:latin typeface="Menlo" panose="020B0609030804020204" pitchFamily="49" charset="0"/>
              </a:rPr>
            </a:br>
            <a:r>
              <a:rPr lang="zh-CN" altLang="en-US"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err="1">
                <a:solidFill>
                  <a:srgbClr val="F2AE49"/>
                </a:solidFill>
                <a:latin typeface="Menlo" panose="020B0609030804020204" pitchFamily="49" charset="0"/>
              </a:rPr>
              <a:t>showCar</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$str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i="1" dirty="0">
                <a:solidFill>
                  <a:srgbClr val="55B4D4"/>
                </a:solidFill>
                <a:latin typeface="Menlo" panose="020B0609030804020204" pitchFamily="49" charset="0"/>
              </a:rPr>
              <a:t>$this</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brand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牌汽车上市</a:t>
            </a:r>
            <a:r>
              <a:rPr lang="en-US" altLang="zh-CN" dirty="0">
                <a:solidFill>
                  <a:srgbClr val="86B300"/>
                </a:solidFill>
                <a:latin typeface="Menlo" panose="020B0609030804020204" pitchFamily="49" charset="0"/>
              </a:rPr>
              <a:t>,'</a:t>
            </a:r>
            <a:r>
              <a:rPr lang="zh-CN" altLang="en-US"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zh-CN" altLang="en-US" dirty="0">
                <a:solidFill>
                  <a:srgbClr val="5C6166"/>
                </a:solidFill>
                <a:latin typeface="Menlo" panose="020B0609030804020204" pitchFamily="49" charset="0"/>
              </a:rPr>
              <a:t> </a:t>
            </a:r>
            <a:r>
              <a:rPr lang="en-US" altLang="zh-CN" i="1" dirty="0">
                <a:solidFill>
                  <a:srgbClr val="55B4D4"/>
                </a:solidFill>
                <a:latin typeface="Menlo" panose="020B0609030804020204" pitchFamily="49" charset="0"/>
              </a:rPr>
              <a:t>$this</a:t>
            </a:r>
            <a:r>
              <a:rPr lang="en-US" altLang="zh-CN" dirty="0">
                <a:solidFill>
                  <a:srgbClr val="ED9366"/>
                </a:solidFill>
                <a:latin typeface="Menlo" panose="020B0609030804020204" pitchFamily="49" charset="0"/>
              </a:rPr>
              <a:t>-&gt;</a:t>
            </a:r>
            <a:r>
              <a:rPr lang="en-US" altLang="zh-CN" dirty="0" err="1">
                <a:solidFill>
                  <a:srgbClr val="5C6166"/>
                </a:solidFill>
                <a:latin typeface="Menlo" panose="020B0609030804020204" pitchFamily="49" charset="0"/>
              </a:rPr>
              <a:t>seatNum</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座椅布局</a:t>
            </a:r>
            <a:r>
              <a:rPr lang="en-US" altLang="zh-CN" dirty="0">
                <a:solidFill>
                  <a:srgbClr val="86B300"/>
                </a:solidFill>
                <a:latin typeface="Menlo" panose="020B0609030804020204" pitchFamily="49" charset="0"/>
              </a:rPr>
              <a:t>'</a:t>
            </a:r>
            <a:r>
              <a:rPr lang="zh-CN" altLang="en-US"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zh-CN" altLang="en-US" dirty="0">
                <a:solidFill>
                  <a:srgbClr val="5C6166"/>
                </a:solidFill>
                <a:latin typeface="Menlo" panose="020B0609030804020204" pitchFamily="49" charset="0"/>
              </a:rPr>
              <a:t> </a:t>
            </a:r>
            <a:r>
              <a:rPr lang="en-US" altLang="zh-CN" i="1" dirty="0">
                <a:solidFill>
                  <a:srgbClr val="55B4D4"/>
                </a:solidFill>
                <a:latin typeface="Menlo" panose="020B0609030804020204" pitchFamily="49" charset="0"/>
              </a:rPr>
              <a:t>$this</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engine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发动机加持，助您驰骋人生</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$str;</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br>
              <a:rPr lang="en-US" altLang="zh-CN" dirty="0">
                <a:solidFill>
                  <a:srgbClr val="5C6166"/>
                </a:solidFill>
                <a:latin typeface="Menlo" panose="020B0609030804020204" pitchFamily="49" charset="0"/>
              </a:rPr>
            </a:br>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benz</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new</a:t>
            </a:r>
            <a:r>
              <a:rPr lang="en-US" altLang="zh-CN" dirty="0">
                <a:solidFill>
                  <a:srgbClr val="5C6166"/>
                </a:solidFill>
                <a:latin typeface="Menlo" panose="020B0609030804020204" pitchFamily="49" charset="0"/>
              </a:rPr>
              <a:t> </a:t>
            </a:r>
            <a:r>
              <a:rPr lang="en-US" altLang="zh-CN" dirty="0">
                <a:solidFill>
                  <a:srgbClr val="55B4D4"/>
                </a:solidFill>
                <a:latin typeface="Menlo" panose="020B0609030804020204" pitchFamily="49" charset="0"/>
              </a:rPr>
              <a:t>Car</a:t>
            </a:r>
            <a:r>
              <a:rPr lang="en-US" altLang="zh-CN" dirty="0">
                <a:solidFill>
                  <a:srgbClr val="5C6166"/>
                </a:solidFill>
                <a:latin typeface="Menlo" panose="020B0609030804020204" pitchFamily="49" charset="0"/>
              </a:rPr>
              <a:t>(</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奔驰</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6</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'M274'</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benz</a:t>
            </a:r>
            <a:r>
              <a:rPr lang="en-US" altLang="zh-CN" dirty="0">
                <a:solidFill>
                  <a:srgbClr val="ED9366"/>
                </a:solidFill>
                <a:latin typeface="Menlo" panose="020B0609030804020204" pitchFamily="49" charset="0"/>
              </a:rPr>
              <a:t>-&gt;</a:t>
            </a:r>
            <a:r>
              <a:rPr lang="en-US" altLang="zh-CN" dirty="0" err="1">
                <a:solidFill>
                  <a:srgbClr val="F2AE49"/>
                </a:solidFill>
                <a:latin typeface="Menlo" panose="020B0609030804020204" pitchFamily="49" charset="0"/>
              </a:rPr>
              <a:t>showCar</a:t>
            </a:r>
            <a:r>
              <a:rPr lang="en-US" altLang="zh-CN" dirty="0">
                <a:solidFill>
                  <a:srgbClr val="5C6166"/>
                </a:solidFill>
                <a:latin typeface="Menlo" panose="020B0609030804020204" pitchFamily="49" charset="0"/>
              </a:rPr>
              <a:t>(); </a:t>
            </a:r>
          </a:p>
          <a:p>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奔驰牌汽车上市</a:t>
            </a:r>
            <a:r>
              <a:rPr lang="en-US" altLang="zh-CN" i="1" dirty="0">
                <a:solidFill>
                  <a:srgbClr val="787B80"/>
                </a:solidFill>
                <a:latin typeface="Menlo" panose="020B0609030804020204" pitchFamily="49" charset="0"/>
              </a:rPr>
              <a:t>,6</a:t>
            </a:r>
            <a:r>
              <a:rPr lang="zh-CN" altLang="en-US" i="1" dirty="0">
                <a:solidFill>
                  <a:srgbClr val="787B80"/>
                </a:solidFill>
                <a:latin typeface="Menlo" panose="020B0609030804020204" pitchFamily="49" charset="0"/>
              </a:rPr>
              <a:t>座椅布局</a:t>
            </a:r>
            <a:r>
              <a:rPr lang="en-US" altLang="zh-CN" i="1" dirty="0">
                <a:solidFill>
                  <a:srgbClr val="787B80"/>
                </a:solidFill>
                <a:latin typeface="Menlo" panose="020B0609030804020204" pitchFamily="49" charset="0"/>
              </a:rPr>
              <a:t>M274</a:t>
            </a:r>
            <a:r>
              <a:rPr lang="zh-CN" altLang="en-US" i="1" dirty="0">
                <a:solidFill>
                  <a:srgbClr val="787B80"/>
                </a:solidFill>
                <a:latin typeface="Menlo" panose="020B0609030804020204" pitchFamily="49" charset="0"/>
              </a:rPr>
              <a:t>发动机加持，助您驰骋人生</a:t>
            </a:r>
            <a:endParaRPr lang="zh-CN" altLang="en-US"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2979228706"/>
      </p:ext>
    </p:extLst>
  </p:cSld>
  <p:clrMapOvr>
    <a:masterClrMapping/>
  </p:clrMapOvr>
  <p:transition spd="slow" advClick="0">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类的实例化</a:t>
            </a:r>
          </a:p>
        </p:txBody>
      </p:sp>
      <p:sp>
        <p:nvSpPr>
          <p:cNvPr id="2" name="矩形 1">
            <a:extLst>
              <a:ext uri="{FF2B5EF4-FFF2-40B4-BE49-F238E27FC236}">
                <a16:creationId xmlns:a16="http://schemas.microsoft.com/office/drawing/2014/main" id="{B929D528-1DE5-FB40-B6B4-AC0A186C8899}"/>
              </a:ext>
            </a:extLst>
          </p:cNvPr>
          <p:cNvSpPr/>
          <p:nvPr/>
        </p:nvSpPr>
        <p:spPr>
          <a:xfrm>
            <a:off x="1054646" y="1124744"/>
            <a:ext cx="2659702" cy="461665"/>
          </a:xfrm>
          <a:prstGeom prst="rect">
            <a:avLst/>
          </a:prstGeom>
        </p:spPr>
        <p:txBody>
          <a:bodyPr wrap="none">
            <a:spAutoFit/>
          </a:bodyPr>
          <a:lstStyle/>
          <a:p>
            <a:r>
              <a:rPr lang="zh-CN" altLang="en-US" sz="2400" b="1" dirty="0"/>
              <a:t>析构函数（方法）</a:t>
            </a:r>
          </a:p>
        </p:txBody>
      </p:sp>
      <p:sp>
        <p:nvSpPr>
          <p:cNvPr id="4" name="矩形 3">
            <a:extLst>
              <a:ext uri="{FF2B5EF4-FFF2-40B4-BE49-F238E27FC236}">
                <a16:creationId xmlns:a16="http://schemas.microsoft.com/office/drawing/2014/main" id="{8F6B4002-9D79-394E-88F6-B9E6DC4B2138}"/>
              </a:ext>
            </a:extLst>
          </p:cNvPr>
          <p:cNvSpPr/>
          <p:nvPr/>
        </p:nvSpPr>
        <p:spPr>
          <a:xfrm>
            <a:off x="1054646" y="1844824"/>
            <a:ext cx="10009112" cy="1200329"/>
          </a:xfrm>
          <a:prstGeom prst="rect">
            <a:avLst/>
          </a:prstGeom>
        </p:spPr>
        <p:txBody>
          <a:bodyPr wrap="square">
            <a:spAutoFit/>
          </a:bodyPr>
          <a:lstStyle/>
          <a:p>
            <a:r>
              <a:rPr lang="zh-CN" altLang="en-US" sz="2400" dirty="0">
                <a:solidFill>
                  <a:srgbClr val="333333"/>
                </a:solidFill>
                <a:latin typeface="Quicksand"/>
              </a:rPr>
              <a:t>当销毁一个对象前自动调用的方法就是析构方法，析构方法的名称是固定的，叫  </a:t>
            </a:r>
            <a:r>
              <a:rPr lang="en-US" altLang="zh-CN" sz="2400" b="1" dirty="0">
                <a:solidFill>
                  <a:srgbClr val="333333"/>
                </a:solidFill>
                <a:latin typeface="Quicksand"/>
              </a:rPr>
              <a:t>__destruct(</a:t>
            </a:r>
            <a:r>
              <a:rPr lang="zh-CN" altLang="en-US" sz="2400" b="1" dirty="0">
                <a:solidFill>
                  <a:srgbClr val="333333"/>
                </a:solidFill>
                <a:latin typeface="Quicksand"/>
              </a:rPr>
              <a:t> </a:t>
            </a:r>
            <a:r>
              <a:rPr lang="en-US" altLang="zh-CN" sz="2400" b="1" dirty="0">
                <a:solidFill>
                  <a:srgbClr val="333333"/>
                </a:solidFill>
                <a:latin typeface="Quicksand"/>
              </a:rPr>
              <a:t>)</a:t>
            </a:r>
            <a:r>
              <a:rPr lang="zh-CN" altLang="en-US" sz="2400" b="1" dirty="0">
                <a:solidFill>
                  <a:srgbClr val="333333"/>
                </a:solidFill>
                <a:latin typeface="Quicksand"/>
              </a:rPr>
              <a:t> </a:t>
            </a:r>
            <a:r>
              <a:rPr lang="zh-CN" altLang="en-US" sz="2400" dirty="0">
                <a:solidFill>
                  <a:srgbClr val="333333"/>
                </a:solidFill>
                <a:latin typeface="Quicksand"/>
              </a:rPr>
              <a:t>。析构函数的执行时机就是在网页执行完毕后或者手动调用删除函数之后。</a:t>
            </a:r>
            <a:endParaRPr lang="en-US" altLang="zh-CN" sz="2400" dirty="0">
              <a:solidFill>
                <a:srgbClr val="333333"/>
              </a:solidFill>
              <a:latin typeface="Quicksand"/>
            </a:endParaRPr>
          </a:p>
        </p:txBody>
      </p:sp>
      <p:sp>
        <p:nvSpPr>
          <p:cNvPr id="7" name="矩形 6">
            <a:extLst>
              <a:ext uri="{FF2B5EF4-FFF2-40B4-BE49-F238E27FC236}">
                <a16:creationId xmlns:a16="http://schemas.microsoft.com/office/drawing/2014/main" id="{3F0D7E4D-DAF0-2840-AF47-AB9F67232537}"/>
              </a:ext>
            </a:extLst>
          </p:cNvPr>
          <p:cNvSpPr/>
          <p:nvPr/>
        </p:nvSpPr>
        <p:spPr>
          <a:xfrm>
            <a:off x="1054646" y="3284984"/>
            <a:ext cx="10081121" cy="461665"/>
          </a:xfrm>
          <a:prstGeom prst="rect">
            <a:avLst/>
          </a:prstGeom>
        </p:spPr>
        <p:txBody>
          <a:bodyPr wrap="square">
            <a:spAutoFit/>
          </a:bodyPr>
          <a:lstStyle/>
          <a:p>
            <a:r>
              <a:rPr lang="zh-CN" altLang="en-US" sz="2400" b="1" dirty="0"/>
              <a:t>语法：</a:t>
            </a:r>
            <a:r>
              <a:rPr lang="zh-CN" altLang="en-US" sz="2400" b="1" dirty="0">
                <a:solidFill>
                  <a:srgbClr val="0000BB"/>
                </a:solidFill>
                <a:latin typeface="Fira Mono" panose="020F0502020204030204" pitchFamily="34" charset="0"/>
              </a:rPr>
              <a:t>权限修饰符 </a:t>
            </a:r>
            <a:r>
              <a:rPr lang="en-US" altLang="zh-CN" sz="2400" b="1" dirty="0">
                <a:solidFill>
                  <a:srgbClr val="0000BB"/>
                </a:solidFill>
                <a:latin typeface="Fira Mono" panose="020F0502020204030204" pitchFamily="34" charset="0"/>
              </a:rPr>
              <a:t>function</a:t>
            </a:r>
            <a:r>
              <a:rPr lang="zh-CN" altLang="en-US" sz="2400" b="1" dirty="0">
                <a:solidFill>
                  <a:srgbClr val="0000BB"/>
                </a:solidFill>
                <a:latin typeface="Fira Mono" panose="020F0502020204030204" pitchFamily="34" charset="0"/>
              </a:rPr>
              <a:t> </a:t>
            </a:r>
            <a:r>
              <a:rPr lang="en-US" altLang="zh-CN" sz="2400" b="1" dirty="0">
                <a:solidFill>
                  <a:srgbClr val="007700"/>
                </a:solidFill>
                <a:latin typeface="Fira Mono" panose="020F0502020204030204" pitchFamily="34" charset="0"/>
              </a:rPr>
              <a:t>__destruct</a:t>
            </a:r>
            <a:r>
              <a:rPr lang="zh-CN" altLang="en-US" sz="2400" dirty="0"/>
              <a:t> </a:t>
            </a:r>
            <a:r>
              <a:rPr lang="en-US" altLang="zh-CN" sz="2400" dirty="0">
                <a:solidFill>
                  <a:srgbClr val="CDA869"/>
                </a:solidFill>
              </a:rPr>
              <a:t>(){ }</a:t>
            </a:r>
          </a:p>
        </p:txBody>
      </p:sp>
      <p:sp>
        <p:nvSpPr>
          <p:cNvPr id="9" name="矩形 8">
            <a:extLst>
              <a:ext uri="{FF2B5EF4-FFF2-40B4-BE49-F238E27FC236}">
                <a16:creationId xmlns:a16="http://schemas.microsoft.com/office/drawing/2014/main" id="{EE6C482D-88AD-4A48-8646-4AC93AABFB90}"/>
              </a:ext>
            </a:extLst>
          </p:cNvPr>
          <p:cNvSpPr/>
          <p:nvPr/>
        </p:nvSpPr>
        <p:spPr>
          <a:xfrm>
            <a:off x="1054646" y="4042231"/>
            <a:ext cx="10369152" cy="1938992"/>
          </a:xfrm>
          <a:prstGeom prst="rect">
            <a:avLst/>
          </a:prstGeom>
        </p:spPr>
        <p:txBody>
          <a:bodyPr wrap="square">
            <a:spAutoFit/>
          </a:bodyPr>
          <a:lstStyle/>
          <a:p>
            <a:r>
              <a:rPr lang="zh-CN" altLang="en-US" sz="2400" b="1" dirty="0">
                <a:solidFill>
                  <a:srgbClr val="333333"/>
                </a:solidFill>
                <a:latin typeface="Quicksand"/>
              </a:rPr>
              <a:t>注意：</a:t>
            </a:r>
            <a:endParaRPr lang="en-US" altLang="zh-CN" sz="2400" b="1" dirty="0">
              <a:solidFill>
                <a:srgbClr val="333333"/>
              </a:solidFill>
              <a:latin typeface="Quicksand"/>
            </a:endParaRPr>
          </a:p>
          <a:p>
            <a:endParaRPr lang="zh-CN" altLang="en-US" sz="2400" dirty="0">
              <a:solidFill>
                <a:srgbClr val="333333"/>
              </a:solidFill>
              <a:latin typeface="Quicksand"/>
            </a:endParaRPr>
          </a:p>
          <a:p>
            <a:pPr>
              <a:buFont typeface="Arial" panose="020B0604020202020204" pitchFamily="34" charset="0"/>
              <a:buChar char="•"/>
            </a:pPr>
            <a:r>
              <a:rPr lang="zh-CN" altLang="en-US" sz="2400" dirty="0">
                <a:solidFill>
                  <a:srgbClr val="333333"/>
                </a:solidFill>
                <a:latin typeface="Quicksand"/>
              </a:rPr>
              <a:t>    析构方法一定没有参数</a:t>
            </a:r>
          </a:p>
          <a:p>
            <a:pPr>
              <a:buFont typeface="Arial" panose="020B0604020202020204" pitchFamily="34" charset="0"/>
              <a:buChar char="•"/>
            </a:pPr>
            <a:endParaRPr lang="zh-CN" altLang="en-US" sz="2400" dirty="0">
              <a:solidFill>
                <a:srgbClr val="333333"/>
              </a:solidFill>
              <a:latin typeface="Quicksand"/>
            </a:endParaRPr>
          </a:p>
          <a:p>
            <a:r>
              <a:rPr lang="zh-CN" altLang="en-US" sz="2400" b="1" dirty="0">
                <a:solidFill>
                  <a:srgbClr val="333333"/>
                </a:solidFill>
                <a:latin typeface="Quicksand"/>
              </a:rPr>
              <a:t>作用：完成一些垃圾回收的工作</a:t>
            </a:r>
            <a:r>
              <a:rPr lang="zh-CN" altLang="en-US" sz="2400" dirty="0">
                <a:solidFill>
                  <a:srgbClr val="333333"/>
                </a:solidFill>
                <a:latin typeface="Quicksand"/>
              </a:rPr>
              <a:t>。</a:t>
            </a:r>
            <a:endParaRPr lang="zh-CN" altLang="en-US" sz="2400" b="0" i="0" dirty="0">
              <a:solidFill>
                <a:srgbClr val="333333"/>
              </a:solidFill>
              <a:effectLst/>
              <a:latin typeface="Quicksand"/>
            </a:endParaRPr>
          </a:p>
        </p:txBody>
      </p:sp>
    </p:spTree>
    <p:extLst>
      <p:ext uri="{BB962C8B-B14F-4D97-AF65-F5344CB8AC3E}">
        <p14:creationId xmlns:p14="http://schemas.microsoft.com/office/powerpoint/2010/main" val="4112757810"/>
      </p:ext>
    </p:extLst>
  </p:cSld>
  <p:clrMapOvr>
    <a:masterClrMapping/>
  </p:clrMapOvr>
  <p:transition spd="slow" advClick="0">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类的实例化</a:t>
            </a:r>
          </a:p>
        </p:txBody>
      </p:sp>
      <p:sp>
        <p:nvSpPr>
          <p:cNvPr id="2" name="矩形 1">
            <a:extLst>
              <a:ext uri="{FF2B5EF4-FFF2-40B4-BE49-F238E27FC236}">
                <a16:creationId xmlns:a16="http://schemas.microsoft.com/office/drawing/2014/main" id="{B929D528-1DE5-FB40-B6B4-AC0A186C8899}"/>
              </a:ext>
            </a:extLst>
          </p:cNvPr>
          <p:cNvSpPr/>
          <p:nvPr/>
        </p:nvSpPr>
        <p:spPr>
          <a:xfrm>
            <a:off x="1054646" y="1124744"/>
            <a:ext cx="2659702" cy="461665"/>
          </a:xfrm>
          <a:prstGeom prst="rect">
            <a:avLst/>
          </a:prstGeom>
        </p:spPr>
        <p:txBody>
          <a:bodyPr wrap="none">
            <a:spAutoFit/>
          </a:bodyPr>
          <a:lstStyle/>
          <a:p>
            <a:r>
              <a:rPr lang="zh-CN" altLang="en-US" sz="2400" b="1" dirty="0"/>
              <a:t>析构函数（方法）</a:t>
            </a:r>
          </a:p>
        </p:txBody>
      </p:sp>
      <p:sp>
        <p:nvSpPr>
          <p:cNvPr id="9" name="矩形 8">
            <a:extLst>
              <a:ext uri="{FF2B5EF4-FFF2-40B4-BE49-F238E27FC236}">
                <a16:creationId xmlns:a16="http://schemas.microsoft.com/office/drawing/2014/main" id="{EE6C482D-88AD-4A48-8646-4AC93AABFB90}"/>
              </a:ext>
            </a:extLst>
          </p:cNvPr>
          <p:cNvSpPr/>
          <p:nvPr/>
        </p:nvSpPr>
        <p:spPr>
          <a:xfrm>
            <a:off x="1054646" y="1700808"/>
            <a:ext cx="1152128" cy="461665"/>
          </a:xfrm>
          <a:prstGeom prst="rect">
            <a:avLst/>
          </a:prstGeom>
        </p:spPr>
        <p:txBody>
          <a:bodyPr wrap="square">
            <a:spAutoFit/>
          </a:bodyPr>
          <a:lstStyle/>
          <a:p>
            <a:r>
              <a:rPr lang="zh-CN" altLang="en-US" sz="2400" b="1" dirty="0">
                <a:solidFill>
                  <a:srgbClr val="333333"/>
                </a:solidFill>
                <a:latin typeface="Quicksand"/>
              </a:rPr>
              <a:t>示例：</a:t>
            </a:r>
            <a:endParaRPr lang="en-US" altLang="zh-CN" sz="2400" b="1" dirty="0">
              <a:solidFill>
                <a:srgbClr val="333333"/>
              </a:solidFill>
              <a:latin typeface="Quicksand"/>
            </a:endParaRPr>
          </a:p>
        </p:txBody>
      </p:sp>
      <p:sp>
        <p:nvSpPr>
          <p:cNvPr id="4" name="矩形 3">
            <a:extLst>
              <a:ext uri="{FF2B5EF4-FFF2-40B4-BE49-F238E27FC236}">
                <a16:creationId xmlns:a16="http://schemas.microsoft.com/office/drawing/2014/main" id="{ADEA638A-DA06-464B-AECE-553EF4DC6E21}"/>
              </a:ext>
            </a:extLst>
          </p:cNvPr>
          <p:cNvSpPr/>
          <p:nvPr/>
        </p:nvSpPr>
        <p:spPr>
          <a:xfrm>
            <a:off x="982638" y="2492896"/>
            <a:ext cx="4968552" cy="3170099"/>
          </a:xfrm>
          <a:prstGeom prst="rect">
            <a:avLst/>
          </a:prstGeom>
        </p:spPr>
        <p:txBody>
          <a:bodyPr wrap="square">
            <a:spAutoFit/>
          </a:bodyPr>
          <a:lstStyle/>
          <a:p>
            <a:r>
              <a:rPr lang="en-US" altLang="zh-CN" sz="2000" dirty="0">
                <a:solidFill>
                  <a:srgbClr val="FA8D3E"/>
                </a:solidFill>
                <a:latin typeface="Menlo" panose="020B0609030804020204" pitchFamily="49" charset="0"/>
              </a:rPr>
              <a:t>class</a:t>
            </a:r>
            <a:r>
              <a:rPr lang="en-US" altLang="zh-CN" sz="2000" dirty="0">
                <a:solidFill>
                  <a:srgbClr val="5C6166"/>
                </a:solidFill>
                <a:latin typeface="Menlo" panose="020B0609030804020204" pitchFamily="49" charset="0"/>
              </a:rPr>
              <a:t> </a:t>
            </a:r>
            <a:r>
              <a:rPr lang="en-US" altLang="zh-CN" sz="2000" dirty="0">
                <a:solidFill>
                  <a:srgbClr val="399EE6"/>
                </a:solidFill>
                <a:latin typeface="Menlo" panose="020B0609030804020204" pitchFamily="49" charset="0"/>
              </a:rPr>
              <a:t>Student</a:t>
            </a:r>
            <a:r>
              <a:rPr lang="en-US" altLang="zh-CN" sz="2000" dirty="0">
                <a:solidFill>
                  <a:srgbClr val="5C6166"/>
                </a:solidFill>
                <a:latin typeface="Menlo" panose="020B0609030804020204" pitchFamily="49" charset="0"/>
              </a:rPr>
              <a:t>{</a:t>
            </a:r>
          </a:p>
          <a:p>
            <a:r>
              <a:rPr lang="zh-CN" altLang="en-US" sz="2000" dirty="0">
                <a:solidFill>
                  <a:srgbClr val="FA8D3E"/>
                </a:solidFill>
                <a:latin typeface="Menlo" panose="020B0609030804020204" pitchFamily="49" charset="0"/>
              </a:rPr>
              <a:t>  </a:t>
            </a:r>
            <a:r>
              <a:rPr lang="en-US" altLang="zh-CN" sz="2000" dirty="0">
                <a:solidFill>
                  <a:srgbClr val="FA8D3E"/>
                </a:solidFill>
                <a:latin typeface="Menlo" panose="020B0609030804020204" pitchFamily="49" charset="0"/>
              </a:rPr>
              <a:t>public</a:t>
            </a:r>
            <a:r>
              <a:rPr lang="en-US" altLang="zh-CN" sz="2000" dirty="0">
                <a:solidFill>
                  <a:srgbClr val="5C6166"/>
                </a:solidFill>
                <a:latin typeface="Menlo" panose="020B0609030804020204" pitchFamily="49" charset="0"/>
              </a:rPr>
              <a:t> </a:t>
            </a:r>
            <a:r>
              <a:rPr lang="en-US" altLang="zh-CN" sz="2000" dirty="0">
                <a:solidFill>
                  <a:srgbClr val="FA8D3E"/>
                </a:solidFill>
                <a:latin typeface="Menlo" panose="020B0609030804020204" pitchFamily="49" charset="0"/>
              </a:rPr>
              <a:t>function</a:t>
            </a:r>
            <a:r>
              <a:rPr lang="en-US" altLang="zh-CN" sz="2000" dirty="0">
                <a:solidFill>
                  <a:srgbClr val="5C6166"/>
                </a:solidFill>
                <a:latin typeface="Menlo" panose="020B0609030804020204" pitchFamily="49" charset="0"/>
              </a:rPr>
              <a:t> </a:t>
            </a:r>
            <a:r>
              <a:rPr lang="en-US" altLang="zh-CN" sz="2000" dirty="0">
                <a:solidFill>
                  <a:srgbClr val="F07171"/>
                </a:solidFill>
                <a:latin typeface="Menlo" panose="020B0609030804020204" pitchFamily="49" charset="0"/>
              </a:rPr>
              <a:t>__destruct</a:t>
            </a:r>
            <a:r>
              <a:rPr lang="en-US" altLang="zh-CN" sz="2000" dirty="0">
                <a:solidFill>
                  <a:srgbClr val="5C6166"/>
                </a:solidFill>
                <a:latin typeface="Menlo" panose="020B0609030804020204" pitchFamily="49" charset="0"/>
              </a:rPr>
              <a:t>(){</a:t>
            </a:r>
          </a:p>
          <a:p>
            <a:r>
              <a:rPr lang="zh-CN" altLang="en-US" sz="2000" dirty="0">
                <a:solidFill>
                  <a:srgbClr val="F07171"/>
                </a:solidFill>
                <a:latin typeface="Menlo" panose="020B0609030804020204" pitchFamily="49" charset="0"/>
              </a:rPr>
              <a:t>    </a:t>
            </a:r>
            <a:r>
              <a:rPr lang="en-US" altLang="zh-CN" sz="2000" dirty="0">
                <a:solidFill>
                  <a:srgbClr val="F07171"/>
                </a:solidFill>
                <a:latin typeface="Menlo" panose="020B0609030804020204" pitchFamily="49" charset="0"/>
              </a:rPr>
              <a:t>echo</a:t>
            </a:r>
            <a:r>
              <a:rPr lang="en-US" altLang="zh-CN" sz="2000" dirty="0">
                <a:solidFill>
                  <a:srgbClr val="5C6166"/>
                </a:solidFill>
                <a:latin typeface="Menlo" panose="020B0609030804020204" pitchFamily="49" charset="0"/>
              </a:rPr>
              <a:t> </a:t>
            </a:r>
            <a:r>
              <a:rPr lang="en-US" altLang="zh-CN" sz="2000" dirty="0">
                <a:solidFill>
                  <a:srgbClr val="86B300"/>
                </a:solidFill>
                <a:latin typeface="Menlo" panose="020B0609030804020204" pitchFamily="49" charset="0"/>
              </a:rPr>
              <a:t>"</a:t>
            </a:r>
            <a:r>
              <a:rPr lang="zh-CN" altLang="en-US" sz="2000" dirty="0">
                <a:solidFill>
                  <a:srgbClr val="86B300"/>
                </a:solidFill>
                <a:latin typeface="Menlo" panose="020B0609030804020204" pitchFamily="49" charset="0"/>
              </a:rPr>
              <a:t>我是析构函数</a:t>
            </a:r>
            <a:r>
              <a:rPr lang="en-US" altLang="zh-CN" sz="2000" dirty="0">
                <a:solidFill>
                  <a:srgbClr val="86B300"/>
                </a:solidFill>
                <a:latin typeface="Menlo" panose="020B0609030804020204" pitchFamily="49" charset="0"/>
              </a:rPr>
              <a:t>&lt;</a:t>
            </a:r>
            <a:r>
              <a:rPr lang="en-US" altLang="zh-CN" sz="2000" dirty="0" err="1">
                <a:solidFill>
                  <a:srgbClr val="86B300"/>
                </a:solidFill>
                <a:latin typeface="Menlo" panose="020B0609030804020204" pitchFamily="49" charset="0"/>
              </a:rPr>
              <a:t>br</a:t>
            </a:r>
            <a:r>
              <a:rPr lang="en-US" altLang="zh-CN" sz="2000" dirty="0">
                <a:solidFill>
                  <a:srgbClr val="86B300"/>
                </a:solidFill>
                <a:latin typeface="Menlo" panose="020B0609030804020204" pitchFamily="49" charset="0"/>
              </a:rPr>
              <a:t>&gt;"</a:t>
            </a:r>
            <a:r>
              <a:rPr lang="en-US" altLang="zh-CN" sz="2000" dirty="0">
                <a:solidFill>
                  <a:srgbClr val="5C6166"/>
                </a:solidFill>
                <a:latin typeface="Menlo" panose="020B0609030804020204" pitchFamily="49" charset="0"/>
              </a:rPr>
              <a:t>;</a:t>
            </a:r>
          </a:p>
          <a:p>
            <a:r>
              <a:rPr lang="zh-CN" altLang="en-US" sz="2000" dirty="0">
                <a:solidFill>
                  <a:srgbClr val="5C6166"/>
                </a:solidFill>
                <a:latin typeface="Menlo" panose="020B0609030804020204" pitchFamily="49" charset="0"/>
              </a:rPr>
              <a:t>  </a:t>
            </a:r>
            <a:r>
              <a:rPr lang="en-US" altLang="zh-CN" sz="2000" dirty="0">
                <a:solidFill>
                  <a:srgbClr val="5C6166"/>
                </a:solidFill>
                <a:latin typeface="Menlo" panose="020B0609030804020204" pitchFamily="49" charset="0"/>
              </a:rPr>
              <a:t>}</a:t>
            </a:r>
          </a:p>
          <a:p>
            <a:r>
              <a:rPr lang="en-US" altLang="zh-CN" sz="2000" dirty="0">
                <a:solidFill>
                  <a:srgbClr val="5C6166"/>
                </a:solidFill>
                <a:latin typeface="Menlo" panose="020B0609030804020204" pitchFamily="49" charset="0"/>
              </a:rPr>
              <a:t>}</a:t>
            </a:r>
          </a:p>
          <a:p>
            <a:br>
              <a:rPr lang="en-US" altLang="zh-CN" sz="2000" dirty="0">
                <a:solidFill>
                  <a:srgbClr val="5C6166"/>
                </a:solidFill>
                <a:latin typeface="Menlo" panose="020B0609030804020204" pitchFamily="49" charset="0"/>
              </a:rPr>
            </a:br>
            <a:r>
              <a:rPr lang="en-US" altLang="zh-CN" sz="2000" dirty="0">
                <a:solidFill>
                  <a:srgbClr val="5C6166"/>
                </a:solidFill>
                <a:latin typeface="Menlo" panose="020B0609030804020204" pitchFamily="49" charset="0"/>
              </a:rPr>
              <a:t>$</a:t>
            </a:r>
            <a:r>
              <a:rPr lang="en-US" altLang="zh-CN" sz="2000" dirty="0" err="1">
                <a:solidFill>
                  <a:srgbClr val="5C6166"/>
                </a:solidFill>
                <a:latin typeface="Menlo" panose="020B0609030804020204" pitchFamily="49" charset="0"/>
              </a:rPr>
              <a:t>stu</a:t>
            </a:r>
            <a:r>
              <a:rPr lang="en-US" altLang="zh-CN" sz="2000" dirty="0">
                <a:solidFill>
                  <a:srgbClr val="5C6166"/>
                </a:solidFill>
                <a:latin typeface="Menlo" panose="020B0609030804020204" pitchFamily="49" charset="0"/>
              </a:rPr>
              <a:t> </a:t>
            </a:r>
            <a:r>
              <a:rPr lang="en-US" altLang="zh-CN" sz="2000" dirty="0">
                <a:solidFill>
                  <a:srgbClr val="ED9366"/>
                </a:solidFill>
                <a:latin typeface="Menlo" panose="020B0609030804020204" pitchFamily="49" charset="0"/>
              </a:rPr>
              <a:t>=</a:t>
            </a:r>
            <a:r>
              <a:rPr lang="en-US" altLang="zh-CN" sz="2000" dirty="0">
                <a:solidFill>
                  <a:srgbClr val="5C6166"/>
                </a:solidFill>
                <a:latin typeface="Menlo" panose="020B0609030804020204" pitchFamily="49" charset="0"/>
              </a:rPr>
              <a:t> </a:t>
            </a:r>
            <a:r>
              <a:rPr lang="en-US" altLang="zh-CN" sz="2000" dirty="0">
                <a:solidFill>
                  <a:srgbClr val="FA8D3E"/>
                </a:solidFill>
                <a:latin typeface="Menlo" panose="020B0609030804020204" pitchFamily="49" charset="0"/>
              </a:rPr>
              <a:t>new</a:t>
            </a:r>
            <a:r>
              <a:rPr lang="en-US" altLang="zh-CN" sz="2000" dirty="0">
                <a:solidFill>
                  <a:srgbClr val="5C6166"/>
                </a:solidFill>
                <a:latin typeface="Menlo" panose="020B0609030804020204" pitchFamily="49" charset="0"/>
              </a:rPr>
              <a:t> </a:t>
            </a:r>
            <a:r>
              <a:rPr lang="en-US" altLang="zh-CN" sz="2000" dirty="0">
                <a:solidFill>
                  <a:srgbClr val="55B4D4"/>
                </a:solidFill>
                <a:latin typeface="Menlo" panose="020B0609030804020204" pitchFamily="49" charset="0"/>
              </a:rPr>
              <a:t>Student</a:t>
            </a:r>
            <a:r>
              <a:rPr lang="en-US" altLang="zh-CN" sz="2000" dirty="0">
                <a:solidFill>
                  <a:srgbClr val="5C6166"/>
                </a:solidFill>
                <a:latin typeface="Menlo" panose="020B0609030804020204" pitchFamily="49" charset="0"/>
              </a:rPr>
              <a:t>();</a:t>
            </a:r>
          </a:p>
          <a:p>
            <a:r>
              <a:rPr lang="en-US" altLang="zh-CN" sz="2000" dirty="0">
                <a:solidFill>
                  <a:srgbClr val="F07171"/>
                </a:solidFill>
                <a:latin typeface="Menlo" panose="020B0609030804020204" pitchFamily="49" charset="0"/>
              </a:rPr>
              <a:t>echo</a:t>
            </a:r>
            <a:r>
              <a:rPr lang="en-US" altLang="zh-CN" sz="2000" dirty="0">
                <a:solidFill>
                  <a:srgbClr val="5C6166"/>
                </a:solidFill>
                <a:latin typeface="Menlo" panose="020B0609030804020204" pitchFamily="49" charset="0"/>
              </a:rPr>
              <a:t> </a:t>
            </a:r>
            <a:r>
              <a:rPr lang="en-US" altLang="zh-CN" sz="2000" dirty="0">
                <a:solidFill>
                  <a:srgbClr val="86B300"/>
                </a:solidFill>
                <a:latin typeface="Menlo" panose="020B0609030804020204" pitchFamily="49" charset="0"/>
              </a:rPr>
              <a:t>"</a:t>
            </a:r>
            <a:r>
              <a:rPr lang="zh-CN" altLang="en-US" sz="2000" dirty="0">
                <a:solidFill>
                  <a:srgbClr val="86B300"/>
                </a:solidFill>
                <a:latin typeface="Menlo" panose="020B0609030804020204" pitchFamily="49" charset="0"/>
              </a:rPr>
              <a:t>网页执行结束</a:t>
            </a:r>
            <a:r>
              <a:rPr lang="en-US" altLang="zh-CN" sz="2000" dirty="0">
                <a:solidFill>
                  <a:srgbClr val="86B300"/>
                </a:solidFill>
                <a:latin typeface="Menlo" panose="020B0609030804020204" pitchFamily="49" charset="0"/>
              </a:rPr>
              <a:t>&lt;</a:t>
            </a:r>
            <a:r>
              <a:rPr lang="en-US" altLang="zh-CN" sz="2000" dirty="0" err="1">
                <a:solidFill>
                  <a:srgbClr val="86B300"/>
                </a:solidFill>
                <a:latin typeface="Menlo" panose="020B0609030804020204" pitchFamily="49" charset="0"/>
              </a:rPr>
              <a:t>br</a:t>
            </a:r>
            <a:r>
              <a:rPr lang="en-US" altLang="zh-CN" sz="2000" dirty="0">
                <a:solidFill>
                  <a:srgbClr val="86B300"/>
                </a:solidFill>
                <a:latin typeface="Menlo" panose="020B0609030804020204" pitchFamily="49" charset="0"/>
              </a:rPr>
              <a:t>&gt;"</a:t>
            </a:r>
            <a:r>
              <a:rPr lang="en-US" altLang="zh-CN" sz="2000" dirty="0">
                <a:solidFill>
                  <a:srgbClr val="5C6166"/>
                </a:solidFill>
                <a:latin typeface="Menlo" panose="020B0609030804020204" pitchFamily="49" charset="0"/>
              </a:rPr>
              <a:t>;</a:t>
            </a:r>
          </a:p>
          <a:p>
            <a:r>
              <a:rPr lang="en-US" altLang="zh-CN" sz="2000" i="1" dirty="0">
                <a:solidFill>
                  <a:srgbClr val="787B80"/>
                </a:solidFill>
                <a:latin typeface="Menlo" panose="020B0609030804020204" pitchFamily="49" charset="0"/>
              </a:rPr>
              <a:t>// </a:t>
            </a:r>
            <a:r>
              <a:rPr lang="zh-CN" altLang="en-US" sz="2000" i="1" dirty="0">
                <a:solidFill>
                  <a:srgbClr val="787B80"/>
                </a:solidFill>
                <a:latin typeface="Menlo" panose="020B0609030804020204" pitchFamily="49" charset="0"/>
              </a:rPr>
              <a:t>网页执行结束</a:t>
            </a:r>
            <a:endParaRPr lang="zh-CN" altLang="en-US" sz="2000" dirty="0">
              <a:solidFill>
                <a:srgbClr val="5C6166"/>
              </a:solidFill>
              <a:latin typeface="Menlo" panose="020B0609030804020204" pitchFamily="49" charset="0"/>
            </a:endParaRPr>
          </a:p>
          <a:p>
            <a:r>
              <a:rPr lang="en-US" altLang="zh-CN" sz="2000" i="1" dirty="0">
                <a:solidFill>
                  <a:srgbClr val="787B80"/>
                </a:solidFill>
                <a:latin typeface="Menlo" panose="020B0609030804020204" pitchFamily="49" charset="0"/>
              </a:rPr>
              <a:t>// </a:t>
            </a:r>
            <a:r>
              <a:rPr lang="zh-CN" altLang="en-US" sz="2000" i="1" dirty="0">
                <a:solidFill>
                  <a:srgbClr val="787B80"/>
                </a:solidFill>
                <a:latin typeface="Menlo" panose="020B0609030804020204" pitchFamily="49" charset="0"/>
              </a:rPr>
              <a:t>我是析构函数</a:t>
            </a:r>
            <a:endParaRPr lang="zh-CN" altLang="en-US" sz="2000" b="0" dirty="0">
              <a:solidFill>
                <a:srgbClr val="5C6166"/>
              </a:solidFill>
              <a:effectLst/>
              <a:latin typeface="Menlo" panose="020B0609030804020204" pitchFamily="49" charset="0"/>
            </a:endParaRPr>
          </a:p>
        </p:txBody>
      </p:sp>
      <p:sp>
        <p:nvSpPr>
          <p:cNvPr id="7" name="矩形 6">
            <a:extLst>
              <a:ext uri="{FF2B5EF4-FFF2-40B4-BE49-F238E27FC236}">
                <a16:creationId xmlns:a16="http://schemas.microsoft.com/office/drawing/2014/main" id="{502AFE3C-051D-524F-B853-751F2127168F}"/>
              </a:ext>
            </a:extLst>
          </p:cNvPr>
          <p:cNvSpPr/>
          <p:nvPr/>
        </p:nvSpPr>
        <p:spPr>
          <a:xfrm>
            <a:off x="6313613" y="2492896"/>
            <a:ext cx="5110185" cy="3477875"/>
          </a:xfrm>
          <a:prstGeom prst="rect">
            <a:avLst/>
          </a:prstGeom>
        </p:spPr>
        <p:txBody>
          <a:bodyPr wrap="square">
            <a:spAutoFit/>
          </a:bodyPr>
          <a:lstStyle/>
          <a:p>
            <a:r>
              <a:rPr lang="en-US" altLang="zh-CN" sz="2000" dirty="0">
                <a:solidFill>
                  <a:srgbClr val="FA8D3E"/>
                </a:solidFill>
                <a:latin typeface="Menlo" panose="020B0609030804020204" pitchFamily="49" charset="0"/>
              </a:rPr>
              <a:t>class</a:t>
            </a:r>
            <a:r>
              <a:rPr lang="en-US" altLang="zh-CN" sz="2000" dirty="0">
                <a:solidFill>
                  <a:srgbClr val="5C6166"/>
                </a:solidFill>
                <a:latin typeface="Menlo" panose="020B0609030804020204" pitchFamily="49" charset="0"/>
              </a:rPr>
              <a:t> </a:t>
            </a:r>
            <a:r>
              <a:rPr lang="en-US" altLang="zh-CN" sz="2000" dirty="0">
                <a:solidFill>
                  <a:srgbClr val="399EE6"/>
                </a:solidFill>
                <a:latin typeface="Menlo" panose="020B0609030804020204" pitchFamily="49" charset="0"/>
              </a:rPr>
              <a:t>Student</a:t>
            </a:r>
            <a:r>
              <a:rPr lang="en-US" altLang="zh-CN" sz="2000" dirty="0">
                <a:solidFill>
                  <a:srgbClr val="5C6166"/>
                </a:solidFill>
                <a:latin typeface="Menlo" panose="020B0609030804020204" pitchFamily="49" charset="0"/>
              </a:rPr>
              <a:t>{</a:t>
            </a:r>
          </a:p>
          <a:p>
            <a:r>
              <a:rPr lang="zh-CN" altLang="en-US" sz="2000" dirty="0">
                <a:solidFill>
                  <a:srgbClr val="FA8D3E"/>
                </a:solidFill>
                <a:latin typeface="Menlo" panose="020B0609030804020204" pitchFamily="49" charset="0"/>
              </a:rPr>
              <a:t>  </a:t>
            </a:r>
            <a:r>
              <a:rPr lang="en-US" altLang="zh-CN" sz="2000" dirty="0">
                <a:solidFill>
                  <a:srgbClr val="FA8D3E"/>
                </a:solidFill>
                <a:latin typeface="Menlo" panose="020B0609030804020204" pitchFamily="49" charset="0"/>
              </a:rPr>
              <a:t>public</a:t>
            </a:r>
            <a:r>
              <a:rPr lang="en-US" altLang="zh-CN" sz="2000" dirty="0">
                <a:solidFill>
                  <a:srgbClr val="5C6166"/>
                </a:solidFill>
                <a:latin typeface="Menlo" panose="020B0609030804020204" pitchFamily="49" charset="0"/>
              </a:rPr>
              <a:t> </a:t>
            </a:r>
            <a:r>
              <a:rPr lang="en-US" altLang="zh-CN" sz="2000" dirty="0">
                <a:solidFill>
                  <a:srgbClr val="FA8D3E"/>
                </a:solidFill>
                <a:latin typeface="Menlo" panose="020B0609030804020204" pitchFamily="49" charset="0"/>
              </a:rPr>
              <a:t>function</a:t>
            </a:r>
            <a:r>
              <a:rPr lang="en-US" altLang="zh-CN" sz="2000" dirty="0">
                <a:solidFill>
                  <a:srgbClr val="5C6166"/>
                </a:solidFill>
                <a:latin typeface="Menlo" panose="020B0609030804020204" pitchFamily="49" charset="0"/>
              </a:rPr>
              <a:t> </a:t>
            </a:r>
            <a:r>
              <a:rPr lang="en-US" altLang="zh-CN" sz="2000" dirty="0">
                <a:solidFill>
                  <a:srgbClr val="F07171"/>
                </a:solidFill>
                <a:latin typeface="Menlo" panose="020B0609030804020204" pitchFamily="49" charset="0"/>
              </a:rPr>
              <a:t>__destruct</a:t>
            </a:r>
            <a:r>
              <a:rPr lang="en-US" altLang="zh-CN" sz="2000" dirty="0">
                <a:solidFill>
                  <a:srgbClr val="5C6166"/>
                </a:solidFill>
                <a:latin typeface="Menlo" panose="020B0609030804020204" pitchFamily="49" charset="0"/>
              </a:rPr>
              <a:t>(){</a:t>
            </a:r>
          </a:p>
          <a:p>
            <a:r>
              <a:rPr lang="zh-CN" altLang="en-US" sz="2000" dirty="0">
                <a:solidFill>
                  <a:srgbClr val="F07171"/>
                </a:solidFill>
                <a:latin typeface="Menlo" panose="020B0609030804020204" pitchFamily="49" charset="0"/>
              </a:rPr>
              <a:t>    </a:t>
            </a:r>
            <a:r>
              <a:rPr lang="en-US" altLang="zh-CN" sz="2000" dirty="0">
                <a:solidFill>
                  <a:srgbClr val="F07171"/>
                </a:solidFill>
                <a:latin typeface="Menlo" panose="020B0609030804020204" pitchFamily="49" charset="0"/>
              </a:rPr>
              <a:t>echo</a:t>
            </a:r>
            <a:r>
              <a:rPr lang="en-US" altLang="zh-CN" sz="2000" dirty="0">
                <a:solidFill>
                  <a:srgbClr val="5C6166"/>
                </a:solidFill>
                <a:latin typeface="Menlo" panose="020B0609030804020204" pitchFamily="49" charset="0"/>
              </a:rPr>
              <a:t> </a:t>
            </a:r>
            <a:r>
              <a:rPr lang="en-US" altLang="zh-CN" sz="2000" dirty="0">
                <a:solidFill>
                  <a:srgbClr val="86B300"/>
                </a:solidFill>
                <a:latin typeface="Menlo" panose="020B0609030804020204" pitchFamily="49" charset="0"/>
              </a:rPr>
              <a:t>"</a:t>
            </a:r>
            <a:r>
              <a:rPr lang="zh-CN" altLang="en-US" sz="2000" dirty="0">
                <a:solidFill>
                  <a:srgbClr val="86B300"/>
                </a:solidFill>
                <a:latin typeface="Menlo" panose="020B0609030804020204" pitchFamily="49" charset="0"/>
              </a:rPr>
              <a:t>我是析构函数</a:t>
            </a:r>
            <a:r>
              <a:rPr lang="en-US" altLang="zh-CN" sz="2000" dirty="0">
                <a:solidFill>
                  <a:srgbClr val="86B300"/>
                </a:solidFill>
                <a:latin typeface="Menlo" panose="020B0609030804020204" pitchFamily="49" charset="0"/>
              </a:rPr>
              <a:t>&lt;</a:t>
            </a:r>
            <a:r>
              <a:rPr lang="en-US" altLang="zh-CN" sz="2000" dirty="0" err="1">
                <a:solidFill>
                  <a:srgbClr val="86B300"/>
                </a:solidFill>
                <a:latin typeface="Menlo" panose="020B0609030804020204" pitchFamily="49" charset="0"/>
              </a:rPr>
              <a:t>br</a:t>
            </a:r>
            <a:r>
              <a:rPr lang="en-US" altLang="zh-CN" sz="2000" dirty="0">
                <a:solidFill>
                  <a:srgbClr val="86B300"/>
                </a:solidFill>
                <a:latin typeface="Menlo" panose="020B0609030804020204" pitchFamily="49" charset="0"/>
              </a:rPr>
              <a:t>&gt;"</a:t>
            </a:r>
            <a:r>
              <a:rPr lang="en-US" altLang="zh-CN" sz="2000" dirty="0">
                <a:solidFill>
                  <a:srgbClr val="5C6166"/>
                </a:solidFill>
                <a:latin typeface="Menlo" panose="020B0609030804020204" pitchFamily="49" charset="0"/>
              </a:rPr>
              <a:t>;</a:t>
            </a:r>
          </a:p>
          <a:p>
            <a:r>
              <a:rPr lang="zh-CN" altLang="en-US" sz="2000" dirty="0">
                <a:solidFill>
                  <a:srgbClr val="5C6166"/>
                </a:solidFill>
                <a:latin typeface="Menlo" panose="020B0609030804020204" pitchFamily="49" charset="0"/>
              </a:rPr>
              <a:t>  </a:t>
            </a:r>
            <a:r>
              <a:rPr lang="en-US" altLang="zh-CN" sz="2000" dirty="0">
                <a:solidFill>
                  <a:srgbClr val="5C6166"/>
                </a:solidFill>
                <a:latin typeface="Menlo" panose="020B0609030804020204" pitchFamily="49" charset="0"/>
              </a:rPr>
              <a:t>}</a:t>
            </a:r>
          </a:p>
          <a:p>
            <a:r>
              <a:rPr lang="en-US" altLang="zh-CN" sz="2000" dirty="0">
                <a:solidFill>
                  <a:srgbClr val="5C6166"/>
                </a:solidFill>
                <a:latin typeface="Menlo" panose="020B0609030804020204" pitchFamily="49" charset="0"/>
              </a:rPr>
              <a:t>}</a:t>
            </a:r>
          </a:p>
          <a:p>
            <a:br>
              <a:rPr lang="en-US" altLang="zh-CN" sz="2000" dirty="0">
                <a:solidFill>
                  <a:srgbClr val="5C6166"/>
                </a:solidFill>
                <a:latin typeface="Menlo" panose="020B0609030804020204" pitchFamily="49" charset="0"/>
              </a:rPr>
            </a:br>
            <a:r>
              <a:rPr lang="en-US" altLang="zh-CN" sz="2000" dirty="0">
                <a:solidFill>
                  <a:srgbClr val="5C6166"/>
                </a:solidFill>
                <a:latin typeface="Menlo" panose="020B0609030804020204" pitchFamily="49" charset="0"/>
              </a:rPr>
              <a:t>$</a:t>
            </a:r>
            <a:r>
              <a:rPr lang="en-US" altLang="zh-CN" sz="2000" dirty="0" err="1">
                <a:solidFill>
                  <a:srgbClr val="5C6166"/>
                </a:solidFill>
                <a:latin typeface="Menlo" panose="020B0609030804020204" pitchFamily="49" charset="0"/>
              </a:rPr>
              <a:t>stu</a:t>
            </a:r>
            <a:r>
              <a:rPr lang="en-US" altLang="zh-CN" sz="2000" dirty="0">
                <a:solidFill>
                  <a:srgbClr val="5C6166"/>
                </a:solidFill>
                <a:latin typeface="Menlo" panose="020B0609030804020204" pitchFamily="49" charset="0"/>
              </a:rPr>
              <a:t> </a:t>
            </a:r>
            <a:r>
              <a:rPr lang="en-US" altLang="zh-CN" sz="2000" dirty="0">
                <a:solidFill>
                  <a:srgbClr val="ED9366"/>
                </a:solidFill>
                <a:latin typeface="Menlo" panose="020B0609030804020204" pitchFamily="49" charset="0"/>
              </a:rPr>
              <a:t>=</a:t>
            </a:r>
            <a:r>
              <a:rPr lang="en-US" altLang="zh-CN" sz="2000" dirty="0">
                <a:solidFill>
                  <a:srgbClr val="5C6166"/>
                </a:solidFill>
                <a:latin typeface="Menlo" panose="020B0609030804020204" pitchFamily="49" charset="0"/>
              </a:rPr>
              <a:t> </a:t>
            </a:r>
            <a:r>
              <a:rPr lang="en-US" altLang="zh-CN" sz="2000" dirty="0">
                <a:solidFill>
                  <a:srgbClr val="FA8D3E"/>
                </a:solidFill>
                <a:latin typeface="Menlo" panose="020B0609030804020204" pitchFamily="49" charset="0"/>
              </a:rPr>
              <a:t>new</a:t>
            </a:r>
            <a:r>
              <a:rPr lang="en-US" altLang="zh-CN" sz="2000" dirty="0">
                <a:solidFill>
                  <a:srgbClr val="5C6166"/>
                </a:solidFill>
                <a:latin typeface="Menlo" panose="020B0609030804020204" pitchFamily="49" charset="0"/>
              </a:rPr>
              <a:t> </a:t>
            </a:r>
            <a:r>
              <a:rPr lang="en-US" altLang="zh-CN" sz="2000" dirty="0">
                <a:solidFill>
                  <a:srgbClr val="55B4D4"/>
                </a:solidFill>
                <a:latin typeface="Menlo" panose="020B0609030804020204" pitchFamily="49" charset="0"/>
              </a:rPr>
              <a:t>Student</a:t>
            </a:r>
            <a:r>
              <a:rPr lang="en-US" altLang="zh-CN" sz="2000" dirty="0">
                <a:solidFill>
                  <a:srgbClr val="5C6166"/>
                </a:solidFill>
                <a:latin typeface="Menlo" panose="020B0609030804020204" pitchFamily="49" charset="0"/>
              </a:rPr>
              <a:t>();</a:t>
            </a:r>
          </a:p>
          <a:p>
            <a:r>
              <a:rPr lang="en-US" altLang="zh-CN" sz="2000" dirty="0">
                <a:solidFill>
                  <a:srgbClr val="F07171"/>
                </a:solidFill>
                <a:latin typeface="Menlo" panose="020B0609030804020204" pitchFamily="49" charset="0"/>
              </a:rPr>
              <a:t>unset</a:t>
            </a:r>
            <a:r>
              <a:rPr lang="en-US" altLang="zh-CN" sz="2000" dirty="0">
                <a:solidFill>
                  <a:srgbClr val="5C6166"/>
                </a:solidFill>
                <a:latin typeface="Menlo" panose="020B0609030804020204" pitchFamily="49" charset="0"/>
              </a:rPr>
              <a:t>($</a:t>
            </a:r>
            <a:r>
              <a:rPr lang="en-US" altLang="zh-CN" sz="2000" dirty="0" err="1">
                <a:solidFill>
                  <a:srgbClr val="5C6166"/>
                </a:solidFill>
                <a:latin typeface="Menlo" panose="020B0609030804020204" pitchFamily="49" charset="0"/>
              </a:rPr>
              <a:t>stu</a:t>
            </a:r>
            <a:r>
              <a:rPr lang="en-US" altLang="zh-CN" sz="2000" dirty="0">
                <a:solidFill>
                  <a:srgbClr val="5C6166"/>
                </a:solidFill>
                <a:latin typeface="Menlo" panose="020B0609030804020204" pitchFamily="49" charset="0"/>
              </a:rPr>
              <a:t>);</a:t>
            </a:r>
          </a:p>
          <a:p>
            <a:r>
              <a:rPr lang="en-US" altLang="zh-CN" sz="2000" dirty="0">
                <a:solidFill>
                  <a:srgbClr val="F07171"/>
                </a:solidFill>
                <a:latin typeface="Menlo" panose="020B0609030804020204" pitchFamily="49" charset="0"/>
              </a:rPr>
              <a:t>echo</a:t>
            </a:r>
            <a:r>
              <a:rPr lang="en-US" altLang="zh-CN" sz="2000" dirty="0">
                <a:solidFill>
                  <a:srgbClr val="5C6166"/>
                </a:solidFill>
                <a:latin typeface="Menlo" panose="020B0609030804020204" pitchFamily="49" charset="0"/>
              </a:rPr>
              <a:t> </a:t>
            </a:r>
            <a:r>
              <a:rPr lang="en-US" altLang="zh-CN" sz="2000" dirty="0">
                <a:solidFill>
                  <a:srgbClr val="86B300"/>
                </a:solidFill>
                <a:latin typeface="Menlo" panose="020B0609030804020204" pitchFamily="49" charset="0"/>
              </a:rPr>
              <a:t>"</a:t>
            </a:r>
            <a:r>
              <a:rPr lang="zh-CN" altLang="en-US" sz="2000" dirty="0">
                <a:solidFill>
                  <a:srgbClr val="86B300"/>
                </a:solidFill>
                <a:latin typeface="Menlo" panose="020B0609030804020204" pitchFamily="49" charset="0"/>
              </a:rPr>
              <a:t>网页执行结束</a:t>
            </a:r>
            <a:r>
              <a:rPr lang="en-US" altLang="zh-CN" sz="2000" dirty="0">
                <a:solidFill>
                  <a:srgbClr val="86B300"/>
                </a:solidFill>
                <a:latin typeface="Menlo" panose="020B0609030804020204" pitchFamily="49" charset="0"/>
              </a:rPr>
              <a:t>&lt;</a:t>
            </a:r>
            <a:r>
              <a:rPr lang="en-US" altLang="zh-CN" sz="2000" dirty="0" err="1">
                <a:solidFill>
                  <a:srgbClr val="86B300"/>
                </a:solidFill>
                <a:latin typeface="Menlo" panose="020B0609030804020204" pitchFamily="49" charset="0"/>
              </a:rPr>
              <a:t>br</a:t>
            </a:r>
            <a:r>
              <a:rPr lang="en-US" altLang="zh-CN" sz="2000" dirty="0">
                <a:solidFill>
                  <a:srgbClr val="86B300"/>
                </a:solidFill>
                <a:latin typeface="Menlo" panose="020B0609030804020204" pitchFamily="49" charset="0"/>
              </a:rPr>
              <a:t>&gt;"</a:t>
            </a:r>
            <a:r>
              <a:rPr lang="en-US" altLang="zh-CN" sz="2000" dirty="0">
                <a:solidFill>
                  <a:srgbClr val="5C6166"/>
                </a:solidFill>
                <a:latin typeface="Menlo" panose="020B0609030804020204" pitchFamily="49" charset="0"/>
              </a:rPr>
              <a:t>;</a:t>
            </a:r>
          </a:p>
          <a:p>
            <a:r>
              <a:rPr lang="en-US" altLang="zh-CN" sz="2000" i="1" dirty="0">
                <a:solidFill>
                  <a:srgbClr val="787B80"/>
                </a:solidFill>
                <a:latin typeface="Menlo" panose="020B0609030804020204" pitchFamily="49" charset="0"/>
              </a:rPr>
              <a:t>// </a:t>
            </a:r>
            <a:r>
              <a:rPr lang="zh-CN" altLang="en-US" sz="2000" i="1" dirty="0">
                <a:solidFill>
                  <a:srgbClr val="787B80"/>
                </a:solidFill>
                <a:latin typeface="Menlo" panose="020B0609030804020204" pitchFamily="49" charset="0"/>
              </a:rPr>
              <a:t>我是析构函数</a:t>
            </a:r>
            <a:endParaRPr lang="zh-CN" altLang="en-US" sz="2000" dirty="0">
              <a:solidFill>
                <a:srgbClr val="5C6166"/>
              </a:solidFill>
              <a:latin typeface="Menlo" panose="020B0609030804020204" pitchFamily="49" charset="0"/>
            </a:endParaRPr>
          </a:p>
          <a:p>
            <a:r>
              <a:rPr lang="en-US" altLang="zh-CN" sz="2000" i="1" dirty="0">
                <a:solidFill>
                  <a:srgbClr val="787B80"/>
                </a:solidFill>
                <a:latin typeface="Menlo" panose="020B0609030804020204" pitchFamily="49" charset="0"/>
              </a:rPr>
              <a:t>// </a:t>
            </a:r>
            <a:r>
              <a:rPr lang="zh-CN" altLang="en-US" sz="2000" i="1" dirty="0">
                <a:solidFill>
                  <a:srgbClr val="787B80"/>
                </a:solidFill>
                <a:latin typeface="Menlo" panose="020B0609030804020204" pitchFamily="49" charset="0"/>
              </a:rPr>
              <a:t>网页执行结束</a:t>
            </a:r>
            <a:endParaRPr lang="zh-CN" altLang="en-US" sz="2000"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3903365188"/>
      </p:ext>
    </p:extLst>
  </p:cSld>
  <p:clrMapOvr>
    <a:masterClrMapping/>
  </p:clrMapOvr>
  <p:transition spd="slow" advClick="0">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继承的实现</a:t>
            </a:r>
          </a:p>
        </p:txBody>
      </p:sp>
      <p:sp>
        <p:nvSpPr>
          <p:cNvPr id="7" name="矩形 6"/>
          <p:cNvSpPr/>
          <p:nvPr/>
        </p:nvSpPr>
        <p:spPr>
          <a:xfrm>
            <a:off x="3034866" y="2780928"/>
            <a:ext cx="6120680" cy="1015663"/>
          </a:xfrm>
          <a:prstGeom prst="rect">
            <a:avLst/>
          </a:prstGeom>
        </p:spPr>
        <p:txBody>
          <a:bodyPr wrap="square">
            <a:spAutoFit/>
          </a:bodyPr>
          <a:lstStyle/>
          <a:p>
            <a:pPr algn="ctr" eaLnBrk="1" fontAlgn="auto" hangingPunct="1">
              <a:spcBef>
                <a:spcPts val="0"/>
              </a:spcBef>
              <a:spcAft>
                <a:spcPts val="0"/>
              </a:spcAft>
              <a:defRPr/>
            </a:pPr>
            <a:r>
              <a:rPr lang="zh-CN" altLang="en-US" sz="6000" dirty="0">
                <a:solidFill>
                  <a:schemeClr val="tx1">
                    <a:lumMod val="85000"/>
                    <a:lumOff val="15000"/>
                  </a:schemeClr>
                </a:solidFill>
                <a:latin typeface="微软雅黑" panose="020B0503020204020204" pitchFamily="34" charset="-122"/>
                <a:ea typeface="微软雅黑" panose="020B0503020204020204" pitchFamily="34" charset="-122"/>
              </a:rPr>
              <a:t>继承的实现</a:t>
            </a:r>
          </a:p>
        </p:txBody>
      </p:sp>
    </p:spTree>
    <p:extLst>
      <p:ext uri="{BB962C8B-B14F-4D97-AF65-F5344CB8AC3E}">
        <p14:creationId xmlns:p14="http://schemas.microsoft.com/office/powerpoint/2010/main" val="2757541401"/>
      </p:ext>
    </p:extLst>
  </p:cSld>
  <p:clrMapOvr>
    <a:masterClrMapping/>
  </p:clrMapOvr>
  <p:transition spd="slow" advClick="0">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继承的实现</a:t>
            </a:r>
          </a:p>
        </p:txBody>
      </p:sp>
      <p:sp>
        <p:nvSpPr>
          <p:cNvPr id="2" name="矩形 1">
            <a:extLst>
              <a:ext uri="{FF2B5EF4-FFF2-40B4-BE49-F238E27FC236}">
                <a16:creationId xmlns:a16="http://schemas.microsoft.com/office/drawing/2014/main" id="{B929D528-1DE5-FB40-B6B4-AC0A186C8899}"/>
              </a:ext>
            </a:extLst>
          </p:cNvPr>
          <p:cNvSpPr/>
          <p:nvPr/>
        </p:nvSpPr>
        <p:spPr>
          <a:xfrm>
            <a:off x="1054646" y="1124744"/>
            <a:ext cx="803425" cy="461665"/>
          </a:xfrm>
          <a:prstGeom prst="rect">
            <a:avLst/>
          </a:prstGeom>
        </p:spPr>
        <p:txBody>
          <a:bodyPr wrap="none">
            <a:spAutoFit/>
          </a:bodyPr>
          <a:lstStyle/>
          <a:p>
            <a:r>
              <a:rPr lang="zh-CN" altLang="en-US" sz="2400" b="1" dirty="0"/>
              <a:t>继承</a:t>
            </a:r>
          </a:p>
        </p:txBody>
      </p:sp>
      <p:sp>
        <p:nvSpPr>
          <p:cNvPr id="4" name="矩形 3">
            <a:extLst>
              <a:ext uri="{FF2B5EF4-FFF2-40B4-BE49-F238E27FC236}">
                <a16:creationId xmlns:a16="http://schemas.microsoft.com/office/drawing/2014/main" id="{8F6B4002-9D79-394E-88F6-B9E6DC4B2138}"/>
              </a:ext>
            </a:extLst>
          </p:cNvPr>
          <p:cNvSpPr/>
          <p:nvPr/>
        </p:nvSpPr>
        <p:spPr>
          <a:xfrm>
            <a:off x="1054646" y="1844824"/>
            <a:ext cx="10009112" cy="4154984"/>
          </a:xfrm>
          <a:prstGeom prst="rect">
            <a:avLst/>
          </a:prstGeom>
        </p:spPr>
        <p:txBody>
          <a:bodyPr wrap="square">
            <a:spAutoFit/>
          </a:bodyPr>
          <a:lstStyle/>
          <a:p>
            <a:r>
              <a:rPr lang="zh-CN" altLang="en-US" sz="2400" dirty="0"/>
              <a:t>        </a:t>
            </a:r>
            <a:r>
              <a:rPr lang="zh-CN" altLang="zh-CN" sz="2400" dirty="0"/>
              <a:t>面向对象编程（</a:t>
            </a:r>
            <a:r>
              <a:rPr lang="en-US" altLang="zh-CN" sz="2400" dirty="0"/>
              <a:t>OOP</a:t>
            </a:r>
            <a:r>
              <a:rPr lang="zh-CN" altLang="zh-CN" sz="2400" dirty="0"/>
              <a:t>）的一大好处就是，可以使用一个类继承另一个已有的类，</a:t>
            </a:r>
            <a:r>
              <a:rPr lang="zh-CN" altLang="zh-CN" sz="2400" b="1" dirty="0">
                <a:solidFill>
                  <a:srgbClr val="0070C0"/>
                </a:solidFill>
              </a:rPr>
              <a:t>被继承的类称为父类或基类，而继承这个父类的类称为子类。</a:t>
            </a:r>
            <a:r>
              <a:rPr lang="zh-CN" altLang="zh-CN" sz="2400" dirty="0"/>
              <a:t>子类可以继承父类的方法和属性，因此通过继承</a:t>
            </a:r>
            <a:r>
              <a:rPr lang="zh-CN" altLang="zh-CN" sz="2400" b="1" dirty="0"/>
              <a:t>可以提高代码的重用性，也可以提高软件的开发效率</a:t>
            </a:r>
            <a:r>
              <a:rPr lang="zh-CN" altLang="zh-CN" sz="2400" dirty="0"/>
              <a:t>。 子类可以增加父类之外的新功能，因此也可以将子类称为父类的</a:t>
            </a:r>
            <a:r>
              <a:rPr lang="en-US" altLang="zh-CN" sz="2400" dirty="0"/>
              <a:t>“</a:t>
            </a:r>
            <a:r>
              <a:rPr lang="zh-CN" altLang="zh-CN" sz="2400" dirty="0"/>
              <a:t>扩展</a:t>
            </a:r>
            <a:r>
              <a:rPr lang="en-US" altLang="zh-CN" sz="2400" dirty="0"/>
              <a:t>”</a:t>
            </a:r>
            <a:r>
              <a:rPr lang="zh-CN" altLang="zh-CN" sz="2400" dirty="0"/>
              <a:t>。</a:t>
            </a:r>
            <a:endParaRPr lang="en-US" altLang="zh-CN" sz="2400" dirty="0"/>
          </a:p>
          <a:p>
            <a:endParaRPr lang="en-US" altLang="zh-CN" sz="2400" dirty="0">
              <a:solidFill>
                <a:srgbClr val="333333"/>
              </a:solidFill>
              <a:latin typeface="Quicksand"/>
            </a:endParaRPr>
          </a:p>
          <a:p>
            <a:r>
              <a:rPr lang="zh-CN" altLang="en-US" sz="2400" dirty="0">
                <a:solidFill>
                  <a:srgbClr val="333333"/>
                </a:solidFill>
                <a:latin typeface="Quicksand"/>
              </a:rPr>
              <a:t>        当扩展一个类，子类就会继承父类所有公有的和受保护的方法。除非子类覆盖了父类的方法，被继承的方法都会保留其原有功能。</a:t>
            </a:r>
            <a:endParaRPr lang="en-US" altLang="zh-CN" sz="2400" dirty="0">
              <a:solidFill>
                <a:srgbClr val="333333"/>
              </a:solidFill>
              <a:latin typeface="Quicksand"/>
            </a:endParaRPr>
          </a:p>
          <a:p>
            <a:endParaRPr lang="en-US" altLang="zh-CN" sz="2400" dirty="0">
              <a:solidFill>
                <a:srgbClr val="333333"/>
              </a:solidFill>
              <a:latin typeface="Quicksand"/>
            </a:endParaRPr>
          </a:p>
          <a:p>
            <a:r>
              <a:rPr lang="zh-CN" altLang="en-US" sz="2400" b="1" dirty="0">
                <a:solidFill>
                  <a:srgbClr val="333333"/>
                </a:solidFill>
                <a:latin typeface="Quicksand"/>
              </a:rPr>
              <a:t>注意：</a:t>
            </a:r>
            <a:endParaRPr lang="en-US" altLang="zh-CN" sz="2400" b="1" dirty="0">
              <a:solidFill>
                <a:srgbClr val="333333"/>
              </a:solidFill>
              <a:latin typeface="Quicksand"/>
            </a:endParaRPr>
          </a:p>
          <a:p>
            <a:r>
              <a:rPr lang="zh-CN" altLang="en-US" sz="2400" dirty="0">
                <a:solidFill>
                  <a:srgbClr val="333333"/>
                </a:solidFill>
                <a:latin typeface="Quicksand"/>
              </a:rPr>
              <a:t>       </a:t>
            </a:r>
            <a:r>
              <a:rPr lang="zh-CN" altLang="en-US" sz="2400" dirty="0">
                <a:solidFill>
                  <a:srgbClr val="FF0000"/>
                </a:solidFill>
                <a:latin typeface="Quicksand"/>
              </a:rPr>
              <a:t> </a:t>
            </a:r>
            <a:r>
              <a:rPr lang="en-US" altLang="zh-CN" sz="2400" b="1" dirty="0">
                <a:solidFill>
                  <a:srgbClr val="FF0000"/>
                </a:solidFill>
                <a:latin typeface="Quicksand"/>
              </a:rPr>
              <a:t>PHP</a:t>
            </a:r>
            <a:r>
              <a:rPr lang="zh-CN" altLang="en-US" sz="2400" b="1" dirty="0">
                <a:solidFill>
                  <a:srgbClr val="FF0000"/>
                </a:solidFill>
                <a:latin typeface="Quicksand"/>
              </a:rPr>
              <a:t>是不允许多继承的，只能单继承</a:t>
            </a:r>
            <a:endParaRPr lang="en-US" altLang="zh-CN" sz="2400" b="1" dirty="0">
              <a:solidFill>
                <a:srgbClr val="FF0000"/>
              </a:solidFill>
              <a:latin typeface="Quicksand"/>
            </a:endParaRPr>
          </a:p>
        </p:txBody>
      </p:sp>
    </p:spTree>
    <p:extLst>
      <p:ext uri="{BB962C8B-B14F-4D97-AF65-F5344CB8AC3E}">
        <p14:creationId xmlns:p14="http://schemas.microsoft.com/office/powerpoint/2010/main" val="2622903295"/>
      </p:ext>
    </p:extLst>
  </p:cSld>
  <p:clrMapOvr>
    <a:masterClrMapping/>
  </p:clrMapOvr>
  <p:transition spd="slow" advClick="0">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继承的实现</a:t>
            </a:r>
          </a:p>
        </p:txBody>
      </p:sp>
      <p:sp>
        <p:nvSpPr>
          <p:cNvPr id="2" name="矩形 1">
            <a:extLst>
              <a:ext uri="{FF2B5EF4-FFF2-40B4-BE49-F238E27FC236}">
                <a16:creationId xmlns:a16="http://schemas.microsoft.com/office/drawing/2014/main" id="{B929D528-1DE5-FB40-B6B4-AC0A186C8899}"/>
              </a:ext>
            </a:extLst>
          </p:cNvPr>
          <p:cNvSpPr/>
          <p:nvPr/>
        </p:nvSpPr>
        <p:spPr>
          <a:xfrm>
            <a:off x="1054646" y="1124744"/>
            <a:ext cx="803425" cy="461665"/>
          </a:xfrm>
          <a:prstGeom prst="rect">
            <a:avLst/>
          </a:prstGeom>
        </p:spPr>
        <p:txBody>
          <a:bodyPr wrap="none">
            <a:spAutoFit/>
          </a:bodyPr>
          <a:lstStyle/>
          <a:p>
            <a:r>
              <a:rPr lang="zh-CN" altLang="en-US" sz="2400" b="1" dirty="0"/>
              <a:t>继承</a:t>
            </a:r>
          </a:p>
        </p:txBody>
      </p:sp>
      <p:sp>
        <p:nvSpPr>
          <p:cNvPr id="4" name="矩形 3">
            <a:extLst>
              <a:ext uri="{FF2B5EF4-FFF2-40B4-BE49-F238E27FC236}">
                <a16:creationId xmlns:a16="http://schemas.microsoft.com/office/drawing/2014/main" id="{8F6B4002-9D79-394E-88F6-B9E6DC4B2138}"/>
              </a:ext>
            </a:extLst>
          </p:cNvPr>
          <p:cNvSpPr/>
          <p:nvPr/>
        </p:nvSpPr>
        <p:spPr>
          <a:xfrm>
            <a:off x="1054646" y="1844824"/>
            <a:ext cx="10009112" cy="1200329"/>
          </a:xfrm>
          <a:prstGeom prst="rect">
            <a:avLst/>
          </a:prstGeom>
        </p:spPr>
        <p:txBody>
          <a:bodyPr wrap="square">
            <a:spAutoFit/>
          </a:bodyPr>
          <a:lstStyle/>
          <a:p>
            <a:r>
              <a:rPr lang="zh-CN" altLang="en-US" sz="2400" dirty="0"/>
              <a:t>        </a:t>
            </a:r>
            <a:r>
              <a:rPr lang="zh-CN" altLang="zh-CN" sz="2400" dirty="0"/>
              <a:t>此外，</a:t>
            </a:r>
            <a:r>
              <a:rPr lang="zh-CN" altLang="zh-CN" sz="2400" b="1" dirty="0"/>
              <a:t>子类还可以继承父类的构造函数</a:t>
            </a:r>
            <a:r>
              <a:rPr lang="zh-CN" altLang="en-US" sz="2400" b="1" dirty="0"/>
              <a:t>。</a:t>
            </a:r>
            <a:r>
              <a:rPr lang="zh-CN" altLang="zh-CN" sz="2400" b="1" dirty="0">
                <a:solidFill>
                  <a:srgbClr val="0070C0"/>
                </a:solidFill>
              </a:rPr>
              <a:t>当子类被实例化时，</a:t>
            </a:r>
            <a:r>
              <a:rPr lang="en-US" altLang="zh-CN" sz="2400" b="1" dirty="0">
                <a:solidFill>
                  <a:srgbClr val="0070C0"/>
                </a:solidFill>
              </a:rPr>
              <a:t>PHP </a:t>
            </a:r>
            <a:r>
              <a:rPr lang="zh-CN" altLang="zh-CN" sz="2400" b="1" dirty="0">
                <a:solidFill>
                  <a:srgbClr val="0070C0"/>
                </a:solidFill>
              </a:rPr>
              <a:t>会先在子类中查找构造函数。如果子类有自己的构造函数，</a:t>
            </a:r>
            <a:r>
              <a:rPr lang="en-US" altLang="zh-CN" sz="2400" b="1" dirty="0">
                <a:solidFill>
                  <a:srgbClr val="0070C0"/>
                </a:solidFill>
              </a:rPr>
              <a:t>PHP </a:t>
            </a:r>
            <a:r>
              <a:rPr lang="zh-CN" altLang="zh-CN" sz="2400" b="1" dirty="0">
                <a:solidFill>
                  <a:srgbClr val="0070C0"/>
                </a:solidFill>
              </a:rPr>
              <a:t>会先调用子类中的构造函数。当子类中没有时，</a:t>
            </a:r>
            <a:r>
              <a:rPr lang="en-US" altLang="zh-CN" sz="2400" b="1" dirty="0">
                <a:solidFill>
                  <a:srgbClr val="0070C0"/>
                </a:solidFill>
              </a:rPr>
              <a:t>PHP </a:t>
            </a:r>
            <a:r>
              <a:rPr lang="zh-CN" altLang="zh-CN" sz="2400" b="1" dirty="0">
                <a:solidFill>
                  <a:srgbClr val="0070C0"/>
                </a:solidFill>
              </a:rPr>
              <a:t>则会去调用父类中的构造函数。 </a:t>
            </a:r>
            <a:endParaRPr lang="en-US" altLang="zh-CN" sz="2400" dirty="0">
              <a:solidFill>
                <a:srgbClr val="333333"/>
              </a:solidFill>
              <a:latin typeface="Quicksand"/>
            </a:endParaRPr>
          </a:p>
        </p:txBody>
      </p:sp>
      <p:sp>
        <p:nvSpPr>
          <p:cNvPr id="9" name="矩形 8">
            <a:extLst>
              <a:ext uri="{FF2B5EF4-FFF2-40B4-BE49-F238E27FC236}">
                <a16:creationId xmlns:a16="http://schemas.microsoft.com/office/drawing/2014/main" id="{EE6C482D-88AD-4A48-8646-4AC93AABFB90}"/>
              </a:ext>
            </a:extLst>
          </p:cNvPr>
          <p:cNvSpPr/>
          <p:nvPr/>
        </p:nvSpPr>
        <p:spPr>
          <a:xfrm>
            <a:off x="1054646" y="3208908"/>
            <a:ext cx="10369152" cy="461665"/>
          </a:xfrm>
          <a:prstGeom prst="rect">
            <a:avLst/>
          </a:prstGeom>
        </p:spPr>
        <p:txBody>
          <a:bodyPr wrap="square">
            <a:spAutoFit/>
          </a:bodyPr>
          <a:lstStyle/>
          <a:p>
            <a:r>
              <a:rPr lang="zh-CN" altLang="zh-CN" sz="2400" b="1" dirty="0">
                <a:solidFill>
                  <a:srgbClr val="333333"/>
                </a:solidFill>
                <a:latin typeface="Quicksand"/>
              </a:rPr>
              <a:t>在</a:t>
            </a:r>
            <a:r>
              <a:rPr lang="en-US" altLang="zh-CN" sz="2400" b="1" dirty="0">
                <a:solidFill>
                  <a:srgbClr val="333333"/>
                </a:solidFill>
                <a:latin typeface="Quicksand"/>
              </a:rPr>
              <a:t> PHP </a:t>
            </a:r>
            <a:r>
              <a:rPr lang="zh-CN" altLang="zh-CN" sz="2400" b="1" dirty="0">
                <a:solidFill>
                  <a:srgbClr val="333333"/>
                </a:solidFill>
                <a:latin typeface="Quicksand"/>
              </a:rPr>
              <a:t>中，类的继承需要通过</a:t>
            </a:r>
            <a:r>
              <a:rPr lang="en-US" altLang="zh-CN" sz="2400" b="1" dirty="0">
                <a:solidFill>
                  <a:srgbClr val="333333"/>
                </a:solidFill>
                <a:latin typeface="Quicksand"/>
              </a:rPr>
              <a:t> extends </a:t>
            </a:r>
            <a:r>
              <a:rPr lang="zh-CN" altLang="zh-CN" sz="2400" b="1" dirty="0">
                <a:solidFill>
                  <a:srgbClr val="333333"/>
                </a:solidFill>
                <a:latin typeface="Quicksand"/>
              </a:rPr>
              <a:t>关键字来实现。语法格式如下所示：</a:t>
            </a:r>
            <a:endParaRPr lang="zh-CN" altLang="en-US" sz="2400" b="0" i="0" dirty="0">
              <a:solidFill>
                <a:srgbClr val="333333"/>
              </a:solidFill>
              <a:effectLst/>
              <a:latin typeface="Quicksand"/>
            </a:endParaRPr>
          </a:p>
        </p:txBody>
      </p:sp>
      <p:sp>
        <p:nvSpPr>
          <p:cNvPr id="8" name="矩形 7">
            <a:extLst>
              <a:ext uri="{FF2B5EF4-FFF2-40B4-BE49-F238E27FC236}">
                <a16:creationId xmlns:a16="http://schemas.microsoft.com/office/drawing/2014/main" id="{374EEBA8-7216-804E-82FC-40DD1607CB8E}"/>
              </a:ext>
            </a:extLst>
          </p:cNvPr>
          <p:cNvSpPr/>
          <p:nvPr/>
        </p:nvSpPr>
        <p:spPr>
          <a:xfrm>
            <a:off x="3610930" y="4077072"/>
            <a:ext cx="4968552" cy="1631216"/>
          </a:xfrm>
          <a:prstGeom prst="rect">
            <a:avLst/>
          </a:prstGeom>
        </p:spPr>
        <p:txBody>
          <a:bodyPr wrap="square">
            <a:spAutoFit/>
          </a:bodyPr>
          <a:lstStyle/>
          <a:p>
            <a:r>
              <a:rPr lang="en-US" altLang="zh-CN" sz="2000" dirty="0">
                <a:solidFill>
                  <a:srgbClr val="FA8D3E"/>
                </a:solidFill>
                <a:latin typeface="Menlo" panose="020B0609030804020204" pitchFamily="49" charset="0"/>
              </a:rPr>
              <a:t>class</a:t>
            </a:r>
            <a:r>
              <a:rPr lang="en-US" altLang="zh-CN" sz="2000" dirty="0">
                <a:solidFill>
                  <a:srgbClr val="5C6166"/>
                </a:solidFill>
                <a:latin typeface="Menlo" panose="020B0609030804020204" pitchFamily="49" charset="0"/>
              </a:rPr>
              <a:t> </a:t>
            </a:r>
            <a:r>
              <a:rPr lang="zh-CN" altLang="en-US" sz="2000" dirty="0">
                <a:solidFill>
                  <a:srgbClr val="399EE6"/>
                </a:solidFill>
                <a:latin typeface="Menlo" panose="020B0609030804020204" pitchFamily="49" charset="0"/>
              </a:rPr>
              <a:t>子类名 </a:t>
            </a:r>
            <a:r>
              <a:rPr lang="en-US" altLang="zh-CN" sz="2000" dirty="0">
                <a:solidFill>
                  <a:srgbClr val="FA8D3E"/>
                </a:solidFill>
                <a:latin typeface="Menlo" panose="020B0609030804020204" pitchFamily="49" charset="0"/>
              </a:rPr>
              <a:t>extends</a:t>
            </a:r>
            <a:r>
              <a:rPr lang="zh-CN" altLang="en-US" sz="2000" dirty="0">
                <a:solidFill>
                  <a:srgbClr val="399EE6"/>
                </a:solidFill>
                <a:latin typeface="Menlo" panose="020B0609030804020204" pitchFamily="49" charset="0"/>
              </a:rPr>
              <a:t> 父类名</a:t>
            </a:r>
            <a:r>
              <a:rPr lang="en-US" altLang="zh-CN" sz="2000" dirty="0">
                <a:solidFill>
                  <a:srgbClr val="5C6166"/>
                </a:solidFill>
                <a:latin typeface="Menlo" panose="020B0609030804020204" pitchFamily="49" charset="0"/>
              </a:rPr>
              <a:t>{</a:t>
            </a:r>
            <a:r>
              <a:rPr lang="zh-CN" altLang="en-US" sz="2000" dirty="0">
                <a:solidFill>
                  <a:srgbClr val="5C6166"/>
                </a:solidFill>
                <a:latin typeface="Menlo" panose="020B0609030804020204" pitchFamily="49" charset="0"/>
              </a:rPr>
              <a:t> </a:t>
            </a:r>
            <a:endParaRPr lang="en-US" altLang="zh-CN" sz="2000" dirty="0">
              <a:solidFill>
                <a:srgbClr val="5C6166"/>
              </a:solidFill>
              <a:latin typeface="Menlo" panose="020B0609030804020204" pitchFamily="49" charset="0"/>
            </a:endParaRPr>
          </a:p>
          <a:p>
            <a:r>
              <a:rPr lang="zh-CN" altLang="en-US" sz="2000" dirty="0">
                <a:solidFill>
                  <a:srgbClr val="FA8D3E"/>
                </a:solidFill>
                <a:latin typeface="Menlo" panose="020B0609030804020204" pitchFamily="49" charset="0"/>
              </a:rPr>
              <a:t>  </a:t>
            </a:r>
            <a:r>
              <a:rPr lang="en-US" altLang="zh-CN" sz="2000" dirty="0">
                <a:solidFill>
                  <a:srgbClr val="FA8D3E"/>
                </a:solidFill>
                <a:latin typeface="Menlo" panose="020B0609030804020204" pitchFamily="49" charset="0"/>
              </a:rPr>
              <a:t>public</a:t>
            </a:r>
            <a:r>
              <a:rPr lang="en-US" altLang="zh-CN" sz="2000" dirty="0">
                <a:solidFill>
                  <a:srgbClr val="5C6166"/>
                </a:solidFill>
                <a:latin typeface="Menlo" panose="020B0609030804020204" pitchFamily="49" charset="0"/>
              </a:rPr>
              <a:t> </a:t>
            </a:r>
            <a:r>
              <a:rPr lang="en-US" altLang="zh-CN" sz="2000" dirty="0">
                <a:solidFill>
                  <a:srgbClr val="FA8D3E"/>
                </a:solidFill>
                <a:latin typeface="Menlo" panose="020B0609030804020204" pitchFamily="49" charset="0"/>
              </a:rPr>
              <a:t>function</a:t>
            </a:r>
            <a:r>
              <a:rPr lang="en-US" altLang="zh-CN" sz="2000" dirty="0">
                <a:solidFill>
                  <a:srgbClr val="5C6166"/>
                </a:solidFill>
                <a:latin typeface="Menlo" panose="020B0609030804020204" pitchFamily="49" charset="0"/>
              </a:rPr>
              <a:t> </a:t>
            </a:r>
            <a:r>
              <a:rPr lang="en-US" altLang="zh-CN" sz="2000" dirty="0">
                <a:solidFill>
                  <a:srgbClr val="F07171"/>
                </a:solidFill>
                <a:latin typeface="Menlo" panose="020B0609030804020204" pitchFamily="49" charset="0"/>
              </a:rPr>
              <a:t>__destruct</a:t>
            </a:r>
            <a:r>
              <a:rPr lang="en-US" altLang="zh-CN" sz="2000" dirty="0">
                <a:solidFill>
                  <a:srgbClr val="5C6166"/>
                </a:solidFill>
                <a:latin typeface="Menlo" panose="020B0609030804020204" pitchFamily="49" charset="0"/>
              </a:rPr>
              <a:t>(){</a:t>
            </a:r>
          </a:p>
          <a:p>
            <a:r>
              <a:rPr lang="zh-CN" altLang="en-US" sz="2000"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a:t>
            </a:r>
            <a:r>
              <a:rPr lang="zh-CN" altLang="en-US"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a:t>
            </a:r>
          </a:p>
          <a:p>
            <a:r>
              <a:rPr lang="zh-CN" altLang="en-US" sz="2000" dirty="0">
                <a:solidFill>
                  <a:srgbClr val="5C6166"/>
                </a:solidFill>
                <a:latin typeface="Menlo" panose="020B0609030804020204" pitchFamily="49" charset="0"/>
              </a:rPr>
              <a:t>  </a:t>
            </a:r>
            <a:r>
              <a:rPr lang="en-US" altLang="zh-CN" sz="2000" dirty="0">
                <a:solidFill>
                  <a:srgbClr val="FA8D3E"/>
                </a:solidFill>
                <a:latin typeface="Menlo" panose="020B0609030804020204" pitchFamily="49" charset="0"/>
              </a:rPr>
              <a:t>}</a:t>
            </a:r>
          </a:p>
          <a:p>
            <a:r>
              <a:rPr lang="en-US" altLang="zh-CN" sz="2000" dirty="0">
                <a:solidFill>
                  <a:srgbClr val="FA8D3E"/>
                </a:solidFill>
                <a:latin typeface="Menlo" panose="020B0609030804020204" pitchFamily="49" charset="0"/>
              </a:rPr>
              <a:t>}</a:t>
            </a:r>
          </a:p>
        </p:txBody>
      </p:sp>
    </p:spTree>
    <p:extLst>
      <p:ext uri="{BB962C8B-B14F-4D97-AF65-F5344CB8AC3E}">
        <p14:creationId xmlns:p14="http://schemas.microsoft.com/office/powerpoint/2010/main" val="4166203294"/>
      </p:ext>
    </p:extLst>
  </p:cSld>
  <p:clrMapOvr>
    <a:masterClrMapping/>
  </p:clrMapOvr>
  <p:transition spd="slow" advClick="0">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继承的实现</a:t>
            </a:r>
          </a:p>
        </p:txBody>
      </p:sp>
      <p:sp>
        <p:nvSpPr>
          <p:cNvPr id="2" name="矩形 1">
            <a:extLst>
              <a:ext uri="{FF2B5EF4-FFF2-40B4-BE49-F238E27FC236}">
                <a16:creationId xmlns:a16="http://schemas.microsoft.com/office/drawing/2014/main" id="{B929D528-1DE5-FB40-B6B4-AC0A186C8899}"/>
              </a:ext>
            </a:extLst>
          </p:cNvPr>
          <p:cNvSpPr/>
          <p:nvPr/>
        </p:nvSpPr>
        <p:spPr>
          <a:xfrm>
            <a:off x="1054646" y="1124744"/>
            <a:ext cx="1422184" cy="461665"/>
          </a:xfrm>
          <a:prstGeom prst="rect">
            <a:avLst/>
          </a:prstGeom>
        </p:spPr>
        <p:txBody>
          <a:bodyPr wrap="none">
            <a:spAutoFit/>
          </a:bodyPr>
          <a:lstStyle/>
          <a:p>
            <a:r>
              <a:rPr lang="zh-CN" altLang="en-US" sz="2400" b="1" dirty="0"/>
              <a:t>继承示例</a:t>
            </a:r>
          </a:p>
        </p:txBody>
      </p:sp>
      <p:sp>
        <p:nvSpPr>
          <p:cNvPr id="4" name="矩形 3">
            <a:extLst>
              <a:ext uri="{FF2B5EF4-FFF2-40B4-BE49-F238E27FC236}">
                <a16:creationId xmlns:a16="http://schemas.microsoft.com/office/drawing/2014/main" id="{8F6B4002-9D79-394E-88F6-B9E6DC4B2138}"/>
              </a:ext>
            </a:extLst>
          </p:cNvPr>
          <p:cNvSpPr/>
          <p:nvPr/>
        </p:nvSpPr>
        <p:spPr>
          <a:xfrm>
            <a:off x="1054646" y="1844824"/>
            <a:ext cx="3312368" cy="461665"/>
          </a:xfrm>
          <a:prstGeom prst="rect">
            <a:avLst/>
          </a:prstGeom>
        </p:spPr>
        <p:txBody>
          <a:bodyPr wrap="square">
            <a:spAutoFit/>
          </a:bodyPr>
          <a:lstStyle/>
          <a:p>
            <a:r>
              <a:rPr lang="zh-CN" altLang="en-US" sz="2400" dirty="0"/>
              <a:t>  </a:t>
            </a:r>
            <a:r>
              <a:rPr lang="en-US" altLang="zh-CN" sz="2400" dirty="0"/>
              <a:t>1</a:t>
            </a:r>
            <a:r>
              <a:rPr lang="zh-CN" altLang="en-US" sz="2400" dirty="0"/>
              <a:t>、继承 </a:t>
            </a:r>
            <a:r>
              <a:rPr lang="en-US" altLang="zh-CN" sz="2400" dirty="0"/>
              <a:t>public</a:t>
            </a:r>
            <a:r>
              <a:rPr lang="zh-CN" altLang="en-US" sz="2400" dirty="0"/>
              <a:t> 成员：</a:t>
            </a:r>
            <a:endParaRPr lang="en-US" altLang="zh-CN" sz="2400" dirty="0">
              <a:solidFill>
                <a:srgbClr val="333333"/>
              </a:solidFill>
              <a:latin typeface="Quicksand"/>
            </a:endParaRPr>
          </a:p>
        </p:txBody>
      </p:sp>
      <p:sp>
        <p:nvSpPr>
          <p:cNvPr id="5" name="矩形 4">
            <a:extLst>
              <a:ext uri="{FF2B5EF4-FFF2-40B4-BE49-F238E27FC236}">
                <a16:creationId xmlns:a16="http://schemas.microsoft.com/office/drawing/2014/main" id="{0DCAEC30-F529-D948-B424-A82416EFDA90}"/>
              </a:ext>
            </a:extLst>
          </p:cNvPr>
          <p:cNvSpPr/>
          <p:nvPr/>
        </p:nvSpPr>
        <p:spPr>
          <a:xfrm>
            <a:off x="4367014" y="908720"/>
            <a:ext cx="7272808" cy="5355312"/>
          </a:xfrm>
          <a:prstGeom prst="rect">
            <a:avLst/>
          </a:prstGeom>
        </p:spPr>
        <p:txBody>
          <a:bodyPr wrap="square">
            <a:spAutoFit/>
          </a:bodyPr>
          <a:lstStyle/>
          <a:p>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a:solidFill>
                  <a:srgbClr val="399EE6"/>
                </a:solidFill>
                <a:latin typeface="Menlo" panose="020B0609030804020204" pitchFamily="49" charset="0"/>
              </a:rPr>
              <a:t>Student</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$name, $age, $height;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07171"/>
                </a:solidFill>
                <a:latin typeface="Menlo" panose="020B0609030804020204" pitchFamily="49" charset="0"/>
              </a:rPr>
              <a:t>__construct</a:t>
            </a:r>
            <a:r>
              <a:rPr lang="en-US" altLang="zh-CN" dirty="0">
                <a:solidFill>
                  <a:srgbClr val="5C6166"/>
                </a:solidFill>
                <a:latin typeface="Menlo" panose="020B0609030804020204" pitchFamily="49" charset="0"/>
              </a:rPr>
              <a:t>(){</a:t>
            </a:r>
          </a:p>
          <a:p>
            <a:r>
              <a:rPr lang="zh-CN" altLang="en-US"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基类</a:t>
            </a:r>
            <a:r>
              <a:rPr lang="en-US" altLang="zh-CN" dirty="0">
                <a:solidFill>
                  <a:srgbClr val="86B300"/>
                </a:solidFill>
                <a:latin typeface="Menlo" panose="020B0609030804020204" pitchFamily="49" charset="0"/>
              </a:rPr>
              <a:t>: </a:t>
            </a:r>
            <a:r>
              <a:rPr lang="zh-CN" altLang="en-US" dirty="0">
                <a:solidFill>
                  <a:srgbClr val="86B300"/>
                </a:solidFill>
                <a:latin typeface="Menlo" panose="020B0609030804020204" pitchFamily="49" charset="0"/>
              </a:rPr>
              <a:t>学生类中的构造函数</a:t>
            </a:r>
            <a:r>
              <a:rPr lang="en-US" altLang="zh-CN" dirty="0">
                <a:solidFill>
                  <a:srgbClr val="86B300"/>
                </a:solidFill>
                <a:latin typeface="Menlo" panose="020B0609030804020204" pitchFamily="49" charset="0"/>
              </a:rPr>
              <a:t>------&lt;</a:t>
            </a:r>
            <a:r>
              <a:rPr lang="en-US" altLang="zh-CN" dirty="0" err="1">
                <a:solidFill>
                  <a:srgbClr val="86B300"/>
                </a:solidFill>
                <a:latin typeface="Menlo" panose="020B0609030804020204" pitchFamily="49" charset="0"/>
              </a:rPr>
              <a:t>br</a:t>
            </a:r>
            <a:r>
              <a:rPr lang="en-US" altLang="zh-CN" dirty="0">
                <a:solidFill>
                  <a:srgbClr val="86B300"/>
                </a:solidFill>
                <a:latin typeface="Menlo" panose="020B0609030804020204" pitchFamily="49" charset="0"/>
              </a:rPr>
              <a:t>&gt;'</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say</a:t>
            </a:r>
            <a:r>
              <a:rPr lang="en-US" altLang="zh-CN" dirty="0">
                <a:solidFill>
                  <a:srgbClr val="5C6166"/>
                </a:solidFill>
                <a:latin typeface="Menlo" panose="020B0609030804020204" pitchFamily="49" charset="0"/>
              </a:rPr>
              <a:t>(){</a:t>
            </a:r>
          </a:p>
          <a:p>
            <a:r>
              <a:rPr lang="zh-CN" altLang="en-US"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基类</a:t>
            </a:r>
            <a:r>
              <a:rPr lang="en-US" altLang="zh-CN" dirty="0">
                <a:solidFill>
                  <a:srgbClr val="86B300"/>
                </a:solidFill>
                <a:latin typeface="Menlo" panose="020B0609030804020204" pitchFamily="49" charset="0"/>
              </a:rPr>
              <a:t>: </a:t>
            </a:r>
            <a:r>
              <a:rPr lang="zh-CN" altLang="en-US" dirty="0">
                <a:solidFill>
                  <a:srgbClr val="86B300"/>
                </a:solidFill>
                <a:latin typeface="Menlo" panose="020B0609030804020204" pitchFamily="49" charset="0"/>
              </a:rPr>
              <a:t>学生类中的成员方法</a:t>
            </a:r>
            <a:r>
              <a:rPr lang="en-US" altLang="zh-CN" dirty="0">
                <a:solidFill>
                  <a:srgbClr val="86B300"/>
                </a:solidFill>
                <a:latin typeface="Menlo" panose="020B0609030804020204" pitchFamily="49" charset="0"/>
              </a:rPr>
              <a:t>&lt;</a:t>
            </a:r>
            <a:r>
              <a:rPr lang="en-US" altLang="zh-CN" dirty="0" err="1">
                <a:solidFill>
                  <a:srgbClr val="86B300"/>
                </a:solidFill>
                <a:latin typeface="Menlo" panose="020B0609030804020204" pitchFamily="49" charset="0"/>
              </a:rPr>
              <a:t>br</a:t>
            </a:r>
            <a:r>
              <a:rPr lang="en-US" altLang="zh-CN" dirty="0">
                <a:solidFill>
                  <a:srgbClr val="86B300"/>
                </a:solidFill>
                <a:latin typeface="Menlo" panose="020B0609030804020204" pitchFamily="49" charset="0"/>
              </a:rPr>
              <a:t>&gt;'</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p>
          <a:p>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err="1">
                <a:solidFill>
                  <a:srgbClr val="399EE6"/>
                </a:solidFill>
                <a:latin typeface="Menlo" panose="020B0609030804020204" pitchFamily="49" charset="0"/>
              </a:rPr>
              <a:t>PrimaryStudent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extends</a:t>
            </a:r>
            <a:r>
              <a:rPr lang="en-US" altLang="zh-CN" dirty="0">
                <a:solidFill>
                  <a:srgbClr val="5C6166"/>
                </a:solidFill>
                <a:latin typeface="Menlo" panose="020B0609030804020204" pitchFamily="49" charset="0"/>
              </a:rPr>
              <a:t> </a:t>
            </a:r>
            <a:r>
              <a:rPr lang="en-US" altLang="zh-CN" dirty="0">
                <a:solidFill>
                  <a:srgbClr val="55B4D4"/>
                </a:solidFill>
                <a:latin typeface="Menlo" panose="020B0609030804020204" pitchFamily="49" charset="0"/>
              </a:rPr>
              <a:t>Student</a:t>
            </a:r>
            <a:r>
              <a:rPr lang="en-US" altLang="zh-CN" dirty="0">
                <a:solidFill>
                  <a:srgbClr val="5C6166"/>
                </a:solidFill>
                <a:latin typeface="Menlo" panose="020B0609030804020204" pitchFamily="49" charset="0"/>
              </a:rPr>
              <a:t>{}</a:t>
            </a:r>
          </a:p>
          <a:p>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err="1">
                <a:solidFill>
                  <a:srgbClr val="399EE6"/>
                </a:solidFill>
                <a:latin typeface="Menlo" panose="020B0609030804020204" pitchFamily="49" charset="0"/>
              </a:rPr>
              <a:t>CollegeStudent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extends</a:t>
            </a:r>
            <a:r>
              <a:rPr lang="en-US" altLang="zh-CN" dirty="0">
                <a:solidFill>
                  <a:srgbClr val="5C6166"/>
                </a:solidFill>
                <a:latin typeface="Menlo" panose="020B0609030804020204" pitchFamily="49" charset="0"/>
              </a:rPr>
              <a:t> </a:t>
            </a:r>
            <a:r>
              <a:rPr lang="en-US" altLang="zh-CN" dirty="0">
                <a:solidFill>
                  <a:srgbClr val="55B4D4"/>
                </a:solidFill>
                <a:latin typeface="Menlo" panose="020B0609030804020204" pitchFamily="49" charset="0"/>
              </a:rPr>
              <a:t>Student</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07171"/>
                </a:solidFill>
                <a:latin typeface="Menlo" panose="020B0609030804020204" pitchFamily="49" charset="0"/>
              </a:rPr>
              <a:t>__construct</a:t>
            </a:r>
            <a:r>
              <a:rPr lang="en-US" altLang="zh-CN" dirty="0">
                <a:solidFill>
                  <a:srgbClr val="5C6166"/>
                </a:solidFill>
                <a:latin typeface="Menlo" panose="020B0609030804020204" pitchFamily="49" charset="0"/>
              </a:rPr>
              <a:t>(){</a:t>
            </a:r>
          </a:p>
          <a:p>
            <a:r>
              <a:rPr lang="zh-CN" altLang="en-US"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子类： 大学生类中的构造函数</a:t>
            </a:r>
            <a:r>
              <a:rPr lang="en-US" altLang="zh-CN" dirty="0">
                <a:solidFill>
                  <a:srgbClr val="86B300"/>
                </a:solidFill>
                <a:latin typeface="Menlo" panose="020B0609030804020204" pitchFamily="49" charset="0"/>
              </a:rPr>
              <a:t>------&lt;</a:t>
            </a:r>
            <a:r>
              <a:rPr lang="en-US" altLang="zh-CN" dirty="0" err="1">
                <a:solidFill>
                  <a:srgbClr val="86B300"/>
                </a:solidFill>
                <a:latin typeface="Menlo" panose="020B0609030804020204" pitchFamily="49" charset="0"/>
              </a:rPr>
              <a:t>br</a:t>
            </a:r>
            <a:r>
              <a:rPr lang="en-US" altLang="zh-CN" dirty="0">
                <a:solidFill>
                  <a:srgbClr val="86B300"/>
                </a:solidFill>
                <a:latin typeface="Menlo" panose="020B0609030804020204" pitchFamily="49" charset="0"/>
              </a:rPr>
              <a:t>&gt;'</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pStu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new</a:t>
            </a:r>
            <a:r>
              <a:rPr lang="en-US" altLang="zh-CN" dirty="0">
                <a:solidFill>
                  <a:srgbClr val="5C6166"/>
                </a:solidFill>
                <a:latin typeface="Menlo" panose="020B0609030804020204" pitchFamily="49" charset="0"/>
              </a:rPr>
              <a:t> </a:t>
            </a:r>
            <a:r>
              <a:rPr lang="en-US" altLang="zh-CN" dirty="0" err="1">
                <a:solidFill>
                  <a:srgbClr val="55B4D4"/>
                </a:solidFill>
                <a:latin typeface="Menlo" panose="020B0609030804020204" pitchFamily="49" charset="0"/>
              </a:rPr>
              <a:t>PrimaryStudent</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pStu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say</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cStu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new</a:t>
            </a:r>
            <a:r>
              <a:rPr lang="en-US" altLang="zh-CN" dirty="0">
                <a:solidFill>
                  <a:srgbClr val="5C6166"/>
                </a:solidFill>
                <a:latin typeface="Menlo" panose="020B0609030804020204" pitchFamily="49" charset="0"/>
              </a:rPr>
              <a:t> </a:t>
            </a:r>
            <a:r>
              <a:rPr lang="en-US" altLang="zh-CN" dirty="0" err="1">
                <a:solidFill>
                  <a:srgbClr val="55B4D4"/>
                </a:solidFill>
                <a:latin typeface="Menlo" panose="020B0609030804020204" pitchFamily="49" charset="0"/>
              </a:rPr>
              <a:t>CollegeStudent</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cStu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say</a:t>
            </a:r>
            <a:r>
              <a:rPr lang="en-US" altLang="zh-CN" dirty="0">
                <a:solidFill>
                  <a:srgbClr val="5C6166"/>
                </a:solidFill>
                <a:latin typeface="Menlo" panose="020B0609030804020204" pitchFamily="49" charset="0"/>
              </a:rPr>
              <a:t>();</a:t>
            </a:r>
            <a:endParaRPr lang="en-US" altLang="zh-CN" b="0" dirty="0">
              <a:solidFill>
                <a:srgbClr val="5C6166"/>
              </a:solidFill>
              <a:effectLst/>
              <a:latin typeface="Menlo" panose="020B0609030804020204" pitchFamily="49" charset="0"/>
            </a:endParaRPr>
          </a:p>
        </p:txBody>
      </p:sp>
      <p:sp>
        <p:nvSpPr>
          <p:cNvPr id="10" name="文本框 9">
            <a:extLst>
              <a:ext uri="{FF2B5EF4-FFF2-40B4-BE49-F238E27FC236}">
                <a16:creationId xmlns:a16="http://schemas.microsoft.com/office/drawing/2014/main" id="{809B0481-8007-1940-BA15-5DE159BFF586}"/>
              </a:ext>
            </a:extLst>
          </p:cNvPr>
          <p:cNvSpPr txBox="1"/>
          <p:nvPr/>
        </p:nvSpPr>
        <p:spPr>
          <a:xfrm>
            <a:off x="1054646" y="2740670"/>
            <a:ext cx="2161817" cy="2462213"/>
          </a:xfrm>
          <a:prstGeom prst="rect">
            <a:avLst/>
          </a:prstGeom>
          <a:noFill/>
        </p:spPr>
        <p:txBody>
          <a:bodyPr wrap="square" rtlCol="0">
            <a:spAutoFit/>
          </a:bodyPr>
          <a:lstStyle/>
          <a:p>
            <a:r>
              <a:rPr lang="zh-CN" altLang="en-US" sz="2200" dirty="0"/>
              <a:t>        本例中，</a:t>
            </a:r>
            <a:r>
              <a:rPr lang="zh-CN" altLang="zh-CN" sz="2200" dirty="0"/>
              <a:t>定义</a:t>
            </a:r>
            <a:r>
              <a:rPr lang="zh-CN" altLang="en-US" sz="2200" dirty="0"/>
              <a:t>了</a:t>
            </a:r>
            <a:r>
              <a:rPr lang="zh-CN" altLang="zh-CN" sz="2200" dirty="0"/>
              <a:t>一个基类，使用另一类来继承这个基类，同时</a:t>
            </a:r>
            <a:r>
              <a:rPr lang="zh-CN" altLang="en-US" sz="2200" dirty="0"/>
              <a:t>再</a:t>
            </a:r>
            <a:r>
              <a:rPr lang="zh-CN" altLang="zh-CN" sz="2200" dirty="0"/>
              <a:t>尝试使用子类调用基类中的成员方法。 </a:t>
            </a:r>
            <a:endParaRPr kumimoji="1" lang="zh-CN" altLang="en-US" sz="2200" dirty="0"/>
          </a:p>
        </p:txBody>
      </p:sp>
      <p:sp>
        <p:nvSpPr>
          <p:cNvPr id="7" name="圆角矩形 6">
            <a:extLst>
              <a:ext uri="{FF2B5EF4-FFF2-40B4-BE49-F238E27FC236}">
                <a16:creationId xmlns:a16="http://schemas.microsoft.com/office/drawing/2014/main" id="{0B019F6C-A34D-094F-9063-6A1602CC9D1F}"/>
              </a:ext>
            </a:extLst>
          </p:cNvPr>
          <p:cNvSpPr/>
          <p:nvPr/>
        </p:nvSpPr>
        <p:spPr>
          <a:xfrm>
            <a:off x="3034866" y="2197028"/>
            <a:ext cx="6120680" cy="2778695"/>
          </a:xfrm>
          <a:prstGeom prst="roundRect">
            <a:avLst/>
          </a:prstGeom>
          <a:gradFill flip="none" rotWithShape="1">
            <a:gsLst>
              <a:gs pos="0">
                <a:srgbClr val="06AEC0">
                  <a:tint val="66000"/>
                  <a:satMod val="160000"/>
                </a:srgbClr>
              </a:gs>
              <a:gs pos="50000">
                <a:srgbClr val="06AEC0">
                  <a:tint val="44500"/>
                  <a:satMod val="160000"/>
                </a:srgbClr>
              </a:gs>
              <a:gs pos="100000">
                <a:srgbClr val="06AEC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E799B"/>
                </a:solidFill>
              </a:rPr>
              <a:t>输出：</a:t>
            </a:r>
            <a:endParaRPr lang="en-US" altLang="zh-CN" sz="2400" b="1" dirty="0">
              <a:solidFill>
                <a:srgbClr val="7E799B"/>
              </a:solidFill>
            </a:endParaRPr>
          </a:p>
          <a:p>
            <a:r>
              <a:rPr lang="en-US" altLang="zh-CN" sz="2400" dirty="0">
                <a:solidFill>
                  <a:srgbClr val="7E799B"/>
                </a:solidFill>
              </a:rPr>
              <a:t>------</a:t>
            </a:r>
            <a:r>
              <a:rPr lang="zh-CN" altLang="en-US" sz="2400" dirty="0">
                <a:solidFill>
                  <a:srgbClr val="7E799B"/>
                </a:solidFill>
              </a:rPr>
              <a:t>基类</a:t>
            </a:r>
            <a:r>
              <a:rPr lang="en-US" altLang="zh-CN" sz="2400" dirty="0">
                <a:solidFill>
                  <a:srgbClr val="7E799B"/>
                </a:solidFill>
              </a:rPr>
              <a:t>: </a:t>
            </a:r>
            <a:r>
              <a:rPr lang="zh-CN" altLang="en-US" sz="2400" dirty="0">
                <a:solidFill>
                  <a:srgbClr val="7E799B"/>
                </a:solidFill>
              </a:rPr>
              <a:t> 学生类中的构造函数</a:t>
            </a:r>
            <a:r>
              <a:rPr lang="en-US" altLang="zh-CN" sz="2400" dirty="0">
                <a:solidFill>
                  <a:srgbClr val="7E799B"/>
                </a:solidFill>
              </a:rPr>
              <a:t>------</a:t>
            </a:r>
            <a:br>
              <a:rPr lang="en-US" altLang="zh-CN" sz="2400" dirty="0">
                <a:solidFill>
                  <a:srgbClr val="7E799B"/>
                </a:solidFill>
              </a:rPr>
            </a:br>
            <a:r>
              <a:rPr lang="zh-CN" altLang="en-US" sz="2400" dirty="0">
                <a:solidFill>
                  <a:srgbClr val="7E799B"/>
                </a:solidFill>
              </a:rPr>
              <a:t>基类</a:t>
            </a:r>
            <a:r>
              <a:rPr lang="en-US" altLang="zh-CN" sz="2400" dirty="0">
                <a:solidFill>
                  <a:srgbClr val="7E799B"/>
                </a:solidFill>
              </a:rPr>
              <a:t>: </a:t>
            </a:r>
            <a:r>
              <a:rPr lang="zh-CN" altLang="en-US" sz="2400" dirty="0">
                <a:solidFill>
                  <a:srgbClr val="7E799B"/>
                </a:solidFill>
              </a:rPr>
              <a:t>学生类中的成员方法</a:t>
            </a:r>
            <a:br>
              <a:rPr lang="zh-CN" altLang="en-US" sz="2400" dirty="0">
                <a:solidFill>
                  <a:srgbClr val="7E799B"/>
                </a:solidFill>
              </a:rPr>
            </a:br>
            <a:r>
              <a:rPr lang="en-US" altLang="zh-CN" sz="2400" dirty="0">
                <a:solidFill>
                  <a:srgbClr val="7E799B"/>
                </a:solidFill>
              </a:rPr>
              <a:t>------</a:t>
            </a:r>
            <a:r>
              <a:rPr lang="zh-CN" altLang="en-US" sz="2400" dirty="0">
                <a:solidFill>
                  <a:srgbClr val="7E799B"/>
                </a:solidFill>
              </a:rPr>
              <a:t>子类：大学生类中的构造函数</a:t>
            </a:r>
            <a:r>
              <a:rPr lang="en-US" altLang="zh-CN" sz="2400" dirty="0">
                <a:solidFill>
                  <a:srgbClr val="7E799B"/>
                </a:solidFill>
              </a:rPr>
              <a:t>------</a:t>
            </a:r>
            <a:br>
              <a:rPr lang="zh-CN" altLang="en-US" sz="2400" dirty="0">
                <a:solidFill>
                  <a:srgbClr val="7E799B"/>
                </a:solidFill>
              </a:rPr>
            </a:br>
            <a:r>
              <a:rPr lang="zh-CN" altLang="en-US" sz="2400" dirty="0">
                <a:solidFill>
                  <a:srgbClr val="7E799B"/>
                </a:solidFill>
              </a:rPr>
              <a:t>基类</a:t>
            </a:r>
            <a:r>
              <a:rPr lang="en-US" altLang="zh-CN" sz="2400" dirty="0">
                <a:solidFill>
                  <a:srgbClr val="7E799B"/>
                </a:solidFill>
              </a:rPr>
              <a:t>: </a:t>
            </a:r>
            <a:r>
              <a:rPr lang="zh-CN" altLang="en-US" sz="2400" dirty="0">
                <a:solidFill>
                  <a:srgbClr val="7E799B"/>
                </a:solidFill>
              </a:rPr>
              <a:t>学生类中的成员方法</a:t>
            </a:r>
            <a:endParaRPr kumimoji="1" lang="zh-CN" altLang="en-US" sz="2400" dirty="0">
              <a:solidFill>
                <a:srgbClr val="7E799B"/>
              </a:solidFill>
            </a:endParaRPr>
          </a:p>
        </p:txBody>
      </p:sp>
    </p:spTree>
    <p:extLst>
      <p:ext uri="{BB962C8B-B14F-4D97-AF65-F5344CB8AC3E}">
        <p14:creationId xmlns:p14="http://schemas.microsoft.com/office/powerpoint/2010/main" val="1593693049"/>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类的创建</a:t>
            </a:r>
          </a:p>
        </p:txBody>
      </p:sp>
      <p:sp>
        <p:nvSpPr>
          <p:cNvPr id="7" name="矩形 6"/>
          <p:cNvSpPr/>
          <p:nvPr/>
        </p:nvSpPr>
        <p:spPr>
          <a:xfrm>
            <a:off x="3430910" y="2780928"/>
            <a:ext cx="5328592" cy="1015663"/>
          </a:xfrm>
          <a:prstGeom prst="rect">
            <a:avLst/>
          </a:prstGeom>
        </p:spPr>
        <p:txBody>
          <a:bodyPr wrap="square">
            <a:spAutoFit/>
          </a:bodyPr>
          <a:lstStyle/>
          <a:p>
            <a:pPr algn="ctr" eaLnBrk="1" fontAlgn="auto" hangingPunct="1">
              <a:spcBef>
                <a:spcPts val="0"/>
              </a:spcBef>
              <a:spcAft>
                <a:spcPts val="0"/>
              </a:spcAft>
              <a:defRPr/>
            </a:pPr>
            <a:r>
              <a:rPr lang="zh-CN" altLang="en-US" sz="6000" dirty="0">
                <a:solidFill>
                  <a:schemeClr val="tx1">
                    <a:lumMod val="85000"/>
                    <a:lumOff val="15000"/>
                  </a:schemeClr>
                </a:solidFill>
                <a:latin typeface="微软雅黑" panose="020B0503020204020204" pitchFamily="34" charset="-122"/>
                <a:ea typeface="微软雅黑" panose="020B0503020204020204" pitchFamily="34" charset="-122"/>
              </a:rPr>
              <a:t>类的创建</a:t>
            </a:r>
          </a:p>
        </p:txBody>
      </p:sp>
    </p:spTree>
  </p:cSld>
  <p:clrMapOvr>
    <a:masterClrMapping/>
  </p:clrMapOvr>
  <p:transition spd="slow" advClick="0">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继承的实现</a:t>
            </a:r>
          </a:p>
        </p:txBody>
      </p:sp>
      <p:sp>
        <p:nvSpPr>
          <p:cNvPr id="2" name="矩形 1">
            <a:extLst>
              <a:ext uri="{FF2B5EF4-FFF2-40B4-BE49-F238E27FC236}">
                <a16:creationId xmlns:a16="http://schemas.microsoft.com/office/drawing/2014/main" id="{B929D528-1DE5-FB40-B6B4-AC0A186C8899}"/>
              </a:ext>
            </a:extLst>
          </p:cNvPr>
          <p:cNvSpPr/>
          <p:nvPr/>
        </p:nvSpPr>
        <p:spPr>
          <a:xfrm>
            <a:off x="1054646" y="1124744"/>
            <a:ext cx="803425" cy="461665"/>
          </a:xfrm>
          <a:prstGeom prst="rect">
            <a:avLst/>
          </a:prstGeom>
        </p:spPr>
        <p:txBody>
          <a:bodyPr wrap="none">
            <a:spAutoFit/>
          </a:bodyPr>
          <a:lstStyle/>
          <a:p>
            <a:r>
              <a:rPr lang="zh-CN" altLang="en-US" sz="2400" b="1" dirty="0"/>
              <a:t>继承</a:t>
            </a:r>
          </a:p>
        </p:txBody>
      </p:sp>
      <p:sp>
        <p:nvSpPr>
          <p:cNvPr id="4" name="矩形 3">
            <a:extLst>
              <a:ext uri="{FF2B5EF4-FFF2-40B4-BE49-F238E27FC236}">
                <a16:creationId xmlns:a16="http://schemas.microsoft.com/office/drawing/2014/main" id="{8F6B4002-9D79-394E-88F6-B9E6DC4B2138}"/>
              </a:ext>
            </a:extLst>
          </p:cNvPr>
          <p:cNvSpPr/>
          <p:nvPr/>
        </p:nvSpPr>
        <p:spPr>
          <a:xfrm>
            <a:off x="1054646" y="1844824"/>
            <a:ext cx="4031704" cy="461665"/>
          </a:xfrm>
          <a:prstGeom prst="rect">
            <a:avLst/>
          </a:prstGeom>
        </p:spPr>
        <p:txBody>
          <a:bodyPr wrap="square">
            <a:spAutoFit/>
          </a:bodyPr>
          <a:lstStyle/>
          <a:p>
            <a:r>
              <a:rPr lang="zh-CN" altLang="en-US" sz="2400" dirty="0"/>
              <a:t>  </a:t>
            </a:r>
            <a:r>
              <a:rPr lang="en-US" altLang="zh-CN" sz="2400" dirty="0"/>
              <a:t>2</a:t>
            </a:r>
            <a:r>
              <a:rPr lang="zh-CN" altLang="en-US" sz="2400" dirty="0"/>
              <a:t>、继承 </a:t>
            </a:r>
            <a:r>
              <a:rPr lang="en-US" altLang="zh-CN" sz="2400" dirty="0"/>
              <a:t>protected</a:t>
            </a:r>
            <a:r>
              <a:rPr lang="zh-CN" altLang="en-US" sz="2400" dirty="0"/>
              <a:t>成员：</a:t>
            </a:r>
            <a:endParaRPr lang="en-US" altLang="zh-CN" sz="2400" dirty="0">
              <a:solidFill>
                <a:srgbClr val="333333"/>
              </a:solidFill>
              <a:latin typeface="Quicksand"/>
            </a:endParaRPr>
          </a:p>
        </p:txBody>
      </p:sp>
      <p:sp>
        <p:nvSpPr>
          <p:cNvPr id="3" name="矩形 2">
            <a:extLst>
              <a:ext uri="{FF2B5EF4-FFF2-40B4-BE49-F238E27FC236}">
                <a16:creationId xmlns:a16="http://schemas.microsoft.com/office/drawing/2014/main" id="{599C0338-1098-1340-8852-D462C3EF6C95}"/>
              </a:ext>
            </a:extLst>
          </p:cNvPr>
          <p:cNvSpPr/>
          <p:nvPr/>
        </p:nvSpPr>
        <p:spPr>
          <a:xfrm>
            <a:off x="1054646" y="2636912"/>
            <a:ext cx="9937104" cy="1569660"/>
          </a:xfrm>
          <a:prstGeom prst="rect">
            <a:avLst/>
          </a:prstGeom>
        </p:spPr>
        <p:txBody>
          <a:bodyPr wrap="square">
            <a:spAutoFit/>
          </a:bodyPr>
          <a:lstStyle/>
          <a:p>
            <a:r>
              <a:rPr lang="zh-CN" altLang="en-US" sz="2400" kern="0" dirty="0">
                <a:solidFill>
                  <a:srgbClr val="000000"/>
                </a:solidFill>
                <a:latin typeface="Helvetica Neue" panose="02000503000000020004" pitchFamily="2" charset="0"/>
                <a:cs typeface="宋体" panose="02010600030101010101" pitchFamily="2" charset="-122"/>
              </a:rPr>
              <a:t>        </a:t>
            </a:r>
            <a:r>
              <a:rPr lang="zh-CN" altLang="zh-CN" sz="2400" kern="0" dirty="0">
                <a:solidFill>
                  <a:srgbClr val="000000"/>
                </a:solidFill>
                <a:latin typeface="Helvetica Neue" panose="02000503000000020004" pitchFamily="2" charset="0"/>
                <a:cs typeface="宋体" panose="02010600030101010101" pitchFamily="2" charset="-122"/>
              </a:rPr>
              <a:t>很多情况下有些类继承的属性是不想在类外部被访问的，这时就可以把这个成员声明为一个保护成员，也就使用</a:t>
            </a:r>
            <a:r>
              <a:rPr lang="en-US" altLang="zh-CN" sz="2400" kern="0" dirty="0">
                <a:solidFill>
                  <a:srgbClr val="000000"/>
                </a:solidFill>
                <a:latin typeface="Helvetica Neue" panose="02000503000000020004" pitchFamily="2" charset="0"/>
                <a:cs typeface="宋体" panose="02010600030101010101" pitchFamily="2" charset="-122"/>
              </a:rPr>
              <a:t> protected </a:t>
            </a:r>
            <a:r>
              <a:rPr lang="zh-CN" altLang="zh-CN" sz="2400" kern="0" dirty="0">
                <a:solidFill>
                  <a:srgbClr val="000000"/>
                </a:solidFill>
                <a:latin typeface="Helvetica Neue" panose="02000503000000020004" pitchFamily="2" charset="0"/>
                <a:cs typeface="宋体" panose="02010600030101010101" pitchFamily="2" charset="-122"/>
              </a:rPr>
              <a:t>修饰这个成员。受保护的成员不可以在类外部访问到，但是可以在子类的内部访问，也是就说我们可以在子类设置一个成员函数来访问这个受保护成员。</a:t>
            </a:r>
            <a:r>
              <a:rPr lang="zh-CN" altLang="zh-CN" sz="2400" dirty="0"/>
              <a:t> </a:t>
            </a:r>
            <a:endParaRPr lang="zh-CN" altLang="en-US" sz="2400" dirty="0"/>
          </a:p>
        </p:txBody>
      </p:sp>
    </p:spTree>
    <p:extLst>
      <p:ext uri="{BB962C8B-B14F-4D97-AF65-F5344CB8AC3E}">
        <p14:creationId xmlns:p14="http://schemas.microsoft.com/office/powerpoint/2010/main" val="1889640179"/>
      </p:ext>
    </p:extLst>
  </p:cSld>
  <p:clrMapOvr>
    <a:masterClrMapping/>
  </p:clrMapOvr>
  <p:transition spd="slow" advClick="0">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继承的实现</a:t>
            </a:r>
          </a:p>
        </p:txBody>
      </p:sp>
      <p:sp>
        <p:nvSpPr>
          <p:cNvPr id="2" name="矩形 1">
            <a:extLst>
              <a:ext uri="{FF2B5EF4-FFF2-40B4-BE49-F238E27FC236}">
                <a16:creationId xmlns:a16="http://schemas.microsoft.com/office/drawing/2014/main" id="{B929D528-1DE5-FB40-B6B4-AC0A186C8899}"/>
              </a:ext>
            </a:extLst>
          </p:cNvPr>
          <p:cNvSpPr/>
          <p:nvPr/>
        </p:nvSpPr>
        <p:spPr>
          <a:xfrm>
            <a:off x="1054646" y="1124744"/>
            <a:ext cx="1422184" cy="461665"/>
          </a:xfrm>
          <a:prstGeom prst="rect">
            <a:avLst/>
          </a:prstGeom>
        </p:spPr>
        <p:txBody>
          <a:bodyPr wrap="none">
            <a:spAutoFit/>
          </a:bodyPr>
          <a:lstStyle/>
          <a:p>
            <a:r>
              <a:rPr lang="zh-CN" altLang="en-US" sz="2400" b="1" dirty="0"/>
              <a:t>继承示例</a:t>
            </a:r>
          </a:p>
        </p:txBody>
      </p:sp>
      <p:sp>
        <p:nvSpPr>
          <p:cNvPr id="10" name="文本框 9">
            <a:extLst>
              <a:ext uri="{FF2B5EF4-FFF2-40B4-BE49-F238E27FC236}">
                <a16:creationId xmlns:a16="http://schemas.microsoft.com/office/drawing/2014/main" id="{809B0481-8007-1940-BA15-5DE159BFF586}"/>
              </a:ext>
            </a:extLst>
          </p:cNvPr>
          <p:cNvSpPr txBox="1"/>
          <p:nvPr/>
        </p:nvSpPr>
        <p:spPr>
          <a:xfrm>
            <a:off x="1054646" y="2740670"/>
            <a:ext cx="2448272" cy="1446550"/>
          </a:xfrm>
          <a:prstGeom prst="rect">
            <a:avLst/>
          </a:prstGeom>
          <a:noFill/>
        </p:spPr>
        <p:txBody>
          <a:bodyPr wrap="square" rtlCol="0">
            <a:spAutoFit/>
          </a:bodyPr>
          <a:lstStyle/>
          <a:p>
            <a:r>
              <a:rPr lang="zh-CN" altLang="en-US" sz="2200" dirty="0"/>
              <a:t>        将上面示例的代码略作调整，演示类中 </a:t>
            </a:r>
            <a:r>
              <a:rPr lang="en-US" altLang="zh-CN" sz="2200" dirty="0"/>
              <a:t>protected </a:t>
            </a:r>
            <a:r>
              <a:rPr lang="zh-CN" altLang="en-US" sz="2200" dirty="0"/>
              <a:t>成员的继承情况</a:t>
            </a:r>
            <a:r>
              <a:rPr lang="zh-CN" altLang="zh-CN" sz="2200" dirty="0"/>
              <a:t>。 </a:t>
            </a:r>
            <a:endParaRPr kumimoji="1" lang="zh-CN" altLang="en-US" sz="2200" dirty="0"/>
          </a:p>
        </p:txBody>
      </p:sp>
      <p:sp>
        <p:nvSpPr>
          <p:cNvPr id="8" name="矩形 7">
            <a:extLst>
              <a:ext uri="{FF2B5EF4-FFF2-40B4-BE49-F238E27FC236}">
                <a16:creationId xmlns:a16="http://schemas.microsoft.com/office/drawing/2014/main" id="{44FCCCD3-3266-4849-8262-3174E2DB657E}"/>
              </a:ext>
            </a:extLst>
          </p:cNvPr>
          <p:cNvSpPr/>
          <p:nvPr/>
        </p:nvSpPr>
        <p:spPr>
          <a:xfrm>
            <a:off x="1054646" y="1844824"/>
            <a:ext cx="4031704" cy="461665"/>
          </a:xfrm>
          <a:prstGeom prst="rect">
            <a:avLst/>
          </a:prstGeom>
        </p:spPr>
        <p:txBody>
          <a:bodyPr wrap="square">
            <a:spAutoFit/>
          </a:bodyPr>
          <a:lstStyle/>
          <a:p>
            <a:r>
              <a:rPr lang="zh-CN" altLang="en-US" sz="2400" dirty="0"/>
              <a:t>  </a:t>
            </a:r>
            <a:r>
              <a:rPr lang="en-US" altLang="zh-CN" sz="2400" dirty="0"/>
              <a:t>2</a:t>
            </a:r>
            <a:r>
              <a:rPr lang="zh-CN" altLang="en-US" sz="2400" dirty="0"/>
              <a:t>、继承 </a:t>
            </a:r>
            <a:r>
              <a:rPr lang="en-US" altLang="zh-CN" sz="2400" dirty="0"/>
              <a:t>protected</a:t>
            </a:r>
            <a:r>
              <a:rPr lang="zh-CN" altLang="en-US" sz="2400" dirty="0"/>
              <a:t>成员：</a:t>
            </a:r>
            <a:endParaRPr lang="en-US" altLang="zh-CN" sz="2400" dirty="0">
              <a:solidFill>
                <a:srgbClr val="333333"/>
              </a:solidFill>
              <a:latin typeface="Quicksand"/>
            </a:endParaRPr>
          </a:p>
        </p:txBody>
      </p:sp>
      <p:sp>
        <p:nvSpPr>
          <p:cNvPr id="3" name="矩形 2">
            <a:extLst>
              <a:ext uri="{FF2B5EF4-FFF2-40B4-BE49-F238E27FC236}">
                <a16:creationId xmlns:a16="http://schemas.microsoft.com/office/drawing/2014/main" id="{A7B5A9BB-F628-C440-8C26-6DA06304AE2E}"/>
              </a:ext>
            </a:extLst>
          </p:cNvPr>
          <p:cNvSpPr/>
          <p:nvPr/>
        </p:nvSpPr>
        <p:spPr>
          <a:xfrm>
            <a:off x="4078982" y="836712"/>
            <a:ext cx="8111431" cy="5401479"/>
          </a:xfrm>
          <a:prstGeom prst="rect">
            <a:avLst/>
          </a:prstGeom>
        </p:spPr>
        <p:txBody>
          <a:bodyPr wrap="square">
            <a:spAutoFit/>
          </a:bodyPr>
          <a:lstStyle/>
          <a:p>
            <a:r>
              <a:rPr lang="en-US" altLang="zh-CN" sz="1500" dirty="0">
                <a:solidFill>
                  <a:srgbClr val="FA8D3E"/>
                </a:solidFill>
                <a:latin typeface="Menlo" panose="020B0609030804020204" pitchFamily="49" charset="0"/>
              </a:rPr>
              <a:t>class</a:t>
            </a:r>
            <a:r>
              <a:rPr lang="en-US" altLang="zh-CN" sz="1500" dirty="0">
                <a:solidFill>
                  <a:srgbClr val="5C6166"/>
                </a:solidFill>
                <a:latin typeface="Menlo" panose="020B0609030804020204" pitchFamily="49" charset="0"/>
              </a:rPr>
              <a:t> </a:t>
            </a:r>
            <a:r>
              <a:rPr lang="en-US" altLang="zh-CN" sz="1500" dirty="0">
                <a:solidFill>
                  <a:srgbClr val="399EE6"/>
                </a:solidFill>
                <a:latin typeface="Menlo" panose="020B0609030804020204" pitchFamily="49" charset="0"/>
              </a:rPr>
              <a:t>Student</a:t>
            </a:r>
            <a:r>
              <a:rPr lang="en-US" altLang="zh-CN" sz="1500" dirty="0">
                <a:solidFill>
                  <a:srgbClr val="5C6166"/>
                </a:solidFill>
                <a:latin typeface="Menlo" panose="020B0609030804020204" pitchFamily="49" charset="0"/>
              </a:rPr>
              <a:t>{</a:t>
            </a:r>
          </a:p>
          <a:p>
            <a:r>
              <a:rPr lang="zh-CN" altLang="en-US" sz="1500" dirty="0">
                <a:solidFill>
                  <a:srgbClr val="FA8D3E"/>
                </a:solidFill>
                <a:latin typeface="Menlo" panose="020B0609030804020204" pitchFamily="49" charset="0"/>
              </a:rPr>
              <a:t>  </a:t>
            </a:r>
            <a:r>
              <a:rPr lang="en-US" altLang="zh-CN" sz="1500" dirty="0">
                <a:solidFill>
                  <a:srgbClr val="FA8D3E"/>
                </a:solidFill>
                <a:latin typeface="Menlo" panose="020B0609030804020204" pitchFamily="49" charset="0"/>
              </a:rPr>
              <a:t>public</a:t>
            </a:r>
            <a:r>
              <a:rPr lang="en-US" altLang="zh-CN" sz="1500" dirty="0">
                <a:solidFill>
                  <a:srgbClr val="5C6166"/>
                </a:solidFill>
                <a:latin typeface="Menlo" panose="020B0609030804020204" pitchFamily="49" charset="0"/>
              </a:rPr>
              <a:t> $name, $age, $height;</a:t>
            </a:r>
          </a:p>
          <a:p>
            <a:r>
              <a:rPr lang="zh-CN" altLang="en-US" sz="1500" dirty="0">
                <a:solidFill>
                  <a:srgbClr val="FA8D3E"/>
                </a:solidFill>
                <a:latin typeface="Menlo" panose="020B0609030804020204" pitchFamily="49" charset="0"/>
              </a:rPr>
              <a:t>  </a:t>
            </a:r>
            <a:r>
              <a:rPr lang="en-US" altLang="zh-CN" sz="1500" dirty="0">
                <a:solidFill>
                  <a:srgbClr val="FA8D3E"/>
                </a:solidFill>
                <a:latin typeface="Menlo" panose="020B0609030804020204" pitchFamily="49" charset="0"/>
              </a:rPr>
              <a:t>public</a:t>
            </a:r>
            <a:r>
              <a:rPr lang="en-US" altLang="zh-CN" sz="1500" dirty="0">
                <a:solidFill>
                  <a:srgbClr val="5C6166"/>
                </a:solidFill>
                <a:latin typeface="Menlo" panose="020B0609030804020204" pitchFamily="49" charset="0"/>
              </a:rPr>
              <a:t> </a:t>
            </a:r>
            <a:r>
              <a:rPr lang="en-US" altLang="zh-CN" sz="1500" dirty="0">
                <a:solidFill>
                  <a:srgbClr val="FA8D3E"/>
                </a:solidFill>
                <a:latin typeface="Menlo" panose="020B0609030804020204" pitchFamily="49" charset="0"/>
              </a:rPr>
              <a:t>function</a:t>
            </a:r>
            <a:r>
              <a:rPr lang="en-US" altLang="zh-CN" sz="1500" dirty="0">
                <a:solidFill>
                  <a:srgbClr val="5C6166"/>
                </a:solidFill>
                <a:latin typeface="Menlo" panose="020B0609030804020204" pitchFamily="49" charset="0"/>
              </a:rPr>
              <a:t> </a:t>
            </a:r>
            <a:r>
              <a:rPr lang="en-US" altLang="zh-CN" sz="1500" dirty="0">
                <a:solidFill>
                  <a:srgbClr val="F07171"/>
                </a:solidFill>
                <a:latin typeface="Menlo" panose="020B0609030804020204" pitchFamily="49" charset="0"/>
              </a:rPr>
              <a:t>__construct</a:t>
            </a:r>
            <a:r>
              <a:rPr lang="en-US" altLang="zh-CN" sz="1500" dirty="0">
                <a:solidFill>
                  <a:srgbClr val="5C6166"/>
                </a:solidFill>
                <a:latin typeface="Menlo" panose="020B0609030804020204" pitchFamily="49" charset="0"/>
              </a:rPr>
              <a:t>(){</a:t>
            </a:r>
          </a:p>
          <a:p>
            <a:r>
              <a:rPr lang="zh-CN" altLang="en-US" sz="1500" dirty="0">
                <a:solidFill>
                  <a:srgbClr val="F07171"/>
                </a:solidFill>
                <a:latin typeface="Menlo" panose="020B0609030804020204" pitchFamily="49" charset="0"/>
              </a:rPr>
              <a:t>    </a:t>
            </a:r>
            <a:r>
              <a:rPr lang="en-US" altLang="zh-CN" sz="1500" dirty="0">
                <a:solidFill>
                  <a:srgbClr val="F07171"/>
                </a:solidFill>
                <a:latin typeface="Menlo" panose="020B0609030804020204" pitchFamily="49" charset="0"/>
              </a:rPr>
              <a:t>echo</a:t>
            </a:r>
            <a:r>
              <a:rPr lang="en-US" altLang="zh-CN" sz="1500" dirty="0">
                <a:solidFill>
                  <a:srgbClr val="5C6166"/>
                </a:solidFill>
                <a:latin typeface="Menlo" panose="020B0609030804020204" pitchFamily="49" charset="0"/>
              </a:rPr>
              <a:t> </a:t>
            </a:r>
            <a:r>
              <a:rPr lang="en-US" altLang="zh-CN" sz="1500" dirty="0">
                <a:solidFill>
                  <a:srgbClr val="86B300"/>
                </a:solidFill>
                <a:latin typeface="Menlo" panose="020B0609030804020204" pitchFamily="49" charset="0"/>
              </a:rPr>
              <a:t>'------</a:t>
            </a:r>
            <a:r>
              <a:rPr lang="zh-CN" altLang="en-US" sz="1500" dirty="0">
                <a:solidFill>
                  <a:srgbClr val="86B300"/>
                </a:solidFill>
                <a:latin typeface="Menlo" panose="020B0609030804020204" pitchFamily="49" charset="0"/>
              </a:rPr>
              <a:t>基类：学生类中的构造函数</a:t>
            </a:r>
            <a:r>
              <a:rPr lang="en-US" altLang="zh-CN" sz="1500" dirty="0">
                <a:solidFill>
                  <a:srgbClr val="86B300"/>
                </a:solidFill>
                <a:latin typeface="Menlo" panose="020B0609030804020204" pitchFamily="49" charset="0"/>
              </a:rPr>
              <a:t>------&lt;</a:t>
            </a:r>
            <a:r>
              <a:rPr lang="en-US" altLang="zh-CN" sz="1500" dirty="0" err="1">
                <a:solidFill>
                  <a:srgbClr val="86B300"/>
                </a:solidFill>
                <a:latin typeface="Menlo" panose="020B0609030804020204" pitchFamily="49" charset="0"/>
              </a:rPr>
              <a:t>br</a:t>
            </a:r>
            <a:r>
              <a:rPr lang="en-US" altLang="zh-CN" sz="1500" dirty="0">
                <a:solidFill>
                  <a:srgbClr val="86B300"/>
                </a:solidFill>
                <a:latin typeface="Menlo" panose="020B0609030804020204" pitchFamily="49" charset="0"/>
              </a:rPr>
              <a:t>&gt;'</a:t>
            </a:r>
            <a:r>
              <a:rPr lang="en-US" altLang="zh-CN" sz="1500" dirty="0">
                <a:solidFill>
                  <a:srgbClr val="5C6166"/>
                </a:solidFill>
                <a:latin typeface="Menlo" panose="020B0609030804020204" pitchFamily="49" charset="0"/>
              </a:rPr>
              <a:t>;</a:t>
            </a:r>
          </a:p>
          <a:p>
            <a:r>
              <a:rPr lang="zh-CN" altLang="en-US" sz="1500" dirty="0">
                <a:solidFill>
                  <a:srgbClr val="5C6166"/>
                </a:solidFill>
                <a:latin typeface="Menlo" panose="020B0609030804020204" pitchFamily="49" charset="0"/>
              </a:rPr>
              <a:t>  </a:t>
            </a:r>
            <a:r>
              <a:rPr lang="en-US" altLang="zh-CN" sz="1500" dirty="0">
                <a:solidFill>
                  <a:srgbClr val="5C6166"/>
                </a:solidFill>
                <a:latin typeface="Menlo" panose="020B0609030804020204" pitchFamily="49" charset="0"/>
              </a:rPr>
              <a:t>}</a:t>
            </a:r>
          </a:p>
          <a:p>
            <a:r>
              <a:rPr lang="zh-CN" altLang="en-US" sz="1500" dirty="0">
                <a:solidFill>
                  <a:srgbClr val="FA8D3E"/>
                </a:solidFill>
                <a:latin typeface="Menlo" panose="020B0609030804020204" pitchFamily="49" charset="0"/>
              </a:rPr>
              <a:t>  </a:t>
            </a:r>
            <a:r>
              <a:rPr lang="en-US" altLang="zh-CN" sz="1500" dirty="0">
                <a:solidFill>
                  <a:srgbClr val="FA8D3E"/>
                </a:solidFill>
                <a:latin typeface="Menlo" panose="020B0609030804020204" pitchFamily="49" charset="0"/>
              </a:rPr>
              <a:t>protected</a:t>
            </a:r>
            <a:r>
              <a:rPr lang="en-US" altLang="zh-CN" sz="1500" dirty="0">
                <a:solidFill>
                  <a:srgbClr val="5C6166"/>
                </a:solidFill>
                <a:latin typeface="Menlo" panose="020B0609030804020204" pitchFamily="49" charset="0"/>
              </a:rPr>
              <a:t> </a:t>
            </a:r>
            <a:r>
              <a:rPr lang="en-US" altLang="zh-CN" sz="1500" dirty="0">
                <a:solidFill>
                  <a:srgbClr val="FA8D3E"/>
                </a:solidFill>
                <a:latin typeface="Menlo" panose="020B0609030804020204" pitchFamily="49" charset="0"/>
              </a:rPr>
              <a:t>function</a:t>
            </a:r>
            <a:r>
              <a:rPr lang="en-US" altLang="zh-CN" sz="1500" dirty="0">
                <a:solidFill>
                  <a:srgbClr val="5C6166"/>
                </a:solidFill>
                <a:latin typeface="Menlo" panose="020B0609030804020204" pitchFamily="49" charset="0"/>
              </a:rPr>
              <a:t> </a:t>
            </a:r>
            <a:r>
              <a:rPr lang="en-US" altLang="zh-CN" sz="1500" dirty="0">
                <a:solidFill>
                  <a:srgbClr val="F2AE49"/>
                </a:solidFill>
                <a:latin typeface="Menlo" panose="020B0609030804020204" pitchFamily="49" charset="0"/>
              </a:rPr>
              <a:t>say</a:t>
            </a:r>
            <a:r>
              <a:rPr lang="en-US" altLang="zh-CN" sz="1500" dirty="0">
                <a:solidFill>
                  <a:srgbClr val="5C6166"/>
                </a:solidFill>
                <a:latin typeface="Menlo" panose="020B0609030804020204" pitchFamily="49" charset="0"/>
              </a:rPr>
              <a:t>(){</a:t>
            </a:r>
          </a:p>
          <a:p>
            <a:r>
              <a:rPr lang="zh-CN" altLang="en-US" sz="1500" dirty="0">
                <a:solidFill>
                  <a:srgbClr val="F07171"/>
                </a:solidFill>
                <a:latin typeface="Menlo" panose="020B0609030804020204" pitchFamily="49" charset="0"/>
              </a:rPr>
              <a:t>    </a:t>
            </a:r>
            <a:r>
              <a:rPr lang="en-US" altLang="zh-CN" sz="1500" dirty="0">
                <a:solidFill>
                  <a:srgbClr val="F07171"/>
                </a:solidFill>
                <a:latin typeface="Menlo" panose="020B0609030804020204" pitchFamily="49" charset="0"/>
              </a:rPr>
              <a:t>echo</a:t>
            </a:r>
            <a:r>
              <a:rPr lang="en-US" altLang="zh-CN" sz="1500" dirty="0">
                <a:solidFill>
                  <a:srgbClr val="5C6166"/>
                </a:solidFill>
                <a:latin typeface="Menlo" panose="020B0609030804020204" pitchFamily="49" charset="0"/>
              </a:rPr>
              <a:t> </a:t>
            </a:r>
            <a:r>
              <a:rPr lang="en-US" altLang="zh-CN" sz="1500" dirty="0">
                <a:solidFill>
                  <a:srgbClr val="86B300"/>
                </a:solidFill>
                <a:latin typeface="Menlo" panose="020B0609030804020204" pitchFamily="49" charset="0"/>
              </a:rPr>
              <a:t>'</a:t>
            </a:r>
            <a:r>
              <a:rPr lang="zh-CN" altLang="en-US" sz="1500" dirty="0">
                <a:solidFill>
                  <a:srgbClr val="86B300"/>
                </a:solidFill>
                <a:latin typeface="Menlo" panose="020B0609030804020204" pitchFamily="49" charset="0"/>
              </a:rPr>
              <a:t>基类：学生类中的成员方法</a:t>
            </a:r>
            <a:r>
              <a:rPr lang="en-US" altLang="zh-CN" sz="1500" dirty="0">
                <a:solidFill>
                  <a:srgbClr val="86B300"/>
                </a:solidFill>
                <a:latin typeface="Menlo" panose="020B0609030804020204" pitchFamily="49" charset="0"/>
              </a:rPr>
              <a:t>&lt;</a:t>
            </a:r>
            <a:r>
              <a:rPr lang="en-US" altLang="zh-CN" sz="1500" dirty="0" err="1">
                <a:solidFill>
                  <a:srgbClr val="86B300"/>
                </a:solidFill>
                <a:latin typeface="Menlo" panose="020B0609030804020204" pitchFamily="49" charset="0"/>
              </a:rPr>
              <a:t>br</a:t>
            </a:r>
            <a:r>
              <a:rPr lang="en-US" altLang="zh-CN" sz="1500" dirty="0">
                <a:solidFill>
                  <a:srgbClr val="86B300"/>
                </a:solidFill>
                <a:latin typeface="Menlo" panose="020B0609030804020204" pitchFamily="49" charset="0"/>
              </a:rPr>
              <a:t>&gt;'</a:t>
            </a:r>
            <a:r>
              <a:rPr lang="en-US" altLang="zh-CN" sz="1500" dirty="0">
                <a:solidFill>
                  <a:srgbClr val="5C6166"/>
                </a:solidFill>
                <a:latin typeface="Menlo" panose="020B0609030804020204" pitchFamily="49" charset="0"/>
              </a:rPr>
              <a:t>;</a:t>
            </a:r>
          </a:p>
          <a:p>
            <a:r>
              <a:rPr lang="zh-CN" altLang="en-US" sz="1500" dirty="0">
                <a:solidFill>
                  <a:srgbClr val="5C6166"/>
                </a:solidFill>
                <a:latin typeface="Menlo" panose="020B0609030804020204" pitchFamily="49" charset="0"/>
              </a:rPr>
              <a:t>  </a:t>
            </a:r>
            <a:r>
              <a:rPr lang="en-US" altLang="zh-CN" sz="1500" dirty="0">
                <a:solidFill>
                  <a:srgbClr val="5C6166"/>
                </a:solidFill>
                <a:latin typeface="Menlo" panose="020B0609030804020204" pitchFamily="49" charset="0"/>
              </a:rPr>
              <a:t>}</a:t>
            </a:r>
          </a:p>
          <a:p>
            <a:r>
              <a:rPr lang="en-US" altLang="zh-CN" sz="1500" dirty="0">
                <a:solidFill>
                  <a:srgbClr val="5C6166"/>
                </a:solidFill>
                <a:latin typeface="Menlo" panose="020B0609030804020204" pitchFamily="49" charset="0"/>
              </a:rPr>
              <a:t>}</a:t>
            </a:r>
          </a:p>
          <a:p>
            <a:r>
              <a:rPr lang="en-US" altLang="zh-CN" sz="1500" dirty="0">
                <a:solidFill>
                  <a:srgbClr val="FA8D3E"/>
                </a:solidFill>
                <a:latin typeface="Menlo" panose="020B0609030804020204" pitchFamily="49" charset="0"/>
              </a:rPr>
              <a:t>class</a:t>
            </a:r>
            <a:r>
              <a:rPr lang="en-US" altLang="zh-CN" sz="1500" dirty="0">
                <a:solidFill>
                  <a:srgbClr val="5C6166"/>
                </a:solidFill>
                <a:latin typeface="Menlo" panose="020B0609030804020204" pitchFamily="49" charset="0"/>
              </a:rPr>
              <a:t> </a:t>
            </a:r>
            <a:r>
              <a:rPr lang="en-US" altLang="zh-CN" sz="1500" dirty="0" err="1">
                <a:solidFill>
                  <a:srgbClr val="399EE6"/>
                </a:solidFill>
                <a:latin typeface="Menlo" panose="020B0609030804020204" pitchFamily="49" charset="0"/>
              </a:rPr>
              <a:t>PrimaryStudent</a:t>
            </a:r>
            <a:r>
              <a:rPr lang="en-US" altLang="zh-CN" sz="1500" dirty="0">
                <a:solidFill>
                  <a:srgbClr val="5C6166"/>
                </a:solidFill>
                <a:latin typeface="Menlo" panose="020B0609030804020204" pitchFamily="49" charset="0"/>
              </a:rPr>
              <a:t> </a:t>
            </a:r>
            <a:r>
              <a:rPr lang="en-US" altLang="zh-CN" sz="1500" dirty="0">
                <a:solidFill>
                  <a:srgbClr val="FA8D3E"/>
                </a:solidFill>
                <a:latin typeface="Menlo" panose="020B0609030804020204" pitchFamily="49" charset="0"/>
              </a:rPr>
              <a:t>extends</a:t>
            </a:r>
            <a:r>
              <a:rPr lang="en-US" altLang="zh-CN" sz="1500" dirty="0">
                <a:solidFill>
                  <a:srgbClr val="5C6166"/>
                </a:solidFill>
                <a:latin typeface="Menlo" panose="020B0609030804020204" pitchFamily="49" charset="0"/>
              </a:rPr>
              <a:t> </a:t>
            </a:r>
            <a:r>
              <a:rPr lang="en-US" altLang="zh-CN" sz="1500" dirty="0">
                <a:solidFill>
                  <a:srgbClr val="55B4D4"/>
                </a:solidFill>
                <a:latin typeface="Menlo" panose="020B0609030804020204" pitchFamily="49" charset="0"/>
              </a:rPr>
              <a:t>Student</a:t>
            </a:r>
            <a:r>
              <a:rPr lang="en-US" altLang="zh-CN" sz="1500" dirty="0">
                <a:solidFill>
                  <a:srgbClr val="5C6166"/>
                </a:solidFill>
                <a:latin typeface="Menlo" panose="020B0609030804020204" pitchFamily="49" charset="0"/>
              </a:rPr>
              <a:t>{}</a:t>
            </a:r>
          </a:p>
          <a:p>
            <a:r>
              <a:rPr lang="en-US" altLang="zh-CN" sz="1500" dirty="0">
                <a:solidFill>
                  <a:srgbClr val="FA8D3E"/>
                </a:solidFill>
                <a:latin typeface="Menlo" panose="020B0609030804020204" pitchFamily="49" charset="0"/>
              </a:rPr>
              <a:t>class</a:t>
            </a:r>
            <a:r>
              <a:rPr lang="en-US" altLang="zh-CN" sz="1500" dirty="0">
                <a:solidFill>
                  <a:srgbClr val="5C6166"/>
                </a:solidFill>
                <a:latin typeface="Menlo" panose="020B0609030804020204" pitchFamily="49" charset="0"/>
              </a:rPr>
              <a:t> </a:t>
            </a:r>
            <a:r>
              <a:rPr lang="en-US" altLang="zh-CN" sz="1500" dirty="0" err="1">
                <a:solidFill>
                  <a:srgbClr val="399EE6"/>
                </a:solidFill>
                <a:latin typeface="Menlo" panose="020B0609030804020204" pitchFamily="49" charset="0"/>
              </a:rPr>
              <a:t>CollegeStudent</a:t>
            </a:r>
            <a:r>
              <a:rPr lang="en-US" altLang="zh-CN" sz="1500" dirty="0">
                <a:solidFill>
                  <a:srgbClr val="5C6166"/>
                </a:solidFill>
                <a:latin typeface="Menlo" panose="020B0609030804020204" pitchFamily="49" charset="0"/>
              </a:rPr>
              <a:t> </a:t>
            </a:r>
            <a:r>
              <a:rPr lang="en-US" altLang="zh-CN" sz="1500" dirty="0">
                <a:solidFill>
                  <a:srgbClr val="FA8D3E"/>
                </a:solidFill>
                <a:latin typeface="Menlo" panose="020B0609030804020204" pitchFamily="49" charset="0"/>
              </a:rPr>
              <a:t>extends</a:t>
            </a:r>
            <a:r>
              <a:rPr lang="en-US" altLang="zh-CN" sz="1500" dirty="0">
                <a:solidFill>
                  <a:srgbClr val="5C6166"/>
                </a:solidFill>
                <a:latin typeface="Menlo" panose="020B0609030804020204" pitchFamily="49" charset="0"/>
              </a:rPr>
              <a:t> </a:t>
            </a:r>
            <a:r>
              <a:rPr lang="en-US" altLang="zh-CN" sz="1500" dirty="0">
                <a:solidFill>
                  <a:srgbClr val="55B4D4"/>
                </a:solidFill>
                <a:latin typeface="Menlo" panose="020B0609030804020204" pitchFamily="49" charset="0"/>
              </a:rPr>
              <a:t>Student</a:t>
            </a:r>
            <a:r>
              <a:rPr lang="en-US" altLang="zh-CN" sz="1500" dirty="0">
                <a:solidFill>
                  <a:srgbClr val="5C6166"/>
                </a:solidFill>
                <a:latin typeface="Menlo" panose="020B0609030804020204" pitchFamily="49" charset="0"/>
              </a:rPr>
              <a:t>{</a:t>
            </a:r>
          </a:p>
          <a:p>
            <a:r>
              <a:rPr lang="zh-CN" altLang="en-US" sz="1500" dirty="0">
                <a:solidFill>
                  <a:srgbClr val="FA8D3E"/>
                </a:solidFill>
                <a:latin typeface="Menlo" panose="020B0609030804020204" pitchFamily="49" charset="0"/>
              </a:rPr>
              <a:t>  </a:t>
            </a:r>
            <a:r>
              <a:rPr lang="en-US" altLang="zh-CN" sz="1500" dirty="0">
                <a:solidFill>
                  <a:srgbClr val="FA8D3E"/>
                </a:solidFill>
                <a:latin typeface="Menlo" panose="020B0609030804020204" pitchFamily="49" charset="0"/>
              </a:rPr>
              <a:t>public</a:t>
            </a:r>
            <a:r>
              <a:rPr lang="en-US" altLang="zh-CN" sz="1500" dirty="0">
                <a:solidFill>
                  <a:srgbClr val="5C6166"/>
                </a:solidFill>
                <a:latin typeface="Menlo" panose="020B0609030804020204" pitchFamily="49" charset="0"/>
              </a:rPr>
              <a:t> </a:t>
            </a:r>
            <a:r>
              <a:rPr lang="en-US" altLang="zh-CN" sz="1500" dirty="0">
                <a:solidFill>
                  <a:srgbClr val="FA8D3E"/>
                </a:solidFill>
                <a:latin typeface="Menlo" panose="020B0609030804020204" pitchFamily="49" charset="0"/>
              </a:rPr>
              <a:t>function</a:t>
            </a:r>
            <a:r>
              <a:rPr lang="en-US" altLang="zh-CN" sz="1500" dirty="0">
                <a:solidFill>
                  <a:srgbClr val="5C6166"/>
                </a:solidFill>
                <a:latin typeface="Menlo" panose="020B0609030804020204" pitchFamily="49" charset="0"/>
              </a:rPr>
              <a:t> </a:t>
            </a:r>
            <a:r>
              <a:rPr lang="en-US" altLang="zh-CN" sz="1500" dirty="0">
                <a:solidFill>
                  <a:srgbClr val="F07171"/>
                </a:solidFill>
                <a:latin typeface="Menlo" panose="020B0609030804020204" pitchFamily="49" charset="0"/>
              </a:rPr>
              <a:t>__construct</a:t>
            </a:r>
            <a:r>
              <a:rPr lang="en-US" altLang="zh-CN" sz="1500" dirty="0">
                <a:solidFill>
                  <a:srgbClr val="5C6166"/>
                </a:solidFill>
                <a:latin typeface="Menlo" panose="020B0609030804020204" pitchFamily="49" charset="0"/>
              </a:rPr>
              <a:t>(){</a:t>
            </a:r>
          </a:p>
          <a:p>
            <a:r>
              <a:rPr lang="zh-CN" altLang="en-US" sz="1500" dirty="0">
                <a:solidFill>
                  <a:srgbClr val="F07171"/>
                </a:solidFill>
                <a:latin typeface="Menlo" panose="020B0609030804020204" pitchFamily="49" charset="0"/>
              </a:rPr>
              <a:t>    </a:t>
            </a:r>
            <a:r>
              <a:rPr lang="en-US" altLang="zh-CN" sz="1500" dirty="0">
                <a:solidFill>
                  <a:srgbClr val="F07171"/>
                </a:solidFill>
                <a:latin typeface="Menlo" panose="020B0609030804020204" pitchFamily="49" charset="0"/>
              </a:rPr>
              <a:t>echo</a:t>
            </a:r>
            <a:r>
              <a:rPr lang="en-US" altLang="zh-CN" sz="1500" dirty="0">
                <a:solidFill>
                  <a:srgbClr val="5C6166"/>
                </a:solidFill>
                <a:latin typeface="Menlo" panose="020B0609030804020204" pitchFamily="49" charset="0"/>
              </a:rPr>
              <a:t> </a:t>
            </a:r>
            <a:r>
              <a:rPr lang="en-US" altLang="zh-CN" sz="1500" dirty="0">
                <a:solidFill>
                  <a:srgbClr val="86B300"/>
                </a:solidFill>
                <a:latin typeface="Menlo" panose="020B0609030804020204" pitchFamily="49" charset="0"/>
              </a:rPr>
              <a:t>'------</a:t>
            </a:r>
            <a:r>
              <a:rPr lang="zh-CN" altLang="en-US" sz="1500" dirty="0">
                <a:solidFill>
                  <a:srgbClr val="86B300"/>
                </a:solidFill>
                <a:latin typeface="Menlo" panose="020B0609030804020204" pitchFamily="49" charset="0"/>
              </a:rPr>
              <a:t>子类：大学生类中的构造函数</a:t>
            </a:r>
            <a:r>
              <a:rPr lang="en-US" altLang="zh-CN" sz="1500" dirty="0">
                <a:solidFill>
                  <a:srgbClr val="86B300"/>
                </a:solidFill>
                <a:latin typeface="Menlo" panose="020B0609030804020204" pitchFamily="49" charset="0"/>
              </a:rPr>
              <a:t>------&lt;</a:t>
            </a:r>
            <a:r>
              <a:rPr lang="en-US" altLang="zh-CN" sz="1500" dirty="0" err="1">
                <a:solidFill>
                  <a:srgbClr val="86B300"/>
                </a:solidFill>
                <a:latin typeface="Menlo" panose="020B0609030804020204" pitchFamily="49" charset="0"/>
              </a:rPr>
              <a:t>br</a:t>
            </a:r>
            <a:r>
              <a:rPr lang="en-US" altLang="zh-CN" sz="1500" dirty="0">
                <a:solidFill>
                  <a:srgbClr val="86B300"/>
                </a:solidFill>
                <a:latin typeface="Menlo" panose="020B0609030804020204" pitchFamily="49" charset="0"/>
              </a:rPr>
              <a:t>&gt;'</a:t>
            </a:r>
            <a:r>
              <a:rPr lang="en-US" altLang="zh-CN" sz="1500" dirty="0">
                <a:solidFill>
                  <a:srgbClr val="5C6166"/>
                </a:solidFill>
                <a:latin typeface="Menlo" panose="020B0609030804020204" pitchFamily="49" charset="0"/>
              </a:rPr>
              <a:t>;</a:t>
            </a:r>
          </a:p>
          <a:p>
            <a:r>
              <a:rPr lang="zh-CN" altLang="en-US" sz="1500" dirty="0">
                <a:solidFill>
                  <a:srgbClr val="5C6166"/>
                </a:solidFill>
                <a:latin typeface="Menlo" panose="020B0609030804020204" pitchFamily="49" charset="0"/>
              </a:rPr>
              <a:t>  </a:t>
            </a:r>
            <a:r>
              <a:rPr lang="en-US" altLang="zh-CN" sz="1500" dirty="0">
                <a:solidFill>
                  <a:srgbClr val="5C6166"/>
                </a:solidFill>
                <a:latin typeface="Menlo" panose="020B0609030804020204" pitchFamily="49" charset="0"/>
              </a:rPr>
              <a:t>}</a:t>
            </a:r>
          </a:p>
          <a:p>
            <a:r>
              <a:rPr lang="zh-CN" altLang="en-US" sz="1500" dirty="0">
                <a:solidFill>
                  <a:srgbClr val="FA8D3E"/>
                </a:solidFill>
                <a:latin typeface="Menlo" panose="020B0609030804020204" pitchFamily="49" charset="0"/>
              </a:rPr>
              <a:t>  </a:t>
            </a:r>
            <a:r>
              <a:rPr lang="en-US" altLang="zh-CN" sz="1500" dirty="0">
                <a:solidFill>
                  <a:srgbClr val="FA8D3E"/>
                </a:solidFill>
                <a:latin typeface="Menlo" panose="020B0609030804020204" pitchFamily="49" charset="0"/>
              </a:rPr>
              <a:t>public</a:t>
            </a:r>
            <a:r>
              <a:rPr lang="en-US" altLang="zh-CN" sz="1500" dirty="0">
                <a:solidFill>
                  <a:srgbClr val="5C6166"/>
                </a:solidFill>
                <a:latin typeface="Menlo" panose="020B0609030804020204" pitchFamily="49" charset="0"/>
              </a:rPr>
              <a:t> </a:t>
            </a:r>
            <a:r>
              <a:rPr lang="en-US" altLang="zh-CN" sz="1500" dirty="0">
                <a:solidFill>
                  <a:srgbClr val="FA8D3E"/>
                </a:solidFill>
                <a:latin typeface="Menlo" panose="020B0609030804020204" pitchFamily="49" charset="0"/>
              </a:rPr>
              <a:t>function</a:t>
            </a:r>
            <a:r>
              <a:rPr lang="en-US" altLang="zh-CN" sz="1500" dirty="0">
                <a:solidFill>
                  <a:srgbClr val="5C6166"/>
                </a:solidFill>
                <a:latin typeface="Menlo" panose="020B0609030804020204" pitchFamily="49" charset="0"/>
              </a:rPr>
              <a:t> </a:t>
            </a:r>
            <a:r>
              <a:rPr lang="en-US" altLang="zh-CN" sz="1500" dirty="0">
                <a:solidFill>
                  <a:srgbClr val="F2AE49"/>
                </a:solidFill>
                <a:latin typeface="Menlo" panose="020B0609030804020204" pitchFamily="49" charset="0"/>
              </a:rPr>
              <a:t>shout</a:t>
            </a:r>
            <a:r>
              <a:rPr lang="en-US" altLang="zh-CN" sz="1500" dirty="0">
                <a:solidFill>
                  <a:srgbClr val="5C6166"/>
                </a:solidFill>
                <a:latin typeface="Menlo" panose="020B0609030804020204" pitchFamily="49" charset="0"/>
              </a:rPr>
              <a:t>(){</a:t>
            </a:r>
          </a:p>
          <a:p>
            <a:r>
              <a:rPr lang="zh-CN" altLang="en-US" sz="1500" i="1" dirty="0">
                <a:solidFill>
                  <a:srgbClr val="787B80"/>
                </a:solidFill>
                <a:latin typeface="Menlo" panose="020B0609030804020204" pitchFamily="49" charset="0"/>
              </a:rPr>
              <a:t>    </a:t>
            </a:r>
            <a:r>
              <a:rPr lang="en-US" altLang="zh-CN" sz="1500" i="1" dirty="0">
                <a:solidFill>
                  <a:srgbClr val="787B80"/>
                </a:solidFill>
                <a:latin typeface="Menlo" panose="020B0609030804020204" pitchFamily="49" charset="0"/>
              </a:rPr>
              <a:t>// </a:t>
            </a:r>
            <a:r>
              <a:rPr lang="zh-CN" altLang="en-US" sz="1500" i="1" dirty="0">
                <a:solidFill>
                  <a:srgbClr val="787B80"/>
                </a:solidFill>
                <a:latin typeface="Menlo" panose="020B0609030804020204" pitchFamily="49" charset="0"/>
              </a:rPr>
              <a:t>在子类内部调用父类中的方法</a:t>
            </a:r>
            <a:endParaRPr lang="zh-CN" altLang="en-US" sz="1500" dirty="0">
              <a:solidFill>
                <a:srgbClr val="5C6166"/>
              </a:solidFill>
              <a:latin typeface="Menlo" panose="020B0609030804020204" pitchFamily="49" charset="0"/>
            </a:endParaRPr>
          </a:p>
          <a:p>
            <a:r>
              <a:rPr lang="zh-CN" altLang="en-US" sz="1500" i="1" dirty="0">
                <a:solidFill>
                  <a:srgbClr val="55B4D4"/>
                </a:solidFill>
                <a:latin typeface="Menlo" panose="020B0609030804020204" pitchFamily="49" charset="0"/>
              </a:rPr>
              <a:t>    </a:t>
            </a:r>
            <a:r>
              <a:rPr lang="en-US" altLang="zh-CN" sz="1500" i="1" dirty="0">
                <a:solidFill>
                  <a:srgbClr val="55B4D4"/>
                </a:solidFill>
                <a:latin typeface="Menlo" panose="020B0609030804020204" pitchFamily="49" charset="0"/>
              </a:rPr>
              <a:t>$this</a:t>
            </a:r>
            <a:r>
              <a:rPr lang="en-US" altLang="zh-CN" sz="1500" dirty="0">
                <a:solidFill>
                  <a:srgbClr val="5C6166"/>
                </a:solidFill>
                <a:latin typeface="Menlo" panose="020B0609030804020204" pitchFamily="49" charset="0"/>
              </a:rPr>
              <a:t> </a:t>
            </a:r>
            <a:r>
              <a:rPr lang="en-US" altLang="zh-CN" sz="1500" dirty="0">
                <a:solidFill>
                  <a:srgbClr val="ED9366"/>
                </a:solidFill>
                <a:latin typeface="Menlo" panose="020B0609030804020204" pitchFamily="49" charset="0"/>
              </a:rPr>
              <a:t>-&gt;</a:t>
            </a:r>
            <a:r>
              <a:rPr lang="en-US" altLang="zh-CN" sz="1500" dirty="0">
                <a:solidFill>
                  <a:srgbClr val="5C6166"/>
                </a:solidFill>
                <a:latin typeface="Menlo" panose="020B0609030804020204" pitchFamily="49" charset="0"/>
              </a:rPr>
              <a:t> </a:t>
            </a:r>
            <a:r>
              <a:rPr lang="en-US" altLang="zh-CN" sz="1500" dirty="0">
                <a:solidFill>
                  <a:srgbClr val="F2AE49"/>
                </a:solidFill>
                <a:latin typeface="Menlo" panose="020B0609030804020204" pitchFamily="49" charset="0"/>
              </a:rPr>
              <a:t>say</a:t>
            </a:r>
            <a:r>
              <a:rPr lang="en-US" altLang="zh-CN" sz="1500" dirty="0">
                <a:solidFill>
                  <a:srgbClr val="5C6166"/>
                </a:solidFill>
                <a:latin typeface="Menlo" panose="020B0609030804020204" pitchFamily="49" charset="0"/>
              </a:rPr>
              <a:t>();</a:t>
            </a:r>
          </a:p>
          <a:p>
            <a:r>
              <a:rPr lang="zh-CN" altLang="en-US" sz="1500" dirty="0">
                <a:solidFill>
                  <a:srgbClr val="5C6166"/>
                </a:solidFill>
                <a:latin typeface="Menlo" panose="020B0609030804020204" pitchFamily="49" charset="0"/>
              </a:rPr>
              <a:t>  </a:t>
            </a:r>
            <a:r>
              <a:rPr lang="en-US" altLang="zh-CN" sz="1500" dirty="0">
                <a:solidFill>
                  <a:srgbClr val="5C6166"/>
                </a:solidFill>
                <a:latin typeface="Menlo" panose="020B0609030804020204" pitchFamily="49" charset="0"/>
              </a:rPr>
              <a:t>}</a:t>
            </a:r>
          </a:p>
          <a:p>
            <a:r>
              <a:rPr lang="en-US" altLang="zh-CN" sz="1500" dirty="0">
                <a:solidFill>
                  <a:srgbClr val="5C6166"/>
                </a:solidFill>
                <a:latin typeface="Menlo" panose="020B0609030804020204" pitchFamily="49" charset="0"/>
              </a:rPr>
              <a:t>}</a:t>
            </a:r>
          </a:p>
          <a:p>
            <a:r>
              <a:rPr lang="en-US" altLang="zh-CN" sz="1500" dirty="0">
                <a:solidFill>
                  <a:srgbClr val="5C6166"/>
                </a:solidFill>
                <a:latin typeface="Menlo" panose="020B0609030804020204" pitchFamily="49" charset="0"/>
              </a:rPr>
              <a:t>$</a:t>
            </a:r>
            <a:r>
              <a:rPr lang="en-US" altLang="zh-CN" sz="1500" dirty="0" err="1">
                <a:solidFill>
                  <a:srgbClr val="5C6166"/>
                </a:solidFill>
                <a:latin typeface="Menlo" panose="020B0609030804020204" pitchFamily="49" charset="0"/>
              </a:rPr>
              <a:t>pStu</a:t>
            </a:r>
            <a:r>
              <a:rPr lang="en-US" altLang="zh-CN" sz="1500" dirty="0">
                <a:solidFill>
                  <a:srgbClr val="5C6166"/>
                </a:solidFill>
                <a:latin typeface="Menlo" panose="020B0609030804020204" pitchFamily="49" charset="0"/>
              </a:rPr>
              <a:t> </a:t>
            </a:r>
            <a:r>
              <a:rPr lang="en-US" altLang="zh-CN" sz="1500" dirty="0">
                <a:solidFill>
                  <a:srgbClr val="ED9366"/>
                </a:solidFill>
                <a:latin typeface="Menlo" panose="020B0609030804020204" pitchFamily="49" charset="0"/>
              </a:rPr>
              <a:t>=</a:t>
            </a:r>
            <a:r>
              <a:rPr lang="en-US" altLang="zh-CN" sz="1500" dirty="0">
                <a:solidFill>
                  <a:srgbClr val="5C6166"/>
                </a:solidFill>
                <a:latin typeface="Menlo" panose="020B0609030804020204" pitchFamily="49" charset="0"/>
              </a:rPr>
              <a:t> </a:t>
            </a:r>
            <a:r>
              <a:rPr lang="en-US" altLang="zh-CN" sz="1500" dirty="0">
                <a:solidFill>
                  <a:srgbClr val="FA8D3E"/>
                </a:solidFill>
                <a:latin typeface="Menlo" panose="020B0609030804020204" pitchFamily="49" charset="0"/>
              </a:rPr>
              <a:t>new</a:t>
            </a:r>
            <a:r>
              <a:rPr lang="en-US" altLang="zh-CN" sz="1500" dirty="0">
                <a:solidFill>
                  <a:srgbClr val="5C6166"/>
                </a:solidFill>
                <a:latin typeface="Menlo" panose="020B0609030804020204" pitchFamily="49" charset="0"/>
              </a:rPr>
              <a:t> </a:t>
            </a:r>
            <a:r>
              <a:rPr lang="en-US" altLang="zh-CN" sz="1500" dirty="0" err="1">
                <a:solidFill>
                  <a:srgbClr val="55B4D4"/>
                </a:solidFill>
                <a:latin typeface="Menlo" panose="020B0609030804020204" pitchFamily="49" charset="0"/>
              </a:rPr>
              <a:t>PrimaryStudent</a:t>
            </a:r>
            <a:r>
              <a:rPr lang="en-US" altLang="zh-CN" sz="1500" dirty="0">
                <a:solidFill>
                  <a:srgbClr val="5C6166"/>
                </a:solidFill>
                <a:latin typeface="Menlo" panose="020B0609030804020204" pitchFamily="49" charset="0"/>
              </a:rPr>
              <a:t>();</a:t>
            </a:r>
          </a:p>
          <a:p>
            <a:r>
              <a:rPr lang="en-US" altLang="zh-CN" sz="1500" i="1" dirty="0">
                <a:solidFill>
                  <a:srgbClr val="787B80"/>
                </a:solidFill>
                <a:latin typeface="Menlo" panose="020B0609030804020204" pitchFamily="49" charset="0"/>
              </a:rPr>
              <a:t>// $</a:t>
            </a:r>
            <a:r>
              <a:rPr lang="en-US" altLang="zh-CN" sz="1500" i="1" dirty="0" err="1">
                <a:solidFill>
                  <a:srgbClr val="787B80"/>
                </a:solidFill>
                <a:latin typeface="Menlo" panose="020B0609030804020204" pitchFamily="49" charset="0"/>
              </a:rPr>
              <a:t>pStu</a:t>
            </a:r>
            <a:r>
              <a:rPr lang="en-US" altLang="zh-CN" sz="1500" i="1" dirty="0">
                <a:solidFill>
                  <a:srgbClr val="787B80"/>
                </a:solidFill>
                <a:latin typeface="Menlo" panose="020B0609030804020204" pitchFamily="49" charset="0"/>
              </a:rPr>
              <a:t> -&gt; say(); // </a:t>
            </a:r>
            <a:r>
              <a:rPr lang="zh-CN" altLang="en-US" sz="1500" i="1" dirty="0">
                <a:solidFill>
                  <a:srgbClr val="787B80"/>
                </a:solidFill>
                <a:latin typeface="Menlo" panose="020B0609030804020204" pitchFamily="49" charset="0"/>
              </a:rPr>
              <a:t>在子类中调用父类使用 </a:t>
            </a:r>
            <a:r>
              <a:rPr lang="en-US" altLang="zh-CN" sz="1500" i="1" dirty="0">
                <a:solidFill>
                  <a:srgbClr val="787B80"/>
                </a:solidFill>
                <a:latin typeface="Menlo" panose="020B0609030804020204" pitchFamily="49" charset="0"/>
              </a:rPr>
              <a:t>protected </a:t>
            </a:r>
            <a:r>
              <a:rPr lang="zh-CN" altLang="en-US" sz="1500" i="1" dirty="0">
                <a:solidFill>
                  <a:srgbClr val="787B80"/>
                </a:solidFill>
                <a:latin typeface="Menlo" panose="020B0609030804020204" pitchFamily="49" charset="0"/>
              </a:rPr>
              <a:t>修饰的成员方法会报错</a:t>
            </a:r>
            <a:endParaRPr lang="zh-CN" altLang="en-US" sz="1500" dirty="0">
              <a:solidFill>
                <a:srgbClr val="5C6166"/>
              </a:solidFill>
              <a:latin typeface="Menlo" panose="020B0609030804020204" pitchFamily="49" charset="0"/>
            </a:endParaRPr>
          </a:p>
          <a:p>
            <a:r>
              <a:rPr lang="en-US" altLang="zh-CN" sz="1500" dirty="0">
                <a:solidFill>
                  <a:srgbClr val="5C6166"/>
                </a:solidFill>
                <a:latin typeface="Menlo" panose="020B0609030804020204" pitchFamily="49" charset="0"/>
              </a:rPr>
              <a:t>$</a:t>
            </a:r>
            <a:r>
              <a:rPr lang="en-US" altLang="zh-CN" sz="1500" dirty="0" err="1">
                <a:solidFill>
                  <a:srgbClr val="5C6166"/>
                </a:solidFill>
                <a:latin typeface="Menlo" panose="020B0609030804020204" pitchFamily="49" charset="0"/>
              </a:rPr>
              <a:t>cStu</a:t>
            </a:r>
            <a:r>
              <a:rPr lang="en-US" altLang="zh-CN" sz="1500" dirty="0">
                <a:solidFill>
                  <a:srgbClr val="5C6166"/>
                </a:solidFill>
                <a:latin typeface="Menlo" panose="020B0609030804020204" pitchFamily="49" charset="0"/>
              </a:rPr>
              <a:t> </a:t>
            </a:r>
            <a:r>
              <a:rPr lang="en-US" altLang="zh-CN" sz="1500" dirty="0">
                <a:solidFill>
                  <a:srgbClr val="ED9366"/>
                </a:solidFill>
                <a:latin typeface="Menlo" panose="020B0609030804020204" pitchFamily="49" charset="0"/>
              </a:rPr>
              <a:t>=</a:t>
            </a:r>
            <a:r>
              <a:rPr lang="en-US" altLang="zh-CN" sz="1500" dirty="0">
                <a:solidFill>
                  <a:srgbClr val="5C6166"/>
                </a:solidFill>
                <a:latin typeface="Menlo" panose="020B0609030804020204" pitchFamily="49" charset="0"/>
              </a:rPr>
              <a:t> </a:t>
            </a:r>
            <a:r>
              <a:rPr lang="en-US" altLang="zh-CN" sz="1500" dirty="0">
                <a:solidFill>
                  <a:srgbClr val="FA8D3E"/>
                </a:solidFill>
                <a:latin typeface="Menlo" panose="020B0609030804020204" pitchFamily="49" charset="0"/>
              </a:rPr>
              <a:t>new</a:t>
            </a:r>
            <a:r>
              <a:rPr lang="en-US" altLang="zh-CN" sz="1500" dirty="0">
                <a:solidFill>
                  <a:srgbClr val="5C6166"/>
                </a:solidFill>
                <a:latin typeface="Menlo" panose="020B0609030804020204" pitchFamily="49" charset="0"/>
              </a:rPr>
              <a:t> </a:t>
            </a:r>
            <a:r>
              <a:rPr lang="en-US" altLang="zh-CN" sz="1500" dirty="0" err="1">
                <a:solidFill>
                  <a:srgbClr val="55B4D4"/>
                </a:solidFill>
                <a:latin typeface="Menlo" panose="020B0609030804020204" pitchFamily="49" charset="0"/>
              </a:rPr>
              <a:t>CollegeStudent</a:t>
            </a:r>
            <a:r>
              <a:rPr lang="en-US" altLang="zh-CN" sz="1500" dirty="0">
                <a:solidFill>
                  <a:srgbClr val="5C6166"/>
                </a:solidFill>
                <a:latin typeface="Menlo" panose="020B0609030804020204" pitchFamily="49" charset="0"/>
              </a:rPr>
              <a:t>();</a:t>
            </a:r>
          </a:p>
          <a:p>
            <a:r>
              <a:rPr lang="en-US" altLang="zh-CN" sz="1500" dirty="0">
                <a:solidFill>
                  <a:srgbClr val="5C6166"/>
                </a:solidFill>
                <a:latin typeface="Menlo" panose="020B0609030804020204" pitchFamily="49" charset="0"/>
              </a:rPr>
              <a:t>$</a:t>
            </a:r>
            <a:r>
              <a:rPr lang="en-US" altLang="zh-CN" sz="1500" dirty="0" err="1">
                <a:solidFill>
                  <a:srgbClr val="5C6166"/>
                </a:solidFill>
                <a:latin typeface="Menlo" panose="020B0609030804020204" pitchFamily="49" charset="0"/>
              </a:rPr>
              <a:t>cStu</a:t>
            </a:r>
            <a:r>
              <a:rPr lang="en-US" altLang="zh-CN" sz="1500" dirty="0">
                <a:solidFill>
                  <a:srgbClr val="5C6166"/>
                </a:solidFill>
                <a:latin typeface="Menlo" panose="020B0609030804020204" pitchFamily="49" charset="0"/>
              </a:rPr>
              <a:t> </a:t>
            </a:r>
            <a:r>
              <a:rPr lang="en-US" altLang="zh-CN" sz="1500" dirty="0">
                <a:solidFill>
                  <a:srgbClr val="ED9366"/>
                </a:solidFill>
                <a:latin typeface="Menlo" panose="020B0609030804020204" pitchFamily="49" charset="0"/>
              </a:rPr>
              <a:t>-&gt;</a:t>
            </a:r>
            <a:r>
              <a:rPr lang="en-US" altLang="zh-CN" sz="1500" dirty="0">
                <a:solidFill>
                  <a:srgbClr val="5C6166"/>
                </a:solidFill>
                <a:latin typeface="Menlo" panose="020B0609030804020204" pitchFamily="49" charset="0"/>
              </a:rPr>
              <a:t> </a:t>
            </a:r>
            <a:r>
              <a:rPr lang="en-US" altLang="zh-CN" sz="1500" dirty="0">
                <a:solidFill>
                  <a:srgbClr val="F2AE49"/>
                </a:solidFill>
                <a:latin typeface="Menlo" panose="020B0609030804020204" pitchFamily="49" charset="0"/>
              </a:rPr>
              <a:t>shout</a:t>
            </a:r>
            <a:r>
              <a:rPr lang="en-US" altLang="zh-CN" sz="1500" dirty="0">
                <a:solidFill>
                  <a:srgbClr val="5C6166"/>
                </a:solidFill>
                <a:latin typeface="Menlo" panose="020B0609030804020204" pitchFamily="49" charset="0"/>
              </a:rPr>
              <a:t>();</a:t>
            </a:r>
            <a:endParaRPr lang="en-US" altLang="zh-CN" sz="1500" b="0" dirty="0">
              <a:solidFill>
                <a:srgbClr val="5C6166"/>
              </a:solidFill>
              <a:effectLst/>
              <a:latin typeface="Menlo" panose="020B0609030804020204" pitchFamily="49" charset="0"/>
            </a:endParaRPr>
          </a:p>
        </p:txBody>
      </p:sp>
      <p:sp>
        <p:nvSpPr>
          <p:cNvPr id="7" name="圆角矩形 6">
            <a:extLst>
              <a:ext uri="{FF2B5EF4-FFF2-40B4-BE49-F238E27FC236}">
                <a16:creationId xmlns:a16="http://schemas.microsoft.com/office/drawing/2014/main" id="{0B019F6C-A34D-094F-9063-6A1602CC9D1F}"/>
              </a:ext>
            </a:extLst>
          </p:cNvPr>
          <p:cNvSpPr/>
          <p:nvPr/>
        </p:nvSpPr>
        <p:spPr>
          <a:xfrm>
            <a:off x="2692828" y="2039652"/>
            <a:ext cx="6804756" cy="2778695"/>
          </a:xfrm>
          <a:prstGeom prst="roundRect">
            <a:avLst/>
          </a:prstGeom>
          <a:gradFill flip="none" rotWithShape="1">
            <a:gsLst>
              <a:gs pos="0">
                <a:srgbClr val="06AEC0">
                  <a:tint val="66000"/>
                  <a:satMod val="160000"/>
                </a:srgbClr>
              </a:gs>
              <a:gs pos="50000">
                <a:srgbClr val="06AEC0">
                  <a:tint val="44500"/>
                  <a:satMod val="160000"/>
                </a:srgbClr>
              </a:gs>
              <a:gs pos="100000">
                <a:srgbClr val="06AEC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E799B"/>
                </a:solidFill>
              </a:rPr>
              <a:t>输出：</a:t>
            </a:r>
            <a:endParaRPr lang="en-US" altLang="zh-CN" sz="2400" b="1" dirty="0">
              <a:solidFill>
                <a:srgbClr val="7E799B"/>
              </a:solidFill>
            </a:endParaRPr>
          </a:p>
          <a:p>
            <a:r>
              <a:rPr lang="en-US" altLang="zh-CN" sz="2400" dirty="0">
                <a:solidFill>
                  <a:srgbClr val="7E799B"/>
                </a:solidFill>
              </a:rPr>
              <a:t>------</a:t>
            </a:r>
            <a:r>
              <a:rPr lang="zh-CN" altLang="en-US" sz="2400" dirty="0">
                <a:solidFill>
                  <a:srgbClr val="7E799B"/>
                </a:solidFill>
              </a:rPr>
              <a:t>基类：学生类中的构造函数</a:t>
            </a:r>
            <a:r>
              <a:rPr lang="en-US" altLang="zh-CN" sz="2400" dirty="0">
                <a:solidFill>
                  <a:srgbClr val="7E799B"/>
                </a:solidFill>
              </a:rPr>
              <a:t>------</a:t>
            </a:r>
          </a:p>
          <a:p>
            <a:r>
              <a:rPr lang="en-US" altLang="zh-CN" sz="2400" dirty="0">
                <a:solidFill>
                  <a:srgbClr val="7E799B"/>
                </a:solidFill>
              </a:rPr>
              <a:t>------</a:t>
            </a:r>
            <a:r>
              <a:rPr lang="zh-CN" altLang="en-US" sz="2400" dirty="0">
                <a:solidFill>
                  <a:srgbClr val="7E799B"/>
                </a:solidFill>
              </a:rPr>
              <a:t>子类：大学生类中的构造函数</a:t>
            </a:r>
            <a:r>
              <a:rPr lang="en-US" altLang="zh-CN" sz="2400" dirty="0">
                <a:solidFill>
                  <a:srgbClr val="7E799B"/>
                </a:solidFill>
              </a:rPr>
              <a:t>------ </a:t>
            </a:r>
          </a:p>
          <a:p>
            <a:r>
              <a:rPr lang="zh-CN" altLang="en-US" sz="2400" dirty="0">
                <a:solidFill>
                  <a:srgbClr val="7E799B"/>
                </a:solidFill>
              </a:rPr>
              <a:t>基类：学生类中的成员方法</a:t>
            </a:r>
            <a:endParaRPr kumimoji="1" lang="zh-CN" altLang="en-US" sz="2400" dirty="0">
              <a:solidFill>
                <a:srgbClr val="7E799B"/>
              </a:solidFill>
            </a:endParaRPr>
          </a:p>
        </p:txBody>
      </p:sp>
    </p:spTree>
    <p:extLst>
      <p:ext uri="{BB962C8B-B14F-4D97-AF65-F5344CB8AC3E}">
        <p14:creationId xmlns:p14="http://schemas.microsoft.com/office/powerpoint/2010/main" val="1244216015"/>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继承的实现</a:t>
            </a:r>
          </a:p>
        </p:txBody>
      </p:sp>
      <p:sp>
        <p:nvSpPr>
          <p:cNvPr id="2" name="矩形 1">
            <a:extLst>
              <a:ext uri="{FF2B5EF4-FFF2-40B4-BE49-F238E27FC236}">
                <a16:creationId xmlns:a16="http://schemas.microsoft.com/office/drawing/2014/main" id="{B929D528-1DE5-FB40-B6B4-AC0A186C8899}"/>
              </a:ext>
            </a:extLst>
          </p:cNvPr>
          <p:cNvSpPr/>
          <p:nvPr/>
        </p:nvSpPr>
        <p:spPr>
          <a:xfrm>
            <a:off x="1054646" y="1124744"/>
            <a:ext cx="1422184" cy="461665"/>
          </a:xfrm>
          <a:prstGeom prst="rect">
            <a:avLst/>
          </a:prstGeom>
        </p:spPr>
        <p:txBody>
          <a:bodyPr wrap="none">
            <a:spAutoFit/>
          </a:bodyPr>
          <a:lstStyle/>
          <a:p>
            <a:r>
              <a:rPr lang="zh-CN" altLang="en-US" sz="2400" b="1" dirty="0"/>
              <a:t>继承示例</a:t>
            </a:r>
          </a:p>
        </p:txBody>
      </p:sp>
      <p:sp>
        <p:nvSpPr>
          <p:cNvPr id="10" name="文本框 9">
            <a:extLst>
              <a:ext uri="{FF2B5EF4-FFF2-40B4-BE49-F238E27FC236}">
                <a16:creationId xmlns:a16="http://schemas.microsoft.com/office/drawing/2014/main" id="{809B0481-8007-1940-BA15-5DE159BFF586}"/>
              </a:ext>
            </a:extLst>
          </p:cNvPr>
          <p:cNvSpPr txBox="1"/>
          <p:nvPr/>
        </p:nvSpPr>
        <p:spPr>
          <a:xfrm>
            <a:off x="1054646" y="2740670"/>
            <a:ext cx="10297144" cy="769441"/>
          </a:xfrm>
          <a:prstGeom prst="rect">
            <a:avLst/>
          </a:prstGeom>
          <a:noFill/>
        </p:spPr>
        <p:txBody>
          <a:bodyPr wrap="square" rtlCol="0">
            <a:spAutoFit/>
          </a:bodyPr>
          <a:lstStyle/>
          <a:p>
            <a:r>
              <a:rPr lang="zh-CN" altLang="en-US" sz="2200" dirty="0"/>
              <a:t>        </a:t>
            </a:r>
            <a:r>
              <a:rPr lang="en-US" altLang="zh-CN" sz="2200" dirty="0"/>
              <a:t>PHP</a:t>
            </a:r>
            <a:r>
              <a:rPr lang="zh-CN" altLang="en-US" sz="2200" dirty="0"/>
              <a:t>中使用 </a:t>
            </a:r>
            <a:r>
              <a:rPr lang="en-US" altLang="zh-CN" sz="2200" dirty="0"/>
              <a:t>private </a:t>
            </a:r>
            <a:r>
              <a:rPr lang="zh-CN" altLang="en-US" sz="2200" dirty="0"/>
              <a:t>修饰的成员被称为私有成员。父类中的私有成员不会被子类继承，因此不能被子类访问到。</a:t>
            </a:r>
            <a:endParaRPr kumimoji="1" lang="zh-CN" altLang="en-US" sz="2200" dirty="0"/>
          </a:p>
        </p:txBody>
      </p:sp>
      <p:sp>
        <p:nvSpPr>
          <p:cNvPr id="8" name="矩形 7">
            <a:extLst>
              <a:ext uri="{FF2B5EF4-FFF2-40B4-BE49-F238E27FC236}">
                <a16:creationId xmlns:a16="http://schemas.microsoft.com/office/drawing/2014/main" id="{44FCCCD3-3266-4849-8262-3174E2DB657E}"/>
              </a:ext>
            </a:extLst>
          </p:cNvPr>
          <p:cNvSpPr/>
          <p:nvPr/>
        </p:nvSpPr>
        <p:spPr>
          <a:xfrm>
            <a:off x="1054646" y="1844824"/>
            <a:ext cx="4031704" cy="461665"/>
          </a:xfrm>
          <a:prstGeom prst="rect">
            <a:avLst/>
          </a:prstGeom>
        </p:spPr>
        <p:txBody>
          <a:bodyPr wrap="square">
            <a:spAutoFit/>
          </a:bodyPr>
          <a:lstStyle/>
          <a:p>
            <a:r>
              <a:rPr lang="zh-CN" altLang="en-US" sz="2400" dirty="0"/>
              <a:t>  </a:t>
            </a:r>
            <a:r>
              <a:rPr lang="en-US" altLang="zh-CN" sz="2400" dirty="0"/>
              <a:t>3</a:t>
            </a:r>
            <a:r>
              <a:rPr lang="zh-CN" altLang="en-US" sz="2400" dirty="0"/>
              <a:t>、</a:t>
            </a:r>
            <a:r>
              <a:rPr lang="en-US" altLang="zh-CN" sz="2400" dirty="0"/>
              <a:t>private</a:t>
            </a:r>
            <a:r>
              <a:rPr lang="zh-CN" altLang="en-US" sz="2400" dirty="0"/>
              <a:t>成员：</a:t>
            </a:r>
            <a:endParaRPr lang="en-US" altLang="zh-CN" sz="2400" dirty="0">
              <a:solidFill>
                <a:srgbClr val="333333"/>
              </a:solidFill>
              <a:latin typeface="Quicksand"/>
            </a:endParaRPr>
          </a:p>
        </p:txBody>
      </p:sp>
    </p:spTree>
    <p:extLst>
      <p:ext uri="{BB962C8B-B14F-4D97-AF65-F5344CB8AC3E}">
        <p14:creationId xmlns:p14="http://schemas.microsoft.com/office/powerpoint/2010/main" val="3893880500"/>
      </p:ext>
    </p:extLst>
  </p:cSld>
  <p:clrMapOvr>
    <a:masterClrMapping/>
  </p:clrMapOvr>
  <p:transition spd="slow" advClick="0">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总结</a:t>
            </a:r>
          </a:p>
        </p:txBody>
      </p:sp>
      <p:sp>
        <p:nvSpPr>
          <p:cNvPr id="14" name="文本框 13">
            <a:extLst>
              <a:ext uri="{FF2B5EF4-FFF2-40B4-BE49-F238E27FC236}">
                <a16:creationId xmlns:a16="http://schemas.microsoft.com/office/drawing/2014/main" id="{37D891BA-18D4-4D47-AF4A-AD8D7DFC3EB6}"/>
              </a:ext>
            </a:extLst>
          </p:cNvPr>
          <p:cNvSpPr txBox="1"/>
          <p:nvPr/>
        </p:nvSpPr>
        <p:spPr>
          <a:xfrm>
            <a:off x="1054646" y="1628800"/>
            <a:ext cx="2659702" cy="830997"/>
          </a:xfrm>
          <a:prstGeom prst="rect">
            <a:avLst/>
          </a:prstGeom>
          <a:noFill/>
        </p:spPr>
        <p:txBody>
          <a:bodyPr wrap="none" rtlCol="0">
            <a:spAutoFit/>
          </a:bodyPr>
          <a:lstStyle/>
          <a:p>
            <a:r>
              <a:rPr lang="zh-CN" altLang="en-US" sz="2400" b="1" dirty="0"/>
              <a:t>本节课主要内容：</a:t>
            </a:r>
            <a:endParaRPr lang="en-US" altLang="zh-CN" sz="2400" b="1" dirty="0"/>
          </a:p>
          <a:p>
            <a:r>
              <a:rPr lang="en-US" altLang="zh-CN" sz="2400" b="1" dirty="0"/>
              <a:t> </a:t>
            </a:r>
            <a:endParaRPr lang="zh-CN" altLang="en-US" sz="2400" b="1" dirty="0"/>
          </a:p>
        </p:txBody>
      </p:sp>
      <p:sp>
        <p:nvSpPr>
          <p:cNvPr id="15" name="文本框 14">
            <a:extLst>
              <a:ext uri="{FF2B5EF4-FFF2-40B4-BE49-F238E27FC236}">
                <a16:creationId xmlns:a16="http://schemas.microsoft.com/office/drawing/2014/main" id="{8132D3AE-772F-40F2-A4E7-947688BC8B75}"/>
              </a:ext>
            </a:extLst>
          </p:cNvPr>
          <p:cNvSpPr txBox="1"/>
          <p:nvPr/>
        </p:nvSpPr>
        <p:spPr>
          <a:xfrm>
            <a:off x="1054646" y="2459797"/>
            <a:ext cx="8784976" cy="2251065"/>
          </a:xfrm>
          <a:prstGeom prst="rect">
            <a:avLst/>
          </a:prstGeom>
          <a:noFill/>
        </p:spPr>
        <p:txBody>
          <a:bodyPr wrap="square" rtlCol="0">
            <a:spAutoFit/>
          </a:bodyPr>
          <a:lstStyle/>
          <a:p>
            <a:pPr marL="342900" indent="-342900">
              <a:lnSpc>
                <a:spcPct val="150000"/>
              </a:lnSpc>
              <a:buFont typeface="+mj-lt"/>
              <a:buAutoNum type="arabicPeriod"/>
            </a:pPr>
            <a:r>
              <a:rPr lang="zh-CN" altLang="en-US" sz="2400" dirty="0"/>
              <a:t>类的创建</a:t>
            </a:r>
            <a:endParaRPr lang="en-US" altLang="zh-CN" sz="2400" dirty="0"/>
          </a:p>
          <a:p>
            <a:pPr marL="342900" indent="-342900">
              <a:lnSpc>
                <a:spcPct val="150000"/>
              </a:lnSpc>
              <a:buFont typeface="+mj-lt"/>
              <a:buAutoNum type="arabicPeriod"/>
            </a:pPr>
            <a:r>
              <a:rPr lang="zh-CN" altLang="en-US" sz="2400" dirty="0"/>
              <a:t>类的属性与方法</a:t>
            </a:r>
            <a:endParaRPr lang="en-US" altLang="zh-CN" sz="2400" dirty="0"/>
          </a:p>
          <a:p>
            <a:pPr marL="342900" indent="-342900">
              <a:lnSpc>
                <a:spcPct val="150000"/>
              </a:lnSpc>
              <a:buFont typeface="+mj-lt"/>
              <a:buAutoNum type="arabicPeriod"/>
            </a:pPr>
            <a:r>
              <a:rPr lang="zh-CN" altLang="en-US" sz="2400" dirty="0"/>
              <a:t>类的实例化（构造函数、析构函数）</a:t>
            </a:r>
            <a:endParaRPr lang="en-US" altLang="zh-CN" sz="2400" dirty="0"/>
          </a:p>
          <a:p>
            <a:pPr marL="342900" indent="-342900">
              <a:lnSpc>
                <a:spcPct val="150000"/>
              </a:lnSpc>
              <a:buFont typeface="+mj-lt"/>
              <a:buAutoNum type="arabicPeriod"/>
            </a:pPr>
            <a:r>
              <a:rPr lang="zh-CN" altLang="en-US" sz="2400" dirty="0"/>
              <a:t>继承的实现</a:t>
            </a:r>
          </a:p>
        </p:txBody>
      </p:sp>
    </p:spTree>
    <p:extLst>
      <p:ext uri="{BB962C8B-B14F-4D97-AF65-F5344CB8AC3E}">
        <p14:creationId xmlns:p14="http://schemas.microsoft.com/office/powerpoint/2010/main" val="843198992"/>
      </p:ext>
    </p:extLst>
  </p:cSld>
  <p:clrMapOvr>
    <a:masterClrMapping/>
  </p:clrMapOvr>
  <p:transition spd="slow" advClick="0">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PHP</a:t>
            </a:r>
            <a:r>
              <a:rPr lang="zh-CN" altLang="en-US" dirty="0"/>
              <a:t>面向对象</a:t>
            </a:r>
          </a:p>
        </p:txBody>
      </p:sp>
      <p:sp>
        <p:nvSpPr>
          <p:cNvPr id="14" name="文本框 13">
            <a:extLst>
              <a:ext uri="{FF2B5EF4-FFF2-40B4-BE49-F238E27FC236}">
                <a16:creationId xmlns:a16="http://schemas.microsoft.com/office/drawing/2014/main" id="{37D891BA-18D4-4D47-AF4A-AD8D7DFC3EB6}"/>
              </a:ext>
            </a:extLst>
          </p:cNvPr>
          <p:cNvSpPr txBox="1"/>
          <p:nvPr/>
        </p:nvSpPr>
        <p:spPr>
          <a:xfrm>
            <a:off x="1054646" y="1628800"/>
            <a:ext cx="2659702" cy="830997"/>
          </a:xfrm>
          <a:prstGeom prst="rect">
            <a:avLst/>
          </a:prstGeom>
          <a:noFill/>
        </p:spPr>
        <p:txBody>
          <a:bodyPr wrap="none" rtlCol="0">
            <a:spAutoFit/>
          </a:bodyPr>
          <a:lstStyle/>
          <a:p>
            <a:r>
              <a:rPr lang="zh-CN" altLang="en-US" sz="2400" b="1" dirty="0"/>
              <a:t>本节课学习任务：</a:t>
            </a:r>
            <a:endParaRPr lang="en-US" altLang="zh-CN" sz="2400" b="1" dirty="0"/>
          </a:p>
          <a:p>
            <a:r>
              <a:rPr lang="en-US" altLang="zh-CN" sz="2400" b="1" dirty="0"/>
              <a:t> </a:t>
            </a:r>
            <a:endParaRPr lang="zh-CN" altLang="en-US" sz="2400" b="1" dirty="0"/>
          </a:p>
        </p:txBody>
      </p:sp>
      <p:sp>
        <p:nvSpPr>
          <p:cNvPr id="15" name="文本框 14">
            <a:extLst>
              <a:ext uri="{FF2B5EF4-FFF2-40B4-BE49-F238E27FC236}">
                <a16:creationId xmlns:a16="http://schemas.microsoft.com/office/drawing/2014/main" id="{8132D3AE-772F-40F2-A4E7-947688BC8B75}"/>
              </a:ext>
            </a:extLst>
          </p:cNvPr>
          <p:cNvSpPr txBox="1"/>
          <p:nvPr/>
        </p:nvSpPr>
        <p:spPr>
          <a:xfrm>
            <a:off x="1054646" y="2564904"/>
            <a:ext cx="8784976" cy="1691104"/>
          </a:xfrm>
          <a:prstGeom prst="rect">
            <a:avLst/>
          </a:prstGeom>
          <a:noFill/>
        </p:spPr>
        <p:txBody>
          <a:bodyPr wrap="square" rtlCol="0">
            <a:spAutoFit/>
          </a:bodyPr>
          <a:lstStyle/>
          <a:p>
            <a:pPr marL="342900" indent="-342900">
              <a:lnSpc>
                <a:spcPct val="150000"/>
              </a:lnSpc>
              <a:buFont typeface="+mj-lt"/>
              <a:buAutoNum type="arabicPeriod"/>
            </a:pPr>
            <a:r>
              <a:rPr lang="zh-CN" altLang="en-US" sz="2400" dirty="0"/>
              <a:t>学习平台</a:t>
            </a:r>
            <a:r>
              <a:rPr lang="en-US" altLang="zh-CN" sz="2400" dirty="0"/>
              <a:t>《PHP</a:t>
            </a:r>
            <a:r>
              <a:rPr lang="zh-CN" altLang="en-US" sz="2400" dirty="0"/>
              <a:t>面向对象</a:t>
            </a:r>
            <a:r>
              <a:rPr lang="en-US" altLang="zh-CN" sz="2400" dirty="0"/>
              <a:t>》</a:t>
            </a:r>
            <a:r>
              <a:rPr lang="zh-CN" altLang="en-US" sz="2400" dirty="0"/>
              <a:t>课程，完成继承、封装章节的学习</a:t>
            </a:r>
            <a:endParaRPr lang="en-US" altLang="zh-CN" sz="2400" dirty="0"/>
          </a:p>
          <a:p>
            <a:pPr marL="342900" indent="-342900">
              <a:lnSpc>
                <a:spcPct val="150000"/>
              </a:lnSpc>
              <a:buFont typeface="+mj-lt"/>
              <a:buAutoNum type="arabicPeriod"/>
            </a:pPr>
            <a:r>
              <a:rPr lang="zh-CN" altLang="en-US" sz="2400" dirty="0"/>
              <a:t>学会使用继承、封装完成案例练习</a:t>
            </a:r>
            <a:endParaRPr lang="en-US" altLang="zh-CN" sz="2400" dirty="0"/>
          </a:p>
          <a:p>
            <a:pPr marL="342900" indent="-342900">
              <a:lnSpc>
                <a:spcPct val="150000"/>
              </a:lnSpc>
              <a:buFont typeface="+mj-lt"/>
              <a:buAutoNum type="arabicPeriod"/>
            </a:pPr>
            <a:r>
              <a:rPr lang="zh-CN" altLang="en-US" sz="2400" dirty="0"/>
              <a:t>预习平台接口的内容</a:t>
            </a:r>
          </a:p>
        </p:txBody>
      </p:sp>
      <p:pic>
        <p:nvPicPr>
          <p:cNvPr id="1028" name="Picture 4" descr="学习表情包大全- 污表情(Wubiaoqing.com)">
            <a:extLst>
              <a:ext uri="{FF2B5EF4-FFF2-40B4-BE49-F238E27FC236}">
                <a16:creationId xmlns:a16="http://schemas.microsoft.com/office/drawing/2014/main" id="{4423CC51-A496-FB47-BAC3-6E5CD404C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1430" y="3140968"/>
            <a:ext cx="3225255" cy="3225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049530"/>
      </p:ext>
    </p:extLst>
  </p:cSld>
  <p:clrMapOvr>
    <a:masterClrMapping/>
  </p:clrMapOvr>
  <p:transition spd="slow" advClick="0">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xfrm>
            <a:off x="5449888" y="1844675"/>
            <a:ext cx="5205412" cy="557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t>结束，谢谢大家</a:t>
            </a:r>
          </a:p>
        </p:txBody>
      </p:sp>
      <p:sp>
        <p:nvSpPr>
          <p:cNvPr id="3" name="文本占位符 2"/>
          <p:cNvSpPr>
            <a:spLocks noGrp="1"/>
          </p:cNvSpPr>
          <p:nvPr>
            <p:ph type="body" idx="13"/>
          </p:nvPr>
        </p:nvSpPr>
        <p:spPr>
          <a:xfrm>
            <a:off x="1127125" y="3233738"/>
            <a:ext cx="9094788" cy="309562"/>
          </a:xfrm>
        </p:spPr>
        <p:txBody>
          <a:bodyPr/>
          <a:lstStyle/>
          <a:p>
            <a:pPr>
              <a:defRPr/>
            </a:pPr>
            <a:r>
              <a:rPr lang="zh-CN" altLang="en-US" dirty="0"/>
              <a:t>书山有路勤为径，学海无涯苦作舟</a:t>
            </a:r>
          </a:p>
        </p:txBody>
      </p:sp>
    </p:spTree>
  </p:cSld>
  <p:clrMapOvr>
    <a:masterClrMapping/>
  </p:clrMapOvr>
  <p:transition spd="slow" advClick="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类的定义</a:t>
            </a:r>
            <a:endParaRPr lang="en-US" altLang="zh-CN" dirty="0"/>
          </a:p>
        </p:txBody>
      </p:sp>
      <p:sp>
        <p:nvSpPr>
          <p:cNvPr id="2" name="文本框 1">
            <a:extLst>
              <a:ext uri="{FF2B5EF4-FFF2-40B4-BE49-F238E27FC236}">
                <a16:creationId xmlns:a16="http://schemas.microsoft.com/office/drawing/2014/main" id="{B8CD1BEA-6D50-471B-89F6-2FB2CCE88BCB}"/>
              </a:ext>
            </a:extLst>
          </p:cNvPr>
          <p:cNvSpPr txBox="1"/>
          <p:nvPr/>
        </p:nvSpPr>
        <p:spPr>
          <a:xfrm>
            <a:off x="855876" y="1366761"/>
            <a:ext cx="10437986" cy="830997"/>
          </a:xfrm>
          <a:prstGeom prst="rect">
            <a:avLst/>
          </a:prstGeom>
          <a:noFill/>
        </p:spPr>
        <p:txBody>
          <a:bodyPr wrap="square" rtlCol="0">
            <a:spAutoFit/>
          </a:bodyPr>
          <a:lstStyle/>
          <a:p>
            <a:r>
              <a:rPr lang="zh-CN" altLang="en-US" sz="2400" dirty="0"/>
              <a:t>    </a:t>
            </a:r>
            <a:r>
              <a:rPr lang="en-US" altLang="zh-CN" sz="2400" dirty="0"/>
              <a:t>PHP</a:t>
            </a:r>
            <a:r>
              <a:rPr lang="zh-CN" altLang="en-US" sz="2400" dirty="0"/>
              <a:t>不仅是一门服务端脚本语言，同时也是支持面向过程和面向对象的编程语言，那么定义一个类只需要按照以下语法格式即可：</a:t>
            </a:r>
            <a:endParaRPr lang="en-US" altLang="zh-CN" sz="2400" dirty="0"/>
          </a:p>
        </p:txBody>
      </p:sp>
      <p:sp>
        <p:nvSpPr>
          <p:cNvPr id="4" name="矩形 3">
            <a:extLst>
              <a:ext uri="{FF2B5EF4-FFF2-40B4-BE49-F238E27FC236}">
                <a16:creationId xmlns:a16="http://schemas.microsoft.com/office/drawing/2014/main" id="{04EC095C-22F6-594A-B378-E8A0D2ECB532}"/>
              </a:ext>
            </a:extLst>
          </p:cNvPr>
          <p:cNvSpPr/>
          <p:nvPr/>
        </p:nvSpPr>
        <p:spPr>
          <a:xfrm>
            <a:off x="870887" y="2506634"/>
            <a:ext cx="5224319" cy="2862322"/>
          </a:xfrm>
          <a:prstGeom prst="rect">
            <a:avLst/>
          </a:prstGeom>
        </p:spPr>
        <p:txBody>
          <a:bodyPr wrap="square">
            <a:spAutoFit/>
          </a:bodyPr>
          <a:lstStyle/>
          <a:p>
            <a:r>
              <a:rPr lang="en-US" altLang="zh-CN" dirty="0">
                <a:solidFill>
                  <a:srgbClr val="007700"/>
                </a:solidFill>
                <a:latin typeface="Fira Mono" panose="020F0502020204030204" pitchFamily="34" charset="0"/>
              </a:rPr>
              <a:t>class </a:t>
            </a:r>
            <a:r>
              <a:rPr lang="en-US" altLang="zh-CN" dirty="0" err="1">
                <a:solidFill>
                  <a:srgbClr val="0000BB"/>
                </a:solidFill>
                <a:latin typeface="Fira Mono" panose="020F0502020204030204" pitchFamily="34" charset="0"/>
              </a:rPr>
              <a:t>SimpleClass</a:t>
            </a:r>
            <a:br>
              <a:rPr lang="en-US" altLang="zh-CN" dirty="0">
                <a:solidFill>
                  <a:srgbClr val="0000BB"/>
                </a:solidFill>
                <a:latin typeface="Fira Mono" panose="020F0502020204030204" pitchFamily="34" charset="0"/>
              </a:rPr>
            </a:br>
            <a:r>
              <a:rPr lang="en-US" altLang="zh-CN" dirty="0">
                <a:solidFill>
                  <a:srgbClr val="007700"/>
                </a:solidFill>
                <a:latin typeface="Fira Mono" panose="020F0502020204030204" pitchFamily="34" charset="0"/>
              </a:rPr>
              <a:t>{</a:t>
            </a:r>
            <a:br>
              <a:rPr lang="en-US" altLang="zh-CN" dirty="0">
                <a:solidFill>
                  <a:srgbClr val="007700"/>
                </a:solidFill>
                <a:latin typeface="Fira Mono" panose="020F0502020204030204" pitchFamily="34" charset="0"/>
              </a:rPr>
            </a:br>
            <a:r>
              <a:rPr lang="en-US" altLang="zh-CN" dirty="0">
                <a:solidFill>
                  <a:srgbClr val="007700"/>
                </a:solidFill>
                <a:latin typeface="Fira Mono" panose="020F0502020204030204" pitchFamily="34" charset="0"/>
              </a:rPr>
              <a:t>    </a:t>
            </a:r>
            <a:r>
              <a:rPr lang="en-US" altLang="zh-CN" dirty="0">
                <a:solidFill>
                  <a:srgbClr val="FF8000"/>
                </a:solidFill>
                <a:latin typeface="Fira Mono" panose="020F0502020204030204" pitchFamily="34" charset="0"/>
              </a:rPr>
              <a:t>// </a:t>
            </a:r>
            <a:r>
              <a:rPr lang="zh-CN" altLang="en-US" dirty="0">
                <a:solidFill>
                  <a:srgbClr val="FF8000"/>
                </a:solidFill>
                <a:latin typeface="Fira Mono" panose="020F0502020204030204" pitchFamily="34" charset="0"/>
              </a:rPr>
              <a:t>声明属性</a:t>
            </a:r>
            <a:br>
              <a:rPr lang="zh-CN" altLang="en-US" dirty="0">
                <a:solidFill>
                  <a:srgbClr val="FF8000"/>
                </a:solidFill>
                <a:latin typeface="Fira Mono" panose="020F0502020204030204" pitchFamily="34" charset="0"/>
              </a:rPr>
            </a:br>
            <a:r>
              <a:rPr lang="zh-CN" altLang="en-US" dirty="0">
                <a:solidFill>
                  <a:srgbClr val="FF8000"/>
                </a:solidFill>
                <a:latin typeface="Fira Mono" panose="020F0502020204030204" pitchFamily="34" charset="0"/>
              </a:rPr>
              <a:t>    </a:t>
            </a:r>
            <a:r>
              <a:rPr lang="en-US" altLang="zh-CN" dirty="0">
                <a:solidFill>
                  <a:srgbClr val="007700"/>
                </a:solidFill>
                <a:latin typeface="Fira Mono" panose="020F0502020204030204" pitchFamily="34" charset="0"/>
              </a:rPr>
              <a:t>public </a:t>
            </a:r>
            <a:r>
              <a:rPr lang="en-US" altLang="zh-CN" dirty="0">
                <a:solidFill>
                  <a:srgbClr val="0000BB"/>
                </a:solidFill>
                <a:latin typeface="Fira Mono" panose="020F0502020204030204" pitchFamily="34" charset="0"/>
              </a:rPr>
              <a:t>$var </a:t>
            </a:r>
            <a:r>
              <a:rPr lang="en-US" altLang="zh-CN" dirty="0">
                <a:solidFill>
                  <a:srgbClr val="007700"/>
                </a:solidFill>
                <a:latin typeface="Fira Mono" panose="020F0502020204030204" pitchFamily="34" charset="0"/>
              </a:rPr>
              <a:t>= </a:t>
            </a:r>
            <a:r>
              <a:rPr lang="en-US" altLang="zh-CN" dirty="0">
                <a:solidFill>
                  <a:srgbClr val="DD0000"/>
                </a:solidFill>
                <a:latin typeface="Fira Mono" panose="020F0502020204030204" pitchFamily="34" charset="0"/>
              </a:rPr>
              <a:t>'a default value'</a:t>
            </a:r>
            <a:r>
              <a:rPr lang="en-US" altLang="zh-CN" dirty="0">
                <a:solidFill>
                  <a:srgbClr val="007700"/>
                </a:solidFill>
                <a:latin typeface="Fira Mono" panose="020F0502020204030204" pitchFamily="34" charset="0"/>
              </a:rPr>
              <a:t>;</a:t>
            </a:r>
            <a:br>
              <a:rPr lang="en-US" altLang="zh-CN" dirty="0">
                <a:solidFill>
                  <a:srgbClr val="007700"/>
                </a:solidFill>
                <a:latin typeface="Fira Mono" panose="020F0502020204030204" pitchFamily="34" charset="0"/>
              </a:rPr>
            </a:br>
            <a:br>
              <a:rPr lang="en-US" altLang="zh-CN" dirty="0">
                <a:solidFill>
                  <a:srgbClr val="007700"/>
                </a:solidFill>
                <a:latin typeface="Fira Mono" panose="020F0502020204030204" pitchFamily="34" charset="0"/>
              </a:rPr>
            </a:br>
            <a:r>
              <a:rPr lang="en-US" altLang="zh-CN" dirty="0">
                <a:solidFill>
                  <a:srgbClr val="007700"/>
                </a:solidFill>
                <a:latin typeface="Fira Mono" panose="020F0502020204030204" pitchFamily="34" charset="0"/>
              </a:rPr>
              <a:t>    </a:t>
            </a:r>
            <a:r>
              <a:rPr lang="en-US" altLang="zh-CN" dirty="0">
                <a:solidFill>
                  <a:srgbClr val="FF8000"/>
                </a:solidFill>
                <a:latin typeface="Fira Mono" panose="020F0502020204030204" pitchFamily="34" charset="0"/>
              </a:rPr>
              <a:t>// </a:t>
            </a:r>
            <a:r>
              <a:rPr lang="zh-CN" altLang="en-US" dirty="0">
                <a:solidFill>
                  <a:srgbClr val="FF8000"/>
                </a:solidFill>
                <a:latin typeface="Fira Mono" panose="020F0502020204030204" pitchFamily="34" charset="0"/>
              </a:rPr>
              <a:t>声明方法</a:t>
            </a:r>
            <a:br>
              <a:rPr lang="zh-CN" altLang="en-US" dirty="0">
                <a:solidFill>
                  <a:srgbClr val="FF8000"/>
                </a:solidFill>
                <a:latin typeface="Fira Mono" panose="020F0502020204030204" pitchFamily="34" charset="0"/>
              </a:rPr>
            </a:br>
            <a:r>
              <a:rPr lang="zh-CN" altLang="en-US" dirty="0">
                <a:solidFill>
                  <a:srgbClr val="FF8000"/>
                </a:solidFill>
                <a:latin typeface="Fira Mono" panose="020F0502020204030204" pitchFamily="34" charset="0"/>
              </a:rPr>
              <a:t>    </a:t>
            </a:r>
            <a:r>
              <a:rPr lang="en-US" altLang="zh-CN" dirty="0">
                <a:solidFill>
                  <a:srgbClr val="007700"/>
                </a:solidFill>
                <a:latin typeface="Fira Mono" panose="020F0502020204030204" pitchFamily="34" charset="0"/>
              </a:rPr>
              <a:t>public function </a:t>
            </a:r>
            <a:r>
              <a:rPr lang="en-US" altLang="zh-CN" dirty="0" err="1">
                <a:solidFill>
                  <a:srgbClr val="0000BB"/>
                </a:solidFill>
                <a:latin typeface="Fira Mono" panose="020F0502020204030204" pitchFamily="34" charset="0"/>
              </a:rPr>
              <a:t>displayVar</a:t>
            </a:r>
            <a:r>
              <a:rPr lang="en-US" altLang="zh-CN" dirty="0">
                <a:solidFill>
                  <a:srgbClr val="007700"/>
                </a:solidFill>
                <a:latin typeface="Fira Mono" panose="020F0502020204030204" pitchFamily="34" charset="0"/>
              </a:rPr>
              <a:t>() {</a:t>
            </a:r>
            <a:br>
              <a:rPr lang="en-US" altLang="zh-CN" dirty="0">
                <a:solidFill>
                  <a:srgbClr val="007700"/>
                </a:solidFill>
                <a:latin typeface="Fira Mono" panose="020F0502020204030204" pitchFamily="34" charset="0"/>
              </a:rPr>
            </a:br>
            <a:r>
              <a:rPr lang="en-US" altLang="zh-CN" dirty="0">
                <a:solidFill>
                  <a:srgbClr val="007700"/>
                </a:solidFill>
                <a:latin typeface="Fira Mono" panose="020F0502020204030204" pitchFamily="34" charset="0"/>
              </a:rPr>
              <a:t>        echo </a:t>
            </a:r>
            <a:r>
              <a:rPr lang="en-US" altLang="zh-CN" dirty="0">
                <a:solidFill>
                  <a:srgbClr val="0000BB"/>
                </a:solidFill>
                <a:latin typeface="Fira Mono" panose="020F0502020204030204" pitchFamily="34" charset="0"/>
              </a:rPr>
              <a:t>$this</a:t>
            </a:r>
            <a:r>
              <a:rPr lang="en-US" altLang="zh-CN" dirty="0">
                <a:solidFill>
                  <a:srgbClr val="007700"/>
                </a:solidFill>
                <a:latin typeface="Fira Mono" panose="020F0502020204030204" pitchFamily="34" charset="0"/>
              </a:rPr>
              <a:t>-&gt;</a:t>
            </a:r>
            <a:r>
              <a:rPr lang="en-US" altLang="zh-CN" dirty="0">
                <a:solidFill>
                  <a:srgbClr val="0000BB"/>
                </a:solidFill>
                <a:latin typeface="Fira Mono" panose="020F0502020204030204" pitchFamily="34" charset="0"/>
              </a:rPr>
              <a:t>var</a:t>
            </a:r>
            <a:r>
              <a:rPr lang="en-US" altLang="zh-CN" dirty="0">
                <a:solidFill>
                  <a:srgbClr val="007700"/>
                </a:solidFill>
                <a:latin typeface="Fira Mono" panose="020F0502020204030204" pitchFamily="34" charset="0"/>
              </a:rPr>
              <a:t>;</a:t>
            </a:r>
            <a:br>
              <a:rPr lang="en-US" altLang="zh-CN" dirty="0">
                <a:solidFill>
                  <a:srgbClr val="007700"/>
                </a:solidFill>
                <a:latin typeface="Fira Mono" panose="020F0502020204030204" pitchFamily="34" charset="0"/>
              </a:rPr>
            </a:br>
            <a:r>
              <a:rPr lang="en-US" altLang="zh-CN" dirty="0">
                <a:solidFill>
                  <a:srgbClr val="007700"/>
                </a:solidFill>
                <a:latin typeface="Fira Mono" panose="020F0502020204030204" pitchFamily="34" charset="0"/>
              </a:rPr>
              <a:t>    }</a:t>
            </a:r>
            <a:br>
              <a:rPr lang="en-US" altLang="zh-CN" dirty="0">
                <a:solidFill>
                  <a:srgbClr val="007700"/>
                </a:solidFill>
                <a:latin typeface="Fira Mono" panose="020F0502020204030204" pitchFamily="34" charset="0"/>
              </a:rPr>
            </a:br>
            <a:r>
              <a:rPr lang="en-US" altLang="zh-CN" dirty="0">
                <a:solidFill>
                  <a:srgbClr val="007700"/>
                </a:solidFill>
                <a:latin typeface="Fira Mono" panose="020F0502020204030204" pitchFamily="34" charset="0"/>
              </a:rPr>
              <a:t>}</a:t>
            </a:r>
            <a:endParaRPr lang="zh-CN" altLang="en-US" dirty="0"/>
          </a:p>
        </p:txBody>
      </p:sp>
      <p:sp>
        <p:nvSpPr>
          <p:cNvPr id="5" name="矩形 4">
            <a:extLst>
              <a:ext uri="{FF2B5EF4-FFF2-40B4-BE49-F238E27FC236}">
                <a16:creationId xmlns:a16="http://schemas.microsoft.com/office/drawing/2014/main" id="{7EB1C44D-6C13-1847-A8B8-D5490D20CB2A}"/>
              </a:ext>
            </a:extLst>
          </p:cNvPr>
          <p:cNvSpPr/>
          <p:nvPr/>
        </p:nvSpPr>
        <p:spPr>
          <a:xfrm>
            <a:off x="841796" y="5570114"/>
            <a:ext cx="10509994" cy="769441"/>
          </a:xfrm>
          <a:prstGeom prst="rect">
            <a:avLst/>
          </a:prstGeom>
        </p:spPr>
        <p:txBody>
          <a:bodyPr wrap="square">
            <a:spAutoFit/>
          </a:bodyPr>
          <a:lstStyle/>
          <a:p>
            <a:r>
              <a:rPr lang="en-US" altLang="zh-CN" sz="2200" b="1" i="1" dirty="0">
                <a:solidFill>
                  <a:srgbClr val="333333"/>
                </a:solidFill>
                <a:latin typeface="Source Code Pro" panose="020F0502020204030204" pitchFamily="34" charset="0"/>
              </a:rPr>
              <a:t>Tips</a:t>
            </a:r>
            <a:r>
              <a:rPr lang="zh-CN" altLang="en-US" sz="2200" b="1" i="1" dirty="0">
                <a:solidFill>
                  <a:srgbClr val="333333"/>
                </a:solidFill>
                <a:latin typeface="Source Code Pro" panose="020F0502020204030204" pitchFamily="34" charset="0"/>
              </a:rPr>
              <a:t>：</a:t>
            </a:r>
            <a:endParaRPr lang="en-US" altLang="zh-CN" sz="2200" b="1" i="1" dirty="0">
              <a:solidFill>
                <a:srgbClr val="333333"/>
              </a:solidFill>
              <a:latin typeface="Source Code Pro" panose="020F0502020204030204" pitchFamily="34" charset="0"/>
            </a:endParaRPr>
          </a:p>
          <a:p>
            <a:r>
              <a:rPr lang="zh-CN" altLang="en-US" sz="2200" i="1" dirty="0">
                <a:solidFill>
                  <a:srgbClr val="333333"/>
                </a:solidFill>
                <a:latin typeface="Source Code Pro" panose="020F0502020204030204" pitchFamily="34" charset="0"/>
              </a:rPr>
              <a:t>    </a:t>
            </a:r>
            <a:r>
              <a:rPr lang="en-US" altLang="zh-CN" sz="2200" i="1" dirty="0">
                <a:solidFill>
                  <a:srgbClr val="333333"/>
                </a:solidFill>
                <a:latin typeface="Source Code Pro" panose="020F0502020204030204" pitchFamily="34" charset="0"/>
              </a:rPr>
              <a:t>$this</a:t>
            </a:r>
            <a:r>
              <a:rPr lang="en-US" altLang="zh-CN" sz="2200" dirty="0">
                <a:solidFill>
                  <a:srgbClr val="333333"/>
                </a:solidFill>
                <a:latin typeface="Fira Sans" panose="020F0502020204030204" pitchFamily="34" charset="0"/>
              </a:rPr>
              <a:t> </a:t>
            </a:r>
            <a:r>
              <a:rPr lang="zh-CN" altLang="en-US" sz="2200" dirty="0">
                <a:solidFill>
                  <a:srgbClr val="333333"/>
                </a:solidFill>
                <a:latin typeface="Fira Sans" panose="020F0502020204030204" pitchFamily="34" charset="0"/>
              </a:rPr>
              <a:t>是指向当前对象的引用，可以通过它来访问成员属性或调用成员方法。</a:t>
            </a:r>
            <a:endParaRPr lang="zh-CN" altLang="en-US" sz="2200" dirty="0"/>
          </a:p>
        </p:txBody>
      </p:sp>
      <p:sp>
        <p:nvSpPr>
          <p:cNvPr id="9" name="矩形 8">
            <a:extLst>
              <a:ext uri="{FF2B5EF4-FFF2-40B4-BE49-F238E27FC236}">
                <a16:creationId xmlns:a16="http://schemas.microsoft.com/office/drawing/2014/main" id="{C6077855-2CF9-BB49-AC5F-0CF29BF0A9C4}"/>
              </a:ext>
            </a:extLst>
          </p:cNvPr>
          <p:cNvSpPr/>
          <p:nvPr/>
        </p:nvSpPr>
        <p:spPr>
          <a:xfrm>
            <a:off x="7175326" y="2607213"/>
            <a:ext cx="3888432" cy="2862322"/>
          </a:xfrm>
          <a:prstGeom prst="rect">
            <a:avLst/>
          </a:prstGeom>
        </p:spPr>
        <p:txBody>
          <a:bodyPr wrap="square">
            <a:spAutoFit/>
          </a:bodyPr>
          <a:lstStyle/>
          <a:p>
            <a:r>
              <a:rPr lang="zh-CN" altLang="en-US" dirty="0">
                <a:solidFill>
                  <a:srgbClr val="007700"/>
                </a:solidFill>
                <a:latin typeface="Fira Mono" panose="020F0502020204030204" pitchFamily="34" charset="0"/>
              </a:rPr>
              <a:t>class </a:t>
            </a:r>
            <a:r>
              <a:rPr lang="zh-CN" altLang="en-US" dirty="0">
                <a:solidFill>
                  <a:srgbClr val="0000BB"/>
                </a:solidFill>
                <a:latin typeface="Fira Mono" panose="020F0502020204030204" pitchFamily="34" charset="0"/>
              </a:rPr>
              <a:t>Student</a:t>
            </a:r>
            <a:r>
              <a:rPr lang="zh-CN" altLang="en-US" dirty="0">
                <a:solidFill>
                  <a:srgbClr val="007700"/>
                </a:solidFill>
                <a:latin typeface="Fira Mono" panose="020F0502020204030204" pitchFamily="34" charset="0"/>
              </a:rPr>
              <a:t>{</a:t>
            </a:r>
          </a:p>
          <a:p>
            <a:r>
              <a:rPr lang="zh-CN" altLang="en-US" dirty="0">
                <a:solidFill>
                  <a:srgbClr val="007700"/>
                </a:solidFill>
                <a:latin typeface="Fira Mono" panose="020F0502020204030204" pitchFamily="34" charset="0"/>
              </a:rPr>
              <a:t>    </a:t>
            </a:r>
            <a:r>
              <a:rPr lang="zh-CN" altLang="en-US" dirty="0">
                <a:solidFill>
                  <a:srgbClr val="FF8000"/>
                </a:solidFill>
                <a:latin typeface="Fira Mono" panose="020F0502020204030204" pitchFamily="34" charset="0"/>
              </a:rPr>
              <a:t>// 成员属性</a:t>
            </a:r>
          </a:p>
          <a:p>
            <a:r>
              <a:rPr lang="zh-CN" altLang="en-US" dirty="0">
                <a:solidFill>
                  <a:srgbClr val="007700"/>
                </a:solidFill>
                <a:latin typeface="Fira Mono" panose="020F0502020204030204" pitchFamily="34" charset="0"/>
              </a:rPr>
              <a:t>    public </a:t>
            </a:r>
            <a:r>
              <a:rPr lang="zh-CN" altLang="en-US" dirty="0">
                <a:solidFill>
                  <a:srgbClr val="0000BB"/>
                </a:solidFill>
                <a:latin typeface="Fira Mono" panose="020F0502020204030204" pitchFamily="34" charset="0"/>
              </a:rPr>
              <a:t>$name</a:t>
            </a:r>
            <a:r>
              <a:rPr lang="zh-CN" altLang="en-US" dirty="0">
                <a:solidFill>
                  <a:srgbClr val="007700"/>
                </a:solidFill>
                <a:latin typeface="Fira Mono" panose="020F0502020204030204" pitchFamily="34" charset="0"/>
              </a:rPr>
              <a:t>;</a:t>
            </a:r>
          </a:p>
          <a:p>
            <a:r>
              <a:rPr lang="zh-CN" altLang="en-US" dirty="0">
                <a:solidFill>
                  <a:srgbClr val="007700"/>
                </a:solidFill>
                <a:latin typeface="Fira Mono" panose="020F0502020204030204" pitchFamily="34" charset="0"/>
              </a:rPr>
              <a:t>    public </a:t>
            </a:r>
            <a:r>
              <a:rPr lang="zh-CN" altLang="en-US" dirty="0">
                <a:solidFill>
                  <a:srgbClr val="0000BB"/>
                </a:solidFill>
                <a:latin typeface="Fira Mono" panose="020F0502020204030204" pitchFamily="34" charset="0"/>
              </a:rPr>
              <a:t>$age</a:t>
            </a:r>
            <a:r>
              <a:rPr lang="zh-CN" altLang="en-US" dirty="0">
                <a:solidFill>
                  <a:srgbClr val="007700"/>
                </a:solidFill>
                <a:latin typeface="Fira Mono" panose="020F0502020204030204" pitchFamily="34" charset="0"/>
              </a:rPr>
              <a:t>;</a:t>
            </a:r>
          </a:p>
          <a:p>
            <a:endParaRPr lang="zh-CN" altLang="en-US" dirty="0">
              <a:solidFill>
                <a:srgbClr val="007700"/>
              </a:solidFill>
              <a:latin typeface="Fira Mono" panose="020F0502020204030204" pitchFamily="34" charset="0"/>
            </a:endParaRPr>
          </a:p>
          <a:p>
            <a:r>
              <a:rPr lang="zh-CN" altLang="en-US" dirty="0">
                <a:solidFill>
                  <a:srgbClr val="007700"/>
                </a:solidFill>
                <a:latin typeface="Fira Mono" panose="020F0502020204030204" pitchFamily="34" charset="0"/>
              </a:rPr>
              <a:t>    </a:t>
            </a:r>
            <a:r>
              <a:rPr lang="zh-CN" altLang="en-US" dirty="0">
                <a:solidFill>
                  <a:srgbClr val="FF8000"/>
                </a:solidFill>
                <a:latin typeface="Fira Mono" panose="020F0502020204030204" pitchFamily="34" charset="0"/>
              </a:rPr>
              <a:t>// 成员方法</a:t>
            </a:r>
          </a:p>
          <a:p>
            <a:r>
              <a:rPr lang="zh-CN" altLang="en-US" dirty="0">
                <a:solidFill>
                  <a:srgbClr val="007700"/>
                </a:solidFill>
                <a:latin typeface="Fira Mono" panose="020F0502020204030204" pitchFamily="34" charset="0"/>
              </a:rPr>
              <a:t>    public function </a:t>
            </a:r>
            <a:r>
              <a:rPr lang="zh-CN" altLang="en-US" dirty="0">
                <a:solidFill>
                  <a:srgbClr val="0000BB"/>
                </a:solidFill>
                <a:latin typeface="Fira Mono" panose="020F0502020204030204" pitchFamily="34" charset="0"/>
              </a:rPr>
              <a:t>say</a:t>
            </a:r>
            <a:r>
              <a:rPr lang="zh-CN" altLang="en-US" dirty="0">
                <a:solidFill>
                  <a:srgbClr val="007700"/>
                </a:solidFill>
                <a:latin typeface="Fira Mono" panose="020F0502020204030204" pitchFamily="34" charset="0"/>
              </a:rPr>
              <a:t>(){</a:t>
            </a:r>
          </a:p>
          <a:p>
            <a:r>
              <a:rPr lang="zh-CN" altLang="en-US" dirty="0">
                <a:solidFill>
                  <a:srgbClr val="007700"/>
                </a:solidFill>
                <a:latin typeface="Fira Mono" panose="020F0502020204030204" pitchFamily="34" charset="0"/>
              </a:rPr>
              <a:t>        echo </a:t>
            </a:r>
            <a:r>
              <a:rPr lang="zh-CN" altLang="en-US" dirty="0">
                <a:solidFill>
                  <a:srgbClr val="DD0000"/>
                </a:solidFill>
                <a:latin typeface="Fira Mono" panose="020F0502020204030204" pitchFamily="34" charset="0"/>
              </a:rPr>
              <a:t>'Hi~'</a:t>
            </a:r>
            <a:r>
              <a:rPr lang="zh-CN" altLang="en-US" dirty="0">
                <a:solidFill>
                  <a:srgbClr val="007700"/>
                </a:solidFill>
                <a:latin typeface="Fira Mono" panose="020F0502020204030204" pitchFamily="34" charset="0"/>
              </a:rPr>
              <a:t>;</a:t>
            </a:r>
          </a:p>
          <a:p>
            <a:r>
              <a:rPr lang="zh-CN" altLang="en-US" dirty="0">
                <a:solidFill>
                  <a:srgbClr val="007700"/>
                </a:solidFill>
                <a:latin typeface="Fira Mono" panose="020F0502020204030204" pitchFamily="34" charset="0"/>
              </a:rPr>
              <a:t>    }</a:t>
            </a:r>
          </a:p>
          <a:p>
            <a:r>
              <a:rPr lang="zh-CN" altLang="en-US" dirty="0">
                <a:solidFill>
                  <a:srgbClr val="007700"/>
                </a:solidFill>
                <a:latin typeface="Fira Mono" panose="020F0502020204030204" pitchFamily="34" charset="0"/>
              </a:rPr>
              <a:t>}</a:t>
            </a:r>
          </a:p>
        </p:txBody>
      </p:sp>
    </p:spTree>
  </p:cSld>
  <p:clrMapOvr>
    <a:masterClrMapping/>
  </p:clrMapOvr>
  <p:transition spd="slow" advClick="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类的定义</a:t>
            </a:r>
          </a:p>
        </p:txBody>
      </p:sp>
      <p:sp>
        <p:nvSpPr>
          <p:cNvPr id="3" name="矩形 2">
            <a:extLst>
              <a:ext uri="{FF2B5EF4-FFF2-40B4-BE49-F238E27FC236}">
                <a16:creationId xmlns:a16="http://schemas.microsoft.com/office/drawing/2014/main" id="{B3DBAEFF-AF62-344A-9C5C-AE7279B2E85D}"/>
              </a:ext>
            </a:extLst>
          </p:cNvPr>
          <p:cNvSpPr/>
          <p:nvPr/>
        </p:nvSpPr>
        <p:spPr>
          <a:xfrm>
            <a:off x="910630" y="1124744"/>
            <a:ext cx="9476574" cy="5384423"/>
          </a:xfrm>
          <a:prstGeom prst="rect">
            <a:avLst/>
          </a:prstGeom>
        </p:spPr>
        <p:txBody>
          <a:bodyPr wrap="square">
            <a:spAutoFit/>
          </a:bodyPr>
          <a:lstStyle/>
          <a:p>
            <a:r>
              <a:rPr lang="zh-CN" altLang="en-US" sz="2400" dirty="0">
                <a:solidFill>
                  <a:srgbClr val="333333"/>
                </a:solidFill>
                <a:latin typeface="Quicksand"/>
              </a:rPr>
              <a:t>注意：</a:t>
            </a:r>
          </a:p>
          <a:p>
            <a:pPr marL="720000">
              <a:lnSpc>
                <a:spcPct val="150000"/>
              </a:lnSpc>
              <a:buFont typeface="Arial" panose="020B0604020202020204" pitchFamily="34" charset="0"/>
              <a:buChar char="•"/>
            </a:pPr>
            <a:r>
              <a:rPr lang="zh-CN" altLang="en-US" sz="2400" dirty="0">
                <a:solidFill>
                  <a:srgbClr val="333333"/>
                </a:solidFill>
                <a:latin typeface="Quicksand"/>
              </a:rPr>
              <a:t>    </a:t>
            </a:r>
            <a:r>
              <a:rPr lang="en-US" altLang="zh-CN" sz="2400" dirty="0">
                <a:solidFill>
                  <a:srgbClr val="333333"/>
                </a:solidFill>
                <a:latin typeface="Quicksand"/>
              </a:rPr>
              <a:t>class</a:t>
            </a:r>
            <a:r>
              <a:rPr lang="zh-CN" altLang="en-US" sz="2400" dirty="0">
                <a:solidFill>
                  <a:srgbClr val="333333"/>
                </a:solidFill>
                <a:latin typeface="Quicksand"/>
              </a:rPr>
              <a:t>是声明类的关键字，不区分大小写</a:t>
            </a:r>
          </a:p>
          <a:p>
            <a:pPr marL="720000">
              <a:lnSpc>
                <a:spcPct val="150000"/>
              </a:lnSpc>
              <a:buFont typeface="Arial" panose="020B0604020202020204" pitchFamily="34" charset="0"/>
              <a:buChar char="•"/>
            </a:pPr>
            <a:r>
              <a:rPr lang="zh-CN" altLang="en-US" sz="2400" dirty="0">
                <a:solidFill>
                  <a:srgbClr val="333333"/>
                </a:solidFill>
                <a:latin typeface="Quicksand"/>
              </a:rPr>
              <a:t>    类名、函数名、关键字都不区分大小写</a:t>
            </a:r>
          </a:p>
          <a:p>
            <a:pPr marL="720000">
              <a:lnSpc>
                <a:spcPct val="150000"/>
              </a:lnSpc>
              <a:buFont typeface="Arial" panose="020B0604020202020204" pitchFamily="34" charset="0"/>
              <a:buChar char="•"/>
            </a:pPr>
            <a:r>
              <a:rPr lang="zh-CN" altLang="en-US" sz="2400" dirty="0">
                <a:solidFill>
                  <a:srgbClr val="333333"/>
                </a:solidFill>
                <a:latin typeface="Quicksand"/>
              </a:rPr>
              <a:t>    </a:t>
            </a:r>
            <a:r>
              <a:rPr lang="en-US" altLang="zh-CN" sz="2400" dirty="0" err="1">
                <a:solidFill>
                  <a:srgbClr val="333333"/>
                </a:solidFill>
                <a:latin typeface="Quicksand"/>
              </a:rPr>
              <a:t>ClassName</a:t>
            </a:r>
            <a:r>
              <a:rPr lang="zh-CN" altLang="en-US" sz="2400" dirty="0">
                <a:solidFill>
                  <a:srgbClr val="333333"/>
                </a:solidFill>
                <a:latin typeface="Quicksand"/>
              </a:rPr>
              <a:t>是类的名称，类名的命名规则与变量一样，但不带</a:t>
            </a:r>
            <a:r>
              <a:rPr lang="en-US" altLang="zh-CN" sz="2400" dirty="0">
                <a:solidFill>
                  <a:srgbClr val="333333"/>
                </a:solidFill>
                <a:latin typeface="Quicksand"/>
              </a:rPr>
              <a:t>$</a:t>
            </a:r>
            <a:r>
              <a:rPr lang="zh-CN" altLang="en-US" sz="2400" dirty="0">
                <a:solidFill>
                  <a:srgbClr val="333333"/>
                </a:solidFill>
                <a:latin typeface="Quicksand"/>
              </a:rPr>
              <a:t>符号</a:t>
            </a:r>
          </a:p>
          <a:p>
            <a:pPr marL="720000">
              <a:lnSpc>
                <a:spcPct val="150000"/>
              </a:lnSpc>
              <a:buFont typeface="Arial" panose="020B0604020202020204" pitchFamily="34" charset="0"/>
              <a:buChar char="•"/>
            </a:pPr>
            <a:r>
              <a:rPr lang="zh-CN" altLang="en-US" sz="2400" dirty="0">
                <a:solidFill>
                  <a:srgbClr val="333333"/>
                </a:solidFill>
                <a:latin typeface="Quicksand"/>
              </a:rPr>
              <a:t>    类名可以由字母、数字、下划线构成</a:t>
            </a:r>
          </a:p>
          <a:p>
            <a:pPr marL="720000">
              <a:lnSpc>
                <a:spcPct val="150000"/>
              </a:lnSpc>
              <a:buFont typeface="Arial" panose="020B0604020202020204" pitchFamily="34" charset="0"/>
              <a:buChar char="•"/>
            </a:pPr>
            <a:r>
              <a:rPr lang="zh-CN" altLang="en-US" sz="2400" dirty="0">
                <a:solidFill>
                  <a:srgbClr val="333333"/>
                </a:solidFill>
                <a:latin typeface="Quicksand"/>
              </a:rPr>
              <a:t>    类名不能以数字开头，只能以字母或下划线开头</a:t>
            </a:r>
          </a:p>
          <a:p>
            <a:pPr marL="720000">
              <a:lnSpc>
                <a:spcPct val="150000"/>
              </a:lnSpc>
              <a:buFont typeface="Arial" panose="020B0604020202020204" pitchFamily="34" charset="0"/>
              <a:buChar char="•"/>
            </a:pPr>
            <a:r>
              <a:rPr lang="zh-CN" altLang="en-US" sz="2400" dirty="0">
                <a:solidFill>
                  <a:srgbClr val="333333"/>
                </a:solidFill>
                <a:latin typeface="Quicksand"/>
              </a:rPr>
              <a:t>    类名尽量使用大驼峰命，例如：</a:t>
            </a:r>
            <a:r>
              <a:rPr lang="en-US" altLang="zh-CN" sz="2400" dirty="0" err="1">
                <a:solidFill>
                  <a:srgbClr val="333333"/>
                </a:solidFill>
                <a:latin typeface="Quicksand"/>
              </a:rPr>
              <a:t>StudentInfo</a:t>
            </a:r>
            <a:endParaRPr lang="en-US" altLang="zh-CN" sz="2400" dirty="0">
              <a:solidFill>
                <a:srgbClr val="333333"/>
              </a:solidFill>
              <a:latin typeface="Quicksand"/>
            </a:endParaRPr>
          </a:p>
          <a:p>
            <a:pPr marL="720000">
              <a:lnSpc>
                <a:spcPct val="150000"/>
              </a:lnSpc>
              <a:buFont typeface="Arial" panose="020B0604020202020204" pitchFamily="34" charset="0"/>
              <a:buChar char="•"/>
            </a:pPr>
            <a:r>
              <a:rPr lang="zh-CN" altLang="en-US" sz="2400" dirty="0">
                <a:solidFill>
                  <a:srgbClr val="333333"/>
                </a:solidFill>
                <a:latin typeface="Quicksand"/>
              </a:rPr>
              <a:t>    类名后不跟小括号</a:t>
            </a:r>
          </a:p>
          <a:p>
            <a:pPr marL="720000">
              <a:lnSpc>
                <a:spcPct val="150000"/>
              </a:lnSpc>
              <a:buFont typeface="Arial" panose="020B0604020202020204" pitchFamily="34" charset="0"/>
              <a:buChar char="•"/>
            </a:pPr>
            <a:r>
              <a:rPr lang="zh-CN" altLang="en-US" sz="2400" dirty="0">
                <a:solidFill>
                  <a:srgbClr val="333333"/>
                </a:solidFill>
                <a:latin typeface="Quicksand"/>
              </a:rPr>
              <a:t>    大括号</a:t>
            </a:r>
            <a:r>
              <a:rPr lang="en-US" altLang="zh-CN" sz="2400" dirty="0">
                <a:solidFill>
                  <a:srgbClr val="333333"/>
                </a:solidFill>
                <a:latin typeface="Quicksand"/>
              </a:rPr>
              <a:t>{</a:t>
            </a:r>
            <a:r>
              <a:rPr lang="zh-CN" altLang="en-US" sz="2400" dirty="0">
                <a:solidFill>
                  <a:srgbClr val="333333"/>
                </a:solidFill>
                <a:latin typeface="Quicksand"/>
              </a:rPr>
              <a:t> </a:t>
            </a:r>
            <a:r>
              <a:rPr lang="en-US" altLang="zh-CN" sz="2400" dirty="0">
                <a:solidFill>
                  <a:srgbClr val="333333"/>
                </a:solidFill>
                <a:latin typeface="Quicksand"/>
              </a:rPr>
              <a:t>}</a:t>
            </a:r>
            <a:r>
              <a:rPr lang="zh-CN" altLang="en-US" sz="2400" dirty="0">
                <a:solidFill>
                  <a:srgbClr val="333333"/>
                </a:solidFill>
                <a:latin typeface="Quicksand"/>
              </a:rPr>
              <a:t> 里面定义的是类的成员属性和成员方法</a:t>
            </a:r>
            <a:endParaRPr lang="zh-CN" altLang="en-US" sz="2400" b="0" i="0" u="none" strike="noStrike" dirty="0">
              <a:solidFill>
                <a:srgbClr val="333333"/>
              </a:solidFill>
              <a:effectLst/>
              <a:latin typeface="Quicksand"/>
            </a:endParaRPr>
          </a:p>
        </p:txBody>
      </p:sp>
    </p:spTree>
  </p:cSld>
  <p:clrMapOvr>
    <a:masterClrMapping/>
  </p:clrMapOvr>
  <p:transition spd="slow" advClick="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类的属性与方法</a:t>
            </a:r>
          </a:p>
        </p:txBody>
      </p:sp>
      <p:sp>
        <p:nvSpPr>
          <p:cNvPr id="7" name="矩形 6"/>
          <p:cNvSpPr/>
          <p:nvPr/>
        </p:nvSpPr>
        <p:spPr>
          <a:xfrm>
            <a:off x="3034866" y="2780928"/>
            <a:ext cx="6120680" cy="1015663"/>
          </a:xfrm>
          <a:prstGeom prst="rect">
            <a:avLst/>
          </a:prstGeom>
        </p:spPr>
        <p:txBody>
          <a:bodyPr wrap="square">
            <a:spAutoFit/>
          </a:bodyPr>
          <a:lstStyle/>
          <a:p>
            <a:pPr algn="ctr" eaLnBrk="1" fontAlgn="auto" hangingPunct="1">
              <a:spcBef>
                <a:spcPts val="0"/>
              </a:spcBef>
              <a:spcAft>
                <a:spcPts val="0"/>
              </a:spcAft>
              <a:defRPr/>
            </a:pPr>
            <a:r>
              <a:rPr lang="zh-CN" altLang="en-US" sz="6000" dirty="0">
                <a:solidFill>
                  <a:schemeClr val="tx1">
                    <a:lumMod val="85000"/>
                    <a:lumOff val="15000"/>
                  </a:schemeClr>
                </a:solidFill>
                <a:latin typeface="微软雅黑" panose="020B0503020204020204" pitchFamily="34" charset="-122"/>
                <a:ea typeface="微软雅黑" panose="020B0503020204020204" pitchFamily="34" charset="-122"/>
              </a:rPr>
              <a:t>类的属性与方法</a:t>
            </a:r>
          </a:p>
        </p:txBody>
      </p:sp>
    </p:spTree>
    <p:extLst>
      <p:ext uri="{BB962C8B-B14F-4D97-AF65-F5344CB8AC3E}">
        <p14:creationId xmlns:p14="http://schemas.microsoft.com/office/powerpoint/2010/main" val="223930666"/>
      </p:ext>
    </p:extLst>
  </p:cSld>
  <p:clrMapOvr>
    <a:masterClrMapping/>
  </p:clrMapOvr>
  <p:transition spd="slow" advClick="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类的属性与方法</a:t>
            </a:r>
          </a:p>
        </p:txBody>
      </p:sp>
      <p:sp>
        <p:nvSpPr>
          <p:cNvPr id="2" name="矩形 1">
            <a:extLst>
              <a:ext uri="{FF2B5EF4-FFF2-40B4-BE49-F238E27FC236}">
                <a16:creationId xmlns:a16="http://schemas.microsoft.com/office/drawing/2014/main" id="{B929D528-1DE5-FB40-B6B4-AC0A186C8899}"/>
              </a:ext>
            </a:extLst>
          </p:cNvPr>
          <p:cNvSpPr/>
          <p:nvPr/>
        </p:nvSpPr>
        <p:spPr>
          <a:xfrm>
            <a:off x="1054646" y="1268760"/>
            <a:ext cx="1415772" cy="461665"/>
          </a:xfrm>
          <a:prstGeom prst="rect">
            <a:avLst/>
          </a:prstGeom>
        </p:spPr>
        <p:txBody>
          <a:bodyPr wrap="none">
            <a:spAutoFit/>
          </a:bodyPr>
          <a:lstStyle/>
          <a:p>
            <a:r>
              <a:rPr lang="zh-CN" altLang="en-US" sz="2400" b="1" dirty="0"/>
              <a:t>成员属性</a:t>
            </a:r>
          </a:p>
        </p:txBody>
      </p:sp>
      <p:sp>
        <p:nvSpPr>
          <p:cNvPr id="3" name="矩形 2">
            <a:extLst>
              <a:ext uri="{FF2B5EF4-FFF2-40B4-BE49-F238E27FC236}">
                <a16:creationId xmlns:a16="http://schemas.microsoft.com/office/drawing/2014/main" id="{AD90849E-0482-5B4A-A2F1-7ACA159958F8}"/>
              </a:ext>
            </a:extLst>
          </p:cNvPr>
          <p:cNvSpPr/>
          <p:nvPr/>
        </p:nvSpPr>
        <p:spPr>
          <a:xfrm>
            <a:off x="1126654" y="1988840"/>
            <a:ext cx="10081121" cy="830997"/>
          </a:xfrm>
          <a:prstGeom prst="rect">
            <a:avLst/>
          </a:prstGeom>
        </p:spPr>
        <p:txBody>
          <a:bodyPr wrap="square">
            <a:spAutoFit/>
          </a:bodyPr>
          <a:lstStyle/>
          <a:p>
            <a:r>
              <a:rPr lang="zh-CN" altLang="en-US" sz="2400" dirty="0">
                <a:solidFill>
                  <a:srgbClr val="333333"/>
                </a:solidFill>
                <a:latin typeface="Quicksand"/>
              </a:rPr>
              <a:t>        一个类中一般有两类成员，分别为成员属性和成员方法。</a:t>
            </a:r>
            <a:r>
              <a:rPr lang="zh-CN" altLang="en-US" sz="2400" b="1" dirty="0">
                <a:solidFill>
                  <a:srgbClr val="333333"/>
                </a:solidFill>
                <a:latin typeface="Quicksand"/>
              </a:rPr>
              <a:t>成员属性，就是在类当中的普通变量。</a:t>
            </a:r>
            <a:endParaRPr lang="zh-CN" altLang="en-US" sz="2400" b="1" dirty="0"/>
          </a:p>
        </p:txBody>
      </p:sp>
      <p:sp>
        <p:nvSpPr>
          <p:cNvPr id="8" name="矩形 7">
            <a:extLst>
              <a:ext uri="{FF2B5EF4-FFF2-40B4-BE49-F238E27FC236}">
                <a16:creationId xmlns:a16="http://schemas.microsoft.com/office/drawing/2014/main" id="{896BFF7B-990E-B94F-9698-D2E90180FA35}"/>
              </a:ext>
            </a:extLst>
          </p:cNvPr>
          <p:cNvSpPr/>
          <p:nvPr/>
        </p:nvSpPr>
        <p:spPr>
          <a:xfrm>
            <a:off x="1126654" y="4163596"/>
            <a:ext cx="10081121" cy="1569660"/>
          </a:xfrm>
          <a:prstGeom prst="rect">
            <a:avLst/>
          </a:prstGeom>
        </p:spPr>
        <p:txBody>
          <a:bodyPr wrap="square">
            <a:spAutoFit/>
          </a:bodyPr>
          <a:lstStyle/>
          <a:p>
            <a:r>
              <a:rPr lang="zh-CN" altLang="en-US" sz="2400" b="1" dirty="0"/>
              <a:t>成员属性与普通变量的区别：</a:t>
            </a:r>
            <a:endParaRPr lang="en-US" altLang="zh-CN" sz="2400" b="1" dirty="0"/>
          </a:p>
          <a:p>
            <a:endParaRPr lang="zh-CN" altLang="en-US" sz="2400" dirty="0"/>
          </a:p>
          <a:p>
            <a:pPr marL="342900" indent="-342900">
              <a:buFont typeface="Arial" panose="020B0604020202020204" pitchFamily="34" charset="0"/>
              <a:buChar char="•"/>
            </a:pPr>
            <a:r>
              <a:rPr lang="zh-CN" altLang="en-US" sz="2400" dirty="0"/>
              <a:t>成员属性一定要在类里</a:t>
            </a:r>
          </a:p>
          <a:p>
            <a:pPr marL="342900" indent="-342900">
              <a:buFont typeface="Arial" panose="020B0604020202020204" pitchFamily="34" charset="0"/>
              <a:buChar char="•"/>
            </a:pPr>
            <a:r>
              <a:rPr lang="zh-CN" altLang="en-US" sz="2400" dirty="0"/>
              <a:t>成员属性一定要加权限修饰符，普通变量没有权限修饰符</a:t>
            </a:r>
          </a:p>
        </p:txBody>
      </p:sp>
      <p:sp>
        <p:nvSpPr>
          <p:cNvPr id="9" name="矩形 8">
            <a:extLst>
              <a:ext uri="{FF2B5EF4-FFF2-40B4-BE49-F238E27FC236}">
                <a16:creationId xmlns:a16="http://schemas.microsoft.com/office/drawing/2014/main" id="{ECA31178-EA19-F849-90B4-B906E60DB062}"/>
              </a:ext>
            </a:extLst>
          </p:cNvPr>
          <p:cNvSpPr/>
          <p:nvPr/>
        </p:nvSpPr>
        <p:spPr>
          <a:xfrm>
            <a:off x="1087794" y="3260884"/>
            <a:ext cx="10081121" cy="461665"/>
          </a:xfrm>
          <a:prstGeom prst="rect">
            <a:avLst/>
          </a:prstGeom>
        </p:spPr>
        <p:txBody>
          <a:bodyPr wrap="square">
            <a:spAutoFit/>
          </a:bodyPr>
          <a:lstStyle/>
          <a:p>
            <a:r>
              <a:rPr lang="zh-CN" altLang="en-US" sz="2400" b="1" dirty="0"/>
              <a:t>语法：</a:t>
            </a:r>
            <a:r>
              <a:rPr lang="zh-CN" altLang="en-US" sz="2400" b="1" dirty="0">
                <a:solidFill>
                  <a:srgbClr val="007700"/>
                </a:solidFill>
                <a:latin typeface="Fira Mono" panose="020F0502020204030204" pitchFamily="34" charset="0"/>
              </a:rPr>
              <a:t>权限修饰符 </a:t>
            </a:r>
            <a:r>
              <a:rPr lang="zh-CN" altLang="en-US" sz="2400" b="1" dirty="0">
                <a:solidFill>
                  <a:srgbClr val="0000BB"/>
                </a:solidFill>
                <a:latin typeface="Fira Mono" panose="020F0502020204030204" pitchFamily="34" charset="0"/>
              </a:rPr>
              <a:t>属性名 </a:t>
            </a:r>
            <a:r>
              <a:rPr lang="zh-CN" altLang="en-US" sz="2400" b="1" dirty="0"/>
              <a:t> </a:t>
            </a:r>
            <a:r>
              <a:rPr lang="en-US" altLang="zh-CN" sz="2400" b="1" dirty="0"/>
              <a:t>[</a:t>
            </a:r>
            <a:r>
              <a:rPr lang="zh-CN" altLang="en-US" sz="2400" b="1" dirty="0"/>
              <a:t> </a:t>
            </a:r>
            <a:r>
              <a:rPr lang="en-US" altLang="zh-CN" sz="2400" b="1" dirty="0">
                <a:solidFill>
                  <a:srgbClr val="007700"/>
                </a:solidFill>
                <a:latin typeface="Fira Mono" panose="020F0502020204030204" pitchFamily="34" charset="0"/>
              </a:rPr>
              <a:t>=</a:t>
            </a:r>
            <a:r>
              <a:rPr lang="zh-CN" altLang="en-US" sz="2400" b="1" dirty="0"/>
              <a:t>  </a:t>
            </a:r>
            <a:r>
              <a:rPr lang="zh-CN" altLang="en-US" sz="2400" b="1" dirty="0">
                <a:solidFill>
                  <a:srgbClr val="DD0000"/>
                </a:solidFill>
                <a:latin typeface="Fira Mono" panose="020F0502020204030204" pitchFamily="34" charset="0"/>
              </a:rPr>
              <a:t>变量值</a:t>
            </a:r>
            <a:r>
              <a:rPr lang="en-US" altLang="zh-CN" sz="2400" b="1" dirty="0"/>
              <a:t>]</a:t>
            </a:r>
            <a:r>
              <a:rPr lang="en-US" altLang="zh-CN" sz="2400" b="1" dirty="0">
                <a:solidFill>
                  <a:srgbClr val="007700"/>
                </a:solidFill>
                <a:latin typeface="Fira Mono" panose="020F0502020204030204" pitchFamily="34" charset="0"/>
              </a:rPr>
              <a:t>;</a:t>
            </a:r>
          </a:p>
        </p:txBody>
      </p:sp>
    </p:spTree>
    <p:extLst>
      <p:ext uri="{BB962C8B-B14F-4D97-AF65-F5344CB8AC3E}">
        <p14:creationId xmlns:p14="http://schemas.microsoft.com/office/powerpoint/2010/main" val="3805478473"/>
      </p:ext>
    </p:extLst>
  </p:cSld>
  <p:clrMapOvr>
    <a:masterClrMapping/>
  </p:clrMapOvr>
  <p:transition spd="slow" advClick="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类的属性与方法</a:t>
            </a:r>
          </a:p>
        </p:txBody>
      </p:sp>
      <p:sp>
        <p:nvSpPr>
          <p:cNvPr id="2" name="矩形 1">
            <a:extLst>
              <a:ext uri="{FF2B5EF4-FFF2-40B4-BE49-F238E27FC236}">
                <a16:creationId xmlns:a16="http://schemas.microsoft.com/office/drawing/2014/main" id="{B929D528-1DE5-FB40-B6B4-AC0A186C8899}"/>
              </a:ext>
            </a:extLst>
          </p:cNvPr>
          <p:cNvSpPr/>
          <p:nvPr/>
        </p:nvSpPr>
        <p:spPr>
          <a:xfrm>
            <a:off x="1054646" y="1268760"/>
            <a:ext cx="1415772" cy="461665"/>
          </a:xfrm>
          <a:prstGeom prst="rect">
            <a:avLst/>
          </a:prstGeom>
        </p:spPr>
        <p:txBody>
          <a:bodyPr wrap="none">
            <a:spAutoFit/>
          </a:bodyPr>
          <a:lstStyle/>
          <a:p>
            <a:r>
              <a:rPr lang="zh-CN" altLang="en-US" sz="2400" b="1" dirty="0"/>
              <a:t>成员属性</a:t>
            </a:r>
          </a:p>
        </p:txBody>
      </p:sp>
      <p:sp>
        <p:nvSpPr>
          <p:cNvPr id="10" name="矩形 9">
            <a:extLst>
              <a:ext uri="{FF2B5EF4-FFF2-40B4-BE49-F238E27FC236}">
                <a16:creationId xmlns:a16="http://schemas.microsoft.com/office/drawing/2014/main" id="{611F1395-9C80-A746-8DC9-996D956FACBD}"/>
              </a:ext>
            </a:extLst>
          </p:cNvPr>
          <p:cNvSpPr/>
          <p:nvPr/>
        </p:nvSpPr>
        <p:spPr>
          <a:xfrm>
            <a:off x="1054646" y="2839576"/>
            <a:ext cx="4680520" cy="2677656"/>
          </a:xfrm>
          <a:prstGeom prst="rect">
            <a:avLst/>
          </a:prstGeom>
        </p:spPr>
        <p:txBody>
          <a:bodyPr wrap="square">
            <a:spAutoFit/>
          </a:bodyPr>
          <a:lstStyle/>
          <a:p>
            <a:r>
              <a:rPr lang="en-US" altLang="zh-CN" sz="2400" dirty="0">
                <a:solidFill>
                  <a:srgbClr val="CDA869"/>
                </a:solidFill>
              </a:rPr>
              <a:t>&lt;?</a:t>
            </a:r>
            <a:r>
              <a:rPr lang="en-US" altLang="zh-CN" sz="2400" dirty="0">
                <a:solidFill>
                  <a:srgbClr val="0077AA"/>
                </a:solidFill>
              </a:rPr>
              <a:t>php</a:t>
            </a:r>
          </a:p>
          <a:p>
            <a:r>
              <a:rPr lang="zh-CN" altLang="en-US" sz="2400" dirty="0">
                <a:solidFill>
                  <a:srgbClr val="0077AA"/>
                </a:solidFill>
              </a:rPr>
              <a:t>    </a:t>
            </a:r>
            <a:r>
              <a:rPr lang="en-US" altLang="zh-CN" sz="2400" dirty="0">
                <a:solidFill>
                  <a:srgbClr val="313DE2"/>
                </a:solidFill>
              </a:rPr>
              <a:t>class</a:t>
            </a:r>
            <a:r>
              <a:rPr lang="en-US" altLang="zh-CN" sz="2400" dirty="0"/>
              <a:t> </a:t>
            </a:r>
            <a:r>
              <a:rPr lang="en-US" altLang="zh-CN" sz="2400" dirty="0">
                <a:solidFill>
                  <a:srgbClr val="0077AA"/>
                </a:solidFill>
              </a:rPr>
              <a:t>Student</a:t>
            </a:r>
            <a:r>
              <a:rPr lang="en-US" altLang="zh-CN" sz="2400" dirty="0"/>
              <a:t>{    </a:t>
            </a:r>
          </a:p>
          <a:p>
            <a:r>
              <a:rPr lang="zh-CN" altLang="en-US" sz="2400" dirty="0">
                <a:solidFill>
                  <a:srgbClr val="777777"/>
                </a:solidFill>
              </a:rPr>
              <a:t>        </a:t>
            </a:r>
            <a:r>
              <a:rPr lang="en-US" altLang="zh-CN" sz="2400" dirty="0">
                <a:solidFill>
                  <a:srgbClr val="777777"/>
                </a:solidFill>
              </a:rPr>
              <a:t>// </a:t>
            </a:r>
            <a:r>
              <a:rPr lang="zh-CN" altLang="en-US" sz="2400" dirty="0">
                <a:solidFill>
                  <a:srgbClr val="777777"/>
                </a:solidFill>
              </a:rPr>
              <a:t>成员属性</a:t>
            </a:r>
            <a:r>
              <a:rPr lang="zh-CN" altLang="en-US" sz="2400" dirty="0"/>
              <a:t>    </a:t>
            </a:r>
            <a:endParaRPr lang="en-US" altLang="zh-CN" sz="2400" dirty="0"/>
          </a:p>
          <a:p>
            <a:r>
              <a:rPr lang="zh-CN" altLang="en-US" sz="2400" dirty="0">
                <a:solidFill>
                  <a:srgbClr val="313DE2"/>
                </a:solidFill>
              </a:rPr>
              <a:t>        </a:t>
            </a:r>
            <a:r>
              <a:rPr lang="en-US" altLang="zh-CN" sz="2400" dirty="0">
                <a:solidFill>
                  <a:srgbClr val="313DE2"/>
                </a:solidFill>
              </a:rPr>
              <a:t>public</a:t>
            </a:r>
            <a:r>
              <a:rPr lang="en-US" altLang="zh-CN" sz="2400" dirty="0"/>
              <a:t> </a:t>
            </a:r>
            <a:r>
              <a:rPr lang="en-US" altLang="zh-CN" sz="2400" dirty="0">
                <a:solidFill>
                  <a:srgbClr val="669900"/>
                </a:solidFill>
              </a:rPr>
              <a:t>$name</a:t>
            </a:r>
            <a:r>
              <a:rPr lang="zh-CN" altLang="en-US" sz="2400" dirty="0">
                <a:solidFill>
                  <a:srgbClr val="669900"/>
                </a:solidFill>
              </a:rPr>
              <a:t> </a:t>
            </a:r>
            <a:r>
              <a:rPr lang="en-US" altLang="zh-CN" sz="2400" dirty="0">
                <a:solidFill>
                  <a:srgbClr val="CDA869"/>
                </a:solidFill>
              </a:rPr>
              <a:t>=</a:t>
            </a:r>
            <a:r>
              <a:rPr lang="zh-CN" altLang="en-US" sz="2400" dirty="0">
                <a:solidFill>
                  <a:srgbClr val="669900"/>
                </a:solidFill>
              </a:rPr>
              <a:t> </a:t>
            </a:r>
            <a:r>
              <a:rPr lang="en-US" altLang="zh-CN" sz="2400" dirty="0">
                <a:solidFill>
                  <a:srgbClr val="669900"/>
                </a:solidFill>
              </a:rPr>
              <a:t> </a:t>
            </a:r>
            <a:r>
              <a:rPr lang="en-US" altLang="zh-CN" sz="2400" dirty="0">
                <a:solidFill>
                  <a:srgbClr val="0077AA"/>
                </a:solidFill>
              </a:rPr>
              <a:t>'Humbert'</a:t>
            </a:r>
            <a:r>
              <a:rPr lang="en-US" altLang="zh-CN" sz="2400" dirty="0"/>
              <a:t>;    </a:t>
            </a:r>
          </a:p>
          <a:p>
            <a:r>
              <a:rPr lang="zh-CN" altLang="en-US" sz="2400" dirty="0">
                <a:solidFill>
                  <a:srgbClr val="313DE2"/>
                </a:solidFill>
              </a:rPr>
              <a:t>        </a:t>
            </a:r>
            <a:r>
              <a:rPr lang="en-US" altLang="zh-CN" sz="2400" dirty="0">
                <a:solidFill>
                  <a:srgbClr val="313DE2"/>
                </a:solidFill>
              </a:rPr>
              <a:t>public</a:t>
            </a:r>
            <a:r>
              <a:rPr lang="en-US" altLang="zh-CN" sz="2400" dirty="0"/>
              <a:t> </a:t>
            </a:r>
            <a:r>
              <a:rPr lang="en-US" altLang="zh-CN" sz="2400" dirty="0">
                <a:solidFill>
                  <a:srgbClr val="669900"/>
                </a:solidFill>
              </a:rPr>
              <a:t>$age</a:t>
            </a:r>
            <a:r>
              <a:rPr lang="en-US" altLang="zh-CN" sz="2400" dirty="0"/>
              <a:t>;</a:t>
            </a:r>
            <a:endParaRPr lang="en-US" altLang="zh-CN" sz="2400" dirty="0">
              <a:solidFill>
                <a:srgbClr val="999999"/>
              </a:solidFill>
              <a:latin typeface="Courier New" panose="02070309020205020404" pitchFamily="49" charset="0"/>
            </a:endParaRPr>
          </a:p>
          <a:p>
            <a:r>
              <a:rPr lang="zh-CN" altLang="en-US" sz="2400" dirty="0">
                <a:solidFill>
                  <a:srgbClr val="999999"/>
                </a:solidFill>
                <a:latin typeface="Courier New" panose="02070309020205020404" pitchFamily="49" charset="0"/>
              </a:rPr>
              <a:t> </a:t>
            </a:r>
            <a:r>
              <a:rPr lang="en-US" altLang="zh-CN" sz="2400" dirty="0">
                <a:solidFill>
                  <a:srgbClr val="999999"/>
                </a:solidFill>
                <a:latin typeface="Courier New" panose="02070309020205020404" pitchFamily="49" charset="0"/>
              </a:rPr>
              <a:t>}</a:t>
            </a:r>
          </a:p>
          <a:p>
            <a:r>
              <a:rPr lang="en-US" altLang="zh-CN" sz="2400" dirty="0">
                <a:solidFill>
                  <a:srgbClr val="CDA869"/>
                </a:solidFill>
              </a:rPr>
              <a:t>?&gt;</a:t>
            </a:r>
          </a:p>
        </p:txBody>
      </p:sp>
      <p:sp>
        <p:nvSpPr>
          <p:cNvPr id="11" name="文本框 10">
            <a:extLst>
              <a:ext uri="{FF2B5EF4-FFF2-40B4-BE49-F238E27FC236}">
                <a16:creationId xmlns:a16="http://schemas.microsoft.com/office/drawing/2014/main" id="{49A00404-2AFD-254E-8A09-B87D88483962}"/>
              </a:ext>
            </a:extLst>
          </p:cNvPr>
          <p:cNvSpPr txBox="1"/>
          <p:nvPr/>
        </p:nvSpPr>
        <p:spPr>
          <a:xfrm>
            <a:off x="1054646" y="2204864"/>
            <a:ext cx="877163" cy="369332"/>
          </a:xfrm>
          <a:prstGeom prst="rect">
            <a:avLst/>
          </a:prstGeom>
          <a:noFill/>
        </p:spPr>
        <p:txBody>
          <a:bodyPr wrap="none" rtlCol="0">
            <a:spAutoFit/>
          </a:bodyPr>
          <a:lstStyle/>
          <a:p>
            <a:r>
              <a:rPr kumimoji="1" lang="zh-CN" altLang="en-US" dirty="0"/>
              <a:t>示例：</a:t>
            </a:r>
          </a:p>
        </p:txBody>
      </p:sp>
    </p:spTree>
    <p:extLst>
      <p:ext uri="{BB962C8B-B14F-4D97-AF65-F5344CB8AC3E}">
        <p14:creationId xmlns:p14="http://schemas.microsoft.com/office/powerpoint/2010/main" val="2886156935"/>
      </p:ext>
    </p:extLst>
  </p:cSld>
  <p:clrMapOvr>
    <a:masterClrMapping/>
  </p:clrMapOvr>
  <p:transition spd="slow" advClick="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类的属性与方法</a:t>
            </a:r>
          </a:p>
        </p:txBody>
      </p:sp>
      <p:sp>
        <p:nvSpPr>
          <p:cNvPr id="2" name="矩形 1">
            <a:extLst>
              <a:ext uri="{FF2B5EF4-FFF2-40B4-BE49-F238E27FC236}">
                <a16:creationId xmlns:a16="http://schemas.microsoft.com/office/drawing/2014/main" id="{B929D528-1DE5-FB40-B6B4-AC0A186C8899}"/>
              </a:ext>
            </a:extLst>
          </p:cNvPr>
          <p:cNvSpPr/>
          <p:nvPr/>
        </p:nvSpPr>
        <p:spPr>
          <a:xfrm>
            <a:off x="1054646" y="1268760"/>
            <a:ext cx="1422184" cy="461665"/>
          </a:xfrm>
          <a:prstGeom prst="rect">
            <a:avLst/>
          </a:prstGeom>
        </p:spPr>
        <p:txBody>
          <a:bodyPr wrap="none">
            <a:spAutoFit/>
          </a:bodyPr>
          <a:lstStyle/>
          <a:p>
            <a:r>
              <a:rPr lang="zh-CN" altLang="en-US" sz="2400" b="1" dirty="0"/>
              <a:t>成员方法</a:t>
            </a:r>
          </a:p>
        </p:txBody>
      </p:sp>
      <p:sp>
        <p:nvSpPr>
          <p:cNvPr id="3" name="矩形 2">
            <a:extLst>
              <a:ext uri="{FF2B5EF4-FFF2-40B4-BE49-F238E27FC236}">
                <a16:creationId xmlns:a16="http://schemas.microsoft.com/office/drawing/2014/main" id="{AD90849E-0482-5B4A-A2F1-7ACA159958F8}"/>
              </a:ext>
            </a:extLst>
          </p:cNvPr>
          <p:cNvSpPr/>
          <p:nvPr/>
        </p:nvSpPr>
        <p:spPr>
          <a:xfrm>
            <a:off x="1126654" y="1988840"/>
            <a:ext cx="10081121" cy="830997"/>
          </a:xfrm>
          <a:prstGeom prst="rect">
            <a:avLst/>
          </a:prstGeom>
        </p:spPr>
        <p:txBody>
          <a:bodyPr wrap="square">
            <a:spAutoFit/>
          </a:bodyPr>
          <a:lstStyle/>
          <a:p>
            <a:r>
              <a:rPr lang="zh-CN" altLang="en-US" sz="2400" dirty="0">
                <a:solidFill>
                  <a:srgbClr val="333333"/>
                </a:solidFill>
                <a:latin typeface="Quicksand"/>
              </a:rPr>
              <a:t>        一个类中一般有两类成员，分别为成员属性和成员方法。</a:t>
            </a:r>
            <a:r>
              <a:rPr lang="zh-CN" altLang="en-US" sz="2400" b="1" dirty="0">
                <a:solidFill>
                  <a:srgbClr val="333333"/>
                </a:solidFill>
                <a:latin typeface="Quicksand"/>
              </a:rPr>
              <a:t>成员方法，就是在类当中的普通函数。</a:t>
            </a:r>
            <a:endParaRPr lang="zh-CN" altLang="en-US" sz="2400" b="1" dirty="0"/>
          </a:p>
        </p:txBody>
      </p:sp>
      <p:sp>
        <p:nvSpPr>
          <p:cNvPr id="8" name="矩形 7">
            <a:extLst>
              <a:ext uri="{FF2B5EF4-FFF2-40B4-BE49-F238E27FC236}">
                <a16:creationId xmlns:a16="http://schemas.microsoft.com/office/drawing/2014/main" id="{896BFF7B-990E-B94F-9698-D2E90180FA35}"/>
              </a:ext>
            </a:extLst>
          </p:cNvPr>
          <p:cNvSpPr/>
          <p:nvPr/>
        </p:nvSpPr>
        <p:spPr>
          <a:xfrm>
            <a:off x="1126654" y="4163596"/>
            <a:ext cx="10081121" cy="1938992"/>
          </a:xfrm>
          <a:prstGeom prst="rect">
            <a:avLst/>
          </a:prstGeom>
        </p:spPr>
        <p:txBody>
          <a:bodyPr wrap="square">
            <a:spAutoFit/>
          </a:bodyPr>
          <a:lstStyle/>
          <a:p>
            <a:r>
              <a:rPr lang="zh-CN" altLang="en-US" sz="2400" b="1" dirty="0"/>
              <a:t>成员函数与普通函数的区别：</a:t>
            </a:r>
            <a:endParaRPr lang="en-US" altLang="zh-CN" sz="2400" b="1" dirty="0"/>
          </a:p>
          <a:p>
            <a:endParaRPr lang="zh-CN" altLang="en-US" sz="2400" dirty="0"/>
          </a:p>
          <a:p>
            <a:pPr marL="342900" indent="-342900">
              <a:buFontTx/>
              <a:buChar char="-"/>
            </a:pPr>
            <a:r>
              <a:rPr lang="zh-CN" altLang="en-US" sz="2400" dirty="0"/>
              <a:t>成员方法一定是哪个对象的方法，不能单独存在  </a:t>
            </a:r>
            <a:endParaRPr lang="en-US" altLang="zh-CN" sz="2400" dirty="0"/>
          </a:p>
          <a:p>
            <a:pPr marL="342900" indent="-342900">
              <a:buFontTx/>
              <a:buChar char="-"/>
            </a:pPr>
            <a:r>
              <a:rPr lang="zh-CN" altLang="en-US" sz="2400" dirty="0"/>
              <a:t>成员方法前可以加权限修饰符（也可以不写，不写默认为</a:t>
            </a:r>
            <a:r>
              <a:rPr lang="en-US" altLang="zh-CN" sz="2400" dirty="0"/>
              <a:t>public</a:t>
            </a:r>
            <a:r>
              <a:rPr lang="zh-CN" altLang="en-US" sz="2400" dirty="0"/>
              <a:t>），普通函数不用</a:t>
            </a:r>
          </a:p>
        </p:txBody>
      </p:sp>
      <p:sp>
        <p:nvSpPr>
          <p:cNvPr id="9" name="矩形 8">
            <a:extLst>
              <a:ext uri="{FF2B5EF4-FFF2-40B4-BE49-F238E27FC236}">
                <a16:creationId xmlns:a16="http://schemas.microsoft.com/office/drawing/2014/main" id="{ECA31178-EA19-F849-90B4-B906E60DB062}"/>
              </a:ext>
            </a:extLst>
          </p:cNvPr>
          <p:cNvSpPr/>
          <p:nvPr/>
        </p:nvSpPr>
        <p:spPr>
          <a:xfrm>
            <a:off x="1087794" y="3260884"/>
            <a:ext cx="10081121" cy="461665"/>
          </a:xfrm>
          <a:prstGeom prst="rect">
            <a:avLst/>
          </a:prstGeom>
        </p:spPr>
        <p:txBody>
          <a:bodyPr wrap="square">
            <a:spAutoFit/>
          </a:bodyPr>
          <a:lstStyle/>
          <a:p>
            <a:r>
              <a:rPr lang="zh-CN" altLang="en-US" sz="2400" b="1" dirty="0"/>
              <a:t>语法：</a:t>
            </a:r>
            <a:r>
              <a:rPr lang="en-US" altLang="zh-CN" sz="2400" b="1" dirty="0">
                <a:solidFill>
                  <a:srgbClr val="0000BB"/>
                </a:solidFill>
                <a:latin typeface="Fira Mono" panose="020F0502020204030204" pitchFamily="34" charset="0"/>
              </a:rPr>
              <a:t> function </a:t>
            </a:r>
            <a:r>
              <a:rPr lang="en-US" altLang="zh-CN" sz="2400" b="1" dirty="0" err="1">
                <a:solidFill>
                  <a:srgbClr val="007700"/>
                </a:solidFill>
                <a:latin typeface="Fira Mono" panose="020F0502020204030204" pitchFamily="34" charset="0"/>
              </a:rPr>
              <a:t>functionName</a:t>
            </a:r>
            <a:r>
              <a:rPr lang="zh-CN" altLang="en-US" sz="2400" dirty="0"/>
              <a:t> </a:t>
            </a:r>
            <a:r>
              <a:rPr lang="en-US" altLang="zh-CN" sz="2400" dirty="0">
                <a:solidFill>
                  <a:srgbClr val="CDA869"/>
                </a:solidFill>
              </a:rPr>
              <a:t>(</a:t>
            </a:r>
            <a:r>
              <a:rPr lang="zh-CN" altLang="en-US" sz="2400" b="1" dirty="0">
                <a:solidFill>
                  <a:srgbClr val="007700"/>
                </a:solidFill>
                <a:latin typeface="Fira Mono" panose="020F0502020204030204" pitchFamily="34" charset="0"/>
              </a:rPr>
              <a:t>参数</a:t>
            </a:r>
            <a:r>
              <a:rPr lang="en-US" altLang="zh-CN" sz="2400" b="1" dirty="0">
                <a:solidFill>
                  <a:srgbClr val="007700"/>
                </a:solidFill>
                <a:latin typeface="Fira Mono" panose="020F0502020204030204" pitchFamily="34" charset="0"/>
              </a:rPr>
              <a:t>1</a:t>
            </a:r>
            <a:r>
              <a:rPr lang="zh-CN" altLang="en-US" sz="2400" b="1" dirty="0">
                <a:solidFill>
                  <a:srgbClr val="007700"/>
                </a:solidFill>
                <a:latin typeface="Fira Mono" panose="020F0502020204030204" pitchFamily="34" charset="0"/>
              </a:rPr>
              <a:t>，参数</a:t>
            </a:r>
            <a:r>
              <a:rPr lang="en-US" altLang="zh-CN" sz="2400" b="1" dirty="0">
                <a:solidFill>
                  <a:srgbClr val="007700"/>
                </a:solidFill>
                <a:latin typeface="Fira Mono" panose="020F0502020204030204" pitchFamily="34" charset="0"/>
              </a:rPr>
              <a:t>2</a:t>
            </a:r>
            <a:r>
              <a:rPr lang="zh-CN" altLang="en-US" sz="2400" b="1" dirty="0">
                <a:solidFill>
                  <a:srgbClr val="007700"/>
                </a:solidFill>
                <a:latin typeface="Fira Mono" panose="020F0502020204030204" pitchFamily="34" charset="0"/>
              </a:rPr>
              <a:t>，</a:t>
            </a:r>
            <a:r>
              <a:rPr lang="en-US" altLang="zh-CN" sz="2400" b="1" dirty="0">
                <a:solidFill>
                  <a:srgbClr val="007700"/>
                </a:solidFill>
                <a:latin typeface="Fira Mono" panose="020F0502020204030204" pitchFamily="34" charset="0"/>
              </a:rPr>
              <a:t>....</a:t>
            </a:r>
            <a:r>
              <a:rPr lang="en-US" altLang="zh-CN" sz="2400" dirty="0">
                <a:solidFill>
                  <a:srgbClr val="CDA869"/>
                </a:solidFill>
              </a:rPr>
              <a:t>){ }</a:t>
            </a:r>
          </a:p>
        </p:txBody>
      </p:sp>
    </p:spTree>
    <p:extLst>
      <p:ext uri="{BB962C8B-B14F-4D97-AF65-F5344CB8AC3E}">
        <p14:creationId xmlns:p14="http://schemas.microsoft.com/office/powerpoint/2010/main" val="4169888361"/>
      </p:ext>
    </p:extLst>
  </p:cSld>
  <p:clrMapOvr>
    <a:masterClrMapping/>
  </p:clrMapOvr>
  <p:transition spd="slow" advClick="0">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烟灰色玻璃">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2897</Words>
  <Application>Microsoft Macintosh PowerPoint</Application>
  <PresentationFormat>自定义</PresentationFormat>
  <Paragraphs>378</Paragraphs>
  <Slides>35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微软雅黑</vt:lpstr>
      <vt:lpstr>Quicksand</vt:lpstr>
      <vt:lpstr>Arial</vt:lpstr>
      <vt:lpstr>Calibri</vt:lpstr>
      <vt:lpstr>Courier New</vt:lpstr>
      <vt:lpstr>Fira Mono</vt:lpstr>
      <vt:lpstr>Fira Sans</vt:lpstr>
      <vt:lpstr>Helvetica Neue</vt:lpstr>
      <vt:lpstr>Menlo</vt:lpstr>
      <vt:lpstr>Source Code Pro</vt:lpstr>
      <vt:lpstr>1</vt:lpstr>
      <vt:lpstr>07节：PHP封装与继承</vt:lpstr>
      <vt:lpstr>PowerPoint 演示文稿</vt:lpstr>
      <vt:lpstr>类的创建</vt:lpstr>
      <vt:lpstr>类的定义</vt:lpstr>
      <vt:lpstr>类的定义</vt:lpstr>
      <vt:lpstr>类的属性与方法</vt:lpstr>
      <vt:lpstr>类的属性与方法</vt:lpstr>
      <vt:lpstr>类的属性与方法</vt:lpstr>
      <vt:lpstr>类的属性与方法</vt:lpstr>
      <vt:lpstr>类的属性与方法</vt:lpstr>
      <vt:lpstr>类的属性与方法</vt:lpstr>
      <vt:lpstr>类的实例化</vt:lpstr>
      <vt:lpstr>类的实例化</vt:lpstr>
      <vt:lpstr>类的实例化</vt:lpstr>
      <vt:lpstr>类的实例化</vt:lpstr>
      <vt:lpstr>类的实例化</vt:lpstr>
      <vt:lpstr>类的实例化</vt:lpstr>
      <vt:lpstr>类的实例化</vt:lpstr>
      <vt:lpstr>类的实例化</vt:lpstr>
      <vt:lpstr>类的实例化</vt:lpstr>
      <vt:lpstr>类的实例化</vt:lpstr>
      <vt:lpstr>类的实例化</vt:lpstr>
      <vt:lpstr>类的实例化</vt:lpstr>
      <vt:lpstr>类的实例化</vt:lpstr>
      <vt:lpstr>类的实例化</vt:lpstr>
      <vt:lpstr>继承的实现</vt:lpstr>
      <vt:lpstr>继承的实现</vt:lpstr>
      <vt:lpstr>继承的实现</vt:lpstr>
      <vt:lpstr>继承的实现</vt:lpstr>
      <vt:lpstr>继承的实现</vt:lpstr>
      <vt:lpstr>继承的实现</vt:lpstr>
      <vt:lpstr>继承的实现</vt:lpstr>
      <vt:lpstr>总结</vt:lpstr>
      <vt:lpstr>PHP面向对象</vt:lpstr>
      <vt:lpstr>结束，谢谢大家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Cheung Humbert</cp:lastModifiedBy>
  <cp:revision>1218</cp:revision>
  <dcterms:created xsi:type="dcterms:W3CDTF">2015-07-08T10:50:00Z</dcterms:created>
  <dcterms:modified xsi:type="dcterms:W3CDTF">2021-10-24T13:12:16Z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