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bookmarkIdSeed="2">
  <p:sldMasterIdLst>
    <p:sldMasterId id="2147483648" r:id="rId1"/>
  </p:sldMasterIdLst>
  <p:notesMasterIdLst>
    <p:notesMasterId r:id="rId39"/>
  </p:notesMasterIdLst>
  <p:handoutMasterIdLst>
    <p:handoutMasterId r:id="rId40"/>
  </p:handoutMasterIdLst>
  <p:sldIdLst>
    <p:sldId id="299" r:id="rId2"/>
    <p:sldId id="300" r:id="rId3"/>
    <p:sldId id="303" r:id="rId4"/>
    <p:sldId id="377" r:id="rId5"/>
    <p:sldId id="491" r:id="rId6"/>
    <p:sldId id="492" r:id="rId7"/>
    <p:sldId id="493" r:id="rId8"/>
    <p:sldId id="494" r:id="rId9"/>
    <p:sldId id="495" r:id="rId10"/>
    <p:sldId id="496" r:id="rId11"/>
    <p:sldId id="490" r:id="rId12"/>
    <p:sldId id="489" r:id="rId13"/>
    <p:sldId id="418" r:id="rId14"/>
    <p:sldId id="497" r:id="rId15"/>
    <p:sldId id="500" r:id="rId16"/>
    <p:sldId id="501" r:id="rId17"/>
    <p:sldId id="502" r:id="rId18"/>
    <p:sldId id="498" r:id="rId19"/>
    <p:sldId id="499" r:id="rId20"/>
    <p:sldId id="460" r:id="rId21"/>
    <p:sldId id="504" r:id="rId22"/>
    <p:sldId id="503" r:id="rId23"/>
    <p:sldId id="461" r:id="rId24"/>
    <p:sldId id="505" r:id="rId25"/>
    <p:sldId id="506" r:id="rId26"/>
    <p:sldId id="507" r:id="rId27"/>
    <p:sldId id="508" r:id="rId28"/>
    <p:sldId id="509" r:id="rId29"/>
    <p:sldId id="510" r:id="rId30"/>
    <p:sldId id="511" r:id="rId31"/>
    <p:sldId id="512" r:id="rId32"/>
    <p:sldId id="513" r:id="rId33"/>
    <p:sldId id="516" r:id="rId34"/>
    <p:sldId id="514" r:id="rId35"/>
    <p:sldId id="515" r:id="rId36"/>
    <p:sldId id="456" r:id="rId37"/>
    <p:sldId id="304" r:id="rId38"/>
  </p:sldIdLst>
  <p:sldSz cx="12190413" cy="6858000"/>
  <p:notesSz cx="9144000"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6">
          <p15:clr>
            <a:srgbClr val="A4A3A4"/>
          </p15:clr>
        </p15:guide>
        <p15:guide id="2" pos="385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AEC0"/>
    <a:srgbClr val="7E799B"/>
    <a:srgbClr val="C82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8" autoAdjust="0"/>
    <p:restoredTop sz="94581" autoAdjust="0"/>
  </p:normalViewPr>
  <p:slideViewPr>
    <p:cSldViewPr>
      <p:cViewPr varScale="1">
        <p:scale>
          <a:sx n="156" d="100"/>
          <a:sy n="156" d="100"/>
        </p:scale>
        <p:origin x="184" y="344"/>
      </p:cViewPr>
      <p:guideLst>
        <p:guide orient="horz" pos="2146"/>
        <p:guide pos="385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116" d="100"/>
          <a:sy n="116" d="100"/>
        </p:scale>
        <p:origin x="238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23514B6-771B-4EC2-A47D-F941841C62E3}" type="datetimeFigureOut">
              <a:rPr lang="zh-CN" altLang="en-US"/>
              <a:t>2021/10/26</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5186A45B-89A0-4072-95CA-E58597F922E5}"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8373F940-1A2C-4CE4-94A0-D6A659208EF0}" type="datetimeFigureOut">
              <a:rPr lang="zh-CN" altLang="en-US"/>
              <a:t>2021/10/26</a:t>
            </a:fld>
            <a:endParaRPr lang="zh-CN" altLang="en-US"/>
          </a:p>
        </p:txBody>
      </p:sp>
      <p:sp>
        <p:nvSpPr>
          <p:cNvPr id="4" name="幻灯片图像占位符 3"/>
          <p:cNvSpPr>
            <a:spLocks noGrp="1" noRot="1" noChangeAspect="1"/>
          </p:cNvSpPr>
          <p:nvPr>
            <p:ph type="sldImg" idx="2"/>
          </p:nvPr>
        </p:nvSpPr>
        <p:spPr>
          <a:xfrm>
            <a:off x="2287588" y="514350"/>
            <a:ext cx="456882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6360C71E-E05E-4FCB-A7CA-22F789644EB8}"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cxnSp>
        <p:nvCxnSpPr>
          <p:cNvPr id="4" name="直接连接符 3"/>
          <p:cNvCxnSpPr/>
          <p:nvPr userDrawn="1"/>
        </p:nvCxnSpPr>
        <p:spPr>
          <a:xfrm>
            <a:off x="5522913" y="1538288"/>
            <a:ext cx="6065837"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540375" y="2401888"/>
            <a:ext cx="6084888"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6" name="图片 84" descr="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0088" y="1143000"/>
            <a:ext cx="600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bwMode="auto">
          <a:xfrm rot="10800000" flipV="1">
            <a:off x="7413625" y="4929188"/>
            <a:ext cx="3968750" cy="714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bwMode="auto">
          <a:xfrm rot="10800000" flipV="1">
            <a:off x="2841625" y="4929188"/>
            <a:ext cx="4572000" cy="714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bwMode="auto">
          <a:xfrm rot="10800000" flipV="1">
            <a:off x="665163" y="4929188"/>
            <a:ext cx="1874837" cy="460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68"/>
          <p:cNvGrpSpPr/>
          <p:nvPr userDrawn="1"/>
        </p:nvGrpSpPr>
        <p:grpSpPr bwMode="auto">
          <a:xfrm>
            <a:off x="6738938" y="3357563"/>
            <a:ext cx="5275262" cy="1706562"/>
            <a:chOff x="6285683" y="3357562"/>
            <a:chExt cx="5728340" cy="1706460"/>
          </a:xfrm>
        </p:grpSpPr>
        <p:grpSp>
          <p:nvGrpSpPr>
            <p:cNvPr id="11" name="组合 47"/>
            <p:cNvGrpSpPr/>
            <p:nvPr/>
          </p:nvGrpSpPr>
          <p:grpSpPr bwMode="auto">
            <a:xfrm>
              <a:off x="6285683" y="4214819"/>
              <a:ext cx="3754594" cy="849203"/>
              <a:chOff x="6803694" y="2730013"/>
              <a:chExt cx="2816312" cy="849203"/>
            </a:xfrm>
          </p:grpSpPr>
          <p:sp>
            <p:nvSpPr>
              <p:cNvPr id="28" name="矩形 27"/>
              <p:cNvSpPr/>
              <p:nvPr/>
            </p:nvSpPr>
            <p:spPr>
              <a:xfrm>
                <a:off x="7937701" y="2796626"/>
                <a:ext cx="143529" cy="74290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矩形 28"/>
              <p:cNvSpPr/>
              <p:nvPr/>
            </p:nvSpPr>
            <p:spPr>
              <a:xfrm>
                <a:off x="7772190" y="2796626"/>
                <a:ext cx="144822" cy="7429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矩形 38"/>
              <p:cNvSpPr/>
              <p:nvPr/>
            </p:nvSpPr>
            <p:spPr>
              <a:xfrm flipH="1">
                <a:off x="6803694" y="3006163"/>
                <a:ext cx="813330" cy="244460"/>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8"/>
              <p:cNvSpPr/>
              <p:nvPr/>
            </p:nvSpPr>
            <p:spPr>
              <a:xfrm flipH="1">
                <a:off x="6886449" y="3036324"/>
                <a:ext cx="730574" cy="179377"/>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直角三角形 31"/>
              <p:cNvSpPr/>
              <p:nvPr/>
            </p:nvSpPr>
            <p:spPr>
              <a:xfrm flipH="1">
                <a:off x="6993772" y="3050611"/>
                <a:ext cx="623251" cy="165090"/>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8"/>
              <p:cNvSpPr/>
              <p:nvPr/>
            </p:nvSpPr>
            <p:spPr>
              <a:xfrm flipH="1">
                <a:off x="6803694" y="3272847"/>
                <a:ext cx="813330" cy="244460"/>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8"/>
              <p:cNvSpPr/>
              <p:nvPr/>
            </p:nvSpPr>
            <p:spPr>
              <a:xfrm flipH="1">
                <a:off x="6886449" y="3304595"/>
                <a:ext cx="730574" cy="177789"/>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flipH="1">
                <a:off x="6993772" y="3318882"/>
                <a:ext cx="623251" cy="16350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9005762" y="2802976"/>
                <a:ext cx="143529"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9169980" y="2768053"/>
                <a:ext cx="143528" cy="7429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8999298" y="2729955"/>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9003176" y="3458573"/>
                <a:ext cx="149994" cy="5238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8823442" y="2809325"/>
                <a:ext cx="144822"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8818270" y="2736305"/>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8822149" y="3464923"/>
                <a:ext cx="149994" cy="5238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8153641" y="3434763"/>
                <a:ext cx="636182" cy="730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4" name="矩形 43"/>
              <p:cNvSpPr/>
              <p:nvPr/>
            </p:nvSpPr>
            <p:spPr>
              <a:xfrm>
                <a:off x="8153641" y="3339518"/>
                <a:ext cx="636182" cy="730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5" name="矩形 44"/>
              <p:cNvSpPr/>
              <p:nvPr/>
            </p:nvSpPr>
            <p:spPr>
              <a:xfrm rot="10800000" flipH="1">
                <a:off x="9547998" y="2967216"/>
                <a:ext cx="72008" cy="612000"/>
              </a:xfrm>
              <a:prstGeom prst="rect">
                <a:avLst/>
              </a:prstGeom>
              <a:solidFill>
                <a:schemeClr val="tx2">
                  <a:lumMod val="60000"/>
                  <a:lumOff val="4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grpSp>
          <p:nvGrpSpPr>
            <p:cNvPr id="12" name="组合 46"/>
            <p:cNvGrpSpPr/>
            <p:nvPr/>
          </p:nvGrpSpPr>
          <p:grpSpPr bwMode="auto">
            <a:xfrm>
              <a:off x="10380929" y="4071943"/>
              <a:ext cx="1633094" cy="957609"/>
              <a:chOff x="9925482" y="2571744"/>
              <a:chExt cx="1224980" cy="957609"/>
            </a:xfrm>
          </p:grpSpPr>
          <p:sp>
            <p:nvSpPr>
              <p:cNvPr id="16" name="矩形 15"/>
              <p:cNvSpPr/>
              <p:nvPr/>
            </p:nvSpPr>
            <p:spPr>
              <a:xfrm>
                <a:off x="9925941" y="2779645"/>
                <a:ext cx="143528" cy="7413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a:off x="10100503" y="2774883"/>
                <a:ext cx="143529" cy="74290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10439283" y="2884413"/>
                <a:ext cx="72411" cy="6349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 name="矩形 18"/>
              <p:cNvSpPr/>
              <p:nvPr/>
            </p:nvSpPr>
            <p:spPr>
              <a:xfrm>
                <a:off x="10528504" y="2884413"/>
                <a:ext cx="72411" cy="6349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0" name="矩形 19"/>
              <p:cNvSpPr/>
              <p:nvPr/>
            </p:nvSpPr>
            <p:spPr>
              <a:xfrm>
                <a:off x="10277652" y="2811393"/>
                <a:ext cx="143528" cy="6381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10271186" y="2746310"/>
                <a:ext cx="149994"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21"/>
              <p:cNvSpPr/>
              <p:nvPr/>
            </p:nvSpPr>
            <p:spPr>
              <a:xfrm>
                <a:off x="10276358" y="3466992"/>
                <a:ext cx="148701" cy="5238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0637120" y="2773295"/>
                <a:ext cx="144822" cy="74290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4" name="组合 3"/>
              <p:cNvGrpSpPr/>
              <p:nvPr/>
            </p:nvGrpSpPr>
            <p:grpSpPr bwMode="auto">
              <a:xfrm rot="5400000">
                <a:off x="10503611" y="2882502"/>
                <a:ext cx="957609" cy="336093"/>
                <a:chOff x="5533567" y="5687705"/>
                <a:chExt cx="813593" cy="244403"/>
              </a:xfrm>
            </p:grpSpPr>
            <p:sp>
              <p:nvSpPr>
                <p:cNvPr id="25" name="矩形 38"/>
                <p:cNvSpPr/>
                <p:nvPr/>
              </p:nvSpPr>
              <p:spPr>
                <a:xfrm flipH="1">
                  <a:off x="5533525" y="5687705"/>
                  <a:ext cx="813250" cy="244476"/>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38"/>
                <p:cNvSpPr/>
                <p:nvPr/>
              </p:nvSpPr>
              <p:spPr>
                <a:xfrm flipH="1">
                  <a:off x="5615794" y="5725317"/>
                  <a:ext cx="730981" cy="177715"/>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1" fmla="*/ 0 w 765250"/>
                    <a:gd name="connsiteY0-2" fmla="*/ 0 h 244403"/>
                    <a:gd name="connsiteX1-3" fmla="*/ 718716 w 765250"/>
                    <a:gd name="connsiteY1-4" fmla="*/ 0 h 244403"/>
                    <a:gd name="connsiteX2-5" fmla="*/ 718716 w 765250"/>
                    <a:gd name="connsiteY2-6" fmla="*/ 244403 h 244403"/>
                    <a:gd name="connsiteX3-7" fmla="*/ 0 w 765250"/>
                    <a:gd name="connsiteY3-8" fmla="*/ 244403 h 244403"/>
                    <a:gd name="connsiteX4-9" fmla="*/ 0 w 765250"/>
                    <a:gd name="connsiteY4-10" fmla="*/ 0 h 244403"/>
                    <a:gd name="connsiteX0-11" fmla="*/ 0 w 783864"/>
                    <a:gd name="connsiteY0-12" fmla="*/ 0 h 244403"/>
                    <a:gd name="connsiteX1-13" fmla="*/ 718716 w 783864"/>
                    <a:gd name="connsiteY1-14" fmla="*/ 0 h 244403"/>
                    <a:gd name="connsiteX2-15" fmla="*/ 718716 w 783864"/>
                    <a:gd name="connsiteY2-16" fmla="*/ 244403 h 244403"/>
                    <a:gd name="connsiteX3-17" fmla="*/ 0 w 783864"/>
                    <a:gd name="connsiteY3-18" fmla="*/ 244403 h 244403"/>
                    <a:gd name="connsiteX4-19" fmla="*/ 0 w 783864"/>
                    <a:gd name="connsiteY4-20" fmla="*/ 0 h 244403"/>
                    <a:gd name="connsiteX0-21" fmla="*/ 0 w 798122"/>
                    <a:gd name="connsiteY0-22" fmla="*/ 0 h 244403"/>
                    <a:gd name="connsiteX1-23" fmla="*/ 718716 w 798122"/>
                    <a:gd name="connsiteY1-24" fmla="*/ 0 h 244403"/>
                    <a:gd name="connsiteX2-25" fmla="*/ 718716 w 798122"/>
                    <a:gd name="connsiteY2-26" fmla="*/ 244403 h 244403"/>
                    <a:gd name="connsiteX3-27" fmla="*/ 0 w 798122"/>
                    <a:gd name="connsiteY3-28" fmla="*/ 244403 h 244403"/>
                    <a:gd name="connsiteX4-29" fmla="*/ 0 w 798122"/>
                    <a:gd name="connsiteY4-30" fmla="*/ 0 h 244403"/>
                    <a:gd name="connsiteX0-31" fmla="*/ 0 w 800169"/>
                    <a:gd name="connsiteY0-32" fmla="*/ 0 h 244403"/>
                    <a:gd name="connsiteX1-33" fmla="*/ 718716 w 800169"/>
                    <a:gd name="connsiteY1-34" fmla="*/ 0 h 244403"/>
                    <a:gd name="connsiteX2-35" fmla="*/ 718716 w 800169"/>
                    <a:gd name="connsiteY2-36" fmla="*/ 244403 h 244403"/>
                    <a:gd name="connsiteX3-37" fmla="*/ 0 w 800169"/>
                    <a:gd name="connsiteY3-38" fmla="*/ 244403 h 244403"/>
                    <a:gd name="connsiteX4-39" fmla="*/ 0 w 800169"/>
                    <a:gd name="connsiteY4-40" fmla="*/ 0 h 244403"/>
                    <a:gd name="connsiteX0-41" fmla="*/ 0 w 806646"/>
                    <a:gd name="connsiteY0-42" fmla="*/ 0 h 244403"/>
                    <a:gd name="connsiteX1-43" fmla="*/ 718716 w 806646"/>
                    <a:gd name="connsiteY1-44" fmla="*/ 0 h 244403"/>
                    <a:gd name="connsiteX2-45" fmla="*/ 718716 w 806646"/>
                    <a:gd name="connsiteY2-46" fmla="*/ 244403 h 244403"/>
                    <a:gd name="connsiteX3-47" fmla="*/ 0 w 806646"/>
                    <a:gd name="connsiteY3-48" fmla="*/ 244403 h 244403"/>
                    <a:gd name="connsiteX4-49" fmla="*/ 0 w 806646"/>
                    <a:gd name="connsiteY4-50" fmla="*/ 0 h 244403"/>
                    <a:gd name="connsiteX0-51" fmla="*/ 0 w 813593"/>
                    <a:gd name="connsiteY0-52" fmla="*/ 0 h 244403"/>
                    <a:gd name="connsiteX1-53" fmla="*/ 718716 w 813593"/>
                    <a:gd name="connsiteY1-54" fmla="*/ 0 h 244403"/>
                    <a:gd name="connsiteX2-55" fmla="*/ 718716 w 813593"/>
                    <a:gd name="connsiteY2-56" fmla="*/ 244403 h 244403"/>
                    <a:gd name="connsiteX3-57" fmla="*/ 0 w 813593"/>
                    <a:gd name="connsiteY3-58" fmla="*/ 244403 h 244403"/>
                    <a:gd name="connsiteX4-59" fmla="*/ 0 w 813593"/>
                    <a:gd name="connsiteY4-60" fmla="*/ 0 h 2444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直角三角形 26"/>
                <p:cNvSpPr/>
                <p:nvPr/>
              </p:nvSpPr>
              <p:spPr>
                <a:xfrm flipH="1">
                  <a:off x="5723688" y="5738481"/>
                  <a:ext cx="623087" cy="164551"/>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pic>
          <p:nvPicPr>
            <p:cNvPr id="13" name="图片 62" descr="机器人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6160" y="3786190"/>
              <a:ext cx="801973" cy="73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63" descr="机器人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99973" y="4071942"/>
              <a:ext cx="880308" cy="76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64" descr="机器人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33304" y="3357562"/>
              <a:ext cx="852686" cy="99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6" name="直接连接符 45"/>
          <p:cNvCxnSpPr/>
          <p:nvPr userDrawn="1"/>
        </p:nvCxnSpPr>
        <p:spPr>
          <a:xfrm rot="16200000" flipH="1">
            <a:off x="488156" y="2631282"/>
            <a:ext cx="357187" cy="3810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rot="16200000" flipH="1">
            <a:off x="1238250" y="2667000"/>
            <a:ext cx="285750" cy="952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rot="5400000">
            <a:off x="1893093" y="2631282"/>
            <a:ext cx="500063" cy="952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userDrawn="1"/>
        </p:nvCxnSpPr>
        <p:spPr>
          <a:xfrm rot="5400000">
            <a:off x="2702718" y="2821782"/>
            <a:ext cx="214313" cy="28575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userDrawn="1"/>
        </p:nvCxnSpPr>
        <p:spPr>
          <a:xfrm rot="10800000" flipV="1">
            <a:off x="2952750" y="3214688"/>
            <a:ext cx="571500" cy="214312"/>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1" name="Picture 2" descr="E:\讯飞工作文件\logo\讯飞教育圆形LOGO.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07975" y="285750"/>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 name="组合 54"/>
          <p:cNvGrpSpPr/>
          <p:nvPr userDrawn="1"/>
        </p:nvGrpSpPr>
        <p:grpSpPr bwMode="auto">
          <a:xfrm>
            <a:off x="0" y="3000375"/>
            <a:ext cx="12190413" cy="2790825"/>
            <a:chOff x="0" y="3000375"/>
            <a:chExt cx="12190413" cy="2790825"/>
          </a:xfrm>
        </p:grpSpPr>
        <p:pic>
          <p:nvPicPr>
            <p:cNvPr id="53" name="图片 50" descr="人工智能.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5164" y="3000375"/>
              <a:ext cx="10717211"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组合 53"/>
            <p:cNvGrpSpPr/>
            <p:nvPr userDrawn="1"/>
          </p:nvGrpSpPr>
          <p:grpSpPr>
            <a:xfrm>
              <a:off x="0" y="4929198"/>
              <a:ext cx="12190413" cy="142876"/>
              <a:chOff x="1" y="5360074"/>
              <a:chExt cx="9374634" cy="157158"/>
            </a:xfrm>
            <a:solidFill>
              <a:schemeClr val="accent1">
                <a:lumMod val="50000"/>
              </a:schemeClr>
            </a:solidFill>
          </p:grpSpPr>
          <p:sp>
            <p:nvSpPr>
              <p:cNvPr id="55" name="矩形 54"/>
              <p:cNvSpPr/>
              <p:nvPr/>
            </p:nvSpPr>
            <p:spPr>
              <a:xfrm>
                <a:off x="1" y="5360074"/>
                <a:ext cx="4355976"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矩形 55"/>
              <p:cNvSpPr/>
              <p:nvPr/>
            </p:nvSpPr>
            <p:spPr>
              <a:xfrm>
                <a:off x="4355976" y="5360074"/>
                <a:ext cx="5018659"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2" name="标题 1"/>
          <p:cNvSpPr>
            <a:spLocks noGrp="1"/>
          </p:cNvSpPr>
          <p:nvPr>
            <p:ph type="ctrTitle"/>
          </p:nvPr>
        </p:nvSpPr>
        <p:spPr>
          <a:xfrm>
            <a:off x="5522912" y="1587496"/>
            <a:ext cx="6038849" cy="817568"/>
          </a:xfrm>
          <a:prstGeom prst="rect">
            <a:avLst/>
          </a:prstGeom>
        </p:spPr>
        <p:txBody>
          <a:bodyPr/>
          <a:lstStyle>
            <a:lvl1pPr algn="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5522912" y="1138107"/>
            <a:ext cx="5411788" cy="409182"/>
          </a:xfrm>
          <a:prstGeom prst="rect">
            <a:avLst/>
          </a:prstGeom>
        </p:spPr>
        <p:txBody>
          <a:bodyPr/>
          <a:lstStyle>
            <a:lvl1pPr marL="0" indent="0" algn="l">
              <a:buNone/>
              <a:defRPr sz="2000">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cxnSp>
        <p:nvCxnSpPr>
          <p:cNvPr id="2" name="直接连接符 1"/>
          <p:cNvCxnSpPr/>
          <p:nvPr userDrawn="1"/>
        </p:nvCxnSpPr>
        <p:spPr>
          <a:xfrm rot="16200000" flipV="1">
            <a:off x="-495300" y="4156075"/>
            <a:ext cx="3521075" cy="9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a:off x="6772275" y="1857375"/>
            <a:ext cx="45608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6"/>
          <p:cNvSpPr txBox="1">
            <a:spLocks noChangeArrowheads="1"/>
          </p:cNvSpPr>
          <p:nvPr userDrawn="1"/>
        </p:nvSpPr>
        <p:spPr bwMode="auto">
          <a:xfrm>
            <a:off x="7912100" y="1262063"/>
            <a:ext cx="1549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r>
              <a:rPr lang="zh-CN" altLang="en-US" dirty="0">
                <a:latin typeface="微软雅黑" panose="020B0503020204020204" pitchFamily="34" charset="-122"/>
                <a:ea typeface="微软雅黑" panose="020B0503020204020204" pitchFamily="34" charset="-122"/>
              </a:rPr>
              <a:t>目 录</a:t>
            </a:r>
          </a:p>
        </p:txBody>
      </p:sp>
      <p:cxnSp>
        <p:nvCxnSpPr>
          <p:cNvPr id="5" name="直接连接符 4"/>
          <p:cNvCxnSpPr/>
          <p:nvPr userDrawn="1"/>
        </p:nvCxnSpPr>
        <p:spPr>
          <a:xfrm>
            <a:off x="11333163" y="1857375"/>
            <a:ext cx="0" cy="4065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10800000" flipV="1">
            <a:off x="900113" y="5929313"/>
            <a:ext cx="10433050" cy="31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6786023" y="5806404"/>
            <a:ext cx="4095203" cy="142876"/>
            <a:chOff x="1" y="5360074"/>
            <a:chExt cx="9374634" cy="157158"/>
          </a:xfrm>
          <a:solidFill>
            <a:schemeClr val="accent1">
              <a:lumMod val="50000"/>
            </a:schemeClr>
          </a:solidFill>
        </p:grpSpPr>
        <p:sp>
          <p:nvSpPr>
            <p:cNvPr id="8" name="矩形 7"/>
            <p:cNvSpPr/>
            <p:nvPr/>
          </p:nvSpPr>
          <p:spPr>
            <a:xfrm>
              <a:off x="1" y="5360074"/>
              <a:ext cx="4355976"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a:xfrm>
              <a:off x="4355976" y="5360074"/>
              <a:ext cx="5018659" cy="1571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0" name="直接箭头连接符 9"/>
          <p:cNvCxnSpPr/>
          <p:nvPr userDrawn="1"/>
        </p:nvCxnSpPr>
        <p:spPr>
          <a:xfrm flipV="1">
            <a:off x="0" y="764540"/>
            <a:ext cx="12190095" cy="21590"/>
          </a:xfrm>
          <a:prstGeom prst="straightConnector1">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1" name="图片 56" descr="机器人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67813" y="1143000"/>
            <a:ext cx="90963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52" descr="1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81813" y="2357438"/>
            <a:ext cx="373697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E:\讯飞工作文件\logo\讯飞教育圆形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9413" y="142875"/>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5" name="直接箭头连接符 4"/>
          <p:cNvCxnSpPr/>
          <p:nvPr userDrawn="1"/>
        </p:nvCxnSpPr>
        <p:spPr>
          <a:xfrm flipV="1">
            <a:off x="0" y="764540"/>
            <a:ext cx="12190095" cy="21590"/>
          </a:xfrm>
          <a:prstGeom prst="straightConnector1">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6" name="圆角矩形 5"/>
          <p:cNvSpPr/>
          <p:nvPr userDrawn="1"/>
        </p:nvSpPr>
        <p:spPr>
          <a:xfrm>
            <a:off x="1270000" y="357188"/>
            <a:ext cx="3816350" cy="333375"/>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rot="10800000" flipV="1">
            <a:off x="0" y="6429375"/>
            <a:ext cx="12190413" cy="714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25"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09375" y="5845175"/>
            <a:ext cx="636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E:\讯飞工作文件\logo\讯飞教育圆形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3" y="142875"/>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268413" y="357188"/>
            <a:ext cx="3817937" cy="333375"/>
          </a:xfrm>
          <a:prstGeom prst="rect">
            <a:avLst/>
          </a:prstGeom>
        </p:spPr>
        <p:txBody>
          <a:bodyPr/>
          <a:lstStyle>
            <a:lvl1pPr>
              <a:defRPr sz="1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637991" y="1237746"/>
            <a:ext cx="10971213" cy="4525963"/>
          </a:xfrm>
          <a:prstGeom prst="rect">
            <a:avLst/>
          </a:prstGeom>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日期占位符 17"/>
          <p:cNvSpPr>
            <a:spLocks noGrp="1"/>
          </p:cNvSpPr>
          <p:nvPr>
            <p:ph type="dt" sz="half" idx="14"/>
          </p:nvPr>
        </p:nvSpPr>
        <p:spPr>
          <a:xfrm>
            <a:off x="638175" y="6480175"/>
            <a:ext cx="2844800" cy="363538"/>
          </a:xfrm>
          <a:prstGeom prst="rect">
            <a:avLst/>
          </a:prstGeom>
        </p:spPr>
        <p:txBody>
          <a:bodyPr/>
          <a:lstStyle>
            <a:lvl1pP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050C1107-F804-4051-8475-6431D7F2CAB6}" type="datetimeFigureOut">
              <a:rPr lang="zh-CN" altLang="en-US"/>
              <a:t>2021/10/26</a:t>
            </a:fld>
            <a:endParaRPr lang="zh-CN" altLang="en-US"/>
          </a:p>
        </p:txBody>
      </p:sp>
      <p:sp>
        <p:nvSpPr>
          <p:cNvPr id="11" name="灯片编号占位符 19"/>
          <p:cNvSpPr>
            <a:spLocks noGrp="1"/>
          </p:cNvSpPr>
          <p:nvPr>
            <p:ph type="sldNum" sz="quarter" idx="15"/>
          </p:nvPr>
        </p:nvSpPr>
        <p:spPr>
          <a:xfrm>
            <a:off x="8797925" y="6478588"/>
            <a:ext cx="2844800" cy="365125"/>
          </a:xfrm>
          <a:prstGeom prst="rect">
            <a:avLst/>
          </a:prstGeom>
        </p:spPr>
        <p:txBody>
          <a:bodyPr/>
          <a:lstStyle>
            <a:lvl1pPr algn="r">
              <a:defRPr sz="1400">
                <a:solidFill>
                  <a:schemeClr val="tx1">
                    <a:lumMod val="85000"/>
                    <a:lumOff val="15000"/>
                  </a:schemeClr>
                </a:solidFill>
                <a:latin typeface="微软雅黑" panose="020B0503020204020204" pitchFamily="34" charset="-122"/>
                <a:ea typeface="微软雅黑" panose="020B0503020204020204" pitchFamily="34" charset="-122"/>
              </a:defRPr>
            </a:lvl1pPr>
          </a:lstStyle>
          <a:p>
            <a:pPr>
              <a:defRPr/>
            </a:pPr>
            <a:fld id="{123AFA4C-E1ED-416F-B485-7DD44BB7A704}" type="slidenum">
              <a:rPr lang="zh-CN" altLang="en-US"/>
              <a:t>‹#›</a:t>
            </a:fld>
            <a:endParaRPr lang="zh-CN" altLang="en-US" dirty="0"/>
          </a:p>
        </p:txBody>
      </p:sp>
    </p:spTree>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cxnSp>
        <p:nvCxnSpPr>
          <p:cNvPr id="4" name="直接连接符 3"/>
          <p:cNvCxnSpPr/>
          <p:nvPr userDrawn="1"/>
        </p:nvCxnSpPr>
        <p:spPr>
          <a:xfrm>
            <a:off x="5203825" y="2401888"/>
            <a:ext cx="6086475"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0" y="2500313"/>
            <a:ext cx="12190413" cy="1628775"/>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 name="矩形 5"/>
          <p:cNvSpPr/>
          <p:nvPr userDrawn="1"/>
        </p:nvSpPr>
        <p:spPr>
          <a:xfrm>
            <a:off x="11453813" y="3260725"/>
            <a:ext cx="192087" cy="638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11674475" y="3224213"/>
            <a:ext cx="192088" cy="7429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11463338" y="3186113"/>
            <a:ext cx="200025" cy="52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11452225" y="3914775"/>
            <a:ext cx="200025" cy="52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11212513" y="3265488"/>
            <a:ext cx="192087" cy="638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userDrawn="1"/>
        </p:nvSpPr>
        <p:spPr>
          <a:xfrm>
            <a:off x="11222038" y="3192463"/>
            <a:ext cx="200025" cy="52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userDrawn="1"/>
        </p:nvSpPr>
        <p:spPr>
          <a:xfrm>
            <a:off x="11210925" y="3921125"/>
            <a:ext cx="200025" cy="52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userDrawn="1"/>
        </p:nvSpPr>
        <p:spPr>
          <a:xfrm>
            <a:off x="10318750" y="3890963"/>
            <a:ext cx="847725" cy="730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4" name="矩形 13"/>
          <p:cNvSpPr/>
          <p:nvPr userDrawn="1"/>
        </p:nvSpPr>
        <p:spPr>
          <a:xfrm>
            <a:off x="10318750" y="3797300"/>
            <a:ext cx="847725" cy="7143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5" name="矩形 14"/>
          <p:cNvSpPr/>
          <p:nvPr userDrawn="1"/>
        </p:nvSpPr>
        <p:spPr>
          <a:xfrm rot="16200000" flipH="1">
            <a:off x="10845843" y="3115890"/>
            <a:ext cx="72008" cy="815894"/>
          </a:xfrm>
          <a:prstGeom prst="rect">
            <a:avLst/>
          </a:prstGeom>
          <a:solidFill>
            <a:schemeClr val="bg1"/>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16" name="图片 18" descr="机器人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10875" y="1857375"/>
            <a:ext cx="635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E:\讯飞工作文件\logo\讯飞教育圆形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3" y="142875"/>
            <a:ext cx="714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450335" y="1845341"/>
            <a:ext cx="5204965" cy="556547"/>
          </a:xfrm>
          <a:prstGeom prst="rect">
            <a:avLst/>
          </a:prstGeom>
        </p:spPr>
        <p:txBody>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24" name="文本占位符 2"/>
          <p:cNvSpPr>
            <a:spLocks noGrp="1"/>
          </p:cNvSpPr>
          <p:nvPr>
            <p:ph type="body" idx="13" hasCustomPrompt="1"/>
          </p:nvPr>
        </p:nvSpPr>
        <p:spPr>
          <a:xfrm>
            <a:off x="1127512" y="3232951"/>
            <a:ext cx="9093976" cy="309562"/>
          </a:xfrm>
          <a:prstGeom prst="rect">
            <a:avLst/>
          </a:prstGeom>
        </p:spPr>
        <p:txBody>
          <a:bodyPr anchor="b"/>
          <a:lstStyle>
            <a:lvl1pPr marL="0" indent="0" algn="ctr">
              <a:buNone/>
              <a:defRPr sz="1800">
                <a:solidFill>
                  <a:schemeClr val="bg1">
                    <a:lumMod val="8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Tree>
  </p:cSld>
  <p:clrMapOvr>
    <a:masterClrMapping/>
  </p:clrMapOvr>
  <p:transition spd="slow" advClick="0">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ctrTitle"/>
          </p:nvPr>
        </p:nvSpPr>
        <p:spPr bwMode="auto">
          <a:xfrm>
            <a:off x="4367014" y="1587500"/>
            <a:ext cx="7194749" cy="817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r>
              <a:rPr lang="en-US" altLang="zh-CN" dirty="0"/>
              <a:t>08</a:t>
            </a:r>
            <a:r>
              <a:rPr lang="zh-CN" altLang="en-US" dirty="0"/>
              <a:t>节：</a:t>
            </a:r>
            <a:r>
              <a:rPr lang="en-US" altLang="zh-CN" dirty="0"/>
              <a:t>PHP</a:t>
            </a:r>
            <a:r>
              <a:rPr lang="zh-CN" altLang="en-US" dirty="0"/>
              <a:t>抽象类、关键字与命名空间</a:t>
            </a:r>
          </a:p>
        </p:txBody>
      </p:sp>
      <p:sp>
        <p:nvSpPr>
          <p:cNvPr id="5" name="副标题 4"/>
          <p:cNvSpPr>
            <a:spLocks noGrp="1"/>
          </p:cNvSpPr>
          <p:nvPr>
            <p:ph type="subTitle" idx="1"/>
          </p:nvPr>
        </p:nvSpPr>
        <p:spPr>
          <a:xfrm>
            <a:off x="5522913" y="1138238"/>
            <a:ext cx="5411787" cy="409575"/>
          </a:xfrm>
        </p:spPr>
        <p:txBody>
          <a:bodyPr/>
          <a:lstStyle/>
          <a:p>
            <a:pPr>
              <a:defRPr/>
            </a:pPr>
            <a:r>
              <a:rPr lang="zh-CN" altLang="en-US"/>
              <a:t>服务器端开发技术</a:t>
            </a:r>
            <a:endParaRPr lang="zh-CN" altLang="en-US" dirty="0"/>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定义其他属性与方法</a:t>
            </a:r>
            <a:endParaRPr lang="en-US" altLang="zh-CN" sz="2400" b="1" dirty="0"/>
          </a:p>
        </p:txBody>
      </p:sp>
      <p:sp>
        <p:nvSpPr>
          <p:cNvPr id="7" name="文本框 6">
            <a:extLst>
              <a:ext uri="{FF2B5EF4-FFF2-40B4-BE49-F238E27FC236}">
                <a16:creationId xmlns:a16="http://schemas.microsoft.com/office/drawing/2014/main" id="{56FF6E46-0673-9B42-BBEF-28228E0243DA}"/>
              </a:ext>
            </a:extLst>
          </p:cNvPr>
          <p:cNvSpPr txBox="1"/>
          <p:nvPr/>
        </p:nvSpPr>
        <p:spPr>
          <a:xfrm>
            <a:off x="876213" y="2009071"/>
            <a:ext cx="10437986" cy="830997"/>
          </a:xfrm>
          <a:prstGeom prst="rect">
            <a:avLst/>
          </a:prstGeom>
          <a:noFill/>
        </p:spPr>
        <p:txBody>
          <a:bodyPr wrap="square" rtlCol="0">
            <a:spAutoFit/>
          </a:bodyPr>
          <a:lstStyle/>
          <a:p>
            <a:r>
              <a:rPr lang="zh-CN" altLang="en-US" sz="2400" dirty="0"/>
              <a:t>        抽象类中还可以定义其他成员属性与成员方法，只需要保证类中至少有一个抽象方法即可，如：</a:t>
            </a:r>
            <a:endParaRPr lang="en-US" altLang="zh-CN" sz="2400" dirty="0"/>
          </a:p>
        </p:txBody>
      </p:sp>
      <p:sp>
        <p:nvSpPr>
          <p:cNvPr id="2" name="矩形 1">
            <a:extLst>
              <a:ext uri="{FF2B5EF4-FFF2-40B4-BE49-F238E27FC236}">
                <a16:creationId xmlns:a16="http://schemas.microsoft.com/office/drawing/2014/main" id="{16CD85B2-0ED9-E44B-A436-28381D039394}"/>
              </a:ext>
            </a:extLst>
          </p:cNvPr>
          <p:cNvSpPr/>
          <p:nvPr/>
        </p:nvSpPr>
        <p:spPr>
          <a:xfrm>
            <a:off x="3177381" y="58846"/>
            <a:ext cx="6092825" cy="6740307"/>
          </a:xfrm>
          <a:prstGeom prst="rect">
            <a:avLst/>
          </a:prstGeom>
          <a:solidFill>
            <a:schemeClr val="bg1"/>
          </a:solidFill>
          <a:ln w="38100">
            <a:solidFill>
              <a:srgbClr val="0070C0"/>
            </a:solidFill>
          </a:ln>
        </p:spPr>
        <p:txBody>
          <a:bodyPr>
            <a:spAutoFit/>
          </a:bodyPr>
          <a:lstStyle/>
          <a:p>
            <a:r>
              <a:rPr lang="en-US" altLang="zh-CN" sz="1600" dirty="0">
                <a:solidFill>
                  <a:srgbClr val="FA8D3E"/>
                </a:solidFill>
                <a:latin typeface="Menlo" panose="020B0609030804020204" pitchFamily="49" charset="0"/>
              </a:rPr>
              <a:t>&lt;?php</a:t>
            </a:r>
            <a:endParaRPr lang="en-US" altLang="zh-CN" sz="1600" dirty="0">
              <a:solidFill>
                <a:srgbClr val="5C6166"/>
              </a:solidFill>
              <a:latin typeface="Menlo" panose="020B0609030804020204" pitchFamily="49" charset="0"/>
            </a:endParaRPr>
          </a:p>
          <a:p>
            <a:r>
              <a:rPr lang="en-US" altLang="zh-CN" sz="1600" i="1" dirty="0">
                <a:solidFill>
                  <a:srgbClr val="787B80"/>
                </a:solidFill>
                <a:latin typeface="Menlo" panose="020B0609030804020204" pitchFamily="49" charset="0"/>
              </a:rPr>
              <a:t>// </a:t>
            </a:r>
            <a:r>
              <a:rPr lang="zh-CN" altLang="en-US" sz="1600" i="1" dirty="0">
                <a:solidFill>
                  <a:srgbClr val="787B80"/>
                </a:solidFill>
                <a:latin typeface="Menlo" panose="020B0609030804020204" pitchFamily="49" charset="0"/>
              </a:rPr>
              <a:t>抽象类</a:t>
            </a:r>
            <a:endParaRPr lang="zh-CN" altLang="en-US" sz="1600" dirty="0">
              <a:solidFill>
                <a:srgbClr val="5C6166"/>
              </a:solidFill>
              <a:latin typeface="Menlo" panose="020B0609030804020204" pitchFamily="49" charset="0"/>
            </a:endParaRPr>
          </a:p>
          <a:p>
            <a:r>
              <a:rPr lang="en-US" altLang="zh-CN" sz="1600" dirty="0">
                <a:solidFill>
                  <a:srgbClr val="FA8D3E"/>
                </a:solidFill>
                <a:latin typeface="Menlo" panose="020B0609030804020204" pitchFamily="49" charset="0"/>
              </a:rPr>
              <a:t>abstract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class</a:t>
            </a:r>
            <a:r>
              <a:rPr lang="en-US" altLang="zh-CN" sz="1600" dirty="0">
                <a:solidFill>
                  <a:srgbClr val="5C6166"/>
                </a:solidFill>
                <a:latin typeface="Menlo" panose="020B0609030804020204" pitchFamily="49" charset="0"/>
              </a:rPr>
              <a:t> </a:t>
            </a:r>
            <a:r>
              <a:rPr lang="en-US" altLang="zh-CN" sz="1600" dirty="0">
                <a:solidFill>
                  <a:srgbClr val="399EE6"/>
                </a:solidFill>
                <a:latin typeface="Menlo" panose="020B0609030804020204" pitchFamily="49" charset="0"/>
              </a:rPr>
              <a:t>Car</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abstract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drive</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abstract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refuel</a:t>
            </a:r>
            <a:r>
              <a:rPr lang="en-US" altLang="zh-CN" sz="1600" dirty="0">
                <a:solidFill>
                  <a:srgbClr val="5C6166"/>
                </a:solidFill>
                <a:latin typeface="Menlo" panose="020B0609030804020204" pitchFamily="49" charset="0"/>
              </a:rPr>
              <a:t>();</a:t>
            </a:r>
          </a:p>
          <a:p>
            <a:br>
              <a:rPr lang="en-US" altLang="zh-CN" sz="1600" dirty="0">
                <a:solidFill>
                  <a:srgbClr val="5C6166"/>
                </a:solidFill>
                <a:latin typeface="Menlo" panose="020B0609030804020204" pitchFamily="49" charset="0"/>
              </a:rPr>
            </a:br>
            <a:r>
              <a:rPr lang="zh-CN" altLang="en-US"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$brand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zh-CN" altLang="en-US" sz="1600" dirty="0">
                <a:solidFill>
                  <a:srgbClr val="86B300"/>
                </a:solidFill>
                <a:latin typeface="Menlo" panose="020B0609030804020204" pitchFamily="49" charset="0"/>
              </a:rPr>
              <a:t>奔驰</a:t>
            </a:r>
            <a:r>
              <a:rPr lang="en-US" altLang="zh-CN" sz="1600" dirty="0">
                <a:solidFill>
                  <a:srgbClr val="86B300"/>
                </a:solidFill>
                <a:latin typeface="Menlo" panose="020B0609030804020204" pitchFamily="49" charset="0"/>
              </a:rPr>
              <a:t>"</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a:t>
            </a:r>
            <a:r>
              <a:rPr lang="en-US" altLang="zh-CN" sz="1600" dirty="0" err="1">
                <a:solidFill>
                  <a:srgbClr val="5C6166"/>
                </a:solidFill>
                <a:latin typeface="Menlo" panose="020B0609030804020204" pitchFamily="49" charset="0"/>
              </a:rPr>
              <a:t>seatNum</a:t>
            </a:r>
            <a:r>
              <a:rPr lang="en-US" altLang="zh-CN" sz="1600" dirty="0">
                <a:solidFill>
                  <a:srgbClr val="5C6166"/>
                </a:solidFill>
                <a:latin typeface="Menlo" panose="020B0609030804020204" pitchFamily="49" charset="0"/>
              </a:rPr>
              <a:t>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A37ACC"/>
                </a:solidFill>
                <a:latin typeface="Menlo" panose="020B0609030804020204" pitchFamily="49" charset="0"/>
              </a:rPr>
              <a:t>5</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err="1">
                <a:solidFill>
                  <a:srgbClr val="F2AE49"/>
                </a:solidFill>
                <a:latin typeface="Menlo" panose="020B0609030804020204" pitchFamily="49" charset="0"/>
              </a:rPr>
              <a:t>showCar</a:t>
            </a:r>
            <a:r>
              <a:rPr lang="en-US" altLang="zh-CN" sz="1600" dirty="0">
                <a:solidFill>
                  <a:srgbClr val="5C6166"/>
                </a:solidFill>
                <a:latin typeface="Menlo" panose="020B0609030804020204" pitchFamily="49" charset="0"/>
              </a:rPr>
              <a:t>(){</a:t>
            </a:r>
          </a:p>
          <a:p>
            <a:r>
              <a:rPr lang="zh-CN" altLang="en-US" sz="1600" dirty="0">
                <a:solidFill>
                  <a:srgbClr val="F07171"/>
                </a:solidFill>
                <a:latin typeface="Menlo" panose="020B0609030804020204" pitchFamily="49" charset="0"/>
              </a:rPr>
              <a:t>    </a:t>
            </a:r>
            <a:r>
              <a:rPr lang="en-US" altLang="zh-CN" sz="1600" dirty="0">
                <a:solidFill>
                  <a:srgbClr val="F07171"/>
                </a:solidFill>
                <a:latin typeface="Menlo" panose="020B0609030804020204" pitchFamily="49" charset="0"/>
              </a:rPr>
              <a:t>echo</a:t>
            </a:r>
            <a:r>
              <a:rPr lang="en-US" altLang="zh-CN" sz="1600" dirty="0">
                <a:solidFill>
                  <a:srgbClr val="5C6166"/>
                </a:solidFill>
                <a:latin typeface="Menlo" panose="020B0609030804020204" pitchFamily="49" charset="0"/>
              </a:rPr>
              <a:t> </a:t>
            </a:r>
            <a:r>
              <a:rPr lang="en-US" altLang="zh-CN" sz="1600" i="1" dirty="0">
                <a:solidFill>
                  <a:srgbClr val="55B4D4"/>
                </a:solidFill>
                <a:latin typeface="Menlo" panose="020B0609030804020204" pitchFamily="49" charset="0"/>
              </a:rPr>
              <a:t>$this</a:t>
            </a:r>
            <a:r>
              <a:rPr lang="en-US" altLang="zh-CN" sz="1600" dirty="0">
                <a:solidFill>
                  <a:srgbClr val="ED9366"/>
                </a:solidFill>
                <a:latin typeface="Menlo" panose="020B0609030804020204" pitchFamily="49" charset="0"/>
              </a:rPr>
              <a:t>-&gt;</a:t>
            </a:r>
            <a:r>
              <a:rPr lang="en-US" altLang="zh-CN" sz="1600" dirty="0">
                <a:solidFill>
                  <a:srgbClr val="5C6166"/>
                </a:solidFill>
                <a:latin typeface="Menlo" panose="020B0609030804020204" pitchFamily="49" charset="0"/>
              </a:rPr>
              <a:t>brand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zh-CN" altLang="en-US" sz="1600" dirty="0">
                <a:solidFill>
                  <a:srgbClr val="86B300"/>
                </a:solidFill>
                <a:latin typeface="Menlo" panose="020B0609030804020204" pitchFamily="49" charset="0"/>
              </a:rPr>
              <a:t>汽车上市</a:t>
            </a:r>
            <a:r>
              <a:rPr lang="en-US" altLang="zh-CN" sz="1600" dirty="0">
                <a:solidFill>
                  <a:srgbClr val="86B300"/>
                </a:solidFill>
                <a:latin typeface="Menlo" panose="020B0609030804020204" pitchFamily="49" charset="0"/>
              </a:rPr>
              <a:t>, "</a:t>
            </a:r>
            <a:r>
              <a:rPr lang="zh-CN" altLang="en-US" sz="1600" dirty="0">
                <a:solidFill>
                  <a:srgbClr val="5C6166"/>
                </a:solidFill>
                <a:latin typeface="Menlo" panose="020B0609030804020204" pitchFamily="49" charset="0"/>
              </a:rPr>
              <a:t> </a:t>
            </a:r>
            <a:r>
              <a:rPr lang="en-US" altLang="zh-CN" sz="1600" dirty="0">
                <a:solidFill>
                  <a:srgbClr val="ED9366"/>
                </a:solidFill>
                <a:latin typeface="Menlo" panose="020B0609030804020204" pitchFamily="49" charset="0"/>
              </a:rPr>
              <a:t>.</a:t>
            </a:r>
            <a:r>
              <a:rPr lang="zh-CN" altLang="en-US" sz="1600" dirty="0">
                <a:solidFill>
                  <a:srgbClr val="5C6166"/>
                </a:solidFill>
                <a:latin typeface="Menlo" panose="020B0609030804020204" pitchFamily="49" charset="0"/>
              </a:rPr>
              <a:t> </a:t>
            </a:r>
            <a:r>
              <a:rPr lang="en-US" altLang="zh-CN" sz="1600" i="1" dirty="0">
                <a:solidFill>
                  <a:srgbClr val="55B4D4"/>
                </a:solidFill>
                <a:latin typeface="Menlo" panose="020B0609030804020204" pitchFamily="49" charset="0"/>
              </a:rPr>
              <a:t>$this</a:t>
            </a:r>
            <a:r>
              <a:rPr lang="en-US" altLang="zh-CN" sz="1600" dirty="0">
                <a:solidFill>
                  <a:srgbClr val="ED9366"/>
                </a:solidFill>
                <a:latin typeface="Menlo" panose="020B0609030804020204" pitchFamily="49" charset="0"/>
              </a:rPr>
              <a:t>-&gt;</a:t>
            </a:r>
            <a:r>
              <a:rPr lang="en-US" altLang="zh-CN" sz="1600" dirty="0" err="1">
                <a:solidFill>
                  <a:srgbClr val="5C6166"/>
                </a:solidFill>
                <a:latin typeface="Menlo" panose="020B0609030804020204" pitchFamily="49" charset="0"/>
              </a:rPr>
              <a:t>seatNum</a:t>
            </a:r>
            <a:r>
              <a:rPr lang="en-US" altLang="zh-CN" sz="1600" dirty="0">
                <a:solidFill>
                  <a:srgbClr val="5C6166"/>
                </a:solidFill>
                <a:latin typeface="Menlo" panose="020B0609030804020204" pitchFamily="49" charset="0"/>
              </a:rPr>
              <a:t>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zh-CN" altLang="en-US" sz="1600" dirty="0">
                <a:solidFill>
                  <a:srgbClr val="86B300"/>
                </a:solidFill>
                <a:latin typeface="Menlo" panose="020B0609030804020204" pitchFamily="49" charset="0"/>
              </a:rPr>
              <a:t>座椅布局</a:t>
            </a:r>
            <a:r>
              <a:rPr lang="en-US" altLang="zh-CN" sz="1600" dirty="0">
                <a:solidFill>
                  <a:srgbClr val="86B300"/>
                </a:solidFill>
                <a:latin typeface="Menlo" panose="020B0609030804020204" pitchFamily="49" charset="0"/>
              </a:rPr>
              <a:t>..."</a:t>
            </a:r>
            <a:r>
              <a:rPr lang="en-US" altLang="zh-CN" sz="1600" dirty="0">
                <a:solidFill>
                  <a:srgbClr val="5C6166"/>
                </a:solidFill>
                <a:latin typeface="Menlo" panose="020B0609030804020204" pitchFamily="49" charset="0"/>
              </a:rPr>
              <a:t>;</a:t>
            </a:r>
          </a:p>
          <a:p>
            <a:r>
              <a:rPr lang="zh-CN" altLang="en-US" sz="1600" dirty="0">
                <a:solidFill>
                  <a:srgbClr val="5C6166"/>
                </a:solidFill>
                <a:latin typeface="Menlo" panose="020B0609030804020204" pitchFamily="49" charset="0"/>
              </a:rPr>
              <a:t>  </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a:t>
            </a:r>
          </a:p>
          <a:p>
            <a:r>
              <a:rPr lang="en-US" altLang="zh-CN" sz="1600" i="1" dirty="0">
                <a:solidFill>
                  <a:srgbClr val="787B80"/>
                </a:solidFill>
                <a:latin typeface="Menlo" panose="020B0609030804020204" pitchFamily="49" charset="0"/>
              </a:rPr>
              <a:t>// </a:t>
            </a:r>
            <a:r>
              <a:rPr lang="zh-CN" altLang="en-US" sz="1600" i="1" dirty="0">
                <a:solidFill>
                  <a:srgbClr val="787B80"/>
                </a:solidFill>
                <a:latin typeface="Menlo" panose="020B0609030804020204" pitchFamily="49" charset="0"/>
              </a:rPr>
              <a:t>子类继承抽象类</a:t>
            </a:r>
            <a:endParaRPr lang="zh-CN" altLang="en-US" sz="1600" dirty="0">
              <a:solidFill>
                <a:srgbClr val="5C6166"/>
              </a:solidFill>
              <a:latin typeface="Menlo" panose="020B0609030804020204" pitchFamily="49" charset="0"/>
            </a:endParaRPr>
          </a:p>
          <a:p>
            <a:r>
              <a:rPr lang="en-US" altLang="zh-CN" sz="1600" dirty="0">
                <a:solidFill>
                  <a:srgbClr val="FA8D3E"/>
                </a:solidFill>
                <a:latin typeface="Menlo" panose="020B0609030804020204" pitchFamily="49" charset="0"/>
              </a:rPr>
              <a:t>class</a:t>
            </a:r>
            <a:r>
              <a:rPr lang="en-US" altLang="zh-CN" sz="1600" dirty="0">
                <a:solidFill>
                  <a:srgbClr val="5C6166"/>
                </a:solidFill>
                <a:latin typeface="Menlo" panose="020B0609030804020204" pitchFamily="49" charset="0"/>
              </a:rPr>
              <a:t> </a:t>
            </a:r>
            <a:r>
              <a:rPr lang="en-US" altLang="zh-CN" sz="1600" dirty="0" err="1">
                <a:solidFill>
                  <a:srgbClr val="399EE6"/>
                </a:solidFill>
                <a:latin typeface="Menlo" panose="020B0609030804020204" pitchFamily="49" charset="0"/>
              </a:rPr>
              <a:t>MotorVehicle</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extends</a:t>
            </a:r>
            <a:r>
              <a:rPr lang="en-US" altLang="zh-CN" sz="1600" dirty="0">
                <a:solidFill>
                  <a:srgbClr val="5C6166"/>
                </a:solidFill>
                <a:latin typeface="Menlo" panose="020B0609030804020204" pitchFamily="49" charset="0"/>
              </a:rPr>
              <a:t> </a:t>
            </a:r>
            <a:r>
              <a:rPr lang="en-US" altLang="zh-CN" sz="1600" dirty="0">
                <a:solidFill>
                  <a:srgbClr val="55B4D4"/>
                </a:solidFill>
                <a:latin typeface="Menlo" panose="020B0609030804020204" pitchFamily="49" charset="0"/>
              </a:rPr>
              <a:t>Car</a:t>
            </a:r>
            <a:r>
              <a:rPr lang="en-US" altLang="zh-CN" sz="1600" dirty="0">
                <a:solidFill>
                  <a:srgbClr val="5C6166"/>
                </a:solidFill>
                <a:latin typeface="Menlo" panose="020B0609030804020204" pitchFamily="49" charset="0"/>
              </a:rPr>
              <a:t> {</a:t>
            </a:r>
          </a:p>
          <a:p>
            <a:r>
              <a:rPr lang="zh-CN" altLang="en-US" sz="1600" i="1" dirty="0">
                <a:solidFill>
                  <a:srgbClr val="787B80"/>
                </a:solidFill>
                <a:latin typeface="Menlo" panose="020B0609030804020204" pitchFamily="49" charset="0"/>
              </a:rPr>
              <a:t>  </a:t>
            </a:r>
            <a:r>
              <a:rPr lang="en-US" altLang="zh-CN" sz="1600" i="1" dirty="0">
                <a:solidFill>
                  <a:srgbClr val="787B80"/>
                </a:solidFill>
                <a:latin typeface="Menlo" panose="020B0609030804020204" pitchFamily="49" charset="0"/>
              </a:rPr>
              <a:t>// </a:t>
            </a:r>
            <a:r>
              <a:rPr lang="zh-CN" altLang="en-US" sz="1600" i="1" dirty="0">
                <a:solidFill>
                  <a:srgbClr val="787B80"/>
                </a:solidFill>
                <a:latin typeface="Menlo" panose="020B0609030804020204" pitchFamily="49" charset="0"/>
              </a:rPr>
              <a:t>实现抽象方法</a:t>
            </a:r>
            <a:endParaRPr lang="zh-CN" altLang="en-US" sz="1600" dirty="0">
              <a:solidFill>
                <a:srgbClr val="5C6166"/>
              </a:solidFill>
              <a:latin typeface="Menlo" panose="020B0609030804020204" pitchFamily="49" charset="0"/>
            </a:endParaRP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drive</a:t>
            </a:r>
            <a:r>
              <a:rPr lang="en-US" altLang="zh-CN" sz="1600" dirty="0">
                <a:solidFill>
                  <a:srgbClr val="5C6166"/>
                </a:solidFill>
                <a:latin typeface="Menlo" panose="020B0609030804020204" pitchFamily="49" charset="0"/>
              </a:rPr>
              <a:t>() {</a:t>
            </a:r>
          </a:p>
          <a:p>
            <a:r>
              <a:rPr lang="zh-CN" altLang="en-US" sz="1600" dirty="0">
                <a:solidFill>
                  <a:srgbClr val="F07171"/>
                </a:solidFill>
                <a:latin typeface="Menlo" panose="020B0609030804020204" pitchFamily="49" charset="0"/>
              </a:rPr>
              <a:t>    </a:t>
            </a:r>
            <a:r>
              <a:rPr lang="en-US" altLang="zh-CN" sz="1600" dirty="0">
                <a:solidFill>
                  <a:srgbClr val="F07171"/>
                </a:solidFill>
                <a:latin typeface="Menlo" panose="020B0609030804020204" pitchFamily="49" charset="0"/>
              </a:rPr>
              <a:t>echo</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en-US" altLang="zh-CN" sz="1600" dirty="0" err="1">
                <a:solidFill>
                  <a:srgbClr val="86B300"/>
                </a:solidFill>
                <a:latin typeface="Menlo" panose="020B0609030804020204" pitchFamily="49" charset="0"/>
              </a:rPr>
              <a:t>MotorVehicle</a:t>
            </a:r>
            <a:r>
              <a:rPr lang="en-US" altLang="zh-CN" sz="1600" dirty="0">
                <a:solidFill>
                  <a:srgbClr val="86B300"/>
                </a:solidFill>
                <a:latin typeface="Menlo" panose="020B0609030804020204" pitchFamily="49" charset="0"/>
              </a:rPr>
              <a:t> Driving..."</a:t>
            </a:r>
            <a:r>
              <a:rPr lang="en-US" altLang="zh-CN" sz="1600" dirty="0">
                <a:solidFill>
                  <a:srgbClr val="5C6166"/>
                </a:solidFill>
                <a:latin typeface="Menlo" panose="020B0609030804020204" pitchFamily="49" charset="0"/>
              </a:rPr>
              <a:t>;</a:t>
            </a:r>
          </a:p>
          <a:p>
            <a:r>
              <a:rPr lang="zh-CN" altLang="en-US" sz="1600" dirty="0">
                <a:solidFill>
                  <a:srgbClr val="5C6166"/>
                </a:solidFill>
                <a:latin typeface="Menlo" panose="020B0609030804020204" pitchFamily="49" charset="0"/>
              </a:rPr>
              <a:t>  </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refuel</a:t>
            </a:r>
            <a:r>
              <a:rPr lang="en-US" altLang="zh-CN" sz="1600" dirty="0">
                <a:solidFill>
                  <a:srgbClr val="5C6166"/>
                </a:solidFill>
                <a:latin typeface="Menlo" panose="020B0609030804020204" pitchFamily="49" charset="0"/>
              </a:rPr>
              <a:t>() {</a:t>
            </a:r>
          </a:p>
          <a:p>
            <a:r>
              <a:rPr lang="zh-CN" altLang="en-US" sz="1600" dirty="0">
                <a:solidFill>
                  <a:srgbClr val="F07171"/>
                </a:solidFill>
                <a:latin typeface="Menlo" panose="020B0609030804020204" pitchFamily="49" charset="0"/>
              </a:rPr>
              <a:t>    </a:t>
            </a:r>
            <a:r>
              <a:rPr lang="en-US" altLang="zh-CN" sz="1600" dirty="0">
                <a:solidFill>
                  <a:srgbClr val="F07171"/>
                </a:solidFill>
                <a:latin typeface="Menlo" panose="020B0609030804020204" pitchFamily="49" charset="0"/>
              </a:rPr>
              <a:t>echo</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zh-CN" altLang="en-US" sz="1600" dirty="0">
                <a:solidFill>
                  <a:srgbClr val="86B300"/>
                </a:solidFill>
                <a:latin typeface="Menlo" panose="020B0609030804020204" pitchFamily="49" charset="0"/>
              </a:rPr>
              <a:t>加油中</a:t>
            </a:r>
            <a:r>
              <a:rPr lang="en-US" altLang="zh-CN" sz="1600" dirty="0">
                <a:solidFill>
                  <a:srgbClr val="86B300"/>
                </a:solidFill>
                <a:latin typeface="Menlo" panose="020B0609030804020204" pitchFamily="49" charset="0"/>
              </a:rPr>
              <a:t>..."</a:t>
            </a:r>
            <a:r>
              <a:rPr lang="en-US" altLang="zh-CN" sz="1600" dirty="0">
                <a:solidFill>
                  <a:srgbClr val="5C6166"/>
                </a:solidFill>
                <a:latin typeface="Menlo" panose="020B0609030804020204" pitchFamily="49" charset="0"/>
              </a:rPr>
              <a:t>;</a:t>
            </a:r>
          </a:p>
          <a:p>
            <a:r>
              <a:rPr lang="zh-CN" altLang="en-US" sz="1600" dirty="0">
                <a:solidFill>
                  <a:srgbClr val="5C6166"/>
                </a:solidFill>
                <a:latin typeface="Menlo" panose="020B0609030804020204" pitchFamily="49" charset="0"/>
              </a:rPr>
              <a:t>  </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$vehicle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new</a:t>
            </a:r>
            <a:r>
              <a:rPr lang="en-US" altLang="zh-CN" sz="1600" dirty="0">
                <a:solidFill>
                  <a:srgbClr val="5C6166"/>
                </a:solidFill>
                <a:latin typeface="Menlo" panose="020B0609030804020204" pitchFamily="49" charset="0"/>
              </a:rPr>
              <a:t> </a:t>
            </a:r>
            <a:r>
              <a:rPr lang="en-US" altLang="zh-CN" sz="1600" dirty="0" err="1">
                <a:solidFill>
                  <a:srgbClr val="55B4D4"/>
                </a:solidFill>
                <a:latin typeface="Menlo" panose="020B0609030804020204" pitchFamily="49" charset="0"/>
              </a:rPr>
              <a:t>MotorVehicle</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$vehicle</a:t>
            </a:r>
            <a:r>
              <a:rPr lang="en-US" altLang="zh-CN" sz="1600" dirty="0">
                <a:solidFill>
                  <a:srgbClr val="ED9366"/>
                </a:solidFill>
                <a:latin typeface="Menlo" panose="020B0609030804020204" pitchFamily="49" charset="0"/>
              </a:rPr>
              <a:t>-&gt;</a:t>
            </a:r>
            <a:r>
              <a:rPr lang="en-US" altLang="zh-CN" sz="1600" dirty="0" err="1">
                <a:solidFill>
                  <a:srgbClr val="F2AE49"/>
                </a:solidFill>
                <a:latin typeface="Menlo" panose="020B0609030804020204" pitchFamily="49" charset="0"/>
              </a:rPr>
              <a:t>showCar</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$vehicle</a:t>
            </a:r>
            <a:r>
              <a:rPr lang="en-US" altLang="zh-CN" sz="1600" dirty="0">
                <a:solidFill>
                  <a:srgbClr val="ED9366"/>
                </a:solidFill>
                <a:latin typeface="Menlo" panose="020B0609030804020204" pitchFamily="49" charset="0"/>
              </a:rPr>
              <a:t>-&gt;</a:t>
            </a:r>
            <a:r>
              <a:rPr lang="en-US" altLang="zh-CN" sz="1600" dirty="0">
                <a:solidFill>
                  <a:srgbClr val="F2AE49"/>
                </a:solidFill>
                <a:latin typeface="Menlo" panose="020B0609030804020204" pitchFamily="49" charset="0"/>
              </a:rPr>
              <a:t>drive</a:t>
            </a:r>
            <a:r>
              <a:rPr lang="en-US" altLang="zh-CN" sz="1600" dirty="0">
                <a:solidFill>
                  <a:srgbClr val="5C6166"/>
                </a:solidFill>
                <a:latin typeface="Menlo" panose="020B0609030804020204" pitchFamily="49" charset="0"/>
              </a:rPr>
              <a:t>();</a:t>
            </a:r>
          </a:p>
          <a:p>
            <a:r>
              <a:rPr lang="en-US" altLang="zh-CN" sz="1600" dirty="0">
                <a:solidFill>
                  <a:srgbClr val="FA8D3E"/>
                </a:solidFill>
                <a:latin typeface="Menlo" panose="020B0609030804020204" pitchFamily="49" charset="0"/>
              </a:rPr>
              <a:t>?&gt;</a:t>
            </a:r>
            <a:endParaRPr lang="en-US" altLang="zh-CN" sz="16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1972088668"/>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2" name="文本框 1">
            <a:extLst>
              <a:ext uri="{FF2B5EF4-FFF2-40B4-BE49-F238E27FC236}">
                <a16:creationId xmlns:a16="http://schemas.microsoft.com/office/drawing/2014/main" id="{B8CD1BEA-6D50-471B-89F6-2FB2CCE88BCB}"/>
              </a:ext>
            </a:extLst>
          </p:cNvPr>
          <p:cNvSpPr txBox="1"/>
          <p:nvPr/>
        </p:nvSpPr>
        <p:spPr>
          <a:xfrm>
            <a:off x="855876" y="2084655"/>
            <a:ext cx="10437986" cy="1200329"/>
          </a:xfrm>
          <a:prstGeom prst="rect">
            <a:avLst/>
          </a:prstGeom>
          <a:noFill/>
        </p:spPr>
        <p:txBody>
          <a:bodyPr wrap="square" rtlCol="0">
            <a:spAutoFit/>
          </a:bodyPr>
          <a:lstStyle/>
          <a:p>
            <a:r>
              <a:rPr lang="zh-CN" altLang="en-US" sz="2400" dirty="0"/>
              <a:t>        </a:t>
            </a:r>
            <a:r>
              <a:rPr lang="en-US" altLang="zh-CN" sz="2400" dirty="0"/>
              <a:t>PHP</a:t>
            </a:r>
            <a:r>
              <a:rPr lang="zh-CN" altLang="en-US" sz="2400" dirty="0"/>
              <a:t>中只支持单继承，只能从一个父类来继承功能，不过如果希望同时从多个父类继承功能的话就需要使用接口来实现。</a:t>
            </a:r>
            <a:r>
              <a:rPr lang="zh-CN" altLang="en-US" sz="2400" b="1" dirty="0">
                <a:solidFill>
                  <a:srgbClr val="0070C0"/>
                </a:solidFill>
              </a:rPr>
              <a:t>接口就是特殊的抽象类，而抽象类又是一种特殊的类，所以可以将接口看作是一种特殊的类。</a:t>
            </a:r>
            <a:endParaRPr lang="en-US" altLang="zh-CN" sz="2400" b="1" dirty="0">
              <a:solidFill>
                <a:srgbClr val="0070C0"/>
              </a:solidFill>
            </a:endParaRPr>
          </a:p>
        </p:txBody>
      </p:sp>
      <p:sp>
        <p:nvSpPr>
          <p:cNvPr id="13" name="矩形 12">
            <a:extLst>
              <a:ext uri="{FF2B5EF4-FFF2-40B4-BE49-F238E27FC236}">
                <a16:creationId xmlns:a16="http://schemas.microsoft.com/office/drawing/2014/main" id="{E9E9C4DF-7E45-7D46-9FC2-7252E02740DE}"/>
              </a:ext>
            </a:extLst>
          </p:cNvPr>
          <p:cNvSpPr/>
          <p:nvPr/>
        </p:nvSpPr>
        <p:spPr>
          <a:xfrm>
            <a:off x="855876" y="3668831"/>
            <a:ext cx="10354703" cy="1200329"/>
          </a:xfrm>
          <a:prstGeom prst="rect">
            <a:avLst/>
          </a:prstGeom>
        </p:spPr>
        <p:txBody>
          <a:bodyPr wrap="square">
            <a:spAutoFit/>
          </a:bodyPr>
          <a:lstStyle/>
          <a:p>
            <a:r>
              <a:rPr lang="zh-CN" altLang="en-US" sz="2400" dirty="0"/>
              <a:t>        使用接口（</a:t>
            </a:r>
            <a:r>
              <a:rPr lang="en-US" altLang="zh-CN" sz="2400" dirty="0"/>
              <a:t>interface</a:t>
            </a:r>
            <a:r>
              <a:rPr lang="zh-CN" altLang="en-US" sz="2400" dirty="0"/>
              <a:t>），可以指定某个类必须实现哪些方法，但不需要定义这些方法的具体内容。 由于接口（</a:t>
            </a:r>
            <a:r>
              <a:rPr lang="en-US" altLang="zh-CN" sz="2400" dirty="0"/>
              <a:t>interface</a:t>
            </a:r>
            <a:r>
              <a:rPr lang="zh-CN" altLang="en-US" sz="2400" dirty="0"/>
              <a:t>）和类（</a:t>
            </a:r>
            <a:r>
              <a:rPr lang="en-US" altLang="zh-CN" sz="2400" dirty="0"/>
              <a:t>class</a:t>
            </a:r>
            <a:r>
              <a:rPr lang="zh-CN" altLang="en-US" sz="2400" dirty="0"/>
              <a:t>）、</a:t>
            </a:r>
            <a:r>
              <a:rPr lang="en-US" altLang="zh-CN" sz="2400" dirty="0"/>
              <a:t>trait </a:t>
            </a:r>
            <a:r>
              <a:rPr lang="zh-CN" altLang="en-US" sz="2400" dirty="0"/>
              <a:t>共享了命名空间，所以它们不能重名。</a:t>
            </a:r>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接口</a:t>
            </a:r>
            <a:endParaRPr lang="en-US" altLang="zh-CN" sz="2400" b="1" dirty="0"/>
          </a:p>
        </p:txBody>
      </p:sp>
    </p:spTree>
    <p:extLst>
      <p:ext uri="{BB962C8B-B14F-4D97-AF65-F5344CB8AC3E}">
        <p14:creationId xmlns:p14="http://schemas.microsoft.com/office/powerpoint/2010/main" val="693887083"/>
      </p:ext>
    </p:extLst>
  </p:cSld>
  <p:clrMapOvr>
    <a:masterClrMapping/>
  </p:clrMapOvr>
  <p:transition spd="slow"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2" name="文本框 1">
            <a:extLst>
              <a:ext uri="{FF2B5EF4-FFF2-40B4-BE49-F238E27FC236}">
                <a16:creationId xmlns:a16="http://schemas.microsoft.com/office/drawing/2014/main" id="{B8CD1BEA-6D50-471B-89F6-2FB2CCE88BCB}"/>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接口的声明</a:t>
            </a:r>
            <a:endParaRPr lang="en-US" altLang="zh-CN" sz="2400" b="1" dirty="0"/>
          </a:p>
        </p:txBody>
      </p:sp>
      <p:sp>
        <p:nvSpPr>
          <p:cNvPr id="9" name="矩形 8">
            <a:extLst>
              <a:ext uri="{FF2B5EF4-FFF2-40B4-BE49-F238E27FC236}">
                <a16:creationId xmlns:a16="http://schemas.microsoft.com/office/drawing/2014/main" id="{C6077855-2CF9-BB49-AC5F-0CF29BF0A9C4}"/>
              </a:ext>
            </a:extLst>
          </p:cNvPr>
          <p:cNvSpPr/>
          <p:nvPr/>
        </p:nvSpPr>
        <p:spPr>
          <a:xfrm>
            <a:off x="1054646" y="3212976"/>
            <a:ext cx="3888432" cy="1569660"/>
          </a:xfrm>
          <a:prstGeom prst="rect">
            <a:avLst/>
          </a:prstGeom>
        </p:spPr>
        <p:txBody>
          <a:bodyPr wrap="square">
            <a:spAutoFit/>
          </a:bodyPr>
          <a:lstStyle/>
          <a:p>
            <a:r>
              <a:rPr lang="en-US" altLang="zh-CN" sz="2400" dirty="0">
                <a:solidFill>
                  <a:srgbClr val="007700"/>
                </a:solidFill>
                <a:latin typeface="Fira Mono" panose="020F0502020204030204" pitchFamily="34" charset="0"/>
              </a:rPr>
              <a:t>class</a:t>
            </a:r>
            <a:r>
              <a:rPr lang="zh-CN" altLang="en-US" sz="2400" dirty="0">
                <a:solidFill>
                  <a:srgbClr val="007700"/>
                </a:solidFill>
                <a:latin typeface="Fira Mono" panose="020F0502020204030204" pitchFamily="34" charset="0"/>
              </a:rPr>
              <a:t> </a:t>
            </a:r>
            <a:r>
              <a:rPr lang="zh-CN" altLang="en-US" sz="2400" dirty="0">
                <a:solidFill>
                  <a:srgbClr val="0000BB"/>
                </a:solidFill>
                <a:latin typeface="Fira Mono" panose="020F0502020204030204" pitchFamily="34" charset="0"/>
              </a:rPr>
              <a:t>Student</a:t>
            </a:r>
            <a:r>
              <a:rPr lang="zh-CN" altLang="en-US" sz="2400" dirty="0">
                <a:solidFill>
                  <a:srgbClr val="007700"/>
                </a:solidFill>
                <a:latin typeface="Fira Mono" panose="020F0502020204030204" pitchFamily="34" charset="0"/>
              </a:rPr>
              <a:t>{</a:t>
            </a:r>
          </a:p>
          <a:p>
            <a:r>
              <a:rPr lang="zh-CN" altLang="en-US" sz="2400" dirty="0">
                <a:solidFill>
                  <a:srgbClr val="007700"/>
                </a:solidFill>
                <a:latin typeface="Fira Mono" panose="020F0502020204030204" pitchFamily="34" charset="0"/>
              </a:rPr>
              <a:t>  </a:t>
            </a:r>
            <a:r>
              <a:rPr lang="zh-CN" altLang="en-US" sz="2400" dirty="0">
                <a:solidFill>
                  <a:srgbClr val="FF8000"/>
                </a:solidFill>
                <a:latin typeface="Fira Mono" panose="020F0502020204030204" pitchFamily="34" charset="0"/>
              </a:rPr>
              <a:t>// 成员属性</a:t>
            </a:r>
            <a:endParaRPr lang="zh-CN" altLang="en-US" sz="2400" dirty="0">
              <a:solidFill>
                <a:srgbClr val="007700"/>
              </a:solidFill>
              <a:latin typeface="Fira Mono" panose="020F0502020204030204" pitchFamily="34" charset="0"/>
            </a:endParaRPr>
          </a:p>
          <a:p>
            <a:r>
              <a:rPr lang="zh-CN" altLang="en-US" sz="2400" dirty="0">
                <a:solidFill>
                  <a:srgbClr val="007700"/>
                </a:solidFill>
                <a:latin typeface="Fira Mono" panose="020F0502020204030204" pitchFamily="34" charset="0"/>
              </a:rPr>
              <a:t>  </a:t>
            </a:r>
            <a:r>
              <a:rPr lang="zh-CN" altLang="en-US" sz="2400" dirty="0">
                <a:solidFill>
                  <a:srgbClr val="FF8000"/>
                </a:solidFill>
                <a:latin typeface="Fira Mono" panose="020F0502020204030204" pitchFamily="34" charset="0"/>
              </a:rPr>
              <a:t>// 成员方法</a:t>
            </a:r>
          </a:p>
          <a:p>
            <a:r>
              <a:rPr lang="zh-CN" altLang="en-US" sz="2400" dirty="0">
                <a:solidFill>
                  <a:srgbClr val="007700"/>
                </a:solidFill>
                <a:latin typeface="Fira Mono" panose="020F0502020204030204" pitchFamily="34" charset="0"/>
              </a:rPr>
              <a:t>}</a:t>
            </a:r>
          </a:p>
        </p:txBody>
      </p:sp>
      <p:sp>
        <p:nvSpPr>
          <p:cNvPr id="11" name="矩形 10">
            <a:extLst>
              <a:ext uri="{FF2B5EF4-FFF2-40B4-BE49-F238E27FC236}">
                <a16:creationId xmlns:a16="http://schemas.microsoft.com/office/drawing/2014/main" id="{A1CE50FC-5A2B-F543-BA9F-D2804827ED92}"/>
              </a:ext>
            </a:extLst>
          </p:cNvPr>
          <p:cNvSpPr/>
          <p:nvPr/>
        </p:nvSpPr>
        <p:spPr>
          <a:xfrm>
            <a:off x="6887294" y="3212976"/>
            <a:ext cx="3888432" cy="1569660"/>
          </a:xfrm>
          <a:prstGeom prst="rect">
            <a:avLst/>
          </a:prstGeom>
        </p:spPr>
        <p:txBody>
          <a:bodyPr wrap="square">
            <a:spAutoFit/>
          </a:bodyPr>
          <a:lstStyle/>
          <a:p>
            <a:r>
              <a:rPr lang="en-US" altLang="zh-CN" sz="2400" dirty="0">
                <a:solidFill>
                  <a:srgbClr val="007700"/>
                </a:solidFill>
                <a:latin typeface="Fira Mono" panose="020F0502020204030204" pitchFamily="34" charset="0"/>
              </a:rPr>
              <a:t>interface</a:t>
            </a:r>
            <a:r>
              <a:rPr lang="zh-CN" altLang="en-US" sz="2400" dirty="0">
                <a:solidFill>
                  <a:srgbClr val="007700"/>
                </a:solidFill>
                <a:latin typeface="Fira Mono" panose="020F0502020204030204" pitchFamily="34" charset="0"/>
              </a:rPr>
              <a:t> </a:t>
            </a:r>
            <a:r>
              <a:rPr lang="zh-CN" altLang="en-US" sz="2400" dirty="0">
                <a:solidFill>
                  <a:srgbClr val="0000BB"/>
                </a:solidFill>
                <a:latin typeface="Fira Mono" panose="020F0502020204030204" pitchFamily="34" charset="0"/>
              </a:rPr>
              <a:t>接口名称</a:t>
            </a:r>
            <a:r>
              <a:rPr lang="zh-CN" altLang="en-US" sz="2400" dirty="0">
                <a:solidFill>
                  <a:srgbClr val="007700"/>
                </a:solidFill>
                <a:latin typeface="Fira Mono" panose="020F0502020204030204" pitchFamily="34" charset="0"/>
              </a:rPr>
              <a:t>{</a:t>
            </a:r>
          </a:p>
          <a:p>
            <a:r>
              <a:rPr lang="zh-CN" altLang="en-US" sz="2400" dirty="0">
                <a:solidFill>
                  <a:srgbClr val="007700"/>
                </a:solidFill>
                <a:latin typeface="Fira Mono" panose="020F0502020204030204" pitchFamily="34" charset="0"/>
              </a:rPr>
              <a:t>  </a:t>
            </a:r>
            <a:r>
              <a:rPr lang="zh-CN" altLang="en-US" sz="2400" dirty="0">
                <a:solidFill>
                  <a:srgbClr val="FF8000"/>
                </a:solidFill>
                <a:latin typeface="Fira Mono" panose="020F0502020204030204" pitchFamily="34" charset="0"/>
              </a:rPr>
              <a:t>// 常量成员</a:t>
            </a:r>
            <a:endParaRPr lang="zh-CN" altLang="en-US" sz="2400" dirty="0">
              <a:solidFill>
                <a:srgbClr val="007700"/>
              </a:solidFill>
              <a:latin typeface="Fira Mono" panose="020F0502020204030204" pitchFamily="34" charset="0"/>
            </a:endParaRPr>
          </a:p>
          <a:p>
            <a:r>
              <a:rPr lang="zh-CN" altLang="en-US" sz="2400" dirty="0">
                <a:solidFill>
                  <a:srgbClr val="007700"/>
                </a:solidFill>
                <a:latin typeface="Fira Mono" panose="020F0502020204030204" pitchFamily="34" charset="0"/>
              </a:rPr>
              <a:t>  </a:t>
            </a:r>
            <a:r>
              <a:rPr lang="zh-CN" altLang="en-US" sz="2400" dirty="0">
                <a:solidFill>
                  <a:srgbClr val="FF8000"/>
                </a:solidFill>
                <a:latin typeface="Fira Mono" panose="020F0502020204030204" pitchFamily="34" charset="0"/>
              </a:rPr>
              <a:t>// 抽象方法</a:t>
            </a:r>
          </a:p>
          <a:p>
            <a:r>
              <a:rPr lang="zh-CN" altLang="en-US" sz="2400" dirty="0">
                <a:solidFill>
                  <a:srgbClr val="007700"/>
                </a:solidFill>
                <a:latin typeface="Fira Mono" panose="020F0502020204030204" pitchFamily="34" charset="0"/>
              </a:rPr>
              <a:t>}</a:t>
            </a:r>
          </a:p>
        </p:txBody>
      </p:sp>
      <p:sp>
        <p:nvSpPr>
          <p:cNvPr id="12" name="右箭头 11">
            <a:extLst>
              <a:ext uri="{FF2B5EF4-FFF2-40B4-BE49-F238E27FC236}">
                <a16:creationId xmlns:a16="http://schemas.microsoft.com/office/drawing/2014/main" id="{03D16D03-5C8F-9D4D-84A7-B0A1BB71285A}"/>
              </a:ext>
            </a:extLst>
          </p:cNvPr>
          <p:cNvSpPr/>
          <p:nvPr/>
        </p:nvSpPr>
        <p:spPr>
          <a:xfrm>
            <a:off x="4943078" y="3664027"/>
            <a:ext cx="792088" cy="559680"/>
          </a:xfrm>
          <a:prstGeom prst="rightArrow">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27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矩形 6">
            <a:extLst>
              <a:ext uri="{FF2B5EF4-FFF2-40B4-BE49-F238E27FC236}">
                <a16:creationId xmlns:a16="http://schemas.microsoft.com/office/drawing/2014/main" id="{27EC43D7-EE41-1B42-AE78-690D0E4805C1}"/>
              </a:ext>
            </a:extLst>
          </p:cNvPr>
          <p:cNvSpPr/>
          <p:nvPr/>
        </p:nvSpPr>
        <p:spPr>
          <a:xfrm>
            <a:off x="855877" y="1938454"/>
            <a:ext cx="10354703" cy="830997"/>
          </a:xfrm>
          <a:prstGeom prst="rect">
            <a:avLst/>
          </a:prstGeom>
        </p:spPr>
        <p:txBody>
          <a:bodyPr wrap="square">
            <a:spAutoFit/>
          </a:bodyPr>
          <a:lstStyle/>
          <a:p>
            <a:r>
              <a:rPr lang="zh-CN" altLang="en-US" sz="2400" dirty="0"/>
              <a:t>        接口就像定义一个标准的类一样，我们只需要通过 </a:t>
            </a:r>
            <a:r>
              <a:rPr lang="en-US" altLang="zh-CN" sz="2400" dirty="0"/>
              <a:t>interface </a:t>
            </a:r>
            <a:r>
              <a:rPr lang="zh-CN" altLang="en-US" sz="2400" dirty="0"/>
              <a:t>关键字替换掉 </a:t>
            </a:r>
            <a:r>
              <a:rPr lang="en-US" altLang="zh-CN" sz="2400" dirty="0"/>
              <a:t>class </a:t>
            </a:r>
            <a:r>
              <a:rPr lang="zh-CN" altLang="en-US" sz="2400" dirty="0"/>
              <a:t>关键字来定义，同时其中所有的方法都是空的。</a:t>
            </a:r>
          </a:p>
        </p:txBody>
      </p:sp>
      <p:sp>
        <p:nvSpPr>
          <p:cNvPr id="8" name="矩形 7">
            <a:extLst>
              <a:ext uri="{FF2B5EF4-FFF2-40B4-BE49-F238E27FC236}">
                <a16:creationId xmlns:a16="http://schemas.microsoft.com/office/drawing/2014/main" id="{946D4780-2D22-354B-A6FC-4714922A48DD}"/>
              </a:ext>
            </a:extLst>
          </p:cNvPr>
          <p:cNvSpPr/>
          <p:nvPr/>
        </p:nvSpPr>
        <p:spPr>
          <a:xfrm>
            <a:off x="855876" y="5013176"/>
            <a:ext cx="10354703" cy="1200329"/>
          </a:xfrm>
          <a:prstGeom prst="rect">
            <a:avLst/>
          </a:prstGeom>
        </p:spPr>
        <p:txBody>
          <a:bodyPr wrap="square">
            <a:spAutoFit/>
          </a:bodyPr>
          <a:lstStyle/>
          <a:p>
            <a:r>
              <a:rPr lang="zh-CN" altLang="en-US" sz="2400" b="1" dirty="0"/>
              <a:t>注意：</a:t>
            </a:r>
            <a:endParaRPr lang="en-US" altLang="zh-CN" sz="2400" b="1" dirty="0"/>
          </a:p>
          <a:p>
            <a:r>
              <a:rPr lang="zh-CN" altLang="en-US" sz="2400" dirty="0"/>
              <a:t>        </a:t>
            </a:r>
            <a:r>
              <a:rPr lang="en-US" altLang="zh-CN" sz="2400" dirty="0"/>
              <a:t>1</a:t>
            </a:r>
            <a:r>
              <a:rPr lang="zh-CN" altLang="en-US" sz="2400" dirty="0"/>
              <a:t>、接口中定义的所有方法都必须是</a:t>
            </a:r>
            <a:r>
              <a:rPr lang="zh-CN" altLang="en-US" sz="2400" b="1" dirty="0"/>
              <a:t>公有（</a:t>
            </a:r>
            <a:r>
              <a:rPr lang="en-US" altLang="zh-CN" sz="2400" b="1" dirty="0"/>
              <a:t>public</a:t>
            </a:r>
            <a:r>
              <a:rPr lang="zh-CN" altLang="en-US" sz="2400" b="1" dirty="0"/>
              <a:t>）</a:t>
            </a:r>
            <a:r>
              <a:rPr lang="zh-CN" altLang="en-US" sz="2400" dirty="0"/>
              <a:t>，这是接口的特性。</a:t>
            </a:r>
            <a:endParaRPr lang="en-US" altLang="zh-CN" sz="2400" dirty="0"/>
          </a:p>
          <a:p>
            <a:r>
              <a:rPr lang="zh-CN" altLang="en-US" sz="2400" dirty="0"/>
              <a:t>        </a:t>
            </a:r>
            <a:r>
              <a:rPr lang="en-US" altLang="zh-CN" sz="2400" dirty="0"/>
              <a:t>2</a:t>
            </a:r>
            <a:r>
              <a:rPr lang="zh-CN" altLang="en-US" sz="2400" dirty="0"/>
              <a:t>、接口和抽象类一样也不能实例化为对象。</a:t>
            </a:r>
          </a:p>
        </p:txBody>
      </p:sp>
    </p:spTree>
    <p:extLst>
      <p:ext uri="{BB962C8B-B14F-4D97-AF65-F5344CB8AC3E}">
        <p14:creationId xmlns:p14="http://schemas.microsoft.com/office/powerpoint/2010/main" val="3140803629"/>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right)">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3DBAEFF-AF62-344A-9C5C-AE7279B2E85D}"/>
              </a:ext>
            </a:extLst>
          </p:cNvPr>
          <p:cNvSpPr/>
          <p:nvPr/>
        </p:nvSpPr>
        <p:spPr>
          <a:xfrm>
            <a:off x="910630" y="1124744"/>
            <a:ext cx="9476574" cy="3722429"/>
          </a:xfrm>
          <a:prstGeom prst="rect">
            <a:avLst/>
          </a:prstGeom>
        </p:spPr>
        <p:txBody>
          <a:bodyPr wrap="square">
            <a:spAutoFit/>
          </a:bodyPr>
          <a:lstStyle/>
          <a:p>
            <a:r>
              <a:rPr lang="zh-CN" altLang="en-US" sz="2400" b="1" dirty="0">
                <a:solidFill>
                  <a:srgbClr val="333333"/>
                </a:solidFill>
                <a:latin typeface="Quicksand"/>
              </a:rPr>
              <a:t>注意：</a:t>
            </a:r>
          </a:p>
          <a:p>
            <a:pPr marL="720000">
              <a:lnSpc>
                <a:spcPct val="150000"/>
              </a:lnSpc>
              <a:buFont typeface="Arial" panose="020B0604020202020204" pitchFamily="34" charset="0"/>
              <a:buChar char="•"/>
            </a:pPr>
            <a:r>
              <a:rPr lang="zh-CN" altLang="en-US" sz="2400" dirty="0">
                <a:solidFill>
                  <a:srgbClr val="333333"/>
                </a:solidFill>
                <a:latin typeface="Quicksand"/>
              </a:rPr>
              <a:t>    接口中</a:t>
            </a:r>
            <a:r>
              <a:rPr lang="zh-CN" altLang="en-US" sz="2400" b="1" dirty="0">
                <a:solidFill>
                  <a:srgbClr val="FF0000"/>
                </a:solidFill>
                <a:latin typeface="Quicksand"/>
              </a:rPr>
              <a:t>所有的方法都是抽象方法</a:t>
            </a:r>
            <a:r>
              <a:rPr lang="zh-CN" altLang="en-US" sz="2400" dirty="0">
                <a:solidFill>
                  <a:srgbClr val="333333"/>
                </a:solidFill>
                <a:latin typeface="Quicksand"/>
              </a:rPr>
              <a:t>，而且不需要在方法前使用 </a:t>
            </a:r>
            <a:r>
              <a:rPr lang="en-US" altLang="zh-CN" sz="2400">
                <a:solidFill>
                  <a:srgbClr val="333333"/>
                </a:solidFill>
                <a:latin typeface="Quicksand"/>
              </a:rPr>
              <a:t>abstract</a:t>
            </a:r>
            <a:r>
              <a:rPr lang="zh-CN" altLang="en-US" sz="2400">
                <a:solidFill>
                  <a:srgbClr val="333333"/>
                </a:solidFill>
                <a:latin typeface="Quicksand"/>
              </a:rPr>
              <a:t>（</a:t>
            </a:r>
            <a:r>
              <a:rPr lang="zh-CN" altLang="en-US" sz="2400" dirty="0">
                <a:solidFill>
                  <a:srgbClr val="333333"/>
                </a:solidFill>
                <a:latin typeface="Quicksand"/>
              </a:rPr>
              <a:t>抽象）</a:t>
            </a:r>
            <a:r>
              <a:rPr lang="en-US" altLang="zh-CN" sz="2400" dirty="0">
                <a:solidFill>
                  <a:srgbClr val="333333"/>
                </a:solidFill>
                <a:latin typeface="Quicksand"/>
              </a:rPr>
              <a:t> </a:t>
            </a:r>
            <a:r>
              <a:rPr lang="zh-CN" altLang="en-US" sz="2400" dirty="0">
                <a:solidFill>
                  <a:srgbClr val="333333"/>
                </a:solidFill>
                <a:latin typeface="Quicksand"/>
              </a:rPr>
              <a:t>关键字进行修饰。</a:t>
            </a:r>
            <a:endParaRPr lang="en-US" altLang="zh-CN" sz="2400" dirty="0">
              <a:solidFill>
                <a:srgbClr val="333333"/>
              </a:solidFill>
              <a:latin typeface="Quicksand"/>
            </a:endParaRPr>
          </a:p>
          <a:p>
            <a:pPr marL="720000">
              <a:lnSpc>
                <a:spcPct val="150000"/>
              </a:lnSpc>
              <a:buFont typeface="Arial" panose="020B0604020202020204" pitchFamily="34" charset="0"/>
              <a:buChar char="•"/>
            </a:pPr>
            <a:r>
              <a:rPr lang="zh-CN" altLang="en-US" sz="2400" dirty="0">
                <a:solidFill>
                  <a:srgbClr val="333333"/>
                </a:solidFill>
                <a:latin typeface="Quicksand"/>
              </a:rPr>
              <a:t>    接口中也</a:t>
            </a:r>
            <a:r>
              <a:rPr lang="zh-CN" altLang="en-US" sz="2400" b="1" dirty="0">
                <a:solidFill>
                  <a:srgbClr val="0070C0"/>
                </a:solidFill>
                <a:latin typeface="Quicksand"/>
              </a:rPr>
              <a:t>不需要显式地使用 </a:t>
            </a:r>
            <a:r>
              <a:rPr lang="en-US" altLang="zh-CN" sz="2400" b="1" dirty="0">
                <a:solidFill>
                  <a:srgbClr val="0070C0"/>
                </a:solidFill>
                <a:latin typeface="Quicksand"/>
              </a:rPr>
              <a:t>public </a:t>
            </a:r>
            <a:r>
              <a:rPr lang="zh-CN" altLang="en-US" sz="2400" dirty="0">
                <a:solidFill>
                  <a:srgbClr val="333333"/>
                </a:solidFill>
                <a:latin typeface="Quicksand"/>
              </a:rPr>
              <a:t>访问权限来进行修饰，因为默认权限就是 </a:t>
            </a:r>
            <a:r>
              <a:rPr lang="en-US" altLang="zh-CN" sz="2400" dirty="0">
                <a:solidFill>
                  <a:srgbClr val="333333"/>
                </a:solidFill>
                <a:latin typeface="Quicksand"/>
              </a:rPr>
              <a:t>public </a:t>
            </a:r>
            <a:r>
              <a:rPr lang="zh-CN" altLang="en-US" sz="2400" dirty="0">
                <a:solidFill>
                  <a:srgbClr val="333333"/>
                </a:solidFill>
                <a:latin typeface="Quicksand"/>
              </a:rPr>
              <a:t>的，也只能是 </a:t>
            </a:r>
            <a:r>
              <a:rPr lang="en-US" altLang="zh-CN" sz="2400" dirty="0">
                <a:solidFill>
                  <a:srgbClr val="333333"/>
                </a:solidFill>
                <a:latin typeface="Quicksand"/>
              </a:rPr>
              <a:t>public</a:t>
            </a:r>
            <a:r>
              <a:rPr lang="zh-CN" altLang="en-US" sz="2400" dirty="0">
                <a:solidFill>
                  <a:srgbClr val="333333"/>
                </a:solidFill>
                <a:latin typeface="Quicksand"/>
              </a:rPr>
              <a:t>（公有的）。</a:t>
            </a:r>
            <a:endParaRPr lang="en-US" altLang="zh-CN" sz="2400" dirty="0">
              <a:solidFill>
                <a:srgbClr val="333333"/>
              </a:solidFill>
              <a:latin typeface="Quicksand"/>
            </a:endParaRPr>
          </a:p>
          <a:p>
            <a:pPr marL="720000">
              <a:lnSpc>
                <a:spcPct val="150000"/>
              </a:lnSpc>
              <a:buFont typeface="Arial" panose="020B0604020202020204" pitchFamily="34" charset="0"/>
              <a:buChar char="•"/>
            </a:pPr>
            <a:r>
              <a:rPr lang="zh-CN" altLang="en-US" sz="2400" dirty="0">
                <a:solidFill>
                  <a:srgbClr val="333333"/>
                </a:solidFill>
                <a:latin typeface="Quicksand"/>
              </a:rPr>
              <a:t>    接口中</a:t>
            </a:r>
            <a:r>
              <a:rPr lang="zh-CN" altLang="en-US" sz="2400" b="1" dirty="0">
                <a:solidFill>
                  <a:srgbClr val="FF0000"/>
                </a:solidFill>
                <a:latin typeface="Quicksand"/>
              </a:rPr>
              <a:t>不能声明变量</a:t>
            </a:r>
            <a:r>
              <a:rPr lang="zh-CN" altLang="en-US" sz="2400" dirty="0">
                <a:solidFill>
                  <a:srgbClr val="333333"/>
                </a:solidFill>
                <a:latin typeface="Quicksand"/>
              </a:rPr>
              <a:t>，只能</a:t>
            </a:r>
            <a:r>
              <a:rPr lang="zh-CN" altLang="en-US" sz="2400" b="1" dirty="0">
                <a:solidFill>
                  <a:schemeClr val="accent1"/>
                </a:solidFill>
                <a:latin typeface="Quicksand"/>
              </a:rPr>
              <a:t>使用 </a:t>
            </a:r>
            <a:r>
              <a:rPr lang="en-US" altLang="zh-CN" sz="2400" b="1" dirty="0">
                <a:solidFill>
                  <a:schemeClr val="accent1"/>
                </a:solidFill>
                <a:latin typeface="Quicksand"/>
              </a:rPr>
              <a:t>const </a:t>
            </a:r>
            <a:r>
              <a:rPr lang="zh-CN" altLang="en-US" sz="2400" b="1" dirty="0">
                <a:solidFill>
                  <a:schemeClr val="accent1"/>
                </a:solidFill>
                <a:latin typeface="Quicksand"/>
              </a:rPr>
              <a:t>关键字声明为常量类型</a:t>
            </a:r>
            <a:r>
              <a:rPr lang="zh-CN" altLang="en-US" sz="2400" dirty="0">
                <a:solidFill>
                  <a:srgbClr val="333333"/>
                </a:solidFill>
                <a:latin typeface="Quicksand"/>
              </a:rPr>
              <a:t>的成员属性。</a:t>
            </a:r>
            <a:endParaRPr lang="zh-CN" altLang="en-US" sz="2400" b="0" i="0" u="none" strike="noStrike" dirty="0">
              <a:solidFill>
                <a:srgbClr val="333333"/>
              </a:solidFill>
              <a:effectLst/>
              <a:latin typeface="Quicksand"/>
            </a:endParaRPr>
          </a:p>
        </p:txBody>
      </p:sp>
      <p:sp>
        <p:nvSpPr>
          <p:cNvPr id="4" name="标题 3">
            <a:extLst>
              <a:ext uri="{FF2B5EF4-FFF2-40B4-BE49-F238E27FC236}">
                <a16:creationId xmlns:a16="http://schemas.microsoft.com/office/drawing/2014/main" id="{7A7AAC2E-E829-CF46-91F6-9FAEA57A02FC}"/>
              </a:ext>
            </a:extLst>
          </p:cNvPr>
          <p:cNvSpPr>
            <a:spLocks noGrp="1"/>
          </p:cNvSpPr>
          <p:nvPr>
            <p:ph type="title"/>
          </p:nvPr>
        </p:nvSpPr>
        <p:spPr/>
        <p:txBody>
          <a:bodyPr/>
          <a:lstStyle/>
          <a:p>
            <a:r>
              <a:rPr lang="zh-CN" altLang="en-US" dirty="0"/>
              <a:t>接口与抽象类</a:t>
            </a:r>
          </a:p>
        </p:txBody>
      </p:sp>
    </p:spTree>
  </p:cSld>
  <p:clrMapOvr>
    <a:masterClrMapping/>
  </p:clrMapOvr>
  <p:transition spd="slow"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2" name="文本框 1">
            <a:extLst>
              <a:ext uri="{FF2B5EF4-FFF2-40B4-BE49-F238E27FC236}">
                <a16:creationId xmlns:a16="http://schemas.microsoft.com/office/drawing/2014/main" id="{B8CD1BEA-6D50-471B-89F6-2FB2CCE88BCB}"/>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a:t>
            </a:r>
            <a:endParaRPr lang="en-US" altLang="zh-CN" sz="2400" b="1" dirty="0"/>
          </a:p>
        </p:txBody>
      </p:sp>
      <p:sp>
        <p:nvSpPr>
          <p:cNvPr id="3" name="矩形 2">
            <a:extLst>
              <a:ext uri="{FF2B5EF4-FFF2-40B4-BE49-F238E27FC236}">
                <a16:creationId xmlns:a16="http://schemas.microsoft.com/office/drawing/2014/main" id="{9E5C9AFB-1363-D94D-8E3B-CA3AB7F4B758}"/>
              </a:ext>
            </a:extLst>
          </p:cNvPr>
          <p:cNvSpPr/>
          <p:nvPr/>
        </p:nvSpPr>
        <p:spPr>
          <a:xfrm>
            <a:off x="3934966" y="1828426"/>
            <a:ext cx="6092825" cy="4154984"/>
          </a:xfrm>
          <a:prstGeom prst="rect">
            <a:avLst/>
          </a:prstGeom>
        </p:spPr>
        <p:txBody>
          <a:bodyPr>
            <a:spAutoFit/>
          </a:bodyPr>
          <a:lstStyle/>
          <a:p>
            <a:r>
              <a:rPr lang="en-US" altLang="zh-CN" sz="2400" dirty="0">
                <a:solidFill>
                  <a:srgbClr val="FA8D3E"/>
                </a:solidFill>
                <a:latin typeface="Menlo" panose="020B0609030804020204" pitchFamily="49" charset="0"/>
              </a:rPr>
              <a:t>&lt;?php</a:t>
            </a:r>
            <a:endParaRPr lang="en-US" altLang="zh-CN" sz="2400" dirty="0">
              <a:solidFill>
                <a:srgbClr val="5C6166"/>
              </a:solidFill>
              <a:latin typeface="Menlo" panose="020B0609030804020204" pitchFamily="49" charset="0"/>
            </a:endParaRPr>
          </a:p>
          <a:p>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接口</a:t>
            </a:r>
            <a:endParaRPr lang="zh-CN" altLang="en-US" sz="2400" dirty="0">
              <a:solidFill>
                <a:srgbClr val="5C6166"/>
              </a:solidFill>
              <a:latin typeface="Menlo" panose="020B0609030804020204" pitchFamily="49" charset="0"/>
            </a:endParaRPr>
          </a:p>
          <a:p>
            <a:r>
              <a:rPr lang="en-US" altLang="zh-CN" sz="2400" dirty="0">
                <a:solidFill>
                  <a:srgbClr val="FA8D3E"/>
                </a:solidFill>
                <a:latin typeface="Menlo" panose="020B0609030804020204" pitchFamily="49" charset="0"/>
              </a:rPr>
              <a:t>interface</a:t>
            </a:r>
            <a:r>
              <a:rPr lang="en-US" altLang="zh-CN" sz="2400" dirty="0">
                <a:solidFill>
                  <a:srgbClr val="5C6166"/>
                </a:solidFill>
                <a:latin typeface="Menlo" panose="020B0609030804020204" pitchFamily="49" charset="0"/>
              </a:rPr>
              <a:t> </a:t>
            </a:r>
            <a:r>
              <a:rPr lang="en-US" altLang="zh-CN" sz="2400" dirty="0">
                <a:solidFill>
                  <a:srgbClr val="399EE6"/>
                </a:solidFill>
                <a:latin typeface="Menlo" panose="020B0609030804020204" pitchFamily="49" charset="0"/>
              </a:rPr>
              <a:t>Car</a:t>
            </a:r>
            <a:r>
              <a:rPr lang="en-US" altLang="zh-CN" sz="2400" dirty="0">
                <a:solidFill>
                  <a:srgbClr val="5C6166"/>
                </a:solidFill>
                <a:latin typeface="Menlo" panose="020B0609030804020204" pitchFamily="49" charset="0"/>
              </a:rPr>
              <a:t>{</a:t>
            </a:r>
          </a:p>
          <a:p>
            <a:r>
              <a:rPr lang="zh-CN" altLang="en-US" sz="2400" i="1" dirty="0">
                <a:solidFill>
                  <a:srgbClr val="787B80"/>
                </a:solidFill>
                <a:latin typeface="Menlo" panose="020B0609030804020204" pitchFamily="49" charset="0"/>
              </a:rPr>
              <a:t>  </a:t>
            </a:r>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常量成员</a:t>
            </a:r>
            <a:endParaRPr lang="zh-CN" altLang="en-US" sz="2400" dirty="0">
              <a:solidFill>
                <a:srgbClr val="5C6166"/>
              </a:solidFill>
              <a:latin typeface="Menlo" panose="020B0609030804020204" pitchFamily="49" charset="0"/>
            </a:endParaRP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const</a:t>
            </a:r>
            <a:r>
              <a:rPr lang="en-US" altLang="zh-CN" sz="2400" dirty="0">
                <a:solidFill>
                  <a:srgbClr val="5C6166"/>
                </a:solidFill>
                <a:latin typeface="Menlo" panose="020B0609030804020204" pitchFamily="49" charset="0"/>
              </a:rPr>
              <a:t> </a:t>
            </a:r>
            <a:r>
              <a:rPr lang="en-US" altLang="zh-CN" sz="2400" dirty="0">
                <a:solidFill>
                  <a:srgbClr val="4CBF99"/>
                </a:solidFill>
                <a:latin typeface="Menlo" panose="020B0609030804020204" pitchFamily="49" charset="0"/>
              </a:rPr>
              <a:t>BRAND</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a:t>
            </a:r>
            <a:r>
              <a:rPr lang="en-US" altLang="zh-CN" sz="2400" dirty="0">
                <a:solidFill>
                  <a:srgbClr val="5C6166"/>
                </a:solidFill>
                <a:latin typeface="Menlo" panose="020B0609030804020204" pitchFamily="49" charset="0"/>
              </a:rPr>
              <a:t> </a:t>
            </a:r>
            <a:r>
              <a:rPr lang="en-US" altLang="zh-CN" sz="2400" dirty="0">
                <a:solidFill>
                  <a:srgbClr val="86B300"/>
                </a:solidFill>
                <a:latin typeface="Menlo" panose="020B0609030804020204" pitchFamily="49" charset="0"/>
              </a:rPr>
              <a:t>"</a:t>
            </a:r>
            <a:r>
              <a:rPr lang="zh-CN" altLang="en-US" sz="2400" dirty="0">
                <a:solidFill>
                  <a:srgbClr val="86B300"/>
                </a:solidFill>
                <a:latin typeface="Menlo" panose="020B0609030804020204" pitchFamily="49" charset="0"/>
              </a:rPr>
              <a:t>奔驰</a:t>
            </a:r>
            <a:r>
              <a:rPr lang="en-US" altLang="zh-CN" sz="2400" dirty="0">
                <a:solidFill>
                  <a:srgbClr val="86B300"/>
                </a:solidFill>
                <a:latin typeface="Menlo" panose="020B0609030804020204" pitchFamily="49" charset="0"/>
              </a:rPr>
              <a:t>"</a:t>
            </a:r>
            <a:r>
              <a:rPr lang="en-US" altLang="zh-CN" sz="2400" dirty="0">
                <a:solidFill>
                  <a:srgbClr val="5C6166"/>
                </a:solidFill>
                <a:latin typeface="Menlo" panose="020B0609030804020204" pitchFamily="49" charset="0"/>
              </a:rPr>
              <a:t>;</a:t>
            </a: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const</a:t>
            </a:r>
            <a:r>
              <a:rPr lang="en-US" altLang="zh-CN" sz="2400" dirty="0">
                <a:solidFill>
                  <a:srgbClr val="5C6166"/>
                </a:solidFill>
                <a:latin typeface="Menlo" panose="020B0609030804020204" pitchFamily="49" charset="0"/>
              </a:rPr>
              <a:t> </a:t>
            </a:r>
            <a:r>
              <a:rPr lang="en-US" altLang="zh-CN" sz="2400" dirty="0">
                <a:solidFill>
                  <a:srgbClr val="4CBF99"/>
                </a:solidFill>
                <a:latin typeface="Menlo" panose="020B0609030804020204" pitchFamily="49" charset="0"/>
              </a:rPr>
              <a:t>SEATNUM</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5</a:t>
            </a:r>
            <a:r>
              <a:rPr lang="en-US" altLang="zh-CN" sz="2400" dirty="0">
                <a:solidFill>
                  <a:srgbClr val="5C6166"/>
                </a:solidFill>
                <a:latin typeface="Menlo" panose="020B0609030804020204" pitchFamily="49" charset="0"/>
              </a:rPr>
              <a:t>;</a:t>
            </a:r>
          </a:p>
          <a:p>
            <a:r>
              <a:rPr lang="zh-CN" altLang="en-US" sz="2400" i="1" dirty="0">
                <a:solidFill>
                  <a:srgbClr val="787B80"/>
                </a:solidFill>
                <a:latin typeface="Menlo" panose="020B0609030804020204" pitchFamily="49" charset="0"/>
              </a:rPr>
              <a:t>  </a:t>
            </a:r>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抽象方法</a:t>
            </a:r>
            <a:endParaRPr lang="zh-CN" altLang="en-US" sz="2400" dirty="0">
              <a:solidFill>
                <a:srgbClr val="5C6166"/>
              </a:solidFill>
              <a:latin typeface="Menlo" panose="020B0609030804020204" pitchFamily="49" charset="0"/>
            </a:endParaRP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function</a:t>
            </a:r>
            <a:r>
              <a:rPr lang="en-US" altLang="zh-CN" sz="2400" dirty="0">
                <a:solidFill>
                  <a:srgbClr val="5C6166"/>
                </a:solidFill>
                <a:latin typeface="Menlo" panose="020B0609030804020204" pitchFamily="49" charset="0"/>
              </a:rPr>
              <a:t> </a:t>
            </a:r>
            <a:r>
              <a:rPr lang="en-US" altLang="zh-CN" sz="2400" dirty="0">
                <a:solidFill>
                  <a:srgbClr val="F2AE49"/>
                </a:solidFill>
                <a:latin typeface="Menlo" panose="020B0609030804020204" pitchFamily="49" charset="0"/>
              </a:rPr>
              <a:t>drive</a:t>
            </a:r>
            <a:r>
              <a:rPr lang="en-US" altLang="zh-CN" sz="2400" dirty="0">
                <a:solidFill>
                  <a:srgbClr val="5C6166"/>
                </a:solidFill>
                <a:latin typeface="Menlo" panose="020B0609030804020204" pitchFamily="49" charset="0"/>
              </a:rPr>
              <a:t>();</a:t>
            </a: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function</a:t>
            </a:r>
            <a:r>
              <a:rPr lang="en-US" altLang="zh-CN" sz="2400" dirty="0">
                <a:solidFill>
                  <a:srgbClr val="5C6166"/>
                </a:solidFill>
                <a:latin typeface="Menlo" panose="020B0609030804020204" pitchFamily="49" charset="0"/>
              </a:rPr>
              <a:t> </a:t>
            </a:r>
            <a:r>
              <a:rPr lang="en-US" altLang="zh-CN" sz="2400" dirty="0">
                <a:solidFill>
                  <a:srgbClr val="F2AE49"/>
                </a:solidFill>
                <a:latin typeface="Menlo" panose="020B0609030804020204" pitchFamily="49" charset="0"/>
              </a:rPr>
              <a:t>refuel</a:t>
            </a:r>
            <a:r>
              <a:rPr lang="en-US" altLang="zh-CN" sz="2400" dirty="0">
                <a:solidFill>
                  <a:srgbClr val="5C6166"/>
                </a:solidFill>
                <a:latin typeface="Menlo" panose="020B0609030804020204" pitchFamily="49" charset="0"/>
              </a:rPr>
              <a:t>();</a:t>
            </a:r>
          </a:p>
          <a:p>
            <a:r>
              <a:rPr lang="en-US" altLang="zh-CN" sz="2400" dirty="0">
                <a:solidFill>
                  <a:srgbClr val="5C6166"/>
                </a:solidFill>
                <a:latin typeface="Menlo" panose="020B0609030804020204" pitchFamily="49" charset="0"/>
              </a:rPr>
              <a:t>}</a:t>
            </a:r>
          </a:p>
          <a:p>
            <a:r>
              <a:rPr lang="en-US" altLang="zh-CN" sz="2400" dirty="0">
                <a:solidFill>
                  <a:srgbClr val="FA8D3E"/>
                </a:solidFill>
                <a:latin typeface="Menlo" panose="020B0609030804020204" pitchFamily="49" charset="0"/>
              </a:rPr>
              <a:t>?&gt;</a:t>
            </a:r>
            <a:endParaRPr lang="en-US" altLang="zh-CN" sz="24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3145068607"/>
      </p:ext>
    </p:extLst>
  </p:cSld>
  <p:clrMapOvr>
    <a:masterClrMapping/>
  </p:clrMapOvr>
  <p:transition spd="slow"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2" name="文本框 1">
            <a:extLst>
              <a:ext uri="{FF2B5EF4-FFF2-40B4-BE49-F238E27FC236}">
                <a16:creationId xmlns:a16="http://schemas.microsoft.com/office/drawing/2014/main" id="{B8CD1BEA-6D50-471B-89F6-2FB2CCE88BCB}"/>
              </a:ext>
            </a:extLst>
          </p:cNvPr>
          <p:cNvSpPr txBox="1"/>
          <p:nvPr/>
        </p:nvSpPr>
        <p:spPr>
          <a:xfrm>
            <a:off x="855876" y="1366761"/>
            <a:ext cx="10437986" cy="830997"/>
          </a:xfrm>
          <a:prstGeom prst="rect">
            <a:avLst/>
          </a:prstGeom>
          <a:noFill/>
        </p:spPr>
        <p:txBody>
          <a:bodyPr wrap="square" rtlCol="0">
            <a:spAutoFit/>
          </a:bodyPr>
          <a:lstStyle/>
          <a:p>
            <a:r>
              <a:rPr lang="zh-CN" altLang="en-US" sz="2400" dirty="0"/>
              <a:t>        接口和抽象类一样也不能实例化为对象，与抽象类不同的是，接口可以直接使用接口名称</a:t>
            </a:r>
            <a:r>
              <a:rPr lang="zh-CN" altLang="en-US" sz="2400" b="1" dirty="0">
                <a:solidFill>
                  <a:schemeClr val="accent1"/>
                </a:solidFill>
              </a:rPr>
              <a:t>在接口外部获取常量成员的值</a:t>
            </a:r>
            <a:r>
              <a:rPr lang="zh-CN" altLang="en-US" sz="2400" dirty="0"/>
              <a:t>。示例代码：</a:t>
            </a:r>
            <a:endParaRPr lang="en-US" altLang="zh-CN" sz="2400" dirty="0"/>
          </a:p>
        </p:txBody>
      </p:sp>
      <p:sp>
        <p:nvSpPr>
          <p:cNvPr id="4" name="矩形 3">
            <a:extLst>
              <a:ext uri="{FF2B5EF4-FFF2-40B4-BE49-F238E27FC236}">
                <a16:creationId xmlns:a16="http://schemas.microsoft.com/office/drawing/2014/main" id="{BCB4B482-11A7-A34F-847D-7F6E9656663A}"/>
              </a:ext>
            </a:extLst>
          </p:cNvPr>
          <p:cNvSpPr/>
          <p:nvPr/>
        </p:nvSpPr>
        <p:spPr>
          <a:xfrm>
            <a:off x="3790950" y="2190796"/>
            <a:ext cx="6092825" cy="4247317"/>
          </a:xfrm>
          <a:prstGeom prst="rect">
            <a:avLst/>
          </a:prstGeom>
        </p:spPr>
        <p:txBody>
          <a:bodyPr>
            <a:spAutoFit/>
          </a:bodyPr>
          <a:lstStyle/>
          <a:p>
            <a:r>
              <a:rPr lang="en-US" altLang="zh-CN" dirty="0">
                <a:solidFill>
                  <a:srgbClr val="FA8D3E"/>
                </a:solidFill>
                <a:latin typeface="Menlo" panose="020B0609030804020204" pitchFamily="49" charset="0"/>
              </a:rPr>
              <a:t>&lt;?php</a:t>
            </a:r>
            <a:endParaRPr lang="en-US" altLang="zh-CN" dirty="0">
              <a:solidFill>
                <a:srgbClr val="5C6166"/>
              </a:solidFill>
              <a:latin typeface="Menlo" panose="020B0609030804020204" pitchFamily="49" charset="0"/>
            </a:endParaRP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接口</a:t>
            </a:r>
            <a:endParaRPr lang="zh-CN" altLang="en-US" dirty="0">
              <a:solidFill>
                <a:srgbClr val="5C6166"/>
              </a:solidFill>
              <a:latin typeface="Menlo" panose="020B0609030804020204" pitchFamily="49" charset="0"/>
            </a:endParaRPr>
          </a:p>
          <a:p>
            <a:r>
              <a:rPr lang="en-US" altLang="zh-CN" dirty="0">
                <a:solidFill>
                  <a:srgbClr val="FA8D3E"/>
                </a:solidFill>
                <a:latin typeface="Menlo" panose="020B0609030804020204" pitchFamily="49" charset="0"/>
              </a:rPr>
              <a:t>interface</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Car</a:t>
            </a:r>
            <a:r>
              <a:rPr lang="en-US" altLang="zh-CN" dirty="0">
                <a:solidFill>
                  <a:srgbClr val="5C6166"/>
                </a:solidFill>
                <a:latin typeface="Menlo" panose="020B0609030804020204" pitchFamily="49" charset="0"/>
              </a:rPr>
              <a:t>{</a:t>
            </a:r>
          </a:p>
          <a:p>
            <a:r>
              <a:rPr lang="zh-CN" altLang="en-US" i="1" dirty="0">
                <a:solidFill>
                  <a:srgbClr val="787B80"/>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常量成员</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const</a:t>
            </a:r>
            <a:r>
              <a:rPr lang="en-US" altLang="zh-CN" dirty="0">
                <a:solidFill>
                  <a:srgbClr val="5C6166"/>
                </a:solidFill>
                <a:latin typeface="Menlo" panose="020B0609030804020204" pitchFamily="49" charset="0"/>
              </a:rPr>
              <a:t> </a:t>
            </a:r>
            <a:r>
              <a:rPr lang="en-US" altLang="zh-CN" dirty="0">
                <a:solidFill>
                  <a:srgbClr val="4CBF99"/>
                </a:solidFill>
                <a:latin typeface="Menlo" panose="020B0609030804020204" pitchFamily="49" charset="0"/>
              </a:rPr>
              <a:t>BRAND</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奔驰</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const</a:t>
            </a:r>
            <a:r>
              <a:rPr lang="en-US" altLang="zh-CN" dirty="0">
                <a:solidFill>
                  <a:srgbClr val="5C6166"/>
                </a:solidFill>
                <a:latin typeface="Menlo" panose="020B0609030804020204" pitchFamily="49" charset="0"/>
              </a:rPr>
              <a:t> </a:t>
            </a:r>
            <a:r>
              <a:rPr lang="en-US" altLang="zh-CN" dirty="0">
                <a:solidFill>
                  <a:srgbClr val="4CBF99"/>
                </a:solidFill>
                <a:latin typeface="Menlo" panose="020B0609030804020204" pitchFamily="49" charset="0"/>
              </a:rPr>
              <a:t>SEATNUM</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5</a:t>
            </a:r>
            <a:r>
              <a:rPr lang="en-US" altLang="zh-CN" dirty="0">
                <a:solidFill>
                  <a:srgbClr val="5C6166"/>
                </a:solidFill>
                <a:latin typeface="Menlo" panose="020B0609030804020204" pitchFamily="49" charset="0"/>
              </a:rPr>
              <a:t>;</a:t>
            </a:r>
          </a:p>
          <a:p>
            <a:br>
              <a:rPr lang="en-US" altLang="zh-CN" dirty="0">
                <a:solidFill>
                  <a:srgbClr val="5C6166"/>
                </a:solidFill>
                <a:latin typeface="Menlo" panose="020B0609030804020204" pitchFamily="49" charset="0"/>
              </a:rPr>
            </a:b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抽象方法</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drive</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refuel</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使用接口名称在接口外部访问常量成员</a:t>
            </a:r>
            <a:endParaRPr lang="zh-CN" altLang="en-US" dirty="0">
              <a:solidFill>
                <a:srgbClr val="5C6166"/>
              </a:solidFill>
              <a:latin typeface="Menlo" panose="020B0609030804020204" pitchFamily="49" charset="0"/>
            </a:endParaRPr>
          </a:p>
          <a:p>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Car</a:t>
            </a:r>
            <a:r>
              <a:rPr lang="en-US" altLang="zh-CN" dirty="0">
                <a:solidFill>
                  <a:srgbClr val="ED9366"/>
                </a:solidFill>
                <a:latin typeface="Menlo" panose="020B0609030804020204" pitchFamily="49" charset="0"/>
              </a:rPr>
              <a:t>::</a:t>
            </a:r>
            <a:r>
              <a:rPr lang="en-US" altLang="zh-CN" dirty="0">
                <a:solidFill>
                  <a:srgbClr val="4CBF99"/>
                </a:solidFill>
                <a:latin typeface="Menlo" panose="020B0609030804020204" pitchFamily="49" charset="0"/>
              </a:rPr>
              <a:t>BRAND</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汽车上市</a:t>
            </a:r>
            <a:r>
              <a:rPr lang="en-US" altLang="zh-CN" dirty="0">
                <a:solidFill>
                  <a:srgbClr val="86B300"/>
                </a:solidFill>
                <a:latin typeface="Menlo" panose="020B0609030804020204" pitchFamily="49" charset="0"/>
              </a:rPr>
              <a:t>,"</a:t>
            </a:r>
            <a:r>
              <a:rPr lang="en-US" altLang="zh-CN" dirty="0">
                <a:solidFill>
                  <a:srgbClr val="ED9366"/>
                </a:solidFill>
                <a:latin typeface="Menlo" panose="020B0609030804020204" pitchFamily="49" charset="0"/>
              </a:rPr>
              <a:t>.</a:t>
            </a:r>
            <a:r>
              <a:rPr lang="zh-CN" altLang="en-US"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Car</a:t>
            </a:r>
            <a:r>
              <a:rPr lang="en-US" altLang="zh-CN" dirty="0">
                <a:solidFill>
                  <a:srgbClr val="ED9366"/>
                </a:solidFill>
                <a:latin typeface="Menlo" panose="020B0609030804020204" pitchFamily="49" charset="0"/>
              </a:rPr>
              <a:t>::</a:t>
            </a:r>
            <a:r>
              <a:rPr lang="en-US" altLang="zh-CN" dirty="0">
                <a:solidFill>
                  <a:srgbClr val="4CBF99"/>
                </a:solidFill>
                <a:latin typeface="Menlo" panose="020B0609030804020204" pitchFamily="49" charset="0"/>
              </a:rPr>
              <a:t>SEATNUM</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座椅布局</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en-US" altLang="zh-CN" dirty="0">
                <a:solidFill>
                  <a:srgbClr val="FA8D3E"/>
                </a:solidFill>
                <a:latin typeface="Menlo" panose="020B0609030804020204" pitchFamily="49" charset="0"/>
              </a:rPr>
              <a:t>?&gt;</a:t>
            </a:r>
            <a:endParaRPr lang="zh-CN" altLang="en-US"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2437365434"/>
      </p:ext>
    </p:extLst>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2" name="文本框 1">
            <a:extLst>
              <a:ext uri="{FF2B5EF4-FFF2-40B4-BE49-F238E27FC236}">
                <a16:creationId xmlns:a16="http://schemas.microsoft.com/office/drawing/2014/main" id="{B8CD1BEA-6D50-471B-89F6-2FB2CCE88BCB}"/>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接口的应用</a:t>
            </a:r>
            <a:endParaRPr lang="en-US" altLang="zh-CN" sz="2400" b="1" dirty="0"/>
          </a:p>
        </p:txBody>
      </p:sp>
      <p:sp>
        <p:nvSpPr>
          <p:cNvPr id="7" name="矩形 6">
            <a:extLst>
              <a:ext uri="{FF2B5EF4-FFF2-40B4-BE49-F238E27FC236}">
                <a16:creationId xmlns:a16="http://schemas.microsoft.com/office/drawing/2014/main" id="{27EC43D7-EE41-1B42-AE78-690D0E4805C1}"/>
              </a:ext>
            </a:extLst>
          </p:cNvPr>
          <p:cNvSpPr/>
          <p:nvPr/>
        </p:nvSpPr>
        <p:spPr>
          <a:xfrm>
            <a:off x="855877" y="1938454"/>
            <a:ext cx="10354703" cy="1200329"/>
          </a:xfrm>
          <a:prstGeom prst="rect">
            <a:avLst/>
          </a:prstGeom>
        </p:spPr>
        <p:txBody>
          <a:bodyPr wrap="square">
            <a:spAutoFit/>
          </a:bodyPr>
          <a:lstStyle/>
          <a:p>
            <a:r>
              <a:rPr lang="zh-CN" altLang="en-US" sz="2400" dirty="0"/>
              <a:t>        由于接口不能进行实例化操作，所以要使用接口中的成员，就必须借助子类。在子类中应用接口需要使用 </a:t>
            </a:r>
            <a:r>
              <a:rPr lang="en-US" altLang="zh-CN" sz="2400" b="1" dirty="0"/>
              <a:t>implements</a:t>
            </a:r>
            <a:r>
              <a:rPr lang="en-US" altLang="zh-CN" sz="2400" dirty="0"/>
              <a:t> </a:t>
            </a:r>
            <a:r>
              <a:rPr lang="zh-CN" altLang="en-US" sz="2400" dirty="0"/>
              <a:t>关键字，如果要实现多个接口的继承，那么每个接口之间使用逗号</a:t>
            </a:r>
            <a:r>
              <a:rPr lang="en-US" altLang="zh-CN" sz="2400" dirty="0"/>
              <a:t>,</a:t>
            </a:r>
            <a:r>
              <a:rPr lang="zh-CN" altLang="en-US" sz="2400" dirty="0"/>
              <a:t>分隔即可，语法格式如下：</a:t>
            </a:r>
            <a:endParaRPr lang="en-US" altLang="zh-CN" sz="2400" dirty="0"/>
          </a:p>
        </p:txBody>
      </p:sp>
      <p:sp>
        <p:nvSpPr>
          <p:cNvPr id="4" name="矩形 3">
            <a:extLst>
              <a:ext uri="{FF2B5EF4-FFF2-40B4-BE49-F238E27FC236}">
                <a16:creationId xmlns:a16="http://schemas.microsoft.com/office/drawing/2014/main" id="{83F99894-CAA8-D845-98F5-77C4F635A195}"/>
              </a:ext>
            </a:extLst>
          </p:cNvPr>
          <p:cNvSpPr/>
          <p:nvPr/>
        </p:nvSpPr>
        <p:spPr>
          <a:xfrm>
            <a:off x="982638" y="4841284"/>
            <a:ext cx="10513168" cy="1107996"/>
          </a:xfrm>
          <a:prstGeom prst="rect">
            <a:avLst/>
          </a:prstGeom>
        </p:spPr>
        <p:txBody>
          <a:bodyPr wrap="square">
            <a:spAutoFit/>
          </a:bodyPr>
          <a:lstStyle/>
          <a:p>
            <a:r>
              <a:rPr lang="en-US" altLang="zh-CN" sz="2200" dirty="0">
                <a:solidFill>
                  <a:srgbClr val="FA8D3E"/>
                </a:solidFill>
                <a:latin typeface="Menlo" panose="020B0609030804020204" pitchFamily="49" charset="0"/>
              </a:rPr>
              <a:t>class</a:t>
            </a:r>
            <a:r>
              <a:rPr lang="en-US" altLang="zh-CN" sz="2200" dirty="0">
                <a:solidFill>
                  <a:srgbClr val="5C6166"/>
                </a:solidFill>
                <a:latin typeface="Menlo" panose="020B0609030804020204" pitchFamily="49" charset="0"/>
              </a:rPr>
              <a:t> </a:t>
            </a:r>
            <a:r>
              <a:rPr lang="zh-CN" altLang="en-US" sz="2200" dirty="0">
                <a:solidFill>
                  <a:srgbClr val="399EE6"/>
                </a:solidFill>
                <a:latin typeface="Menlo" panose="020B0609030804020204" pitchFamily="49" charset="0"/>
              </a:rPr>
              <a:t>类名</a:t>
            </a:r>
            <a:r>
              <a:rPr lang="zh-CN" altLang="en-US" sz="2200" dirty="0">
                <a:solidFill>
                  <a:srgbClr val="5C6166"/>
                </a:solidFill>
                <a:latin typeface="Menlo" panose="020B0609030804020204" pitchFamily="49" charset="0"/>
              </a:rPr>
              <a:t> </a:t>
            </a:r>
            <a:r>
              <a:rPr lang="en-US" altLang="zh-CN" sz="2200" dirty="0">
                <a:solidFill>
                  <a:srgbClr val="FA8D3E"/>
                </a:solidFill>
                <a:latin typeface="Menlo" panose="020B0609030804020204" pitchFamily="49" charset="0"/>
              </a:rPr>
              <a:t>extends</a:t>
            </a:r>
            <a:r>
              <a:rPr lang="en-US" altLang="zh-CN" sz="2200" dirty="0">
                <a:solidFill>
                  <a:srgbClr val="5C6166"/>
                </a:solidFill>
                <a:latin typeface="Menlo" panose="020B0609030804020204" pitchFamily="49" charset="0"/>
              </a:rPr>
              <a:t> </a:t>
            </a:r>
            <a:r>
              <a:rPr lang="zh-CN" altLang="en-US" sz="2200" dirty="0">
                <a:solidFill>
                  <a:srgbClr val="55B4D4"/>
                </a:solidFill>
                <a:latin typeface="Menlo" panose="020B0609030804020204" pitchFamily="49" charset="0"/>
              </a:rPr>
              <a:t>父类名</a:t>
            </a:r>
            <a:r>
              <a:rPr lang="zh-CN" altLang="en-US" sz="2200" dirty="0">
                <a:solidFill>
                  <a:srgbClr val="5C6166"/>
                </a:solidFill>
                <a:latin typeface="Menlo" panose="020B0609030804020204" pitchFamily="49" charset="0"/>
              </a:rPr>
              <a:t> </a:t>
            </a:r>
            <a:r>
              <a:rPr lang="en-US" altLang="zh-CN" sz="2200" dirty="0">
                <a:solidFill>
                  <a:srgbClr val="FA8D3E"/>
                </a:solidFill>
                <a:latin typeface="Menlo" panose="020B0609030804020204" pitchFamily="49" charset="0"/>
              </a:rPr>
              <a:t>implements</a:t>
            </a:r>
            <a:r>
              <a:rPr lang="en-US" altLang="zh-CN" sz="2200" dirty="0">
                <a:solidFill>
                  <a:srgbClr val="5C6166"/>
                </a:solidFill>
                <a:latin typeface="Menlo" panose="020B0609030804020204" pitchFamily="49" charset="0"/>
              </a:rPr>
              <a:t> </a:t>
            </a:r>
            <a:r>
              <a:rPr lang="zh-CN" altLang="en-US" sz="2200" dirty="0">
                <a:solidFill>
                  <a:srgbClr val="55B4D4"/>
                </a:solidFill>
                <a:latin typeface="Menlo" panose="020B0609030804020204" pitchFamily="49" charset="0"/>
              </a:rPr>
              <a:t>接口一</a:t>
            </a:r>
            <a:r>
              <a:rPr lang="en-US" altLang="zh-CN" sz="2200" dirty="0">
                <a:solidFill>
                  <a:srgbClr val="5C6166"/>
                </a:solidFill>
                <a:latin typeface="Menlo" panose="020B0609030804020204" pitchFamily="49" charset="0"/>
              </a:rPr>
              <a:t>, </a:t>
            </a:r>
            <a:r>
              <a:rPr lang="zh-CN" altLang="en-US" sz="2200" dirty="0">
                <a:solidFill>
                  <a:srgbClr val="55B4D4"/>
                </a:solidFill>
                <a:latin typeface="Menlo" panose="020B0609030804020204" pitchFamily="49" charset="0"/>
              </a:rPr>
              <a:t>接口二</a:t>
            </a:r>
            <a:r>
              <a:rPr lang="en-US" altLang="zh-CN" sz="2200" dirty="0">
                <a:solidFill>
                  <a:srgbClr val="5C6166"/>
                </a:solidFill>
                <a:latin typeface="Menlo" panose="020B0609030804020204" pitchFamily="49" charset="0"/>
              </a:rPr>
              <a:t>, ..., </a:t>
            </a:r>
            <a:r>
              <a:rPr lang="zh-CN" altLang="en-US" sz="2200" dirty="0">
                <a:solidFill>
                  <a:srgbClr val="55B4D4"/>
                </a:solidFill>
                <a:latin typeface="Menlo" panose="020B0609030804020204" pitchFamily="49" charset="0"/>
              </a:rPr>
              <a:t>接口</a:t>
            </a:r>
            <a:r>
              <a:rPr lang="zh-CN" altLang="en-US" sz="2200" dirty="0">
                <a:solidFill>
                  <a:srgbClr val="5C6166"/>
                </a:solidFill>
                <a:latin typeface="Menlo" panose="020B0609030804020204" pitchFamily="49" charset="0"/>
              </a:rPr>
              <a:t> </a:t>
            </a:r>
            <a:r>
              <a:rPr lang="en-US" altLang="zh-CN" sz="2200" dirty="0">
                <a:solidFill>
                  <a:srgbClr val="55B4D4"/>
                </a:solidFill>
                <a:latin typeface="Menlo" panose="020B0609030804020204" pitchFamily="49" charset="0"/>
              </a:rPr>
              <a:t>n</a:t>
            </a:r>
            <a:r>
              <a:rPr lang="en-US" altLang="zh-CN" sz="2200" dirty="0">
                <a:solidFill>
                  <a:srgbClr val="5C6166"/>
                </a:solidFill>
                <a:latin typeface="Menlo" panose="020B0609030804020204" pitchFamily="49" charset="0"/>
              </a:rPr>
              <a:t>{</a:t>
            </a:r>
          </a:p>
          <a:p>
            <a:r>
              <a:rPr lang="zh-CN" altLang="en-US" sz="2200" i="1" dirty="0">
                <a:solidFill>
                  <a:srgbClr val="787B80"/>
                </a:solidFill>
                <a:latin typeface="Menlo" panose="020B0609030804020204" pitchFamily="49" charset="0"/>
              </a:rPr>
              <a:t>    </a:t>
            </a:r>
            <a:r>
              <a:rPr lang="en-US" altLang="zh-CN" sz="2200" i="1" dirty="0">
                <a:solidFill>
                  <a:srgbClr val="787B80"/>
                </a:solidFill>
                <a:latin typeface="Menlo" panose="020B0609030804020204" pitchFamily="49" charset="0"/>
              </a:rPr>
              <a:t>// </a:t>
            </a:r>
            <a:r>
              <a:rPr lang="zh-CN" altLang="en-US" sz="2200" i="1" dirty="0">
                <a:solidFill>
                  <a:srgbClr val="787B80"/>
                </a:solidFill>
                <a:latin typeface="Menlo" panose="020B0609030804020204" pitchFamily="49" charset="0"/>
              </a:rPr>
              <a:t>实现所有接口中的抽象方法</a:t>
            </a:r>
            <a:endParaRPr lang="zh-CN" altLang="en-US" sz="2200" dirty="0">
              <a:solidFill>
                <a:srgbClr val="5C6166"/>
              </a:solidFill>
              <a:latin typeface="Menlo" panose="020B0609030804020204" pitchFamily="49" charset="0"/>
            </a:endParaRPr>
          </a:p>
          <a:p>
            <a:r>
              <a:rPr lang="en-US" altLang="zh-CN" sz="2200" dirty="0">
                <a:solidFill>
                  <a:srgbClr val="5C6166"/>
                </a:solidFill>
                <a:latin typeface="Menlo" panose="020B0609030804020204" pitchFamily="49" charset="0"/>
              </a:rPr>
              <a:t>}</a:t>
            </a:r>
            <a:endParaRPr lang="en-US" altLang="zh-CN" sz="2200" b="0" dirty="0">
              <a:solidFill>
                <a:srgbClr val="5C6166"/>
              </a:solidFill>
              <a:effectLst/>
              <a:latin typeface="Menlo" panose="020B0609030804020204" pitchFamily="49" charset="0"/>
            </a:endParaRPr>
          </a:p>
        </p:txBody>
      </p:sp>
      <p:sp>
        <p:nvSpPr>
          <p:cNvPr id="13" name="矩形 12">
            <a:extLst>
              <a:ext uri="{FF2B5EF4-FFF2-40B4-BE49-F238E27FC236}">
                <a16:creationId xmlns:a16="http://schemas.microsoft.com/office/drawing/2014/main" id="{A7E264ED-A854-A84A-81D6-9C193B8605AA}"/>
              </a:ext>
            </a:extLst>
          </p:cNvPr>
          <p:cNvSpPr/>
          <p:nvPr/>
        </p:nvSpPr>
        <p:spPr>
          <a:xfrm>
            <a:off x="982638" y="3422744"/>
            <a:ext cx="10513168" cy="1107996"/>
          </a:xfrm>
          <a:prstGeom prst="rect">
            <a:avLst/>
          </a:prstGeom>
        </p:spPr>
        <p:txBody>
          <a:bodyPr wrap="square">
            <a:spAutoFit/>
          </a:bodyPr>
          <a:lstStyle/>
          <a:p>
            <a:r>
              <a:rPr lang="en-US" altLang="zh-CN" sz="2200" dirty="0">
                <a:solidFill>
                  <a:srgbClr val="FA8D3E"/>
                </a:solidFill>
                <a:latin typeface="Menlo" panose="020B0609030804020204" pitchFamily="49" charset="0"/>
              </a:rPr>
              <a:t>class</a:t>
            </a:r>
            <a:r>
              <a:rPr lang="en-US" altLang="zh-CN" sz="2200" dirty="0">
                <a:solidFill>
                  <a:srgbClr val="5C6166"/>
                </a:solidFill>
                <a:latin typeface="Menlo" panose="020B0609030804020204" pitchFamily="49" charset="0"/>
              </a:rPr>
              <a:t> </a:t>
            </a:r>
            <a:r>
              <a:rPr lang="zh-CN" altLang="en-US" sz="2200" dirty="0">
                <a:solidFill>
                  <a:srgbClr val="399EE6"/>
                </a:solidFill>
                <a:latin typeface="Menlo" panose="020B0609030804020204" pitchFamily="49" charset="0"/>
              </a:rPr>
              <a:t>类名</a:t>
            </a:r>
            <a:r>
              <a:rPr lang="zh-CN" altLang="en-US" sz="2200" dirty="0">
                <a:solidFill>
                  <a:srgbClr val="5C6166"/>
                </a:solidFill>
                <a:latin typeface="Menlo" panose="020B0609030804020204" pitchFamily="49" charset="0"/>
              </a:rPr>
              <a:t> </a:t>
            </a:r>
            <a:r>
              <a:rPr lang="en-US" altLang="zh-CN" sz="2200" dirty="0">
                <a:solidFill>
                  <a:srgbClr val="FA8D3E"/>
                </a:solidFill>
                <a:latin typeface="Menlo" panose="020B0609030804020204" pitchFamily="49" charset="0"/>
              </a:rPr>
              <a:t>implements</a:t>
            </a:r>
            <a:r>
              <a:rPr lang="en-US" altLang="zh-CN" sz="2200" dirty="0">
                <a:solidFill>
                  <a:srgbClr val="5C6166"/>
                </a:solidFill>
                <a:latin typeface="Menlo" panose="020B0609030804020204" pitchFamily="49" charset="0"/>
              </a:rPr>
              <a:t> </a:t>
            </a:r>
            <a:r>
              <a:rPr lang="zh-CN" altLang="en-US" sz="2200" dirty="0">
                <a:solidFill>
                  <a:srgbClr val="55B4D4"/>
                </a:solidFill>
                <a:latin typeface="Menlo" panose="020B0609030804020204" pitchFamily="49" charset="0"/>
              </a:rPr>
              <a:t>接口一</a:t>
            </a:r>
            <a:r>
              <a:rPr lang="en-US" altLang="zh-CN" sz="2200" dirty="0">
                <a:solidFill>
                  <a:srgbClr val="5C6166"/>
                </a:solidFill>
                <a:latin typeface="Menlo" panose="020B0609030804020204" pitchFamily="49" charset="0"/>
              </a:rPr>
              <a:t>, </a:t>
            </a:r>
            <a:r>
              <a:rPr lang="zh-CN" altLang="en-US" sz="2200" dirty="0">
                <a:solidFill>
                  <a:srgbClr val="55B4D4"/>
                </a:solidFill>
                <a:latin typeface="Menlo" panose="020B0609030804020204" pitchFamily="49" charset="0"/>
              </a:rPr>
              <a:t>接口二</a:t>
            </a:r>
            <a:r>
              <a:rPr lang="en-US" altLang="zh-CN" sz="2200" dirty="0">
                <a:solidFill>
                  <a:srgbClr val="5C6166"/>
                </a:solidFill>
                <a:latin typeface="Menlo" panose="020B0609030804020204" pitchFamily="49" charset="0"/>
              </a:rPr>
              <a:t>, ..., </a:t>
            </a:r>
            <a:r>
              <a:rPr lang="zh-CN" altLang="en-US" sz="2200" dirty="0">
                <a:solidFill>
                  <a:srgbClr val="55B4D4"/>
                </a:solidFill>
                <a:latin typeface="Menlo" panose="020B0609030804020204" pitchFamily="49" charset="0"/>
              </a:rPr>
              <a:t>接口</a:t>
            </a:r>
            <a:r>
              <a:rPr lang="zh-CN" altLang="en-US" sz="2200" dirty="0">
                <a:solidFill>
                  <a:srgbClr val="5C6166"/>
                </a:solidFill>
                <a:latin typeface="Menlo" panose="020B0609030804020204" pitchFamily="49" charset="0"/>
              </a:rPr>
              <a:t> </a:t>
            </a:r>
            <a:r>
              <a:rPr lang="en-US" altLang="zh-CN" sz="2200" dirty="0">
                <a:solidFill>
                  <a:srgbClr val="55B4D4"/>
                </a:solidFill>
                <a:latin typeface="Menlo" panose="020B0609030804020204" pitchFamily="49" charset="0"/>
              </a:rPr>
              <a:t>n</a:t>
            </a:r>
            <a:r>
              <a:rPr lang="en-US" altLang="zh-CN" sz="2200" dirty="0">
                <a:solidFill>
                  <a:srgbClr val="5C6166"/>
                </a:solidFill>
                <a:latin typeface="Menlo" panose="020B0609030804020204" pitchFamily="49" charset="0"/>
              </a:rPr>
              <a:t>{</a:t>
            </a:r>
          </a:p>
          <a:p>
            <a:r>
              <a:rPr lang="zh-CN" altLang="en-US" sz="2200" i="1" dirty="0">
                <a:solidFill>
                  <a:srgbClr val="787B80"/>
                </a:solidFill>
                <a:latin typeface="Menlo" panose="020B0609030804020204" pitchFamily="49" charset="0"/>
              </a:rPr>
              <a:t>    </a:t>
            </a:r>
            <a:r>
              <a:rPr lang="en-US" altLang="zh-CN" sz="2200" i="1" dirty="0">
                <a:solidFill>
                  <a:srgbClr val="787B80"/>
                </a:solidFill>
                <a:latin typeface="Menlo" panose="020B0609030804020204" pitchFamily="49" charset="0"/>
              </a:rPr>
              <a:t>// </a:t>
            </a:r>
            <a:r>
              <a:rPr lang="zh-CN" altLang="en-US" sz="2200" i="1" dirty="0">
                <a:solidFill>
                  <a:srgbClr val="787B80"/>
                </a:solidFill>
                <a:latin typeface="Menlo" panose="020B0609030804020204" pitchFamily="49" charset="0"/>
              </a:rPr>
              <a:t>实现所有接口中的抽象方法</a:t>
            </a:r>
            <a:endParaRPr lang="zh-CN" altLang="en-US" sz="2200" dirty="0">
              <a:solidFill>
                <a:srgbClr val="5C6166"/>
              </a:solidFill>
              <a:latin typeface="Menlo" panose="020B0609030804020204" pitchFamily="49" charset="0"/>
            </a:endParaRPr>
          </a:p>
          <a:p>
            <a:r>
              <a:rPr lang="en-US" altLang="zh-CN" sz="2200" dirty="0">
                <a:solidFill>
                  <a:srgbClr val="5C6166"/>
                </a:solidFill>
                <a:latin typeface="Menlo" panose="020B0609030804020204" pitchFamily="49" charset="0"/>
              </a:rPr>
              <a:t>}</a:t>
            </a:r>
            <a:endParaRPr lang="en-US" altLang="zh-CN" sz="22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401383382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a:t>
            </a:r>
            <a:r>
              <a:rPr lang="en-US" altLang="zh-CN" sz="2400" b="1" dirty="0"/>
              <a:t>Benz</a:t>
            </a:r>
            <a:r>
              <a:rPr lang="zh-CN" altLang="en-US" sz="2400" b="1" dirty="0"/>
              <a:t>类应用了接口 </a:t>
            </a:r>
            <a:r>
              <a:rPr lang="en-US" altLang="zh-CN" sz="2400" b="1" dirty="0"/>
              <a:t>Car</a:t>
            </a:r>
            <a:r>
              <a:rPr lang="zh-CN" altLang="en-US" sz="2400" b="1" dirty="0"/>
              <a:t>，实现所有的抽象方法</a:t>
            </a:r>
            <a:endParaRPr lang="en-US" altLang="zh-CN" sz="2400" b="1" dirty="0"/>
          </a:p>
        </p:txBody>
      </p:sp>
      <p:sp>
        <p:nvSpPr>
          <p:cNvPr id="4" name="矩形 3">
            <a:extLst>
              <a:ext uri="{FF2B5EF4-FFF2-40B4-BE49-F238E27FC236}">
                <a16:creationId xmlns:a16="http://schemas.microsoft.com/office/drawing/2014/main" id="{0B825032-0DA4-D646-94F1-1197B69E9238}"/>
              </a:ext>
            </a:extLst>
          </p:cNvPr>
          <p:cNvSpPr/>
          <p:nvPr/>
        </p:nvSpPr>
        <p:spPr>
          <a:xfrm>
            <a:off x="3208451" y="116632"/>
            <a:ext cx="6092825" cy="6463308"/>
          </a:xfrm>
          <a:prstGeom prst="rect">
            <a:avLst/>
          </a:prstGeom>
          <a:solidFill>
            <a:schemeClr val="bg1"/>
          </a:solidFill>
          <a:ln w="57150">
            <a:solidFill>
              <a:srgbClr val="0070C0"/>
            </a:solidFill>
          </a:ln>
        </p:spPr>
        <p:txBody>
          <a:bodyPr>
            <a:spAutoFit/>
          </a:bodyPr>
          <a:lstStyle/>
          <a:p>
            <a:r>
              <a:rPr lang="en-US" altLang="zh-CN" dirty="0">
                <a:solidFill>
                  <a:srgbClr val="FA8D3E"/>
                </a:solidFill>
                <a:latin typeface="Menlo" panose="020B0609030804020204" pitchFamily="49" charset="0"/>
              </a:rPr>
              <a:t>&lt;?php</a:t>
            </a:r>
            <a:endParaRPr lang="en-US" altLang="zh-CN" dirty="0">
              <a:solidFill>
                <a:srgbClr val="5C6166"/>
              </a:solidFill>
              <a:latin typeface="Menlo" panose="020B0609030804020204" pitchFamily="49" charset="0"/>
            </a:endParaRP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接口</a:t>
            </a:r>
            <a:endParaRPr lang="zh-CN" altLang="en-US" dirty="0">
              <a:solidFill>
                <a:srgbClr val="5C6166"/>
              </a:solidFill>
              <a:latin typeface="Menlo" panose="020B0609030804020204" pitchFamily="49" charset="0"/>
            </a:endParaRPr>
          </a:p>
          <a:p>
            <a:r>
              <a:rPr lang="en-US" altLang="zh-CN" dirty="0">
                <a:solidFill>
                  <a:srgbClr val="FA8D3E"/>
                </a:solidFill>
                <a:latin typeface="Menlo" panose="020B0609030804020204" pitchFamily="49" charset="0"/>
              </a:rPr>
              <a:t>interface</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Car</a:t>
            </a:r>
            <a:r>
              <a:rPr lang="en-US" altLang="zh-CN" dirty="0">
                <a:solidFill>
                  <a:srgbClr val="5C6166"/>
                </a:solidFill>
                <a:latin typeface="Menlo" panose="020B0609030804020204" pitchFamily="49" charset="0"/>
              </a:rPr>
              <a:t>{</a:t>
            </a:r>
          </a:p>
          <a:p>
            <a:r>
              <a:rPr lang="zh-CN" altLang="en-US" i="1" dirty="0">
                <a:solidFill>
                  <a:srgbClr val="787B80"/>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常量成员</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const</a:t>
            </a:r>
            <a:r>
              <a:rPr lang="en-US" altLang="zh-CN" dirty="0">
                <a:solidFill>
                  <a:srgbClr val="5C6166"/>
                </a:solidFill>
                <a:latin typeface="Menlo" panose="020B0609030804020204" pitchFamily="49" charset="0"/>
              </a:rPr>
              <a:t> </a:t>
            </a:r>
            <a:r>
              <a:rPr lang="en-US" altLang="zh-CN" dirty="0">
                <a:solidFill>
                  <a:srgbClr val="4CBF99"/>
                </a:solidFill>
                <a:latin typeface="Menlo" panose="020B0609030804020204" pitchFamily="49" charset="0"/>
              </a:rPr>
              <a:t>BRAND</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奔驰</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const</a:t>
            </a:r>
            <a:r>
              <a:rPr lang="en-US" altLang="zh-CN" dirty="0">
                <a:solidFill>
                  <a:srgbClr val="5C6166"/>
                </a:solidFill>
                <a:latin typeface="Menlo" panose="020B0609030804020204" pitchFamily="49" charset="0"/>
              </a:rPr>
              <a:t> </a:t>
            </a:r>
            <a:r>
              <a:rPr lang="en-US" altLang="zh-CN" dirty="0">
                <a:solidFill>
                  <a:srgbClr val="4CBF99"/>
                </a:solidFill>
                <a:latin typeface="Menlo" panose="020B0609030804020204" pitchFamily="49" charset="0"/>
              </a:rPr>
              <a:t>SEATNUM</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5</a:t>
            </a:r>
            <a:r>
              <a:rPr lang="en-US" altLang="zh-CN" dirty="0">
                <a:solidFill>
                  <a:srgbClr val="5C6166"/>
                </a:solidFill>
                <a:latin typeface="Menlo" panose="020B0609030804020204" pitchFamily="49" charset="0"/>
              </a:rPr>
              <a:t>;</a:t>
            </a:r>
          </a:p>
          <a:p>
            <a:br>
              <a:rPr lang="en-US" altLang="zh-CN" dirty="0">
                <a:solidFill>
                  <a:srgbClr val="5C6166"/>
                </a:solidFill>
                <a:latin typeface="Menlo" panose="020B0609030804020204" pitchFamily="49" charset="0"/>
              </a:rPr>
            </a:br>
            <a:r>
              <a:rPr lang="zh-CN" altLang="en-US"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抽象方法</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drive</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refuel</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Benz</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implements</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Car</a:t>
            </a:r>
            <a:r>
              <a:rPr lang="en-US" altLang="zh-CN" dirty="0">
                <a:solidFill>
                  <a:srgbClr val="5C6166"/>
                </a:solidFill>
                <a:latin typeface="Menlo" panose="020B0609030804020204" pitchFamily="49" charset="0"/>
              </a:rPr>
              <a:t> {</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drive</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i="1" dirty="0">
                <a:solidFill>
                  <a:srgbClr val="55B4D4"/>
                </a:solidFill>
                <a:latin typeface="Menlo" panose="020B0609030804020204" pitchFamily="49" charset="0"/>
              </a:rPr>
              <a:t>$this</a:t>
            </a:r>
            <a:r>
              <a:rPr lang="en-US" altLang="zh-CN" dirty="0">
                <a:solidFill>
                  <a:srgbClr val="ED9366"/>
                </a:solidFill>
                <a:latin typeface="Menlo" panose="020B0609030804020204" pitchFamily="49" charset="0"/>
              </a:rPr>
              <a:t>::</a:t>
            </a:r>
            <a:r>
              <a:rPr lang="en-US" altLang="zh-CN" dirty="0">
                <a:solidFill>
                  <a:srgbClr val="4CBF99"/>
                </a:solidFill>
                <a:latin typeface="Menlo" panose="020B0609030804020204" pitchFamily="49" charset="0"/>
              </a:rPr>
              <a:t>BRAND</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 Driving..."</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refuel</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使用 </a:t>
            </a:r>
            <a:r>
              <a:rPr lang="en-US" altLang="zh-CN" dirty="0">
                <a:solidFill>
                  <a:srgbClr val="86B300"/>
                </a:solidFill>
                <a:latin typeface="Menlo" panose="020B0609030804020204" pitchFamily="49" charset="0"/>
              </a:rPr>
              <a:t>#95 </a:t>
            </a:r>
            <a:r>
              <a:rPr lang="zh-CN" altLang="en-US" dirty="0">
                <a:solidFill>
                  <a:srgbClr val="86B300"/>
                </a:solidFill>
                <a:latin typeface="Menlo" panose="020B0609030804020204" pitchFamily="49" charset="0"/>
              </a:rPr>
              <a:t>汽油</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benz</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Benz</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benz</a:t>
            </a:r>
            <a:r>
              <a:rPr lang="en-US" altLang="zh-CN" dirty="0">
                <a:solidFill>
                  <a:srgbClr val="ED9366"/>
                </a:solidFill>
                <a:latin typeface="Menlo" panose="020B0609030804020204" pitchFamily="49" charset="0"/>
              </a:rPr>
              <a:t>-&gt;</a:t>
            </a:r>
            <a:r>
              <a:rPr lang="en-US" altLang="zh-CN" dirty="0">
                <a:solidFill>
                  <a:srgbClr val="F2AE49"/>
                </a:solidFill>
                <a:latin typeface="Menlo" panose="020B0609030804020204" pitchFamily="49" charset="0"/>
              </a:rPr>
              <a:t>drive</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benz</a:t>
            </a:r>
            <a:r>
              <a:rPr lang="en-US" altLang="zh-CN" dirty="0">
                <a:solidFill>
                  <a:srgbClr val="ED9366"/>
                </a:solidFill>
                <a:latin typeface="Menlo" panose="020B0609030804020204" pitchFamily="49" charset="0"/>
              </a:rPr>
              <a:t>-&gt;</a:t>
            </a:r>
            <a:r>
              <a:rPr lang="en-US" altLang="zh-CN" dirty="0">
                <a:solidFill>
                  <a:srgbClr val="F2AE49"/>
                </a:solidFill>
                <a:latin typeface="Menlo" panose="020B0609030804020204" pitchFamily="49" charset="0"/>
              </a:rPr>
              <a:t>refuel</a:t>
            </a:r>
            <a:r>
              <a:rPr lang="en-US" altLang="zh-CN" dirty="0">
                <a:solidFill>
                  <a:srgbClr val="5C6166"/>
                </a:solidFill>
                <a:latin typeface="Menlo" panose="020B0609030804020204" pitchFamily="49" charset="0"/>
              </a:rPr>
              <a:t>();</a:t>
            </a:r>
          </a:p>
          <a:p>
            <a:r>
              <a:rPr lang="en-US" altLang="zh-CN" dirty="0">
                <a:solidFill>
                  <a:srgbClr val="FA8D3E"/>
                </a:solidFill>
                <a:latin typeface="Menlo" panose="020B0609030804020204" pitchFamily="49" charset="0"/>
              </a:rPr>
              <a:t>?&gt;</a:t>
            </a:r>
            <a:endParaRPr lang="en-US" altLang="zh-CN"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2352213397"/>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2" name="文本框 1">
            <a:extLst>
              <a:ext uri="{FF2B5EF4-FFF2-40B4-BE49-F238E27FC236}">
                <a16:creationId xmlns:a16="http://schemas.microsoft.com/office/drawing/2014/main" id="{B8CD1BEA-6D50-471B-89F6-2FB2CCE88BCB}"/>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抽象类与接口的异同点</a:t>
            </a:r>
            <a:endParaRPr lang="en-US" altLang="zh-CN" sz="2400" b="1" dirty="0"/>
          </a:p>
        </p:txBody>
      </p:sp>
      <p:sp>
        <p:nvSpPr>
          <p:cNvPr id="4" name="文本框 3">
            <a:extLst>
              <a:ext uri="{FF2B5EF4-FFF2-40B4-BE49-F238E27FC236}">
                <a16:creationId xmlns:a16="http://schemas.microsoft.com/office/drawing/2014/main" id="{C319CF50-245F-F349-A633-AA10D12C4616}"/>
              </a:ext>
            </a:extLst>
          </p:cNvPr>
          <p:cNvSpPr txBox="1"/>
          <p:nvPr/>
        </p:nvSpPr>
        <p:spPr>
          <a:xfrm>
            <a:off x="855876" y="2132856"/>
            <a:ext cx="10495914" cy="2677656"/>
          </a:xfrm>
          <a:prstGeom prst="rect">
            <a:avLst/>
          </a:prstGeom>
          <a:noFill/>
        </p:spPr>
        <p:txBody>
          <a:bodyPr wrap="square" rtlCol="0">
            <a:spAutoFit/>
          </a:bodyPr>
          <a:lstStyle/>
          <a:p>
            <a:r>
              <a:rPr kumimoji="1" lang="zh-CN" altLang="en-US" sz="2400" dirty="0"/>
              <a:t>相同点：</a:t>
            </a:r>
            <a:endParaRPr kumimoji="1" lang="en-US" altLang="zh-CN" sz="2400" dirty="0"/>
          </a:p>
          <a:p>
            <a:endParaRPr kumimoji="1" lang="en-US" altLang="zh-CN" sz="2400" dirty="0"/>
          </a:p>
          <a:p>
            <a:r>
              <a:rPr kumimoji="1" lang="zh-CN" altLang="en-US" sz="2400" dirty="0"/>
              <a:t>        </a:t>
            </a:r>
            <a:r>
              <a:rPr kumimoji="1" lang="en-US" altLang="zh-CN" sz="2400" dirty="0"/>
              <a:t>1</a:t>
            </a:r>
            <a:r>
              <a:rPr kumimoji="1" lang="zh-CN" altLang="en-US" sz="2400" dirty="0"/>
              <a:t>、抽象类和接口都有抽象方法  </a:t>
            </a:r>
            <a:endParaRPr kumimoji="1" lang="en-US" altLang="zh-CN" sz="2400" dirty="0"/>
          </a:p>
          <a:p>
            <a:endParaRPr kumimoji="1" lang="en-US" altLang="zh-CN" sz="2400" dirty="0"/>
          </a:p>
          <a:p>
            <a:r>
              <a:rPr kumimoji="1" lang="zh-CN" altLang="en-US" sz="2400" dirty="0"/>
              <a:t>        </a:t>
            </a:r>
            <a:r>
              <a:rPr kumimoji="1" lang="en-US" altLang="zh-CN" sz="2400" dirty="0"/>
              <a:t>2</a:t>
            </a:r>
            <a:r>
              <a:rPr kumimoji="1" lang="zh-CN" altLang="en-US" sz="2400" dirty="0"/>
              <a:t>、抽象类和接口都不能创建实例对象  </a:t>
            </a:r>
            <a:endParaRPr kumimoji="1" lang="en-US" altLang="zh-CN" sz="2400" dirty="0"/>
          </a:p>
          <a:p>
            <a:endParaRPr kumimoji="1" lang="en-US" altLang="zh-CN" sz="2400" dirty="0"/>
          </a:p>
          <a:p>
            <a:r>
              <a:rPr kumimoji="1" lang="zh-CN" altLang="en-US" sz="2400" dirty="0"/>
              <a:t>        </a:t>
            </a:r>
            <a:r>
              <a:rPr kumimoji="1" lang="en-US" altLang="zh-CN" sz="2400" dirty="0"/>
              <a:t>3</a:t>
            </a:r>
            <a:r>
              <a:rPr kumimoji="1" lang="zh-CN" altLang="en-US" sz="2400" dirty="0"/>
              <a:t>、抽象类和接口使用意义相同（即定义一种规范，扩展某个类的功能） </a:t>
            </a:r>
          </a:p>
        </p:txBody>
      </p:sp>
    </p:spTree>
    <p:extLst>
      <p:ext uri="{BB962C8B-B14F-4D97-AF65-F5344CB8AC3E}">
        <p14:creationId xmlns:p14="http://schemas.microsoft.com/office/powerpoint/2010/main" val="639261153"/>
      </p:ext>
    </p:extLst>
  </p:cSld>
  <p:clrMapOvr>
    <a:masterClrMapping/>
  </p:clrMapOvr>
  <p:transition spd="slow"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2" name="文本框 1">
            <a:extLst>
              <a:ext uri="{FF2B5EF4-FFF2-40B4-BE49-F238E27FC236}">
                <a16:creationId xmlns:a16="http://schemas.microsoft.com/office/drawing/2014/main" id="{B8CD1BEA-6D50-471B-89F6-2FB2CCE88BCB}"/>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抽象类与接口的异同点</a:t>
            </a:r>
            <a:endParaRPr lang="en-US" altLang="zh-CN" sz="2400" b="1" dirty="0"/>
          </a:p>
        </p:txBody>
      </p:sp>
      <p:sp>
        <p:nvSpPr>
          <p:cNvPr id="7" name="文本框 6">
            <a:extLst>
              <a:ext uri="{FF2B5EF4-FFF2-40B4-BE49-F238E27FC236}">
                <a16:creationId xmlns:a16="http://schemas.microsoft.com/office/drawing/2014/main" id="{3AEF69EA-DC0E-684F-91AC-6B6BB8461686}"/>
              </a:ext>
            </a:extLst>
          </p:cNvPr>
          <p:cNvSpPr txBox="1"/>
          <p:nvPr/>
        </p:nvSpPr>
        <p:spPr>
          <a:xfrm>
            <a:off x="855876" y="2132856"/>
            <a:ext cx="10567922" cy="4154984"/>
          </a:xfrm>
          <a:prstGeom prst="rect">
            <a:avLst/>
          </a:prstGeom>
          <a:noFill/>
        </p:spPr>
        <p:txBody>
          <a:bodyPr wrap="square" rtlCol="0">
            <a:spAutoFit/>
          </a:bodyPr>
          <a:lstStyle/>
          <a:p>
            <a:r>
              <a:rPr kumimoji="1" lang="zh-CN" altLang="en-US" sz="2400" dirty="0"/>
              <a:t>不同点：</a:t>
            </a:r>
            <a:endParaRPr kumimoji="1" lang="en-US" altLang="zh-CN" sz="2400" dirty="0"/>
          </a:p>
          <a:p>
            <a:endParaRPr kumimoji="1" lang="en-US" altLang="zh-CN" sz="2400" dirty="0"/>
          </a:p>
          <a:p>
            <a:r>
              <a:rPr kumimoji="1" lang="zh-CN" altLang="en-US" sz="2400" dirty="0"/>
              <a:t>        </a:t>
            </a:r>
            <a:r>
              <a:rPr kumimoji="1" lang="en-US" altLang="zh-CN" sz="2400" dirty="0"/>
              <a:t>1</a:t>
            </a:r>
            <a:r>
              <a:rPr kumimoji="1" lang="zh-CN" altLang="en-US" sz="2400" dirty="0"/>
              <a:t>、抽象类中可以有非抽象的方法而接口中只能有抽象的方法。</a:t>
            </a:r>
            <a:endParaRPr kumimoji="1" lang="en-US" altLang="zh-CN" sz="2400" dirty="0"/>
          </a:p>
          <a:p>
            <a:r>
              <a:rPr kumimoji="1" lang="zh-CN" altLang="en-US" sz="2400" dirty="0"/>
              <a:t>        </a:t>
            </a:r>
            <a:r>
              <a:rPr kumimoji="1" lang="en-US" altLang="zh-CN" sz="2400" dirty="0"/>
              <a:t>2</a:t>
            </a:r>
            <a:r>
              <a:rPr kumimoji="1" lang="zh-CN" altLang="en-US" sz="2400" dirty="0"/>
              <a:t>、一个类可以实现多个接口，而一个类只能继承一个抽象类。 </a:t>
            </a:r>
            <a:endParaRPr kumimoji="1" lang="en-US" altLang="zh-CN" sz="2400" dirty="0"/>
          </a:p>
          <a:p>
            <a:r>
              <a:rPr kumimoji="1" lang="zh-CN" altLang="en-US" sz="2400" dirty="0"/>
              <a:t>        </a:t>
            </a:r>
            <a:r>
              <a:rPr kumimoji="1" lang="en-US" altLang="zh-CN" sz="2400" dirty="0"/>
              <a:t>3</a:t>
            </a:r>
            <a:r>
              <a:rPr kumimoji="1" lang="zh-CN" altLang="en-US" sz="2400" dirty="0"/>
              <a:t>、接口的使用方式通过</a:t>
            </a:r>
            <a:r>
              <a:rPr kumimoji="1" lang="en-US" altLang="zh-CN" sz="2400" dirty="0"/>
              <a:t>implements</a:t>
            </a:r>
            <a:r>
              <a:rPr kumimoji="1" lang="zh-CN" altLang="en-US" sz="2400" dirty="0"/>
              <a:t>关键字进行，抽象类则是通过继承</a:t>
            </a:r>
            <a:r>
              <a:rPr kumimoji="1" lang="en-US" altLang="zh-CN" sz="2400" dirty="0"/>
              <a:t>extends</a:t>
            </a:r>
            <a:r>
              <a:rPr kumimoji="1" lang="zh-CN" altLang="en-US" sz="2400" dirty="0"/>
              <a:t>关键字进行。</a:t>
            </a:r>
            <a:endParaRPr kumimoji="1" lang="en-US" altLang="zh-CN" sz="2400" dirty="0"/>
          </a:p>
          <a:p>
            <a:r>
              <a:rPr kumimoji="1" lang="zh-CN" altLang="en-US" sz="2400" dirty="0"/>
              <a:t>        </a:t>
            </a:r>
            <a:r>
              <a:rPr kumimoji="1" lang="en-US" altLang="zh-CN" sz="2400" dirty="0"/>
              <a:t>4</a:t>
            </a:r>
            <a:r>
              <a:rPr kumimoji="1" lang="zh-CN" altLang="en-US" sz="2400" dirty="0"/>
              <a:t>、接口中不可以声明成员变量（包括类静态变量），但是可以声明类常量。抽象类中可以声明各种类型成员变量，实现数据的封装。</a:t>
            </a:r>
            <a:endParaRPr kumimoji="1" lang="en-US" altLang="zh-CN" sz="2400" dirty="0"/>
          </a:p>
          <a:p>
            <a:r>
              <a:rPr kumimoji="1" lang="zh-CN" altLang="en-US" sz="2400" dirty="0"/>
              <a:t>        </a:t>
            </a:r>
            <a:r>
              <a:rPr kumimoji="1" lang="en-US" altLang="zh-CN" sz="2400" dirty="0"/>
              <a:t>5</a:t>
            </a:r>
            <a:r>
              <a:rPr kumimoji="1" lang="zh-CN" altLang="en-US" sz="2400" dirty="0"/>
              <a:t>、接口不定义构造函数，抽象类可以有构造函数。 </a:t>
            </a:r>
            <a:endParaRPr kumimoji="1" lang="en-US" altLang="zh-CN" sz="2400" dirty="0"/>
          </a:p>
          <a:p>
            <a:r>
              <a:rPr kumimoji="1" lang="zh-CN" altLang="en-US" sz="2400" dirty="0"/>
              <a:t>        </a:t>
            </a:r>
            <a:r>
              <a:rPr kumimoji="1" lang="en-US" altLang="zh-CN" sz="2400" dirty="0"/>
              <a:t>6</a:t>
            </a:r>
            <a:r>
              <a:rPr kumimoji="1" lang="zh-CN" altLang="en-US" sz="2400" dirty="0"/>
              <a:t>、接口中的方法默认都是</a:t>
            </a:r>
            <a:r>
              <a:rPr kumimoji="1" lang="en-US" altLang="zh-CN" sz="2400" dirty="0"/>
              <a:t>public</a:t>
            </a:r>
            <a:r>
              <a:rPr kumimoji="1" lang="zh-CN" altLang="en-US" sz="2400" dirty="0"/>
              <a:t>类型的，而抽象类中的方法可以使用</a:t>
            </a:r>
            <a:r>
              <a:rPr kumimoji="1" lang="en-US" altLang="zh-CN" sz="2400" dirty="0"/>
              <a:t>private</a:t>
            </a:r>
            <a:r>
              <a:rPr kumimoji="1" lang="zh-CN" altLang="en-US" sz="2400" dirty="0"/>
              <a:t>、</a:t>
            </a:r>
            <a:r>
              <a:rPr kumimoji="1" lang="en-US" altLang="zh-CN" sz="2400" dirty="0"/>
              <a:t>protected</a:t>
            </a:r>
            <a:r>
              <a:rPr kumimoji="1" lang="zh-CN" altLang="en-US" sz="2400" dirty="0"/>
              <a:t>、</a:t>
            </a:r>
            <a:r>
              <a:rPr kumimoji="1" lang="en-US" altLang="zh-CN" sz="2400" dirty="0"/>
              <a:t>public</a:t>
            </a:r>
            <a:r>
              <a:rPr kumimoji="1" lang="zh-CN" altLang="en-US" sz="2400" dirty="0"/>
              <a:t>来修饰</a:t>
            </a:r>
          </a:p>
        </p:txBody>
      </p:sp>
    </p:spTree>
    <p:extLst>
      <p:ext uri="{BB962C8B-B14F-4D97-AF65-F5344CB8AC3E}">
        <p14:creationId xmlns:p14="http://schemas.microsoft.com/office/powerpoint/2010/main" val="4017097859"/>
      </p:ext>
    </p:extLst>
  </p:cSld>
  <p:clrMapOvr>
    <a:masterClrMapping/>
  </p:clrMapOvr>
  <p:transition spd="slow"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848809" y="4025046"/>
            <a:ext cx="842963" cy="633412"/>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838200" y="2347615"/>
            <a:ext cx="842963" cy="631825"/>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98" name="文本框 33"/>
          <p:cNvSpPr txBox="1">
            <a:spLocks noChangeArrowheads="1"/>
          </p:cNvSpPr>
          <p:nvPr/>
        </p:nvSpPr>
        <p:spPr bwMode="auto">
          <a:xfrm>
            <a:off x="1016000" y="2368252"/>
            <a:ext cx="1720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t>1</a:t>
            </a:r>
            <a:endParaRPr lang="zh-CN" altLang="en-US" sz="2800"/>
          </a:p>
        </p:txBody>
      </p:sp>
      <p:sp>
        <p:nvSpPr>
          <p:cNvPr id="8199" name="文本框 34"/>
          <p:cNvSpPr txBox="1">
            <a:spLocks noChangeArrowheads="1"/>
          </p:cNvSpPr>
          <p:nvPr/>
        </p:nvSpPr>
        <p:spPr bwMode="auto">
          <a:xfrm>
            <a:off x="1026609" y="4056796"/>
            <a:ext cx="1720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t>3</a:t>
            </a:r>
            <a:endParaRPr lang="zh-CN" altLang="en-US" sz="2800" dirty="0"/>
          </a:p>
        </p:txBody>
      </p:sp>
      <p:sp>
        <p:nvSpPr>
          <p:cNvPr id="14" name="圆角矩形 13"/>
          <p:cNvSpPr/>
          <p:nvPr/>
        </p:nvSpPr>
        <p:spPr>
          <a:xfrm>
            <a:off x="1706059" y="4129801"/>
            <a:ext cx="3865880" cy="369570"/>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TextBox 69"/>
          <p:cNvSpPr txBox="1"/>
          <p:nvPr/>
        </p:nvSpPr>
        <p:spPr>
          <a:xfrm>
            <a:off x="2016574" y="4129801"/>
            <a:ext cx="4168775" cy="368300"/>
          </a:xfrm>
          <a:prstGeom prst="rect">
            <a:avLst/>
          </a:prstGeom>
          <a:noFill/>
        </p:spPr>
        <p:txBody>
          <a:bodyPr wrap="square">
            <a:spAutoFit/>
          </a:bodyPr>
          <a:lstStyle/>
          <a:p>
            <a:pPr eaLnBrk="1" fontAlgn="auto" hangingPunct="1">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parent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关键字</a:t>
            </a:r>
          </a:p>
        </p:txBody>
      </p:sp>
      <p:grpSp>
        <p:nvGrpSpPr>
          <p:cNvPr id="29" name="组合 45"/>
          <p:cNvGrpSpPr/>
          <p:nvPr/>
        </p:nvGrpSpPr>
        <p:grpSpPr bwMode="auto">
          <a:xfrm>
            <a:off x="1702718" y="2480196"/>
            <a:ext cx="3865563" cy="371475"/>
            <a:chOff x="1074057" y="1947720"/>
            <a:chExt cx="2899639" cy="371687"/>
          </a:xfrm>
        </p:grpSpPr>
        <p:sp>
          <p:nvSpPr>
            <p:cNvPr id="30" name="圆角矩形 29"/>
            <p:cNvSpPr/>
            <p:nvPr/>
          </p:nvSpPr>
          <p:spPr>
            <a:xfrm>
              <a:off x="1074057" y="1949308"/>
              <a:ext cx="2899639" cy="370099"/>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TextBox 44"/>
            <p:cNvSpPr txBox="1"/>
            <p:nvPr/>
          </p:nvSpPr>
          <p:spPr>
            <a:xfrm>
              <a:off x="1301503" y="1947720"/>
              <a:ext cx="2460227" cy="368510"/>
            </a:xfrm>
            <a:prstGeom prst="rect">
              <a:avLst/>
            </a:prstGeom>
            <a:noFill/>
          </p:spPr>
          <p:txBody>
            <a:bodyPr>
              <a:spAutoFit/>
            </a:bodyPr>
            <a:lstStyle/>
            <a:p>
              <a:pPr eaLnBrk="1" fontAlgn="auto" hangingPunct="1">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接口与抽象类</a:t>
              </a:r>
            </a:p>
          </p:txBody>
        </p:sp>
      </p:grpSp>
      <p:sp>
        <p:nvSpPr>
          <p:cNvPr id="11" name="菱形 10">
            <a:extLst>
              <a:ext uri="{FF2B5EF4-FFF2-40B4-BE49-F238E27FC236}">
                <a16:creationId xmlns:a16="http://schemas.microsoft.com/office/drawing/2014/main" id="{959115F2-4B74-43DF-9B64-93E19618AD1A}"/>
              </a:ext>
            </a:extLst>
          </p:cNvPr>
          <p:cNvSpPr/>
          <p:nvPr/>
        </p:nvSpPr>
        <p:spPr>
          <a:xfrm>
            <a:off x="848497" y="4825596"/>
            <a:ext cx="842963" cy="633412"/>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34">
            <a:extLst>
              <a:ext uri="{FF2B5EF4-FFF2-40B4-BE49-F238E27FC236}">
                <a16:creationId xmlns:a16="http://schemas.microsoft.com/office/drawing/2014/main" id="{EE3CBEB3-9C04-42C4-9F1D-38DD6A3CF9F5}"/>
              </a:ext>
            </a:extLst>
          </p:cNvPr>
          <p:cNvSpPr txBox="1">
            <a:spLocks noChangeArrowheads="1"/>
          </p:cNvSpPr>
          <p:nvPr/>
        </p:nvSpPr>
        <p:spPr bwMode="auto">
          <a:xfrm>
            <a:off x="1026297" y="4857346"/>
            <a:ext cx="1720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t>4</a:t>
            </a:r>
            <a:endParaRPr lang="zh-CN" altLang="en-US" sz="2800" dirty="0"/>
          </a:p>
        </p:txBody>
      </p:sp>
      <p:sp>
        <p:nvSpPr>
          <p:cNvPr id="13" name="圆角矩形 13">
            <a:extLst>
              <a:ext uri="{FF2B5EF4-FFF2-40B4-BE49-F238E27FC236}">
                <a16:creationId xmlns:a16="http://schemas.microsoft.com/office/drawing/2014/main" id="{D017F6C2-2265-4A86-9486-1E2F51AF3756}"/>
              </a:ext>
            </a:extLst>
          </p:cNvPr>
          <p:cNvSpPr/>
          <p:nvPr/>
        </p:nvSpPr>
        <p:spPr>
          <a:xfrm>
            <a:off x="1705747" y="4930351"/>
            <a:ext cx="3865880" cy="369570"/>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TextBox 69">
            <a:extLst>
              <a:ext uri="{FF2B5EF4-FFF2-40B4-BE49-F238E27FC236}">
                <a16:creationId xmlns:a16="http://schemas.microsoft.com/office/drawing/2014/main" id="{2890FE7E-AD0A-4619-AF06-20E9CCEB9DF4}"/>
              </a:ext>
            </a:extLst>
          </p:cNvPr>
          <p:cNvSpPr txBox="1"/>
          <p:nvPr/>
        </p:nvSpPr>
        <p:spPr>
          <a:xfrm>
            <a:off x="2016262" y="4930351"/>
            <a:ext cx="4168775" cy="368300"/>
          </a:xfrm>
          <a:prstGeom prst="rect">
            <a:avLst/>
          </a:prstGeom>
          <a:noFill/>
        </p:spPr>
        <p:txBody>
          <a:bodyPr wrap="square">
            <a:spAutoFit/>
          </a:bodyPr>
          <a:lstStyle/>
          <a:p>
            <a:pPr eaLnBrk="1" fontAlgn="auto" hangingPunct="1">
              <a:spcBef>
                <a:spcPts val="0"/>
              </a:spcBef>
              <a:spcAft>
                <a:spcPts val="0"/>
              </a:spcAft>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命名空间</a:t>
            </a:r>
          </a:p>
        </p:txBody>
      </p:sp>
      <p:sp>
        <p:nvSpPr>
          <p:cNvPr id="16" name="菱形 15">
            <a:extLst>
              <a:ext uri="{FF2B5EF4-FFF2-40B4-BE49-F238E27FC236}">
                <a16:creationId xmlns:a16="http://schemas.microsoft.com/office/drawing/2014/main" id="{C498404D-D1DA-4B05-8EF8-5C47BFCD1BFD}"/>
              </a:ext>
            </a:extLst>
          </p:cNvPr>
          <p:cNvSpPr/>
          <p:nvPr/>
        </p:nvSpPr>
        <p:spPr>
          <a:xfrm>
            <a:off x="845468" y="3183948"/>
            <a:ext cx="842963" cy="633412"/>
          </a:xfrm>
          <a:prstGeom prst="diamon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34">
            <a:extLst>
              <a:ext uri="{FF2B5EF4-FFF2-40B4-BE49-F238E27FC236}">
                <a16:creationId xmlns:a16="http://schemas.microsoft.com/office/drawing/2014/main" id="{B817425F-BDE2-4895-B69C-37C64F0206C2}"/>
              </a:ext>
            </a:extLst>
          </p:cNvPr>
          <p:cNvSpPr txBox="1">
            <a:spLocks noChangeArrowheads="1"/>
          </p:cNvSpPr>
          <p:nvPr/>
        </p:nvSpPr>
        <p:spPr bwMode="auto">
          <a:xfrm>
            <a:off x="1023268" y="3215698"/>
            <a:ext cx="1720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t>2</a:t>
            </a:r>
            <a:endParaRPr lang="zh-CN" altLang="en-US" sz="2800"/>
          </a:p>
        </p:txBody>
      </p:sp>
      <p:sp>
        <p:nvSpPr>
          <p:cNvPr id="18" name="圆角矩形 13">
            <a:extLst>
              <a:ext uri="{FF2B5EF4-FFF2-40B4-BE49-F238E27FC236}">
                <a16:creationId xmlns:a16="http://schemas.microsoft.com/office/drawing/2014/main" id="{7C194A90-EF3C-4729-B00A-244996F76471}"/>
              </a:ext>
            </a:extLst>
          </p:cNvPr>
          <p:cNvSpPr/>
          <p:nvPr/>
        </p:nvSpPr>
        <p:spPr>
          <a:xfrm>
            <a:off x="1702718" y="3288703"/>
            <a:ext cx="3865880" cy="369570"/>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TextBox 69">
            <a:extLst>
              <a:ext uri="{FF2B5EF4-FFF2-40B4-BE49-F238E27FC236}">
                <a16:creationId xmlns:a16="http://schemas.microsoft.com/office/drawing/2014/main" id="{9EB818F3-0A1E-4E2D-83EF-AED06A1252D9}"/>
              </a:ext>
            </a:extLst>
          </p:cNvPr>
          <p:cNvSpPr txBox="1"/>
          <p:nvPr/>
        </p:nvSpPr>
        <p:spPr>
          <a:xfrm>
            <a:off x="2013233" y="3288703"/>
            <a:ext cx="4168775" cy="368300"/>
          </a:xfrm>
          <a:prstGeom prst="rect">
            <a:avLst/>
          </a:prstGeom>
          <a:noFill/>
        </p:spPr>
        <p:txBody>
          <a:bodyPr wrap="square">
            <a:spAutoFit/>
          </a:bodyPr>
          <a:lstStyle/>
          <a:p>
            <a:pPr eaLnBrk="1" fontAlgn="auto" hangingPunct="1">
              <a:spcBef>
                <a:spcPts val="0"/>
              </a:spcBef>
              <a:spcAft>
                <a:spcPts val="0"/>
              </a:spcAft>
              <a:defRPr/>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this</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关键字</a:t>
            </a:r>
          </a:p>
        </p:txBody>
      </p:sp>
    </p:spTree>
  </p:cSld>
  <p:clrMapOvr>
    <a:masterClrMapping/>
  </p:clrMapOvr>
  <p:transition spd="slow" advClick="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this</a:t>
            </a:r>
            <a:r>
              <a:rPr lang="zh-CN" altLang="en-US" dirty="0"/>
              <a:t>关键字</a:t>
            </a:r>
          </a:p>
        </p:txBody>
      </p:sp>
      <p:sp>
        <p:nvSpPr>
          <p:cNvPr id="7" name="矩形 6"/>
          <p:cNvSpPr/>
          <p:nvPr/>
        </p:nvSpPr>
        <p:spPr>
          <a:xfrm>
            <a:off x="3034866" y="2780928"/>
            <a:ext cx="6120680" cy="1015663"/>
          </a:xfrm>
          <a:prstGeom prst="rect">
            <a:avLst/>
          </a:prstGeom>
        </p:spPr>
        <p:txBody>
          <a:bodyPr wrap="square">
            <a:spAutoFit/>
          </a:bodyPr>
          <a:lstStyle/>
          <a:p>
            <a:pPr algn="ctr" eaLnBrk="1" fontAlgn="auto" hangingPunct="1">
              <a:spcBef>
                <a:spcPts val="0"/>
              </a:spcBef>
              <a:spcAft>
                <a:spcPts val="0"/>
              </a:spcAft>
              <a:defRPr/>
            </a:pPr>
            <a:r>
              <a:rPr lang="en-US" altLang="zh-CN" sz="6000" dirty="0">
                <a:solidFill>
                  <a:schemeClr val="tx1">
                    <a:lumMod val="85000"/>
                    <a:lumOff val="15000"/>
                  </a:schemeClr>
                </a:solidFill>
                <a:latin typeface="微软雅黑" panose="020B0503020204020204" pitchFamily="34" charset="-122"/>
                <a:ea typeface="微软雅黑" panose="020B0503020204020204" pitchFamily="34" charset="-122"/>
              </a:rPr>
              <a:t>this</a:t>
            </a:r>
            <a:r>
              <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rPr>
              <a:t>关键字</a:t>
            </a:r>
          </a:p>
        </p:txBody>
      </p:sp>
    </p:spTree>
    <p:extLst>
      <p:ext uri="{BB962C8B-B14F-4D97-AF65-F5344CB8AC3E}">
        <p14:creationId xmlns:p14="http://schemas.microsoft.com/office/powerpoint/2010/main" val="223930666"/>
      </p:ext>
    </p:extLst>
  </p:cSld>
  <p:clrMapOvr>
    <a:masterClrMapping/>
  </p:clrMapOvr>
  <p:transition spd="slow" advClick="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257AEB1-F8CF-7D41-B6ED-141D94AD905A}"/>
              </a:ext>
            </a:extLst>
          </p:cNvPr>
          <p:cNvSpPr/>
          <p:nvPr/>
        </p:nvSpPr>
        <p:spPr>
          <a:xfrm>
            <a:off x="1245305" y="3831431"/>
            <a:ext cx="5634876" cy="830997"/>
          </a:xfrm>
          <a:prstGeom prst="rect">
            <a:avLst/>
          </a:prstGeom>
        </p:spPr>
        <p:txBody>
          <a:bodyPr wrap="none">
            <a:spAutoFit/>
          </a:bodyPr>
          <a:lstStyle/>
          <a:p>
            <a:r>
              <a:rPr lang="zh-CN" altLang="en-US" sz="2400" b="1" dirty="0"/>
              <a:t>语法：</a:t>
            </a:r>
            <a:r>
              <a:rPr lang="en-US" altLang="zh-CN" sz="2400" b="1" dirty="0">
                <a:solidFill>
                  <a:srgbClr val="FA8D3E"/>
                </a:solidFill>
                <a:latin typeface="Menlo" panose="020B0609030804020204" pitchFamily="49" charset="0"/>
              </a:rPr>
              <a:t>$this</a:t>
            </a:r>
            <a:r>
              <a:rPr lang="zh-CN" altLang="en-US" sz="2400" b="1" dirty="0">
                <a:solidFill>
                  <a:srgbClr val="FA8D3E"/>
                </a:solidFill>
                <a:latin typeface="Menlo" panose="020B0609030804020204" pitchFamily="49" charset="0"/>
              </a:rPr>
              <a:t> </a:t>
            </a:r>
            <a:r>
              <a:rPr lang="en-US" altLang="zh-CN" sz="2400" b="1" dirty="0">
                <a:solidFill>
                  <a:srgbClr val="ED9366"/>
                </a:solidFill>
                <a:latin typeface="Menlo" panose="020B0609030804020204" pitchFamily="49" charset="0"/>
              </a:rPr>
              <a:t>-&gt;</a:t>
            </a:r>
            <a:r>
              <a:rPr lang="zh-CN" altLang="en-US" sz="2400" b="1" dirty="0">
                <a:solidFill>
                  <a:srgbClr val="ED9366"/>
                </a:solidFill>
                <a:latin typeface="Menlo" panose="020B0609030804020204" pitchFamily="49" charset="0"/>
              </a:rPr>
              <a:t> </a:t>
            </a:r>
            <a:r>
              <a:rPr lang="zh-CN" altLang="en-US" sz="2400" b="1" dirty="0">
                <a:solidFill>
                  <a:srgbClr val="4CBF99"/>
                </a:solidFill>
                <a:latin typeface="Menlo" panose="020B0609030804020204" pitchFamily="49" charset="0"/>
              </a:rPr>
              <a:t>成员属性</a:t>
            </a:r>
            <a:endParaRPr lang="en-US" altLang="zh-CN" sz="2400" dirty="0">
              <a:solidFill>
                <a:srgbClr val="4CBF99"/>
              </a:solidFill>
              <a:latin typeface="Menlo" panose="020B0609030804020204" pitchFamily="49" charset="0"/>
            </a:endParaRPr>
          </a:p>
          <a:p>
            <a:r>
              <a:rPr lang="zh-CN" altLang="en-US" sz="2400" dirty="0">
                <a:solidFill>
                  <a:srgbClr val="4CBF99"/>
                </a:solidFill>
                <a:latin typeface="Menlo" panose="020B0609030804020204" pitchFamily="49" charset="0"/>
              </a:rPr>
              <a:t>     </a:t>
            </a:r>
            <a:r>
              <a:rPr lang="en-US" altLang="zh-CN" sz="2400" b="1" dirty="0">
                <a:solidFill>
                  <a:srgbClr val="FA8D3E"/>
                </a:solidFill>
                <a:latin typeface="Menlo" panose="020B0609030804020204" pitchFamily="49" charset="0"/>
              </a:rPr>
              <a:t>$this</a:t>
            </a:r>
            <a:r>
              <a:rPr lang="zh-CN" altLang="en-US" sz="2400" b="1" dirty="0">
                <a:solidFill>
                  <a:srgbClr val="FA8D3E"/>
                </a:solidFill>
                <a:latin typeface="Menlo" panose="020B0609030804020204" pitchFamily="49" charset="0"/>
              </a:rPr>
              <a:t> </a:t>
            </a:r>
            <a:r>
              <a:rPr lang="en-US" altLang="zh-CN" sz="2400" b="1" dirty="0">
                <a:solidFill>
                  <a:srgbClr val="ED9366"/>
                </a:solidFill>
                <a:latin typeface="Menlo" panose="020B0609030804020204" pitchFamily="49" charset="0"/>
              </a:rPr>
              <a:t>-&gt;</a:t>
            </a:r>
            <a:r>
              <a:rPr lang="zh-CN" altLang="en-US" sz="2400" b="1" dirty="0">
                <a:solidFill>
                  <a:srgbClr val="ED9366"/>
                </a:solidFill>
                <a:latin typeface="Menlo" panose="020B0609030804020204" pitchFamily="49" charset="0"/>
              </a:rPr>
              <a:t> </a:t>
            </a:r>
            <a:r>
              <a:rPr lang="zh-CN" altLang="en-US" sz="2400" b="1" dirty="0">
                <a:solidFill>
                  <a:srgbClr val="4CBF99"/>
                </a:solidFill>
                <a:latin typeface="Menlo" panose="020B0609030804020204" pitchFamily="49" charset="0"/>
              </a:rPr>
              <a:t>成员方法</a:t>
            </a:r>
            <a:r>
              <a:rPr lang="en-US" altLang="zh-CN" sz="2400" b="1" dirty="0">
                <a:solidFill>
                  <a:srgbClr val="4CBF99"/>
                </a:solidFill>
                <a:latin typeface="Menlo" panose="020B0609030804020204" pitchFamily="49" charset="0"/>
              </a:rPr>
              <a:t>(</a:t>
            </a:r>
            <a:r>
              <a:rPr lang="zh-CN" altLang="en-US" sz="2400" b="1" dirty="0">
                <a:solidFill>
                  <a:srgbClr val="4CBF99"/>
                </a:solidFill>
                <a:latin typeface="Menlo" panose="020B0609030804020204" pitchFamily="49" charset="0"/>
              </a:rPr>
              <a:t>参数列表</a:t>
            </a:r>
            <a:r>
              <a:rPr lang="en-US" altLang="zh-CN" sz="2400" b="1" dirty="0">
                <a:solidFill>
                  <a:srgbClr val="4CBF99"/>
                </a:solidFill>
                <a:latin typeface="Menlo" panose="020B0609030804020204" pitchFamily="49" charset="0"/>
              </a:rPr>
              <a:t>)</a:t>
            </a:r>
            <a:endParaRPr lang="en-US" altLang="zh-CN" sz="2400" dirty="0">
              <a:solidFill>
                <a:srgbClr val="4CBF99"/>
              </a:solidFill>
              <a:latin typeface="Menlo" panose="020B0609030804020204" pitchFamily="49" charset="0"/>
            </a:endParaRPr>
          </a:p>
        </p:txBody>
      </p:sp>
      <p:sp>
        <p:nvSpPr>
          <p:cNvPr id="6" name="标题 5"/>
          <p:cNvSpPr>
            <a:spLocks noGrp="1"/>
          </p:cNvSpPr>
          <p:nvPr>
            <p:ph type="title"/>
          </p:nvPr>
        </p:nvSpPr>
        <p:spPr/>
        <p:txBody>
          <a:bodyPr/>
          <a:lstStyle/>
          <a:p>
            <a:r>
              <a:rPr lang="en-US" altLang="zh-CN" dirty="0"/>
              <a:t>this</a:t>
            </a:r>
            <a:r>
              <a:rPr lang="zh-CN" altLang="en-US" dirty="0"/>
              <a:t>关键字</a:t>
            </a:r>
          </a:p>
        </p:txBody>
      </p:sp>
      <p:sp>
        <p:nvSpPr>
          <p:cNvPr id="2" name="矩形 1">
            <a:extLst>
              <a:ext uri="{FF2B5EF4-FFF2-40B4-BE49-F238E27FC236}">
                <a16:creationId xmlns:a16="http://schemas.microsoft.com/office/drawing/2014/main" id="{B929D528-1DE5-FB40-B6B4-AC0A186C8899}"/>
              </a:ext>
            </a:extLst>
          </p:cNvPr>
          <p:cNvSpPr/>
          <p:nvPr/>
        </p:nvSpPr>
        <p:spPr>
          <a:xfrm>
            <a:off x="1054646" y="1268760"/>
            <a:ext cx="811441" cy="461665"/>
          </a:xfrm>
          <a:prstGeom prst="rect">
            <a:avLst/>
          </a:prstGeom>
        </p:spPr>
        <p:txBody>
          <a:bodyPr wrap="none">
            <a:spAutoFit/>
          </a:bodyPr>
          <a:lstStyle/>
          <a:p>
            <a:r>
              <a:rPr lang="en-US" altLang="zh-CN" sz="2400" b="1" dirty="0"/>
              <a:t>$this</a:t>
            </a:r>
            <a:endParaRPr lang="zh-CN" altLang="en-US" sz="2400" b="1" dirty="0"/>
          </a:p>
        </p:txBody>
      </p:sp>
      <p:sp>
        <p:nvSpPr>
          <p:cNvPr id="3" name="矩形 2">
            <a:extLst>
              <a:ext uri="{FF2B5EF4-FFF2-40B4-BE49-F238E27FC236}">
                <a16:creationId xmlns:a16="http://schemas.microsoft.com/office/drawing/2014/main" id="{AD90849E-0482-5B4A-A2F1-7ACA159958F8}"/>
              </a:ext>
            </a:extLst>
          </p:cNvPr>
          <p:cNvSpPr/>
          <p:nvPr/>
        </p:nvSpPr>
        <p:spPr>
          <a:xfrm>
            <a:off x="1126654" y="1988840"/>
            <a:ext cx="10081121" cy="1569660"/>
          </a:xfrm>
          <a:prstGeom prst="rect">
            <a:avLst/>
          </a:prstGeom>
        </p:spPr>
        <p:txBody>
          <a:bodyPr wrap="square">
            <a:spAutoFit/>
          </a:bodyPr>
          <a:lstStyle/>
          <a:p>
            <a:r>
              <a:rPr lang="zh-CN" altLang="en-US" sz="2400" dirty="0">
                <a:solidFill>
                  <a:srgbClr val="333333"/>
                </a:solidFill>
                <a:latin typeface="Quicksand"/>
              </a:rPr>
              <a:t>        在 </a:t>
            </a:r>
            <a:r>
              <a:rPr lang="en-US" altLang="zh-CN" sz="2400" dirty="0">
                <a:solidFill>
                  <a:srgbClr val="333333"/>
                </a:solidFill>
                <a:latin typeface="Quicksand"/>
              </a:rPr>
              <a:t>PHP </a:t>
            </a:r>
            <a:r>
              <a:rPr lang="zh-CN" altLang="en-US" sz="2400" dirty="0">
                <a:solidFill>
                  <a:srgbClr val="333333"/>
                </a:solidFill>
                <a:latin typeface="Quicksand"/>
              </a:rPr>
              <a:t>面向对象编程中，对象一旦被创建，在对象中的每个成员方法里面都会存在一个隐含的对象引用“</a:t>
            </a:r>
            <a:r>
              <a:rPr lang="en-US" altLang="zh-CN" sz="2400" dirty="0">
                <a:solidFill>
                  <a:srgbClr val="333333"/>
                </a:solidFill>
                <a:latin typeface="Quicksand"/>
              </a:rPr>
              <a:t>$this”</a:t>
            </a:r>
            <a:r>
              <a:rPr lang="zh-CN" altLang="en-US" sz="2400" dirty="0">
                <a:solidFill>
                  <a:srgbClr val="333333"/>
                </a:solidFill>
                <a:latin typeface="Quicksand"/>
              </a:rPr>
              <a:t>。成员方法属于哪个对象，那么这个“</a:t>
            </a:r>
            <a:r>
              <a:rPr lang="en-US" altLang="zh-CN" sz="2400" dirty="0">
                <a:solidFill>
                  <a:srgbClr val="333333"/>
                </a:solidFill>
                <a:latin typeface="Quicksand"/>
              </a:rPr>
              <a:t>$this”</a:t>
            </a:r>
            <a:r>
              <a:rPr lang="zh-CN" altLang="en-US" sz="2400" dirty="0">
                <a:solidFill>
                  <a:srgbClr val="333333"/>
                </a:solidFill>
                <a:latin typeface="Quicksand"/>
              </a:rPr>
              <a:t>就代表哪个对象，一般是与连接符 </a:t>
            </a:r>
            <a:r>
              <a:rPr lang="en-US" altLang="zh-CN" sz="2400" dirty="0">
                <a:solidFill>
                  <a:srgbClr val="333333"/>
                </a:solidFill>
                <a:latin typeface="Quicksand"/>
              </a:rPr>
              <a:t>-&gt;</a:t>
            </a:r>
            <a:r>
              <a:rPr lang="zh-CN" altLang="en-US" sz="2400" dirty="0">
                <a:solidFill>
                  <a:srgbClr val="333333"/>
                </a:solidFill>
                <a:latin typeface="Quicksand"/>
              </a:rPr>
              <a:t> 联合使用，专门用来完成对象内部成员之间的访问。</a:t>
            </a:r>
            <a:endParaRPr lang="zh-CN" altLang="en-US" sz="2400" b="1" dirty="0"/>
          </a:p>
        </p:txBody>
      </p:sp>
      <p:sp>
        <p:nvSpPr>
          <p:cNvPr id="4" name="矩形 3">
            <a:extLst>
              <a:ext uri="{FF2B5EF4-FFF2-40B4-BE49-F238E27FC236}">
                <a16:creationId xmlns:a16="http://schemas.microsoft.com/office/drawing/2014/main" id="{0E725290-23EF-A945-B034-006279CEF185}"/>
              </a:ext>
            </a:extLst>
          </p:cNvPr>
          <p:cNvSpPr/>
          <p:nvPr/>
        </p:nvSpPr>
        <p:spPr>
          <a:xfrm>
            <a:off x="1246594" y="4869160"/>
            <a:ext cx="10249211" cy="1569660"/>
          </a:xfrm>
          <a:prstGeom prst="rect">
            <a:avLst/>
          </a:prstGeom>
        </p:spPr>
        <p:txBody>
          <a:bodyPr wrap="square">
            <a:spAutoFit/>
          </a:bodyPr>
          <a:lstStyle/>
          <a:p>
            <a:r>
              <a:rPr lang="zh-CN" altLang="en-US" sz="2400" b="1" dirty="0"/>
              <a:t>注意：</a:t>
            </a:r>
            <a:endParaRPr lang="en-US" altLang="zh-CN" sz="2400" b="1" dirty="0"/>
          </a:p>
          <a:p>
            <a:r>
              <a:rPr lang="zh-CN" altLang="en-US" sz="2400" b="1" dirty="0"/>
              <a:t>        </a:t>
            </a:r>
            <a:r>
              <a:rPr lang="en-US" altLang="zh-CN" sz="2400" b="1" dirty="0"/>
              <a:t>1</a:t>
            </a:r>
            <a:r>
              <a:rPr lang="zh-CN" altLang="en-US" sz="2400" b="1" dirty="0"/>
              <a:t>、在使用 </a:t>
            </a:r>
            <a:r>
              <a:rPr lang="en-US" altLang="zh-CN" sz="2400" b="1" dirty="0"/>
              <a:t>$this </a:t>
            </a:r>
            <a:r>
              <a:rPr lang="zh-CN" altLang="en-US" sz="2400" b="1" dirty="0"/>
              <a:t>访问某个成员属性时，后面只需要跟属性的名称即可，不需要</a:t>
            </a:r>
            <a:r>
              <a:rPr lang="en-US" altLang="zh-CN" sz="2400" b="1" dirty="0"/>
              <a:t>$</a:t>
            </a:r>
            <a:r>
              <a:rPr lang="zh-CN" altLang="en-US" sz="2400" b="1" dirty="0"/>
              <a:t>符号。</a:t>
            </a:r>
            <a:endParaRPr lang="en-US" altLang="zh-CN" sz="2400" b="1" dirty="0"/>
          </a:p>
          <a:p>
            <a:r>
              <a:rPr lang="zh-CN" altLang="en-US" sz="2400" b="1" dirty="0"/>
              <a:t>        </a:t>
            </a:r>
            <a:r>
              <a:rPr lang="en-US" altLang="zh-CN" sz="2400" b="1" dirty="0"/>
              <a:t>2</a:t>
            </a:r>
            <a:r>
              <a:rPr lang="zh-CN" altLang="en-US" sz="2400" b="1" dirty="0"/>
              <a:t>、</a:t>
            </a:r>
            <a:r>
              <a:rPr lang="en-US" altLang="zh-CN" sz="2400" b="1" dirty="0"/>
              <a:t>$this </a:t>
            </a:r>
            <a:r>
              <a:rPr lang="zh-CN" altLang="en-US" sz="2400" b="1" dirty="0"/>
              <a:t>只能在对象内使用，其它地方不能使用 </a:t>
            </a:r>
            <a:r>
              <a:rPr lang="en-US" altLang="zh-CN" sz="2400" b="1" dirty="0"/>
              <a:t>$this</a:t>
            </a:r>
            <a:r>
              <a:rPr lang="zh-CN" altLang="en-US" sz="2400" b="1" dirty="0"/>
              <a:t>。</a:t>
            </a:r>
            <a:endParaRPr lang="zh-CN" altLang="en-US" sz="2400" b="1" dirty="0">
              <a:solidFill>
                <a:srgbClr val="FF0000"/>
              </a:solidFill>
            </a:endParaRPr>
          </a:p>
        </p:txBody>
      </p:sp>
      <p:sp>
        <p:nvSpPr>
          <p:cNvPr id="5" name="矩形 4">
            <a:extLst>
              <a:ext uri="{FF2B5EF4-FFF2-40B4-BE49-F238E27FC236}">
                <a16:creationId xmlns:a16="http://schemas.microsoft.com/office/drawing/2014/main" id="{A15E47F3-14FA-9644-89A2-C254E5B46AD3}"/>
              </a:ext>
            </a:extLst>
          </p:cNvPr>
          <p:cNvSpPr/>
          <p:nvPr/>
        </p:nvSpPr>
        <p:spPr>
          <a:xfrm>
            <a:off x="837493" y="1175841"/>
            <a:ext cx="10659441" cy="5262979"/>
          </a:xfrm>
          <a:prstGeom prst="rect">
            <a:avLst/>
          </a:prstGeom>
          <a:solidFill>
            <a:schemeClr val="bg1"/>
          </a:solidFill>
          <a:ln w="57150">
            <a:solidFill>
              <a:srgbClr val="0070C0"/>
            </a:solidFill>
          </a:ln>
        </p:spPr>
        <p:txBody>
          <a:bodyPr wrap="square">
            <a:spAutoFit/>
          </a:bodyPr>
          <a:lstStyle/>
          <a:p>
            <a:r>
              <a:rPr lang="en-US" altLang="zh-CN" sz="2400" dirty="0">
                <a:solidFill>
                  <a:srgbClr val="FA8D3E"/>
                </a:solidFill>
                <a:latin typeface="Menlo" panose="020B0609030804020204" pitchFamily="49" charset="0"/>
              </a:rPr>
              <a:t>&lt;?php</a:t>
            </a:r>
            <a:endParaRPr lang="en-US" altLang="zh-CN" sz="2400" dirty="0">
              <a:solidFill>
                <a:srgbClr val="5C6166"/>
              </a:solidFill>
              <a:latin typeface="Menlo" panose="020B0609030804020204" pitchFamily="49" charset="0"/>
            </a:endParaRPr>
          </a:p>
          <a:p>
            <a:r>
              <a:rPr lang="en-US" altLang="zh-CN" sz="2400" dirty="0">
                <a:solidFill>
                  <a:srgbClr val="FA8D3E"/>
                </a:solidFill>
                <a:latin typeface="Menlo" panose="020B0609030804020204" pitchFamily="49" charset="0"/>
              </a:rPr>
              <a:t>class</a:t>
            </a:r>
            <a:r>
              <a:rPr lang="en-US" altLang="zh-CN" sz="2400" dirty="0">
                <a:solidFill>
                  <a:srgbClr val="5C6166"/>
                </a:solidFill>
                <a:latin typeface="Menlo" panose="020B0609030804020204" pitchFamily="49" charset="0"/>
              </a:rPr>
              <a:t> </a:t>
            </a:r>
            <a:r>
              <a:rPr lang="en-US" altLang="zh-CN" sz="2400" dirty="0">
                <a:solidFill>
                  <a:srgbClr val="399EE6"/>
                </a:solidFill>
                <a:latin typeface="Menlo" panose="020B0609030804020204" pitchFamily="49" charset="0"/>
              </a:rPr>
              <a:t>Student</a:t>
            </a:r>
            <a:r>
              <a:rPr lang="en-US" altLang="zh-CN" sz="2400" dirty="0">
                <a:solidFill>
                  <a:srgbClr val="5C6166"/>
                </a:solidFill>
                <a:latin typeface="Menlo" panose="020B0609030804020204" pitchFamily="49" charset="0"/>
              </a:rPr>
              <a:t>{</a:t>
            </a:r>
          </a:p>
          <a:p>
            <a:r>
              <a:rPr lang="zh-CN" altLang="en-US" sz="2400" i="1" dirty="0">
                <a:solidFill>
                  <a:srgbClr val="787B80"/>
                </a:solidFill>
                <a:latin typeface="Menlo" panose="020B0609030804020204" pitchFamily="49" charset="0"/>
              </a:rPr>
              <a:t>  </a:t>
            </a:r>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成员属性</a:t>
            </a:r>
            <a:endParaRPr lang="zh-CN" altLang="en-US" sz="2400" dirty="0">
              <a:solidFill>
                <a:srgbClr val="5C6166"/>
              </a:solidFill>
              <a:latin typeface="Menlo" panose="020B0609030804020204" pitchFamily="49" charset="0"/>
            </a:endParaRP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public</a:t>
            </a:r>
            <a:r>
              <a:rPr lang="en-US" altLang="zh-CN" sz="2400" dirty="0">
                <a:solidFill>
                  <a:srgbClr val="5C6166"/>
                </a:solidFill>
                <a:latin typeface="Menlo" panose="020B0609030804020204" pitchFamily="49" charset="0"/>
              </a:rPr>
              <a:t> $name </a:t>
            </a:r>
            <a:r>
              <a:rPr lang="en-US" altLang="zh-CN" sz="2400" dirty="0">
                <a:solidFill>
                  <a:srgbClr val="ED9366"/>
                </a:solidFill>
                <a:latin typeface="Menlo" panose="020B0609030804020204" pitchFamily="49" charset="0"/>
              </a:rPr>
              <a:t>=</a:t>
            </a:r>
            <a:r>
              <a:rPr lang="en-US" altLang="zh-CN" sz="2400" dirty="0">
                <a:solidFill>
                  <a:srgbClr val="5C6166"/>
                </a:solidFill>
                <a:latin typeface="Menlo" panose="020B0609030804020204" pitchFamily="49" charset="0"/>
              </a:rPr>
              <a:t> </a:t>
            </a:r>
            <a:r>
              <a:rPr lang="en-US" altLang="zh-CN" sz="2400" dirty="0">
                <a:solidFill>
                  <a:srgbClr val="86B300"/>
                </a:solidFill>
                <a:latin typeface="Menlo" panose="020B0609030804020204" pitchFamily="49" charset="0"/>
              </a:rPr>
              <a:t>"</a:t>
            </a:r>
            <a:r>
              <a:rPr lang="zh-CN" altLang="en-US" sz="2400" dirty="0">
                <a:solidFill>
                  <a:srgbClr val="86B300"/>
                </a:solidFill>
                <a:latin typeface="Menlo" panose="020B0609030804020204" pitchFamily="49" charset="0"/>
              </a:rPr>
              <a:t>张三</a:t>
            </a:r>
            <a:r>
              <a:rPr lang="en-US" altLang="zh-CN" sz="2400" dirty="0">
                <a:solidFill>
                  <a:srgbClr val="86B300"/>
                </a:solidFill>
                <a:latin typeface="Menlo" panose="020B0609030804020204" pitchFamily="49" charset="0"/>
              </a:rPr>
              <a:t>"</a:t>
            </a:r>
            <a:r>
              <a:rPr lang="en-US" altLang="zh-CN" sz="2400" dirty="0">
                <a:solidFill>
                  <a:srgbClr val="5C6166"/>
                </a:solidFill>
                <a:latin typeface="Menlo" panose="020B0609030804020204" pitchFamily="49" charset="0"/>
              </a:rPr>
              <a:t>;</a:t>
            </a: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public</a:t>
            </a:r>
            <a:r>
              <a:rPr lang="en-US" altLang="zh-CN" sz="2400" dirty="0">
                <a:solidFill>
                  <a:srgbClr val="5C6166"/>
                </a:solidFill>
                <a:latin typeface="Menlo" panose="020B0609030804020204" pitchFamily="49" charset="0"/>
              </a:rPr>
              <a:t> $age </a:t>
            </a:r>
            <a:r>
              <a:rPr lang="en-US" altLang="zh-CN" sz="2400" dirty="0">
                <a:solidFill>
                  <a:srgbClr val="ED9366"/>
                </a:solidFill>
                <a:latin typeface="Menlo" panose="020B0609030804020204" pitchFamily="49" charset="0"/>
              </a:rPr>
              <a: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20</a:t>
            </a:r>
            <a:r>
              <a:rPr lang="en-US" altLang="zh-CN" sz="2400" dirty="0">
                <a:solidFill>
                  <a:srgbClr val="5C6166"/>
                </a:solidFill>
                <a:latin typeface="Menlo" panose="020B0609030804020204" pitchFamily="49" charset="0"/>
              </a:rPr>
              <a:t>;</a:t>
            </a:r>
            <a:br>
              <a:rPr lang="en-US" altLang="zh-CN" sz="2400" dirty="0">
                <a:solidFill>
                  <a:srgbClr val="5C6166"/>
                </a:solidFill>
                <a:latin typeface="Menlo" panose="020B0609030804020204" pitchFamily="49" charset="0"/>
              </a:rPr>
            </a:br>
            <a:r>
              <a:rPr lang="zh-CN" altLang="en-US" sz="2400" dirty="0">
                <a:solidFill>
                  <a:srgbClr val="5C6166"/>
                </a:solidFill>
                <a:latin typeface="Menlo" panose="020B0609030804020204" pitchFamily="49" charset="0"/>
              </a:rPr>
              <a:t>  </a:t>
            </a:r>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成员方法</a:t>
            </a:r>
            <a:endParaRPr lang="zh-CN" altLang="en-US" sz="2400" dirty="0">
              <a:solidFill>
                <a:srgbClr val="5C6166"/>
              </a:solidFill>
              <a:latin typeface="Menlo" panose="020B0609030804020204" pitchFamily="49" charset="0"/>
            </a:endParaRP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public</a:t>
            </a:r>
            <a:r>
              <a:rPr lang="en-US" altLang="zh-CN" sz="2400" dirty="0">
                <a:solidFill>
                  <a:srgbClr val="5C6166"/>
                </a:solidFill>
                <a:latin typeface="Menlo" panose="020B0609030804020204" pitchFamily="49" charset="0"/>
              </a:rPr>
              <a:t> </a:t>
            </a:r>
            <a:r>
              <a:rPr lang="en-US" altLang="zh-CN" sz="2400" dirty="0">
                <a:solidFill>
                  <a:srgbClr val="FA8D3E"/>
                </a:solidFill>
                <a:latin typeface="Menlo" panose="020B0609030804020204" pitchFamily="49" charset="0"/>
              </a:rPr>
              <a:t>function</a:t>
            </a:r>
            <a:r>
              <a:rPr lang="en-US" altLang="zh-CN" sz="2400" dirty="0">
                <a:solidFill>
                  <a:srgbClr val="5C6166"/>
                </a:solidFill>
                <a:latin typeface="Menlo" panose="020B0609030804020204" pitchFamily="49" charset="0"/>
              </a:rPr>
              <a:t> </a:t>
            </a:r>
            <a:r>
              <a:rPr lang="en-US" altLang="zh-CN" sz="2400" dirty="0" err="1">
                <a:solidFill>
                  <a:srgbClr val="F2AE49"/>
                </a:solidFill>
                <a:latin typeface="Menlo" panose="020B0609030804020204" pitchFamily="49" charset="0"/>
              </a:rPr>
              <a:t>showStuInfo</a:t>
            </a:r>
            <a:r>
              <a:rPr lang="en-US" altLang="zh-CN" sz="2400" dirty="0">
                <a:solidFill>
                  <a:srgbClr val="5C6166"/>
                </a:solidFill>
                <a:latin typeface="Menlo" panose="020B0609030804020204" pitchFamily="49" charset="0"/>
              </a:rPr>
              <a:t>($</a:t>
            </a:r>
            <a:r>
              <a:rPr lang="en-US" altLang="zh-CN" sz="2400" dirty="0" err="1">
                <a:solidFill>
                  <a:srgbClr val="5C6166"/>
                </a:solidFill>
                <a:latin typeface="Menlo" panose="020B0609030804020204" pitchFamily="49" charset="0"/>
              </a:rPr>
              <a:t>name,$age</a:t>
            </a:r>
            <a:r>
              <a:rPr lang="en-US" altLang="zh-CN" sz="2400" dirty="0">
                <a:solidFill>
                  <a:srgbClr val="5C6166"/>
                </a:solidFill>
                <a:latin typeface="Menlo" panose="020B0609030804020204" pitchFamily="49" charset="0"/>
              </a:rPr>
              <a:t>){</a:t>
            </a:r>
          </a:p>
          <a:p>
            <a:r>
              <a:rPr lang="zh-CN" altLang="en-US" sz="2400" dirty="0">
                <a:solidFill>
                  <a:srgbClr val="F07171"/>
                </a:solidFill>
                <a:latin typeface="Menlo" panose="020B0609030804020204" pitchFamily="49" charset="0"/>
              </a:rPr>
              <a:t>    </a:t>
            </a:r>
            <a:r>
              <a:rPr lang="en-US" altLang="zh-CN" sz="2400" dirty="0">
                <a:solidFill>
                  <a:srgbClr val="F07171"/>
                </a:solidFill>
                <a:latin typeface="Menlo" panose="020B0609030804020204" pitchFamily="49" charset="0"/>
              </a:rPr>
              <a:t>echo</a:t>
            </a:r>
            <a:r>
              <a:rPr lang="en-US" altLang="zh-CN" sz="2400" dirty="0">
                <a:solidFill>
                  <a:srgbClr val="5C6166"/>
                </a:solidFill>
                <a:latin typeface="Menlo" panose="020B0609030804020204" pitchFamily="49" charset="0"/>
              </a:rPr>
              <a:t> </a:t>
            </a:r>
            <a:r>
              <a:rPr lang="en-US" altLang="zh-CN" sz="2400" dirty="0">
                <a:solidFill>
                  <a:srgbClr val="86B300"/>
                </a:solidFill>
                <a:latin typeface="Menlo" panose="020B0609030804020204" pitchFamily="49" charset="0"/>
              </a:rPr>
              <a:t>"</a:t>
            </a:r>
            <a:r>
              <a:rPr lang="en-US" altLang="zh-CN" sz="2400" dirty="0">
                <a:solidFill>
                  <a:srgbClr val="5C6166"/>
                </a:solidFill>
                <a:latin typeface="Menlo" panose="020B0609030804020204" pitchFamily="49" charset="0"/>
              </a:rPr>
              <a:t>$name</a:t>
            </a:r>
            <a:r>
              <a:rPr lang="en-US" altLang="zh-CN" sz="2400" dirty="0">
                <a:solidFill>
                  <a:srgbClr val="86B300"/>
                </a:solidFill>
                <a:latin typeface="Menlo" panose="020B0609030804020204" pitchFamily="49" charset="0"/>
              </a:rPr>
              <a:t> </a:t>
            </a:r>
            <a:r>
              <a:rPr lang="zh-CN" altLang="en-US" sz="2400" dirty="0">
                <a:solidFill>
                  <a:srgbClr val="86B300"/>
                </a:solidFill>
                <a:latin typeface="Menlo" panose="020B0609030804020204" pitchFamily="49" charset="0"/>
              </a:rPr>
              <a:t>今年 </a:t>
            </a:r>
            <a:r>
              <a:rPr lang="en-US" altLang="zh-CN" sz="2400" dirty="0">
                <a:solidFill>
                  <a:srgbClr val="5C6166"/>
                </a:solidFill>
                <a:latin typeface="Menlo" panose="020B0609030804020204" pitchFamily="49" charset="0"/>
              </a:rPr>
              <a:t>$age</a:t>
            </a:r>
            <a:r>
              <a:rPr lang="en-US" altLang="zh-CN" sz="2400" dirty="0">
                <a:solidFill>
                  <a:srgbClr val="86B300"/>
                </a:solidFill>
                <a:latin typeface="Menlo" panose="020B0609030804020204" pitchFamily="49" charset="0"/>
              </a:rPr>
              <a:t> </a:t>
            </a:r>
            <a:r>
              <a:rPr lang="zh-CN" altLang="en-US" sz="2400" dirty="0">
                <a:solidFill>
                  <a:srgbClr val="86B300"/>
                </a:solidFill>
                <a:latin typeface="Menlo" panose="020B0609030804020204" pitchFamily="49" charset="0"/>
              </a:rPr>
              <a:t>岁了</a:t>
            </a:r>
            <a:r>
              <a:rPr lang="en-US" altLang="zh-CN" sz="2400" dirty="0">
                <a:solidFill>
                  <a:srgbClr val="86B300"/>
                </a:solidFill>
                <a:latin typeface="Menlo" panose="020B0609030804020204" pitchFamily="49" charset="0"/>
              </a:rPr>
              <a:t>"</a:t>
            </a:r>
            <a:r>
              <a:rPr lang="en-US" altLang="zh-CN" sz="2400" dirty="0">
                <a:solidFill>
                  <a:srgbClr val="5C6166"/>
                </a:solidFill>
                <a:latin typeface="Menlo" panose="020B0609030804020204" pitchFamily="49" charset="0"/>
              </a:rPr>
              <a:t>;</a:t>
            </a:r>
          </a:p>
          <a:p>
            <a:r>
              <a:rPr lang="zh-CN" altLang="en-US" sz="2400" dirty="0">
                <a:solidFill>
                  <a:srgbClr val="F07171"/>
                </a:solidFill>
                <a:latin typeface="Menlo" panose="020B0609030804020204" pitchFamily="49" charset="0"/>
              </a:rPr>
              <a:t>    </a:t>
            </a:r>
            <a:r>
              <a:rPr lang="en-US" altLang="zh-CN" sz="2400" dirty="0">
                <a:solidFill>
                  <a:srgbClr val="F07171"/>
                </a:solidFill>
                <a:latin typeface="Menlo" panose="020B0609030804020204" pitchFamily="49" charset="0"/>
              </a:rPr>
              <a:t>echo</a:t>
            </a:r>
            <a:r>
              <a:rPr lang="en-US" altLang="zh-CN" sz="2400" dirty="0">
                <a:solidFill>
                  <a:srgbClr val="5C6166"/>
                </a:solidFill>
                <a:latin typeface="Menlo" panose="020B0609030804020204" pitchFamily="49" charset="0"/>
              </a:rPr>
              <a:t> </a:t>
            </a:r>
            <a:r>
              <a:rPr lang="en-US" altLang="zh-CN" sz="2400" dirty="0">
                <a:solidFill>
                  <a:srgbClr val="86B300"/>
                </a:solidFill>
                <a:latin typeface="Menlo" panose="020B0609030804020204" pitchFamily="49" charset="0"/>
              </a:rPr>
              <a:t>"</a:t>
            </a:r>
            <a:r>
              <a:rPr lang="en-US" altLang="zh-CN" sz="2400" dirty="0">
                <a:solidFill>
                  <a:srgbClr val="5C6166"/>
                </a:solidFill>
                <a:latin typeface="Menlo" panose="020B0609030804020204" pitchFamily="49" charset="0"/>
              </a:rPr>
              <a:t>$this</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name</a:t>
            </a:r>
            <a:r>
              <a:rPr lang="en-US" altLang="zh-CN" sz="2400" dirty="0">
                <a:solidFill>
                  <a:srgbClr val="86B300"/>
                </a:solidFill>
                <a:latin typeface="Menlo" panose="020B0609030804020204" pitchFamily="49" charset="0"/>
              </a:rPr>
              <a:t> </a:t>
            </a:r>
            <a:r>
              <a:rPr lang="zh-CN" altLang="en-US" sz="2400" dirty="0">
                <a:solidFill>
                  <a:srgbClr val="86B300"/>
                </a:solidFill>
                <a:latin typeface="Menlo" panose="020B0609030804020204" pitchFamily="49" charset="0"/>
              </a:rPr>
              <a:t>今年 </a:t>
            </a:r>
            <a:r>
              <a:rPr lang="en-US" altLang="zh-CN" sz="2400" dirty="0">
                <a:solidFill>
                  <a:srgbClr val="5C6166"/>
                </a:solidFill>
                <a:latin typeface="Menlo" panose="020B0609030804020204" pitchFamily="49" charset="0"/>
              </a:rPr>
              <a:t>$this</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age</a:t>
            </a:r>
            <a:r>
              <a:rPr lang="en-US" altLang="zh-CN" sz="2400" dirty="0">
                <a:solidFill>
                  <a:srgbClr val="86B300"/>
                </a:solidFill>
                <a:latin typeface="Menlo" panose="020B0609030804020204" pitchFamily="49" charset="0"/>
              </a:rPr>
              <a:t> </a:t>
            </a:r>
            <a:r>
              <a:rPr lang="zh-CN" altLang="en-US" sz="2400" dirty="0">
                <a:solidFill>
                  <a:srgbClr val="86B300"/>
                </a:solidFill>
                <a:latin typeface="Menlo" panose="020B0609030804020204" pitchFamily="49" charset="0"/>
              </a:rPr>
              <a:t>岁了</a:t>
            </a:r>
            <a:r>
              <a:rPr lang="en-US" altLang="zh-CN" sz="2400" dirty="0">
                <a:solidFill>
                  <a:srgbClr val="86B300"/>
                </a:solidFill>
                <a:latin typeface="Menlo" panose="020B0609030804020204" pitchFamily="49" charset="0"/>
              </a:rPr>
              <a:t>"</a:t>
            </a:r>
            <a:r>
              <a:rPr lang="en-US" altLang="zh-CN" sz="2400" dirty="0">
                <a:solidFill>
                  <a:srgbClr val="5C6166"/>
                </a:solidFill>
                <a:latin typeface="Menlo" panose="020B0609030804020204" pitchFamily="49" charset="0"/>
              </a:rPr>
              <a:t>;</a:t>
            </a: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p>
          <a:p>
            <a:r>
              <a:rPr lang="en-US" altLang="zh-CN" sz="2400" dirty="0">
                <a:solidFill>
                  <a:srgbClr val="5C6166"/>
                </a:solidFill>
                <a:latin typeface="Menlo" panose="020B0609030804020204" pitchFamily="49" charset="0"/>
              </a:rPr>
              <a:t>}</a:t>
            </a:r>
          </a:p>
          <a:p>
            <a:r>
              <a:rPr lang="en-US" altLang="zh-CN" sz="2400" dirty="0">
                <a:solidFill>
                  <a:srgbClr val="5C6166"/>
                </a:solidFill>
                <a:latin typeface="Menlo" panose="020B0609030804020204" pitchFamily="49" charset="0"/>
              </a:rPr>
              <a:t>$</a:t>
            </a:r>
            <a:r>
              <a:rPr lang="en-US" altLang="zh-CN" sz="2400" dirty="0" err="1">
                <a:solidFill>
                  <a:srgbClr val="5C6166"/>
                </a:solidFill>
                <a:latin typeface="Menlo" panose="020B0609030804020204" pitchFamily="49" charset="0"/>
              </a:rPr>
              <a:t>stu</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a:t>
            </a:r>
            <a:r>
              <a:rPr lang="en-US" altLang="zh-CN" sz="2400" dirty="0">
                <a:solidFill>
                  <a:srgbClr val="5C6166"/>
                </a:solidFill>
                <a:latin typeface="Menlo" panose="020B0609030804020204" pitchFamily="49" charset="0"/>
              </a:rPr>
              <a:t> </a:t>
            </a:r>
            <a:r>
              <a:rPr lang="en-US" altLang="zh-CN" sz="2400" dirty="0">
                <a:solidFill>
                  <a:srgbClr val="FA8D3E"/>
                </a:solidFill>
                <a:latin typeface="Menlo" panose="020B0609030804020204" pitchFamily="49" charset="0"/>
              </a:rPr>
              <a:t>new</a:t>
            </a:r>
            <a:r>
              <a:rPr lang="en-US" altLang="zh-CN" sz="2400" dirty="0">
                <a:solidFill>
                  <a:srgbClr val="5C6166"/>
                </a:solidFill>
                <a:latin typeface="Menlo" panose="020B0609030804020204" pitchFamily="49" charset="0"/>
              </a:rPr>
              <a:t> </a:t>
            </a:r>
            <a:r>
              <a:rPr lang="en-US" altLang="zh-CN" sz="2400" dirty="0">
                <a:solidFill>
                  <a:srgbClr val="55B4D4"/>
                </a:solidFill>
                <a:latin typeface="Menlo" panose="020B0609030804020204" pitchFamily="49" charset="0"/>
              </a:rPr>
              <a:t>Student</a:t>
            </a:r>
            <a:r>
              <a:rPr lang="en-US" altLang="zh-CN" sz="2400" dirty="0">
                <a:solidFill>
                  <a:srgbClr val="5C6166"/>
                </a:solidFill>
                <a:latin typeface="Menlo" panose="020B0609030804020204" pitchFamily="49" charset="0"/>
              </a:rPr>
              <a:t>();</a:t>
            </a:r>
          </a:p>
          <a:p>
            <a:r>
              <a:rPr lang="en-US" altLang="zh-CN" sz="2400" dirty="0">
                <a:solidFill>
                  <a:srgbClr val="5C6166"/>
                </a:solidFill>
                <a:latin typeface="Menlo" panose="020B0609030804020204" pitchFamily="49" charset="0"/>
              </a:rPr>
              <a:t>$</a:t>
            </a:r>
            <a:r>
              <a:rPr lang="en-US" altLang="zh-CN" sz="2400" dirty="0" err="1">
                <a:solidFill>
                  <a:srgbClr val="5C6166"/>
                </a:solidFill>
                <a:latin typeface="Menlo" panose="020B0609030804020204" pitchFamily="49" charset="0"/>
              </a:rPr>
              <a:t>stu</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-&gt;</a:t>
            </a:r>
            <a:r>
              <a:rPr lang="en-US" altLang="zh-CN" sz="2400" dirty="0">
                <a:solidFill>
                  <a:srgbClr val="5C6166"/>
                </a:solidFill>
                <a:latin typeface="Menlo" panose="020B0609030804020204" pitchFamily="49" charset="0"/>
              </a:rPr>
              <a:t> </a:t>
            </a:r>
            <a:r>
              <a:rPr lang="en-US" altLang="zh-CN" sz="2400" dirty="0" err="1">
                <a:solidFill>
                  <a:srgbClr val="F2AE49"/>
                </a:solidFill>
                <a:latin typeface="Menlo" panose="020B0609030804020204" pitchFamily="49" charset="0"/>
              </a:rPr>
              <a:t>showStuInfo</a:t>
            </a:r>
            <a:r>
              <a:rPr lang="en-US" altLang="zh-CN" sz="2400" dirty="0">
                <a:solidFill>
                  <a:srgbClr val="5C6166"/>
                </a:solidFill>
                <a:latin typeface="Menlo" panose="020B0609030804020204" pitchFamily="49" charset="0"/>
              </a:rPr>
              <a:t>(</a:t>
            </a:r>
            <a:r>
              <a:rPr lang="en-US" altLang="zh-CN" sz="2400" dirty="0">
                <a:solidFill>
                  <a:srgbClr val="86B300"/>
                </a:solidFill>
                <a:latin typeface="Menlo" panose="020B0609030804020204" pitchFamily="49" charset="0"/>
              </a:rPr>
              <a:t>"</a:t>
            </a:r>
            <a:r>
              <a:rPr lang="zh-CN" altLang="en-US" sz="2400" dirty="0">
                <a:solidFill>
                  <a:srgbClr val="86B300"/>
                </a:solidFill>
                <a:latin typeface="Menlo" panose="020B0609030804020204" pitchFamily="49" charset="0"/>
              </a:rPr>
              <a:t>李四</a:t>
            </a:r>
            <a:r>
              <a:rPr lang="en-US" altLang="zh-CN" sz="2400" dirty="0">
                <a:solidFill>
                  <a:srgbClr val="86B300"/>
                </a:solidFill>
                <a:latin typeface="Menlo" panose="020B0609030804020204" pitchFamily="49" charset="0"/>
              </a:rPr>
              <a:t>"</a:t>
            </a:r>
            <a:r>
              <a:rPr lang="en-US" altLang="zh-CN" sz="2400" dirty="0">
                <a:solidFill>
                  <a:srgbClr val="5C6166"/>
                </a:solidFill>
                <a:latin typeface="Menlo" panose="020B0609030804020204" pitchFamily="49" charset="0"/>
              </a:rPr>
              <a:t>,</a:t>
            </a:r>
            <a:r>
              <a:rPr lang="en-US" altLang="zh-CN" sz="2400" dirty="0">
                <a:solidFill>
                  <a:srgbClr val="A37ACC"/>
                </a:solidFill>
                <a:latin typeface="Menlo" panose="020B0609030804020204" pitchFamily="49" charset="0"/>
              </a:rPr>
              <a:t>24</a:t>
            </a:r>
            <a:r>
              <a:rPr lang="en-US" altLang="zh-CN" sz="2400" dirty="0">
                <a:solidFill>
                  <a:srgbClr val="5C6166"/>
                </a:solidFill>
                <a:latin typeface="Menlo" panose="020B0609030804020204" pitchFamily="49" charset="0"/>
              </a:rPr>
              <a:t>); </a:t>
            </a:r>
          </a:p>
          <a:p>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李四 今年 </a:t>
            </a:r>
            <a:r>
              <a:rPr lang="en-US" altLang="zh-CN" sz="2400" i="1" dirty="0">
                <a:solidFill>
                  <a:srgbClr val="787B80"/>
                </a:solidFill>
                <a:latin typeface="Menlo" panose="020B0609030804020204" pitchFamily="49" charset="0"/>
              </a:rPr>
              <a:t>24 </a:t>
            </a:r>
            <a:r>
              <a:rPr lang="zh-CN" altLang="en-US" sz="2400" i="1" dirty="0">
                <a:solidFill>
                  <a:srgbClr val="787B80"/>
                </a:solidFill>
                <a:latin typeface="Menlo" panose="020B0609030804020204" pitchFamily="49" charset="0"/>
              </a:rPr>
              <a:t>岁了 张三 今年 </a:t>
            </a:r>
            <a:r>
              <a:rPr lang="en-US" altLang="zh-CN" sz="2400" i="1" dirty="0">
                <a:solidFill>
                  <a:srgbClr val="787B80"/>
                </a:solidFill>
                <a:latin typeface="Menlo" panose="020B0609030804020204" pitchFamily="49" charset="0"/>
              </a:rPr>
              <a:t>20 </a:t>
            </a:r>
            <a:r>
              <a:rPr lang="zh-CN" altLang="en-US" sz="2400" i="1" dirty="0">
                <a:solidFill>
                  <a:srgbClr val="787B80"/>
                </a:solidFill>
                <a:latin typeface="Menlo" panose="020B0609030804020204" pitchFamily="49" charset="0"/>
              </a:rPr>
              <a:t>岁了</a:t>
            </a:r>
            <a:endParaRPr lang="zh-CN" altLang="en-US" sz="24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2494612271"/>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parent</a:t>
            </a:r>
            <a:r>
              <a:rPr lang="zh-CN" altLang="en-US" dirty="0"/>
              <a:t>关键字</a:t>
            </a:r>
          </a:p>
        </p:txBody>
      </p:sp>
      <p:sp>
        <p:nvSpPr>
          <p:cNvPr id="7" name="矩形 6"/>
          <p:cNvSpPr/>
          <p:nvPr/>
        </p:nvSpPr>
        <p:spPr>
          <a:xfrm>
            <a:off x="3034866" y="2780928"/>
            <a:ext cx="6120680" cy="1015663"/>
          </a:xfrm>
          <a:prstGeom prst="rect">
            <a:avLst/>
          </a:prstGeom>
        </p:spPr>
        <p:txBody>
          <a:bodyPr wrap="square">
            <a:spAutoFit/>
          </a:bodyPr>
          <a:lstStyle/>
          <a:p>
            <a:pPr algn="ctr" eaLnBrk="1" fontAlgn="auto" hangingPunct="1">
              <a:spcBef>
                <a:spcPts val="0"/>
              </a:spcBef>
              <a:spcAft>
                <a:spcPts val="0"/>
              </a:spcAft>
              <a:defRPr/>
            </a:pPr>
            <a:r>
              <a:rPr lang="en-US" altLang="zh-CN" sz="6000" dirty="0">
                <a:solidFill>
                  <a:schemeClr val="tx1">
                    <a:lumMod val="85000"/>
                    <a:lumOff val="15000"/>
                  </a:schemeClr>
                </a:solidFill>
                <a:latin typeface="微软雅黑" panose="020B0503020204020204" pitchFamily="34" charset="-122"/>
                <a:ea typeface="微软雅黑" panose="020B0503020204020204" pitchFamily="34" charset="-122"/>
              </a:rPr>
              <a:t>parent</a:t>
            </a:r>
            <a:r>
              <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rPr>
              <a:t>关键字</a:t>
            </a:r>
          </a:p>
        </p:txBody>
      </p:sp>
    </p:spTree>
    <p:extLst>
      <p:ext uri="{BB962C8B-B14F-4D97-AF65-F5344CB8AC3E}">
        <p14:creationId xmlns:p14="http://schemas.microsoft.com/office/powerpoint/2010/main" val="3280820877"/>
      </p:ext>
    </p:extLst>
  </p:cSld>
  <p:clrMapOvr>
    <a:masterClrMapping/>
  </p:clrMapOvr>
  <p:transition spd="slow" advClick="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257AEB1-F8CF-7D41-B6ED-141D94AD905A}"/>
              </a:ext>
            </a:extLst>
          </p:cNvPr>
          <p:cNvSpPr/>
          <p:nvPr/>
        </p:nvSpPr>
        <p:spPr>
          <a:xfrm>
            <a:off x="1245305" y="3614929"/>
            <a:ext cx="3826689" cy="461665"/>
          </a:xfrm>
          <a:prstGeom prst="rect">
            <a:avLst/>
          </a:prstGeom>
        </p:spPr>
        <p:txBody>
          <a:bodyPr wrap="none">
            <a:spAutoFit/>
          </a:bodyPr>
          <a:lstStyle/>
          <a:p>
            <a:r>
              <a:rPr lang="zh-CN" altLang="en-US" sz="2400" b="1" dirty="0"/>
              <a:t>语法：</a:t>
            </a:r>
            <a:r>
              <a:rPr lang="en-US" altLang="zh-CN" sz="2400" dirty="0">
                <a:solidFill>
                  <a:srgbClr val="FA8D3E"/>
                </a:solidFill>
                <a:latin typeface="Menlo" panose="020B0609030804020204" pitchFamily="49" charset="0"/>
              </a:rPr>
              <a:t>parent</a:t>
            </a:r>
            <a:r>
              <a:rPr lang="en-US" altLang="zh-CN" sz="2400" dirty="0">
                <a:solidFill>
                  <a:srgbClr val="ED9366"/>
                </a:solidFill>
                <a:latin typeface="Menlo" panose="020B0609030804020204" pitchFamily="49" charset="0"/>
              </a:rPr>
              <a:t>::</a:t>
            </a:r>
            <a:r>
              <a:rPr lang="zh-CN" altLang="en-US" sz="2400" dirty="0">
                <a:solidFill>
                  <a:srgbClr val="4CBF99"/>
                </a:solidFill>
                <a:latin typeface="Menlo" panose="020B0609030804020204" pitchFamily="49" charset="0"/>
              </a:rPr>
              <a:t>父类成员</a:t>
            </a:r>
          </a:p>
        </p:txBody>
      </p:sp>
      <p:sp>
        <p:nvSpPr>
          <p:cNvPr id="6" name="标题 5"/>
          <p:cNvSpPr>
            <a:spLocks noGrp="1"/>
          </p:cNvSpPr>
          <p:nvPr>
            <p:ph type="title"/>
          </p:nvPr>
        </p:nvSpPr>
        <p:spPr/>
        <p:txBody>
          <a:bodyPr/>
          <a:lstStyle/>
          <a:p>
            <a:r>
              <a:rPr lang="en-US" altLang="zh-CN" dirty="0"/>
              <a:t>parent</a:t>
            </a:r>
            <a:r>
              <a:rPr lang="zh-CN" altLang="en-US" dirty="0"/>
              <a:t>关键字</a:t>
            </a:r>
          </a:p>
        </p:txBody>
      </p:sp>
      <p:sp>
        <p:nvSpPr>
          <p:cNvPr id="2" name="矩形 1">
            <a:extLst>
              <a:ext uri="{FF2B5EF4-FFF2-40B4-BE49-F238E27FC236}">
                <a16:creationId xmlns:a16="http://schemas.microsoft.com/office/drawing/2014/main" id="{B929D528-1DE5-FB40-B6B4-AC0A186C8899}"/>
              </a:ext>
            </a:extLst>
          </p:cNvPr>
          <p:cNvSpPr/>
          <p:nvPr/>
        </p:nvSpPr>
        <p:spPr>
          <a:xfrm>
            <a:off x="1054646" y="1268760"/>
            <a:ext cx="1032719" cy="461665"/>
          </a:xfrm>
          <a:prstGeom prst="rect">
            <a:avLst/>
          </a:prstGeom>
        </p:spPr>
        <p:txBody>
          <a:bodyPr wrap="none">
            <a:spAutoFit/>
          </a:bodyPr>
          <a:lstStyle/>
          <a:p>
            <a:r>
              <a:rPr lang="en-US" altLang="zh-CN" sz="2400" b="1" dirty="0"/>
              <a:t>parent</a:t>
            </a:r>
            <a:endParaRPr lang="zh-CN" altLang="en-US" sz="2400" b="1" dirty="0"/>
          </a:p>
        </p:txBody>
      </p:sp>
      <p:sp>
        <p:nvSpPr>
          <p:cNvPr id="3" name="矩形 2">
            <a:extLst>
              <a:ext uri="{FF2B5EF4-FFF2-40B4-BE49-F238E27FC236}">
                <a16:creationId xmlns:a16="http://schemas.microsoft.com/office/drawing/2014/main" id="{AD90849E-0482-5B4A-A2F1-7ACA159958F8}"/>
              </a:ext>
            </a:extLst>
          </p:cNvPr>
          <p:cNvSpPr/>
          <p:nvPr/>
        </p:nvSpPr>
        <p:spPr>
          <a:xfrm>
            <a:off x="1126654" y="1988840"/>
            <a:ext cx="10081121" cy="1200329"/>
          </a:xfrm>
          <a:prstGeom prst="rect">
            <a:avLst/>
          </a:prstGeom>
        </p:spPr>
        <p:txBody>
          <a:bodyPr wrap="square">
            <a:spAutoFit/>
          </a:bodyPr>
          <a:lstStyle/>
          <a:p>
            <a:r>
              <a:rPr lang="zh-CN" altLang="en-US" sz="2400" dirty="0">
                <a:solidFill>
                  <a:srgbClr val="333333"/>
                </a:solidFill>
                <a:latin typeface="Quicksand"/>
              </a:rPr>
              <a:t>        在</a:t>
            </a:r>
            <a:r>
              <a:rPr lang="en-US" altLang="zh-CN" sz="2400" dirty="0">
                <a:solidFill>
                  <a:srgbClr val="333333"/>
                </a:solidFill>
                <a:latin typeface="Quicksand"/>
              </a:rPr>
              <a:t>PHP</a:t>
            </a:r>
            <a:r>
              <a:rPr lang="zh-CN" altLang="en-US" sz="2400" dirty="0">
                <a:solidFill>
                  <a:srgbClr val="333333"/>
                </a:solidFill>
                <a:latin typeface="Quicksand"/>
              </a:rPr>
              <a:t>中，</a:t>
            </a:r>
            <a:r>
              <a:rPr lang="en-US" altLang="zh-CN" sz="2400" dirty="0">
                <a:solidFill>
                  <a:srgbClr val="333333"/>
                </a:solidFill>
                <a:latin typeface="Quicksand"/>
              </a:rPr>
              <a:t>parent</a:t>
            </a:r>
            <a:r>
              <a:rPr lang="zh-CN" altLang="en-US" sz="2400" dirty="0">
                <a:solidFill>
                  <a:srgbClr val="333333"/>
                </a:solidFill>
                <a:latin typeface="Quicksand"/>
              </a:rPr>
              <a:t>代表父类，</a:t>
            </a:r>
            <a:r>
              <a:rPr lang="en-US" altLang="zh-CN" sz="2400" dirty="0">
                <a:solidFill>
                  <a:srgbClr val="333333"/>
                </a:solidFill>
                <a:latin typeface="Quicksand"/>
              </a:rPr>
              <a:t>parent</a:t>
            </a:r>
            <a:r>
              <a:rPr lang="zh-CN" altLang="en-US" sz="2400" dirty="0">
                <a:solidFill>
                  <a:srgbClr val="333333"/>
                </a:solidFill>
                <a:latin typeface="Quicksand"/>
              </a:rPr>
              <a:t>可以调用父类的内容，允许使用 </a:t>
            </a:r>
            <a:r>
              <a:rPr lang="en-US" altLang="zh-CN" sz="2400" dirty="0">
                <a:solidFill>
                  <a:srgbClr val="333333"/>
                </a:solidFill>
                <a:latin typeface="Quicksand"/>
              </a:rPr>
              <a:t>parent </a:t>
            </a:r>
            <a:r>
              <a:rPr lang="zh-CN" altLang="en-US" sz="2400" dirty="0">
                <a:solidFill>
                  <a:srgbClr val="333333"/>
                </a:solidFill>
                <a:latin typeface="Quicksand"/>
              </a:rPr>
              <a:t>关键字在一个子类中调用父类的成员，</a:t>
            </a:r>
            <a:r>
              <a:rPr lang="zh-CN" altLang="en-US" sz="2400" dirty="0"/>
              <a:t>包括：父类的类常量，父类的静态属性，父类的静态方法，父类的成员方法。</a:t>
            </a:r>
            <a:endParaRPr lang="zh-CN" altLang="en-US" sz="2400" b="1" dirty="0"/>
          </a:p>
        </p:txBody>
      </p:sp>
      <p:sp>
        <p:nvSpPr>
          <p:cNvPr id="4" name="矩形 3">
            <a:extLst>
              <a:ext uri="{FF2B5EF4-FFF2-40B4-BE49-F238E27FC236}">
                <a16:creationId xmlns:a16="http://schemas.microsoft.com/office/drawing/2014/main" id="{0E725290-23EF-A945-B034-006279CEF185}"/>
              </a:ext>
            </a:extLst>
          </p:cNvPr>
          <p:cNvSpPr/>
          <p:nvPr/>
        </p:nvSpPr>
        <p:spPr>
          <a:xfrm>
            <a:off x="1246595" y="4487446"/>
            <a:ext cx="8223726" cy="461665"/>
          </a:xfrm>
          <a:prstGeom prst="rect">
            <a:avLst/>
          </a:prstGeom>
        </p:spPr>
        <p:txBody>
          <a:bodyPr wrap="none">
            <a:spAutoFit/>
          </a:bodyPr>
          <a:lstStyle/>
          <a:p>
            <a:r>
              <a:rPr lang="zh-CN" altLang="en-US" sz="2400" b="1" dirty="0"/>
              <a:t>注意：</a:t>
            </a:r>
            <a:r>
              <a:rPr lang="zh-CN" altLang="en-US" sz="2400" b="1" dirty="0">
                <a:solidFill>
                  <a:srgbClr val="FF0000"/>
                </a:solidFill>
              </a:rPr>
              <a:t>不能调用成员属性，因为成员属性只能用对象调用。</a:t>
            </a:r>
          </a:p>
        </p:txBody>
      </p:sp>
      <p:sp>
        <p:nvSpPr>
          <p:cNvPr id="7" name="矩形 6">
            <a:extLst>
              <a:ext uri="{FF2B5EF4-FFF2-40B4-BE49-F238E27FC236}">
                <a16:creationId xmlns:a16="http://schemas.microsoft.com/office/drawing/2014/main" id="{D94C6370-CF52-B448-A667-5EE6624E3301}"/>
              </a:ext>
            </a:extLst>
          </p:cNvPr>
          <p:cNvSpPr/>
          <p:nvPr/>
        </p:nvSpPr>
        <p:spPr>
          <a:xfrm>
            <a:off x="1990750" y="798773"/>
            <a:ext cx="8856984" cy="5632311"/>
          </a:xfrm>
          <a:prstGeom prst="rect">
            <a:avLst/>
          </a:prstGeom>
          <a:solidFill>
            <a:schemeClr val="bg1"/>
          </a:solidFill>
          <a:ln w="38100">
            <a:solidFill>
              <a:srgbClr val="0070C0"/>
            </a:solidFill>
          </a:ln>
        </p:spPr>
        <p:txBody>
          <a:bodyPr wrap="square">
            <a:spAutoFit/>
          </a:bodyPr>
          <a:lstStyle/>
          <a:p>
            <a:r>
              <a:rPr lang="en-US" altLang="zh-CN" dirty="0">
                <a:solidFill>
                  <a:srgbClr val="FA8D3E"/>
                </a:solidFill>
                <a:latin typeface="Menlo" panose="020B0609030804020204" pitchFamily="49" charset="0"/>
              </a:rPr>
              <a:t>&lt;?php</a:t>
            </a:r>
            <a:endParaRPr lang="en-US" altLang="zh-CN" dirty="0">
              <a:solidFill>
                <a:srgbClr val="5C6166"/>
              </a:solidFill>
              <a:latin typeface="Menlo" panose="020B0609030804020204" pitchFamily="49" charset="0"/>
            </a:endParaRPr>
          </a:p>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const</a:t>
            </a:r>
            <a:r>
              <a:rPr lang="en-US" altLang="zh-CN" dirty="0">
                <a:solidFill>
                  <a:srgbClr val="5C6166"/>
                </a:solidFill>
                <a:latin typeface="Menlo" panose="020B0609030804020204" pitchFamily="49" charset="0"/>
              </a:rPr>
              <a:t> </a:t>
            </a:r>
            <a:r>
              <a:rPr lang="en-US" altLang="zh-CN" dirty="0">
                <a:solidFill>
                  <a:srgbClr val="4CBF99"/>
                </a:solidFill>
                <a:latin typeface="Menlo" panose="020B0609030804020204" pitchFamily="49" charset="0"/>
              </a:rPr>
              <a:t>IDENTITY</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学生</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static</a:t>
            </a:r>
            <a:r>
              <a:rPr lang="en-US" altLang="zh-CN" dirty="0">
                <a:solidFill>
                  <a:srgbClr val="5C6166"/>
                </a:solidFill>
                <a:latin typeface="Menlo" panose="020B0609030804020204" pitchFamily="49" charset="0"/>
              </a:rPr>
              <a:t> $count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52</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$name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张三</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$age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A37ACC"/>
                </a:solidFill>
                <a:latin typeface="Menlo" panose="020B0609030804020204" pitchFamily="49" charset="0"/>
              </a:rPr>
              <a:t>19</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err="1">
                <a:solidFill>
                  <a:srgbClr val="F2AE49"/>
                </a:solidFill>
                <a:latin typeface="Menlo" panose="020B0609030804020204" pitchFamily="49" charset="0"/>
              </a:rPr>
              <a:t>showClass</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$str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self</a:t>
            </a:r>
            <a:r>
              <a:rPr lang="en-US" altLang="zh-CN" dirty="0">
                <a:solidFill>
                  <a:srgbClr val="ED9366"/>
                </a:solidFill>
                <a:latin typeface="Menlo" panose="020B0609030804020204" pitchFamily="49" charset="0"/>
              </a:rPr>
              <a:t>::</a:t>
            </a:r>
            <a:r>
              <a:rPr lang="en-US" altLang="zh-CN" dirty="0">
                <a:solidFill>
                  <a:srgbClr val="4CBF99"/>
                </a:solidFill>
                <a:latin typeface="Menlo" panose="020B0609030804020204" pitchFamily="49" charset="0"/>
              </a:rPr>
              <a:t>IDENTITY</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$str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en-US" altLang="zh-CN" i="1" dirty="0">
                <a:solidFill>
                  <a:srgbClr val="55B4D4"/>
                </a:solidFill>
                <a:latin typeface="Menlo" panose="020B0609030804020204" pitchFamily="49" charset="0"/>
              </a:rPr>
              <a:t>$this</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name</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的年龄是</a:t>
            </a:r>
            <a:r>
              <a:rPr lang="en-US" altLang="zh-CN" dirty="0">
                <a:solidFill>
                  <a:srgbClr val="86B300"/>
                </a:solidFill>
                <a:latin typeface="Menlo" panose="020B0609030804020204" pitchFamily="49" charset="0"/>
              </a:rPr>
              <a:t>{</a:t>
            </a:r>
            <a:r>
              <a:rPr lang="en-US" altLang="zh-CN" i="1" dirty="0">
                <a:solidFill>
                  <a:srgbClr val="55B4D4"/>
                </a:solidFill>
                <a:latin typeface="Menlo" panose="020B0609030804020204" pitchFamily="49" charset="0"/>
              </a:rPr>
              <a:t>$this</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age</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$str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全班共有</a:t>
            </a:r>
            <a:r>
              <a:rPr lang="en-US" altLang="zh-CN" dirty="0">
                <a:solidFill>
                  <a:srgbClr val="86B300"/>
                </a:solidFill>
                <a:latin typeface="Menlo" panose="020B0609030804020204" pitchFamily="49" charset="0"/>
              </a:rPr>
              <a:t>"</a:t>
            </a:r>
            <a:r>
              <a:rPr lang="en-US" altLang="zh-CN" dirty="0">
                <a:solidFill>
                  <a:srgbClr val="ED9366"/>
                </a:solidFill>
                <a:latin typeface="Menlo" panose="020B0609030804020204" pitchFamily="49" charset="0"/>
              </a:rPr>
              <a:t>.</a:t>
            </a:r>
            <a:r>
              <a:rPr lang="en-US" altLang="zh-CN" dirty="0">
                <a:solidFill>
                  <a:srgbClr val="FA8D3E"/>
                </a:solidFill>
                <a:latin typeface="Menlo" panose="020B0609030804020204" pitchFamily="49" charset="0"/>
              </a:rPr>
              <a:t>self</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$count</a:t>
            </a:r>
            <a:r>
              <a:rPr lang="en-US" altLang="zh-CN" dirty="0">
                <a:solidFill>
                  <a:srgbClr val="ED9366"/>
                </a:solidFill>
                <a:latin typeface="Menlo" panose="020B0609030804020204" pitchFamily="49" charset="0"/>
              </a:rPr>
              <a:t>.</a:t>
            </a:r>
            <a:r>
              <a:rPr lang="en-US" altLang="zh-CN" dirty="0">
                <a:solidFill>
                  <a:srgbClr val="86B300"/>
                </a:solidFill>
                <a:latin typeface="Menlo" panose="020B0609030804020204" pitchFamily="49" charset="0"/>
              </a:rPr>
              <a:t>"</a:t>
            </a:r>
            <a:r>
              <a:rPr lang="zh-CN" altLang="en-US" dirty="0">
                <a:solidFill>
                  <a:srgbClr val="86B300"/>
                </a:solidFill>
                <a:latin typeface="Menlo" panose="020B0609030804020204" pitchFamily="49" charset="0"/>
              </a:rPr>
              <a:t>个学生在籍。</a:t>
            </a:r>
            <a:r>
              <a:rPr lang="en-US" altLang="zh-CN" dirty="0">
                <a:solidFill>
                  <a:srgbClr val="86B300"/>
                </a:solidFill>
                <a:latin typeface="Menlo" panose="020B0609030804020204" pitchFamily="49" charset="0"/>
              </a:rPr>
              <a:t>"</a:t>
            </a:r>
            <a:r>
              <a:rPr lang="en-US" altLang="zh-CN" dirty="0">
                <a:solidFill>
                  <a:srgbClr val="5C6166"/>
                </a:solidFill>
                <a:latin typeface="Menlo" panose="020B0609030804020204" pitchFamily="49" charset="0"/>
              </a:rPr>
              <a:t>;</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$str;</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err="1">
                <a:solidFill>
                  <a:srgbClr val="399EE6"/>
                </a:solidFill>
                <a:latin typeface="Menlo" panose="020B0609030804020204" pitchFamily="49" charset="0"/>
              </a:rPr>
              <a:t>AiitStudent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extends</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Student</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show</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parent</a:t>
            </a:r>
            <a:r>
              <a:rPr lang="en-US" altLang="zh-CN" dirty="0">
                <a:solidFill>
                  <a:srgbClr val="ED9366"/>
                </a:solidFill>
                <a:latin typeface="Menlo" panose="020B0609030804020204" pitchFamily="49" charset="0"/>
              </a:rPr>
              <a:t>::</a:t>
            </a:r>
            <a:r>
              <a:rPr lang="en-US" altLang="zh-CN" dirty="0" err="1">
                <a:solidFill>
                  <a:srgbClr val="F2AE49"/>
                </a:solidFill>
                <a:latin typeface="Menlo" panose="020B0609030804020204" pitchFamily="49" charset="0"/>
              </a:rPr>
              <a:t>showClass</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aiitStu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err="1">
                <a:solidFill>
                  <a:srgbClr val="55B4D4"/>
                </a:solidFill>
                <a:latin typeface="Menlo" panose="020B0609030804020204" pitchFamily="49" charset="0"/>
              </a:rPr>
              <a:t>AiitStudent</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r>
              <a:rPr lang="en-US" altLang="zh-CN" dirty="0" err="1">
                <a:solidFill>
                  <a:srgbClr val="5C6166"/>
                </a:solidFill>
                <a:latin typeface="Menlo" panose="020B0609030804020204" pitchFamily="49" charset="0"/>
              </a:rPr>
              <a:t>aiitStu</a:t>
            </a:r>
            <a:r>
              <a:rPr lang="en-US" altLang="zh-CN" dirty="0">
                <a:solidFill>
                  <a:srgbClr val="5C6166"/>
                </a:solidFill>
                <a:latin typeface="Menlo" panose="020B0609030804020204" pitchFamily="49" charset="0"/>
              </a:rPr>
              <a:t> </a:t>
            </a:r>
            <a:r>
              <a:rPr lang="en-US" altLang="zh-CN" dirty="0">
                <a:solidFill>
                  <a:srgbClr val="ED9366"/>
                </a:solidFill>
                <a:latin typeface="Menlo" panose="020B0609030804020204" pitchFamily="49" charset="0"/>
              </a:rPr>
              <a:t>-&gt;</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show</a:t>
            </a:r>
            <a:r>
              <a:rPr lang="en-US" altLang="zh-CN" dirty="0">
                <a:solidFill>
                  <a:srgbClr val="5C6166"/>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学生张三的年龄是</a:t>
            </a:r>
            <a:r>
              <a:rPr lang="en-US" altLang="zh-CN" i="1" dirty="0">
                <a:solidFill>
                  <a:srgbClr val="787B80"/>
                </a:solidFill>
                <a:latin typeface="Menlo" panose="020B0609030804020204" pitchFamily="49" charset="0"/>
              </a:rPr>
              <a:t>19</a:t>
            </a:r>
            <a:r>
              <a:rPr lang="zh-CN" altLang="en-US" i="1" dirty="0">
                <a:solidFill>
                  <a:srgbClr val="787B80"/>
                </a:solidFill>
                <a:latin typeface="Menlo" panose="020B0609030804020204" pitchFamily="49" charset="0"/>
              </a:rPr>
              <a:t>。全班共有</a:t>
            </a:r>
            <a:r>
              <a:rPr lang="en-US" altLang="zh-CN" i="1" dirty="0">
                <a:solidFill>
                  <a:srgbClr val="787B80"/>
                </a:solidFill>
                <a:latin typeface="Menlo" panose="020B0609030804020204" pitchFamily="49" charset="0"/>
              </a:rPr>
              <a:t>52</a:t>
            </a:r>
            <a:r>
              <a:rPr lang="zh-CN" altLang="en-US" i="1" dirty="0">
                <a:solidFill>
                  <a:srgbClr val="787B80"/>
                </a:solidFill>
                <a:latin typeface="Menlo" panose="020B0609030804020204" pitchFamily="49" charset="0"/>
              </a:rPr>
              <a:t>个学生在籍。</a:t>
            </a:r>
            <a:endParaRPr lang="zh-CN" altLang="en-US"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3805478473"/>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7" name="矩形 6"/>
          <p:cNvSpPr/>
          <p:nvPr/>
        </p:nvSpPr>
        <p:spPr>
          <a:xfrm>
            <a:off x="550590" y="2921168"/>
            <a:ext cx="4104456" cy="1015663"/>
          </a:xfrm>
          <a:prstGeom prst="rect">
            <a:avLst/>
          </a:prstGeom>
        </p:spPr>
        <p:txBody>
          <a:bodyPr wrap="square">
            <a:spAutoFit/>
          </a:bodyPr>
          <a:lstStyle/>
          <a:p>
            <a:pPr algn="ctr" eaLnBrk="1" fontAlgn="auto" hangingPunct="1">
              <a:spcBef>
                <a:spcPts val="0"/>
              </a:spcBef>
              <a:spcAft>
                <a:spcPts val="0"/>
              </a:spcAft>
              <a:defRPr/>
            </a:pPr>
            <a:r>
              <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rPr>
              <a:t>命名空间</a:t>
            </a:r>
          </a:p>
        </p:txBody>
      </p:sp>
      <p:pic>
        <p:nvPicPr>
          <p:cNvPr id="1026" name="Picture 2" descr="PHP命名空间| WEB技术交流">
            <a:extLst>
              <a:ext uri="{FF2B5EF4-FFF2-40B4-BE49-F238E27FC236}">
                <a16:creationId xmlns:a16="http://schemas.microsoft.com/office/drawing/2014/main" id="{03F34A18-D9C8-0641-B1F1-68465781F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118" y="1700808"/>
            <a:ext cx="60706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592215"/>
      </p:ext>
    </p:extLst>
  </p:cSld>
  <p:clrMapOvr>
    <a:masterClrMapping/>
  </p:clrMapOvr>
  <p:transition spd="slow" advClick="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什么是命名空间？</a:t>
            </a:r>
            <a:endParaRPr lang="en-US" altLang="zh-CN" sz="2400" b="1" dirty="0"/>
          </a:p>
        </p:txBody>
      </p:sp>
      <p:sp>
        <p:nvSpPr>
          <p:cNvPr id="5" name="文本框 4">
            <a:extLst>
              <a:ext uri="{FF2B5EF4-FFF2-40B4-BE49-F238E27FC236}">
                <a16:creationId xmlns:a16="http://schemas.microsoft.com/office/drawing/2014/main" id="{FB2E96E7-B47F-A34C-9F4D-2AF771CB3253}"/>
              </a:ext>
            </a:extLst>
          </p:cNvPr>
          <p:cNvSpPr txBox="1"/>
          <p:nvPr/>
        </p:nvSpPr>
        <p:spPr>
          <a:xfrm>
            <a:off x="855876" y="2132856"/>
            <a:ext cx="10567922" cy="2308324"/>
          </a:xfrm>
          <a:prstGeom prst="rect">
            <a:avLst/>
          </a:prstGeom>
          <a:noFill/>
        </p:spPr>
        <p:txBody>
          <a:bodyPr wrap="square" rtlCol="0">
            <a:spAutoFit/>
          </a:bodyPr>
          <a:lstStyle/>
          <a:p>
            <a:r>
              <a:rPr lang="zh-CN" altLang="en-US" sz="2400" dirty="0"/>
              <a:t>        命名空间（</a:t>
            </a:r>
            <a:r>
              <a:rPr lang="en-US" altLang="zh-CN" sz="2400" dirty="0"/>
              <a:t>namespace</a:t>
            </a:r>
            <a:r>
              <a:rPr lang="zh-CN" altLang="en-US" sz="2400" dirty="0"/>
              <a:t>），也称名字空间、名称空间等，是一种描述逻辑分组的机制，可以将按某些标准在逻辑上属于同一个集团的声明放在同一个命名空间中，它表示着一个标识符（</a:t>
            </a:r>
            <a:r>
              <a:rPr lang="en-US" altLang="zh-CN" sz="2400" dirty="0"/>
              <a:t>identifier</a:t>
            </a:r>
            <a:r>
              <a:rPr lang="zh-CN" altLang="en-US" sz="2400" dirty="0"/>
              <a:t>）的可见范围。</a:t>
            </a:r>
            <a:endParaRPr lang="en-US" altLang="zh-CN" sz="2400" dirty="0"/>
          </a:p>
          <a:p>
            <a:endParaRPr lang="en-US" altLang="zh-CN" sz="2400" dirty="0"/>
          </a:p>
          <a:p>
            <a:r>
              <a:rPr lang="zh-CN" altLang="en-US" sz="2400" dirty="0"/>
              <a:t>        从广义上来说，命名空间是一种封装事物的方法，在很多地方都可以见到这种抽象概念。</a:t>
            </a:r>
            <a:endParaRPr kumimoji="1" lang="zh-CN" altLang="en-US" sz="2400" dirty="0"/>
          </a:p>
        </p:txBody>
      </p:sp>
      <p:sp>
        <p:nvSpPr>
          <p:cNvPr id="2" name="矩形 1">
            <a:extLst>
              <a:ext uri="{FF2B5EF4-FFF2-40B4-BE49-F238E27FC236}">
                <a16:creationId xmlns:a16="http://schemas.microsoft.com/office/drawing/2014/main" id="{5B72BD7A-2DB5-C048-AE78-DBD4CD543E69}"/>
              </a:ext>
            </a:extLst>
          </p:cNvPr>
          <p:cNvSpPr/>
          <p:nvPr/>
        </p:nvSpPr>
        <p:spPr>
          <a:xfrm>
            <a:off x="855876" y="4581128"/>
            <a:ext cx="10567922" cy="1569660"/>
          </a:xfrm>
          <a:prstGeom prst="rect">
            <a:avLst/>
          </a:prstGeom>
        </p:spPr>
        <p:txBody>
          <a:bodyPr wrap="square">
            <a:spAutoFit/>
          </a:bodyPr>
          <a:lstStyle/>
          <a:p>
            <a:r>
              <a:rPr lang="zh-CN" altLang="en-US" sz="2400" dirty="0">
                <a:latin typeface="Nunito" pitchFamily="2" charset="0"/>
              </a:rPr>
              <a:t>例如：当一个班上有两个名叫赵四的学生时，为了明确区分他们，在使用名字之外，不得不使用一些额外的信息，比如他们的户籍城市家名字等等： </a:t>
            </a:r>
            <a:endParaRPr lang="en-US" altLang="zh-CN" sz="2400" dirty="0">
              <a:latin typeface="Nunito" pitchFamily="2" charset="0"/>
            </a:endParaRPr>
          </a:p>
          <a:p>
            <a:r>
              <a:rPr lang="zh-CN" altLang="en-US" sz="2400" dirty="0">
                <a:solidFill>
                  <a:srgbClr val="FA8D3E"/>
                </a:solidFill>
                <a:latin typeface="Menlo" panose="020B0609030804020204" pitchFamily="49" charset="0"/>
              </a:rPr>
              <a:t>合肥</a:t>
            </a:r>
            <a:r>
              <a:rPr lang="en-US" altLang="zh-CN" sz="2400" dirty="0">
                <a:solidFill>
                  <a:srgbClr val="86B300"/>
                </a:solidFill>
                <a:latin typeface="Menlo" panose="020B0609030804020204" pitchFamily="49" charset="0"/>
              </a:rPr>
              <a:t>::</a:t>
            </a:r>
            <a:r>
              <a:rPr lang="zh-CN" altLang="en-US" sz="2400" dirty="0">
                <a:solidFill>
                  <a:srgbClr val="4CBF99"/>
                </a:solidFill>
                <a:latin typeface="Menlo" panose="020B0609030804020204" pitchFamily="49" charset="0"/>
              </a:rPr>
              <a:t>赵四</a:t>
            </a:r>
            <a:endParaRPr lang="en-US" altLang="zh-CN" sz="2400" dirty="0">
              <a:solidFill>
                <a:srgbClr val="4CBF99"/>
              </a:solidFill>
              <a:latin typeface="Menlo" panose="020B0609030804020204" pitchFamily="49" charset="0"/>
            </a:endParaRPr>
          </a:p>
          <a:p>
            <a:r>
              <a:rPr lang="zh-CN" altLang="en-US" sz="2400" dirty="0">
                <a:solidFill>
                  <a:srgbClr val="FA8D3E"/>
                </a:solidFill>
                <a:latin typeface="Menlo" panose="020B0609030804020204" pitchFamily="49" charset="0"/>
              </a:rPr>
              <a:t>宿州</a:t>
            </a:r>
            <a:r>
              <a:rPr lang="en-US" altLang="zh-CN" sz="2400" dirty="0">
                <a:solidFill>
                  <a:srgbClr val="86B300"/>
                </a:solidFill>
                <a:latin typeface="Menlo" panose="020B0609030804020204" pitchFamily="49" charset="0"/>
              </a:rPr>
              <a:t>::</a:t>
            </a:r>
            <a:r>
              <a:rPr lang="zh-CN" altLang="en-US" sz="2400" dirty="0">
                <a:solidFill>
                  <a:srgbClr val="4CBF99"/>
                </a:solidFill>
                <a:latin typeface="Menlo" panose="020B0609030804020204" pitchFamily="49" charset="0"/>
              </a:rPr>
              <a:t>赵四</a:t>
            </a:r>
            <a:endParaRPr lang="en-US" altLang="zh-CN" sz="2400" dirty="0">
              <a:solidFill>
                <a:srgbClr val="4CBF99"/>
              </a:solidFill>
              <a:latin typeface="Menlo" panose="020B0609030804020204" pitchFamily="49" charset="0"/>
            </a:endParaRPr>
          </a:p>
        </p:txBody>
      </p:sp>
    </p:spTree>
    <p:extLst>
      <p:ext uri="{BB962C8B-B14F-4D97-AF65-F5344CB8AC3E}">
        <p14:creationId xmlns:p14="http://schemas.microsoft.com/office/powerpoint/2010/main" val="1032168325"/>
      </p:ext>
    </p:extLst>
  </p:cSld>
  <p:clrMapOvr>
    <a:masterClrMapping/>
  </p:clrMapOvr>
  <p:transition spd="slow" advClick="0">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什么</a:t>
            </a:r>
            <a:r>
              <a:rPr lang="zh-CN" altLang="en-US" sz="2400" b="1"/>
              <a:t>是命名空间？</a:t>
            </a:r>
            <a:endParaRPr lang="en-US" altLang="zh-CN" sz="2400" b="1" dirty="0"/>
          </a:p>
        </p:txBody>
      </p:sp>
      <p:sp>
        <p:nvSpPr>
          <p:cNvPr id="8" name="文本框 7">
            <a:extLst>
              <a:ext uri="{FF2B5EF4-FFF2-40B4-BE49-F238E27FC236}">
                <a16:creationId xmlns:a16="http://schemas.microsoft.com/office/drawing/2014/main" id="{023D1F7C-DA2F-7545-A371-C52DCF0C2A98}"/>
              </a:ext>
            </a:extLst>
          </p:cNvPr>
          <p:cNvSpPr txBox="1"/>
          <p:nvPr/>
        </p:nvSpPr>
        <p:spPr>
          <a:xfrm>
            <a:off x="855876" y="2351919"/>
            <a:ext cx="10567922" cy="3785652"/>
          </a:xfrm>
          <a:prstGeom prst="rect">
            <a:avLst/>
          </a:prstGeom>
          <a:noFill/>
        </p:spPr>
        <p:txBody>
          <a:bodyPr wrap="square" rtlCol="0">
            <a:spAutoFit/>
          </a:bodyPr>
          <a:lstStyle/>
          <a:p>
            <a:r>
              <a:rPr lang="zh-CN" altLang="en-US" sz="2400" dirty="0"/>
              <a:t>        例如，在操作系统中目录用来将相关文件分组，对于目录中的文件来说，它就扮演了命名空间的角色：</a:t>
            </a:r>
            <a:endParaRPr lang="en-US" altLang="zh-CN" sz="2400" dirty="0"/>
          </a:p>
          <a:p>
            <a:r>
              <a:rPr lang="zh-CN" altLang="en-US" sz="2400" dirty="0"/>
              <a:t> </a:t>
            </a:r>
            <a:endParaRPr lang="en-US" altLang="zh-CN" sz="2400" dirty="0"/>
          </a:p>
          <a:p>
            <a:r>
              <a:rPr lang="zh-CN" altLang="en-US" sz="2400" dirty="0"/>
              <a:t>文件 </a:t>
            </a:r>
            <a:r>
              <a:rPr lang="en-US" altLang="zh-CN" sz="2400" dirty="0" err="1"/>
              <a:t>test.txt</a:t>
            </a:r>
            <a:r>
              <a:rPr lang="en-US" altLang="zh-CN" sz="2400" dirty="0"/>
              <a:t> </a:t>
            </a:r>
            <a:r>
              <a:rPr lang="zh-CN" altLang="en-US" sz="2400" dirty="0"/>
              <a:t>可以同时在目录 </a:t>
            </a:r>
            <a:r>
              <a:rPr lang="en-US" altLang="zh-CN" sz="2400" dirty="0"/>
              <a:t>/User/file </a:t>
            </a:r>
            <a:r>
              <a:rPr lang="zh-CN" altLang="en-US" sz="2400" dirty="0"/>
              <a:t>和 </a:t>
            </a:r>
            <a:r>
              <a:rPr lang="en-US" altLang="zh-CN" sz="2400" dirty="0"/>
              <a:t>/ User /other </a:t>
            </a:r>
            <a:r>
              <a:rPr lang="zh-CN" altLang="en-US" sz="2400" dirty="0"/>
              <a:t>中存在，但在不能在同一个目录中不能存在两个 </a:t>
            </a:r>
            <a:r>
              <a:rPr lang="en-US" altLang="zh-CN" sz="2400" dirty="0" err="1"/>
              <a:t>test.txt</a:t>
            </a:r>
            <a:r>
              <a:rPr lang="en-US" altLang="zh-CN" sz="2400" dirty="0"/>
              <a:t> </a:t>
            </a:r>
            <a:r>
              <a:rPr lang="zh-CN" altLang="en-US" sz="2400" dirty="0"/>
              <a:t>文件。</a:t>
            </a:r>
            <a:endParaRPr lang="en-US" altLang="zh-CN" sz="2400" dirty="0"/>
          </a:p>
          <a:p>
            <a:endParaRPr lang="en-US" altLang="zh-CN" sz="2400" dirty="0"/>
          </a:p>
          <a:p>
            <a:r>
              <a:rPr lang="zh-CN" altLang="en-US" sz="2400" dirty="0"/>
              <a:t>另外，在目录 </a:t>
            </a:r>
            <a:r>
              <a:rPr lang="en-US" altLang="zh-CN" sz="2400" dirty="0"/>
              <a:t>/User/file</a:t>
            </a:r>
            <a:r>
              <a:rPr lang="zh-CN" altLang="en-US" sz="2400" dirty="0"/>
              <a:t>外访问 </a:t>
            </a:r>
            <a:r>
              <a:rPr lang="en-US" altLang="zh-CN" sz="2400" dirty="0" err="1"/>
              <a:t>test.txt</a:t>
            </a:r>
            <a:r>
              <a:rPr lang="zh-CN" altLang="en-US" sz="2400" dirty="0"/>
              <a:t>文件时，我们必须将目录名以及目录分隔符放在文件名之前，例如  </a:t>
            </a:r>
            <a:r>
              <a:rPr lang="en-US" altLang="zh-CN" sz="2400" dirty="0"/>
              <a:t>/User/file/ </a:t>
            </a:r>
            <a:r>
              <a:rPr lang="en-US" altLang="zh-CN" sz="2400" dirty="0" err="1"/>
              <a:t>test.txt</a:t>
            </a:r>
            <a:r>
              <a:rPr lang="en-US" altLang="zh-CN" sz="2400" dirty="0"/>
              <a:t> </a:t>
            </a:r>
            <a:r>
              <a:rPr lang="zh-CN" altLang="en-US" sz="2400" dirty="0"/>
              <a:t>。</a:t>
            </a:r>
            <a:endParaRPr lang="en-US" altLang="zh-CN" sz="2400" dirty="0"/>
          </a:p>
          <a:p>
            <a:endParaRPr lang="en-US" altLang="zh-CN" sz="2400" dirty="0"/>
          </a:p>
          <a:p>
            <a:r>
              <a:rPr lang="zh-CN" altLang="en-US" sz="2400" dirty="0"/>
              <a:t>这个原理应用到程序设计领域就是命名空间的概念。</a:t>
            </a:r>
            <a:endParaRPr kumimoji="1" lang="zh-CN" altLang="en-US" sz="2400" dirty="0"/>
          </a:p>
        </p:txBody>
      </p:sp>
    </p:spTree>
    <p:extLst>
      <p:ext uri="{BB962C8B-B14F-4D97-AF65-F5344CB8AC3E}">
        <p14:creationId xmlns:p14="http://schemas.microsoft.com/office/powerpoint/2010/main" val="2525729790"/>
      </p:ext>
    </p:extLst>
  </p:cSld>
  <p:clrMapOvr>
    <a:masterClrMapping/>
  </p:clrMapOvr>
  <p:transition spd="slow" advClick="0">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命名空间作用</a:t>
            </a:r>
            <a:endParaRPr lang="en-US" altLang="zh-CN" sz="2400" b="1" dirty="0"/>
          </a:p>
        </p:txBody>
      </p:sp>
      <p:sp>
        <p:nvSpPr>
          <p:cNvPr id="8" name="文本框 7">
            <a:extLst>
              <a:ext uri="{FF2B5EF4-FFF2-40B4-BE49-F238E27FC236}">
                <a16:creationId xmlns:a16="http://schemas.microsoft.com/office/drawing/2014/main" id="{023D1F7C-DA2F-7545-A371-C52DCF0C2A98}"/>
              </a:ext>
            </a:extLst>
          </p:cNvPr>
          <p:cNvSpPr txBox="1"/>
          <p:nvPr/>
        </p:nvSpPr>
        <p:spPr>
          <a:xfrm>
            <a:off x="855876" y="2351919"/>
            <a:ext cx="9919850" cy="2677656"/>
          </a:xfrm>
          <a:prstGeom prst="rect">
            <a:avLst/>
          </a:prstGeom>
          <a:noFill/>
        </p:spPr>
        <p:txBody>
          <a:bodyPr wrap="square" rtlCol="0">
            <a:spAutoFit/>
          </a:bodyPr>
          <a:lstStyle/>
          <a:p>
            <a:r>
              <a:rPr lang="en-US" altLang="zh-CN" sz="2400" dirty="0"/>
              <a:t>PHP </a:t>
            </a:r>
            <a:r>
              <a:rPr lang="zh-CN" altLang="en-US" sz="2400" dirty="0"/>
              <a:t>命名空间可以解决以下两类问题： </a:t>
            </a:r>
            <a:endParaRPr lang="en-US" altLang="zh-CN" sz="2400" dirty="0"/>
          </a:p>
          <a:p>
            <a:endParaRPr lang="en-US" altLang="zh-CN" sz="2400" dirty="0"/>
          </a:p>
          <a:p>
            <a:r>
              <a:rPr lang="zh-CN" altLang="en-US" sz="2400" dirty="0"/>
              <a:t>        </a:t>
            </a:r>
            <a:r>
              <a:rPr lang="en-US" altLang="zh-CN" sz="2400" dirty="0"/>
              <a:t>1</a:t>
            </a:r>
            <a:r>
              <a:rPr lang="zh-CN" altLang="en-US" sz="2400" dirty="0"/>
              <a:t>、用户编写的代码与 </a:t>
            </a:r>
            <a:r>
              <a:rPr lang="en-US" altLang="zh-CN" sz="2400" dirty="0"/>
              <a:t>PHP </a:t>
            </a:r>
            <a:r>
              <a:rPr lang="zh-CN" altLang="en-US" sz="2400" dirty="0"/>
              <a:t>内部的类、函数、常量或第三方库的类、函数、常量之间的命名有冲突；</a:t>
            </a:r>
            <a:endParaRPr lang="en-US" altLang="zh-CN" sz="2400" dirty="0"/>
          </a:p>
          <a:p>
            <a:r>
              <a:rPr lang="zh-CN" altLang="en-US" sz="2400" dirty="0"/>
              <a:t> </a:t>
            </a:r>
            <a:endParaRPr lang="en-US" altLang="zh-CN" sz="2400" dirty="0"/>
          </a:p>
          <a:p>
            <a:r>
              <a:rPr lang="zh-CN" altLang="en-US" sz="2400" dirty="0"/>
              <a:t>        </a:t>
            </a:r>
            <a:r>
              <a:rPr lang="en-US" altLang="zh-CN" sz="2400" dirty="0"/>
              <a:t>2</a:t>
            </a:r>
            <a:r>
              <a:rPr lang="zh-CN" altLang="en-US" sz="2400" dirty="0"/>
              <a:t>、需要给为很长的标识符名称（一般是为了缓解第一类问题而定义的）创建一个别名（或简短）的名称，以提高源代码的可读性。</a:t>
            </a:r>
            <a:endParaRPr kumimoji="1" lang="zh-CN" altLang="en-US" sz="2400" dirty="0"/>
          </a:p>
        </p:txBody>
      </p:sp>
    </p:spTree>
    <p:extLst>
      <p:ext uri="{BB962C8B-B14F-4D97-AF65-F5344CB8AC3E}">
        <p14:creationId xmlns:p14="http://schemas.microsoft.com/office/powerpoint/2010/main" val="1565195885"/>
      </p:ext>
    </p:extLst>
  </p:cSld>
  <p:clrMapOvr>
    <a:masterClrMapping/>
  </p:clrMapOvr>
  <p:transition spd="slow" advClick="0">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定义命名空间</a:t>
            </a:r>
            <a:endParaRPr lang="en-US" altLang="zh-CN" sz="2400" b="1" dirty="0"/>
          </a:p>
        </p:txBody>
      </p:sp>
      <p:sp>
        <p:nvSpPr>
          <p:cNvPr id="8" name="文本框 7">
            <a:extLst>
              <a:ext uri="{FF2B5EF4-FFF2-40B4-BE49-F238E27FC236}">
                <a16:creationId xmlns:a16="http://schemas.microsoft.com/office/drawing/2014/main" id="{023D1F7C-DA2F-7545-A371-C52DCF0C2A98}"/>
              </a:ext>
            </a:extLst>
          </p:cNvPr>
          <p:cNvSpPr txBox="1"/>
          <p:nvPr/>
        </p:nvSpPr>
        <p:spPr>
          <a:xfrm>
            <a:off x="861978" y="2060848"/>
            <a:ext cx="9919850" cy="830997"/>
          </a:xfrm>
          <a:prstGeom prst="rect">
            <a:avLst/>
          </a:prstGeom>
          <a:noFill/>
        </p:spPr>
        <p:txBody>
          <a:bodyPr wrap="square" rtlCol="0">
            <a:spAutoFit/>
          </a:bodyPr>
          <a:lstStyle/>
          <a:p>
            <a:r>
              <a:rPr lang="zh-CN" altLang="en-US" sz="2400" dirty="0"/>
              <a:t>        命名空间通过关键字</a:t>
            </a:r>
            <a:r>
              <a:rPr lang="en-US" altLang="zh-CN" sz="2400" dirty="0"/>
              <a:t>namespace </a:t>
            </a:r>
            <a:r>
              <a:rPr lang="zh-CN" altLang="en-US" sz="2400" dirty="0"/>
              <a:t>来声明。如果一个文件中包含命名空间，它必须在其它所有代码之前声明命名空间。语法格式如下：</a:t>
            </a:r>
            <a:endParaRPr lang="en-US" altLang="zh-CN" sz="2400" dirty="0"/>
          </a:p>
        </p:txBody>
      </p:sp>
      <p:sp>
        <p:nvSpPr>
          <p:cNvPr id="3" name="矩形 2">
            <a:extLst>
              <a:ext uri="{FF2B5EF4-FFF2-40B4-BE49-F238E27FC236}">
                <a16:creationId xmlns:a16="http://schemas.microsoft.com/office/drawing/2014/main" id="{B8563939-82CF-1447-885E-237297DC8B6E}"/>
              </a:ext>
            </a:extLst>
          </p:cNvPr>
          <p:cNvSpPr/>
          <p:nvPr/>
        </p:nvSpPr>
        <p:spPr>
          <a:xfrm>
            <a:off x="855876" y="4667652"/>
            <a:ext cx="10279890" cy="1569660"/>
          </a:xfrm>
          <a:prstGeom prst="rect">
            <a:avLst/>
          </a:prstGeom>
        </p:spPr>
        <p:txBody>
          <a:bodyPr wrap="square">
            <a:spAutoFit/>
          </a:bodyPr>
          <a:lstStyle/>
          <a:p>
            <a:r>
              <a:rPr lang="en-US" altLang="zh-CN" sz="2400" b="1" dirty="0"/>
              <a:t>Tips</a:t>
            </a:r>
            <a:r>
              <a:rPr lang="zh-CN" altLang="en-US" sz="2400" b="1" dirty="0"/>
              <a:t>：</a:t>
            </a:r>
            <a:endParaRPr lang="en-US" altLang="zh-CN" sz="2400" b="1" dirty="0"/>
          </a:p>
          <a:p>
            <a:r>
              <a:rPr lang="zh-CN" altLang="en-US" sz="2400" dirty="0"/>
              <a:t>        原则上任意合法的 </a:t>
            </a:r>
            <a:r>
              <a:rPr lang="en-US" altLang="zh-CN" sz="2400" dirty="0"/>
              <a:t>PHP </a:t>
            </a:r>
            <a:r>
              <a:rPr lang="zh-CN" altLang="en-US" sz="2400" dirty="0"/>
              <a:t>代码都可以包含在命名空间中，不过只有类（包括抽象类和 </a:t>
            </a:r>
            <a:r>
              <a:rPr lang="en-US" altLang="zh-CN" sz="2400" dirty="0"/>
              <a:t>traits</a:t>
            </a:r>
            <a:r>
              <a:rPr lang="zh-CN" altLang="en-US" sz="2400" dirty="0"/>
              <a:t>）、接口、函数和常量等类型的代码才会受到命名空间的影响。</a:t>
            </a:r>
          </a:p>
        </p:txBody>
      </p:sp>
      <p:sp>
        <p:nvSpPr>
          <p:cNvPr id="7" name="矩形 6">
            <a:extLst>
              <a:ext uri="{FF2B5EF4-FFF2-40B4-BE49-F238E27FC236}">
                <a16:creationId xmlns:a16="http://schemas.microsoft.com/office/drawing/2014/main" id="{8769FE59-FB57-AA4F-8844-25ED3773A19B}"/>
              </a:ext>
            </a:extLst>
          </p:cNvPr>
          <p:cNvSpPr/>
          <p:nvPr/>
        </p:nvSpPr>
        <p:spPr>
          <a:xfrm>
            <a:off x="2998862" y="2996660"/>
            <a:ext cx="7223670" cy="1938992"/>
          </a:xfrm>
          <a:prstGeom prst="rect">
            <a:avLst/>
          </a:prstGeom>
        </p:spPr>
        <p:txBody>
          <a:bodyPr wrap="square">
            <a:spAutoFit/>
          </a:bodyPr>
          <a:lstStyle/>
          <a:p>
            <a:r>
              <a:rPr lang="en-US" altLang="zh-CN" sz="2400" dirty="0">
                <a:solidFill>
                  <a:srgbClr val="FA8D3E"/>
                </a:solidFill>
                <a:latin typeface="Menlo" panose="020B0609030804020204" pitchFamily="49" charset="0"/>
              </a:rPr>
              <a:t>&lt;?php</a:t>
            </a:r>
            <a:endParaRPr lang="en-US" altLang="zh-CN" sz="2400" dirty="0">
              <a:solidFill>
                <a:srgbClr val="5C6166"/>
              </a:solidFill>
              <a:latin typeface="Menlo" panose="020B0609030804020204" pitchFamily="49" charset="0"/>
            </a:endParaRPr>
          </a:p>
          <a:p>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定义代码在 </a:t>
            </a:r>
            <a:r>
              <a:rPr lang="en-US" altLang="zh-CN" sz="2400" i="1" dirty="0">
                <a:solidFill>
                  <a:srgbClr val="787B80"/>
                </a:solidFill>
                <a:latin typeface="Menlo" panose="020B0609030804020204" pitchFamily="49" charset="0"/>
              </a:rPr>
              <a:t>'</a:t>
            </a:r>
            <a:r>
              <a:rPr lang="en-US" altLang="zh-CN" sz="2400" i="1" dirty="0" err="1">
                <a:solidFill>
                  <a:srgbClr val="787B80"/>
                </a:solidFill>
                <a:latin typeface="Menlo" panose="020B0609030804020204" pitchFamily="49" charset="0"/>
              </a:rPr>
              <a:t>MyProject</a:t>
            </a:r>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命名空间中</a:t>
            </a:r>
            <a:endParaRPr lang="zh-CN" altLang="en-US" sz="2400" dirty="0">
              <a:solidFill>
                <a:srgbClr val="5C6166"/>
              </a:solidFill>
              <a:latin typeface="Menlo" panose="020B0609030804020204" pitchFamily="49" charset="0"/>
            </a:endParaRPr>
          </a:p>
          <a:p>
            <a:r>
              <a:rPr lang="en-US" altLang="zh-CN" sz="2400" dirty="0">
                <a:solidFill>
                  <a:srgbClr val="FA8D3E"/>
                </a:solidFill>
                <a:latin typeface="Menlo" panose="020B0609030804020204" pitchFamily="49" charset="0"/>
              </a:rPr>
              <a:t>namespace</a:t>
            </a:r>
            <a:r>
              <a:rPr lang="en-US" altLang="zh-CN" sz="2400" dirty="0">
                <a:solidFill>
                  <a:srgbClr val="5C6166"/>
                </a:solidFill>
                <a:latin typeface="Menlo" panose="020B0609030804020204" pitchFamily="49" charset="0"/>
              </a:rPr>
              <a:t> </a:t>
            </a:r>
            <a:r>
              <a:rPr lang="en-US" altLang="zh-CN" sz="2400" dirty="0" err="1">
                <a:solidFill>
                  <a:srgbClr val="399EE6"/>
                </a:solidFill>
                <a:latin typeface="Menlo" panose="020B0609030804020204" pitchFamily="49" charset="0"/>
              </a:rPr>
              <a:t>MyProject</a:t>
            </a:r>
            <a:r>
              <a:rPr lang="en-US" altLang="zh-CN" sz="2400" dirty="0">
                <a:solidFill>
                  <a:srgbClr val="5C6166"/>
                </a:solidFill>
                <a:latin typeface="Menlo" panose="020B0609030804020204" pitchFamily="49" charset="0"/>
              </a:rPr>
              <a:t>; </a:t>
            </a:r>
          </a:p>
          <a:p>
            <a:r>
              <a:rPr lang="en-US" altLang="zh-CN" sz="2400" i="1" dirty="0">
                <a:solidFill>
                  <a:srgbClr val="787B80"/>
                </a:solidFill>
                <a:latin typeface="Menlo" panose="020B0609030804020204" pitchFamily="49" charset="0"/>
              </a:rPr>
              <a:t>// ... </a:t>
            </a:r>
            <a:r>
              <a:rPr lang="zh-CN" altLang="en-US" sz="2400" i="1" dirty="0">
                <a:solidFill>
                  <a:srgbClr val="787B80"/>
                </a:solidFill>
                <a:latin typeface="Menlo" panose="020B0609030804020204" pitchFamily="49" charset="0"/>
              </a:rPr>
              <a:t>代码 </a:t>
            </a:r>
            <a:r>
              <a:rPr lang="en-US" altLang="zh-CN" sz="2400" i="1" dirty="0">
                <a:solidFill>
                  <a:srgbClr val="787B80"/>
                </a:solidFill>
                <a:latin typeface="Menlo" panose="020B0609030804020204" pitchFamily="49" charset="0"/>
              </a:rPr>
              <a:t>...</a:t>
            </a:r>
            <a:endParaRPr lang="zh-CN" altLang="en-US" sz="2400" dirty="0">
              <a:solidFill>
                <a:srgbClr val="5C6166"/>
              </a:solidFill>
              <a:latin typeface="Menlo" panose="020B0609030804020204" pitchFamily="49" charset="0"/>
            </a:endParaRPr>
          </a:p>
          <a:p>
            <a:r>
              <a:rPr lang="en-US" altLang="zh-CN" sz="2400" dirty="0">
                <a:solidFill>
                  <a:srgbClr val="FA8D3E"/>
                </a:solidFill>
                <a:latin typeface="Menlo" panose="020B0609030804020204" pitchFamily="49" charset="0"/>
              </a:rPr>
              <a:t>?&gt;</a:t>
            </a:r>
            <a:endParaRPr lang="zh-CN" altLang="en-US" sz="24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3440100191"/>
      </p:ext>
    </p:extLst>
  </p:cSld>
  <p:clrMapOvr>
    <a:masterClrMapping/>
  </p:clrMapOvr>
  <p:transition spd="slow" advClick="0">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定义命名空间</a:t>
            </a:r>
            <a:endParaRPr lang="en-US" altLang="zh-CN" sz="2400" b="1" dirty="0"/>
          </a:p>
        </p:txBody>
      </p:sp>
      <p:sp>
        <p:nvSpPr>
          <p:cNvPr id="5" name="矩形 4">
            <a:extLst>
              <a:ext uri="{FF2B5EF4-FFF2-40B4-BE49-F238E27FC236}">
                <a16:creationId xmlns:a16="http://schemas.microsoft.com/office/drawing/2014/main" id="{6C37B711-AD18-1C43-B606-D431F85530CD}"/>
              </a:ext>
            </a:extLst>
          </p:cNvPr>
          <p:cNvSpPr/>
          <p:nvPr/>
        </p:nvSpPr>
        <p:spPr>
          <a:xfrm>
            <a:off x="855876" y="1916832"/>
            <a:ext cx="10351898" cy="3785652"/>
          </a:xfrm>
          <a:prstGeom prst="rect">
            <a:avLst/>
          </a:prstGeom>
        </p:spPr>
        <p:txBody>
          <a:bodyPr wrap="square">
            <a:spAutoFit/>
          </a:bodyPr>
          <a:lstStyle/>
          <a:p>
            <a:r>
              <a:rPr lang="en-US" altLang="zh-CN" sz="2400" dirty="0">
                <a:solidFill>
                  <a:srgbClr val="FA8D3E"/>
                </a:solidFill>
                <a:latin typeface="Menlo" panose="020B0609030804020204" pitchFamily="49" charset="0"/>
              </a:rPr>
              <a:t>&lt;?php</a:t>
            </a:r>
            <a:endParaRPr lang="en-US" altLang="zh-CN" sz="2400" dirty="0">
              <a:solidFill>
                <a:srgbClr val="5C6166"/>
              </a:solidFill>
              <a:latin typeface="Menlo" panose="020B0609030804020204" pitchFamily="49" charset="0"/>
            </a:endParaRP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namespace</a:t>
            </a:r>
            <a:r>
              <a:rPr lang="en-US" altLang="zh-CN" sz="2400" dirty="0">
                <a:solidFill>
                  <a:srgbClr val="5C6166"/>
                </a:solidFill>
                <a:latin typeface="Menlo" panose="020B0609030804020204" pitchFamily="49" charset="0"/>
              </a:rPr>
              <a:t> </a:t>
            </a:r>
            <a:r>
              <a:rPr lang="en-US" altLang="zh-CN" sz="2400" dirty="0" err="1">
                <a:solidFill>
                  <a:srgbClr val="399EE6"/>
                </a:solidFill>
                <a:latin typeface="Menlo" panose="020B0609030804020204" pitchFamily="49" charset="0"/>
              </a:rPr>
              <a:t>MyProject</a:t>
            </a:r>
            <a:r>
              <a:rPr lang="en-US" altLang="zh-CN" sz="2400" dirty="0">
                <a:solidFill>
                  <a:srgbClr val="5C6166"/>
                </a:solidFill>
                <a:latin typeface="Menlo" panose="020B0609030804020204" pitchFamily="49" charset="0"/>
              </a:rPr>
              <a:t>; </a:t>
            </a:r>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定义名为 </a:t>
            </a:r>
            <a:r>
              <a:rPr lang="en-US" altLang="zh-CN" sz="2400" i="1" dirty="0" err="1">
                <a:solidFill>
                  <a:srgbClr val="787B80"/>
                </a:solidFill>
                <a:latin typeface="Menlo" panose="020B0609030804020204" pitchFamily="49" charset="0"/>
              </a:rPr>
              <a:t>MyProject</a:t>
            </a:r>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的命名空间。</a:t>
            </a:r>
            <a:endParaRPr lang="zh-CN" altLang="en-US" sz="2400" dirty="0">
              <a:solidFill>
                <a:srgbClr val="5C6166"/>
              </a:solidFill>
              <a:latin typeface="Menlo" panose="020B0609030804020204" pitchFamily="49" charset="0"/>
            </a:endParaRP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const</a:t>
            </a:r>
            <a:r>
              <a:rPr lang="en-US" altLang="zh-CN" sz="2400" dirty="0">
                <a:solidFill>
                  <a:srgbClr val="5C6166"/>
                </a:solidFill>
                <a:latin typeface="Menlo" panose="020B0609030804020204" pitchFamily="49" charset="0"/>
              </a:rPr>
              <a:t> </a:t>
            </a:r>
            <a:r>
              <a:rPr lang="en-US" altLang="zh-CN" sz="2400" dirty="0">
                <a:solidFill>
                  <a:srgbClr val="4CBF99"/>
                </a:solidFill>
                <a:latin typeface="Menlo" panose="020B0609030804020204" pitchFamily="49" charset="0"/>
              </a:rPr>
              <a:t>CONNECT_OK</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1</a:t>
            </a:r>
            <a:r>
              <a:rPr lang="en-US" altLang="zh-CN" sz="2400" dirty="0">
                <a:solidFill>
                  <a:srgbClr val="5C6166"/>
                </a:solidFill>
                <a:latin typeface="Menlo" panose="020B0609030804020204" pitchFamily="49" charset="0"/>
              </a:rPr>
              <a:t>;</a:t>
            </a: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class</a:t>
            </a:r>
            <a:r>
              <a:rPr lang="en-US" altLang="zh-CN" sz="2400" dirty="0">
                <a:solidFill>
                  <a:srgbClr val="5C6166"/>
                </a:solidFill>
                <a:latin typeface="Menlo" panose="020B0609030804020204" pitchFamily="49" charset="0"/>
              </a:rPr>
              <a:t> </a:t>
            </a:r>
            <a:r>
              <a:rPr lang="en-US" altLang="zh-CN" sz="2400" dirty="0" err="1">
                <a:solidFill>
                  <a:srgbClr val="399EE6"/>
                </a:solidFill>
                <a:latin typeface="Menlo" panose="020B0609030804020204" pitchFamily="49" charset="0"/>
              </a:rPr>
              <a:t>MyClass</a:t>
            </a:r>
            <a:r>
              <a:rPr lang="en-US" altLang="zh-CN" sz="2400" dirty="0">
                <a:solidFill>
                  <a:srgbClr val="5C6166"/>
                </a:solidFill>
                <a:latin typeface="Menlo" panose="020B0609030804020204" pitchFamily="49" charset="0"/>
              </a:rPr>
              <a:t> {</a:t>
            </a:r>
          </a:p>
          <a:p>
            <a:r>
              <a:rPr lang="zh-CN" altLang="en-US" sz="2400" i="1" dirty="0">
                <a:solidFill>
                  <a:srgbClr val="787B80"/>
                </a:solidFill>
                <a:latin typeface="Menlo" panose="020B0609030804020204" pitchFamily="49" charset="0"/>
              </a:rPr>
              <a:t>    </a:t>
            </a:r>
            <a:r>
              <a:rPr lang="en-US" altLang="zh-CN" sz="2400" i="1" dirty="0">
                <a:solidFill>
                  <a:srgbClr val="787B80"/>
                </a:solidFill>
                <a:latin typeface="Menlo" panose="020B0609030804020204" pitchFamily="49" charset="0"/>
              </a:rPr>
              <a:t>/* ... */</a:t>
            </a:r>
            <a:endParaRPr lang="en-US" altLang="zh-CN" sz="2400" dirty="0">
              <a:solidFill>
                <a:srgbClr val="5C6166"/>
              </a:solidFill>
              <a:latin typeface="Menlo" panose="020B0609030804020204" pitchFamily="49" charset="0"/>
            </a:endParaRP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function</a:t>
            </a:r>
            <a:r>
              <a:rPr lang="en-US" altLang="zh-CN" sz="2400" dirty="0">
                <a:solidFill>
                  <a:srgbClr val="5C6166"/>
                </a:solidFill>
                <a:latin typeface="Menlo" panose="020B0609030804020204" pitchFamily="49" charset="0"/>
              </a:rPr>
              <a:t> </a:t>
            </a:r>
            <a:r>
              <a:rPr lang="en-US" altLang="zh-CN" sz="2400" dirty="0" err="1">
                <a:solidFill>
                  <a:srgbClr val="F2AE49"/>
                </a:solidFill>
                <a:latin typeface="Menlo" panose="020B0609030804020204" pitchFamily="49" charset="0"/>
              </a:rPr>
              <a:t>MyFunc</a:t>
            </a:r>
            <a:r>
              <a:rPr lang="en-US" altLang="zh-CN" sz="2400" dirty="0">
                <a:solidFill>
                  <a:srgbClr val="5C6166"/>
                </a:solidFill>
                <a:latin typeface="Menlo" panose="020B0609030804020204" pitchFamily="49" charset="0"/>
              </a:rPr>
              <a:t>() {</a:t>
            </a:r>
          </a:p>
          <a:p>
            <a:r>
              <a:rPr lang="zh-CN" altLang="en-US" sz="2400" i="1" dirty="0">
                <a:solidFill>
                  <a:srgbClr val="787B80"/>
                </a:solidFill>
                <a:latin typeface="Menlo" panose="020B0609030804020204" pitchFamily="49" charset="0"/>
              </a:rPr>
              <a:t>    </a:t>
            </a:r>
            <a:r>
              <a:rPr lang="en-US" altLang="zh-CN" sz="2400" i="1" dirty="0">
                <a:solidFill>
                  <a:srgbClr val="787B80"/>
                </a:solidFill>
                <a:latin typeface="Menlo" panose="020B0609030804020204" pitchFamily="49" charset="0"/>
              </a:rPr>
              <a:t>/* ... */</a:t>
            </a:r>
            <a:endParaRPr lang="en-US" altLang="zh-CN" sz="2400" dirty="0">
              <a:solidFill>
                <a:srgbClr val="5C6166"/>
              </a:solidFill>
              <a:latin typeface="Menlo" panose="020B0609030804020204" pitchFamily="49" charset="0"/>
            </a:endParaRP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p>
          <a:p>
            <a:r>
              <a:rPr lang="en-US" altLang="zh-CN" sz="2400" dirty="0">
                <a:solidFill>
                  <a:srgbClr val="FA8D3E"/>
                </a:solidFill>
                <a:latin typeface="Menlo" panose="020B0609030804020204" pitchFamily="49" charset="0"/>
              </a:rPr>
              <a:t>?&gt;</a:t>
            </a:r>
            <a:endParaRPr lang="en-US" altLang="zh-CN" sz="2400" b="0" dirty="0">
              <a:solidFill>
                <a:srgbClr val="5C6166"/>
              </a:solidFill>
              <a:effectLst/>
              <a:latin typeface="Menlo" panose="020B0609030804020204" pitchFamily="49" charset="0"/>
            </a:endParaRPr>
          </a:p>
        </p:txBody>
      </p:sp>
      <p:pic>
        <p:nvPicPr>
          <p:cNvPr id="12" name="Picture 2" descr="科普日谈丨揭开“干细胞上清液”的神秘面纱-恒青康寿">
            <a:extLst>
              <a:ext uri="{FF2B5EF4-FFF2-40B4-BE49-F238E27FC236}">
                <a16:creationId xmlns:a16="http://schemas.microsoft.com/office/drawing/2014/main" id="{BC225B97-A6AA-3C4D-8145-45C3DD8A1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414" y="3068960"/>
            <a:ext cx="3573192" cy="3196332"/>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a:extLst>
              <a:ext uri="{FF2B5EF4-FFF2-40B4-BE49-F238E27FC236}">
                <a16:creationId xmlns:a16="http://schemas.microsoft.com/office/drawing/2014/main" id="{057B3EBD-F982-FB40-A25F-E100140647C4}"/>
              </a:ext>
            </a:extLst>
          </p:cNvPr>
          <p:cNvSpPr/>
          <p:nvPr/>
        </p:nvSpPr>
        <p:spPr>
          <a:xfrm>
            <a:off x="3250890" y="2132856"/>
            <a:ext cx="5688632" cy="2778695"/>
          </a:xfrm>
          <a:prstGeom prst="roundRect">
            <a:avLst/>
          </a:prstGeom>
          <a:gradFill flip="none" rotWithShape="1">
            <a:gsLst>
              <a:gs pos="0">
                <a:srgbClr val="06AEC0">
                  <a:tint val="66000"/>
                  <a:satMod val="160000"/>
                </a:srgbClr>
              </a:gs>
              <a:gs pos="50000">
                <a:srgbClr val="06AEC0">
                  <a:tint val="44500"/>
                  <a:satMod val="160000"/>
                </a:srgbClr>
              </a:gs>
              <a:gs pos="100000">
                <a:srgbClr val="06AE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E799B"/>
                </a:solidFill>
              </a:rPr>
              <a:t>在本示例中，分别创建了：</a:t>
            </a:r>
            <a:endParaRPr lang="en-US" altLang="zh-CN" sz="2400" b="1" dirty="0">
              <a:solidFill>
                <a:srgbClr val="7E799B"/>
              </a:solidFill>
            </a:endParaRPr>
          </a:p>
          <a:p>
            <a:r>
              <a:rPr lang="zh-CN" altLang="en-US" sz="2400" b="1" dirty="0">
                <a:solidFill>
                  <a:srgbClr val="7E799B"/>
                </a:solidFill>
              </a:rPr>
              <a:t>常量 </a:t>
            </a:r>
            <a:r>
              <a:rPr lang="en-US" altLang="zh-CN" sz="2400" b="1" dirty="0" err="1">
                <a:solidFill>
                  <a:srgbClr val="7E799B"/>
                </a:solidFill>
              </a:rPr>
              <a:t>MyProject</a:t>
            </a:r>
            <a:r>
              <a:rPr lang="en-US" altLang="zh-CN" sz="2400" b="1" dirty="0">
                <a:solidFill>
                  <a:srgbClr val="7E799B"/>
                </a:solidFill>
              </a:rPr>
              <a:t>\CONNECT_OK</a:t>
            </a:r>
          </a:p>
          <a:p>
            <a:r>
              <a:rPr lang="zh-CN" altLang="en-US" sz="2400" b="1" dirty="0">
                <a:solidFill>
                  <a:srgbClr val="7E799B"/>
                </a:solidFill>
              </a:rPr>
              <a:t>类 </a:t>
            </a:r>
            <a:r>
              <a:rPr lang="en-US" altLang="zh-CN" sz="2400" b="1" dirty="0" err="1">
                <a:solidFill>
                  <a:srgbClr val="7E799B"/>
                </a:solidFill>
              </a:rPr>
              <a:t>MyProject</a:t>
            </a:r>
            <a:r>
              <a:rPr lang="en-US" altLang="zh-CN" sz="2400" b="1" dirty="0">
                <a:solidFill>
                  <a:srgbClr val="7E799B"/>
                </a:solidFill>
              </a:rPr>
              <a:t>\</a:t>
            </a:r>
            <a:r>
              <a:rPr lang="en-US" altLang="zh-CN" sz="2400" b="1" dirty="0" err="1">
                <a:solidFill>
                  <a:srgbClr val="7E799B"/>
                </a:solidFill>
              </a:rPr>
              <a:t>MyClass</a:t>
            </a:r>
            <a:endParaRPr lang="en-US" altLang="zh-CN" sz="2400" b="1" dirty="0">
              <a:solidFill>
                <a:srgbClr val="7E799B"/>
              </a:solidFill>
            </a:endParaRPr>
          </a:p>
          <a:p>
            <a:r>
              <a:rPr lang="zh-CN" altLang="en-US" sz="2400" b="1" dirty="0">
                <a:solidFill>
                  <a:srgbClr val="7E799B"/>
                </a:solidFill>
              </a:rPr>
              <a:t>函数 </a:t>
            </a:r>
            <a:r>
              <a:rPr lang="en-US" altLang="zh-CN" sz="2400" b="1" dirty="0" err="1">
                <a:solidFill>
                  <a:srgbClr val="7E799B"/>
                </a:solidFill>
              </a:rPr>
              <a:t>MyProject</a:t>
            </a:r>
            <a:r>
              <a:rPr lang="en-US" altLang="zh-CN" sz="2400" b="1" dirty="0">
                <a:solidFill>
                  <a:srgbClr val="7E799B"/>
                </a:solidFill>
              </a:rPr>
              <a:t>\</a:t>
            </a:r>
            <a:r>
              <a:rPr lang="en-US" altLang="zh-CN" sz="2400" b="1" dirty="0" err="1">
                <a:solidFill>
                  <a:srgbClr val="7E799B"/>
                </a:solidFill>
              </a:rPr>
              <a:t>MyFunc</a:t>
            </a:r>
            <a:endParaRPr lang="en-US" altLang="zh-CN" sz="2400" b="1" dirty="0">
              <a:solidFill>
                <a:srgbClr val="7E799B"/>
              </a:solidFill>
            </a:endParaRPr>
          </a:p>
        </p:txBody>
      </p:sp>
    </p:spTree>
    <p:extLst>
      <p:ext uri="{BB962C8B-B14F-4D97-AF65-F5344CB8AC3E}">
        <p14:creationId xmlns:p14="http://schemas.microsoft.com/office/powerpoint/2010/main" val="265089998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p>
        </p:txBody>
      </p:sp>
      <p:sp>
        <p:nvSpPr>
          <p:cNvPr id="7" name="矩形 6"/>
          <p:cNvSpPr/>
          <p:nvPr/>
        </p:nvSpPr>
        <p:spPr>
          <a:xfrm>
            <a:off x="3430910" y="2780928"/>
            <a:ext cx="5328592" cy="1015663"/>
          </a:xfrm>
          <a:prstGeom prst="rect">
            <a:avLst/>
          </a:prstGeom>
        </p:spPr>
        <p:txBody>
          <a:bodyPr wrap="square">
            <a:spAutoFit/>
          </a:bodyPr>
          <a:lstStyle/>
          <a:p>
            <a:pPr algn="ctr" eaLnBrk="1" fontAlgn="auto" hangingPunct="1">
              <a:spcBef>
                <a:spcPts val="0"/>
              </a:spcBef>
              <a:spcAft>
                <a:spcPts val="0"/>
              </a:spcAft>
              <a:defRPr/>
            </a:pPr>
            <a:r>
              <a:rPr lang="zh-CN" altLang="en-US" sz="6000" dirty="0">
                <a:solidFill>
                  <a:schemeClr val="tx1">
                    <a:lumMod val="85000"/>
                    <a:lumOff val="15000"/>
                  </a:schemeClr>
                </a:solidFill>
                <a:latin typeface="微软雅黑" panose="020B0503020204020204" pitchFamily="34" charset="-122"/>
                <a:ea typeface="微软雅黑" panose="020B0503020204020204" pitchFamily="34" charset="-122"/>
              </a:rPr>
              <a:t>接口与抽象类</a:t>
            </a:r>
          </a:p>
        </p:txBody>
      </p:sp>
    </p:spTree>
  </p:cSld>
  <p:clrMapOvr>
    <a:masterClrMapping/>
  </p:clrMapOvr>
  <p:transition spd="slow" advClick="0">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711938" cy="3046988"/>
          </a:xfrm>
          <a:prstGeom prst="rect">
            <a:avLst/>
          </a:prstGeom>
          <a:noFill/>
        </p:spPr>
        <p:txBody>
          <a:bodyPr wrap="square" rtlCol="0">
            <a:spAutoFit/>
          </a:bodyPr>
          <a:lstStyle/>
          <a:p>
            <a:r>
              <a:rPr lang="zh-CN" altLang="en-US" sz="2400" b="1" dirty="0"/>
              <a:t>注意：</a:t>
            </a:r>
            <a:endParaRPr lang="en-US" altLang="zh-CN" sz="2400" b="1" dirty="0"/>
          </a:p>
          <a:p>
            <a:endParaRPr lang="en-US" altLang="zh-CN" sz="2400" b="1" dirty="0"/>
          </a:p>
          <a:p>
            <a:r>
              <a:rPr lang="zh-CN" altLang="en-US" sz="2400" dirty="0"/>
              <a:t>        </a:t>
            </a:r>
            <a:r>
              <a:rPr lang="en-US" altLang="zh-CN" sz="2400" dirty="0"/>
              <a:t>1</a:t>
            </a:r>
            <a:r>
              <a:rPr lang="zh-CN" altLang="en-US" sz="2400" dirty="0"/>
              <a:t>、在声明命名空间之前除了</a:t>
            </a:r>
            <a:r>
              <a:rPr lang="en-US" altLang="zh-CN" sz="2400" dirty="0"/>
              <a:t>declare </a:t>
            </a:r>
            <a:r>
              <a:rPr lang="zh-CN" altLang="en-US" sz="2400" dirty="0"/>
              <a:t>语句（用于定义源文件编码方式）外，所有非 </a:t>
            </a:r>
            <a:r>
              <a:rPr lang="en-US" altLang="zh-CN" sz="2400" dirty="0"/>
              <a:t>PHP </a:t>
            </a:r>
            <a:r>
              <a:rPr lang="zh-CN" altLang="en-US" sz="2400" dirty="0"/>
              <a:t>代码（包括空白符）都不能出现在命名空间声明之前。</a:t>
            </a:r>
            <a:endParaRPr lang="en-US" altLang="zh-CN" sz="2400" dirty="0"/>
          </a:p>
          <a:p>
            <a:endParaRPr lang="en-US" altLang="zh-CN" sz="2400" dirty="0"/>
          </a:p>
          <a:p>
            <a:r>
              <a:rPr lang="zh-CN" altLang="en-US" sz="2400" dirty="0"/>
              <a:t>        </a:t>
            </a:r>
            <a:r>
              <a:rPr lang="en-US" altLang="zh-CN" sz="2400" dirty="0"/>
              <a:t>2</a:t>
            </a:r>
            <a:r>
              <a:rPr lang="zh-CN" altLang="en-US" sz="2400" dirty="0"/>
              <a:t>、与 </a:t>
            </a:r>
            <a:r>
              <a:rPr lang="en-US" altLang="zh-CN" sz="2400" dirty="0"/>
              <a:t>PHP </a:t>
            </a:r>
            <a:r>
              <a:rPr lang="zh-CN" altLang="en-US" sz="2400" dirty="0"/>
              <a:t>其它的语言特征不同，同一个命名空间可以定义在多个文件中，即允许将同一个命名空间的内容分割存放在不同的文件中。</a:t>
            </a:r>
            <a:endParaRPr lang="en-US" altLang="zh-CN" sz="2400" dirty="0"/>
          </a:p>
          <a:p>
            <a:r>
              <a:rPr lang="zh-CN" altLang="en-US" sz="2400" dirty="0"/>
              <a:t> </a:t>
            </a:r>
            <a:endParaRPr lang="en-US" altLang="zh-CN" sz="2400" dirty="0"/>
          </a:p>
        </p:txBody>
      </p:sp>
    </p:spTree>
    <p:extLst>
      <p:ext uri="{BB962C8B-B14F-4D97-AF65-F5344CB8AC3E}">
        <p14:creationId xmlns:p14="http://schemas.microsoft.com/office/powerpoint/2010/main" val="711564524"/>
      </p:ext>
    </p:extLst>
  </p:cSld>
  <p:clrMapOvr>
    <a:masterClrMapping/>
  </p:clrMapOvr>
  <p:transition spd="slow" advClick="0">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定义子命名空间</a:t>
            </a:r>
            <a:endParaRPr lang="en-US" altLang="zh-CN" sz="2400" b="1" dirty="0"/>
          </a:p>
        </p:txBody>
      </p:sp>
      <p:sp>
        <p:nvSpPr>
          <p:cNvPr id="7" name="文本框 6">
            <a:extLst>
              <a:ext uri="{FF2B5EF4-FFF2-40B4-BE49-F238E27FC236}">
                <a16:creationId xmlns:a16="http://schemas.microsoft.com/office/drawing/2014/main" id="{DD21C018-21E9-C541-AC98-CE0E5C78D520}"/>
              </a:ext>
            </a:extLst>
          </p:cNvPr>
          <p:cNvSpPr txBox="1"/>
          <p:nvPr/>
        </p:nvSpPr>
        <p:spPr>
          <a:xfrm>
            <a:off x="861978" y="2060848"/>
            <a:ext cx="9919850" cy="1200329"/>
          </a:xfrm>
          <a:prstGeom prst="rect">
            <a:avLst/>
          </a:prstGeom>
          <a:noFill/>
        </p:spPr>
        <p:txBody>
          <a:bodyPr wrap="square" rtlCol="0">
            <a:spAutoFit/>
          </a:bodyPr>
          <a:lstStyle/>
          <a:p>
            <a:r>
              <a:rPr lang="zh-CN" altLang="en-US" sz="2400" dirty="0"/>
              <a:t>        与目录和文件的关系一样，</a:t>
            </a:r>
            <a:r>
              <a:rPr lang="en-US" altLang="zh-CN" sz="2400" dirty="0"/>
              <a:t>PHP </a:t>
            </a:r>
            <a:r>
              <a:rPr lang="zh-CN" altLang="en-US" sz="2400" dirty="0"/>
              <a:t>中的命名空间也允许指定层次化的命名空间名称。因此，命名空间的名字可以使用分层次的方式定义，即定义子级命名空间，如下：</a:t>
            </a:r>
            <a:endParaRPr lang="en-US" altLang="zh-CN" sz="2400" dirty="0"/>
          </a:p>
        </p:txBody>
      </p:sp>
      <p:sp>
        <p:nvSpPr>
          <p:cNvPr id="2" name="矩形 1">
            <a:extLst>
              <a:ext uri="{FF2B5EF4-FFF2-40B4-BE49-F238E27FC236}">
                <a16:creationId xmlns:a16="http://schemas.microsoft.com/office/drawing/2014/main" id="{3D12E66C-4998-5D40-9B1D-54522EC06C0B}"/>
              </a:ext>
            </a:extLst>
          </p:cNvPr>
          <p:cNvSpPr/>
          <p:nvPr/>
        </p:nvSpPr>
        <p:spPr>
          <a:xfrm>
            <a:off x="3048793" y="3511895"/>
            <a:ext cx="6092825" cy="1569660"/>
          </a:xfrm>
          <a:prstGeom prst="rect">
            <a:avLst/>
          </a:prstGeom>
        </p:spPr>
        <p:txBody>
          <a:bodyPr>
            <a:spAutoFit/>
          </a:bodyPr>
          <a:lstStyle/>
          <a:p>
            <a:r>
              <a:rPr lang="en-US" altLang="zh-CN" sz="2400" dirty="0">
                <a:solidFill>
                  <a:srgbClr val="FA8D3E"/>
                </a:solidFill>
                <a:latin typeface="Menlo" panose="020B0609030804020204" pitchFamily="49" charset="0"/>
              </a:rPr>
              <a:t>&lt;?php</a:t>
            </a:r>
            <a:endParaRPr lang="en-US" altLang="zh-CN" sz="2400" dirty="0">
              <a:solidFill>
                <a:srgbClr val="5C6166"/>
              </a:solidFill>
              <a:latin typeface="Menlo" panose="020B0609030804020204" pitchFamily="49" charset="0"/>
            </a:endParaRP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namespace</a:t>
            </a:r>
            <a:r>
              <a:rPr lang="en-US" altLang="zh-CN" sz="2400" dirty="0">
                <a:solidFill>
                  <a:srgbClr val="5C6166"/>
                </a:solidFill>
                <a:latin typeface="Menlo" panose="020B0609030804020204" pitchFamily="49" charset="0"/>
              </a:rPr>
              <a:t> </a:t>
            </a:r>
            <a:r>
              <a:rPr lang="en-US" altLang="zh-CN" sz="2400" dirty="0">
                <a:solidFill>
                  <a:srgbClr val="399EE6"/>
                </a:solidFill>
                <a:latin typeface="Menlo" panose="020B0609030804020204" pitchFamily="49" charset="0"/>
              </a:rPr>
              <a:t>App</a:t>
            </a:r>
            <a:r>
              <a:rPr lang="en-US" altLang="zh-CN" sz="2400" dirty="0">
                <a:solidFill>
                  <a:srgbClr val="5C6166"/>
                </a:solidFill>
                <a:latin typeface="Menlo" panose="020B0609030804020204" pitchFamily="49" charset="0"/>
              </a:rPr>
              <a:t>\</a:t>
            </a:r>
            <a:r>
              <a:rPr lang="en-US" altLang="zh-CN" sz="2400" dirty="0">
                <a:solidFill>
                  <a:srgbClr val="399EE6"/>
                </a:solidFill>
                <a:latin typeface="Menlo" panose="020B0609030804020204" pitchFamily="49" charset="0"/>
              </a:rPr>
              <a:t>Model</a:t>
            </a:r>
            <a:r>
              <a:rPr lang="en-US" altLang="zh-CN" sz="2400" dirty="0">
                <a:solidFill>
                  <a:srgbClr val="5C6166"/>
                </a:solidFill>
                <a:latin typeface="Menlo" panose="020B0609030804020204" pitchFamily="49" charset="0"/>
              </a:rPr>
              <a:t>;</a:t>
            </a: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namespace</a:t>
            </a:r>
            <a:r>
              <a:rPr lang="en-US" altLang="zh-CN" sz="2400" dirty="0">
                <a:solidFill>
                  <a:srgbClr val="5C6166"/>
                </a:solidFill>
                <a:latin typeface="Menlo" panose="020B0609030804020204" pitchFamily="49" charset="0"/>
              </a:rPr>
              <a:t> </a:t>
            </a:r>
            <a:r>
              <a:rPr lang="en-US" altLang="zh-CN" sz="2400" dirty="0">
                <a:solidFill>
                  <a:srgbClr val="399EE6"/>
                </a:solidFill>
                <a:latin typeface="Menlo" panose="020B0609030804020204" pitchFamily="49" charset="0"/>
              </a:rPr>
              <a:t>App</a:t>
            </a:r>
            <a:r>
              <a:rPr lang="en-US" altLang="zh-CN" sz="2400" dirty="0">
                <a:solidFill>
                  <a:srgbClr val="5C6166"/>
                </a:solidFill>
                <a:latin typeface="Menlo" panose="020B0609030804020204" pitchFamily="49" charset="0"/>
              </a:rPr>
              <a:t>\</a:t>
            </a:r>
            <a:r>
              <a:rPr lang="en-US" altLang="zh-CN" sz="2400" dirty="0">
                <a:solidFill>
                  <a:srgbClr val="399EE6"/>
                </a:solidFill>
                <a:latin typeface="Menlo" panose="020B0609030804020204" pitchFamily="49" charset="0"/>
              </a:rPr>
              <a:t>Controller</a:t>
            </a:r>
            <a:r>
              <a:rPr lang="en-US" altLang="zh-CN" sz="2400" dirty="0">
                <a:solidFill>
                  <a:srgbClr val="5C6166"/>
                </a:solidFill>
                <a:latin typeface="Menlo" panose="020B0609030804020204" pitchFamily="49" charset="0"/>
              </a:rPr>
              <a:t>\</a:t>
            </a:r>
            <a:r>
              <a:rPr lang="en-US" altLang="zh-CN" sz="2400" dirty="0">
                <a:solidFill>
                  <a:srgbClr val="399EE6"/>
                </a:solidFill>
                <a:latin typeface="Menlo" panose="020B0609030804020204" pitchFamily="49" charset="0"/>
              </a:rPr>
              <a:t>Home</a:t>
            </a:r>
            <a:r>
              <a:rPr lang="en-US" altLang="zh-CN" sz="2400" dirty="0">
                <a:solidFill>
                  <a:srgbClr val="5C6166"/>
                </a:solidFill>
                <a:latin typeface="Menlo" panose="020B0609030804020204" pitchFamily="49" charset="0"/>
              </a:rPr>
              <a:t>;</a:t>
            </a:r>
          </a:p>
          <a:p>
            <a:r>
              <a:rPr lang="en-US" altLang="zh-CN" sz="2400" dirty="0">
                <a:solidFill>
                  <a:srgbClr val="FA8D3E"/>
                </a:solidFill>
                <a:latin typeface="Menlo" panose="020B0609030804020204" pitchFamily="49" charset="0"/>
              </a:rPr>
              <a:t>?&gt;</a:t>
            </a:r>
            <a:endParaRPr lang="en-US" altLang="zh-CN" sz="2400"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3444170772"/>
      </p:ext>
    </p:extLst>
  </p:cSld>
  <p:clrMapOvr>
    <a:masterClrMapping/>
  </p:clrMapOvr>
  <p:transition spd="slow" advClick="0">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定义子命名空间</a:t>
            </a:r>
            <a:endParaRPr lang="en-US" altLang="zh-CN" sz="2400" b="1" dirty="0"/>
          </a:p>
        </p:txBody>
      </p:sp>
      <p:pic>
        <p:nvPicPr>
          <p:cNvPr id="7170" name="Picture 2" descr="科普日谈丨揭开“干细胞上清液”的神秘面纱-恒青康寿">
            <a:extLst>
              <a:ext uri="{FF2B5EF4-FFF2-40B4-BE49-F238E27FC236}">
                <a16:creationId xmlns:a16="http://schemas.microsoft.com/office/drawing/2014/main" id="{45751362-C58B-3845-B35B-D2816F653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414" y="3068960"/>
            <a:ext cx="3573192" cy="319633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D8B27F4E-3BF8-9443-ACE5-5E43CF3AD39C}"/>
              </a:ext>
            </a:extLst>
          </p:cNvPr>
          <p:cNvSpPr/>
          <p:nvPr/>
        </p:nvSpPr>
        <p:spPr>
          <a:xfrm>
            <a:off x="855876" y="1859340"/>
            <a:ext cx="10684730" cy="4524315"/>
          </a:xfrm>
          <a:prstGeom prst="rect">
            <a:avLst/>
          </a:prstGeom>
        </p:spPr>
        <p:txBody>
          <a:bodyPr wrap="square">
            <a:spAutoFit/>
          </a:bodyPr>
          <a:lstStyle/>
          <a:p>
            <a:r>
              <a:rPr lang="en-US" altLang="zh-CN" sz="2400" dirty="0">
                <a:solidFill>
                  <a:srgbClr val="FA8D3E"/>
                </a:solidFill>
                <a:latin typeface="Menlo" panose="020B0609030804020204" pitchFamily="49" charset="0"/>
              </a:rPr>
              <a:t>&lt;?php</a:t>
            </a:r>
          </a:p>
          <a:p>
            <a:r>
              <a:rPr lang="zh-CN" altLang="en-US" sz="2400" i="1" dirty="0">
                <a:solidFill>
                  <a:srgbClr val="787B80"/>
                </a:solidFill>
                <a:latin typeface="Menlo" panose="020B0609030804020204" pitchFamily="49" charset="0"/>
              </a:rPr>
              <a:t>  </a:t>
            </a:r>
            <a:r>
              <a:rPr lang="en-US" altLang="zh-CN" sz="2400" i="1" dirty="0">
                <a:solidFill>
                  <a:srgbClr val="787B80"/>
                </a:solidFill>
                <a:latin typeface="Menlo" panose="020B0609030804020204" pitchFamily="49" charset="0"/>
              </a:rPr>
              <a:t>// </a:t>
            </a:r>
            <a:r>
              <a:rPr lang="zh-CN" altLang="en-US" sz="2400" i="1" dirty="0">
                <a:solidFill>
                  <a:srgbClr val="787B80"/>
                </a:solidFill>
                <a:latin typeface="Menlo" panose="020B0609030804020204" pitchFamily="49" charset="0"/>
              </a:rPr>
              <a:t>定义层次分明的单个命名空间。</a:t>
            </a:r>
            <a:endParaRPr lang="en-US" altLang="zh-CN" sz="2400" dirty="0">
              <a:solidFill>
                <a:srgbClr val="5C6166"/>
              </a:solidFill>
              <a:latin typeface="Menlo" panose="020B0609030804020204" pitchFamily="49" charset="0"/>
            </a:endParaRP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namespace</a:t>
            </a:r>
            <a:r>
              <a:rPr lang="en-US" altLang="zh-CN" sz="2400" dirty="0">
                <a:solidFill>
                  <a:srgbClr val="5C6166"/>
                </a:solidFill>
                <a:latin typeface="Menlo" panose="020B0609030804020204" pitchFamily="49" charset="0"/>
              </a:rPr>
              <a:t> </a:t>
            </a:r>
            <a:r>
              <a:rPr lang="en-US" altLang="zh-CN" sz="2400" dirty="0" err="1">
                <a:solidFill>
                  <a:srgbClr val="399EE6"/>
                </a:solidFill>
                <a:latin typeface="Menlo" panose="020B0609030804020204" pitchFamily="49" charset="0"/>
              </a:rPr>
              <a:t>MyProject</a:t>
            </a:r>
            <a:r>
              <a:rPr lang="en-US" altLang="zh-CN" sz="2400" dirty="0">
                <a:solidFill>
                  <a:srgbClr val="5C6166"/>
                </a:solidFill>
                <a:latin typeface="Menlo" panose="020B0609030804020204" pitchFamily="49" charset="0"/>
              </a:rPr>
              <a:t>\</a:t>
            </a:r>
            <a:r>
              <a:rPr lang="en-US" altLang="zh-CN" sz="2400" dirty="0">
                <a:solidFill>
                  <a:srgbClr val="399EE6"/>
                </a:solidFill>
                <a:latin typeface="Menlo" panose="020B0609030804020204" pitchFamily="49" charset="0"/>
              </a:rPr>
              <a:t>Controller</a:t>
            </a:r>
            <a:r>
              <a:rPr lang="en-US" altLang="zh-CN" sz="2400" dirty="0">
                <a:solidFill>
                  <a:srgbClr val="5C6166"/>
                </a:solidFill>
                <a:latin typeface="Menlo" panose="020B0609030804020204" pitchFamily="49" charset="0"/>
              </a:rPr>
              <a:t>\</a:t>
            </a:r>
            <a:r>
              <a:rPr lang="en-US" altLang="zh-CN" sz="2400" dirty="0">
                <a:solidFill>
                  <a:srgbClr val="399EE6"/>
                </a:solidFill>
                <a:latin typeface="Menlo" panose="020B0609030804020204" pitchFamily="49" charset="0"/>
              </a:rPr>
              <a:t>Home</a:t>
            </a:r>
            <a:r>
              <a:rPr lang="en-US" altLang="zh-CN" sz="2400" dirty="0">
                <a:solidFill>
                  <a:srgbClr val="5C6166"/>
                </a:solidFill>
                <a:latin typeface="Menlo" panose="020B0609030804020204" pitchFamily="49" charset="0"/>
              </a:rPr>
              <a:t>;</a:t>
            </a:r>
          </a:p>
          <a:p>
            <a:r>
              <a:rPr lang="en-US" altLang="zh-CN" sz="2400" dirty="0">
                <a:solidFill>
                  <a:srgbClr val="5C6166"/>
                </a:solidFill>
                <a:latin typeface="Menlo" panose="020B0609030804020204" pitchFamily="49" charset="0"/>
              </a:rPr>
              <a:t> </a:t>
            </a: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const</a:t>
            </a:r>
            <a:r>
              <a:rPr lang="en-US" altLang="zh-CN" sz="2400" dirty="0">
                <a:solidFill>
                  <a:srgbClr val="5C6166"/>
                </a:solidFill>
                <a:latin typeface="Menlo" panose="020B0609030804020204" pitchFamily="49" charset="0"/>
              </a:rPr>
              <a:t> </a:t>
            </a:r>
            <a:r>
              <a:rPr lang="en-US" altLang="zh-CN" sz="2400" dirty="0">
                <a:solidFill>
                  <a:srgbClr val="4CBF99"/>
                </a:solidFill>
                <a:latin typeface="Menlo" panose="020B0609030804020204" pitchFamily="49" charset="0"/>
              </a:rPr>
              <a:t>CONNECT_OK</a:t>
            </a:r>
            <a:r>
              <a:rPr lang="en-US" altLang="zh-CN" sz="2400" dirty="0">
                <a:solidFill>
                  <a:srgbClr val="5C6166"/>
                </a:solidFill>
                <a:latin typeface="Menlo" panose="020B0609030804020204" pitchFamily="49" charset="0"/>
              </a:rPr>
              <a:t> </a:t>
            </a:r>
            <a:r>
              <a:rPr lang="en-US" altLang="zh-CN" sz="2400" dirty="0">
                <a:solidFill>
                  <a:srgbClr val="ED9366"/>
                </a:solidFill>
                <a:latin typeface="Menlo" panose="020B0609030804020204" pitchFamily="49" charset="0"/>
              </a:rPr>
              <a:t>=</a:t>
            </a:r>
            <a:r>
              <a:rPr lang="en-US" altLang="zh-CN" sz="2400" dirty="0">
                <a:solidFill>
                  <a:srgbClr val="5C6166"/>
                </a:solidFill>
                <a:latin typeface="Menlo" panose="020B0609030804020204" pitchFamily="49" charset="0"/>
              </a:rPr>
              <a:t> </a:t>
            </a:r>
            <a:r>
              <a:rPr lang="en-US" altLang="zh-CN" sz="2400" dirty="0">
                <a:solidFill>
                  <a:srgbClr val="A37ACC"/>
                </a:solidFill>
                <a:latin typeface="Menlo" panose="020B0609030804020204" pitchFamily="49" charset="0"/>
              </a:rPr>
              <a:t>1</a:t>
            </a:r>
            <a:r>
              <a:rPr lang="en-US" altLang="zh-CN" sz="2400" dirty="0">
                <a:solidFill>
                  <a:srgbClr val="5C6166"/>
                </a:solidFill>
                <a:latin typeface="Menlo" panose="020B0609030804020204" pitchFamily="49" charset="0"/>
              </a:rPr>
              <a:t>;</a:t>
            </a: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class</a:t>
            </a:r>
            <a:r>
              <a:rPr lang="en-US" altLang="zh-CN" sz="2400" dirty="0">
                <a:solidFill>
                  <a:srgbClr val="5C6166"/>
                </a:solidFill>
                <a:latin typeface="Menlo" panose="020B0609030804020204" pitchFamily="49" charset="0"/>
              </a:rPr>
              <a:t> </a:t>
            </a:r>
            <a:r>
              <a:rPr lang="en-US" altLang="zh-CN" sz="2400" dirty="0" err="1">
                <a:solidFill>
                  <a:srgbClr val="399EE6"/>
                </a:solidFill>
                <a:latin typeface="Menlo" panose="020B0609030804020204" pitchFamily="49" charset="0"/>
              </a:rPr>
              <a:t>MyClass</a:t>
            </a:r>
            <a:r>
              <a:rPr lang="en-US" altLang="zh-CN" sz="2400" dirty="0">
                <a:solidFill>
                  <a:srgbClr val="5C6166"/>
                </a:solidFill>
                <a:latin typeface="Menlo" panose="020B0609030804020204" pitchFamily="49" charset="0"/>
              </a:rPr>
              <a:t> {</a:t>
            </a:r>
          </a:p>
          <a:p>
            <a:r>
              <a:rPr lang="zh-CN" altLang="en-US" sz="2400" i="1" dirty="0">
                <a:solidFill>
                  <a:srgbClr val="787B80"/>
                </a:solidFill>
                <a:latin typeface="Menlo" panose="020B0609030804020204" pitchFamily="49" charset="0"/>
              </a:rPr>
              <a:t>    </a:t>
            </a:r>
            <a:r>
              <a:rPr lang="en-US" altLang="zh-CN" sz="2400" i="1" dirty="0">
                <a:solidFill>
                  <a:srgbClr val="787B80"/>
                </a:solidFill>
                <a:latin typeface="Menlo" panose="020B0609030804020204" pitchFamily="49" charset="0"/>
              </a:rPr>
              <a:t>/* ... */</a:t>
            </a:r>
            <a:endParaRPr lang="en-US" altLang="zh-CN" sz="2400" dirty="0">
              <a:solidFill>
                <a:srgbClr val="5C6166"/>
              </a:solidFill>
              <a:latin typeface="Menlo" panose="020B0609030804020204" pitchFamily="49" charset="0"/>
            </a:endParaRP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function</a:t>
            </a:r>
            <a:r>
              <a:rPr lang="en-US" altLang="zh-CN" sz="2400" dirty="0">
                <a:solidFill>
                  <a:srgbClr val="5C6166"/>
                </a:solidFill>
                <a:latin typeface="Menlo" panose="020B0609030804020204" pitchFamily="49" charset="0"/>
              </a:rPr>
              <a:t> </a:t>
            </a:r>
            <a:r>
              <a:rPr lang="en-US" altLang="zh-CN" sz="2400" dirty="0" err="1">
                <a:solidFill>
                  <a:srgbClr val="F2AE49"/>
                </a:solidFill>
                <a:latin typeface="Menlo" panose="020B0609030804020204" pitchFamily="49" charset="0"/>
              </a:rPr>
              <a:t>MyFunc</a:t>
            </a:r>
            <a:r>
              <a:rPr lang="en-US" altLang="zh-CN" sz="2400" dirty="0">
                <a:solidFill>
                  <a:srgbClr val="5C6166"/>
                </a:solidFill>
                <a:latin typeface="Menlo" panose="020B0609030804020204" pitchFamily="49" charset="0"/>
              </a:rPr>
              <a:t>() {</a:t>
            </a:r>
          </a:p>
          <a:p>
            <a:r>
              <a:rPr lang="zh-CN" altLang="en-US" sz="2400" i="1" dirty="0">
                <a:solidFill>
                  <a:srgbClr val="787B80"/>
                </a:solidFill>
                <a:latin typeface="Menlo" panose="020B0609030804020204" pitchFamily="49" charset="0"/>
              </a:rPr>
              <a:t>    </a:t>
            </a:r>
            <a:r>
              <a:rPr lang="en-US" altLang="zh-CN" sz="2400" i="1" dirty="0">
                <a:solidFill>
                  <a:srgbClr val="787B80"/>
                </a:solidFill>
                <a:latin typeface="Menlo" panose="020B0609030804020204" pitchFamily="49" charset="0"/>
              </a:rPr>
              <a:t>/* ... */</a:t>
            </a:r>
            <a:endParaRPr lang="en-US" altLang="zh-CN" sz="2400" dirty="0">
              <a:solidFill>
                <a:srgbClr val="5C6166"/>
              </a:solidFill>
              <a:latin typeface="Menlo" panose="020B0609030804020204" pitchFamily="49" charset="0"/>
            </a:endParaRPr>
          </a:p>
          <a:p>
            <a:r>
              <a:rPr lang="zh-CN" altLang="en-US" sz="2400" dirty="0">
                <a:solidFill>
                  <a:srgbClr val="5C6166"/>
                </a:solidFill>
                <a:latin typeface="Menlo" panose="020B0609030804020204" pitchFamily="49" charset="0"/>
              </a:rPr>
              <a:t>  </a:t>
            </a:r>
            <a:r>
              <a:rPr lang="en-US" altLang="zh-CN" sz="2400" dirty="0">
                <a:solidFill>
                  <a:srgbClr val="5C6166"/>
                </a:solidFill>
                <a:latin typeface="Menlo" panose="020B0609030804020204" pitchFamily="49" charset="0"/>
              </a:rPr>
              <a:t>}</a:t>
            </a:r>
          </a:p>
          <a:p>
            <a:r>
              <a:rPr lang="en-US" altLang="zh-CN" sz="2400" dirty="0">
                <a:solidFill>
                  <a:srgbClr val="FA8D3E"/>
                </a:solidFill>
                <a:latin typeface="Menlo" panose="020B0609030804020204" pitchFamily="49" charset="0"/>
              </a:rPr>
              <a:t>?&gt;</a:t>
            </a:r>
            <a:endParaRPr lang="en-US" altLang="zh-CN" sz="2400" b="0" dirty="0">
              <a:solidFill>
                <a:srgbClr val="5C6166"/>
              </a:solidFill>
              <a:effectLst/>
              <a:latin typeface="Menlo" panose="020B0609030804020204" pitchFamily="49" charset="0"/>
            </a:endParaRPr>
          </a:p>
        </p:txBody>
      </p:sp>
      <p:sp>
        <p:nvSpPr>
          <p:cNvPr id="9" name="圆角矩形 8">
            <a:extLst>
              <a:ext uri="{FF2B5EF4-FFF2-40B4-BE49-F238E27FC236}">
                <a16:creationId xmlns:a16="http://schemas.microsoft.com/office/drawing/2014/main" id="{80F7D447-6237-7545-9976-2C1A97B4E14B}"/>
              </a:ext>
            </a:extLst>
          </p:cNvPr>
          <p:cNvSpPr/>
          <p:nvPr/>
        </p:nvSpPr>
        <p:spPr>
          <a:xfrm>
            <a:off x="2638822" y="2274794"/>
            <a:ext cx="8244916" cy="2778695"/>
          </a:xfrm>
          <a:prstGeom prst="roundRect">
            <a:avLst/>
          </a:prstGeom>
          <a:gradFill flip="none" rotWithShape="1">
            <a:gsLst>
              <a:gs pos="0">
                <a:srgbClr val="06AEC0">
                  <a:tint val="66000"/>
                  <a:satMod val="160000"/>
                </a:srgbClr>
              </a:gs>
              <a:gs pos="50000">
                <a:srgbClr val="06AEC0">
                  <a:tint val="44500"/>
                  <a:satMod val="160000"/>
                </a:srgbClr>
              </a:gs>
              <a:gs pos="100000">
                <a:srgbClr val="06AE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E799B"/>
                </a:solidFill>
              </a:rPr>
              <a:t>在本示例中，分别创建了：</a:t>
            </a:r>
            <a:endParaRPr lang="en-US" altLang="zh-CN" sz="2400" b="1" dirty="0">
              <a:solidFill>
                <a:srgbClr val="7E799B"/>
              </a:solidFill>
            </a:endParaRPr>
          </a:p>
          <a:p>
            <a:r>
              <a:rPr lang="zh-CN" altLang="en-US" sz="2400" b="1" dirty="0">
                <a:solidFill>
                  <a:srgbClr val="7E799B"/>
                </a:solidFill>
              </a:rPr>
              <a:t>常量 </a:t>
            </a:r>
            <a:r>
              <a:rPr lang="en-US" altLang="zh-CN" sz="2400" b="1" dirty="0" err="1">
                <a:solidFill>
                  <a:srgbClr val="7E799B"/>
                </a:solidFill>
              </a:rPr>
              <a:t>MyProject</a:t>
            </a:r>
            <a:r>
              <a:rPr lang="en-US" altLang="zh-CN" sz="2400" b="1" dirty="0">
                <a:solidFill>
                  <a:srgbClr val="7E799B"/>
                </a:solidFill>
              </a:rPr>
              <a:t>\Controller\Home\CONNECT_OK</a:t>
            </a:r>
          </a:p>
          <a:p>
            <a:r>
              <a:rPr lang="zh-CN" altLang="en-US" sz="2400" b="1" dirty="0">
                <a:solidFill>
                  <a:srgbClr val="7E799B"/>
                </a:solidFill>
              </a:rPr>
              <a:t>类 </a:t>
            </a:r>
            <a:r>
              <a:rPr lang="en-US" altLang="zh-CN" sz="2400" b="1" dirty="0" err="1">
                <a:solidFill>
                  <a:srgbClr val="7E799B"/>
                </a:solidFill>
              </a:rPr>
              <a:t>MyProject</a:t>
            </a:r>
            <a:r>
              <a:rPr lang="en-US" altLang="zh-CN" sz="2400" b="1" dirty="0">
                <a:solidFill>
                  <a:srgbClr val="7E799B"/>
                </a:solidFill>
              </a:rPr>
              <a:t>\Controller\Home \</a:t>
            </a:r>
            <a:r>
              <a:rPr lang="en-US" altLang="zh-CN" sz="2400" b="1" dirty="0" err="1">
                <a:solidFill>
                  <a:srgbClr val="7E799B"/>
                </a:solidFill>
              </a:rPr>
              <a:t>MyClass</a:t>
            </a:r>
            <a:endParaRPr lang="en-US" altLang="zh-CN" sz="2400" b="1" dirty="0">
              <a:solidFill>
                <a:srgbClr val="7E799B"/>
              </a:solidFill>
            </a:endParaRPr>
          </a:p>
          <a:p>
            <a:r>
              <a:rPr lang="zh-CN" altLang="en-US" sz="2400" b="1" dirty="0">
                <a:solidFill>
                  <a:srgbClr val="7E799B"/>
                </a:solidFill>
              </a:rPr>
              <a:t>函数 </a:t>
            </a:r>
            <a:r>
              <a:rPr lang="en-US" altLang="zh-CN" sz="2400" b="1" dirty="0" err="1">
                <a:solidFill>
                  <a:srgbClr val="7E799B"/>
                </a:solidFill>
              </a:rPr>
              <a:t>MyProject</a:t>
            </a:r>
            <a:r>
              <a:rPr lang="en-US" altLang="zh-CN" sz="2400" b="1" dirty="0">
                <a:solidFill>
                  <a:srgbClr val="7E799B"/>
                </a:solidFill>
              </a:rPr>
              <a:t>\Controller\Home \</a:t>
            </a:r>
            <a:r>
              <a:rPr lang="en-US" altLang="zh-CN" sz="2400" b="1" dirty="0" err="1">
                <a:solidFill>
                  <a:srgbClr val="7E799B"/>
                </a:solidFill>
              </a:rPr>
              <a:t>MyFunc</a:t>
            </a:r>
            <a:endParaRPr lang="en-US" altLang="zh-CN" sz="2400" b="1" dirty="0">
              <a:solidFill>
                <a:srgbClr val="7E799B"/>
              </a:solidFill>
            </a:endParaRPr>
          </a:p>
        </p:txBody>
      </p:sp>
    </p:spTree>
    <p:extLst>
      <p:ext uri="{BB962C8B-B14F-4D97-AF65-F5344CB8AC3E}">
        <p14:creationId xmlns:p14="http://schemas.microsoft.com/office/powerpoint/2010/main" val="424026243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命名空间的使用</a:t>
            </a:r>
            <a:endParaRPr lang="en-US" altLang="zh-CN" sz="2400" b="1" dirty="0"/>
          </a:p>
        </p:txBody>
      </p:sp>
      <p:sp>
        <p:nvSpPr>
          <p:cNvPr id="2" name="矩形 1">
            <a:extLst>
              <a:ext uri="{FF2B5EF4-FFF2-40B4-BE49-F238E27FC236}">
                <a16:creationId xmlns:a16="http://schemas.microsoft.com/office/drawing/2014/main" id="{A29457E1-3692-3D46-B52E-4B87D00AB33E}"/>
              </a:ext>
            </a:extLst>
          </p:cNvPr>
          <p:cNvSpPr/>
          <p:nvPr/>
        </p:nvSpPr>
        <p:spPr>
          <a:xfrm>
            <a:off x="855876" y="2132856"/>
            <a:ext cx="10711938" cy="3896580"/>
          </a:xfrm>
          <a:prstGeom prst="rect">
            <a:avLst/>
          </a:prstGeom>
        </p:spPr>
        <p:txBody>
          <a:bodyPr wrap="square">
            <a:spAutoFit/>
          </a:bodyPr>
          <a:lstStyle/>
          <a:p>
            <a:pPr latinLnBrk="1">
              <a:lnSpc>
                <a:spcPct val="150000"/>
              </a:lnSpc>
            </a:pPr>
            <a:r>
              <a:rPr lang="en-US" altLang="zh-CN" sz="2400" dirty="0">
                <a:solidFill>
                  <a:srgbClr val="333333"/>
                </a:solidFill>
                <a:latin typeface="Helvetica Neue" panose="02000503000000020004" pitchFamily="2" charset="0"/>
              </a:rPr>
              <a:t>PHP </a:t>
            </a:r>
            <a:r>
              <a:rPr lang="zh-CN" altLang="en-US" sz="2400" dirty="0">
                <a:solidFill>
                  <a:srgbClr val="333333"/>
                </a:solidFill>
                <a:latin typeface="Helvetica Neue" panose="02000503000000020004" pitchFamily="2" charset="0"/>
              </a:rPr>
              <a:t>命名空间中的类名可以通过三种方式引用：</a:t>
            </a:r>
          </a:p>
          <a:p>
            <a:pPr latinLnBrk="1">
              <a:lnSpc>
                <a:spcPct val="150000"/>
              </a:lnSpc>
            </a:pPr>
            <a:r>
              <a:rPr lang="en-US" altLang="zh-CN" sz="2400" b="1" dirty="0">
                <a:solidFill>
                  <a:srgbClr val="333333"/>
                </a:solidFill>
                <a:latin typeface="Helvetica Neue" panose="02000503000000020004" pitchFamily="2" charset="0"/>
              </a:rPr>
              <a:t>1</a:t>
            </a:r>
            <a:r>
              <a:rPr lang="zh-CN" altLang="en-US" sz="2400" b="1" dirty="0">
                <a:solidFill>
                  <a:srgbClr val="333333"/>
                </a:solidFill>
                <a:latin typeface="Helvetica Neue" panose="02000503000000020004" pitchFamily="2" charset="0"/>
              </a:rPr>
              <a:t>、非限定名称，或不包含前缀的类名称。</a:t>
            </a:r>
            <a:endParaRPr lang="en-US" altLang="zh-CN" sz="2400" b="1" dirty="0">
              <a:solidFill>
                <a:srgbClr val="333333"/>
              </a:solidFill>
              <a:latin typeface="Helvetica Neue" panose="02000503000000020004" pitchFamily="2" charset="0"/>
            </a:endParaRPr>
          </a:p>
          <a:p>
            <a:pPr latinLnBrk="1">
              <a:lnSpc>
                <a:spcPct val="150000"/>
              </a:lnSpc>
            </a:pPr>
            <a:r>
              <a:rPr lang="zh-CN" altLang="en-US" sz="2400" dirty="0">
                <a:solidFill>
                  <a:srgbClr val="333333"/>
                </a:solidFill>
                <a:latin typeface="Helvetica Neue" panose="02000503000000020004" pitchFamily="2" charset="0"/>
              </a:rPr>
              <a:t>例如 </a:t>
            </a:r>
            <a:r>
              <a:rPr lang="en-US" altLang="zh-CN" sz="2400" dirty="0">
                <a:solidFill>
                  <a:srgbClr val="333333"/>
                </a:solidFill>
                <a:latin typeface="Helvetica Neue" panose="02000503000000020004" pitchFamily="2" charset="0"/>
              </a:rPr>
              <a:t>$a=new foo(); </a:t>
            </a:r>
            <a:r>
              <a:rPr lang="zh-CN" altLang="en-US" sz="2400" dirty="0">
                <a:solidFill>
                  <a:srgbClr val="333333"/>
                </a:solidFill>
                <a:latin typeface="Helvetica Neue" panose="02000503000000020004" pitchFamily="2" charset="0"/>
              </a:rPr>
              <a:t>或 </a:t>
            </a:r>
            <a:r>
              <a:rPr lang="en-US" altLang="zh-CN" sz="2400" dirty="0">
                <a:solidFill>
                  <a:srgbClr val="333333"/>
                </a:solidFill>
                <a:latin typeface="Helvetica Neue" panose="02000503000000020004" pitchFamily="2" charset="0"/>
              </a:rPr>
              <a:t>foo::</a:t>
            </a:r>
            <a:r>
              <a:rPr lang="en-US" altLang="zh-CN" sz="2400" dirty="0" err="1">
                <a:solidFill>
                  <a:srgbClr val="333333"/>
                </a:solidFill>
                <a:latin typeface="Helvetica Neue" panose="02000503000000020004" pitchFamily="2" charset="0"/>
              </a:rPr>
              <a:t>staticmethod</a:t>
            </a:r>
            <a:r>
              <a:rPr lang="en-US" altLang="zh-CN" sz="2400" dirty="0">
                <a:solidFill>
                  <a:srgbClr val="333333"/>
                </a:solidFill>
                <a:latin typeface="Helvetica Neue" panose="02000503000000020004" pitchFamily="2" charset="0"/>
              </a:rPr>
              <a:t>();</a:t>
            </a:r>
            <a:r>
              <a:rPr lang="zh-CN" altLang="en-US" sz="2400" dirty="0">
                <a:solidFill>
                  <a:srgbClr val="333333"/>
                </a:solidFill>
                <a:latin typeface="Helvetica Neue" panose="02000503000000020004" pitchFamily="2" charset="0"/>
              </a:rPr>
              <a:t>。</a:t>
            </a:r>
            <a:endParaRPr lang="en-US" altLang="zh-CN" sz="2400" dirty="0">
              <a:solidFill>
                <a:srgbClr val="333333"/>
              </a:solidFill>
              <a:latin typeface="Helvetica Neue" panose="02000503000000020004" pitchFamily="2" charset="0"/>
            </a:endParaRPr>
          </a:p>
          <a:p>
            <a:pPr marL="342900" indent="-342900" latinLnBrk="1">
              <a:lnSpc>
                <a:spcPct val="150000"/>
              </a:lnSpc>
              <a:buFont typeface="Arial" panose="020B0604020202020204" pitchFamily="34" charset="0"/>
              <a:buChar char="•"/>
            </a:pPr>
            <a:r>
              <a:rPr lang="zh-CN" altLang="en-US" sz="2400" dirty="0">
                <a:solidFill>
                  <a:srgbClr val="333333"/>
                </a:solidFill>
                <a:latin typeface="Helvetica Neue" panose="02000503000000020004" pitchFamily="2" charset="0"/>
              </a:rPr>
              <a:t>如果当前命名空间是 </a:t>
            </a:r>
            <a:r>
              <a:rPr lang="en-US" altLang="zh-CN" sz="2400" dirty="0" err="1">
                <a:solidFill>
                  <a:srgbClr val="333333"/>
                </a:solidFill>
                <a:latin typeface="Helvetica Neue" panose="02000503000000020004" pitchFamily="2" charset="0"/>
              </a:rPr>
              <a:t>currentnamespace</a:t>
            </a:r>
            <a:r>
              <a:rPr lang="zh-CN" altLang="en-US" sz="2400" dirty="0">
                <a:solidFill>
                  <a:srgbClr val="333333"/>
                </a:solidFill>
                <a:latin typeface="Helvetica Neue" panose="02000503000000020004" pitchFamily="2" charset="0"/>
              </a:rPr>
              <a:t>，</a:t>
            </a:r>
            <a:r>
              <a:rPr lang="en-US" altLang="zh-CN" sz="2400" dirty="0">
                <a:solidFill>
                  <a:srgbClr val="333333"/>
                </a:solidFill>
                <a:latin typeface="Helvetica Neue" panose="02000503000000020004" pitchFamily="2" charset="0"/>
              </a:rPr>
              <a:t>foo </a:t>
            </a:r>
            <a:r>
              <a:rPr lang="zh-CN" altLang="en-US" sz="2400" dirty="0">
                <a:solidFill>
                  <a:srgbClr val="333333"/>
                </a:solidFill>
                <a:latin typeface="Helvetica Neue" panose="02000503000000020004" pitchFamily="2" charset="0"/>
              </a:rPr>
              <a:t>将被解析为 </a:t>
            </a:r>
            <a:r>
              <a:rPr lang="en-US" altLang="zh-CN" sz="2400" dirty="0" err="1">
                <a:solidFill>
                  <a:srgbClr val="333333"/>
                </a:solidFill>
                <a:latin typeface="Helvetica Neue" panose="02000503000000020004" pitchFamily="2" charset="0"/>
              </a:rPr>
              <a:t>currentnamespace</a:t>
            </a:r>
            <a:r>
              <a:rPr lang="en-US" altLang="zh-CN" sz="2400" dirty="0">
                <a:solidFill>
                  <a:srgbClr val="333333"/>
                </a:solidFill>
                <a:latin typeface="Helvetica Neue" panose="02000503000000020004" pitchFamily="2" charset="0"/>
              </a:rPr>
              <a:t>\foo</a:t>
            </a:r>
            <a:r>
              <a:rPr lang="zh-CN" altLang="en-US" sz="2400" dirty="0">
                <a:solidFill>
                  <a:srgbClr val="333333"/>
                </a:solidFill>
                <a:latin typeface="Helvetica Neue" panose="02000503000000020004" pitchFamily="2" charset="0"/>
              </a:rPr>
              <a:t>。</a:t>
            </a:r>
            <a:endParaRPr lang="en-US" altLang="zh-CN" sz="2400" dirty="0">
              <a:solidFill>
                <a:srgbClr val="333333"/>
              </a:solidFill>
              <a:latin typeface="Helvetica Neue" panose="02000503000000020004" pitchFamily="2" charset="0"/>
            </a:endParaRPr>
          </a:p>
          <a:p>
            <a:pPr marL="342900" indent="-342900" latinLnBrk="1">
              <a:lnSpc>
                <a:spcPct val="150000"/>
              </a:lnSpc>
              <a:buFont typeface="Arial" panose="020B0604020202020204" pitchFamily="34" charset="0"/>
              <a:buChar char="•"/>
            </a:pPr>
            <a:r>
              <a:rPr lang="zh-CN" altLang="en-US" sz="2400" dirty="0">
                <a:solidFill>
                  <a:srgbClr val="333333"/>
                </a:solidFill>
                <a:latin typeface="Helvetica Neue" panose="02000503000000020004" pitchFamily="2" charset="0"/>
              </a:rPr>
              <a:t>如果使用 </a:t>
            </a:r>
            <a:r>
              <a:rPr lang="en-US" altLang="zh-CN" sz="2400" dirty="0">
                <a:solidFill>
                  <a:srgbClr val="333333"/>
                </a:solidFill>
                <a:latin typeface="Helvetica Neue" panose="02000503000000020004" pitchFamily="2" charset="0"/>
              </a:rPr>
              <a:t>foo </a:t>
            </a:r>
            <a:r>
              <a:rPr lang="zh-CN" altLang="en-US" sz="2400" dirty="0">
                <a:solidFill>
                  <a:srgbClr val="333333"/>
                </a:solidFill>
                <a:latin typeface="Helvetica Neue" panose="02000503000000020004" pitchFamily="2" charset="0"/>
              </a:rPr>
              <a:t>的代码是全局的，不包含在任何命名空间中的代码，则 </a:t>
            </a:r>
            <a:r>
              <a:rPr lang="en-US" altLang="zh-CN" sz="2400" dirty="0">
                <a:solidFill>
                  <a:srgbClr val="333333"/>
                </a:solidFill>
                <a:latin typeface="Helvetica Neue" panose="02000503000000020004" pitchFamily="2" charset="0"/>
              </a:rPr>
              <a:t>foo </a:t>
            </a:r>
            <a:r>
              <a:rPr lang="zh-CN" altLang="en-US" sz="2400" dirty="0">
                <a:solidFill>
                  <a:srgbClr val="333333"/>
                </a:solidFill>
                <a:latin typeface="Helvetica Neue" panose="02000503000000020004" pitchFamily="2" charset="0"/>
              </a:rPr>
              <a:t>会被解析为</a:t>
            </a:r>
            <a:r>
              <a:rPr lang="en-US" altLang="zh-CN" sz="2400" dirty="0">
                <a:solidFill>
                  <a:srgbClr val="333333"/>
                </a:solidFill>
                <a:latin typeface="Helvetica Neue" panose="02000503000000020004" pitchFamily="2" charset="0"/>
              </a:rPr>
              <a:t>foo</a:t>
            </a:r>
            <a:r>
              <a:rPr lang="zh-CN" altLang="en-US" sz="2400" dirty="0">
                <a:solidFill>
                  <a:srgbClr val="333333"/>
                </a:solidFill>
                <a:latin typeface="Helvetica Neue" panose="02000503000000020004" pitchFamily="2" charset="0"/>
              </a:rPr>
              <a:t>。</a:t>
            </a:r>
          </a:p>
        </p:txBody>
      </p:sp>
      <p:sp>
        <p:nvSpPr>
          <p:cNvPr id="8" name="圆角矩形 7">
            <a:extLst>
              <a:ext uri="{FF2B5EF4-FFF2-40B4-BE49-F238E27FC236}">
                <a16:creationId xmlns:a16="http://schemas.microsoft.com/office/drawing/2014/main" id="{A485A803-780A-2443-AFCC-A4962FD1076B}"/>
              </a:ext>
            </a:extLst>
          </p:cNvPr>
          <p:cNvSpPr/>
          <p:nvPr/>
        </p:nvSpPr>
        <p:spPr>
          <a:xfrm>
            <a:off x="2089387" y="2113568"/>
            <a:ext cx="8244916" cy="2778695"/>
          </a:xfrm>
          <a:prstGeom prst="roundRect">
            <a:avLst/>
          </a:prstGeom>
          <a:gradFill flip="none" rotWithShape="1">
            <a:gsLst>
              <a:gs pos="0">
                <a:srgbClr val="06AEC0">
                  <a:tint val="66000"/>
                  <a:satMod val="160000"/>
                </a:srgbClr>
              </a:gs>
              <a:gs pos="50000">
                <a:srgbClr val="06AEC0">
                  <a:tint val="44500"/>
                  <a:satMod val="160000"/>
                </a:srgbClr>
              </a:gs>
              <a:gs pos="100000">
                <a:srgbClr val="06AEC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E799B"/>
                </a:solidFill>
              </a:rPr>
              <a:t>注意：</a:t>
            </a:r>
          </a:p>
          <a:p>
            <a:r>
              <a:rPr lang="zh-CN" altLang="en-US" sz="2400" b="1" dirty="0">
                <a:solidFill>
                  <a:srgbClr val="7E799B"/>
                </a:solidFill>
              </a:rPr>
              <a:t>如果命名空间中的函数或常量未定义，则该非限定的函数名称或常量名称会被解析为</a:t>
            </a:r>
            <a:r>
              <a:rPr lang="zh-CN" altLang="en-US" sz="2400" b="1" dirty="0">
                <a:solidFill>
                  <a:srgbClr val="FF0000"/>
                </a:solidFill>
              </a:rPr>
              <a:t>全局函数名称或常量名称</a:t>
            </a:r>
            <a:r>
              <a:rPr lang="zh-CN" altLang="en-US" sz="2400" b="1" dirty="0">
                <a:solidFill>
                  <a:srgbClr val="7E799B"/>
                </a:solidFill>
              </a:rPr>
              <a:t>。</a:t>
            </a:r>
            <a:endParaRPr lang="en-US" altLang="zh-CN" sz="2400" b="1" dirty="0">
              <a:solidFill>
                <a:srgbClr val="7E799B"/>
              </a:solidFill>
            </a:endParaRPr>
          </a:p>
        </p:txBody>
      </p:sp>
    </p:spTree>
    <p:extLst>
      <p:ext uri="{BB962C8B-B14F-4D97-AF65-F5344CB8AC3E}">
        <p14:creationId xmlns:p14="http://schemas.microsoft.com/office/powerpoint/2010/main" val="119547571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命名空间的使用</a:t>
            </a:r>
            <a:endParaRPr lang="en-US" altLang="zh-CN" sz="2400" b="1" dirty="0"/>
          </a:p>
        </p:txBody>
      </p:sp>
      <p:sp>
        <p:nvSpPr>
          <p:cNvPr id="2" name="矩形 1">
            <a:extLst>
              <a:ext uri="{FF2B5EF4-FFF2-40B4-BE49-F238E27FC236}">
                <a16:creationId xmlns:a16="http://schemas.microsoft.com/office/drawing/2014/main" id="{A29457E1-3692-3D46-B52E-4B87D00AB33E}"/>
              </a:ext>
            </a:extLst>
          </p:cNvPr>
          <p:cNvSpPr/>
          <p:nvPr/>
        </p:nvSpPr>
        <p:spPr>
          <a:xfrm>
            <a:off x="855876" y="2132856"/>
            <a:ext cx="10711938" cy="3896580"/>
          </a:xfrm>
          <a:prstGeom prst="rect">
            <a:avLst/>
          </a:prstGeom>
        </p:spPr>
        <p:txBody>
          <a:bodyPr wrap="square">
            <a:spAutoFit/>
          </a:bodyPr>
          <a:lstStyle/>
          <a:p>
            <a:pPr latinLnBrk="1">
              <a:lnSpc>
                <a:spcPct val="150000"/>
              </a:lnSpc>
            </a:pPr>
            <a:r>
              <a:rPr lang="en-US" altLang="zh-CN" sz="2400" dirty="0">
                <a:solidFill>
                  <a:srgbClr val="333333"/>
                </a:solidFill>
                <a:latin typeface="Helvetica Neue" panose="02000503000000020004" pitchFamily="2" charset="0"/>
              </a:rPr>
              <a:t>PHP </a:t>
            </a:r>
            <a:r>
              <a:rPr lang="zh-CN" altLang="en-US" sz="2400" dirty="0">
                <a:solidFill>
                  <a:srgbClr val="333333"/>
                </a:solidFill>
                <a:latin typeface="Helvetica Neue" panose="02000503000000020004" pitchFamily="2" charset="0"/>
              </a:rPr>
              <a:t>命名空间中的类名可以通过三种方式引用：</a:t>
            </a:r>
          </a:p>
          <a:p>
            <a:pPr latinLnBrk="1">
              <a:lnSpc>
                <a:spcPct val="150000"/>
              </a:lnSpc>
            </a:pPr>
            <a:r>
              <a:rPr lang="en-US" altLang="zh-CN" sz="2400" b="1" dirty="0">
                <a:solidFill>
                  <a:srgbClr val="333333"/>
                </a:solidFill>
                <a:latin typeface="Helvetica Neue" panose="02000503000000020004" pitchFamily="2" charset="0"/>
              </a:rPr>
              <a:t>2</a:t>
            </a:r>
            <a:r>
              <a:rPr lang="zh-CN" altLang="en-US" sz="2400" b="1" dirty="0">
                <a:solidFill>
                  <a:srgbClr val="333333"/>
                </a:solidFill>
                <a:latin typeface="Helvetica Neue" panose="02000503000000020004" pitchFamily="2" charset="0"/>
              </a:rPr>
              <a:t>、限定名称</a:t>
            </a:r>
            <a:r>
              <a:rPr lang="en-US" altLang="zh-CN" sz="2400" b="1" dirty="0">
                <a:solidFill>
                  <a:srgbClr val="333333"/>
                </a:solidFill>
                <a:latin typeface="Helvetica Neue" panose="02000503000000020004" pitchFamily="2" charset="0"/>
              </a:rPr>
              <a:t>,</a:t>
            </a:r>
            <a:r>
              <a:rPr lang="zh-CN" altLang="en-US" sz="2400" b="1" dirty="0">
                <a:solidFill>
                  <a:srgbClr val="333333"/>
                </a:solidFill>
                <a:latin typeface="Helvetica Neue" panose="02000503000000020004" pitchFamily="2" charset="0"/>
              </a:rPr>
              <a:t>或包含前缀的名称。</a:t>
            </a:r>
            <a:endParaRPr lang="en-US" altLang="zh-CN" sz="2400" b="1" dirty="0">
              <a:solidFill>
                <a:srgbClr val="333333"/>
              </a:solidFill>
              <a:latin typeface="Helvetica Neue" panose="02000503000000020004" pitchFamily="2" charset="0"/>
            </a:endParaRPr>
          </a:p>
          <a:p>
            <a:pPr latinLnBrk="1">
              <a:lnSpc>
                <a:spcPct val="150000"/>
              </a:lnSpc>
            </a:pPr>
            <a:r>
              <a:rPr lang="zh-CN" altLang="en-US" sz="2400" dirty="0">
                <a:solidFill>
                  <a:srgbClr val="333333"/>
                </a:solidFill>
                <a:latin typeface="Helvetica Neue" panose="02000503000000020004" pitchFamily="2" charset="0"/>
              </a:rPr>
              <a:t>例如 </a:t>
            </a:r>
            <a:r>
              <a:rPr lang="en-US" altLang="zh-CN" sz="2400" dirty="0">
                <a:solidFill>
                  <a:srgbClr val="333333"/>
                </a:solidFill>
                <a:latin typeface="Helvetica Neue" panose="02000503000000020004" pitchFamily="2" charset="0"/>
              </a:rPr>
              <a:t>$a = new </a:t>
            </a:r>
            <a:r>
              <a:rPr lang="en-US" altLang="zh-CN" sz="2400" dirty="0" err="1">
                <a:solidFill>
                  <a:srgbClr val="333333"/>
                </a:solidFill>
                <a:latin typeface="Helvetica Neue" panose="02000503000000020004" pitchFamily="2" charset="0"/>
              </a:rPr>
              <a:t>subnamespace</a:t>
            </a:r>
            <a:r>
              <a:rPr lang="en-US" altLang="zh-CN" sz="2400" dirty="0">
                <a:solidFill>
                  <a:srgbClr val="333333"/>
                </a:solidFill>
                <a:latin typeface="Helvetica Neue" panose="02000503000000020004" pitchFamily="2" charset="0"/>
              </a:rPr>
              <a:t>\foo(); </a:t>
            </a:r>
            <a:r>
              <a:rPr lang="zh-CN" altLang="en-US" sz="2400" dirty="0">
                <a:solidFill>
                  <a:srgbClr val="333333"/>
                </a:solidFill>
                <a:latin typeface="Helvetica Neue" panose="02000503000000020004" pitchFamily="2" charset="0"/>
              </a:rPr>
              <a:t>或 </a:t>
            </a:r>
            <a:r>
              <a:rPr lang="en-US" altLang="zh-CN" sz="2400" dirty="0" err="1">
                <a:solidFill>
                  <a:srgbClr val="333333"/>
                </a:solidFill>
                <a:latin typeface="Helvetica Neue" panose="02000503000000020004" pitchFamily="2" charset="0"/>
              </a:rPr>
              <a:t>subnamespace</a:t>
            </a:r>
            <a:r>
              <a:rPr lang="en-US" altLang="zh-CN" sz="2400" dirty="0">
                <a:solidFill>
                  <a:srgbClr val="333333"/>
                </a:solidFill>
                <a:latin typeface="Helvetica Neue" panose="02000503000000020004" pitchFamily="2" charset="0"/>
              </a:rPr>
              <a:t>\foo::</a:t>
            </a:r>
            <a:r>
              <a:rPr lang="en-US" altLang="zh-CN" sz="2400" dirty="0" err="1">
                <a:solidFill>
                  <a:srgbClr val="333333"/>
                </a:solidFill>
                <a:latin typeface="Helvetica Neue" panose="02000503000000020004" pitchFamily="2" charset="0"/>
              </a:rPr>
              <a:t>staticmethod</a:t>
            </a:r>
            <a:r>
              <a:rPr lang="en-US" altLang="zh-CN" sz="2400" dirty="0">
                <a:solidFill>
                  <a:srgbClr val="333333"/>
                </a:solidFill>
                <a:latin typeface="Helvetica Neue" panose="02000503000000020004" pitchFamily="2" charset="0"/>
              </a:rPr>
              <a:t>();</a:t>
            </a:r>
            <a:r>
              <a:rPr lang="zh-CN" altLang="en-US" sz="2400" dirty="0">
                <a:solidFill>
                  <a:srgbClr val="333333"/>
                </a:solidFill>
                <a:latin typeface="Helvetica Neue" panose="02000503000000020004" pitchFamily="2" charset="0"/>
              </a:rPr>
              <a:t>。</a:t>
            </a:r>
            <a:endParaRPr lang="en-US" altLang="zh-CN" sz="2400" dirty="0">
              <a:solidFill>
                <a:srgbClr val="333333"/>
              </a:solidFill>
              <a:latin typeface="Helvetica Neue" panose="02000503000000020004" pitchFamily="2" charset="0"/>
            </a:endParaRPr>
          </a:p>
          <a:p>
            <a:pPr marL="342900" indent="-342900" latinLnBrk="1">
              <a:lnSpc>
                <a:spcPct val="150000"/>
              </a:lnSpc>
              <a:buFont typeface="Arial" panose="020B0604020202020204" pitchFamily="34" charset="0"/>
              <a:buChar char="•"/>
            </a:pPr>
            <a:r>
              <a:rPr lang="zh-CN" altLang="en-US" sz="2400" dirty="0">
                <a:solidFill>
                  <a:srgbClr val="333333"/>
                </a:solidFill>
                <a:latin typeface="Helvetica Neue" panose="02000503000000020004" pitchFamily="2" charset="0"/>
              </a:rPr>
              <a:t>如果当前的命名空间是 </a:t>
            </a:r>
            <a:r>
              <a:rPr lang="en-US" altLang="zh-CN" sz="2400" dirty="0" err="1">
                <a:solidFill>
                  <a:srgbClr val="333333"/>
                </a:solidFill>
                <a:latin typeface="Helvetica Neue" panose="02000503000000020004" pitchFamily="2" charset="0"/>
              </a:rPr>
              <a:t>currentnamespace</a:t>
            </a:r>
            <a:r>
              <a:rPr lang="zh-CN" altLang="en-US" sz="2400" dirty="0">
                <a:solidFill>
                  <a:srgbClr val="333333"/>
                </a:solidFill>
                <a:latin typeface="Helvetica Neue" panose="02000503000000020004" pitchFamily="2" charset="0"/>
              </a:rPr>
              <a:t>，则 </a:t>
            </a:r>
            <a:r>
              <a:rPr lang="en-US" altLang="zh-CN" sz="2400" dirty="0">
                <a:solidFill>
                  <a:srgbClr val="333333"/>
                </a:solidFill>
                <a:latin typeface="Helvetica Neue" panose="02000503000000020004" pitchFamily="2" charset="0"/>
              </a:rPr>
              <a:t>foo </a:t>
            </a:r>
            <a:r>
              <a:rPr lang="zh-CN" altLang="en-US" sz="2400" dirty="0">
                <a:solidFill>
                  <a:srgbClr val="333333"/>
                </a:solidFill>
                <a:latin typeface="Helvetica Neue" panose="02000503000000020004" pitchFamily="2" charset="0"/>
              </a:rPr>
              <a:t>会被解析为 </a:t>
            </a:r>
            <a:r>
              <a:rPr lang="en-US" altLang="zh-CN" sz="2400" dirty="0" err="1">
                <a:solidFill>
                  <a:srgbClr val="333333"/>
                </a:solidFill>
                <a:latin typeface="Helvetica Neue" panose="02000503000000020004" pitchFamily="2" charset="0"/>
              </a:rPr>
              <a:t>currentnamespace</a:t>
            </a:r>
            <a:r>
              <a:rPr lang="en-US" altLang="zh-CN" sz="2400" dirty="0">
                <a:solidFill>
                  <a:srgbClr val="333333"/>
                </a:solidFill>
                <a:latin typeface="Helvetica Neue" panose="02000503000000020004" pitchFamily="2" charset="0"/>
              </a:rPr>
              <a:t>\</a:t>
            </a:r>
            <a:r>
              <a:rPr lang="en-US" altLang="zh-CN" sz="2400" dirty="0" err="1">
                <a:solidFill>
                  <a:srgbClr val="333333"/>
                </a:solidFill>
                <a:latin typeface="Helvetica Neue" panose="02000503000000020004" pitchFamily="2" charset="0"/>
              </a:rPr>
              <a:t>subnamespace</a:t>
            </a:r>
            <a:r>
              <a:rPr lang="en-US" altLang="zh-CN" sz="2400" dirty="0">
                <a:solidFill>
                  <a:srgbClr val="333333"/>
                </a:solidFill>
                <a:latin typeface="Helvetica Neue" panose="02000503000000020004" pitchFamily="2" charset="0"/>
              </a:rPr>
              <a:t>\foo</a:t>
            </a:r>
            <a:r>
              <a:rPr lang="zh-CN" altLang="en-US" sz="2400" dirty="0">
                <a:solidFill>
                  <a:srgbClr val="333333"/>
                </a:solidFill>
                <a:latin typeface="Helvetica Neue" panose="02000503000000020004" pitchFamily="2" charset="0"/>
              </a:rPr>
              <a:t>。</a:t>
            </a:r>
            <a:endParaRPr lang="en-US" altLang="zh-CN" sz="2400" dirty="0">
              <a:solidFill>
                <a:srgbClr val="333333"/>
              </a:solidFill>
              <a:latin typeface="Helvetica Neue" panose="02000503000000020004" pitchFamily="2" charset="0"/>
            </a:endParaRPr>
          </a:p>
          <a:p>
            <a:pPr marL="342900" indent="-342900" latinLnBrk="1">
              <a:lnSpc>
                <a:spcPct val="150000"/>
              </a:lnSpc>
              <a:buFont typeface="Arial" panose="020B0604020202020204" pitchFamily="34" charset="0"/>
              <a:buChar char="•"/>
            </a:pPr>
            <a:r>
              <a:rPr lang="zh-CN" altLang="en-US" sz="2400" dirty="0">
                <a:solidFill>
                  <a:srgbClr val="333333"/>
                </a:solidFill>
                <a:latin typeface="Helvetica Neue" panose="02000503000000020004" pitchFamily="2" charset="0"/>
              </a:rPr>
              <a:t>如果使用 </a:t>
            </a:r>
            <a:r>
              <a:rPr lang="en-US" altLang="zh-CN" sz="2400" dirty="0">
                <a:solidFill>
                  <a:srgbClr val="333333"/>
                </a:solidFill>
                <a:latin typeface="Helvetica Neue" panose="02000503000000020004" pitchFamily="2" charset="0"/>
              </a:rPr>
              <a:t>foo </a:t>
            </a:r>
            <a:r>
              <a:rPr lang="zh-CN" altLang="en-US" sz="2400" dirty="0">
                <a:solidFill>
                  <a:srgbClr val="333333"/>
                </a:solidFill>
                <a:latin typeface="Helvetica Neue" panose="02000503000000020004" pitchFamily="2" charset="0"/>
              </a:rPr>
              <a:t>的代码是全局的，不包含在任何命名空间中的代码，</a:t>
            </a:r>
            <a:r>
              <a:rPr lang="en-US" altLang="zh-CN" sz="2400" dirty="0">
                <a:solidFill>
                  <a:srgbClr val="333333"/>
                </a:solidFill>
                <a:latin typeface="Helvetica Neue" panose="02000503000000020004" pitchFamily="2" charset="0"/>
              </a:rPr>
              <a:t>foo </a:t>
            </a:r>
            <a:r>
              <a:rPr lang="zh-CN" altLang="en-US" sz="2400" dirty="0">
                <a:solidFill>
                  <a:srgbClr val="333333"/>
                </a:solidFill>
                <a:latin typeface="Helvetica Neue" panose="02000503000000020004" pitchFamily="2" charset="0"/>
              </a:rPr>
              <a:t>会被解析为</a:t>
            </a:r>
            <a:r>
              <a:rPr lang="en-US" altLang="zh-CN" sz="2400" dirty="0" err="1">
                <a:solidFill>
                  <a:srgbClr val="333333"/>
                </a:solidFill>
                <a:latin typeface="Helvetica Neue" panose="02000503000000020004" pitchFamily="2" charset="0"/>
              </a:rPr>
              <a:t>subnamespace</a:t>
            </a:r>
            <a:r>
              <a:rPr lang="en-US" altLang="zh-CN" sz="2400" dirty="0">
                <a:solidFill>
                  <a:srgbClr val="333333"/>
                </a:solidFill>
                <a:latin typeface="Helvetica Neue" panose="02000503000000020004" pitchFamily="2" charset="0"/>
              </a:rPr>
              <a:t>\foo</a:t>
            </a:r>
            <a:r>
              <a:rPr lang="zh-CN" altLang="en-US" sz="2400" dirty="0">
                <a:solidFill>
                  <a:srgbClr val="333333"/>
                </a:solidFill>
                <a:latin typeface="Helvetica Neue" panose="02000503000000020004" pitchFamily="2" charset="0"/>
              </a:rPr>
              <a:t>。</a:t>
            </a:r>
            <a:endParaRPr lang="zh-CN" altLang="en-US" sz="24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239118332"/>
      </p:ext>
    </p:extLst>
  </p:cSld>
  <p:clrMapOvr>
    <a:masterClrMapping/>
  </p:clrMapOvr>
  <p:transition spd="slow" advClick="0">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命名空间</a:t>
            </a:r>
          </a:p>
        </p:txBody>
      </p:sp>
      <p:sp>
        <p:nvSpPr>
          <p:cNvPr id="4" name="文本框 3">
            <a:extLst>
              <a:ext uri="{FF2B5EF4-FFF2-40B4-BE49-F238E27FC236}">
                <a16:creationId xmlns:a16="http://schemas.microsoft.com/office/drawing/2014/main" id="{691F3DDB-6E81-A740-B799-C78CD3F5F40A}"/>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命名空间的使用</a:t>
            </a:r>
            <a:endParaRPr lang="en-US" altLang="zh-CN" sz="2400" b="1" dirty="0"/>
          </a:p>
        </p:txBody>
      </p:sp>
      <p:sp>
        <p:nvSpPr>
          <p:cNvPr id="2" name="矩形 1">
            <a:extLst>
              <a:ext uri="{FF2B5EF4-FFF2-40B4-BE49-F238E27FC236}">
                <a16:creationId xmlns:a16="http://schemas.microsoft.com/office/drawing/2014/main" id="{A29457E1-3692-3D46-B52E-4B87D00AB33E}"/>
              </a:ext>
            </a:extLst>
          </p:cNvPr>
          <p:cNvSpPr/>
          <p:nvPr/>
        </p:nvSpPr>
        <p:spPr>
          <a:xfrm>
            <a:off x="855876" y="2132856"/>
            <a:ext cx="10855954" cy="3342582"/>
          </a:xfrm>
          <a:prstGeom prst="rect">
            <a:avLst/>
          </a:prstGeom>
        </p:spPr>
        <p:txBody>
          <a:bodyPr wrap="square">
            <a:spAutoFit/>
          </a:bodyPr>
          <a:lstStyle/>
          <a:p>
            <a:pPr latinLnBrk="1">
              <a:lnSpc>
                <a:spcPct val="150000"/>
              </a:lnSpc>
            </a:pPr>
            <a:r>
              <a:rPr lang="en-US" altLang="zh-CN" sz="2400" dirty="0">
                <a:solidFill>
                  <a:srgbClr val="333333"/>
                </a:solidFill>
                <a:latin typeface="Helvetica Neue" panose="02000503000000020004" pitchFamily="2" charset="0"/>
              </a:rPr>
              <a:t>PHP </a:t>
            </a:r>
            <a:r>
              <a:rPr lang="zh-CN" altLang="en-US" sz="2400" dirty="0">
                <a:solidFill>
                  <a:srgbClr val="333333"/>
                </a:solidFill>
                <a:latin typeface="Helvetica Neue" panose="02000503000000020004" pitchFamily="2" charset="0"/>
              </a:rPr>
              <a:t>命名空间中的类名可以通过三种方式引用：</a:t>
            </a:r>
          </a:p>
          <a:p>
            <a:pPr latinLnBrk="1">
              <a:lnSpc>
                <a:spcPct val="150000"/>
              </a:lnSpc>
            </a:pPr>
            <a:r>
              <a:rPr lang="en-US" altLang="zh-CN" sz="2400" b="1" dirty="0">
                <a:solidFill>
                  <a:srgbClr val="333333"/>
                </a:solidFill>
                <a:latin typeface="Helvetica Neue" panose="02000503000000020004" pitchFamily="2" charset="0"/>
              </a:rPr>
              <a:t>3</a:t>
            </a:r>
            <a:r>
              <a:rPr lang="zh-CN" altLang="en-US" sz="2400" b="1" dirty="0">
                <a:solidFill>
                  <a:srgbClr val="333333"/>
                </a:solidFill>
                <a:latin typeface="Helvetica Neue" panose="02000503000000020004" pitchFamily="2" charset="0"/>
              </a:rPr>
              <a:t>、完全限定名称，或包含了全局前缀操作符的名称。</a:t>
            </a:r>
            <a:endParaRPr lang="en-US" altLang="zh-CN" sz="2400" b="1" dirty="0">
              <a:solidFill>
                <a:srgbClr val="333333"/>
              </a:solidFill>
              <a:latin typeface="Helvetica Neue" panose="02000503000000020004" pitchFamily="2" charset="0"/>
            </a:endParaRPr>
          </a:p>
          <a:p>
            <a:pPr latinLnBrk="1">
              <a:lnSpc>
                <a:spcPct val="150000"/>
              </a:lnSpc>
            </a:pPr>
            <a:r>
              <a:rPr lang="zh-CN" altLang="en-US" sz="2400" dirty="0">
                <a:solidFill>
                  <a:srgbClr val="333333"/>
                </a:solidFill>
                <a:latin typeface="Helvetica Neue" panose="02000503000000020004" pitchFamily="2" charset="0"/>
              </a:rPr>
              <a:t>例如：</a:t>
            </a:r>
            <a:endParaRPr lang="en-US" altLang="zh-CN" sz="2400" dirty="0">
              <a:solidFill>
                <a:srgbClr val="333333"/>
              </a:solidFill>
              <a:latin typeface="Helvetica Neue" panose="02000503000000020004" pitchFamily="2" charset="0"/>
            </a:endParaRPr>
          </a:p>
          <a:p>
            <a:pPr latinLnBrk="1">
              <a:lnSpc>
                <a:spcPct val="150000"/>
              </a:lnSpc>
            </a:pPr>
            <a:r>
              <a:rPr lang="en-US" altLang="zh-CN" sz="2400" dirty="0">
                <a:solidFill>
                  <a:srgbClr val="333333"/>
                </a:solidFill>
                <a:latin typeface="Helvetica Neue" panose="02000503000000020004" pitchFamily="2" charset="0"/>
              </a:rPr>
              <a:t>$a = new \</a:t>
            </a:r>
            <a:r>
              <a:rPr lang="en-US" altLang="zh-CN" sz="2400" dirty="0" err="1">
                <a:solidFill>
                  <a:srgbClr val="333333"/>
                </a:solidFill>
                <a:latin typeface="Helvetica Neue" panose="02000503000000020004" pitchFamily="2" charset="0"/>
              </a:rPr>
              <a:t>currentnamespace</a:t>
            </a:r>
            <a:r>
              <a:rPr lang="en-US" altLang="zh-CN" sz="2400" dirty="0">
                <a:solidFill>
                  <a:srgbClr val="333333"/>
                </a:solidFill>
                <a:latin typeface="Helvetica Neue" panose="02000503000000020004" pitchFamily="2" charset="0"/>
              </a:rPr>
              <a:t>\foo(); </a:t>
            </a:r>
            <a:r>
              <a:rPr lang="zh-CN" altLang="en-US" sz="2400" dirty="0">
                <a:solidFill>
                  <a:srgbClr val="333333"/>
                </a:solidFill>
                <a:latin typeface="Helvetica Neue" panose="02000503000000020004" pitchFamily="2" charset="0"/>
              </a:rPr>
              <a:t>或 </a:t>
            </a:r>
            <a:r>
              <a:rPr lang="en-US" altLang="zh-CN" sz="2400" dirty="0">
                <a:solidFill>
                  <a:srgbClr val="333333"/>
                </a:solidFill>
                <a:latin typeface="Helvetica Neue" panose="02000503000000020004" pitchFamily="2" charset="0"/>
              </a:rPr>
              <a:t>\</a:t>
            </a:r>
            <a:r>
              <a:rPr lang="en-US" altLang="zh-CN" sz="2400" dirty="0" err="1">
                <a:solidFill>
                  <a:srgbClr val="333333"/>
                </a:solidFill>
                <a:latin typeface="Helvetica Neue" panose="02000503000000020004" pitchFamily="2" charset="0"/>
              </a:rPr>
              <a:t>currentnamespace</a:t>
            </a:r>
            <a:r>
              <a:rPr lang="en-US" altLang="zh-CN" sz="2400" dirty="0">
                <a:solidFill>
                  <a:srgbClr val="333333"/>
                </a:solidFill>
                <a:latin typeface="Helvetica Neue" panose="02000503000000020004" pitchFamily="2" charset="0"/>
              </a:rPr>
              <a:t>\foo::</a:t>
            </a:r>
            <a:r>
              <a:rPr lang="en-US" altLang="zh-CN" sz="2400" dirty="0" err="1">
                <a:solidFill>
                  <a:srgbClr val="333333"/>
                </a:solidFill>
                <a:latin typeface="Helvetica Neue" panose="02000503000000020004" pitchFamily="2" charset="0"/>
              </a:rPr>
              <a:t>staticmethod</a:t>
            </a:r>
            <a:r>
              <a:rPr lang="en-US" altLang="zh-CN" sz="2400" dirty="0">
                <a:solidFill>
                  <a:srgbClr val="333333"/>
                </a:solidFill>
                <a:latin typeface="Helvetica Neue" panose="02000503000000020004" pitchFamily="2" charset="0"/>
              </a:rPr>
              <a:t>();</a:t>
            </a:r>
          </a:p>
          <a:p>
            <a:pPr marL="342900" indent="-342900" latinLnBrk="1">
              <a:lnSpc>
                <a:spcPct val="150000"/>
              </a:lnSpc>
              <a:buFont typeface="Arial" panose="020B0604020202020204" pitchFamily="34" charset="0"/>
              <a:buChar char="•"/>
            </a:pPr>
            <a:r>
              <a:rPr lang="zh-CN" altLang="en-US" sz="2400" dirty="0">
                <a:solidFill>
                  <a:srgbClr val="333333"/>
                </a:solidFill>
                <a:latin typeface="Helvetica Neue" panose="02000503000000020004" pitchFamily="2" charset="0"/>
              </a:rPr>
              <a:t>在这种情况下，</a:t>
            </a:r>
            <a:r>
              <a:rPr lang="en-US" altLang="zh-CN" sz="2400" dirty="0">
                <a:solidFill>
                  <a:srgbClr val="333333"/>
                </a:solidFill>
                <a:latin typeface="Helvetica Neue" panose="02000503000000020004" pitchFamily="2" charset="0"/>
              </a:rPr>
              <a:t>foo </a:t>
            </a:r>
            <a:r>
              <a:rPr lang="zh-CN" altLang="en-US" sz="2400" dirty="0">
                <a:solidFill>
                  <a:srgbClr val="333333"/>
                </a:solidFill>
                <a:latin typeface="Helvetica Neue" panose="02000503000000020004" pitchFamily="2" charset="0"/>
              </a:rPr>
              <a:t>总是被解析为代码中的文字名</a:t>
            </a:r>
            <a:r>
              <a:rPr lang="en-US" altLang="zh-CN" sz="2400" dirty="0">
                <a:solidFill>
                  <a:srgbClr val="333333"/>
                </a:solidFill>
                <a:latin typeface="Helvetica Neue" panose="02000503000000020004" pitchFamily="2" charset="0"/>
              </a:rPr>
              <a:t>(literal name)</a:t>
            </a:r>
            <a:r>
              <a:rPr lang="en-US" altLang="zh-CN" sz="2400" dirty="0" err="1">
                <a:solidFill>
                  <a:srgbClr val="333333"/>
                </a:solidFill>
                <a:latin typeface="Helvetica Neue" panose="02000503000000020004" pitchFamily="2" charset="0"/>
              </a:rPr>
              <a:t>currentnamespace</a:t>
            </a:r>
            <a:r>
              <a:rPr lang="en-US" altLang="zh-CN" sz="2400" dirty="0">
                <a:solidFill>
                  <a:srgbClr val="333333"/>
                </a:solidFill>
                <a:latin typeface="Helvetica Neue" panose="02000503000000020004" pitchFamily="2" charset="0"/>
              </a:rPr>
              <a:t>\foo</a:t>
            </a:r>
            <a:r>
              <a:rPr lang="zh-CN" altLang="en-US" sz="2400" dirty="0">
                <a:solidFill>
                  <a:srgbClr val="333333"/>
                </a:solidFill>
                <a:latin typeface="Helvetica Neue" panose="02000503000000020004" pitchFamily="2" charset="0"/>
              </a:rPr>
              <a:t>。</a:t>
            </a:r>
            <a:endParaRPr lang="zh-CN" altLang="en-US" sz="24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2278900929"/>
      </p:ext>
    </p:extLst>
  </p:cSld>
  <p:clrMapOvr>
    <a:masterClrMapping/>
  </p:clrMapOvr>
  <p:transition spd="slow" advClick="0">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PHP</a:t>
            </a:r>
            <a:r>
              <a:rPr lang="zh-CN" altLang="en-US" dirty="0"/>
              <a:t>面向对象</a:t>
            </a:r>
          </a:p>
        </p:txBody>
      </p:sp>
      <p:sp>
        <p:nvSpPr>
          <p:cNvPr id="14" name="文本框 13">
            <a:extLst>
              <a:ext uri="{FF2B5EF4-FFF2-40B4-BE49-F238E27FC236}">
                <a16:creationId xmlns:a16="http://schemas.microsoft.com/office/drawing/2014/main" id="{37D891BA-18D4-4D47-AF4A-AD8D7DFC3EB6}"/>
              </a:ext>
            </a:extLst>
          </p:cNvPr>
          <p:cNvSpPr txBox="1"/>
          <p:nvPr/>
        </p:nvSpPr>
        <p:spPr>
          <a:xfrm>
            <a:off x="1054646" y="1628800"/>
            <a:ext cx="2659702" cy="830997"/>
          </a:xfrm>
          <a:prstGeom prst="rect">
            <a:avLst/>
          </a:prstGeom>
          <a:noFill/>
        </p:spPr>
        <p:txBody>
          <a:bodyPr wrap="none" rtlCol="0">
            <a:spAutoFit/>
          </a:bodyPr>
          <a:lstStyle/>
          <a:p>
            <a:r>
              <a:rPr lang="zh-CN" altLang="en-US" sz="2400" b="1" dirty="0"/>
              <a:t>本节课学习任务：</a:t>
            </a:r>
            <a:endParaRPr lang="en-US" altLang="zh-CN" sz="2400" b="1" dirty="0"/>
          </a:p>
          <a:p>
            <a:r>
              <a:rPr lang="en-US" altLang="zh-CN" sz="2400" b="1" dirty="0"/>
              <a:t> </a:t>
            </a:r>
            <a:endParaRPr lang="zh-CN" altLang="en-US" sz="2400" b="1" dirty="0"/>
          </a:p>
        </p:txBody>
      </p:sp>
      <p:sp>
        <p:nvSpPr>
          <p:cNvPr id="15" name="文本框 14">
            <a:extLst>
              <a:ext uri="{FF2B5EF4-FFF2-40B4-BE49-F238E27FC236}">
                <a16:creationId xmlns:a16="http://schemas.microsoft.com/office/drawing/2014/main" id="{8132D3AE-772F-40F2-A4E7-947688BC8B75}"/>
              </a:ext>
            </a:extLst>
          </p:cNvPr>
          <p:cNvSpPr txBox="1"/>
          <p:nvPr/>
        </p:nvSpPr>
        <p:spPr>
          <a:xfrm>
            <a:off x="1054646" y="2564904"/>
            <a:ext cx="8784976" cy="1691104"/>
          </a:xfrm>
          <a:prstGeom prst="rect">
            <a:avLst/>
          </a:prstGeom>
          <a:noFill/>
        </p:spPr>
        <p:txBody>
          <a:bodyPr wrap="square" rtlCol="0">
            <a:spAutoFit/>
          </a:bodyPr>
          <a:lstStyle/>
          <a:p>
            <a:pPr marL="342900" indent="-342900">
              <a:lnSpc>
                <a:spcPct val="150000"/>
              </a:lnSpc>
              <a:buFont typeface="+mj-lt"/>
              <a:buAutoNum type="arabicPeriod"/>
            </a:pPr>
            <a:r>
              <a:rPr lang="zh-CN" altLang="en-US" sz="2400" dirty="0"/>
              <a:t>学习平台</a:t>
            </a:r>
            <a:r>
              <a:rPr lang="en-US" altLang="zh-CN" sz="2400" dirty="0"/>
              <a:t>《PHP</a:t>
            </a:r>
            <a:r>
              <a:rPr lang="zh-CN" altLang="en-US" sz="2400" dirty="0"/>
              <a:t>面向对象</a:t>
            </a:r>
            <a:r>
              <a:rPr lang="en-US" altLang="zh-CN" sz="2400" dirty="0"/>
              <a:t>》</a:t>
            </a:r>
            <a:r>
              <a:rPr lang="zh-CN" altLang="en-US" sz="2400" dirty="0"/>
              <a:t>课程，完成</a:t>
            </a:r>
            <a:r>
              <a:rPr lang="en-US" altLang="zh-CN" sz="2400" dirty="0"/>
              <a:t>“</a:t>
            </a:r>
            <a:r>
              <a:rPr lang="zh-CN" altLang="en-US" sz="2400" dirty="0"/>
              <a:t>高级特性</a:t>
            </a:r>
            <a:r>
              <a:rPr lang="en-US" altLang="zh-CN" sz="2400" dirty="0"/>
              <a:t>”</a:t>
            </a:r>
            <a:r>
              <a:rPr lang="zh-CN" altLang="en-US" sz="2400" dirty="0"/>
              <a:t>、“命名对象及引用”章节的学习；</a:t>
            </a:r>
            <a:endParaRPr lang="en-US" altLang="zh-CN" sz="2400" dirty="0"/>
          </a:p>
          <a:p>
            <a:pPr marL="342900" indent="-342900">
              <a:lnSpc>
                <a:spcPct val="150000"/>
              </a:lnSpc>
              <a:buFont typeface="+mj-lt"/>
              <a:buAutoNum type="arabicPeriod"/>
            </a:pPr>
            <a:r>
              <a:rPr lang="zh-CN" altLang="en-US" sz="2400" dirty="0"/>
              <a:t>使用接口、抽象类、命名空间等知识完成案例练习。</a:t>
            </a:r>
            <a:endParaRPr lang="en-US" altLang="zh-CN" sz="2400" dirty="0"/>
          </a:p>
        </p:txBody>
      </p:sp>
      <p:pic>
        <p:nvPicPr>
          <p:cNvPr id="1028" name="Picture 4" descr="学习表情包大全- 污表情(Wubiaoqing.com)">
            <a:extLst>
              <a:ext uri="{FF2B5EF4-FFF2-40B4-BE49-F238E27FC236}">
                <a16:creationId xmlns:a16="http://schemas.microsoft.com/office/drawing/2014/main" id="{4423CC51-A496-FB47-BAC3-6E5CD404C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2559" y="3156073"/>
            <a:ext cx="3225255" cy="3225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049530"/>
      </p:ext>
    </p:extLst>
  </p:cSld>
  <p:clrMapOvr>
    <a:masterClrMapping/>
  </p:clrMapOvr>
  <p:transition spd="slow" advClick="0">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5449888" y="1844675"/>
            <a:ext cx="5205412" cy="557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结束，谢谢大家</a:t>
            </a:r>
          </a:p>
        </p:txBody>
      </p:sp>
      <p:sp>
        <p:nvSpPr>
          <p:cNvPr id="3" name="文本占位符 2"/>
          <p:cNvSpPr>
            <a:spLocks noGrp="1"/>
          </p:cNvSpPr>
          <p:nvPr>
            <p:ph type="body" idx="13"/>
          </p:nvPr>
        </p:nvSpPr>
        <p:spPr>
          <a:xfrm>
            <a:off x="1127125" y="3233738"/>
            <a:ext cx="9094788" cy="309562"/>
          </a:xfrm>
        </p:spPr>
        <p:txBody>
          <a:bodyPr/>
          <a:lstStyle/>
          <a:p>
            <a:pPr>
              <a:defRPr/>
            </a:pPr>
            <a:r>
              <a:rPr lang="zh-CN" altLang="en-US" dirty="0"/>
              <a:t>书山有路勤为径，学海无涯苦作舟</a:t>
            </a:r>
          </a:p>
        </p:txBody>
      </p:sp>
    </p:spTree>
  </p:cSld>
  <p:clrMapOvr>
    <a:masterClrMapping/>
  </p:clrMapOvr>
  <p:transition spd="slow" advClick="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2" name="文本框 1">
            <a:extLst>
              <a:ext uri="{FF2B5EF4-FFF2-40B4-BE49-F238E27FC236}">
                <a16:creationId xmlns:a16="http://schemas.microsoft.com/office/drawing/2014/main" id="{B8CD1BEA-6D50-471B-89F6-2FB2CCE88BCB}"/>
              </a:ext>
            </a:extLst>
          </p:cNvPr>
          <p:cNvSpPr txBox="1"/>
          <p:nvPr/>
        </p:nvSpPr>
        <p:spPr>
          <a:xfrm>
            <a:off x="844141" y="3429000"/>
            <a:ext cx="10437986" cy="1569660"/>
          </a:xfrm>
          <a:prstGeom prst="rect">
            <a:avLst/>
          </a:prstGeom>
          <a:noFill/>
        </p:spPr>
        <p:txBody>
          <a:bodyPr wrap="square" rtlCol="0">
            <a:spAutoFit/>
          </a:bodyPr>
          <a:lstStyle/>
          <a:p>
            <a:r>
              <a:rPr lang="zh-CN" altLang="en-US" sz="2400" dirty="0"/>
              <a:t>        </a:t>
            </a:r>
            <a:r>
              <a:rPr lang="en-US" altLang="zh-CN" sz="2400" dirty="0"/>
              <a:t>PHP 5 </a:t>
            </a:r>
            <a:r>
              <a:rPr lang="zh-CN" altLang="en-US" sz="2400" dirty="0"/>
              <a:t>支持抽象类和抽象方法。定义为抽象的类不能被实例化。</a:t>
            </a:r>
            <a:r>
              <a:rPr lang="zh-CN" altLang="en-US" sz="2400" b="1" dirty="0">
                <a:solidFill>
                  <a:schemeClr val="accent1"/>
                </a:solidFill>
              </a:rPr>
              <a:t>只要某个类包含了至少一个抽象方法，它就是抽象类，抽象类也需要通过 </a:t>
            </a:r>
            <a:r>
              <a:rPr lang="en-US" altLang="zh-CN" sz="2400" b="1" dirty="0">
                <a:solidFill>
                  <a:schemeClr val="accent1"/>
                </a:solidFill>
              </a:rPr>
              <a:t>abstract </a:t>
            </a:r>
            <a:r>
              <a:rPr lang="zh-CN" altLang="en-US" sz="2400" b="1" dirty="0">
                <a:solidFill>
                  <a:schemeClr val="accent1"/>
                </a:solidFill>
              </a:rPr>
              <a:t>关键字修饰</a:t>
            </a:r>
            <a:r>
              <a:rPr lang="zh-CN" altLang="en-US" sz="2400" dirty="0"/>
              <a:t>。被定义为</a:t>
            </a:r>
            <a:r>
              <a:rPr lang="zh-CN" altLang="en-US" sz="2400" b="1" dirty="0">
                <a:solidFill>
                  <a:schemeClr val="accent1"/>
                </a:solidFill>
              </a:rPr>
              <a:t>抽象的方法只是声明了</a:t>
            </a:r>
            <a:r>
              <a:rPr lang="zh-CN" altLang="en-US" sz="2400" dirty="0"/>
              <a:t>其调用方式（参数），不能定义其具体的功能实现。</a:t>
            </a:r>
            <a:endParaRPr lang="en-US" altLang="zh-CN" sz="2400" b="1" dirty="0">
              <a:solidFill>
                <a:srgbClr val="0070C0"/>
              </a:solidFill>
            </a:endParaRPr>
          </a:p>
        </p:txBody>
      </p:sp>
      <p:sp>
        <p:nvSpPr>
          <p:cNvPr id="13" name="矩形 12">
            <a:extLst>
              <a:ext uri="{FF2B5EF4-FFF2-40B4-BE49-F238E27FC236}">
                <a16:creationId xmlns:a16="http://schemas.microsoft.com/office/drawing/2014/main" id="{E9E9C4DF-7E45-7D46-9FC2-7252E02740DE}"/>
              </a:ext>
            </a:extLst>
          </p:cNvPr>
          <p:cNvSpPr/>
          <p:nvPr/>
        </p:nvSpPr>
        <p:spPr>
          <a:xfrm>
            <a:off x="910631" y="2089125"/>
            <a:ext cx="10297144" cy="830997"/>
          </a:xfrm>
          <a:prstGeom prst="rect">
            <a:avLst/>
          </a:prstGeom>
        </p:spPr>
        <p:txBody>
          <a:bodyPr wrap="square">
            <a:spAutoFit/>
          </a:bodyPr>
          <a:lstStyle/>
          <a:p>
            <a:r>
              <a:rPr lang="zh-CN" altLang="en-US" sz="2400" dirty="0"/>
              <a:t>        抽象类是指</a:t>
            </a:r>
            <a:r>
              <a:rPr lang="zh-CN" altLang="en-US" sz="2400" b="1" dirty="0"/>
              <a:t>在 </a:t>
            </a:r>
            <a:r>
              <a:rPr lang="en-US" altLang="zh-CN" sz="2400" b="1" dirty="0"/>
              <a:t>class </a:t>
            </a:r>
            <a:r>
              <a:rPr lang="zh-CN" altLang="en-US" sz="2400" b="1" dirty="0"/>
              <a:t>前</a:t>
            </a:r>
            <a:r>
              <a:rPr lang="zh-CN" altLang="en-US" sz="2400" dirty="0"/>
              <a:t>加了 </a:t>
            </a:r>
            <a:r>
              <a:rPr lang="en-US" altLang="zh-CN" sz="2400" dirty="0"/>
              <a:t>abstract </a:t>
            </a:r>
            <a:r>
              <a:rPr lang="zh-CN" altLang="en-US" sz="2400" dirty="0"/>
              <a:t>关键字且存在抽象方法（方法 </a:t>
            </a:r>
            <a:r>
              <a:rPr lang="en-US" altLang="zh-CN" sz="2400" b="1" dirty="0"/>
              <a:t>function </a:t>
            </a:r>
            <a:r>
              <a:rPr lang="zh-CN" altLang="en-US" sz="2400" b="1" dirty="0"/>
              <a:t>关键字前</a:t>
            </a:r>
            <a:r>
              <a:rPr lang="zh-CN" altLang="en-US" sz="2400" dirty="0"/>
              <a:t>加了 </a:t>
            </a:r>
            <a:r>
              <a:rPr lang="en-US" altLang="zh-CN" sz="2400" b="1" dirty="0"/>
              <a:t>abstract </a:t>
            </a:r>
            <a:r>
              <a:rPr lang="zh-CN" altLang="en-US" sz="2400" b="1" dirty="0"/>
              <a:t>关键字</a:t>
            </a:r>
            <a:r>
              <a:rPr lang="zh-CN" altLang="en-US" sz="2400" dirty="0"/>
              <a:t>）的类。</a:t>
            </a:r>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抽象类</a:t>
            </a:r>
            <a:endParaRPr lang="en-US" altLang="zh-CN" sz="2400" b="1" dirty="0"/>
          </a:p>
        </p:txBody>
      </p:sp>
    </p:spTree>
  </p:cSld>
  <p:clrMapOvr>
    <a:masterClrMapping/>
  </p:clrMapOvr>
  <p:transition spd="slow"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13" name="矩形 12">
            <a:extLst>
              <a:ext uri="{FF2B5EF4-FFF2-40B4-BE49-F238E27FC236}">
                <a16:creationId xmlns:a16="http://schemas.microsoft.com/office/drawing/2014/main" id="{E9E9C4DF-7E45-7D46-9FC2-7252E02740DE}"/>
              </a:ext>
            </a:extLst>
          </p:cNvPr>
          <p:cNvSpPr/>
          <p:nvPr/>
        </p:nvSpPr>
        <p:spPr>
          <a:xfrm>
            <a:off x="910631" y="3478356"/>
            <a:ext cx="10297144" cy="2677656"/>
          </a:xfrm>
          <a:prstGeom prst="rect">
            <a:avLst/>
          </a:prstGeom>
        </p:spPr>
        <p:txBody>
          <a:bodyPr wrap="square">
            <a:spAutoFit/>
          </a:bodyPr>
          <a:lstStyle/>
          <a:p>
            <a:r>
              <a:rPr lang="zh-CN" altLang="en-US" sz="2400" b="1" dirty="0"/>
              <a:t>注意：</a:t>
            </a:r>
            <a:endParaRPr lang="en-US" altLang="zh-CN" sz="2400" b="1" dirty="0"/>
          </a:p>
          <a:p>
            <a:pPr marL="342900" indent="-342900">
              <a:buFont typeface="Arial" panose="020B0604020202020204" pitchFamily="34" charset="0"/>
              <a:buChar char="•"/>
            </a:pPr>
            <a:r>
              <a:rPr lang="zh-CN" altLang="en-US" sz="2400" b="1" dirty="0">
                <a:solidFill>
                  <a:srgbClr val="FF0000"/>
                </a:solidFill>
              </a:rPr>
              <a:t>抽象类不能被直接实例化</a:t>
            </a:r>
            <a:r>
              <a:rPr lang="zh-CN" altLang="en-US" sz="2400" dirty="0"/>
              <a:t>。如果我们需要使用抽象类的方法，一般是创建一个继承它的子类，然后实例化子类对象来调用相应的方法。</a:t>
            </a:r>
            <a:endParaRPr lang="en-US" altLang="zh-CN" sz="2400" dirty="0"/>
          </a:p>
          <a:p>
            <a:pPr marL="342900" indent="-342900">
              <a:buFont typeface="Arial" panose="020B0604020202020204" pitchFamily="34" charset="0"/>
              <a:buChar char="•"/>
            </a:pPr>
            <a:endParaRPr lang="zh-CN" altLang="en-US" sz="2400" dirty="0"/>
          </a:p>
          <a:p>
            <a:pPr marL="342900" indent="-342900">
              <a:buFont typeface="Arial" panose="020B0604020202020204" pitchFamily="34" charset="0"/>
              <a:buChar char="•"/>
            </a:pPr>
            <a:r>
              <a:rPr lang="zh-CN" altLang="en-US" sz="2400" dirty="0"/>
              <a:t>如果子类需要实例化，那么前提是它实现了抽象类中的</a:t>
            </a:r>
            <a:r>
              <a:rPr lang="zh-CN" altLang="en-US" sz="2400" b="1" dirty="0">
                <a:solidFill>
                  <a:srgbClr val="FF0000"/>
                </a:solidFill>
              </a:rPr>
              <a:t>所有抽象方法</a:t>
            </a:r>
            <a:r>
              <a:rPr lang="zh-CN" altLang="en-US" sz="2400" dirty="0"/>
              <a:t>。如果子类没有全部实现抽象类中的所有抽象方法，那么该子类也是一个抽象类，就必须在 </a:t>
            </a:r>
            <a:r>
              <a:rPr lang="en-US" altLang="zh-CN" sz="2400" dirty="0"/>
              <a:t>class </a:t>
            </a:r>
            <a:r>
              <a:rPr lang="zh-CN" altLang="en-US" sz="2400" dirty="0"/>
              <a:t>前面加上 </a:t>
            </a:r>
            <a:r>
              <a:rPr lang="en-US" altLang="zh-CN" sz="2400" dirty="0"/>
              <a:t>abstract </a:t>
            </a:r>
            <a:r>
              <a:rPr lang="zh-CN" altLang="en-US" sz="2400" dirty="0"/>
              <a:t>关键字，并且也不能被实例化。</a:t>
            </a:r>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语法：</a:t>
            </a:r>
            <a:endParaRPr lang="en-US" altLang="zh-CN" sz="2400" b="1" dirty="0"/>
          </a:p>
        </p:txBody>
      </p:sp>
      <p:sp>
        <p:nvSpPr>
          <p:cNvPr id="7" name="矩形 6">
            <a:extLst>
              <a:ext uri="{FF2B5EF4-FFF2-40B4-BE49-F238E27FC236}">
                <a16:creationId xmlns:a16="http://schemas.microsoft.com/office/drawing/2014/main" id="{691A72C9-A59C-EE45-A408-FD162287A26F}"/>
              </a:ext>
            </a:extLst>
          </p:cNvPr>
          <p:cNvSpPr/>
          <p:nvPr/>
        </p:nvSpPr>
        <p:spPr>
          <a:xfrm>
            <a:off x="3070870" y="1820495"/>
            <a:ext cx="6912768" cy="1569660"/>
          </a:xfrm>
          <a:prstGeom prst="rect">
            <a:avLst/>
          </a:prstGeom>
        </p:spPr>
        <p:txBody>
          <a:bodyPr wrap="square">
            <a:spAutoFit/>
          </a:bodyPr>
          <a:lstStyle/>
          <a:p>
            <a:r>
              <a:rPr lang="en-US" altLang="zh-CN" sz="2400" dirty="0">
                <a:solidFill>
                  <a:srgbClr val="007700"/>
                </a:solidFill>
                <a:latin typeface="Fira Mono" panose="020F0502020204030204" pitchFamily="34" charset="0"/>
              </a:rPr>
              <a:t>abstract</a:t>
            </a:r>
            <a:r>
              <a:rPr lang="zh-CN" altLang="en-US" sz="2400" dirty="0">
                <a:solidFill>
                  <a:srgbClr val="007700"/>
                </a:solidFill>
                <a:latin typeface="Fira Mono" panose="020F0502020204030204" pitchFamily="34" charset="0"/>
              </a:rPr>
              <a:t> </a:t>
            </a:r>
            <a:r>
              <a:rPr lang="en-US" altLang="zh-CN" sz="2400" dirty="0">
                <a:solidFill>
                  <a:srgbClr val="007700"/>
                </a:solidFill>
                <a:latin typeface="Fira Mono" panose="020F0502020204030204" pitchFamily="34" charset="0"/>
              </a:rPr>
              <a:t>class</a:t>
            </a:r>
            <a:r>
              <a:rPr lang="zh-CN" altLang="en-US" sz="2400" dirty="0">
                <a:solidFill>
                  <a:srgbClr val="007700"/>
                </a:solidFill>
                <a:latin typeface="Fira Mono" panose="020F0502020204030204" pitchFamily="34" charset="0"/>
              </a:rPr>
              <a:t> </a:t>
            </a:r>
            <a:r>
              <a:rPr lang="en-US" altLang="zh-CN" sz="2400" dirty="0">
                <a:solidFill>
                  <a:srgbClr val="0000BB"/>
                </a:solidFill>
                <a:latin typeface="Fira Mono" panose="020F0502020204030204" pitchFamily="34" charset="0"/>
              </a:rPr>
              <a:t>Car</a:t>
            </a:r>
            <a:r>
              <a:rPr lang="zh-CN" altLang="en-US" sz="2400" dirty="0">
                <a:solidFill>
                  <a:srgbClr val="007700"/>
                </a:solidFill>
                <a:latin typeface="Fira Mono" panose="020F0502020204030204" pitchFamily="34" charset="0"/>
              </a:rPr>
              <a:t>{</a:t>
            </a:r>
          </a:p>
          <a:p>
            <a:r>
              <a:rPr lang="zh-CN" altLang="en-US" sz="2400" dirty="0">
                <a:solidFill>
                  <a:srgbClr val="FF8000"/>
                </a:solidFill>
                <a:latin typeface="Fira Mono" panose="020F0502020204030204" pitchFamily="34" charset="0"/>
              </a:rPr>
              <a:t>  //抽象方法</a:t>
            </a:r>
            <a:endParaRPr lang="en-US" altLang="zh-CN" sz="2400" dirty="0">
              <a:solidFill>
                <a:srgbClr val="FF8000"/>
              </a:solidFill>
              <a:latin typeface="Fira Mono" panose="020F0502020204030204" pitchFamily="34" charset="0"/>
            </a:endParaRPr>
          </a:p>
          <a:p>
            <a:r>
              <a:rPr lang="zh-CN" altLang="en-US" sz="2400" dirty="0">
                <a:solidFill>
                  <a:srgbClr val="FF8000"/>
                </a:solidFill>
                <a:latin typeface="Fira Mono" panose="020F0502020204030204" pitchFamily="34" charset="0"/>
              </a:rPr>
              <a:t>  </a:t>
            </a:r>
            <a:r>
              <a:rPr lang="en-US" altLang="zh-CN" sz="2400" dirty="0">
                <a:solidFill>
                  <a:srgbClr val="007700"/>
                </a:solidFill>
                <a:latin typeface="Fira Mono" panose="020F0502020204030204" pitchFamily="34" charset="0"/>
              </a:rPr>
              <a:t>abstract</a:t>
            </a:r>
            <a:r>
              <a:rPr lang="zh-CN" altLang="en-US" sz="2400" dirty="0">
                <a:solidFill>
                  <a:srgbClr val="007700"/>
                </a:solidFill>
                <a:latin typeface="Fira Mono" panose="020F0502020204030204" pitchFamily="34" charset="0"/>
              </a:rPr>
              <a:t> </a:t>
            </a:r>
            <a:r>
              <a:rPr lang="en-US" altLang="zh-CN" sz="2400" dirty="0">
                <a:solidFill>
                  <a:srgbClr val="007700"/>
                </a:solidFill>
                <a:latin typeface="Fira Mono" panose="020F0502020204030204" pitchFamily="34" charset="0"/>
              </a:rPr>
              <a:t>public</a:t>
            </a:r>
            <a:r>
              <a:rPr lang="zh-CN" altLang="en-US" sz="2400" dirty="0">
                <a:solidFill>
                  <a:srgbClr val="007700"/>
                </a:solidFill>
                <a:latin typeface="Fira Mono" panose="020F0502020204030204" pitchFamily="34" charset="0"/>
              </a:rPr>
              <a:t> </a:t>
            </a:r>
            <a:r>
              <a:rPr lang="en-US" altLang="zh-CN" sz="2400" dirty="0">
                <a:solidFill>
                  <a:srgbClr val="007700"/>
                </a:solidFill>
                <a:latin typeface="Fira Mono" panose="020F0502020204030204" pitchFamily="34" charset="0"/>
              </a:rPr>
              <a:t>function</a:t>
            </a:r>
            <a:r>
              <a:rPr lang="zh-CN" altLang="en-US" sz="2400" dirty="0">
                <a:solidFill>
                  <a:srgbClr val="007700"/>
                </a:solidFill>
                <a:latin typeface="Fira Mono" panose="020F0502020204030204" pitchFamily="34" charset="0"/>
              </a:rPr>
              <a:t> </a:t>
            </a:r>
            <a:r>
              <a:rPr lang="en-US" altLang="zh-CN" sz="2400" dirty="0">
                <a:solidFill>
                  <a:srgbClr val="0000BB"/>
                </a:solidFill>
                <a:latin typeface="Fira Mono" panose="020F0502020204030204" pitchFamily="34" charset="0"/>
              </a:rPr>
              <a:t>drive</a:t>
            </a:r>
            <a:r>
              <a:rPr lang="en-US" altLang="zh-CN" sz="2400" dirty="0">
                <a:solidFill>
                  <a:schemeClr val="bg2">
                    <a:lumMod val="50000"/>
                  </a:schemeClr>
                </a:solidFill>
                <a:latin typeface="Fira Mono" panose="020F0502020204030204" pitchFamily="34" charset="0"/>
              </a:rPr>
              <a:t>();</a:t>
            </a:r>
            <a:endParaRPr lang="zh-CN" altLang="en-US" sz="2400" dirty="0">
              <a:solidFill>
                <a:schemeClr val="bg2">
                  <a:lumMod val="50000"/>
                </a:schemeClr>
              </a:solidFill>
              <a:latin typeface="Fira Mono" panose="020F0502020204030204" pitchFamily="34" charset="0"/>
            </a:endParaRPr>
          </a:p>
          <a:p>
            <a:r>
              <a:rPr lang="zh-CN" altLang="en-US" sz="2400" dirty="0">
                <a:solidFill>
                  <a:srgbClr val="007700"/>
                </a:solidFill>
                <a:latin typeface="Fira Mono" panose="020F0502020204030204" pitchFamily="34" charset="0"/>
              </a:rPr>
              <a:t>}</a:t>
            </a:r>
          </a:p>
        </p:txBody>
      </p:sp>
    </p:spTree>
    <p:extLst>
      <p:ext uri="{BB962C8B-B14F-4D97-AF65-F5344CB8AC3E}">
        <p14:creationId xmlns:p14="http://schemas.microsoft.com/office/powerpoint/2010/main" val="1236100366"/>
      </p:ext>
    </p:extLst>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示例：实例化抽象类 </a:t>
            </a:r>
            <a:r>
              <a:rPr lang="en-US" altLang="zh-CN" sz="2400" b="1" dirty="0"/>
              <a:t>Car</a:t>
            </a:r>
          </a:p>
        </p:txBody>
      </p:sp>
      <p:sp>
        <p:nvSpPr>
          <p:cNvPr id="3" name="矩形 2">
            <a:extLst>
              <a:ext uri="{FF2B5EF4-FFF2-40B4-BE49-F238E27FC236}">
                <a16:creationId xmlns:a16="http://schemas.microsoft.com/office/drawing/2014/main" id="{E0A63F3D-0860-6047-B494-D1DC4EE1FF94}"/>
              </a:ext>
            </a:extLst>
          </p:cNvPr>
          <p:cNvSpPr/>
          <p:nvPr/>
        </p:nvSpPr>
        <p:spPr>
          <a:xfrm>
            <a:off x="1774726" y="2060848"/>
            <a:ext cx="7200800" cy="2308324"/>
          </a:xfrm>
          <a:prstGeom prst="rect">
            <a:avLst/>
          </a:prstGeom>
        </p:spPr>
        <p:txBody>
          <a:bodyPr wrap="square">
            <a:spAutoFit/>
          </a:bodyPr>
          <a:lstStyle/>
          <a:p>
            <a:r>
              <a:rPr lang="en-US" altLang="zh-CN" sz="2400" dirty="0">
                <a:solidFill>
                  <a:srgbClr val="FA8D3E"/>
                </a:solidFill>
                <a:latin typeface="Menlo" panose="020B0609030804020204" pitchFamily="49" charset="0"/>
              </a:rPr>
              <a:t>&lt;?php</a:t>
            </a:r>
            <a:endParaRPr lang="en-US" altLang="zh-CN" sz="2400" dirty="0">
              <a:solidFill>
                <a:srgbClr val="5C6166"/>
              </a:solidFill>
              <a:latin typeface="Menlo" panose="020B0609030804020204" pitchFamily="49" charset="0"/>
            </a:endParaRPr>
          </a:p>
          <a:p>
            <a:r>
              <a:rPr lang="en-US" altLang="zh-CN" sz="2400" dirty="0">
                <a:solidFill>
                  <a:srgbClr val="FA8D3E"/>
                </a:solidFill>
                <a:latin typeface="Menlo" panose="020B0609030804020204" pitchFamily="49" charset="0"/>
              </a:rPr>
              <a:t>abstract</a:t>
            </a:r>
            <a:r>
              <a:rPr lang="en-US" altLang="zh-CN" sz="2400" dirty="0">
                <a:solidFill>
                  <a:srgbClr val="5C6166"/>
                </a:solidFill>
                <a:latin typeface="Menlo" panose="020B0609030804020204" pitchFamily="49" charset="0"/>
              </a:rPr>
              <a:t> </a:t>
            </a:r>
            <a:r>
              <a:rPr lang="en-US" altLang="zh-CN" sz="2400" dirty="0">
                <a:solidFill>
                  <a:srgbClr val="FA8D3E"/>
                </a:solidFill>
                <a:latin typeface="Menlo" panose="020B0609030804020204" pitchFamily="49" charset="0"/>
              </a:rPr>
              <a:t>class</a:t>
            </a:r>
            <a:r>
              <a:rPr lang="en-US" altLang="zh-CN" sz="2400" dirty="0">
                <a:solidFill>
                  <a:srgbClr val="5C6166"/>
                </a:solidFill>
                <a:latin typeface="Menlo" panose="020B0609030804020204" pitchFamily="49" charset="0"/>
              </a:rPr>
              <a:t> </a:t>
            </a:r>
            <a:r>
              <a:rPr lang="en-US" altLang="zh-CN" sz="2400" dirty="0">
                <a:solidFill>
                  <a:srgbClr val="399EE6"/>
                </a:solidFill>
                <a:latin typeface="Menlo" panose="020B0609030804020204" pitchFamily="49" charset="0"/>
              </a:rPr>
              <a:t>Car</a:t>
            </a:r>
            <a:r>
              <a:rPr lang="en-US" altLang="zh-CN" sz="2400" dirty="0">
                <a:solidFill>
                  <a:srgbClr val="5C6166"/>
                </a:solidFill>
                <a:latin typeface="Menlo" panose="020B0609030804020204" pitchFamily="49" charset="0"/>
              </a:rPr>
              <a:t>{</a:t>
            </a:r>
          </a:p>
          <a:p>
            <a:r>
              <a:rPr lang="zh-CN" altLang="en-US" sz="2400" dirty="0">
                <a:solidFill>
                  <a:srgbClr val="FA8D3E"/>
                </a:solidFill>
                <a:latin typeface="Menlo" panose="020B0609030804020204" pitchFamily="49" charset="0"/>
              </a:rPr>
              <a:t>  </a:t>
            </a:r>
            <a:r>
              <a:rPr lang="en-US" altLang="zh-CN" sz="2400" dirty="0">
                <a:solidFill>
                  <a:srgbClr val="FA8D3E"/>
                </a:solidFill>
                <a:latin typeface="Menlo" panose="020B0609030804020204" pitchFamily="49" charset="0"/>
              </a:rPr>
              <a:t>abstract</a:t>
            </a:r>
            <a:r>
              <a:rPr lang="en-US" altLang="zh-CN" sz="2400" dirty="0">
                <a:solidFill>
                  <a:srgbClr val="5C6166"/>
                </a:solidFill>
                <a:latin typeface="Menlo" panose="020B0609030804020204" pitchFamily="49" charset="0"/>
              </a:rPr>
              <a:t> </a:t>
            </a:r>
            <a:r>
              <a:rPr lang="en-US" altLang="zh-CN" sz="2400" dirty="0">
                <a:solidFill>
                  <a:srgbClr val="FA8D3E"/>
                </a:solidFill>
                <a:latin typeface="Menlo" panose="020B0609030804020204" pitchFamily="49" charset="0"/>
              </a:rPr>
              <a:t>public</a:t>
            </a:r>
            <a:r>
              <a:rPr lang="en-US" altLang="zh-CN" sz="2400" dirty="0">
                <a:solidFill>
                  <a:srgbClr val="5C6166"/>
                </a:solidFill>
                <a:latin typeface="Menlo" panose="020B0609030804020204" pitchFamily="49" charset="0"/>
              </a:rPr>
              <a:t> </a:t>
            </a:r>
            <a:r>
              <a:rPr lang="en-US" altLang="zh-CN" sz="2400" dirty="0">
                <a:solidFill>
                  <a:srgbClr val="FA8D3E"/>
                </a:solidFill>
                <a:latin typeface="Menlo" panose="020B0609030804020204" pitchFamily="49" charset="0"/>
              </a:rPr>
              <a:t>function</a:t>
            </a:r>
            <a:r>
              <a:rPr lang="en-US" altLang="zh-CN" sz="2400" dirty="0">
                <a:solidFill>
                  <a:srgbClr val="5C6166"/>
                </a:solidFill>
                <a:latin typeface="Menlo" panose="020B0609030804020204" pitchFamily="49" charset="0"/>
              </a:rPr>
              <a:t> </a:t>
            </a:r>
            <a:r>
              <a:rPr lang="en-US" altLang="zh-CN" sz="2400" dirty="0">
                <a:solidFill>
                  <a:srgbClr val="F2AE49"/>
                </a:solidFill>
                <a:latin typeface="Menlo" panose="020B0609030804020204" pitchFamily="49" charset="0"/>
              </a:rPr>
              <a:t>drive</a:t>
            </a:r>
            <a:r>
              <a:rPr lang="en-US" altLang="zh-CN" sz="2400" dirty="0">
                <a:solidFill>
                  <a:srgbClr val="5C6166"/>
                </a:solidFill>
                <a:latin typeface="Menlo" panose="020B0609030804020204" pitchFamily="49" charset="0"/>
              </a:rPr>
              <a:t>();</a:t>
            </a:r>
          </a:p>
          <a:p>
            <a:r>
              <a:rPr lang="en-US" altLang="zh-CN" sz="2400" dirty="0">
                <a:solidFill>
                  <a:srgbClr val="5C6166"/>
                </a:solidFill>
                <a:latin typeface="Menlo" panose="020B0609030804020204" pitchFamily="49" charset="0"/>
              </a:rPr>
              <a:t>}</a:t>
            </a:r>
          </a:p>
          <a:p>
            <a:r>
              <a:rPr lang="en-US" altLang="zh-CN" sz="2400" dirty="0">
                <a:solidFill>
                  <a:srgbClr val="5C6166"/>
                </a:solidFill>
                <a:latin typeface="Menlo" panose="020B0609030804020204" pitchFamily="49" charset="0"/>
              </a:rPr>
              <a:t>$car </a:t>
            </a:r>
            <a:r>
              <a:rPr lang="en-US" altLang="zh-CN" sz="2400" dirty="0">
                <a:solidFill>
                  <a:srgbClr val="ED9366"/>
                </a:solidFill>
                <a:latin typeface="Menlo" panose="020B0609030804020204" pitchFamily="49" charset="0"/>
              </a:rPr>
              <a:t>=</a:t>
            </a:r>
            <a:r>
              <a:rPr lang="en-US" altLang="zh-CN" sz="2400" dirty="0">
                <a:solidFill>
                  <a:srgbClr val="5C6166"/>
                </a:solidFill>
                <a:latin typeface="Menlo" panose="020B0609030804020204" pitchFamily="49" charset="0"/>
              </a:rPr>
              <a:t> </a:t>
            </a:r>
            <a:r>
              <a:rPr lang="en-US" altLang="zh-CN" sz="2400" dirty="0">
                <a:solidFill>
                  <a:srgbClr val="FA8D3E"/>
                </a:solidFill>
                <a:latin typeface="Menlo" panose="020B0609030804020204" pitchFamily="49" charset="0"/>
              </a:rPr>
              <a:t>new</a:t>
            </a:r>
            <a:r>
              <a:rPr lang="en-US" altLang="zh-CN" sz="2400" dirty="0">
                <a:solidFill>
                  <a:srgbClr val="5C6166"/>
                </a:solidFill>
                <a:latin typeface="Menlo" panose="020B0609030804020204" pitchFamily="49" charset="0"/>
              </a:rPr>
              <a:t> </a:t>
            </a:r>
            <a:r>
              <a:rPr lang="en-US" altLang="zh-CN" sz="2400" dirty="0">
                <a:solidFill>
                  <a:srgbClr val="55B4D4"/>
                </a:solidFill>
                <a:latin typeface="Menlo" panose="020B0609030804020204" pitchFamily="49" charset="0"/>
              </a:rPr>
              <a:t>Car</a:t>
            </a:r>
            <a:r>
              <a:rPr lang="en-US" altLang="zh-CN" sz="2400" dirty="0">
                <a:solidFill>
                  <a:srgbClr val="5C6166"/>
                </a:solidFill>
                <a:latin typeface="Menlo" panose="020B0609030804020204" pitchFamily="49" charset="0"/>
              </a:rPr>
              <a:t>();</a:t>
            </a:r>
            <a:r>
              <a:rPr lang="zh-CN" altLang="en-US" sz="2400" dirty="0">
                <a:solidFill>
                  <a:srgbClr val="5C6166"/>
                </a:solidFill>
                <a:latin typeface="Menlo" panose="020B0609030804020204" pitchFamily="49" charset="0"/>
              </a:rPr>
              <a:t> </a:t>
            </a:r>
            <a:endParaRPr lang="en-US" altLang="zh-CN" sz="2400" dirty="0">
              <a:solidFill>
                <a:srgbClr val="5C6166"/>
              </a:solidFill>
              <a:latin typeface="Menlo" panose="020B0609030804020204" pitchFamily="49" charset="0"/>
            </a:endParaRPr>
          </a:p>
          <a:p>
            <a:r>
              <a:rPr lang="en-US" altLang="zh-CN" sz="2400" dirty="0">
                <a:solidFill>
                  <a:srgbClr val="FA8D3E"/>
                </a:solidFill>
                <a:latin typeface="Menlo" panose="020B0609030804020204" pitchFamily="49" charset="0"/>
              </a:rPr>
              <a:t>?&gt;</a:t>
            </a:r>
            <a:endParaRPr lang="en-US" altLang="zh-CN" sz="2400" b="0" dirty="0">
              <a:solidFill>
                <a:srgbClr val="5C6166"/>
              </a:solidFill>
              <a:effectLst/>
              <a:latin typeface="Menlo" panose="020B0609030804020204" pitchFamily="49" charset="0"/>
            </a:endParaRPr>
          </a:p>
        </p:txBody>
      </p:sp>
      <p:pic>
        <p:nvPicPr>
          <p:cNvPr id="8" name="图片 7">
            <a:extLst>
              <a:ext uri="{FF2B5EF4-FFF2-40B4-BE49-F238E27FC236}">
                <a16:creationId xmlns:a16="http://schemas.microsoft.com/office/drawing/2014/main" id="{1E28553E-D318-3146-86EC-166E3F206213}"/>
              </a:ext>
            </a:extLst>
          </p:cNvPr>
          <p:cNvPicPr>
            <a:picLocks noChangeAspect="1"/>
          </p:cNvPicPr>
          <p:nvPr/>
        </p:nvPicPr>
        <p:blipFill>
          <a:blip r:embed="rId2"/>
          <a:stretch>
            <a:fillRect/>
          </a:stretch>
        </p:blipFill>
        <p:spPr>
          <a:xfrm>
            <a:off x="1239658" y="1186518"/>
            <a:ext cx="9172868" cy="4484964"/>
          </a:xfrm>
          <a:prstGeom prst="rect">
            <a:avLst/>
          </a:prstGeom>
        </p:spPr>
      </p:pic>
    </p:spTree>
    <p:extLst>
      <p:ext uri="{BB962C8B-B14F-4D97-AF65-F5344CB8AC3E}">
        <p14:creationId xmlns:p14="http://schemas.microsoft.com/office/powerpoint/2010/main" val="126971266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示例：子类继承抽象类 </a:t>
            </a:r>
            <a:r>
              <a:rPr lang="en-US" altLang="zh-CN" sz="2400" b="1" dirty="0"/>
              <a:t>Car</a:t>
            </a:r>
            <a:r>
              <a:rPr lang="zh-CN" altLang="en-US" sz="2400" b="1" dirty="0"/>
              <a:t>，并实例化</a:t>
            </a:r>
            <a:endParaRPr lang="en-US" altLang="zh-CN" sz="2400" b="1" dirty="0"/>
          </a:p>
        </p:txBody>
      </p:sp>
      <p:sp>
        <p:nvSpPr>
          <p:cNvPr id="4" name="矩形 3">
            <a:extLst>
              <a:ext uri="{FF2B5EF4-FFF2-40B4-BE49-F238E27FC236}">
                <a16:creationId xmlns:a16="http://schemas.microsoft.com/office/drawing/2014/main" id="{085F7F11-4FC4-874D-8AD0-C6B855406367}"/>
              </a:ext>
            </a:extLst>
          </p:cNvPr>
          <p:cNvSpPr/>
          <p:nvPr/>
        </p:nvSpPr>
        <p:spPr>
          <a:xfrm>
            <a:off x="3048793" y="1916832"/>
            <a:ext cx="6092825" cy="4524315"/>
          </a:xfrm>
          <a:prstGeom prst="rect">
            <a:avLst/>
          </a:prstGeom>
        </p:spPr>
        <p:txBody>
          <a:bodyPr>
            <a:spAutoFit/>
          </a:bodyPr>
          <a:lstStyle/>
          <a:p>
            <a:r>
              <a:rPr lang="en-US" altLang="zh-CN" dirty="0">
                <a:solidFill>
                  <a:srgbClr val="FA8D3E"/>
                </a:solidFill>
                <a:latin typeface="Menlo" panose="020B0609030804020204" pitchFamily="49" charset="0"/>
              </a:rPr>
              <a:t>&lt;?php</a:t>
            </a:r>
            <a:endParaRPr lang="en-US" altLang="zh-CN" dirty="0">
              <a:solidFill>
                <a:srgbClr val="5C6166"/>
              </a:solidFill>
              <a:latin typeface="Menlo" panose="020B0609030804020204" pitchFamily="49" charset="0"/>
            </a:endParaRP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抽象类</a:t>
            </a:r>
            <a:endParaRPr lang="zh-CN" altLang="en-US" dirty="0">
              <a:solidFill>
                <a:srgbClr val="5C6166"/>
              </a:solidFill>
              <a:latin typeface="Menlo" panose="020B0609030804020204" pitchFamily="49" charset="0"/>
            </a:endParaRPr>
          </a:p>
          <a:p>
            <a:r>
              <a:rPr lang="en-US" altLang="zh-CN" dirty="0">
                <a:solidFill>
                  <a:srgbClr val="FA8D3E"/>
                </a:solidFill>
                <a:latin typeface="Menlo" panose="020B0609030804020204" pitchFamily="49" charset="0"/>
              </a:rPr>
              <a:t>abstract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Car</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abstract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drive</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子类继承抽象类</a:t>
            </a:r>
            <a:endParaRPr lang="zh-CN" altLang="en-US" dirty="0">
              <a:solidFill>
                <a:srgbClr val="5C6166"/>
              </a:solidFill>
              <a:latin typeface="Menlo" panose="020B0609030804020204" pitchFamily="49" charset="0"/>
            </a:endParaRPr>
          </a:p>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err="1">
                <a:solidFill>
                  <a:srgbClr val="399EE6"/>
                </a:solidFill>
                <a:latin typeface="Menlo" panose="020B0609030804020204" pitchFamily="49" charset="0"/>
              </a:rPr>
              <a:t>MotorVehicle</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extends</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Car</a:t>
            </a:r>
            <a:r>
              <a:rPr lang="en-US" altLang="zh-CN" dirty="0">
                <a:solidFill>
                  <a:srgbClr val="5C6166"/>
                </a:solidFill>
                <a:latin typeface="Menlo" panose="020B0609030804020204" pitchFamily="49" charset="0"/>
              </a:rPr>
              <a:t> {</a:t>
            </a:r>
          </a:p>
          <a:p>
            <a:r>
              <a:rPr lang="zh-CN" altLang="en-US" i="1" dirty="0">
                <a:solidFill>
                  <a:srgbClr val="787B80"/>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实现抽象方法</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drive</a:t>
            </a:r>
            <a:r>
              <a:rPr lang="en-US" altLang="zh-CN" dirty="0">
                <a:solidFill>
                  <a:srgbClr val="5C6166"/>
                </a:solidFill>
                <a:latin typeface="Menlo" panose="020B0609030804020204" pitchFamily="49" charset="0"/>
              </a:rPr>
              <a:t>() {</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en-US" altLang="zh-CN" dirty="0" err="1">
                <a:solidFill>
                  <a:srgbClr val="86B300"/>
                </a:solidFill>
                <a:latin typeface="Menlo" panose="020B0609030804020204" pitchFamily="49" charset="0"/>
              </a:rPr>
              <a:t>MotorVehicle</a:t>
            </a:r>
            <a:r>
              <a:rPr lang="en-US" altLang="zh-CN" dirty="0">
                <a:solidFill>
                  <a:srgbClr val="86B300"/>
                </a:solidFill>
                <a:latin typeface="Menlo" panose="020B0609030804020204" pitchFamily="49" charset="0"/>
              </a:rPr>
              <a:t> Driving..."</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定义子类对象</a:t>
            </a:r>
            <a:endParaRPr lang="zh-CN" altLang="en-US" dirty="0">
              <a:solidFill>
                <a:srgbClr val="5C6166"/>
              </a:solidFill>
              <a:latin typeface="Menlo" panose="020B0609030804020204" pitchFamily="49" charset="0"/>
            </a:endParaRPr>
          </a:p>
          <a:p>
            <a:r>
              <a:rPr lang="en-US" altLang="zh-CN" dirty="0">
                <a:solidFill>
                  <a:srgbClr val="5C6166"/>
                </a:solidFill>
                <a:latin typeface="Menlo" panose="020B0609030804020204" pitchFamily="49" charset="0"/>
              </a:rPr>
              <a:t>$vehicle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err="1">
                <a:solidFill>
                  <a:srgbClr val="55B4D4"/>
                </a:solidFill>
                <a:latin typeface="Menlo" panose="020B0609030804020204" pitchFamily="49" charset="0"/>
              </a:rPr>
              <a:t>MotorVehicle</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$vehicle</a:t>
            </a:r>
            <a:r>
              <a:rPr lang="en-US" altLang="zh-CN" dirty="0">
                <a:solidFill>
                  <a:srgbClr val="ED9366"/>
                </a:solidFill>
                <a:latin typeface="Menlo" panose="020B0609030804020204" pitchFamily="49" charset="0"/>
              </a:rPr>
              <a:t>-&gt;</a:t>
            </a:r>
            <a:r>
              <a:rPr lang="en-US" altLang="zh-CN" dirty="0">
                <a:solidFill>
                  <a:srgbClr val="F2AE49"/>
                </a:solidFill>
                <a:latin typeface="Menlo" panose="020B0609030804020204" pitchFamily="49" charset="0"/>
              </a:rPr>
              <a:t>drive</a:t>
            </a:r>
            <a:r>
              <a:rPr lang="en-US" altLang="zh-CN" dirty="0">
                <a:solidFill>
                  <a:srgbClr val="5C6166"/>
                </a:solidFill>
                <a:latin typeface="Menlo" panose="020B0609030804020204" pitchFamily="49" charset="0"/>
              </a:rPr>
              <a:t>();</a:t>
            </a:r>
          </a:p>
          <a:p>
            <a:r>
              <a:rPr lang="en-US" altLang="zh-CN" dirty="0">
                <a:solidFill>
                  <a:srgbClr val="FA8D3E"/>
                </a:solidFill>
                <a:latin typeface="Menlo" panose="020B0609030804020204" pitchFamily="49" charset="0"/>
              </a:rPr>
              <a:t>?&gt;</a:t>
            </a:r>
            <a:endParaRPr lang="en-US" altLang="zh-CN" b="0" dirty="0">
              <a:solidFill>
                <a:srgbClr val="5C6166"/>
              </a:solidFill>
              <a:effectLst/>
              <a:latin typeface="Menlo" panose="020B0609030804020204" pitchFamily="49" charset="0"/>
            </a:endParaRPr>
          </a:p>
        </p:txBody>
      </p:sp>
    </p:spTree>
    <p:extLst>
      <p:ext uri="{BB962C8B-B14F-4D97-AF65-F5344CB8AC3E}">
        <p14:creationId xmlns:p14="http://schemas.microsoft.com/office/powerpoint/2010/main" val="2169691761"/>
      </p:ext>
    </p:extLst>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示例：子类继承抽象类 </a:t>
            </a:r>
            <a:r>
              <a:rPr lang="en-US" altLang="zh-CN" sz="2400" b="1" dirty="0"/>
              <a:t>Car</a:t>
            </a:r>
            <a:r>
              <a:rPr lang="zh-CN" altLang="en-US" sz="2400" b="1" dirty="0"/>
              <a:t>，并未实现所有的抽象方法时</a:t>
            </a:r>
            <a:endParaRPr lang="en-US" altLang="zh-CN" sz="2400" b="1" dirty="0"/>
          </a:p>
        </p:txBody>
      </p:sp>
      <p:sp>
        <p:nvSpPr>
          <p:cNvPr id="2" name="矩形 1">
            <a:extLst>
              <a:ext uri="{FF2B5EF4-FFF2-40B4-BE49-F238E27FC236}">
                <a16:creationId xmlns:a16="http://schemas.microsoft.com/office/drawing/2014/main" id="{BE839CE7-3B59-6144-AE98-D127346E9ECD}"/>
              </a:ext>
            </a:extLst>
          </p:cNvPr>
          <p:cNvSpPr/>
          <p:nvPr/>
        </p:nvSpPr>
        <p:spPr>
          <a:xfrm>
            <a:off x="3177381" y="1699498"/>
            <a:ext cx="5184576" cy="4801314"/>
          </a:xfrm>
          <a:prstGeom prst="rect">
            <a:avLst/>
          </a:prstGeom>
        </p:spPr>
        <p:txBody>
          <a:bodyPr wrap="square">
            <a:spAutoFit/>
          </a:bodyPr>
          <a:lstStyle/>
          <a:p>
            <a:r>
              <a:rPr lang="en-US" altLang="zh-CN" dirty="0">
                <a:solidFill>
                  <a:srgbClr val="FA8D3E"/>
                </a:solidFill>
                <a:latin typeface="Menlo" panose="020B0609030804020204" pitchFamily="49" charset="0"/>
              </a:rPr>
              <a:t>&lt;?php</a:t>
            </a:r>
            <a:endParaRPr lang="en-US" altLang="zh-CN" dirty="0">
              <a:solidFill>
                <a:srgbClr val="5C6166"/>
              </a:solidFill>
              <a:latin typeface="Menlo" panose="020B0609030804020204" pitchFamily="49" charset="0"/>
            </a:endParaRP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抽象类</a:t>
            </a:r>
            <a:endParaRPr lang="zh-CN" altLang="en-US" dirty="0">
              <a:solidFill>
                <a:srgbClr val="5C6166"/>
              </a:solidFill>
              <a:latin typeface="Menlo" panose="020B0609030804020204" pitchFamily="49" charset="0"/>
            </a:endParaRPr>
          </a:p>
          <a:p>
            <a:r>
              <a:rPr lang="en-US" altLang="zh-CN" dirty="0">
                <a:solidFill>
                  <a:srgbClr val="FA8D3E"/>
                </a:solidFill>
                <a:latin typeface="Menlo" panose="020B0609030804020204" pitchFamily="49" charset="0"/>
              </a:rPr>
              <a:t>abstract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a:solidFill>
                  <a:srgbClr val="399EE6"/>
                </a:solidFill>
                <a:latin typeface="Menlo" panose="020B0609030804020204" pitchFamily="49" charset="0"/>
              </a:rPr>
              <a:t>Car</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abstract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drive</a:t>
            </a:r>
            <a:r>
              <a:rPr lang="en-US" altLang="zh-CN" dirty="0">
                <a:solidFill>
                  <a:srgbClr val="5C6166"/>
                </a:solidFill>
                <a:latin typeface="Menlo" panose="020B0609030804020204" pitchFamily="49" charset="0"/>
              </a:rPr>
              <a:t>();</a:t>
            </a: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abstract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refuel</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子类继承抽象类</a:t>
            </a:r>
            <a:endParaRPr lang="zh-CN" altLang="en-US" dirty="0">
              <a:solidFill>
                <a:srgbClr val="5C6166"/>
              </a:solidFill>
              <a:latin typeface="Menlo" panose="020B0609030804020204" pitchFamily="49" charset="0"/>
            </a:endParaRPr>
          </a:p>
          <a:p>
            <a:r>
              <a:rPr lang="en-US" altLang="zh-CN" dirty="0">
                <a:solidFill>
                  <a:srgbClr val="FA8D3E"/>
                </a:solidFill>
                <a:latin typeface="Menlo" panose="020B0609030804020204" pitchFamily="49" charset="0"/>
              </a:rPr>
              <a:t>class</a:t>
            </a:r>
            <a:r>
              <a:rPr lang="en-US" altLang="zh-CN" dirty="0">
                <a:solidFill>
                  <a:srgbClr val="5C6166"/>
                </a:solidFill>
                <a:latin typeface="Menlo" panose="020B0609030804020204" pitchFamily="49" charset="0"/>
              </a:rPr>
              <a:t> </a:t>
            </a:r>
            <a:r>
              <a:rPr lang="en-US" altLang="zh-CN" dirty="0" err="1">
                <a:solidFill>
                  <a:srgbClr val="399EE6"/>
                </a:solidFill>
                <a:latin typeface="Menlo" panose="020B0609030804020204" pitchFamily="49" charset="0"/>
              </a:rPr>
              <a:t>MotorVehicle</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extends</a:t>
            </a:r>
            <a:r>
              <a:rPr lang="en-US" altLang="zh-CN" dirty="0">
                <a:solidFill>
                  <a:srgbClr val="5C6166"/>
                </a:solidFill>
                <a:latin typeface="Menlo" panose="020B0609030804020204" pitchFamily="49" charset="0"/>
              </a:rPr>
              <a:t> </a:t>
            </a:r>
            <a:r>
              <a:rPr lang="en-US" altLang="zh-CN" dirty="0">
                <a:solidFill>
                  <a:srgbClr val="55B4D4"/>
                </a:solidFill>
                <a:latin typeface="Menlo" panose="020B0609030804020204" pitchFamily="49" charset="0"/>
              </a:rPr>
              <a:t>Car</a:t>
            </a:r>
            <a:r>
              <a:rPr lang="en-US" altLang="zh-CN" dirty="0">
                <a:solidFill>
                  <a:srgbClr val="5C6166"/>
                </a:solidFill>
                <a:latin typeface="Menlo" panose="020B0609030804020204" pitchFamily="49" charset="0"/>
              </a:rPr>
              <a:t> {</a:t>
            </a:r>
          </a:p>
          <a:p>
            <a:r>
              <a:rPr lang="zh-CN" altLang="en-US" i="1" dirty="0">
                <a:solidFill>
                  <a:srgbClr val="787B80"/>
                </a:solidFill>
                <a:latin typeface="Menlo" panose="020B0609030804020204" pitchFamily="49" charset="0"/>
              </a:rPr>
              <a:t>  </a:t>
            </a:r>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实现抽象方法</a:t>
            </a:r>
            <a:endParaRPr lang="zh-CN" altLang="en-US" dirty="0">
              <a:solidFill>
                <a:srgbClr val="5C6166"/>
              </a:solidFill>
              <a:latin typeface="Menlo" panose="020B0609030804020204" pitchFamily="49" charset="0"/>
            </a:endParaRPr>
          </a:p>
          <a:p>
            <a:r>
              <a:rPr lang="zh-CN" altLang="en-US" dirty="0">
                <a:solidFill>
                  <a:srgbClr val="FA8D3E"/>
                </a:solidFill>
                <a:latin typeface="Menlo" panose="020B0609030804020204" pitchFamily="49" charset="0"/>
              </a:rPr>
              <a:t>  </a:t>
            </a:r>
            <a:r>
              <a:rPr lang="en-US" altLang="zh-CN" dirty="0">
                <a:solidFill>
                  <a:srgbClr val="FA8D3E"/>
                </a:solidFill>
                <a:latin typeface="Menlo" panose="020B0609030804020204" pitchFamily="49" charset="0"/>
              </a:rPr>
              <a:t>public</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function</a:t>
            </a:r>
            <a:r>
              <a:rPr lang="en-US" altLang="zh-CN" dirty="0">
                <a:solidFill>
                  <a:srgbClr val="5C6166"/>
                </a:solidFill>
                <a:latin typeface="Menlo" panose="020B0609030804020204" pitchFamily="49" charset="0"/>
              </a:rPr>
              <a:t> </a:t>
            </a:r>
            <a:r>
              <a:rPr lang="en-US" altLang="zh-CN" dirty="0">
                <a:solidFill>
                  <a:srgbClr val="F2AE49"/>
                </a:solidFill>
                <a:latin typeface="Menlo" panose="020B0609030804020204" pitchFamily="49" charset="0"/>
              </a:rPr>
              <a:t>drive</a:t>
            </a:r>
            <a:r>
              <a:rPr lang="en-US" altLang="zh-CN" dirty="0">
                <a:solidFill>
                  <a:srgbClr val="5C6166"/>
                </a:solidFill>
                <a:latin typeface="Menlo" panose="020B0609030804020204" pitchFamily="49" charset="0"/>
              </a:rPr>
              <a:t>() {</a:t>
            </a:r>
          </a:p>
          <a:p>
            <a:r>
              <a:rPr lang="zh-CN" altLang="en-US" dirty="0">
                <a:solidFill>
                  <a:srgbClr val="F07171"/>
                </a:solidFill>
                <a:latin typeface="Menlo" panose="020B0609030804020204" pitchFamily="49" charset="0"/>
              </a:rPr>
              <a:t>    </a:t>
            </a:r>
            <a:r>
              <a:rPr lang="en-US" altLang="zh-CN" dirty="0">
                <a:solidFill>
                  <a:srgbClr val="F07171"/>
                </a:solidFill>
                <a:latin typeface="Menlo" panose="020B0609030804020204" pitchFamily="49" charset="0"/>
              </a:rPr>
              <a:t>echo</a:t>
            </a:r>
            <a:r>
              <a:rPr lang="en-US" altLang="zh-CN" dirty="0">
                <a:solidFill>
                  <a:srgbClr val="5C6166"/>
                </a:solidFill>
                <a:latin typeface="Menlo" panose="020B0609030804020204" pitchFamily="49" charset="0"/>
              </a:rPr>
              <a:t> </a:t>
            </a:r>
            <a:r>
              <a:rPr lang="en-US" altLang="zh-CN" dirty="0">
                <a:solidFill>
                  <a:srgbClr val="86B300"/>
                </a:solidFill>
                <a:latin typeface="Menlo" panose="020B0609030804020204" pitchFamily="49" charset="0"/>
              </a:rPr>
              <a:t>"</a:t>
            </a:r>
            <a:r>
              <a:rPr lang="en-US" altLang="zh-CN" dirty="0" err="1">
                <a:solidFill>
                  <a:srgbClr val="86B300"/>
                </a:solidFill>
                <a:latin typeface="Menlo" panose="020B0609030804020204" pitchFamily="49" charset="0"/>
              </a:rPr>
              <a:t>MotorVehicle</a:t>
            </a:r>
            <a:r>
              <a:rPr lang="en-US" altLang="zh-CN" dirty="0">
                <a:solidFill>
                  <a:srgbClr val="86B300"/>
                </a:solidFill>
                <a:latin typeface="Menlo" panose="020B0609030804020204" pitchFamily="49" charset="0"/>
              </a:rPr>
              <a:t> Driving..."</a:t>
            </a:r>
            <a:r>
              <a:rPr lang="en-US" altLang="zh-CN" dirty="0">
                <a:solidFill>
                  <a:srgbClr val="5C6166"/>
                </a:solidFill>
                <a:latin typeface="Menlo" panose="020B0609030804020204" pitchFamily="49" charset="0"/>
              </a:rPr>
              <a:t>;</a:t>
            </a:r>
          </a:p>
          <a:p>
            <a:r>
              <a:rPr lang="zh-CN" altLang="en-US" dirty="0">
                <a:solidFill>
                  <a:srgbClr val="5C6166"/>
                </a:solidFill>
                <a:latin typeface="Menlo" panose="020B0609030804020204" pitchFamily="49" charset="0"/>
              </a:rPr>
              <a:t>  </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a:t>
            </a:r>
          </a:p>
          <a:p>
            <a:r>
              <a:rPr lang="en-US" altLang="zh-CN" i="1" dirty="0">
                <a:solidFill>
                  <a:srgbClr val="787B80"/>
                </a:solidFill>
                <a:latin typeface="Menlo" panose="020B0609030804020204" pitchFamily="49" charset="0"/>
              </a:rPr>
              <a:t>// </a:t>
            </a:r>
            <a:r>
              <a:rPr lang="zh-CN" altLang="en-US" i="1" dirty="0">
                <a:solidFill>
                  <a:srgbClr val="787B80"/>
                </a:solidFill>
                <a:latin typeface="Menlo" panose="020B0609030804020204" pitchFamily="49" charset="0"/>
              </a:rPr>
              <a:t>定义子类对象</a:t>
            </a:r>
            <a:endParaRPr lang="zh-CN" altLang="en-US" dirty="0">
              <a:solidFill>
                <a:srgbClr val="5C6166"/>
              </a:solidFill>
              <a:latin typeface="Menlo" panose="020B0609030804020204" pitchFamily="49" charset="0"/>
            </a:endParaRPr>
          </a:p>
          <a:p>
            <a:r>
              <a:rPr lang="en-US" altLang="zh-CN" dirty="0">
                <a:solidFill>
                  <a:srgbClr val="5C6166"/>
                </a:solidFill>
                <a:latin typeface="Menlo" panose="020B0609030804020204" pitchFamily="49" charset="0"/>
              </a:rPr>
              <a:t>$vehicle </a:t>
            </a:r>
            <a:r>
              <a:rPr lang="en-US" altLang="zh-CN" dirty="0">
                <a:solidFill>
                  <a:srgbClr val="ED9366"/>
                </a:solidFill>
                <a:latin typeface="Menlo" panose="020B0609030804020204" pitchFamily="49" charset="0"/>
              </a:rPr>
              <a:t>=</a:t>
            </a:r>
            <a:r>
              <a:rPr lang="en-US" altLang="zh-CN" dirty="0">
                <a:solidFill>
                  <a:srgbClr val="5C6166"/>
                </a:solidFill>
                <a:latin typeface="Menlo" panose="020B0609030804020204" pitchFamily="49" charset="0"/>
              </a:rPr>
              <a:t> </a:t>
            </a:r>
            <a:r>
              <a:rPr lang="en-US" altLang="zh-CN" dirty="0">
                <a:solidFill>
                  <a:srgbClr val="FA8D3E"/>
                </a:solidFill>
                <a:latin typeface="Menlo" panose="020B0609030804020204" pitchFamily="49" charset="0"/>
              </a:rPr>
              <a:t>new</a:t>
            </a:r>
            <a:r>
              <a:rPr lang="en-US" altLang="zh-CN" dirty="0">
                <a:solidFill>
                  <a:srgbClr val="5C6166"/>
                </a:solidFill>
                <a:latin typeface="Menlo" panose="020B0609030804020204" pitchFamily="49" charset="0"/>
              </a:rPr>
              <a:t> </a:t>
            </a:r>
            <a:r>
              <a:rPr lang="en-US" altLang="zh-CN" dirty="0" err="1">
                <a:solidFill>
                  <a:srgbClr val="55B4D4"/>
                </a:solidFill>
                <a:latin typeface="Menlo" panose="020B0609030804020204" pitchFamily="49" charset="0"/>
              </a:rPr>
              <a:t>MotorVehicle</a:t>
            </a:r>
            <a:r>
              <a:rPr lang="en-US" altLang="zh-CN" dirty="0">
                <a:solidFill>
                  <a:srgbClr val="5C6166"/>
                </a:solidFill>
                <a:latin typeface="Menlo" panose="020B0609030804020204" pitchFamily="49" charset="0"/>
              </a:rPr>
              <a:t>();</a:t>
            </a:r>
          </a:p>
          <a:p>
            <a:r>
              <a:rPr lang="en-US" altLang="zh-CN" dirty="0">
                <a:solidFill>
                  <a:srgbClr val="5C6166"/>
                </a:solidFill>
                <a:latin typeface="Menlo" panose="020B0609030804020204" pitchFamily="49" charset="0"/>
              </a:rPr>
              <a:t>$vehicle</a:t>
            </a:r>
            <a:r>
              <a:rPr lang="en-US" altLang="zh-CN" dirty="0">
                <a:solidFill>
                  <a:srgbClr val="ED9366"/>
                </a:solidFill>
                <a:latin typeface="Menlo" panose="020B0609030804020204" pitchFamily="49" charset="0"/>
              </a:rPr>
              <a:t>-&gt;</a:t>
            </a:r>
            <a:r>
              <a:rPr lang="en-US" altLang="zh-CN" dirty="0">
                <a:solidFill>
                  <a:srgbClr val="F2AE49"/>
                </a:solidFill>
                <a:latin typeface="Menlo" panose="020B0609030804020204" pitchFamily="49" charset="0"/>
              </a:rPr>
              <a:t>drive</a:t>
            </a:r>
            <a:r>
              <a:rPr lang="en-US" altLang="zh-CN" dirty="0">
                <a:solidFill>
                  <a:srgbClr val="5C6166"/>
                </a:solidFill>
                <a:latin typeface="Menlo" panose="020B0609030804020204" pitchFamily="49" charset="0"/>
              </a:rPr>
              <a:t>();</a:t>
            </a:r>
          </a:p>
          <a:p>
            <a:r>
              <a:rPr lang="en-US" altLang="zh-CN" dirty="0">
                <a:solidFill>
                  <a:srgbClr val="FA8D3E"/>
                </a:solidFill>
                <a:latin typeface="Menlo" panose="020B0609030804020204" pitchFamily="49" charset="0"/>
              </a:rPr>
              <a:t>?&gt;</a:t>
            </a:r>
            <a:endParaRPr lang="en-US" altLang="zh-CN" b="0" dirty="0">
              <a:solidFill>
                <a:srgbClr val="5C6166"/>
              </a:solidFill>
              <a:effectLst/>
              <a:latin typeface="Menlo" panose="020B0609030804020204" pitchFamily="49" charset="0"/>
            </a:endParaRPr>
          </a:p>
        </p:txBody>
      </p:sp>
      <p:pic>
        <p:nvPicPr>
          <p:cNvPr id="3" name="图片 2">
            <a:extLst>
              <a:ext uri="{FF2B5EF4-FFF2-40B4-BE49-F238E27FC236}">
                <a16:creationId xmlns:a16="http://schemas.microsoft.com/office/drawing/2014/main" id="{2BDEEFAF-58CB-D840-9D1D-DF000C6AF5F5}"/>
              </a:ext>
            </a:extLst>
          </p:cNvPr>
          <p:cNvPicPr>
            <a:picLocks noChangeAspect="1"/>
          </p:cNvPicPr>
          <p:nvPr/>
        </p:nvPicPr>
        <p:blipFill>
          <a:blip r:embed="rId2"/>
          <a:stretch>
            <a:fillRect/>
          </a:stretch>
        </p:blipFill>
        <p:spPr>
          <a:xfrm>
            <a:off x="0" y="2911281"/>
            <a:ext cx="12190413" cy="1035438"/>
          </a:xfrm>
          <a:prstGeom prst="rect">
            <a:avLst/>
          </a:prstGeom>
        </p:spPr>
      </p:pic>
    </p:spTree>
    <p:extLst>
      <p:ext uri="{BB962C8B-B14F-4D97-AF65-F5344CB8AC3E}">
        <p14:creationId xmlns:p14="http://schemas.microsoft.com/office/powerpoint/2010/main" val="3425900453"/>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800" decel="100000"/>
                                        <p:tgtEl>
                                          <p:spTgt spid="3"/>
                                        </p:tgtEl>
                                      </p:cBhvr>
                                    </p:animEffect>
                                    <p:anim calcmode="lin" valueType="num">
                                      <p:cBhvr>
                                        <p:cTn id="8" dur="800" decel="100000" fill="hold"/>
                                        <p:tgtEl>
                                          <p:spTgt spid="3"/>
                                        </p:tgtEl>
                                        <p:attrNameLst>
                                          <p:attrName>style.rotation</p:attrName>
                                        </p:attrNameLst>
                                      </p:cBhvr>
                                      <p:tavLst>
                                        <p:tav tm="0">
                                          <p:val>
                                            <p:fltVal val="-90"/>
                                          </p:val>
                                        </p:tav>
                                        <p:tav tm="100000">
                                          <p:val>
                                            <p:fltVal val="0"/>
                                          </p:val>
                                        </p:tav>
                                      </p:tavLst>
                                    </p:anim>
                                    <p:anim calcmode="lin" valueType="num">
                                      <p:cBhvr>
                                        <p:cTn id="9" dur="800" decel="100000" fill="hold"/>
                                        <p:tgtEl>
                                          <p:spTgt spid="3"/>
                                        </p:tgtEl>
                                        <p:attrNameLst>
                                          <p:attrName>ppt_x</p:attrName>
                                        </p:attrNameLst>
                                      </p:cBhvr>
                                      <p:tavLst>
                                        <p:tav tm="0">
                                          <p:val>
                                            <p:strVal val="#ppt_x+0.4"/>
                                          </p:val>
                                        </p:tav>
                                        <p:tav tm="100000">
                                          <p:val>
                                            <p:strVal val="#ppt_x-0.05"/>
                                          </p:val>
                                        </p:tav>
                                      </p:tavLst>
                                    </p:anim>
                                    <p:anim calcmode="lin" valueType="num">
                                      <p:cBhvr>
                                        <p:cTn id="10" dur="800" decel="100000" fill="hold"/>
                                        <p:tgtEl>
                                          <p:spTgt spid="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接口与抽象类</a:t>
            </a:r>
            <a:endParaRPr lang="en-US" altLang="zh-CN" dirty="0"/>
          </a:p>
        </p:txBody>
      </p:sp>
      <p:sp>
        <p:nvSpPr>
          <p:cNvPr id="15" name="文本框 14">
            <a:extLst>
              <a:ext uri="{FF2B5EF4-FFF2-40B4-BE49-F238E27FC236}">
                <a16:creationId xmlns:a16="http://schemas.microsoft.com/office/drawing/2014/main" id="{6CA54C20-8CA8-AD40-9173-DF8F98FF8173}"/>
              </a:ext>
            </a:extLst>
          </p:cNvPr>
          <p:cNvSpPr txBox="1"/>
          <p:nvPr/>
        </p:nvSpPr>
        <p:spPr>
          <a:xfrm>
            <a:off x="855876" y="1366761"/>
            <a:ext cx="10437986" cy="461665"/>
          </a:xfrm>
          <a:prstGeom prst="rect">
            <a:avLst/>
          </a:prstGeom>
          <a:noFill/>
        </p:spPr>
        <p:txBody>
          <a:bodyPr wrap="square" rtlCol="0">
            <a:spAutoFit/>
          </a:bodyPr>
          <a:lstStyle/>
          <a:p>
            <a:r>
              <a:rPr lang="zh-CN" altLang="en-US" sz="2400" b="1" dirty="0"/>
              <a:t>示例：子类继承抽象类 </a:t>
            </a:r>
            <a:r>
              <a:rPr lang="en-US" altLang="zh-CN" sz="2400" b="1" dirty="0"/>
              <a:t>Car</a:t>
            </a:r>
            <a:r>
              <a:rPr lang="zh-CN" altLang="en-US" sz="2400" b="1" dirty="0"/>
              <a:t>，并未实现所有的抽象方法时</a:t>
            </a:r>
            <a:endParaRPr lang="en-US" altLang="zh-CN" sz="2400" b="1" dirty="0"/>
          </a:p>
        </p:txBody>
      </p:sp>
      <p:sp>
        <p:nvSpPr>
          <p:cNvPr id="5" name="矩形 4">
            <a:extLst>
              <a:ext uri="{FF2B5EF4-FFF2-40B4-BE49-F238E27FC236}">
                <a16:creationId xmlns:a16="http://schemas.microsoft.com/office/drawing/2014/main" id="{8EA8C959-A9A5-5141-B45F-5652D10F1CB8}"/>
              </a:ext>
            </a:extLst>
          </p:cNvPr>
          <p:cNvSpPr/>
          <p:nvPr/>
        </p:nvSpPr>
        <p:spPr>
          <a:xfrm>
            <a:off x="550590" y="2091620"/>
            <a:ext cx="6092825" cy="3785652"/>
          </a:xfrm>
          <a:prstGeom prst="rect">
            <a:avLst/>
          </a:prstGeom>
        </p:spPr>
        <p:txBody>
          <a:bodyPr>
            <a:spAutoFit/>
          </a:bodyPr>
          <a:lstStyle/>
          <a:p>
            <a:r>
              <a:rPr lang="en-US" altLang="zh-CN" sz="1600" dirty="0">
                <a:solidFill>
                  <a:srgbClr val="FA8D3E"/>
                </a:solidFill>
                <a:latin typeface="Menlo" panose="020B0609030804020204" pitchFamily="49" charset="0"/>
              </a:rPr>
              <a:t>&lt;?php</a:t>
            </a:r>
            <a:endParaRPr lang="en-US" altLang="zh-CN" sz="1600" dirty="0">
              <a:solidFill>
                <a:srgbClr val="5C6166"/>
              </a:solidFill>
              <a:latin typeface="Menlo" panose="020B0609030804020204" pitchFamily="49" charset="0"/>
            </a:endParaRPr>
          </a:p>
          <a:p>
            <a:r>
              <a:rPr lang="en-US" altLang="zh-CN" sz="1600" i="1" dirty="0">
                <a:solidFill>
                  <a:srgbClr val="787B80"/>
                </a:solidFill>
                <a:latin typeface="Menlo" panose="020B0609030804020204" pitchFamily="49" charset="0"/>
              </a:rPr>
              <a:t>// </a:t>
            </a:r>
            <a:r>
              <a:rPr lang="zh-CN" altLang="en-US" sz="1600" i="1" dirty="0">
                <a:solidFill>
                  <a:srgbClr val="787B80"/>
                </a:solidFill>
                <a:latin typeface="Menlo" panose="020B0609030804020204" pitchFamily="49" charset="0"/>
              </a:rPr>
              <a:t>抽象类</a:t>
            </a:r>
            <a:endParaRPr lang="zh-CN" altLang="en-US" sz="1600" dirty="0">
              <a:solidFill>
                <a:srgbClr val="5C6166"/>
              </a:solidFill>
              <a:latin typeface="Menlo" panose="020B0609030804020204" pitchFamily="49" charset="0"/>
            </a:endParaRPr>
          </a:p>
          <a:p>
            <a:r>
              <a:rPr lang="en-US" altLang="zh-CN" sz="1600" dirty="0">
                <a:solidFill>
                  <a:srgbClr val="FA8D3E"/>
                </a:solidFill>
                <a:latin typeface="Menlo" panose="020B0609030804020204" pitchFamily="49" charset="0"/>
              </a:rPr>
              <a:t>abstract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class</a:t>
            </a:r>
            <a:r>
              <a:rPr lang="en-US" altLang="zh-CN" sz="1600" dirty="0">
                <a:solidFill>
                  <a:srgbClr val="5C6166"/>
                </a:solidFill>
                <a:latin typeface="Menlo" panose="020B0609030804020204" pitchFamily="49" charset="0"/>
              </a:rPr>
              <a:t> </a:t>
            </a:r>
            <a:r>
              <a:rPr lang="en-US" altLang="zh-CN" sz="1600" dirty="0">
                <a:solidFill>
                  <a:srgbClr val="399EE6"/>
                </a:solidFill>
                <a:latin typeface="Menlo" panose="020B0609030804020204" pitchFamily="49" charset="0"/>
              </a:rPr>
              <a:t>Car</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abstract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drive</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abstract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refuel</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a:t>
            </a:r>
          </a:p>
          <a:p>
            <a:r>
              <a:rPr lang="en-US" altLang="zh-CN" sz="1600" i="1" dirty="0">
                <a:solidFill>
                  <a:srgbClr val="787B80"/>
                </a:solidFill>
                <a:latin typeface="Menlo" panose="020B0609030804020204" pitchFamily="49" charset="0"/>
              </a:rPr>
              <a:t>// </a:t>
            </a:r>
            <a:r>
              <a:rPr lang="zh-CN" altLang="en-US" sz="1600" i="1" dirty="0">
                <a:solidFill>
                  <a:srgbClr val="787B80"/>
                </a:solidFill>
                <a:latin typeface="Menlo" panose="020B0609030804020204" pitchFamily="49" charset="0"/>
              </a:rPr>
              <a:t>子类继承抽象类，子类但未实现父类中的所有抽象方法，因此，子类也声明为抽象类</a:t>
            </a:r>
            <a:endParaRPr lang="zh-CN" altLang="en-US" sz="1600" dirty="0">
              <a:solidFill>
                <a:srgbClr val="5C6166"/>
              </a:solidFill>
              <a:latin typeface="Menlo" panose="020B0609030804020204" pitchFamily="49" charset="0"/>
            </a:endParaRPr>
          </a:p>
          <a:p>
            <a:r>
              <a:rPr lang="en-US" altLang="zh-CN" sz="1600" dirty="0">
                <a:solidFill>
                  <a:srgbClr val="FA8D3E"/>
                </a:solidFill>
                <a:latin typeface="Menlo" panose="020B0609030804020204" pitchFamily="49" charset="0"/>
              </a:rPr>
              <a:t>abstract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class</a:t>
            </a:r>
            <a:r>
              <a:rPr lang="en-US" altLang="zh-CN" sz="1600" dirty="0">
                <a:solidFill>
                  <a:srgbClr val="5C6166"/>
                </a:solidFill>
                <a:latin typeface="Menlo" panose="020B0609030804020204" pitchFamily="49" charset="0"/>
              </a:rPr>
              <a:t> </a:t>
            </a:r>
            <a:r>
              <a:rPr lang="en-US" altLang="zh-CN" sz="1600" dirty="0" err="1">
                <a:solidFill>
                  <a:srgbClr val="399EE6"/>
                </a:solidFill>
                <a:latin typeface="Menlo" panose="020B0609030804020204" pitchFamily="49" charset="0"/>
              </a:rPr>
              <a:t>MotorVehicle</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extends</a:t>
            </a:r>
            <a:r>
              <a:rPr lang="en-US" altLang="zh-CN" sz="1600" dirty="0">
                <a:solidFill>
                  <a:srgbClr val="5C6166"/>
                </a:solidFill>
                <a:latin typeface="Menlo" panose="020B0609030804020204" pitchFamily="49" charset="0"/>
              </a:rPr>
              <a:t> </a:t>
            </a:r>
            <a:r>
              <a:rPr lang="en-US" altLang="zh-CN" sz="1600" dirty="0">
                <a:solidFill>
                  <a:srgbClr val="55B4D4"/>
                </a:solidFill>
                <a:latin typeface="Menlo" panose="020B0609030804020204" pitchFamily="49" charset="0"/>
              </a:rPr>
              <a:t>Car</a:t>
            </a:r>
            <a:r>
              <a:rPr lang="en-US" altLang="zh-CN" sz="1600" dirty="0">
                <a:solidFill>
                  <a:srgbClr val="5C6166"/>
                </a:solidFill>
                <a:latin typeface="Menlo" panose="020B0609030804020204" pitchFamily="49" charset="0"/>
              </a:rPr>
              <a:t> {</a:t>
            </a:r>
          </a:p>
          <a:p>
            <a:r>
              <a:rPr lang="zh-CN" altLang="en-US" sz="1600" i="1" dirty="0">
                <a:solidFill>
                  <a:srgbClr val="787B80"/>
                </a:solidFill>
                <a:latin typeface="Menlo" panose="020B0609030804020204" pitchFamily="49" charset="0"/>
              </a:rPr>
              <a:t>  </a:t>
            </a:r>
            <a:r>
              <a:rPr lang="en-US" altLang="zh-CN" sz="1600" i="1" dirty="0">
                <a:solidFill>
                  <a:srgbClr val="787B80"/>
                </a:solidFill>
                <a:latin typeface="Menlo" panose="020B0609030804020204" pitchFamily="49" charset="0"/>
              </a:rPr>
              <a:t>// </a:t>
            </a:r>
            <a:r>
              <a:rPr lang="zh-CN" altLang="en-US" sz="1600" i="1" dirty="0">
                <a:solidFill>
                  <a:srgbClr val="787B80"/>
                </a:solidFill>
                <a:latin typeface="Menlo" panose="020B0609030804020204" pitchFamily="49" charset="0"/>
              </a:rPr>
              <a:t>重写抽象方法</a:t>
            </a:r>
            <a:endParaRPr lang="zh-CN" altLang="en-US" sz="1600" dirty="0">
              <a:solidFill>
                <a:srgbClr val="5C6166"/>
              </a:solidFill>
              <a:latin typeface="Menlo" panose="020B0609030804020204" pitchFamily="49" charset="0"/>
            </a:endParaRP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drive</a:t>
            </a:r>
            <a:r>
              <a:rPr lang="en-US" altLang="zh-CN" sz="1600" dirty="0">
                <a:solidFill>
                  <a:srgbClr val="5C6166"/>
                </a:solidFill>
                <a:latin typeface="Menlo" panose="020B0609030804020204" pitchFamily="49" charset="0"/>
              </a:rPr>
              <a:t>() {</a:t>
            </a:r>
          </a:p>
          <a:p>
            <a:r>
              <a:rPr lang="zh-CN" altLang="en-US" sz="1600" dirty="0">
                <a:solidFill>
                  <a:srgbClr val="F07171"/>
                </a:solidFill>
                <a:latin typeface="Menlo" panose="020B0609030804020204" pitchFamily="49" charset="0"/>
              </a:rPr>
              <a:t>    </a:t>
            </a:r>
            <a:r>
              <a:rPr lang="en-US" altLang="zh-CN" sz="1600" dirty="0">
                <a:solidFill>
                  <a:srgbClr val="F07171"/>
                </a:solidFill>
                <a:latin typeface="Menlo" panose="020B0609030804020204" pitchFamily="49" charset="0"/>
              </a:rPr>
              <a:t>echo</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en-US" altLang="zh-CN" sz="1600" dirty="0" err="1">
                <a:solidFill>
                  <a:srgbClr val="86B300"/>
                </a:solidFill>
                <a:latin typeface="Menlo" panose="020B0609030804020204" pitchFamily="49" charset="0"/>
              </a:rPr>
              <a:t>MotorVehicle</a:t>
            </a:r>
            <a:r>
              <a:rPr lang="en-US" altLang="zh-CN" sz="1600" dirty="0">
                <a:solidFill>
                  <a:srgbClr val="86B300"/>
                </a:solidFill>
                <a:latin typeface="Menlo" panose="020B0609030804020204" pitchFamily="49" charset="0"/>
              </a:rPr>
              <a:t> Driving..."</a:t>
            </a:r>
            <a:r>
              <a:rPr lang="en-US" altLang="zh-CN" sz="1600" dirty="0">
                <a:solidFill>
                  <a:srgbClr val="5C6166"/>
                </a:solidFill>
                <a:latin typeface="Menlo" panose="020B0609030804020204" pitchFamily="49" charset="0"/>
              </a:rPr>
              <a:t>;</a:t>
            </a:r>
          </a:p>
          <a:p>
            <a:r>
              <a:rPr lang="zh-CN" altLang="en-US" sz="1600" dirty="0">
                <a:solidFill>
                  <a:srgbClr val="5C6166"/>
                </a:solidFill>
                <a:latin typeface="Menlo" panose="020B0609030804020204" pitchFamily="49" charset="0"/>
              </a:rPr>
              <a:t>  </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a:t>
            </a:r>
          </a:p>
          <a:p>
            <a:r>
              <a:rPr lang="en-US" altLang="zh-CN" sz="1600" dirty="0">
                <a:solidFill>
                  <a:srgbClr val="FA8D3E"/>
                </a:solidFill>
                <a:latin typeface="Menlo" panose="020B0609030804020204" pitchFamily="49" charset="0"/>
              </a:rPr>
              <a:t>?&gt;</a:t>
            </a:r>
            <a:endParaRPr lang="en-US" altLang="zh-CN" sz="1600" b="0" dirty="0">
              <a:solidFill>
                <a:srgbClr val="5C6166"/>
              </a:solidFill>
              <a:effectLst/>
              <a:latin typeface="Menlo" panose="020B0609030804020204" pitchFamily="49" charset="0"/>
            </a:endParaRPr>
          </a:p>
        </p:txBody>
      </p:sp>
      <p:sp>
        <p:nvSpPr>
          <p:cNvPr id="9" name="矩形 8">
            <a:extLst>
              <a:ext uri="{FF2B5EF4-FFF2-40B4-BE49-F238E27FC236}">
                <a16:creationId xmlns:a16="http://schemas.microsoft.com/office/drawing/2014/main" id="{A9786C65-FE7E-8B44-9035-5BDCFC1ED185}"/>
              </a:ext>
            </a:extLst>
          </p:cNvPr>
          <p:cNvSpPr/>
          <p:nvPr/>
        </p:nvSpPr>
        <p:spPr>
          <a:xfrm>
            <a:off x="7060274" y="1700808"/>
            <a:ext cx="5054640" cy="5016758"/>
          </a:xfrm>
          <a:prstGeom prst="rect">
            <a:avLst/>
          </a:prstGeom>
        </p:spPr>
        <p:txBody>
          <a:bodyPr wrap="square">
            <a:spAutoFit/>
          </a:bodyPr>
          <a:lstStyle/>
          <a:p>
            <a:r>
              <a:rPr lang="en-US" altLang="zh-CN" sz="1600" dirty="0">
                <a:solidFill>
                  <a:srgbClr val="FA8D3E"/>
                </a:solidFill>
                <a:latin typeface="Menlo" panose="020B0609030804020204" pitchFamily="49" charset="0"/>
              </a:rPr>
              <a:t>&lt;?php</a:t>
            </a:r>
            <a:endParaRPr lang="en-US" altLang="zh-CN" sz="1600" dirty="0">
              <a:solidFill>
                <a:srgbClr val="5C6166"/>
              </a:solidFill>
              <a:latin typeface="Menlo" panose="020B0609030804020204" pitchFamily="49" charset="0"/>
            </a:endParaRPr>
          </a:p>
          <a:p>
            <a:r>
              <a:rPr lang="en-US" altLang="zh-CN" sz="1600" i="1" dirty="0">
                <a:solidFill>
                  <a:srgbClr val="787B80"/>
                </a:solidFill>
                <a:latin typeface="Menlo" panose="020B0609030804020204" pitchFamily="49" charset="0"/>
              </a:rPr>
              <a:t>// </a:t>
            </a:r>
            <a:r>
              <a:rPr lang="zh-CN" altLang="en-US" sz="1600" i="1" dirty="0">
                <a:solidFill>
                  <a:srgbClr val="787B80"/>
                </a:solidFill>
                <a:latin typeface="Menlo" panose="020B0609030804020204" pitchFamily="49" charset="0"/>
              </a:rPr>
              <a:t>抽象类</a:t>
            </a:r>
            <a:endParaRPr lang="zh-CN" altLang="en-US" sz="1600" dirty="0">
              <a:solidFill>
                <a:srgbClr val="5C6166"/>
              </a:solidFill>
              <a:latin typeface="Menlo" panose="020B0609030804020204" pitchFamily="49" charset="0"/>
            </a:endParaRPr>
          </a:p>
          <a:p>
            <a:r>
              <a:rPr lang="en-US" altLang="zh-CN" sz="1600" dirty="0">
                <a:solidFill>
                  <a:srgbClr val="FA8D3E"/>
                </a:solidFill>
                <a:latin typeface="Menlo" panose="020B0609030804020204" pitchFamily="49" charset="0"/>
              </a:rPr>
              <a:t>abstract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class</a:t>
            </a:r>
            <a:r>
              <a:rPr lang="en-US" altLang="zh-CN" sz="1600" dirty="0">
                <a:solidFill>
                  <a:srgbClr val="5C6166"/>
                </a:solidFill>
                <a:latin typeface="Menlo" panose="020B0609030804020204" pitchFamily="49" charset="0"/>
              </a:rPr>
              <a:t> </a:t>
            </a:r>
            <a:r>
              <a:rPr lang="en-US" altLang="zh-CN" sz="1600" dirty="0">
                <a:solidFill>
                  <a:srgbClr val="399EE6"/>
                </a:solidFill>
                <a:latin typeface="Menlo" panose="020B0609030804020204" pitchFamily="49" charset="0"/>
              </a:rPr>
              <a:t>Car</a:t>
            </a:r>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abstract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drive</a:t>
            </a:r>
            <a:r>
              <a:rPr lang="en-US" altLang="zh-CN" sz="1600" dirty="0">
                <a:solidFill>
                  <a:srgbClr val="5C6166"/>
                </a:solidFill>
                <a:latin typeface="Menlo" panose="020B0609030804020204" pitchFamily="49" charset="0"/>
              </a:rPr>
              <a:t>();</a:t>
            </a:r>
          </a:p>
          <a:p>
            <a:r>
              <a:rPr lang="en-US" altLang="zh-CN" sz="1600" dirty="0">
                <a:solidFill>
                  <a:srgbClr val="FA8D3E"/>
                </a:solidFill>
                <a:latin typeface="Menlo" panose="020B0609030804020204" pitchFamily="49" charset="0"/>
              </a:rPr>
              <a:t>abstract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refuel</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a:t>
            </a:r>
          </a:p>
          <a:p>
            <a:r>
              <a:rPr lang="en-US" altLang="zh-CN" sz="1600" i="1" dirty="0">
                <a:solidFill>
                  <a:srgbClr val="787B80"/>
                </a:solidFill>
                <a:latin typeface="Menlo" panose="020B0609030804020204" pitchFamily="49" charset="0"/>
              </a:rPr>
              <a:t>// </a:t>
            </a:r>
            <a:r>
              <a:rPr lang="zh-CN" altLang="en-US" sz="1600" i="1" dirty="0">
                <a:solidFill>
                  <a:srgbClr val="787B80"/>
                </a:solidFill>
                <a:latin typeface="Menlo" panose="020B0609030804020204" pitchFamily="49" charset="0"/>
              </a:rPr>
              <a:t>子类继承抽象类</a:t>
            </a:r>
            <a:endParaRPr lang="zh-CN" altLang="en-US" sz="1600" dirty="0">
              <a:solidFill>
                <a:srgbClr val="5C6166"/>
              </a:solidFill>
              <a:latin typeface="Menlo" panose="020B0609030804020204" pitchFamily="49" charset="0"/>
            </a:endParaRPr>
          </a:p>
          <a:p>
            <a:r>
              <a:rPr lang="en-US" altLang="zh-CN" sz="1600" dirty="0">
                <a:solidFill>
                  <a:srgbClr val="FA8D3E"/>
                </a:solidFill>
                <a:latin typeface="Menlo" panose="020B0609030804020204" pitchFamily="49" charset="0"/>
              </a:rPr>
              <a:t>class</a:t>
            </a:r>
            <a:r>
              <a:rPr lang="en-US" altLang="zh-CN" sz="1600" dirty="0">
                <a:solidFill>
                  <a:srgbClr val="5C6166"/>
                </a:solidFill>
                <a:latin typeface="Menlo" panose="020B0609030804020204" pitchFamily="49" charset="0"/>
              </a:rPr>
              <a:t> </a:t>
            </a:r>
            <a:r>
              <a:rPr lang="en-US" altLang="zh-CN" sz="1600" dirty="0" err="1">
                <a:solidFill>
                  <a:srgbClr val="399EE6"/>
                </a:solidFill>
                <a:latin typeface="Menlo" panose="020B0609030804020204" pitchFamily="49" charset="0"/>
              </a:rPr>
              <a:t>MotorVehicle</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extends</a:t>
            </a:r>
            <a:r>
              <a:rPr lang="en-US" altLang="zh-CN" sz="1600" dirty="0">
                <a:solidFill>
                  <a:srgbClr val="5C6166"/>
                </a:solidFill>
                <a:latin typeface="Menlo" panose="020B0609030804020204" pitchFamily="49" charset="0"/>
              </a:rPr>
              <a:t> </a:t>
            </a:r>
            <a:r>
              <a:rPr lang="en-US" altLang="zh-CN" sz="1600" dirty="0">
                <a:solidFill>
                  <a:srgbClr val="55B4D4"/>
                </a:solidFill>
                <a:latin typeface="Menlo" panose="020B0609030804020204" pitchFamily="49" charset="0"/>
              </a:rPr>
              <a:t>Car</a:t>
            </a:r>
            <a:r>
              <a:rPr lang="en-US" altLang="zh-CN" sz="1600" dirty="0">
                <a:solidFill>
                  <a:srgbClr val="5C6166"/>
                </a:solidFill>
                <a:latin typeface="Menlo" panose="020B0609030804020204" pitchFamily="49" charset="0"/>
              </a:rPr>
              <a:t> {</a:t>
            </a:r>
          </a:p>
          <a:p>
            <a:r>
              <a:rPr lang="zh-CN" altLang="en-US" sz="1600" i="1" dirty="0">
                <a:solidFill>
                  <a:srgbClr val="787B80"/>
                </a:solidFill>
                <a:latin typeface="Menlo" panose="020B0609030804020204" pitchFamily="49" charset="0"/>
              </a:rPr>
              <a:t>  </a:t>
            </a:r>
            <a:r>
              <a:rPr lang="en-US" altLang="zh-CN" sz="1600" i="1" dirty="0">
                <a:solidFill>
                  <a:srgbClr val="787B80"/>
                </a:solidFill>
                <a:latin typeface="Menlo" panose="020B0609030804020204" pitchFamily="49" charset="0"/>
              </a:rPr>
              <a:t>// </a:t>
            </a:r>
            <a:r>
              <a:rPr lang="zh-CN" altLang="en-US" sz="1600" i="1" dirty="0">
                <a:solidFill>
                  <a:srgbClr val="787B80"/>
                </a:solidFill>
                <a:latin typeface="Menlo" panose="020B0609030804020204" pitchFamily="49" charset="0"/>
              </a:rPr>
              <a:t>实现抽象方法</a:t>
            </a:r>
            <a:endParaRPr lang="zh-CN" altLang="en-US" sz="1600" dirty="0">
              <a:solidFill>
                <a:srgbClr val="5C6166"/>
              </a:solidFill>
              <a:latin typeface="Menlo" panose="020B0609030804020204" pitchFamily="49" charset="0"/>
            </a:endParaRP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public</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drive</a:t>
            </a:r>
            <a:r>
              <a:rPr lang="en-US" altLang="zh-CN" sz="1600" dirty="0">
                <a:solidFill>
                  <a:srgbClr val="5C6166"/>
                </a:solidFill>
                <a:latin typeface="Menlo" panose="020B0609030804020204" pitchFamily="49" charset="0"/>
              </a:rPr>
              <a:t>() {</a:t>
            </a:r>
          </a:p>
          <a:p>
            <a:r>
              <a:rPr lang="zh-CN" altLang="en-US" sz="1600" dirty="0">
                <a:solidFill>
                  <a:srgbClr val="F07171"/>
                </a:solidFill>
                <a:latin typeface="Menlo" panose="020B0609030804020204" pitchFamily="49" charset="0"/>
              </a:rPr>
              <a:t>    </a:t>
            </a:r>
            <a:r>
              <a:rPr lang="en-US" altLang="zh-CN" sz="1600" dirty="0">
                <a:solidFill>
                  <a:srgbClr val="F07171"/>
                </a:solidFill>
                <a:latin typeface="Menlo" panose="020B0609030804020204" pitchFamily="49" charset="0"/>
              </a:rPr>
              <a:t>echo</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en-US" altLang="zh-CN" sz="1600" dirty="0" err="1">
                <a:solidFill>
                  <a:srgbClr val="86B300"/>
                </a:solidFill>
                <a:latin typeface="Menlo" panose="020B0609030804020204" pitchFamily="49" charset="0"/>
              </a:rPr>
              <a:t>MotorVehicle</a:t>
            </a:r>
            <a:r>
              <a:rPr lang="en-US" altLang="zh-CN" sz="1600" dirty="0">
                <a:solidFill>
                  <a:srgbClr val="86B300"/>
                </a:solidFill>
                <a:latin typeface="Menlo" panose="020B0609030804020204" pitchFamily="49" charset="0"/>
              </a:rPr>
              <a:t> Driving..."</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a:t>
            </a:r>
          </a:p>
          <a:p>
            <a:r>
              <a:rPr lang="zh-CN" altLang="en-US" sz="1600" dirty="0">
                <a:solidFill>
                  <a:srgbClr val="FA8D3E"/>
                </a:solidFill>
                <a:latin typeface="Menlo" panose="020B0609030804020204" pitchFamily="49" charset="0"/>
              </a:rPr>
              <a:t>  </a:t>
            </a:r>
            <a:r>
              <a:rPr lang="en-US" altLang="zh-CN" sz="1600" dirty="0">
                <a:solidFill>
                  <a:srgbClr val="FA8D3E"/>
                </a:solidFill>
                <a:latin typeface="Menlo" panose="020B0609030804020204" pitchFamily="49" charset="0"/>
              </a:rPr>
              <a:t>function</a:t>
            </a:r>
            <a:r>
              <a:rPr lang="en-US" altLang="zh-CN" sz="1600" dirty="0">
                <a:solidFill>
                  <a:srgbClr val="5C6166"/>
                </a:solidFill>
                <a:latin typeface="Menlo" panose="020B0609030804020204" pitchFamily="49" charset="0"/>
              </a:rPr>
              <a:t> </a:t>
            </a:r>
            <a:r>
              <a:rPr lang="en-US" altLang="zh-CN" sz="1600" dirty="0">
                <a:solidFill>
                  <a:srgbClr val="F2AE49"/>
                </a:solidFill>
                <a:latin typeface="Menlo" panose="020B0609030804020204" pitchFamily="49" charset="0"/>
              </a:rPr>
              <a:t>refuel</a:t>
            </a:r>
            <a:r>
              <a:rPr lang="en-US" altLang="zh-CN" sz="1600" dirty="0">
                <a:solidFill>
                  <a:srgbClr val="5C6166"/>
                </a:solidFill>
                <a:latin typeface="Menlo" panose="020B0609030804020204" pitchFamily="49" charset="0"/>
              </a:rPr>
              <a:t>() {</a:t>
            </a:r>
          </a:p>
          <a:p>
            <a:r>
              <a:rPr lang="zh-CN" altLang="en-US" sz="1600" dirty="0">
                <a:solidFill>
                  <a:srgbClr val="F07171"/>
                </a:solidFill>
                <a:latin typeface="Menlo" panose="020B0609030804020204" pitchFamily="49" charset="0"/>
              </a:rPr>
              <a:t>    </a:t>
            </a:r>
            <a:r>
              <a:rPr lang="en-US" altLang="zh-CN" sz="1600" dirty="0">
                <a:solidFill>
                  <a:srgbClr val="F07171"/>
                </a:solidFill>
                <a:latin typeface="Menlo" panose="020B0609030804020204" pitchFamily="49" charset="0"/>
              </a:rPr>
              <a:t>echo</a:t>
            </a:r>
            <a:r>
              <a:rPr lang="en-US" altLang="zh-CN" sz="1600" dirty="0">
                <a:solidFill>
                  <a:srgbClr val="5C6166"/>
                </a:solidFill>
                <a:latin typeface="Menlo" panose="020B0609030804020204" pitchFamily="49" charset="0"/>
              </a:rPr>
              <a:t> </a:t>
            </a:r>
            <a:r>
              <a:rPr lang="en-US" altLang="zh-CN" sz="1600" dirty="0">
                <a:solidFill>
                  <a:srgbClr val="86B300"/>
                </a:solidFill>
                <a:latin typeface="Menlo" panose="020B0609030804020204" pitchFamily="49" charset="0"/>
              </a:rPr>
              <a:t>"</a:t>
            </a:r>
            <a:r>
              <a:rPr lang="zh-CN" altLang="en-US" sz="1600" dirty="0">
                <a:solidFill>
                  <a:srgbClr val="86B300"/>
                </a:solidFill>
                <a:latin typeface="Menlo" panose="020B0609030804020204" pitchFamily="49" charset="0"/>
              </a:rPr>
              <a:t>加油中</a:t>
            </a:r>
            <a:r>
              <a:rPr lang="en-US" altLang="zh-CN" sz="1600" dirty="0">
                <a:solidFill>
                  <a:srgbClr val="86B300"/>
                </a:solidFill>
                <a:latin typeface="Menlo" panose="020B0609030804020204" pitchFamily="49" charset="0"/>
              </a:rPr>
              <a:t>..."</a:t>
            </a:r>
            <a:r>
              <a:rPr lang="en-US" altLang="zh-CN" sz="1600" dirty="0">
                <a:solidFill>
                  <a:srgbClr val="5C6166"/>
                </a:solidFill>
                <a:latin typeface="Menlo" panose="020B0609030804020204" pitchFamily="49" charset="0"/>
              </a:rPr>
              <a:t>;</a:t>
            </a:r>
          </a:p>
          <a:p>
            <a:r>
              <a:rPr lang="zh-CN" altLang="en-US" sz="1600" dirty="0">
                <a:solidFill>
                  <a:srgbClr val="5C6166"/>
                </a:solidFill>
                <a:latin typeface="Menlo" panose="020B0609030804020204" pitchFamily="49" charset="0"/>
              </a:rPr>
              <a:t>  </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$vehicle </a:t>
            </a:r>
            <a:r>
              <a:rPr lang="en-US" altLang="zh-CN" sz="1600" dirty="0">
                <a:solidFill>
                  <a:srgbClr val="ED9366"/>
                </a:solidFill>
                <a:latin typeface="Menlo" panose="020B0609030804020204" pitchFamily="49" charset="0"/>
              </a:rPr>
              <a:t>=</a:t>
            </a:r>
            <a:r>
              <a:rPr lang="en-US" altLang="zh-CN" sz="1600" dirty="0">
                <a:solidFill>
                  <a:srgbClr val="5C6166"/>
                </a:solidFill>
                <a:latin typeface="Menlo" panose="020B0609030804020204" pitchFamily="49" charset="0"/>
              </a:rPr>
              <a:t> </a:t>
            </a:r>
            <a:r>
              <a:rPr lang="en-US" altLang="zh-CN" sz="1600" dirty="0">
                <a:solidFill>
                  <a:srgbClr val="FA8D3E"/>
                </a:solidFill>
                <a:latin typeface="Menlo" panose="020B0609030804020204" pitchFamily="49" charset="0"/>
              </a:rPr>
              <a:t>new</a:t>
            </a:r>
            <a:r>
              <a:rPr lang="en-US" altLang="zh-CN" sz="1600" dirty="0">
                <a:solidFill>
                  <a:srgbClr val="5C6166"/>
                </a:solidFill>
                <a:latin typeface="Menlo" panose="020B0609030804020204" pitchFamily="49" charset="0"/>
              </a:rPr>
              <a:t> </a:t>
            </a:r>
            <a:r>
              <a:rPr lang="en-US" altLang="zh-CN" sz="1600" dirty="0" err="1">
                <a:solidFill>
                  <a:srgbClr val="55B4D4"/>
                </a:solidFill>
                <a:latin typeface="Menlo" panose="020B0609030804020204" pitchFamily="49" charset="0"/>
              </a:rPr>
              <a:t>MotorVehicle</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$vehicle</a:t>
            </a:r>
            <a:r>
              <a:rPr lang="en-US" altLang="zh-CN" sz="1600" dirty="0">
                <a:solidFill>
                  <a:srgbClr val="ED9366"/>
                </a:solidFill>
                <a:latin typeface="Menlo" panose="020B0609030804020204" pitchFamily="49" charset="0"/>
              </a:rPr>
              <a:t>-&gt;</a:t>
            </a:r>
            <a:r>
              <a:rPr lang="en-US" altLang="zh-CN" sz="1600" dirty="0">
                <a:solidFill>
                  <a:srgbClr val="F2AE49"/>
                </a:solidFill>
                <a:latin typeface="Menlo" panose="020B0609030804020204" pitchFamily="49" charset="0"/>
              </a:rPr>
              <a:t>refuel</a:t>
            </a:r>
            <a:r>
              <a:rPr lang="en-US" altLang="zh-CN" sz="1600" dirty="0">
                <a:solidFill>
                  <a:srgbClr val="5C6166"/>
                </a:solidFill>
                <a:latin typeface="Menlo" panose="020B0609030804020204" pitchFamily="49" charset="0"/>
              </a:rPr>
              <a:t>();</a:t>
            </a:r>
          </a:p>
          <a:p>
            <a:r>
              <a:rPr lang="en-US" altLang="zh-CN" sz="1600" dirty="0">
                <a:solidFill>
                  <a:srgbClr val="5C6166"/>
                </a:solidFill>
                <a:latin typeface="Menlo" panose="020B0609030804020204" pitchFamily="49" charset="0"/>
              </a:rPr>
              <a:t>$vehicle</a:t>
            </a:r>
            <a:r>
              <a:rPr lang="en-US" altLang="zh-CN" sz="1600" dirty="0">
                <a:solidFill>
                  <a:srgbClr val="ED9366"/>
                </a:solidFill>
                <a:latin typeface="Menlo" panose="020B0609030804020204" pitchFamily="49" charset="0"/>
              </a:rPr>
              <a:t>-&gt;</a:t>
            </a:r>
            <a:r>
              <a:rPr lang="en-US" altLang="zh-CN" sz="1600" dirty="0">
                <a:solidFill>
                  <a:srgbClr val="F2AE49"/>
                </a:solidFill>
                <a:latin typeface="Menlo" panose="020B0609030804020204" pitchFamily="49" charset="0"/>
              </a:rPr>
              <a:t>drive</a:t>
            </a:r>
            <a:r>
              <a:rPr lang="en-US" altLang="zh-CN" sz="1600" dirty="0">
                <a:solidFill>
                  <a:srgbClr val="5C6166"/>
                </a:solidFill>
                <a:latin typeface="Menlo" panose="020B0609030804020204" pitchFamily="49" charset="0"/>
              </a:rPr>
              <a:t>();</a:t>
            </a:r>
          </a:p>
          <a:p>
            <a:r>
              <a:rPr lang="en-US" altLang="zh-CN" sz="1600" dirty="0">
                <a:solidFill>
                  <a:srgbClr val="FA8D3E"/>
                </a:solidFill>
                <a:latin typeface="Menlo" panose="020B0609030804020204" pitchFamily="49" charset="0"/>
              </a:rPr>
              <a:t>?&gt;</a:t>
            </a:r>
            <a:endParaRPr lang="en-US" altLang="zh-CN" sz="1600" b="0" dirty="0">
              <a:solidFill>
                <a:srgbClr val="5C6166"/>
              </a:solidFill>
              <a:effectLst/>
              <a:latin typeface="Menlo" panose="020B0609030804020204" pitchFamily="49" charset="0"/>
            </a:endParaRPr>
          </a:p>
        </p:txBody>
      </p:sp>
      <p:sp>
        <p:nvSpPr>
          <p:cNvPr id="8" name="圆角矩形 7">
            <a:extLst>
              <a:ext uri="{FF2B5EF4-FFF2-40B4-BE49-F238E27FC236}">
                <a16:creationId xmlns:a16="http://schemas.microsoft.com/office/drawing/2014/main" id="{2C8BB18B-C7F4-5A4A-BBB2-280FF6DDD03A}"/>
              </a:ext>
            </a:extLst>
          </p:cNvPr>
          <p:cNvSpPr/>
          <p:nvPr/>
        </p:nvSpPr>
        <p:spPr>
          <a:xfrm>
            <a:off x="2256858" y="2708920"/>
            <a:ext cx="9037004" cy="2079848"/>
          </a:xfrm>
          <a:prstGeom prst="roundRect">
            <a:avLst/>
          </a:prstGeom>
          <a:gradFill flip="none" rotWithShape="1">
            <a:gsLst>
              <a:gs pos="0">
                <a:srgbClr val="06AEC0">
                  <a:tint val="66000"/>
                  <a:satMod val="160000"/>
                </a:srgbClr>
              </a:gs>
              <a:gs pos="50000">
                <a:srgbClr val="06AEC0">
                  <a:tint val="44500"/>
                  <a:satMod val="160000"/>
                </a:srgbClr>
              </a:gs>
              <a:gs pos="100000">
                <a:srgbClr val="06AEC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400" dirty="0">
                <a:solidFill>
                  <a:schemeClr val="accent4"/>
                </a:solidFill>
              </a:rPr>
              <a:t>两种解决方案：      </a:t>
            </a:r>
            <a:endParaRPr kumimoji="1" lang="en-US" altLang="zh-CN" sz="2400" dirty="0">
              <a:solidFill>
                <a:schemeClr val="accent4"/>
              </a:solidFill>
            </a:endParaRPr>
          </a:p>
          <a:p>
            <a:r>
              <a:rPr kumimoji="1" lang="en-US" altLang="zh-CN" sz="2400" dirty="0">
                <a:solidFill>
                  <a:schemeClr val="accent4"/>
                </a:solidFill>
              </a:rPr>
              <a:t>1</a:t>
            </a:r>
            <a:r>
              <a:rPr kumimoji="1" lang="zh-CN" altLang="en-US" sz="2400" dirty="0">
                <a:solidFill>
                  <a:schemeClr val="accent4"/>
                </a:solidFill>
              </a:rPr>
              <a:t>、将子类也声明为抽象类；      </a:t>
            </a:r>
            <a:endParaRPr kumimoji="1" lang="en-US" altLang="zh-CN" sz="2400" dirty="0">
              <a:solidFill>
                <a:schemeClr val="accent4"/>
              </a:solidFill>
            </a:endParaRPr>
          </a:p>
          <a:p>
            <a:r>
              <a:rPr kumimoji="1" lang="en-US" altLang="zh-CN" sz="2400" dirty="0">
                <a:solidFill>
                  <a:schemeClr val="accent4"/>
                </a:solidFill>
              </a:rPr>
              <a:t>2</a:t>
            </a:r>
            <a:r>
              <a:rPr kumimoji="1" lang="zh-CN" altLang="en-US" sz="2400" dirty="0">
                <a:solidFill>
                  <a:schemeClr val="accent4"/>
                </a:solidFill>
              </a:rPr>
              <a:t>、子类将其余所有的抽象方法都实现了 </a:t>
            </a:r>
          </a:p>
        </p:txBody>
      </p:sp>
    </p:spTree>
    <p:extLst>
      <p:ext uri="{BB962C8B-B14F-4D97-AF65-F5344CB8AC3E}">
        <p14:creationId xmlns:p14="http://schemas.microsoft.com/office/powerpoint/2010/main" val="3068384624"/>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style.rotation</p:attrName>
                                        </p:attrNameLst>
                                      </p:cBhvr>
                                      <p:tavLst>
                                        <p:tav tm="0">
                                          <p:val>
                                            <p:fltVal val="720"/>
                                          </p:val>
                                        </p:tav>
                                        <p:tav tm="100000">
                                          <p:val>
                                            <p:fltVal val="0"/>
                                          </p:val>
                                        </p:tav>
                                      </p:tavLst>
                                    </p:anim>
                                    <p:anim calcmode="lin" valueType="num">
                                      <p:cBhvr>
                                        <p:cTn id="9" dur="750" fill="hold"/>
                                        <p:tgtEl>
                                          <p:spTgt spid="8"/>
                                        </p:tgtEl>
                                        <p:attrNameLst>
                                          <p:attrName>ppt_h</p:attrName>
                                        </p:attrNameLst>
                                      </p:cBhvr>
                                      <p:tavLst>
                                        <p:tav tm="0">
                                          <p:val>
                                            <p:fltVal val="0"/>
                                          </p:val>
                                        </p:tav>
                                        <p:tav tm="100000">
                                          <p:val>
                                            <p:strVal val="#ppt_h"/>
                                          </p:val>
                                        </p:tav>
                                      </p:tavLst>
                                    </p:anim>
                                    <p:anim calcmode="lin" valueType="num">
                                      <p:cBhvr>
                                        <p:cTn id="10" dur="75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烟灰色玻璃">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TotalTime>
  <Words>3375</Words>
  <Application>Microsoft Macintosh PowerPoint</Application>
  <PresentationFormat>自定义</PresentationFormat>
  <Paragraphs>405</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微软雅黑</vt:lpstr>
      <vt:lpstr>Quicksand</vt:lpstr>
      <vt:lpstr>Arial</vt:lpstr>
      <vt:lpstr>Calibri</vt:lpstr>
      <vt:lpstr>Fira Mono</vt:lpstr>
      <vt:lpstr>Helvetica Neue</vt:lpstr>
      <vt:lpstr>Menlo</vt:lpstr>
      <vt:lpstr>Nunito</vt:lpstr>
      <vt:lpstr>1</vt:lpstr>
      <vt:lpstr>08节：PHP抽象类、关键字与命名空间</vt:lpstr>
      <vt:lpstr>PowerPoint 演示文稿</vt:lpstr>
      <vt:lpstr>接口与抽象类</vt:lpstr>
      <vt:lpstr>接口与抽象类</vt:lpstr>
      <vt:lpstr>接口与抽象类</vt:lpstr>
      <vt:lpstr>接口与抽象类</vt:lpstr>
      <vt:lpstr>接口与抽象类</vt:lpstr>
      <vt:lpstr>接口与抽象类</vt:lpstr>
      <vt:lpstr>接口与抽象类</vt:lpstr>
      <vt:lpstr>接口与抽象类</vt:lpstr>
      <vt:lpstr>接口与抽象类</vt:lpstr>
      <vt:lpstr>接口与抽象类</vt:lpstr>
      <vt:lpstr>接口与抽象类</vt:lpstr>
      <vt:lpstr>接口与抽象类</vt:lpstr>
      <vt:lpstr>接口与抽象类</vt:lpstr>
      <vt:lpstr>接口与抽象类</vt:lpstr>
      <vt:lpstr>接口与抽象类</vt:lpstr>
      <vt:lpstr>接口与抽象类</vt:lpstr>
      <vt:lpstr>接口与抽象类</vt:lpstr>
      <vt:lpstr>this关键字</vt:lpstr>
      <vt:lpstr>this关键字</vt:lpstr>
      <vt:lpstr>parent关键字</vt:lpstr>
      <vt:lpstr>parent关键字</vt:lpstr>
      <vt:lpstr>命名空间</vt:lpstr>
      <vt:lpstr>命名空间</vt:lpstr>
      <vt:lpstr>命名空间</vt:lpstr>
      <vt:lpstr>命名空间</vt:lpstr>
      <vt:lpstr>命名空间</vt:lpstr>
      <vt:lpstr>命名空间</vt:lpstr>
      <vt:lpstr>命名空间</vt:lpstr>
      <vt:lpstr>命名空间</vt:lpstr>
      <vt:lpstr>命名空间</vt:lpstr>
      <vt:lpstr>命名空间</vt:lpstr>
      <vt:lpstr>命名空间</vt:lpstr>
      <vt:lpstr>命名空间</vt:lpstr>
      <vt:lpstr>PHP面向对象</vt:lpstr>
      <vt:lpstr>结束，谢谢大家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Cheung Humbert</cp:lastModifiedBy>
  <cp:revision>1405</cp:revision>
  <dcterms:created xsi:type="dcterms:W3CDTF">2015-07-08T10:50:00Z</dcterms:created>
  <dcterms:modified xsi:type="dcterms:W3CDTF">2021-10-26T01:13:51Z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