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bookmarkIdSeed="2">
  <p:sldMasterIdLst>
    <p:sldMasterId id="2147483648" r:id="rId1"/>
  </p:sldMasterIdLst>
  <p:notesMasterIdLst>
    <p:notesMasterId r:id="rId37"/>
  </p:notesMasterIdLst>
  <p:handoutMasterIdLst>
    <p:handoutMasterId r:id="rId38"/>
  </p:handoutMasterIdLst>
  <p:sldIdLst>
    <p:sldId id="299" r:id="rId2"/>
    <p:sldId id="300" r:id="rId3"/>
    <p:sldId id="303" r:id="rId4"/>
    <p:sldId id="377" r:id="rId5"/>
    <p:sldId id="519" r:id="rId6"/>
    <p:sldId id="518" r:id="rId7"/>
    <p:sldId id="517" r:id="rId8"/>
    <p:sldId id="491" r:id="rId9"/>
    <p:sldId id="520" r:id="rId10"/>
    <p:sldId id="521" r:id="rId11"/>
    <p:sldId id="522" r:id="rId12"/>
    <p:sldId id="523" r:id="rId13"/>
    <p:sldId id="524" r:id="rId14"/>
    <p:sldId id="525" r:id="rId15"/>
    <p:sldId id="526" r:id="rId16"/>
    <p:sldId id="527" r:id="rId17"/>
    <p:sldId id="513" r:id="rId18"/>
    <p:sldId id="528" r:id="rId19"/>
    <p:sldId id="529" r:id="rId20"/>
    <p:sldId id="530" r:id="rId21"/>
    <p:sldId id="531" r:id="rId22"/>
    <p:sldId id="532" r:id="rId23"/>
    <p:sldId id="533" r:id="rId24"/>
    <p:sldId id="535" r:id="rId25"/>
    <p:sldId id="536" r:id="rId26"/>
    <p:sldId id="538" r:id="rId27"/>
    <p:sldId id="539" r:id="rId28"/>
    <p:sldId id="540" r:id="rId29"/>
    <p:sldId id="541" r:id="rId30"/>
    <p:sldId id="542" r:id="rId31"/>
    <p:sldId id="543" r:id="rId32"/>
    <p:sldId id="544" r:id="rId33"/>
    <p:sldId id="545" r:id="rId34"/>
    <p:sldId id="456" r:id="rId35"/>
    <p:sldId id="304" r:id="rId36"/>
  </p:sldIdLst>
  <p:sldSz cx="12190413" cy="6858000"/>
  <p:notesSz cx="9144000" cy="6858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6">
          <p15:clr>
            <a:srgbClr val="A4A3A4"/>
          </p15:clr>
        </p15:guide>
        <p15:guide id="2" pos="385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AEC0"/>
    <a:srgbClr val="7E799B"/>
    <a:srgbClr val="C826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98" autoAdjust="0"/>
    <p:restoredTop sz="94581" autoAdjust="0"/>
  </p:normalViewPr>
  <p:slideViewPr>
    <p:cSldViewPr>
      <p:cViewPr varScale="1">
        <p:scale>
          <a:sx n="155" d="100"/>
          <a:sy n="155" d="100"/>
        </p:scale>
        <p:origin x="200" y="376"/>
      </p:cViewPr>
      <p:guideLst>
        <p:guide orient="horz" pos="2146"/>
        <p:guide pos="3852"/>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116" d="100"/>
          <a:sy n="116" d="100"/>
        </p:scale>
        <p:origin x="238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523514B6-771B-4EC2-A47D-F941841C62E3}" type="datetimeFigureOut">
              <a:rPr lang="zh-CN" altLang="en-US"/>
              <a:t>2021/10/27</a:t>
            </a:fld>
            <a:endParaRPr lang="zh-CN" altLang="en-US"/>
          </a:p>
        </p:txBody>
      </p:sp>
      <p:sp>
        <p:nvSpPr>
          <p:cNvPr id="4" name="页脚占位符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a:defRPr/>
            </a:pPr>
            <a:fld id="{5186A45B-89A0-4072-95CA-E58597F922E5}" type="slidenum">
              <a:rPr lang="zh-CN" altLang="en-US"/>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8373F940-1A2C-4CE4-94A0-D6A659208EF0}" type="datetimeFigureOut">
              <a:rPr lang="zh-CN" altLang="en-US"/>
              <a:t>2021/10/27</a:t>
            </a:fld>
            <a:endParaRPr lang="zh-CN" altLang="en-US"/>
          </a:p>
        </p:txBody>
      </p:sp>
      <p:sp>
        <p:nvSpPr>
          <p:cNvPr id="4" name="幻灯片图像占位符 3"/>
          <p:cNvSpPr>
            <a:spLocks noGrp="1" noRot="1" noChangeAspect="1"/>
          </p:cNvSpPr>
          <p:nvPr>
            <p:ph type="sldImg" idx="2"/>
          </p:nvPr>
        </p:nvSpPr>
        <p:spPr>
          <a:xfrm>
            <a:off x="2287588" y="514350"/>
            <a:ext cx="4568825" cy="257175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a:defRPr/>
            </a:pPr>
            <a:fld id="{6360C71E-E05E-4FCB-A7CA-22F789644EB8}"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封面">
    <p:spTree>
      <p:nvGrpSpPr>
        <p:cNvPr id="1" name=""/>
        <p:cNvGrpSpPr/>
        <p:nvPr/>
      </p:nvGrpSpPr>
      <p:grpSpPr>
        <a:xfrm>
          <a:off x="0" y="0"/>
          <a:ext cx="0" cy="0"/>
          <a:chOff x="0" y="0"/>
          <a:chExt cx="0" cy="0"/>
        </a:xfrm>
      </p:grpSpPr>
      <p:cxnSp>
        <p:nvCxnSpPr>
          <p:cNvPr id="4" name="直接连接符 3"/>
          <p:cNvCxnSpPr/>
          <p:nvPr userDrawn="1"/>
        </p:nvCxnSpPr>
        <p:spPr>
          <a:xfrm>
            <a:off x="5522913" y="1538288"/>
            <a:ext cx="6065837" cy="0"/>
          </a:xfrm>
          <a:prstGeom prst="line">
            <a:avLst/>
          </a:prstGeom>
          <a:ln w="127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5540375" y="2401888"/>
            <a:ext cx="6084888" cy="0"/>
          </a:xfrm>
          <a:prstGeom prst="line">
            <a:avLst/>
          </a:prstGeom>
          <a:ln w="127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6" name="图片 84" descr="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0088" y="1143000"/>
            <a:ext cx="6000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bwMode="auto">
          <a:xfrm rot="10800000" flipV="1">
            <a:off x="7413625" y="4929188"/>
            <a:ext cx="3968750" cy="714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bwMode="auto">
          <a:xfrm rot="10800000" flipV="1">
            <a:off x="2841625" y="4929188"/>
            <a:ext cx="4572000" cy="714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p:cNvSpPr/>
          <p:nvPr/>
        </p:nvSpPr>
        <p:spPr bwMode="auto">
          <a:xfrm rot="10800000" flipV="1">
            <a:off x="665163" y="4929188"/>
            <a:ext cx="1874837" cy="460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 name="组合 68"/>
          <p:cNvGrpSpPr/>
          <p:nvPr userDrawn="1"/>
        </p:nvGrpSpPr>
        <p:grpSpPr bwMode="auto">
          <a:xfrm>
            <a:off x="6738938" y="3357563"/>
            <a:ext cx="5275262" cy="1706562"/>
            <a:chOff x="6285683" y="3357562"/>
            <a:chExt cx="5728340" cy="1706460"/>
          </a:xfrm>
        </p:grpSpPr>
        <p:grpSp>
          <p:nvGrpSpPr>
            <p:cNvPr id="11" name="组合 47"/>
            <p:cNvGrpSpPr/>
            <p:nvPr/>
          </p:nvGrpSpPr>
          <p:grpSpPr bwMode="auto">
            <a:xfrm>
              <a:off x="6285683" y="4214819"/>
              <a:ext cx="3754594" cy="849203"/>
              <a:chOff x="6803694" y="2730013"/>
              <a:chExt cx="2816312" cy="849203"/>
            </a:xfrm>
          </p:grpSpPr>
          <p:sp>
            <p:nvSpPr>
              <p:cNvPr id="28" name="矩形 27"/>
              <p:cNvSpPr/>
              <p:nvPr/>
            </p:nvSpPr>
            <p:spPr>
              <a:xfrm>
                <a:off x="7937701" y="2796626"/>
                <a:ext cx="143529" cy="74290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矩形 28"/>
              <p:cNvSpPr/>
              <p:nvPr/>
            </p:nvSpPr>
            <p:spPr>
              <a:xfrm>
                <a:off x="7772190" y="2796626"/>
                <a:ext cx="144822" cy="74290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矩形 38"/>
              <p:cNvSpPr/>
              <p:nvPr/>
            </p:nvSpPr>
            <p:spPr>
              <a:xfrm flipH="1">
                <a:off x="6803694" y="3006163"/>
                <a:ext cx="813330" cy="244460"/>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1" fmla="*/ 0 w 765250"/>
                  <a:gd name="connsiteY0-2" fmla="*/ 0 h 244403"/>
                  <a:gd name="connsiteX1-3" fmla="*/ 718716 w 765250"/>
                  <a:gd name="connsiteY1-4" fmla="*/ 0 h 244403"/>
                  <a:gd name="connsiteX2-5" fmla="*/ 718716 w 765250"/>
                  <a:gd name="connsiteY2-6" fmla="*/ 244403 h 244403"/>
                  <a:gd name="connsiteX3-7" fmla="*/ 0 w 765250"/>
                  <a:gd name="connsiteY3-8" fmla="*/ 244403 h 244403"/>
                  <a:gd name="connsiteX4-9" fmla="*/ 0 w 765250"/>
                  <a:gd name="connsiteY4-10" fmla="*/ 0 h 244403"/>
                  <a:gd name="connsiteX0-11" fmla="*/ 0 w 783864"/>
                  <a:gd name="connsiteY0-12" fmla="*/ 0 h 244403"/>
                  <a:gd name="connsiteX1-13" fmla="*/ 718716 w 783864"/>
                  <a:gd name="connsiteY1-14" fmla="*/ 0 h 244403"/>
                  <a:gd name="connsiteX2-15" fmla="*/ 718716 w 783864"/>
                  <a:gd name="connsiteY2-16" fmla="*/ 244403 h 244403"/>
                  <a:gd name="connsiteX3-17" fmla="*/ 0 w 783864"/>
                  <a:gd name="connsiteY3-18" fmla="*/ 244403 h 244403"/>
                  <a:gd name="connsiteX4-19" fmla="*/ 0 w 783864"/>
                  <a:gd name="connsiteY4-20" fmla="*/ 0 h 244403"/>
                  <a:gd name="connsiteX0-21" fmla="*/ 0 w 798122"/>
                  <a:gd name="connsiteY0-22" fmla="*/ 0 h 244403"/>
                  <a:gd name="connsiteX1-23" fmla="*/ 718716 w 798122"/>
                  <a:gd name="connsiteY1-24" fmla="*/ 0 h 244403"/>
                  <a:gd name="connsiteX2-25" fmla="*/ 718716 w 798122"/>
                  <a:gd name="connsiteY2-26" fmla="*/ 244403 h 244403"/>
                  <a:gd name="connsiteX3-27" fmla="*/ 0 w 798122"/>
                  <a:gd name="connsiteY3-28" fmla="*/ 244403 h 244403"/>
                  <a:gd name="connsiteX4-29" fmla="*/ 0 w 798122"/>
                  <a:gd name="connsiteY4-30" fmla="*/ 0 h 244403"/>
                  <a:gd name="connsiteX0-31" fmla="*/ 0 w 800169"/>
                  <a:gd name="connsiteY0-32" fmla="*/ 0 h 244403"/>
                  <a:gd name="connsiteX1-33" fmla="*/ 718716 w 800169"/>
                  <a:gd name="connsiteY1-34" fmla="*/ 0 h 244403"/>
                  <a:gd name="connsiteX2-35" fmla="*/ 718716 w 800169"/>
                  <a:gd name="connsiteY2-36" fmla="*/ 244403 h 244403"/>
                  <a:gd name="connsiteX3-37" fmla="*/ 0 w 800169"/>
                  <a:gd name="connsiteY3-38" fmla="*/ 244403 h 244403"/>
                  <a:gd name="connsiteX4-39" fmla="*/ 0 w 800169"/>
                  <a:gd name="connsiteY4-40" fmla="*/ 0 h 244403"/>
                  <a:gd name="connsiteX0-41" fmla="*/ 0 w 806646"/>
                  <a:gd name="connsiteY0-42" fmla="*/ 0 h 244403"/>
                  <a:gd name="connsiteX1-43" fmla="*/ 718716 w 806646"/>
                  <a:gd name="connsiteY1-44" fmla="*/ 0 h 244403"/>
                  <a:gd name="connsiteX2-45" fmla="*/ 718716 w 806646"/>
                  <a:gd name="connsiteY2-46" fmla="*/ 244403 h 244403"/>
                  <a:gd name="connsiteX3-47" fmla="*/ 0 w 806646"/>
                  <a:gd name="connsiteY3-48" fmla="*/ 244403 h 244403"/>
                  <a:gd name="connsiteX4-49" fmla="*/ 0 w 806646"/>
                  <a:gd name="connsiteY4-50" fmla="*/ 0 h 244403"/>
                  <a:gd name="connsiteX0-51" fmla="*/ 0 w 813593"/>
                  <a:gd name="connsiteY0-52" fmla="*/ 0 h 244403"/>
                  <a:gd name="connsiteX1-53" fmla="*/ 718716 w 813593"/>
                  <a:gd name="connsiteY1-54" fmla="*/ 0 h 244403"/>
                  <a:gd name="connsiteX2-55" fmla="*/ 718716 w 813593"/>
                  <a:gd name="connsiteY2-56" fmla="*/ 244403 h 244403"/>
                  <a:gd name="connsiteX3-57" fmla="*/ 0 w 813593"/>
                  <a:gd name="connsiteY3-58" fmla="*/ 244403 h 244403"/>
                  <a:gd name="connsiteX4-59" fmla="*/ 0 w 813593"/>
                  <a:gd name="connsiteY4-60" fmla="*/ 0 h 24440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矩形 38"/>
              <p:cNvSpPr/>
              <p:nvPr/>
            </p:nvSpPr>
            <p:spPr>
              <a:xfrm flipH="1">
                <a:off x="6886449" y="3036324"/>
                <a:ext cx="730574" cy="179377"/>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1" fmla="*/ 0 w 765250"/>
                  <a:gd name="connsiteY0-2" fmla="*/ 0 h 244403"/>
                  <a:gd name="connsiteX1-3" fmla="*/ 718716 w 765250"/>
                  <a:gd name="connsiteY1-4" fmla="*/ 0 h 244403"/>
                  <a:gd name="connsiteX2-5" fmla="*/ 718716 w 765250"/>
                  <a:gd name="connsiteY2-6" fmla="*/ 244403 h 244403"/>
                  <a:gd name="connsiteX3-7" fmla="*/ 0 w 765250"/>
                  <a:gd name="connsiteY3-8" fmla="*/ 244403 h 244403"/>
                  <a:gd name="connsiteX4-9" fmla="*/ 0 w 765250"/>
                  <a:gd name="connsiteY4-10" fmla="*/ 0 h 244403"/>
                  <a:gd name="connsiteX0-11" fmla="*/ 0 w 783864"/>
                  <a:gd name="connsiteY0-12" fmla="*/ 0 h 244403"/>
                  <a:gd name="connsiteX1-13" fmla="*/ 718716 w 783864"/>
                  <a:gd name="connsiteY1-14" fmla="*/ 0 h 244403"/>
                  <a:gd name="connsiteX2-15" fmla="*/ 718716 w 783864"/>
                  <a:gd name="connsiteY2-16" fmla="*/ 244403 h 244403"/>
                  <a:gd name="connsiteX3-17" fmla="*/ 0 w 783864"/>
                  <a:gd name="connsiteY3-18" fmla="*/ 244403 h 244403"/>
                  <a:gd name="connsiteX4-19" fmla="*/ 0 w 783864"/>
                  <a:gd name="connsiteY4-20" fmla="*/ 0 h 244403"/>
                  <a:gd name="connsiteX0-21" fmla="*/ 0 w 798122"/>
                  <a:gd name="connsiteY0-22" fmla="*/ 0 h 244403"/>
                  <a:gd name="connsiteX1-23" fmla="*/ 718716 w 798122"/>
                  <a:gd name="connsiteY1-24" fmla="*/ 0 h 244403"/>
                  <a:gd name="connsiteX2-25" fmla="*/ 718716 w 798122"/>
                  <a:gd name="connsiteY2-26" fmla="*/ 244403 h 244403"/>
                  <a:gd name="connsiteX3-27" fmla="*/ 0 w 798122"/>
                  <a:gd name="connsiteY3-28" fmla="*/ 244403 h 244403"/>
                  <a:gd name="connsiteX4-29" fmla="*/ 0 w 798122"/>
                  <a:gd name="connsiteY4-30" fmla="*/ 0 h 244403"/>
                  <a:gd name="connsiteX0-31" fmla="*/ 0 w 800169"/>
                  <a:gd name="connsiteY0-32" fmla="*/ 0 h 244403"/>
                  <a:gd name="connsiteX1-33" fmla="*/ 718716 w 800169"/>
                  <a:gd name="connsiteY1-34" fmla="*/ 0 h 244403"/>
                  <a:gd name="connsiteX2-35" fmla="*/ 718716 w 800169"/>
                  <a:gd name="connsiteY2-36" fmla="*/ 244403 h 244403"/>
                  <a:gd name="connsiteX3-37" fmla="*/ 0 w 800169"/>
                  <a:gd name="connsiteY3-38" fmla="*/ 244403 h 244403"/>
                  <a:gd name="connsiteX4-39" fmla="*/ 0 w 800169"/>
                  <a:gd name="connsiteY4-40" fmla="*/ 0 h 244403"/>
                  <a:gd name="connsiteX0-41" fmla="*/ 0 w 806646"/>
                  <a:gd name="connsiteY0-42" fmla="*/ 0 h 244403"/>
                  <a:gd name="connsiteX1-43" fmla="*/ 718716 w 806646"/>
                  <a:gd name="connsiteY1-44" fmla="*/ 0 h 244403"/>
                  <a:gd name="connsiteX2-45" fmla="*/ 718716 w 806646"/>
                  <a:gd name="connsiteY2-46" fmla="*/ 244403 h 244403"/>
                  <a:gd name="connsiteX3-47" fmla="*/ 0 w 806646"/>
                  <a:gd name="connsiteY3-48" fmla="*/ 244403 h 244403"/>
                  <a:gd name="connsiteX4-49" fmla="*/ 0 w 806646"/>
                  <a:gd name="connsiteY4-50" fmla="*/ 0 h 244403"/>
                  <a:gd name="connsiteX0-51" fmla="*/ 0 w 813593"/>
                  <a:gd name="connsiteY0-52" fmla="*/ 0 h 244403"/>
                  <a:gd name="connsiteX1-53" fmla="*/ 718716 w 813593"/>
                  <a:gd name="connsiteY1-54" fmla="*/ 0 h 244403"/>
                  <a:gd name="connsiteX2-55" fmla="*/ 718716 w 813593"/>
                  <a:gd name="connsiteY2-56" fmla="*/ 244403 h 244403"/>
                  <a:gd name="connsiteX3-57" fmla="*/ 0 w 813593"/>
                  <a:gd name="connsiteY3-58" fmla="*/ 244403 h 244403"/>
                  <a:gd name="connsiteX4-59" fmla="*/ 0 w 813593"/>
                  <a:gd name="connsiteY4-60" fmla="*/ 0 h 24440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直角三角形 31"/>
              <p:cNvSpPr/>
              <p:nvPr/>
            </p:nvSpPr>
            <p:spPr>
              <a:xfrm flipH="1">
                <a:off x="6993772" y="3050611"/>
                <a:ext cx="623251" cy="165090"/>
              </a:xfrm>
              <a:prstGeom prst="r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矩形 38"/>
              <p:cNvSpPr/>
              <p:nvPr/>
            </p:nvSpPr>
            <p:spPr>
              <a:xfrm flipH="1">
                <a:off x="6803694" y="3272847"/>
                <a:ext cx="813330" cy="244460"/>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1" fmla="*/ 0 w 765250"/>
                  <a:gd name="connsiteY0-2" fmla="*/ 0 h 244403"/>
                  <a:gd name="connsiteX1-3" fmla="*/ 718716 w 765250"/>
                  <a:gd name="connsiteY1-4" fmla="*/ 0 h 244403"/>
                  <a:gd name="connsiteX2-5" fmla="*/ 718716 w 765250"/>
                  <a:gd name="connsiteY2-6" fmla="*/ 244403 h 244403"/>
                  <a:gd name="connsiteX3-7" fmla="*/ 0 w 765250"/>
                  <a:gd name="connsiteY3-8" fmla="*/ 244403 h 244403"/>
                  <a:gd name="connsiteX4-9" fmla="*/ 0 w 765250"/>
                  <a:gd name="connsiteY4-10" fmla="*/ 0 h 244403"/>
                  <a:gd name="connsiteX0-11" fmla="*/ 0 w 783864"/>
                  <a:gd name="connsiteY0-12" fmla="*/ 0 h 244403"/>
                  <a:gd name="connsiteX1-13" fmla="*/ 718716 w 783864"/>
                  <a:gd name="connsiteY1-14" fmla="*/ 0 h 244403"/>
                  <a:gd name="connsiteX2-15" fmla="*/ 718716 w 783864"/>
                  <a:gd name="connsiteY2-16" fmla="*/ 244403 h 244403"/>
                  <a:gd name="connsiteX3-17" fmla="*/ 0 w 783864"/>
                  <a:gd name="connsiteY3-18" fmla="*/ 244403 h 244403"/>
                  <a:gd name="connsiteX4-19" fmla="*/ 0 w 783864"/>
                  <a:gd name="connsiteY4-20" fmla="*/ 0 h 244403"/>
                  <a:gd name="connsiteX0-21" fmla="*/ 0 w 798122"/>
                  <a:gd name="connsiteY0-22" fmla="*/ 0 h 244403"/>
                  <a:gd name="connsiteX1-23" fmla="*/ 718716 w 798122"/>
                  <a:gd name="connsiteY1-24" fmla="*/ 0 h 244403"/>
                  <a:gd name="connsiteX2-25" fmla="*/ 718716 w 798122"/>
                  <a:gd name="connsiteY2-26" fmla="*/ 244403 h 244403"/>
                  <a:gd name="connsiteX3-27" fmla="*/ 0 w 798122"/>
                  <a:gd name="connsiteY3-28" fmla="*/ 244403 h 244403"/>
                  <a:gd name="connsiteX4-29" fmla="*/ 0 w 798122"/>
                  <a:gd name="connsiteY4-30" fmla="*/ 0 h 244403"/>
                  <a:gd name="connsiteX0-31" fmla="*/ 0 w 800169"/>
                  <a:gd name="connsiteY0-32" fmla="*/ 0 h 244403"/>
                  <a:gd name="connsiteX1-33" fmla="*/ 718716 w 800169"/>
                  <a:gd name="connsiteY1-34" fmla="*/ 0 h 244403"/>
                  <a:gd name="connsiteX2-35" fmla="*/ 718716 w 800169"/>
                  <a:gd name="connsiteY2-36" fmla="*/ 244403 h 244403"/>
                  <a:gd name="connsiteX3-37" fmla="*/ 0 w 800169"/>
                  <a:gd name="connsiteY3-38" fmla="*/ 244403 h 244403"/>
                  <a:gd name="connsiteX4-39" fmla="*/ 0 w 800169"/>
                  <a:gd name="connsiteY4-40" fmla="*/ 0 h 244403"/>
                  <a:gd name="connsiteX0-41" fmla="*/ 0 w 806646"/>
                  <a:gd name="connsiteY0-42" fmla="*/ 0 h 244403"/>
                  <a:gd name="connsiteX1-43" fmla="*/ 718716 w 806646"/>
                  <a:gd name="connsiteY1-44" fmla="*/ 0 h 244403"/>
                  <a:gd name="connsiteX2-45" fmla="*/ 718716 w 806646"/>
                  <a:gd name="connsiteY2-46" fmla="*/ 244403 h 244403"/>
                  <a:gd name="connsiteX3-47" fmla="*/ 0 w 806646"/>
                  <a:gd name="connsiteY3-48" fmla="*/ 244403 h 244403"/>
                  <a:gd name="connsiteX4-49" fmla="*/ 0 w 806646"/>
                  <a:gd name="connsiteY4-50" fmla="*/ 0 h 244403"/>
                  <a:gd name="connsiteX0-51" fmla="*/ 0 w 813593"/>
                  <a:gd name="connsiteY0-52" fmla="*/ 0 h 244403"/>
                  <a:gd name="connsiteX1-53" fmla="*/ 718716 w 813593"/>
                  <a:gd name="connsiteY1-54" fmla="*/ 0 h 244403"/>
                  <a:gd name="connsiteX2-55" fmla="*/ 718716 w 813593"/>
                  <a:gd name="connsiteY2-56" fmla="*/ 244403 h 244403"/>
                  <a:gd name="connsiteX3-57" fmla="*/ 0 w 813593"/>
                  <a:gd name="connsiteY3-58" fmla="*/ 244403 h 244403"/>
                  <a:gd name="connsiteX4-59" fmla="*/ 0 w 813593"/>
                  <a:gd name="connsiteY4-60" fmla="*/ 0 h 24440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矩形 38"/>
              <p:cNvSpPr/>
              <p:nvPr/>
            </p:nvSpPr>
            <p:spPr>
              <a:xfrm flipH="1">
                <a:off x="6886449" y="3304595"/>
                <a:ext cx="730574" cy="177789"/>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1" fmla="*/ 0 w 765250"/>
                  <a:gd name="connsiteY0-2" fmla="*/ 0 h 244403"/>
                  <a:gd name="connsiteX1-3" fmla="*/ 718716 w 765250"/>
                  <a:gd name="connsiteY1-4" fmla="*/ 0 h 244403"/>
                  <a:gd name="connsiteX2-5" fmla="*/ 718716 w 765250"/>
                  <a:gd name="connsiteY2-6" fmla="*/ 244403 h 244403"/>
                  <a:gd name="connsiteX3-7" fmla="*/ 0 w 765250"/>
                  <a:gd name="connsiteY3-8" fmla="*/ 244403 h 244403"/>
                  <a:gd name="connsiteX4-9" fmla="*/ 0 w 765250"/>
                  <a:gd name="connsiteY4-10" fmla="*/ 0 h 244403"/>
                  <a:gd name="connsiteX0-11" fmla="*/ 0 w 783864"/>
                  <a:gd name="connsiteY0-12" fmla="*/ 0 h 244403"/>
                  <a:gd name="connsiteX1-13" fmla="*/ 718716 w 783864"/>
                  <a:gd name="connsiteY1-14" fmla="*/ 0 h 244403"/>
                  <a:gd name="connsiteX2-15" fmla="*/ 718716 w 783864"/>
                  <a:gd name="connsiteY2-16" fmla="*/ 244403 h 244403"/>
                  <a:gd name="connsiteX3-17" fmla="*/ 0 w 783864"/>
                  <a:gd name="connsiteY3-18" fmla="*/ 244403 h 244403"/>
                  <a:gd name="connsiteX4-19" fmla="*/ 0 w 783864"/>
                  <a:gd name="connsiteY4-20" fmla="*/ 0 h 244403"/>
                  <a:gd name="connsiteX0-21" fmla="*/ 0 w 798122"/>
                  <a:gd name="connsiteY0-22" fmla="*/ 0 h 244403"/>
                  <a:gd name="connsiteX1-23" fmla="*/ 718716 w 798122"/>
                  <a:gd name="connsiteY1-24" fmla="*/ 0 h 244403"/>
                  <a:gd name="connsiteX2-25" fmla="*/ 718716 w 798122"/>
                  <a:gd name="connsiteY2-26" fmla="*/ 244403 h 244403"/>
                  <a:gd name="connsiteX3-27" fmla="*/ 0 w 798122"/>
                  <a:gd name="connsiteY3-28" fmla="*/ 244403 h 244403"/>
                  <a:gd name="connsiteX4-29" fmla="*/ 0 w 798122"/>
                  <a:gd name="connsiteY4-30" fmla="*/ 0 h 244403"/>
                  <a:gd name="connsiteX0-31" fmla="*/ 0 w 800169"/>
                  <a:gd name="connsiteY0-32" fmla="*/ 0 h 244403"/>
                  <a:gd name="connsiteX1-33" fmla="*/ 718716 w 800169"/>
                  <a:gd name="connsiteY1-34" fmla="*/ 0 h 244403"/>
                  <a:gd name="connsiteX2-35" fmla="*/ 718716 w 800169"/>
                  <a:gd name="connsiteY2-36" fmla="*/ 244403 h 244403"/>
                  <a:gd name="connsiteX3-37" fmla="*/ 0 w 800169"/>
                  <a:gd name="connsiteY3-38" fmla="*/ 244403 h 244403"/>
                  <a:gd name="connsiteX4-39" fmla="*/ 0 w 800169"/>
                  <a:gd name="connsiteY4-40" fmla="*/ 0 h 244403"/>
                  <a:gd name="connsiteX0-41" fmla="*/ 0 w 806646"/>
                  <a:gd name="connsiteY0-42" fmla="*/ 0 h 244403"/>
                  <a:gd name="connsiteX1-43" fmla="*/ 718716 w 806646"/>
                  <a:gd name="connsiteY1-44" fmla="*/ 0 h 244403"/>
                  <a:gd name="connsiteX2-45" fmla="*/ 718716 w 806646"/>
                  <a:gd name="connsiteY2-46" fmla="*/ 244403 h 244403"/>
                  <a:gd name="connsiteX3-47" fmla="*/ 0 w 806646"/>
                  <a:gd name="connsiteY3-48" fmla="*/ 244403 h 244403"/>
                  <a:gd name="connsiteX4-49" fmla="*/ 0 w 806646"/>
                  <a:gd name="connsiteY4-50" fmla="*/ 0 h 244403"/>
                  <a:gd name="connsiteX0-51" fmla="*/ 0 w 813593"/>
                  <a:gd name="connsiteY0-52" fmla="*/ 0 h 244403"/>
                  <a:gd name="connsiteX1-53" fmla="*/ 718716 w 813593"/>
                  <a:gd name="connsiteY1-54" fmla="*/ 0 h 244403"/>
                  <a:gd name="connsiteX2-55" fmla="*/ 718716 w 813593"/>
                  <a:gd name="connsiteY2-56" fmla="*/ 244403 h 244403"/>
                  <a:gd name="connsiteX3-57" fmla="*/ 0 w 813593"/>
                  <a:gd name="connsiteY3-58" fmla="*/ 244403 h 244403"/>
                  <a:gd name="connsiteX4-59" fmla="*/ 0 w 813593"/>
                  <a:gd name="connsiteY4-60" fmla="*/ 0 h 24440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直角三角形 34"/>
              <p:cNvSpPr/>
              <p:nvPr/>
            </p:nvSpPr>
            <p:spPr>
              <a:xfrm flipH="1">
                <a:off x="6993772" y="3318882"/>
                <a:ext cx="623251" cy="163503"/>
              </a:xfrm>
              <a:prstGeom prst="r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矩形 35"/>
              <p:cNvSpPr/>
              <p:nvPr/>
            </p:nvSpPr>
            <p:spPr>
              <a:xfrm>
                <a:off x="9005762" y="2802976"/>
                <a:ext cx="143529" cy="638137"/>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9169980" y="2768053"/>
                <a:ext cx="143528" cy="74290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矩形 37"/>
              <p:cNvSpPr/>
              <p:nvPr/>
            </p:nvSpPr>
            <p:spPr>
              <a:xfrm>
                <a:off x="8999298" y="2729955"/>
                <a:ext cx="149994" cy="5238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矩形 38"/>
              <p:cNvSpPr/>
              <p:nvPr/>
            </p:nvSpPr>
            <p:spPr>
              <a:xfrm>
                <a:off x="9003176" y="3458573"/>
                <a:ext cx="149994" cy="5238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矩形 39"/>
              <p:cNvSpPr/>
              <p:nvPr/>
            </p:nvSpPr>
            <p:spPr>
              <a:xfrm>
                <a:off x="8823442" y="2809325"/>
                <a:ext cx="144822" cy="638137"/>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8818270" y="2736305"/>
                <a:ext cx="149994" cy="5238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p:cNvSpPr/>
              <p:nvPr/>
            </p:nvSpPr>
            <p:spPr>
              <a:xfrm>
                <a:off x="8822149" y="3464923"/>
                <a:ext cx="149994" cy="5238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p:cNvSpPr/>
              <p:nvPr/>
            </p:nvSpPr>
            <p:spPr>
              <a:xfrm>
                <a:off x="8153641" y="3434763"/>
                <a:ext cx="636182" cy="7302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44" name="矩形 43"/>
              <p:cNvSpPr/>
              <p:nvPr/>
            </p:nvSpPr>
            <p:spPr>
              <a:xfrm>
                <a:off x="8153641" y="3339518"/>
                <a:ext cx="636182" cy="7302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45" name="矩形 44"/>
              <p:cNvSpPr/>
              <p:nvPr/>
            </p:nvSpPr>
            <p:spPr>
              <a:xfrm rot="10800000" flipH="1">
                <a:off x="9547998" y="2967216"/>
                <a:ext cx="72008" cy="612000"/>
              </a:xfrm>
              <a:prstGeom prst="rect">
                <a:avLst/>
              </a:prstGeom>
              <a:solidFill>
                <a:schemeClr val="tx2">
                  <a:lumMod val="60000"/>
                  <a:lumOff val="40000"/>
                </a:schemeClr>
              </a:solidFill>
              <a:ln>
                <a:noFill/>
              </a:ln>
              <a:scene3d>
                <a:camera prst="orthographicFront">
                  <a:rot lat="0" lon="0" rev="3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grpSp>
          <p:nvGrpSpPr>
            <p:cNvPr id="12" name="组合 46"/>
            <p:cNvGrpSpPr/>
            <p:nvPr/>
          </p:nvGrpSpPr>
          <p:grpSpPr bwMode="auto">
            <a:xfrm>
              <a:off x="10380929" y="4071943"/>
              <a:ext cx="1633094" cy="957609"/>
              <a:chOff x="9925482" y="2571744"/>
              <a:chExt cx="1224980" cy="957609"/>
            </a:xfrm>
          </p:grpSpPr>
          <p:sp>
            <p:nvSpPr>
              <p:cNvPr id="16" name="矩形 15"/>
              <p:cNvSpPr/>
              <p:nvPr/>
            </p:nvSpPr>
            <p:spPr>
              <a:xfrm>
                <a:off x="9925941" y="2779645"/>
                <a:ext cx="143528" cy="74131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矩形 16"/>
              <p:cNvSpPr/>
              <p:nvPr/>
            </p:nvSpPr>
            <p:spPr>
              <a:xfrm>
                <a:off x="10100503" y="2774883"/>
                <a:ext cx="143529" cy="74290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17"/>
              <p:cNvSpPr/>
              <p:nvPr/>
            </p:nvSpPr>
            <p:spPr>
              <a:xfrm>
                <a:off x="10439283" y="2884413"/>
                <a:ext cx="72411" cy="63496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9" name="矩形 18"/>
              <p:cNvSpPr/>
              <p:nvPr/>
            </p:nvSpPr>
            <p:spPr>
              <a:xfrm>
                <a:off x="10528504" y="2884413"/>
                <a:ext cx="72411" cy="63496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0" name="矩形 19"/>
              <p:cNvSpPr/>
              <p:nvPr/>
            </p:nvSpPr>
            <p:spPr>
              <a:xfrm>
                <a:off x="10277652" y="2811393"/>
                <a:ext cx="143528" cy="638137"/>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矩形 20"/>
              <p:cNvSpPr/>
              <p:nvPr/>
            </p:nvSpPr>
            <p:spPr>
              <a:xfrm>
                <a:off x="10271186" y="2746310"/>
                <a:ext cx="149994" cy="5238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矩形 21"/>
              <p:cNvSpPr/>
              <p:nvPr/>
            </p:nvSpPr>
            <p:spPr>
              <a:xfrm>
                <a:off x="10276358" y="3466992"/>
                <a:ext cx="148701" cy="5238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矩形 22"/>
              <p:cNvSpPr/>
              <p:nvPr/>
            </p:nvSpPr>
            <p:spPr>
              <a:xfrm>
                <a:off x="10637120" y="2773295"/>
                <a:ext cx="144822" cy="74290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4" name="组合 3"/>
              <p:cNvGrpSpPr/>
              <p:nvPr/>
            </p:nvGrpSpPr>
            <p:grpSpPr bwMode="auto">
              <a:xfrm rot="5400000">
                <a:off x="10503611" y="2882502"/>
                <a:ext cx="957609" cy="336093"/>
                <a:chOff x="5533567" y="5687705"/>
                <a:chExt cx="813593" cy="244403"/>
              </a:xfrm>
            </p:grpSpPr>
            <p:sp>
              <p:nvSpPr>
                <p:cNvPr id="25" name="矩形 38"/>
                <p:cNvSpPr/>
                <p:nvPr/>
              </p:nvSpPr>
              <p:spPr>
                <a:xfrm flipH="1">
                  <a:off x="5533525" y="5687705"/>
                  <a:ext cx="813250" cy="244476"/>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1" fmla="*/ 0 w 765250"/>
                    <a:gd name="connsiteY0-2" fmla="*/ 0 h 244403"/>
                    <a:gd name="connsiteX1-3" fmla="*/ 718716 w 765250"/>
                    <a:gd name="connsiteY1-4" fmla="*/ 0 h 244403"/>
                    <a:gd name="connsiteX2-5" fmla="*/ 718716 w 765250"/>
                    <a:gd name="connsiteY2-6" fmla="*/ 244403 h 244403"/>
                    <a:gd name="connsiteX3-7" fmla="*/ 0 w 765250"/>
                    <a:gd name="connsiteY3-8" fmla="*/ 244403 h 244403"/>
                    <a:gd name="connsiteX4-9" fmla="*/ 0 w 765250"/>
                    <a:gd name="connsiteY4-10" fmla="*/ 0 h 244403"/>
                    <a:gd name="connsiteX0-11" fmla="*/ 0 w 783864"/>
                    <a:gd name="connsiteY0-12" fmla="*/ 0 h 244403"/>
                    <a:gd name="connsiteX1-13" fmla="*/ 718716 w 783864"/>
                    <a:gd name="connsiteY1-14" fmla="*/ 0 h 244403"/>
                    <a:gd name="connsiteX2-15" fmla="*/ 718716 w 783864"/>
                    <a:gd name="connsiteY2-16" fmla="*/ 244403 h 244403"/>
                    <a:gd name="connsiteX3-17" fmla="*/ 0 w 783864"/>
                    <a:gd name="connsiteY3-18" fmla="*/ 244403 h 244403"/>
                    <a:gd name="connsiteX4-19" fmla="*/ 0 w 783864"/>
                    <a:gd name="connsiteY4-20" fmla="*/ 0 h 244403"/>
                    <a:gd name="connsiteX0-21" fmla="*/ 0 w 798122"/>
                    <a:gd name="connsiteY0-22" fmla="*/ 0 h 244403"/>
                    <a:gd name="connsiteX1-23" fmla="*/ 718716 w 798122"/>
                    <a:gd name="connsiteY1-24" fmla="*/ 0 h 244403"/>
                    <a:gd name="connsiteX2-25" fmla="*/ 718716 w 798122"/>
                    <a:gd name="connsiteY2-26" fmla="*/ 244403 h 244403"/>
                    <a:gd name="connsiteX3-27" fmla="*/ 0 w 798122"/>
                    <a:gd name="connsiteY3-28" fmla="*/ 244403 h 244403"/>
                    <a:gd name="connsiteX4-29" fmla="*/ 0 w 798122"/>
                    <a:gd name="connsiteY4-30" fmla="*/ 0 h 244403"/>
                    <a:gd name="connsiteX0-31" fmla="*/ 0 w 800169"/>
                    <a:gd name="connsiteY0-32" fmla="*/ 0 h 244403"/>
                    <a:gd name="connsiteX1-33" fmla="*/ 718716 w 800169"/>
                    <a:gd name="connsiteY1-34" fmla="*/ 0 h 244403"/>
                    <a:gd name="connsiteX2-35" fmla="*/ 718716 w 800169"/>
                    <a:gd name="connsiteY2-36" fmla="*/ 244403 h 244403"/>
                    <a:gd name="connsiteX3-37" fmla="*/ 0 w 800169"/>
                    <a:gd name="connsiteY3-38" fmla="*/ 244403 h 244403"/>
                    <a:gd name="connsiteX4-39" fmla="*/ 0 w 800169"/>
                    <a:gd name="connsiteY4-40" fmla="*/ 0 h 244403"/>
                    <a:gd name="connsiteX0-41" fmla="*/ 0 w 806646"/>
                    <a:gd name="connsiteY0-42" fmla="*/ 0 h 244403"/>
                    <a:gd name="connsiteX1-43" fmla="*/ 718716 w 806646"/>
                    <a:gd name="connsiteY1-44" fmla="*/ 0 h 244403"/>
                    <a:gd name="connsiteX2-45" fmla="*/ 718716 w 806646"/>
                    <a:gd name="connsiteY2-46" fmla="*/ 244403 h 244403"/>
                    <a:gd name="connsiteX3-47" fmla="*/ 0 w 806646"/>
                    <a:gd name="connsiteY3-48" fmla="*/ 244403 h 244403"/>
                    <a:gd name="connsiteX4-49" fmla="*/ 0 w 806646"/>
                    <a:gd name="connsiteY4-50" fmla="*/ 0 h 244403"/>
                    <a:gd name="connsiteX0-51" fmla="*/ 0 w 813593"/>
                    <a:gd name="connsiteY0-52" fmla="*/ 0 h 244403"/>
                    <a:gd name="connsiteX1-53" fmla="*/ 718716 w 813593"/>
                    <a:gd name="connsiteY1-54" fmla="*/ 0 h 244403"/>
                    <a:gd name="connsiteX2-55" fmla="*/ 718716 w 813593"/>
                    <a:gd name="connsiteY2-56" fmla="*/ 244403 h 244403"/>
                    <a:gd name="connsiteX3-57" fmla="*/ 0 w 813593"/>
                    <a:gd name="connsiteY3-58" fmla="*/ 244403 h 244403"/>
                    <a:gd name="connsiteX4-59" fmla="*/ 0 w 813593"/>
                    <a:gd name="connsiteY4-60" fmla="*/ 0 h 24440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矩形 38"/>
                <p:cNvSpPr/>
                <p:nvPr/>
              </p:nvSpPr>
              <p:spPr>
                <a:xfrm flipH="1">
                  <a:off x="5615794" y="5725317"/>
                  <a:ext cx="730981" cy="177715"/>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1" fmla="*/ 0 w 765250"/>
                    <a:gd name="connsiteY0-2" fmla="*/ 0 h 244403"/>
                    <a:gd name="connsiteX1-3" fmla="*/ 718716 w 765250"/>
                    <a:gd name="connsiteY1-4" fmla="*/ 0 h 244403"/>
                    <a:gd name="connsiteX2-5" fmla="*/ 718716 w 765250"/>
                    <a:gd name="connsiteY2-6" fmla="*/ 244403 h 244403"/>
                    <a:gd name="connsiteX3-7" fmla="*/ 0 w 765250"/>
                    <a:gd name="connsiteY3-8" fmla="*/ 244403 h 244403"/>
                    <a:gd name="connsiteX4-9" fmla="*/ 0 w 765250"/>
                    <a:gd name="connsiteY4-10" fmla="*/ 0 h 244403"/>
                    <a:gd name="connsiteX0-11" fmla="*/ 0 w 783864"/>
                    <a:gd name="connsiteY0-12" fmla="*/ 0 h 244403"/>
                    <a:gd name="connsiteX1-13" fmla="*/ 718716 w 783864"/>
                    <a:gd name="connsiteY1-14" fmla="*/ 0 h 244403"/>
                    <a:gd name="connsiteX2-15" fmla="*/ 718716 w 783864"/>
                    <a:gd name="connsiteY2-16" fmla="*/ 244403 h 244403"/>
                    <a:gd name="connsiteX3-17" fmla="*/ 0 w 783864"/>
                    <a:gd name="connsiteY3-18" fmla="*/ 244403 h 244403"/>
                    <a:gd name="connsiteX4-19" fmla="*/ 0 w 783864"/>
                    <a:gd name="connsiteY4-20" fmla="*/ 0 h 244403"/>
                    <a:gd name="connsiteX0-21" fmla="*/ 0 w 798122"/>
                    <a:gd name="connsiteY0-22" fmla="*/ 0 h 244403"/>
                    <a:gd name="connsiteX1-23" fmla="*/ 718716 w 798122"/>
                    <a:gd name="connsiteY1-24" fmla="*/ 0 h 244403"/>
                    <a:gd name="connsiteX2-25" fmla="*/ 718716 w 798122"/>
                    <a:gd name="connsiteY2-26" fmla="*/ 244403 h 244403"/>
                    <a:gd name="connsiteX3-27" fmla="*/ 0 w 798122"/>
                    <a:gd name="connsiteY3-28" fmla="*/ 244403 h 244403"/>
                    <a:gd name="connsiteX4-29" fmla="*/ 0 w 798122"/>
                    <a:gd name="connsiteY4-30" fmla="*/ 0 h 244403"/>
                    <a:gd name="connsiteX0-31" fmla="*/ 0 w 800169"/>
                    <a:gd name="connsiteY0-32" fmla="*/ 0 h 244403"/>
                    <a:gd name="connsiteX1-33" fmla="*/ 718716 w 800169"/>
                    <a:gd name="connsiteY1-34" fmla="*/ 0 h 244403"/>
                    <a:gd name="connsiteX2-35" fmla="*/ 718716 w 800169"/>
                    <a:gd name="connsiteY2-36" fmla="*/ 244403 h 244403"/>
                    <a:gd name="connsiteX3-37" fmla="*/ 0 w 800169"/>
                    <a:gd name="connsiteY3-38" fmla="*/ 244403 h 244403"/>
                    <a:gd name="connsiteX4-39" fmla="*/ 0 w 800169"/>
                    <a:gd name="connsiteY4-40" fmla="*/ 0 h 244403"/>
                    <a:gd name="connsiteX0-41" fmla="*/ 0 w 806646"/>
                    <a:gd name="connsiteY0-42" fmla="*/ 0 h 244403"/>
                    <a:gd name="connsiteX1-43" fmla="*/ 718716 w 806646"/>
                    <a:gd name="connsiteY1-44" fmla="*/ 0 h 244403"/>
                    <a:gd name="connsiteX2-45" fmla="*/ 718716 w 806646"/>
                    <a:gd name="connsiteY2-46" fmla="*/ 244403 h 244403"/>
                    <a:gd name="connsiteX3-47" fmla="*/ 0 w 806646"/>
                    <a:gd name="connsiteY3-48" fmla="*/ 244403 h 244403"/>
                    <a:gd name="connsiteX4-49" fmla="*/ 0 w 806646"/>
                    <a:gd name="connsiteY4-50" fmla="*/ 0 h 244403"/>
                    <a:gd name="connsiteX0-51" fmla="*/ 0 w 813593"/>
                    <a:gd name="connsiteY0-52" fmla="*/ 0 h 244403"/>
                    <a:gd name="connsiteX1-53" fmla="*/ 718716 w 813593"/>
                    <a:gd name="connsiteY1-54" fmla="*/ 0 h 244403"/>
                    <a:gd name="connsiteX2-55" fmla="*/ 718716 w 813593"/>
                    <a:gd name="connsiteY2-56" fmla="*/ 244403 h 244403"/>
                    <a:gd name="connsiteX3-57" fmla="*/ 0 w 813593"/>
                    <a:gd name="connsiteY3-58" fmla="*/ 244403 h 244403"/>
                    <a:gd name="connsiteX4-59" fmla="*/ 0 w 813593"/>
                    <a:gd name="connsiteY4-60" fmla="*/ 0 h 24440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直角三角形 26"/>
                <p:cNvSpPr/>
                <p:nvPr/>
              </p:nvSpPr>
              <p:spPr>
                <a:xfrm flipH="1">
                  <a:off x="5723688" y="5738481"/>
                  <a:ext cx="623087" cy="164551"/>
                </a:xfrm>
                <a:prstGeom prst="r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pic>
          <p:nvPicPr>
            <p:cNvPr id="13" name="图片 62" descr="机器人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76160" y="3786190"/>
              <a:ext cx="801973" cy="73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63" descr="机器人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99973" y="4071942"/>
              <a:ext cx="880308" cy="761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64" descr="机器人3.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333304" y="3357562"/>
              <a:ext cx="852686" cy="994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46" name="直接连接符 45"/>
          <p:cNvCxnSpPr/>
          <p:nvPr userDrawn="1"/>
        </p:nvCxnSpPr>
        <p:spPr>
          <a:xfrm rot="16200000" flipH="1">
            <a:off x="488156" y="2631282"/>
            <a:ext cx="357187" cy="38100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userDrawn="1"/>
        </p:nvCxnSpPr>
        <p:spPr>
          <a:xfrm rot="16200000" flipH="1">
            <a:off x="1238250" y="2667000"/>
            <a:ext cx="285750" cy="9525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userDrawn="1"/>
        </p:nvCxnSpPr>
        <p:spPr>
          <a:xfrm rot="5400000">
            <a:off x="1893093" y="2631282"/>
            <a:ext cx="500063" cy="9525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userDrawn="1"/>
        </p:nvCxnSpPr>
        <p:spPr>
          <a:xfrm rot="5400000">
            <a:off x="2702718" y="2821782"/>
            <a:ext cx="214313" cy="28575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userDrawn="1"/>
        </p:nvCxnSpPr>
        <p:spPr>
          <a:xfrm rot="10800000" flipV="1">
            <a:off x="2952750" y="3214688"/>
            <a:ext cx="571500" cy="214312"/>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1" name="Picture 2" descr="E:\讯飞工作文件\logo\讯飞教育圆形LOGO.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07975" y="285750"/>
            <a:ext cx="71437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2" name="组合 54"/>
          <p:cNvGrpSpPr/>
          <p:nvPr userDrawn="1"/>
        </p:nvGrpSpPr>
        <p:grpSpPr bwMode="auto">
          <a:xfrm>
            <a:off x="0" y="3000375"/>
            <a:ext cx="12190413" cy="2790825"/>
            <a:chOff x="0" y="3000375"/>
            <a:chExt cx="12190413" cy="2790825"/>
          </a:xfrm>
        </p:grpSpPr>
        <p:pic>
          <p:nvPicPr>
            <p:cNvPr id="53" name="图片 50" descr="人工智能.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65164" y="3000375"/>
              <a:ext cx="10717211"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4" name="组合 53"/>
            <p:cNvGrpSpPr/>
            <p:nvPr userDrawn="1"/>
          </p:nvGrpSpPr>
          <p:grpSpPr>
            <a:xfrm>
              <a:off x="0" y="4929198"/>
              <a:ext cx="12190413" cy="142876"/>
              <a:chOff x="1" y="5360074"/>
              <a:chExt cx="9374634" cy="157158"/>
            </a:xfrm>
            <a:solidFill>
              <a:schemeClr val="accent1">
                <a:lumMod val="50000"/>
              </a:schemeClr>
            </a:solidFill>
          </p:grpSpPr>
          <p:sp>
            <p:nvSpPr>
              <p:cNvPr id="55" name="矩形 54"/>
              <p:cNvSpPr/>
              <p:nvPr/>
            </p:nvSpPr>
            <p:spPr>
              <a:xfrm>
                <a:off x="1" y="5360074"/>
                <a:ext cx="4355976" cy="15715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矩形 55"/>
              <p:cNvSpPr/>
              <p:nvPr/>
            </p:nvSpPr>
            <p:spPr>
              <a:xfrm>
                <a:off x="4355976" y="5360074"/>
                <a:ext cx="5018659" cy="15715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2" name="标题 1"/>
          <p:cNvSpPr>
            <a:spLocks noGrp="1"/>
          </p:cNvSpPr>
          <p:nvPr>
            <p:ph type="ctrTitle"/>
          </p:nvPr>
        </p:nvSpPr>
        <p:spPr>
          <a:xfrm>
            <a:off x="5522912" y="1587496"/>
            <a:ext cx="6038849" cy="817568"/>
          </a:xfrm>
          <a:prstGeom prst="rect">
            <a:avLst/>
          </a:prstGeom>
        </p:spPr>
        <p:txBody>
          <a:bodyPr/>
          <a:lstStyle>
            <a:lvl1pPr algn="r">
              <a:defRPr sz="32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p:cNvSpPr>
            <a:spLocks noGrp="1"/>
          </p:cNvSpPr>
          <p:nvPr>
            <p:ph type="subTitle" idx="1"/>
          </p:nvPr>
        </p:nvSpPr>
        <p:spPr>
          <a:xfrm>
            <a:off x="5522912" y="1138107"/>
            <a:ext cx="5411788" cy="409182"/>
          </a:xfrm>
          <a:prstGeom prst="rect">
            <a:avLst/>
          </a:prstGeom>
        </p:spPr>
        <p:txBody>
          <a:bodyPr/>
          <a:lstStyle>
            <a:lvl1pPr marL="0" indent="0" algn="l">
              <a:buNone/>
              <a:defRPr sz="2000">
                <a:solidFill>
                  <a:schemeClr val="tx1">
                    <a:tint val="75000"/>
                  </a:schemeClr>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cxnSp>
        <p:nvCxnSpPr>
          <p:cNvPr id="2" name="直接连接符 1"/>
          <p:cNvCxnSpPr/>
          <p:nvPr userDrawn="1"/>
        </p:nvCxnSpPr>
        <p:spPr>
          <a:xfrm rot="16200000" flipV="1">
            <a:off x="-495300" y="4156075"/>
            <a:ext cx="3521075" cy="952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userDrawn="1"/>
        </p:nvCxnSpPr>
        <p:spPr>
          <a:xfrm>
            <a:off x="6772275" y="1857375"/>
            <a:ext cx="456088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6"/>
          <p:cNvSpPr txBox="1">
            <a:spLocks noChangeArrowheads="1"/>
          </p:cNvSpPr>
          <p:nvPr userDrawn="1"/>
        </p:nvSpPr>
        <p:spPr bwMode="auto">
          <a:xfrm>
            <a:off x="7912100" y="1262063"/>
            <a:ext cx="1549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defRPr/>
            </a:pPr>
            <a:r>
              <a:rPr lang="zh-CN" altLang="en-US" dirty="0">
                <a:latin typeface="微软雅黑" panose="020B0503020204020204" pitchFamily="34" charset="-122"/>
                <a:ea typeface="微软雅黑" panose="020B0503020204020204" pitchFamily="34" charset="-122"/>
              </a:rPr>
              <a:t>目 录</a:t>
            </a:r>
          </a:p>
        </p:txBody>
      </p:sp>
      <p:cxnSp>
        <p:nvCxnSpPr>
          <p:cNvPr id="5" name="直接连接符 4"/>
          <p:cNvCxnSpPr/>
          <p:nvPr userDrawn="1"/>
        </p:nvCxnSpPr>
        <p:spPr>
          <a:xfrm>
            <a:off x="11333163" y="1857375"/>
            <a:ext cx="0" cy="406558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rot="10800000" flipV="1">
            <a:off x="900113" y="5929313"/>
            <a:ext cx="10433050" cy="317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a:off x="6786023" y="5806404"/>
            <a:ext cx="4095203" cy="142876"/>
            <a:chOff x="1" y="5360074"/>
            <a:chExt cx="9374634" cy="157158"/>
          </a:xfrm>
          <a:solidFill>
            <a:schemeClr val="accent1">
              <a:lumMod val="50000"/>
            </a:schemeClr>
          </a:solidFill>
        </p:grpSpPr>
        <p:sp>
          <p:nvSpPr>
            <p:cNvPr id="8" name="矩形 7"/>
            <p:cNvSpPr/>
            <p:nvPr/>
          </p:nvSpPr>
          <p:spPr>
            <a:xfrm>
              <a:off x="1" y="5360074"/>
              <a:ext cx="4355976" cy="15715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p:cNvSpPr/>
            <p:nvPr/>
          </p:nvSpPr>
          <p:spPr>
            <a:xfrm>
              <a:off x="4355976" y="5360074"/>
              <a:ext cx="5018659" cy="15715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cxnSp>
        <p:nvCxnSpPr>
          <p:cNvPr id="10" name="直接箭头连接符 9"/>
          <p:cNvCxnSpPr/>
          <p:nvPr userDrawn="1"/>
        </p:nvCxnSpPr>
        <p:spPr>
          <a:xfrm flipV="1">
            <a:off x="0" y="764540"/>
            <a:ext cx="12190095" cy="21590"/>
          </a:xfrm>
          <a:prstGeom prst="straightConnector1">
            <a:avLst/>
          </a:prstGeom>
          <a:ln w="19050">
            <a:solidFill>
              <a:schemeClr val="tx2"/>
            </a:solidFill>
            <a:prstDash val="solid"/>
          </a:ln>
        </p:spPr>
        <p:style>
          <a:lnRef idx="1">
            <a:schemeClr val="accent1"/>
          </a:lnRef>
          <a:fillRef idx="0">
            <a:schemeClr val="accent1"/>
          </a:fillRef>
          <a:effectRef idx="0">
            <a:schemeClr val="accent1"/>
          </a:effectRef>
          <a:fontRef idx="minor">
            <a:schemeClr val="tx1"/>
          </a:fontRef>
        </p:style>
      </p:cxnSp>
      <p:pic>
        <p:nvPicPr>
          <p:cNvPr id="11" name="图片 56" descr="机器人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67813" y="1143000"/>
            <a:ext cx="909637"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52" descr="11.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81813" y="2357438"/>
            <a:ext cx="3736975" cy="350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E:\讯飞工作文件\logo\讯飞教育圆形LOGO.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79413" y="142875"/>
            <a:ext cx="71437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5" name="直接箭头连接符 4"/>
          <p:cNvCxnSpPr/>
          <p:nvPr userDrawn="1"/>
        </p:nvCxnSpPr>
        <p:spPr>
          <a:xfrm flipV="1">
            <a:off x="0" y="764540"/>
            <a:ext cx="12190095" cy="21590"/>
          </a:xfrm>
          <a:prstGeom prst="straightConnector1">
            <a:avLst/>
          </a:prstGeom>
          <a:ln w="1905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6" name="圆角矩形 5"/>
          <p:cNvSpPr/>
          <p:nvPr userDrawn="1"/>
        </p:nvSpPr>
        <p:spPr>
          <a:xfrm>
            <a:off x="1270000" y="357188"/>
            <a:ext cx="3816350" cy="333375"/>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userDrawn="1"/>
        </p:nvSpPr>
        <p:spPr>
          <a:xfrm rot="10800000" flipV="1">
            <a:off x="0" y="6429375"/>
            <a:ext cx="12190413" cy="7143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8" name="图片 25" descr="机器人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09375" y="5845175"/>
            <a:ext cx="636588"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E:\讯飞工作文件\logo\讯飞教育圆形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79413" y="142875"/>
            <a:ext cx="71437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268413" y="357188"/>
            <a:ext cx="3817937" cy="333375"/>
          </a:xfrm>
          <a:prstGeom prst="rect">
            <a:avLst/>
          </a:prstGeom>
        </p:spPr>
        <p:txBody>
          <a:bodyPr/>
          <a:lstStyle>
            <a:lvl1pPr>
              <a:defRPr sz="18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hasCustomPrompt="1"/>
          </p:nvPr>
        </p:nvSpPr>
        <p:spPr>
          <a:xfrm>
            <a:off x="637991" y="1237746"/>
            <a:ext cx="10971213" cy="4525963"/>
          </a:xfrm>
          <a:prstGeom prst="rect">
            <a:avLst/>
          </a:prstGeom>
        </p:spPr>
        <p:txBody>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日期占位符 17"/>
          <p:cNvSpPr>
            <a:spLocks noGrp="1"/>
          </p:cNvSpPr>
          <p:nvPr>
            <p:ph type="dt" sz="half" idx="14"/>
          </p:nvPr>
        </p:nvSpPr>
        <p:spPr>
          <a:xfrm>
            <a:off x="638175" y="6480175"/>
            <a:ext cx="2844800" cy="363538"/>
          </a:xfrm>
          <a:prstGeom prst="rect">
            <a:avLst/>
          </a:prstGeom>
        </p:spPr>
        <p:txBody>
          <a:bodyPr/>
          <a:lstStyle>
            <a:lvl1pPr>
              <a:defRPr sz="1400">
                <a:solidFill>
                  <a:schemeClr val="tx1">
                    <a:lumMod val="85000"/>
                    <a:lumOff val="15000"/>
                  </a:schemeClr>
                </a:solidFill>
                <a:latin typeface="微软雅黑" panose="020B0503020204020204" pitchFamily="34" charset="-122"/>
                <a:ea typeface="微软雅黑" panose="020B0503020204020204" pitchFamily="34" charset="-122"/>
              </a:defRPr>
            </a:lvl1pPr>
          </a:lstStyle>
          <a:p>
            <a:pPr>
              <a:defRPr/>
            </a:pPr>
            <a:fld id="{050C1107-F804-4051-8475-6431D7F2CAB6}" type="datetimeFigureOut">
              <a:rPr lang="zh-CN" altLang="en-US"/>
              <a:t>2021/10/27</a:t>
            </a:fld>
            <a:endParaRPr lang="zh-CN" altLang="en-US"/>
          </a:p>
        </p:txBody>
      </p:sp>
      <p:sp>
        <p:nvSpPr>
          <p:cNvPr id="11" name="灯片编号占位符 19"/>
          <p:cNvSpPr>
            <a:spLocks noGrp="1"/>
          </p:cNvSpPr>
          <p:nvPr>
            <p:ph type="sldNum" sz="quarter" idx="15"/>
          </p:nvPr>
        </p:nvSpPr>
        <p:spPr>
          <a:xfrm>
            <a:off x="8797925" y="6478588"/>
            <a:ext cx="2844800" cy="365125"/>
          </a:xfrm>
          <a:prstGeom prst="rect">
            <a:avLst/>
          </a:prstGeom>
        </p:spPr>
        <p:txBody>
          <a:bodyPr/>
          <a:lstStyle>
            <a:lvl1pPr algn="r">
              <a:defRPr sz="1400">
                <a:solidFill>
                  <a:schemeClr val="tx1">
                    <a:lumMod val="85000"/>
                    <a:lumOff val="15000"/>
                  </a:schemeClr>
                </a:solidFill>
                <a:latin typeface="微软雅黑" panose="020B0503020204020204" pitchFamily="34" charset="-122"/>
                <a:ea typeface="微软雅黑" panose="020B0503020204020204" pitchFamily="34" charset="-122"/>
              </a:defRPr>
            </a:lvl1pPr>
          </a:lstStyle>
          <a:p>
            <a:pPr>
              <a:defRPr/>
            </a:pPr>
            <a:fld id="{123AFA4C-E1ED-416F-B485-7DD44BB7A704}" type="slidenum">
              <a:rPr lang="zh-CN" altLang="en-US"/>
              <a:t>‹#›</a:t>
            </a:fld>
            <a:endParaRPr lang="zh-CN" altLang="en-US" dirty="0"/>
          </a:p>
        </p:txBody>
      </p:sp>
    </p:spTree>
  </p:cSld>
  <p:clrMapOvr>
    <a:masterClrMapping/>
  </p:clrMapOvr>
  <p:transition spd="slow" advClick="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结尾">
    <p:spTree>
      <p:nvGrpSpPr>
        <p:cNvPr id="1" name=""/>
        <p:cNvGrpSpPr/>
        <p:nvPr/>
      </p:nvGrpSpPr>
      <p:grpSpPr>
        <a:xfrm>
          <a:off x="0" y="0"/>
          <a:ext cx="0" cy="0"/>
          <a:chOff x="0" y="0"/>
          <a:chExt cx="0" cy="0"/>
        </a:xfrm>
      </p:grpSpPr>
      <p:cxnSp>
        <p:nvCxnSpPr>
          <p:cNvPr id="4" name="直接连接符 3"/>
          <p:cNvCxnSpPr/>
          <p:nvPr userDrawn="1"/>
        </p:nvCxnSpPr>
        <p:spPr>
          <a:xfrm>
            <a:off x="5203825" y="2401888"/>
            <a:ext cx="6086475" cy="0"/>
          </a:xfrm>
          <a:prstGeom prst="line">
            <a:avLst/>
          </a:prstGeom>
          <a:ln w="127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 name="矩形 4"/>
          <p:cNvSpPr/>
          <p:nvPr userDrawn="1"/>
        </p:nvSpPr>
        <p:spPr>
          <a:xfrm>
            <a:off x="0" y="2500313"/>
            <a:ext cx="12190413" cy="1628775"/>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6" name="矩形 5"/>
          <p:cNvSpPr/>
          <p:nvPr userDrawn="1"/>
        </p:nvSpPr>
        <p:spPr>
          <a:xfrm>
            <a:off x="11453813" y="3260725"/>
            <a:ext cx="192087" cy="6381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userDrawn="1"/>
        </p:nvSpPr>
        <p:spPr>
          <a:xfrm>
            <a:off x="11674475" y="3224213"/>
            <a:ext cx="192088" cy="74295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userDrawn="1"/>
        </p:nvSpPr>
        <p:spPr>
          <a:xfrm>
            <a:off x="11463338" y="3186113"/>
            <a:ext cx="200025" cy="523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p:cNvSpPr/>
          <p:nvPr userDrawn="1"/>
        </p:nvSpPr>
        <p:spPr>
          <a:xfrm>
            <a:off x="11452225" y="3914775"/>
            <a:ext cx="200025" cy="523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userDrawn="1"/>
        </p:nvSpPr>
        <p:spPr>
          <a:xfrm>
            <a:off x="11212513" y="3265488"/>
            <a:ext cx="192087" cy="6381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userDrawn="1"/>
        </p:nvSpPr>
        <p:spPr>
          <a:xfrm>
            <a:off x="11222038" y="3192463"/>
            <a:ext cx="200025" cy="523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矩形 11"/>
          <p:cNvSpPr/>
          <p:nvPr userDrawn="1"/>
        </p:nvSpPr>
        <p:spPr>
          <a:xfrm>
            <a:off x="11210925" y="3921125"/>
            <a:ext cx="200025" cy="523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矩形 12"/>
          <p:cNvSpPr/>
          <p:nvPr userDrawn="1"/>
        </p:nvSpPr>
        <p:spPr>
          <a:xfrm>
            <a:off x="10318750" y="3890963"/>
            <a:ext cx="847725" cy="7302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4" name="矩形 13"/>
          <p:cNvSpPr/>
          <p:nvPr userDrawn="1"/>
        </p:nvSpPr>
        <p:spPr>
          <a:xfrm>
            <a:off x="10318750" y="3797300"/>
            <a:ext cx="847725" cy="7143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5" name="矩形 14"/>
          <p:cNvSpPr/>
          <p:nvPr userDrawn="1"/>
        </p:nvSpPr>
        <p:spPr>
          <a:xfrm rot="16200000" flipH="1">
            <a:off x="10845843" y="3115890"/>
            <a:ext cx="72008" cy="815894"/>
          </a:xfrm>
          <a:prstGeom prst="rect">
            <a:avLst/>
          </a:prstGeom>
          <a:solidFill>
            <a:schemeClr val="bg1"/>
          </a:solidFill>
          <a:ln>
            <a:noFill/>
          </a:ln>
          <a:scene3d>
            <a:camera prst="orthographicFront">
              <a:rot lat="0" lon="0" rev="3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pic>
        <p:nvPicPr>
          <p:cNvPr id="16" name="图片 18" descr="机器人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10875" y="1857375"/>
            <a:ext cx="6350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 descr="E:\讯飞工作文件\logo\讯飞教育圆形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79413" y="142875"/>
            <a:ext cx="71437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5450335" y="1845341"/>
            <a:ext cx="5204965" cy="556547"/>
          </a:xfrm>
          <a:prstGeom prst="rect">
            <a:avLst/>
          </a:prstGeom>
        </p:spPr>
        <p:txBody>
          <a:bodyPr/>
          <a:lstStyle>
            <a:lvl1pPr>
              <a:defRPr sz="32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24" name="文本占位符 2"/>
          <p:cNvSpPr>
            <a:spLocks noGrp="1"/>
          </p:cNvSpPr>
          <p:nvPr>
            <p:ph type="body" idx="13" hasCustomPrompt="1"/>
          </p:nvPr>
        </p:nvSpPr>
        <p:spPr>
          <a:xfrm>
            <a:off x="1127512" y="3232951"/>
            <a:ext cx="9093976" cy="309562"/>
          </a:xfrm>
          <a:prstGeom prst="rect">
            <a:avLst/>
          </a:prstGeom>
        </p:spPr>
        <p:txBody>
          <a:bodyPr anchor="b"/>
          <a:lstStyle>
            <a:lvl1pPr marL="0" indent="0" algn="ctr">
              <a:buNone/>
              <a:defRPr sz="1800">
                <a:solidFill>
                  <a:schemeClr val="bg1">
                    <a:lumMod val="85000"/>
                  </a:schemeClr>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Tree>
  </p:cSld>
  <p:clrMapOvr>
    <a:masterClrMapping/>
  </p:clrMapOvr>
  <p:transition spd="slow" advClick="0">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advClick="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3"/>
          <p:cNvSpPr>
            <a:spLocks noGrp="1"/>
          </p:cNvSpPr>
          <p:nvPr>
            <p:ph type="ctrTitle"/>
          </p:nvPr>
        </p:nvSpPr>
        <p:spPr bwMode="auto">
          <a:xfrm>
            <a:off x="4367014" y="1587500"/>
            <a:ext cx="7194749" cy="817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r>
              <a:rPr lang="en-US" altLang="zh-CN" dirty="0"/>
              <a:t>09</a:t>
            </a:r>
            <a:r>
              <a:rPr lang="zh-CN" altLang="en-US" dirty="0"/>
              <a:t>节：</a:t>
            </a:r>
            <a:r>
              <a:rPr lang="en-US" altLang="zh-CN" dirty="0"/>
              <a:t>App</a:t>
            </a:r>
            <a:r>
              <a:rPr lang="zh-CN" altLang="en-US" dirty="0"/>
              <a:t>服务器端接口设计与开发</a:t>
            </a:r>
          </a:p>
        </p:txBody>
      </p:sp>
      <p:sp>
        <p:nvSpPr>
          <p:cNvPr id="5" name="副标题 4"/>
          <p:cNvSpPr>
            <a:spLocks noGrp="1"/>
          </p:cNvSpPr>
          <p:nvPr>
            <p:ph type="subTitle" idx="1"/>
          </p:nvPr>
        </p:nvSpPr>
        <p:spPr>
          <a:xfrm>
            <a:off x="5522913" y="1138238"/>
            <a:ext cx="5411787" cy="409575"/>
          </a:xfrm>
        </p:spPr>
        <p:txBody>
          <a:bodyPr/>
          <a:lstStyle/>
          <a:p>
            <a:pPr>
              <a:defRPr/>
            </a:pPr>
            <a:r>
              <a:rPr lang="zh-CN" altLang="en-US"/>
              <a:t>服务器端开发技术</a:t>
            </a:r>
            <a:endParaRPr lang="zh-CN" altLang="en-US" dirty="0"/>
          </a:p>
        </p:txBody>
      </p:sp>
    </p:spTree>
    <p:custDataLst>
      <p:tags r:id="rId1"/>
    </p:custData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a:t>JSON</a:t>
            </a:r>
            <a:r>
              <a:rPr lang="zh-CN" altLang="en-US"/>
              <a:t>基础</a:t>
            </a:r>
            <a:endParaRPr lang="zh-CN" altLang="en-US" dirty="0"/>
          </a:p>
        </p:txBody>
      </p:sp>
      <p:sp>
        <p:nvSpPr>
          <p:cNvPr id="7" name="矩形 6"/>
          <p:cNvSpPr/>
          <p:nvPr/>
        </p:nvSpPr>
        <p:spPr>
          <a:xfrm>
            <a:off x="262558" y="2921168"/>
            <a:ext cx="6120680" cy="1015663"/>
          </a:xfrm>
          <a:prstGeom prst="rect">
            <a:avLst/>
          </a:prstGeom>
        </p:spPr>
        <p:txBody>
          <a:bodyPr wrap="square">
            <a:spAutoFit/>
          </a:bodyPr>
          <a:lstStyle/>
          <a:p>
            <a:pPr algn="ctr" eaLnBrk="1" fontAlgn="auto" hangingPunct="1">
              <a:spcBef>
                <a:spcPts val="0"/>
              </a:spcBef>
              <a:spcAft>
                <a:spcPts val="0"/>
              </a:spcAft>
              <a:defRPr/>
            </a:pPr>
            <a:r>
              <a:rPr lang="en-US" altLang="zh-CN" sz="6000">
                <a:solidFill>
                  <a:schemeClr val="tx1">
                    <a:lumMod val="85000"/>
                    <a:lumOff val="15000"/>
                  </a:schemeClr>
                </a:solidFill>
                <a:latin typeface="微软雅黑" panose="020B0503020204020204" pitchFamily="34" charset="-122"/>
                <a:ea typeface="微软雅黑" panose="020B0503020204020204" pitchFamily="34" charset="-122"/>
              </a:rPr>
              <a:t>JSON</a:t>
            </a:r>
            <a:r>
              <a:rPr lang="zh-CN" altLang="en-US" sz="6000">
                <a:solidFill>
                  <a:schemeClr val="tx1">
                    <a:lumMod val="85000"/>
                    <a:lumOff val="15000"/>
                  </a:schemeClr>
                </a:solidFill>
                <a:latin typeface="微软雅黑" panose="020B0503020204020204" pitchFamily="34" charset="-122"/>
                <a:ea typeface="微软雅黑" panose="020B0503020204020204" pitchFamily="34" charset="-122"/>
              </a:rPr>
              <a:t>基础</a:t>
            </a:r>
            <a:endParaRPr lang="zh-CN" altLang="en-US" sz="6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8194" name="Picture 2" descr="JSON-API: How to create an API in PHP? | TSH.io">
            <a:extLst>
              <a:ext uri="{FF2B5EF4-FFF2-40B4-BE49-F238E27FC236}">
                <a16:creationId xmlns:a16="http://schemas.microsoft.com/office/drawing/2014/main" id="{0FD15A05-9777-3840-B4BB-46CDED4476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6793" y="1268760"/>
            <a:ext cx="6223620" cy="4149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29481"/>
      </p:ext>
    </p:extLst>
  </p:cSld>
  <p:clrMapOvr>
    <a:masterClrMapping/>
  </p:clrMapOvr>
  <p:transition spd="slow" advClick="0">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JSON</a:t>
            </a:r>
            <a:r>
              <a:rPr lang="zh-CN" altLang="en-US" dirty="0"/>
              <a:t>基础</a:t>
            </a:r>
          </a:p>
        </p:txBody>
      </p:sp>
      <p:pic>
        <p:nvPicPr>
          <p:cNvPr id="9218" name="Picture 2" descr="Data Modeling for APIs. Part 2: REST and JSON - Linked Data Orchestration">
            <a:extLst>
              <a:ext uri="{FF2B5EF4-FFF2-40B4-BE49-F238E27FC236}">
                <a16:creationId xmlns:a16="http://schemas.microsoft.com/office/drawing/2014/main" id="{DC3CEA97-B06D-4A49-B321-510C90C3D9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6854" y="2827893"/>
            <a:ext cx="6696744" cy="4027579"/>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805B5CD8-54CA-1B4A-B5DE-E04B3FEE327B}"/>
              </a:ext>
            </a:extLst>
          </p:cNvPr>
          <p:cNvSpPr txBox="1"/>
          <p:nvPr/>
        </p:nvSpPr>
        <p:spPr>
          <a:xfrm>
            <a:off x="855876" y="1366761"/>
            <a:ext cx="10437986" cy="461665"/>
          </a:xfrm>
          <a:prstGeom prst="rect">
            <a:avLst/>
          </a:prstGeom>
          <a:noFill/>
        </p:spPr>
        <p:txBody>
          <a:bodyPr wrap="square" rtlCol="0">
            <a:spAutoFit/>
          </a:bodyPr>
          <a:lstStyle/>
          <a:p>
            <a:r>
              <a:rPr lang="zh-CN" altLang="en-US" sz="2400" b="1" dirty="0"/>
              <a:t>认识</a:t>
            </a:r>
            <a:r>
              <a:rPr lang="en-US" altLang="zh-CN" sz="2400" b="1" dirty="0"/>
              <a:t>JSON</a:t>
            </a:r>
          </a:p>
        </p:txBody>
      </p:sp>
      <p:sp>
        <p:nvSpPr>
          <p:cNvPr id="2" name="矩形 1">
            <a:extLst>
              <a:ext uri="{FF2B5EF4-FFF2-40B4-BE49-F238E27FC236}">
                <a16:creationId xmlns:a16="http://schemas.microsoft.com/office/drawing/2014/main" id="{4A027A45-3FD6-3447-8CFA-58E587706A20}"/>
              </a:ext>
            </a:extLst>
          </p:cNvPr>
          <p:cNvSpPr/>
          <p:nvPr/>
        </p:nvSpPr>
        <p:spPr>
          <a:xfrm>
            <a:off x="855876" y="2181458"/>
            <a:ext cx="10927962" cy="1200329"/>
          </a:xfrm>
          <a:prstGeom prst="rect">
            <a:avLst/>
          </a:prstGeom>
        </p:spPr>
        <p:txBody>
          <a:bodyPr wrap="square">
            <a:spAutoFit/>
          </a:bodyPr>
          <a:lstStyle/>
          <a:p>
            <a:r>
              <a:rPr lang="zh-CN" altLang="en-US" sz="2400" dirty="0"/>
              <a:t>        接口本质上可以认为是服务端提供给客户端</a:t>
            </a:r>
            <a:r>
              <a:rPr lang="en-US" altLang="zh-CN" sz="2400" dirty="0"/>
              <a:t>(App)</a:t>
            </a:r>
            <a:r>
              <a:rPr lang="zh-CN" altLang="en-US" sz="2400" dirty="0"/>
              <a:t>端的一种通信协议，</a:t>
            </a:r>
            <a:r>
              <a:rPr lang="zh-CN" altLang="en-US" sz="2400" dirty="0">
                <a:solidFill>
                  <a:srgbClr val="333333"/>
                </a:solidFill>
                <a:latin typeface="Quicksand"/>
              </a:rPr>
              <a:t>业界中常用</a:t>
            </a:r>
            <a:r>
              <a:rPr lang="en-US" altLang="zh-CN" sz="2400" dirty="0">
                <a:solidFill>
                  <a:srgbClr val="333333"/>
                </a:solidFill>
                <a:latin typeface="Quicksand"/>
              </a:rPr>
              <a:t>RESTful API</a:t>
            </a:r>
            <a:r>
              <a:rPr lang="zh-CN" altLang="en-US" sz="2400" dirty="0">
                <a:solidFill>
                  <a:srgbClr val="333333"/>
                </a:solidFill>
                <a:latin typeface="Quicksand"/>
              </a:rPr>
              <a:t>的方式来设计接口，基于</a:t>
            </a:r>
            <a:r>
              <a:rPr lang="en-US" altLang="zh-CN" sz="2400" dirty="0">
                <a:solidFill>
                  <a:srgbClr val="333333"/>
                </a:solidFill>
                <a:latin typeface="Quicksand"/>
              </a:rPr>
              <a:t>HTTP/HTTPS</a:t>
            </a:r>
            <a:r>
              <a:rPr lang="zh-CN" altLang="en-US" sz="2400" dirty="0">
                <a:solidFill>
                  <a:srgbClr val="333333"/>
                </a:solidFill>
                <a:latin typeface="Quicksand"/>
              </a:rPr>
              <a:t>协议，以</a:t>
            </a:r>
            <a:r>
              <a:rPr lang="en-US" altLang="zh-CN" sz="2400" dirty="0">
                <a:solidFill>
                  <a:srgbClr val="333333"/>
                </a:solidFill>
                <a:latin typeface="Quicksand"/>
              </a:rPr>
              <a:t>JSON</a:t>
            </a:r>
            <a:r>
              <a:rPr lang="zh-CN" altLang="en-US" sz="2400" dirty="0">
                <a:solidFill>
                  <a:srgbClr val="333333"/>
                </a:solidFill>
                <a:latin typeface="Quicksand"/>
              </a:rPr>
              <a:t>作为数据传输的格式。</a:t>
            </a:r>
            <a:endParaRPr lang="zh-CN" altLang="en-US" sz="2400" dirty="0"/>
          </a:p>
        </p:txBody>
      </p:sp>
    </p:spTree>
    <p:extLst>
      <p:ext uri="{BB962C8B-B14F-4D97-AF65-F5344CB8AC3E}">
        <p14:creationId xmlns:p14="http://schemas.microsoft.com/office/powerpoint/2010/main" val="33582824"/>
      </p:ext>
    </p:extLst>
  </p:cSld>
  <p:clrMapOvr>
    <a:masterClrMapping/>
  </p:clrMapOvr>
  <p:transition spd="slow" advClick="0">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JSON</a:t>
            </a:r>
            <a:r>
              <a:rPr lang="zh-CN" altLang="en-US" dirty="0"/>
              <a:t>基础</a:t>
            </a:r>
          </a:p>
        </p:txBody>
      </p:sp>
      <p:sp>
        <p:nvSpPr>
          <p:cNvPr id="8" name="文本框 7">
            <a:extLst>
              <a:ext uri="{FF2B5EF4-FFF2-40B4-BE49-F238E27FC236}">
                <a16:creationId xmlns:a16="http://schemas.microsoft.com/office/drawing/2014/main" id="{805B5CD8-54CA-1B4A-B5DE-E04B3FEE327B}"/>
              </a:ext>
            </a:extLst>
          </p:cNvPr>
          <p:cNvSpPr txBox="1"/>
          <p:nvPr/>
        </p:nvSpPr>
        <p:spPr>
          <a:xfrm>
            <a:off x="855876" y="1366761"/>
            <a:ext cx="10437986" cy="461665"/>
          </a:xfrm>
          <a:prstGeom prst="rect">
            <a:avLst/>
          </a:prstGeom>
          <a:noFill/>
        </p:spPr>
        <p:txBody>
          <a:bodyPr wrap="square" rtlCol="0">
            <a:spAutoFit/>
          </a:bodyPr>
          <a:lstStyle/>
          <a:p>
            <a:r>
              <a:rPr lang="zh-CN" altLang="en-US" sz="2400" b="1" dirty="0"/>
              <a:t>认识</a:t>
            </a:r>
            <a:r>
              <a:rPr lang="en-US" altLang="zh-CN" sz="2400" b="1" dirty="0"/>
              <a:t>JSON</a:t>
            </a:r>
          </a:p>
        </p:txBody>
      </p:sp>
      <p:sp>
        <p:nvSpPr>
          <p:cNvPr id="2" name="矩形 1">
            <a:extLst>
              <a:ext uri="{FF2B5EF4-FFF2-40B4-BE49-F238E27FC236}">
                <a16:creationId xmlns:a16="http://schemas.microsoft.com/office/drawing/2014/main" id="{4A027A45-3FD6-3447-8CFA-58E587706A20}"/>
              </a:ext>
            </a:extLst>
          </p:cNvPr>
          <p:cNvSpPr/>
          <p:nvPr/>
        </p:nvSpPr>
        <p:spPr>
          <a:xfrm>
            <a:off x="855876" y="2181458"/>
            <a:ext cx="10927962" cy="1200329"/>
          </a:xfrm>
          <a:prstGeom prst="rect">
            <a:avLst/>
          </a:prstGeom>
        </p:spPr>
        <p:txBody>
          <a:bodyPr wrap="square">
            <a:spAutoFit/>
          </a:bodyPr>
          <a:lstStyle/>
          <a:p>
            <a:pPr latinLnBrk="1"/>
            <a:r>
              <a:rPr lang="zh-CN" altLang="en-US" sz="2400" dirty="0"/>
              <a:t>        </a:t>
            </a:r>
            <a:r>
              <a:rPr lang="en-US" altLang="zh-CN" sz="2400" dirty="0"/>
              <a:t>JSON</a:t>
            </a:r>
            <a:r>
              <a:rPr lang="zh-CN" altLang="en-US" sz="2400" dirty="0"/>
              <a:t>是</a:t>
            </a:r>
            <a:r>
              <a:rPr lang="en-US" altLang="zh-CN" sz="2400" dirty="0"/>
              <a:t>JavaScript Object Notation</a:t>
            </a:r>
            <a:r>
              <a:rPr lang="zh-CN" altLang="en-US" sz="2400" dirty="0"/>
              <a:t>的缩写，即</a:t>
            </a:r>
            <a:r>
              <a:rPr lang="en-US" altLang="zh-CN" sz="2400" dirty="0" err="1"/>
              <a:t>Javascript</a:t>
            </a:r>
            <a:r>
              <a:rPr lang="zh-CN" altLang="en-US" sz="2400" dirty="0"/>
              <a:t>对象标记，</a:t>
            </a:r>
            <a:r>
              <a:rPr lang="en-US" altLang="zh-CN" sz="2400" dirty="0"/>
              <a:t>JSON </a:t>
            </a:r>
            <a:r>
              <a:rPr lang="zh-CN" altLang="en-US" sz="2400" dirty="0"/>
              <a:t>是存储和交换文本信息的语法，是轻量级的文本数据交换格式，它类似 </a:t>
            </a:r>
            <a:r>
              <a:rPr lang="en-US" altLang="zh-CN" sz="2400" dirty="0"/>
              <a:t>XML</a:t>
            </a:r>
            <a:r>
              <a:rPr lang="zh-CN" altLang="en-US" sz="2400" dirty="0"/>
              <a:t>，不过它比 </a:t>
            </a:r>
            <a:r>
              <a:rPr lang="en-US" altLang="zh-CN" sz="2400" dirty="0"/>
              <a:t>XML </a:t>
            </a:r>
            <a:r>
              <a:rPr lang="zh-CN" altLang="en-US" sz="2400" dirty="0"/>
              <a:t>更小、更快，更易解析。</a:t>
            </a:r>
            <a:endParaRPr lang="en-US" altLang="zh-CN" sz="2400" dirty="0"/>
          </a:p>
        </p:txBody>
      </p:sp>
      <p:sp>
        <p:nvSpPr>
          <p:cNvPr id="7" name="矩形 6">
            <a:extLst>
              <a:ext uri="{FF2B5EF4-FFF2-40B4-BE49-F238E27FC236}">
                <a16:creationId xmlns:a16="http://schemas.microsoft.com/office/drawing/2014/main" id="{91BBA4A5-E962-3649-888C-BE24670E19DE}"/>
              </a:ext>
            </a:extLst>
          </p:cNvPr>
          <p:cNvSpPr/>
          <p:nvPr/>
        </p:nvSpPr>
        <p:spPr>
          <a:xfrm>
            <a:off x="855876" y="3476214"/>
            <a:ext cx="10927962" cy="461665"/>
          </a:xfrm>
          <a:prstGeom prst="rect">
            <a:avLst/>
          </a:prstGeom>
        </p:spPr>
        <p:txBody>
          <a:bodyPr wrap="square">
            <a:spAutoFit/>
          </a:bodyPr>
          <a:lstStyle/>
          <a:p>
            <a:pPr latinLnBrk="1"/>
            <a:r>
              <a:rPr lang="zh-CN" altLang="en-US" sz="2400" b="1" dirty="0"/>
              <a:t>优势：</a:t>
            </a:r>
            <a:endParaRPr lang="en-US" altLang="zh-CN" sz="2400" b="1" dirty="0"/>
          </a:p>
        </p:txBody>
      </p:sp>
      <p:sp>
        <p:nvSpPr>
          <p:cNvPr id="9" name="矩形 8">
            <a:extLst>
              <a:ext uri="{FF2B5EF4-FFF2-40B4-BE49-F238E27FC236}">
                <a16:creationId xmlns:a16="http://schemas.microsoft.com/office/drawing/2014/main" id="{BEDC768B-F387-1A44-8E8E-E1C118BEA0A2}"/>
              </a:ext>
            </a:extLst>
          </p:cNvPr>
          <p:cNvSpPr/>
          <p:nvPr/>
        </p:nvSpPr>
        <p:spPr>
          <a:xfrm>
            <a:off x="855876" y="4032306"/>
            <a:ext cx="10927962" cy="2308324"/>
          </a:xfrm>
          <a:prstGeom prst="rect">
            <a:avLst/>
          </a:prstGeom>
        </p:spPr>
        <p:txBody>
          <a:bodyPr wrap="square">
            <a:spAutoFit/>
          </a:bodyPr>
          <a:lstStyle/>
          <a:p>
            <a:pPr marL="342900" indent="-342900" latinLnBrk="1">
              <a:buFont typeface="Arial" panose="020B0604020202020204" pitchFamily="34" charset="0"/>
              <a:buChar char="•"/>
            </a:pPr>
            <a:r>
              <a:rPr lang="en-US" altLang="zh-CN" sz="2400" dirty="0"/>
              <a:t>JSON </a:t>
            </a:r>
            <a:r>
              <a:rPr lang="zh-CN" altLang="en-US" sz="2400" dirty="0"/>
              <a:t>使用 </a:t>
            </a:r>
            <a:r>
              <a:rPr lang="en-US" altLang="zh-CN" sz="2400" dirty="0"/>
              <a:t>JavaScript</a:t>
            </a:r>
            <a:r>
              <a:rPr lang="zh-CN" altLang="en-US" sz="2400" dirty="0"/>
              <a:t>语法来描述数据对象，但是 </a:t>
            </a:r>
            <a:r>
              <a:rPr lang="en-US" altLang="zh-CN" sz="2400" dirty="0"/>
              <a:t>JSON </a:t>
            </a:r>
            <a:r>
              <a:rPr lang="zh-CN" altLang="en-US" sz="2400" dirty="0"/>
              <a:t>仍然独立于语言和平台。</a:t>
            </a:r>
            <a:r>
              <a:rPr lang="en-US" altLang="zh-CN" sz="2400" dirty="0"/>
              <a:t>JSON </a:t>
            </a:r>
            <a:r>
              <a:rPr lang="zh-CN" altLang="en-US" sz="2400" dirty="0"/>
              <a:t>解析器和 </a:t>
            </a:r>
            <a:r>
              <a:rPr lang="en-US" altLang="zh-CN" sz="2400" dirty="0"/>
              <a:t>JSON </a:t>
            </a:r>
            <a:r>
              <a:rPr lang="zh-CN" altLang="en-US" sz="2400" dirty="0"/>
              <a:t>库支持许多不同的编程语言。目前很多的动态编程语言都支持</a:t>
            </a:r>
            <a:r>
              <a:rPr lang="en-US" altLang="zh-CN" sz="2400" dirty="0"/>
              <a:t>JSON</a:t>
            </a:r>
            <a:r>
              <a:rPr lang="zh-CN" altLang="en-US" sz="2400" dirty="0"/>
              <a:t>，如</a:t>
            </a:r>
            <a:r>
              <a:rPr lang="en-US" altLang="zh-CN" sz="2400" dirty="0"/>
              <a:t>PHP</a:t>
            </a:r>
            <a:r>
              <a:rPr lang="zh-CN" altLang="en-US" sz="2400" dirty="0"/>
              <a:t>、</a:t>
            </a:r>
            <a:r>
              <a:rPr lang="en-US" altLang="zh-CN" sz="2400" dirty="0"/>
              <a:t>JSP</a:t>
            </a:r>
            <a:r>
              <a:rPr lang="zh-CN" altLang="en-US" sz="2400" dirty="0"/>
              <a:t>、</a:t>
            </a:r>
            <a:r>
              <a:rPr lang="en-US" altLang="zh-CN" sz="2400" dirty="0"/>
              <a:t>.NET</a:t>
            </a:r>
            <a:r>
              <a:rPr lang="zh-CN" altLang="en-US" sz="2400" dirty="0"/>
              <a:t>、</a:t>
            </a:r>
            <a:r>
              <a:rPr lang="en-US" altLang="zh-CN" sz="2400" dirty="0"/>
              <a:t>python</a:t>
            </a:r>
            <a:r>
              <a:rPr lang="zh-CN" altLang="en-US" sz="2400" dirty="0"/>
              <a:t>、</a:t>
            </a:r>
            <a:r>
              <a:rPr lang="en-US" altLang="zh-CN" sz="2400" dirty="0"/>
              <a:t>go</a:t>
            </a:r>
            <a:r>
              <a:rPr lang="zh-CN" altLang="en-US" sz="2400" dirty="0"/>
              <a:t>等</a:t>
            </a:r>
            <a:r>
              <a:rPr lang="en-US" altLang="zh-CN" sz="2400" dirty="0"/>
              <a:t> </a:t>
            </a:r>
            <a:r>
              <a:rPr lang="zh-CN" altLang="en-US" sz="2400" dirty="0"/>
              <a:t>。</a:t>
            </a:r>
            <a:endParaRPr lang="en-US" altLang="zh-CN" sz="2400" dirty="0"/>
          </a:p>
          <a:p>
            <a:pPr latinLnBrk="1"/>
            <a:endParaRPr lang="en-US" altLang="zh-CN" sz="2400" dirty="0"/>
          </a:p>
          <a:p>
            <a:pPr marL="342900" indent="-342900" latinLnBrk="1">
              <a:buFont typeface="Arial" panose="020B0604020202020204" pitchFamily="34" charset="0"/>
              <a:buChar char="•"/>
            </a:pPr>
            <a:r>
              <a:rPr lang="en-US" altLang="zh-CN" sz="2400" dirty="0"/>
              <a:t>JSON </a:t>
            </a:r>
            <a:r>
              <a:rPr lang="zh-CN" altLang="en-US" sz="2400" dirty="0"/>
              <a:t>具有自我描述性，更易理解。</a:t>
            </a:r>
          </a:p>
          <a:p>
            <a:pPr latinLnBrk="1"/>
            <a:endParaRPr lang="en-US" altLang="zh-CN" sz="2400" dirty="0"/>
          </a:p>
        </p:txBody>
      </p:sp>
    </p:spTree>
    <p:extLst>
      <p:ext uri="{BB962C8B-B14F-4D97-AF65-F5344CB8AC3E}">
        <p14:creationId xmlns:p14="http://schemas.microsoft.com/office/powerpoint/2010/main" val="2794388617"/>
      </p:ext>
    </p:extLst>
  </p:cSld>
  <p:clrMapOvr>
    <a:masterClrMapping/>
  </p:clrMapOvr>
  <p:transition spd="slow" advClick="0">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JSON</a:t>
            </a:r>
            <a:r>
              <a:rPr lang="zh-CN" altLang="en-US" dirty="0"/>
              <a:t>基础</a:t>
            </a:r>
          </a:p>
        </p:txBody>
      </p:sp>
      <p:sp>
        <p:nvSpPr>
          <p:cNvPr id="8" name="文本框 7">
            <a:extLst>
              <a:ext uri="{FF2B5EF4-FFF2-40B4-BE49-F238E27FC236}">
                <a16:creationId xmlns:a16="http://schemas.microsoft.com/office/drawing/2014/main" id="{805B5CD8-54CA-1B4A-B5DE-E04B3FEE327B}"/>
              </a:ext>
            </a:extLst>
          </p:cNvPr>
          <p:cNvSpPr txBox="1"/>
          <p:nvPr/>
        </p:nvSpPr>
        <p:spPr>
          <a:xfrm>
            <a:off x="855876" y="1366761"/>
            <a:ext cx="10437986" cy="461665"/>
          </a:xfrm>
          <a:prstGeom prst="rect">
            <a:avLst/>
          </a:prstGeom>
          <a:noFill/>
        </p:spPr>
        <p:txBody>
          <a:bodyPr wrap="square" rtlCol="0">
            <a:spAutoFit/>
          </a:bodyPr>
          <a:lstStyle/>
          <a:p>
            <a:r>
              <a:rPr lang="en-US" altLang="zh-CN" sz="2400" b="1" dirty="0"/>
              <a:t>JSON</a:t>
            </a:r>
            <a:r>
              <a:rPr lang="zh-CN" altLang="en-US" sz="2400" b="1" dirty="0"/>
              <a:t>的特点</a:t>
            </a:r>
            <a:endParaRPr lang="en-US" altLang="zh-CN" sz="2400" b="1" dirty="0"/>
          </a:p>
        </p:txBody>
      </p:sp>
      <p:sp>
        <p:nvSpPr>
          <p:cNvPr id="9" name="矩形 8">
            <a:extLst>
              <a:ext uri="{FF2B5EF4-FFF2-40B4-BE49-F238E27FC236}">
                <a16:creationId xmlns:a16="http://schemas.microsoft.com/office/drawing/2014/main" id="{BEDC768B-F387-1A44-8E8E-E1C118BEA0A2}"/>
              </a:ext>
            </a:extLst>
          </p:cNvPr>
          <p:cNvSpPr/>
          <p:nvPr/>
        </p:nvSpPr>
        <p:spPr>
          <a:xfrm>
            <a:off x="850312" y="2274838"/>
            <a:ext cx="10927962" cy="2799100"/>
          </a:xfrm>
          <a:prstGeom prst="rect">
            <a:avLst/>
          </a:prstGeom>
        </p:spPr>
        <p:txBody>
          <a:bodyPr wrap="square">
            <a:spAutoFit/>
          </a:bodyPr>
          <a:lstStyle/>
          <a:p>
            <a:pPr marL="342900" indent="-342900" latinLnBrk="1">
              <a:lnSpc>
                <a:spcPct val="150000"/>
              </a:lnSpc>
              <a:buFont typeface="Arial" panose="020B0604020202020204" pitchFamily="34" charset="0"/>
              <a:buChar char="•"/>
            </a:pPr>
            <a:r>
              <a:rPr lang="en-US" altLang="zh-CN" sz="2400" dirty="0"/>
              <a:t>JSON </a:t>
            </a:r>
            <a:r>
              <a:rPr lang="zh-CN" altLang="en-US" sz="2400" dirty="0"/>
              <a:t>是纯文本</a:t>
            </a:r>
          </a:p>
          <a:p>
            <a:pPr marL="342900" indent="-342900" latinLnBrk="1">
              <a:lnSpc>
                <a:spcPct val="150000"/>
              </a:lnSpc>
              <a:buFont typeface="Arial" panose="020B0604020202020204" pitchFamily="34" charset="0"/>
              <a:buChar char="•"/>
            </a:pPr>
            <a:r>
              <a:rPr lang="en-US" altLang="zh-CN" sz="2400" dirty="0"/>
              <a:t>JSON </a:t>
            </a:r>
            <a:r>
              <a:rPr lang="zh-CN" altLang="en-US" sz="2400" dirty="0"/>
              <a:t>具有</a:t>
            </a:r>
            <a:r>
              <a:rPr lang="en-US" altLang="zh-CN" sz="2400" dirty="0"/>
              <a:t>"</a:t>
            </a:r>
            <a:r>
              <a:rPr lang="zh-CN" altLang="en-US" sz="2400" dirty="0"/>
              <a:t>自我描述性</a:t>
            </a:r>
            <a:r>
              <a:rPr lang="en-US" altLang="zh-CN" sz="2400" dirty="0"/>
              <a:t>"</a:t>
            </a:r>
            <a:r>
              <a:rPr lang="zh-CN" altLang="en-US" sz="2400" dirty="0"/>
              <a:t>（人类可读）</a:t>
            </a:r>
          </a:p>
          <a:p>
            <a:pPr marL="342900" indent="-342900" latinLnBrk="1">
              <a:lnSpc>
                <a:spcPct val="150000"/>
              </a:lnSpc>
              <a:buFont typeface="Arial" panose="020B0604020202020204" pitchFamily="34" charset="0"/>
              <a:buChar char="•"/>
            </a:pPr>
            <a:r>
              <a:rPr lang="en-US" altLang="zh-CN" sz="2400" dirty="0"/>
              <a:t>JSON </a:t>
            </a:r>
            <a:r>
              <a:rPr lang="zh-CN" altLang="en-US" sz="2400" dirty="0"/>
              <a:t>具有层级结构（值中存在值）</a:t>
            </a:r>
          </a:p>
          <a:p>
            <a:pPr marL="342900" indent="-342900" latinLnBrk="1">
              <a:lnSpc>
                <a:spcPct val="150000"/>
              </a:lnSpc>
              <a:buFont typeface="Arial" panose="020B0604020202020204" pitchFamily="34" charset="0"/>
              <a:buChar char="•"/>
            </a:pPr>
            <a:r>
              <a:rPr lang="en-US" altLang="zh-CN" sz="2400" dirty="0"/>
              <a:t>JSON </a:t>
            </a:r>
            <a:r>
              <a:rPr lang="zh-CN" altLang="en-US" sz="2400" dirty="0"/>
              <a:t>可通过 </a:t>
            </a:r>
            <a:r>
              <a:rPr lang="en-US" altLang="zh-CN" sz="2400" dirty="0"/>
              <a:t>JavaScript </a:t>
            </a:r>
            <a:r>
              <a:rPr lang="zh-CN" altLang="en-US" sz="2400" dirty="0"/>
              <a:t>进行解析</a:t>
            </a:r>
          </a:p>
          <a:p>
            <a:pPr marL="342900" indent="-342900" latinLnBrk="1">
              <a:lnSpc>
                <a:spcPct val="150000"/>
              </a:lnSpc>
              <a:buFont typeface="Arial" panose="020B0604020202020204" pitchFamily="34" charset="0"/>
              <a:buChar char="•"/>
            </a:pPr>
            <a:r>
              <a:rPr lang="en-US" altLang="zh-CN" sz="2400" dirty="0"/>
              <a:t>JSON </a:t>
            </a:r>
            <a:r>
              <a:rPr lang="zh-CN" altLang="en-US" sz="2400" dirty="0"/>
              <a:t>数据可使用 </a:t>
            </a:r>
            <a:r>
              <a:rPr lang="en-US" altLang="zh-CN" sz="2400" dirty="0"/>
              <a:t>AJAX </a:t>
            </a:r>
            <a:r>
              <a:rPr lang="zh-CN" altLang="en-US" sz="2400" dirty="0"/>
              <a:t>进行传输</a:t>
            </a:r>
          </a:p>
        </p:txBody>
      </p:sp>
    </p:spTree>
    <p:extLst>
      <p:ext uri="{BB962C8B-B14F-4D97-AF65-F5344CB8AC3E}">
        <p14:creationId xmlns:p14="http://schemas.microsoft.com/office/powerpoint/2010/main" val="61249852"/>
      </p:ext>
    </p:extLst>
  </p:cSld>
  <p:clrMapOvr>
    <a:masterClrMapping/>
  </p:clrMapOvr>
  <p:transition spd="slow" advClick="0">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JSON</a:t>
            </a:r>
            <a:r>
              <a:rPr lang="zh-CN" altLang="en-US" dirty="0"/>
              <a:t>基础</a:t>
            </a:r>
          </a:p>
        </p:txBody>
      </p:sp>
      <p:sp>
        <p:nvSpPr>
          <p:cNvPr id="8" name="文本框 7">
            <a:extLst>
              <a:ext uri="{FF2B5EF4-FFF2-40B4-BE49-F238E27FC236}">
                <a16:creationId xmlns:a16="http://schemas.microsoft.com/office/drawing/2014/main" id="{805B5CD8-54CA-1B4A-B5DE-E04B3FEE327B}"/>
              </a:ext>
            </a:extLst>
          </p:cNvPr>
          <p:cNvSpPr txBox="1"/>
          <p:nvPr/>
        </p:nvSpPr>
        <p:spPr>
          <a:xfrm>
            <a:off x="855876" y="1366761"/>
            <a:ext cx="10437986" cy="461665"/>
          </a:xfrm>
          <a:prstGeom prst="rect">
            <a:avLst/>
          </a:prstGeom>
          <a:noFill/>
        </p:spPr>
        <p:txBody>
          <a:bodyPr wrap="square" rtlCol="0">
            <a:spAutoFit/>
          </a:bodyPr>
          <a:lstStyle/>
          <a:p>
            <a:r>
              <a:rPr lang="en-US" altLang="zh-CN" sz="2400" b="1" dirty="0"/>
              <a:t>JSON</a:t>
            </a:r>
            <a:r>
              <a:rPr lang="zh-CN" altLang="en-US" sz="2400" b="1" dirty="0"/>
              <a:t>语法</a:t>
            </a:r>
            <a:endParaRPr lang="en-US" altLang="zh-CN" sz="2400" b="1" dirty="0"/>
          </a:p>
        </p:txBody>
      </p:sp>
      <p:pic>
        <p:nvPicPr>
          <p:cNvPr id="3" name="图片 2" descr="表格&#10;&#10;描述已自动生成">
            <a:extLst>
              <a:ext uri="{FF2B5EF4-FFF2-40B4-BE49-F238E27FC236}">
                <a16:creationId xmlns:a16="http://schemas.microsoft.com/office/drawing/2014/main" id="{337602A0-2BD5-1440-86BC-BE98E7F58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4846" y="2780928"/>
            <a:ext cx="6480720" cy="3567369"/>
          </a:xfrm>
          <a:prstGeom prst="rect">
            <a:avLst/>
          </a:prstGeom>
        </p:spPr>
      </p:pic>
      <p:sp>
        <p:nvSpPr>
          <p:cNvPr id="7" name="矩形 6">
            <a:extLst>
              <a:ext uri="{FF2B5EF4-FFF2-40B4-BE49-F238E27FC236}">
                <a16:creationId xmlns:a16="http://schemas.microsoft.com/office/drawing/2014/main" id="{B9C839E0-A294-454A-B3D5-618D388DEE2E}"/>
              </a:ext>
            </a:extLst>
          </p:cNvPr>
          <p:cNvSpPr/>
          <p:nvPr/>
        </p:nvSpPr>
        <p:spPr>
          <a:xfrm>
            <a:off x="855876" y="2181458"/>
            <a:ext cx="10927962" cy="461665"/>
          </a:xfrm>
          <a:prstGeom prst="rect">
            <a:avLst/>
          </a:prstGeom>
        </p:spPr>
        <p:txBody>
          <a:bodyPr wrap="square">
            <a:spAutoFit/>
          </a:bodyPr>
          <a:lstStyle/>
          <a:p>
            <a:pPr latinLnBrk="1"/>
            <a:r>
              <a:rPr lang="zh-CN" altLang="en-US" sz="2400" dirty="0"/>
              <a:t>        </a:t>
            </a:r>
            <a:r>
              <a:rPr lang="en-US" altLang="zh-CN" sz="2400"/>
              <a:t>JSON</a:t>
            </a:r>
            <a:r>
              <a:rPr lang="zh-CN" altLang="en-US" sz="2400"/>
              <a:t>实际上</a:t>
            </a:r>
            <a:r>
              <a:rPr lang="zh-CN" altLang="en-US" sz="2400" dirty="0"/>
              <a:t>是</a:t>
            </a:r>
            <a:r>
              <a:rPr lang="en-US" altLang="zh-CN" sz="2400" dirty="0"/>
              <a:t>JavaScript</a:t>
            </a:r>
            <a:r>
              <a:rPr lang="zh-CN" altLang="en-US" sz="2400" dirty="0"/>
              <a:t>的一个子集，因此数据类型与</a:t>
            </a:r>
            <a:r>
              <a:rPr lang="en-US" altLang="zh-CN" sz="2400" dirty="0"/>
              <a:t>JavaScript</a:t>
            </a:r>
            <a:r>
              <a:rPr lang="zh-CN" altLang="en-US" sz="2400" dirty="0"/>
              <a:t>的一样的：</a:t>
            </a:r>
            <a:endParaRPr lang="en-US" altLang="zh-CN" sz="2400" dirty="0"/>
          </a:p>
        </p:txBody>
      </p:sp>
    </p:spTree>
    <p:extLst>
      <p:ext uri="{BB962C8B-B14F-4D97-AF65-F5344CB8AC3E}">
        <p14:creationId xmlns:p14="http://schemas.microsoft.com/office/powerpoint/2010/main" val="3426542958"/>
      </p:ext>
    </p:extLst>
  </p:cSld>
  <p:clrMapOvr>
    <a:masterClrMapping/>
  </p:clrMapOvr>
  <p:transition spd="slow" advClick="0">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JSON</a:t>
            </a:r>
            <a:r>
              <a:rPr lang="zh-CN" altLang="en-US" dirty="0"/>
              <a:t>基础</a:t>
            </a:r>
          </a:p>
        </p:txBody>
      </p:sp>
      <p:sp>
        <p:nvSpPr>
          <p:cNvPr id="8" name="文本框 7">
            <a:extLst>
              <a:ext uri="{FF2B5EF4-FFF2-40B4-BE49-F238E27FC236}">
                <a16:creationId xmlns:a16="http://schemas.microsoft.com/office/drawing/2014/main" id="{805B5CD8-54CA-1B4A-B5DE-E04B3FEE327B}"/>
              </a:ext>
            </a:extLst>
          </p:cNvPr>
          <p:cNvSpPr txBox="1"/>
          <p:nvPr/>
        </p:nvSpPr>
        <p:spPr>
          <a:xfrm>
            <a:off x="855876" y="1366761"/>
            <a:ext cx="10437986" cy="461665"/>
          </a:xfrm>
          <a:prstGeom prst="rect">
            <a:avLst/>
          </a:prstGeom>
          <a:noFill/>
        </p:spPr>
        <p:txBody>
          <a:bodyPr wrap="square" rtlCol="0">
            <a:spAutoFit/>
          </a:bodyPr>
          <a:lstStyle/>
          <a:p>
            <a:r>
              <a:rPr lang="zh-CN" altLang="en-US" sz="2400" b="1" dirty="0"/>
              <a:t>注意：</a:t>
            </a:r>
            <a:endParaRPr lang="en-US" altLang="zh-CN" sz="2400" b="1" dirty="0"/>
          </a:p>
        </p:txBody>
      </p:sp>
      <p:sp>
        <p:nvSpPr>
          <p:cNvPr id="7" name="矩形 6">
            <a:extLst>
              <a:ext uri="{FF2B5EF4-FFF2-40B4-BE49-F238E27FC236}">
                <a16:creationId xmlns:a16="http://schemas.microsoft.com/office/drawing/2014/main" id="{B9C839E0-A294-454A-B3D5-618D388DEE2E}"/>
              </a:ext>
            </a:extLst>
          </p:cNvPr>
          <p:cNvSpPr/>
          <p:nvPr/>
        </p:nvSpPr>
        <p:spPr>
          <a:xfrm>
            <a:off x="855876" y="2060848"/>
            <a:ext cx="10927962" cy="3907095"/>
          </a:xfrm>
          <a:prstGeom prst="rect">
            <a:avLst/>
          </a:prstGeom>
        </p:spPr>
        <p:txBody>
          <a:bodyPr wrap="square">
            <a:spAutoFit/>
          </a:bodyPr>
          <a:lstStyle/>
          <a:p>
            <a:pPr marL="342900" indent="-342900" latinLnBrk="1">
              <a:lnSpc>
                <a:spcPct val="150000"/>
              </a:lnSpc>
              <a:buFont typeface="Arial" panose="020B0604020202020204" pitchFamily="34" charset="0"/>
              <a:buChar char="•"/>
            </a:pPr>
            <a:r>
              <a:rPr lang="en-US" altLang="zh-CN" sz="2400" dirty="0"/>
              <a:t>JSON</a:t>
            </a:r>
            <a:r>
              <a:rPr lang="zh-CN" altLang="en-US" sz="2400" dirty="0"/>
              <a:t>规定了字符集必须采用</a:t>
            </a:r>
            <a:r>
              <a:rPr lang="en-US" altLang="zh-CN" sz="2400" b="1" dirty="0"/>
              <a:t>UTF-8</a:t>
            </a:r>
            <a:r>
              <a:rPr lang="zh-CN" altLang="en-US" sz="2400" dirty="0"/>
              <a:t>，可以实现多语言的表示；</a:t>
            </a:r>
            <a:endParaRPr lang="en-US" altLang="zh-CN" sz="2400" dirty="0"/>
          </a:p>
          <a:p>
            <a:pPr marL="342900" indent="-342900" latinLnBrk="1">
              <a:lnSpc>
                <a:spcPct val="150000"/>
              </a:lnSpc>
              <a:buFont typeface="Arial" panose="020B0604020202020204" pitchFamily="34" charset="0"/>
              <a:buChar char="•"/>
            </a:pPr>
            <a:r>
              <a:rPr lang="zh-CN" altLang="en-US" sz="2400" dirty="0"/>
              <a:t>为了统一解析，</a:t>
            </a:r>
            <a:r>
              <a:rPr lang="en-US" altLang="zh-CN" sz="2400" dirty="0"/>
              <a:t>JSON</a:t>
            </a:r>
            <a:r>
              <a:rPr lang="zh-CN" altLang="en-US" sz="2400" dirty="0"/>
              <a:t>字符串必须用</a:t>
            </a:r>
            <a:r>
              <a:rPr lang="zh-CN" altLang="en-US" sz="2400" b="1" dirty="0"/>
              <a:t>双引号</a:t>
            </a:r>
            <a:r>
              <a:rPr lang="en-US" altLang="zh-CN" sz="2400" dirty="0"/>
              <a:t>“”</a:t>
            </a:r>
            <a:r>
              <a:rPr lang="zh-CN" altLang="en-US" sz="2400" dirty="0"/>
              <a:t>，</a:t>
            </a:r>
            <a:r>
              <a:rPr lang="en-US" altLang="zh-CN" sz="2400" dirty="0"/>
              <a:t>Object</a:t>
            </a:r>
            <a:r>
              <a:rPr lang="zh-CN" altLang="en-US" sz="2400" dirty="0"/>
              <a:t>的键也必须用双引号</a:t>
            </a:r>
            <a:r>
              <a:rPr lang="en-US" altLang="zh-CN" sz="2400" dirty="0"/>
              <a:t>“”</a:t>
            </a:r>
            <a:r>
              <a:rPr lang="zh-CN" altLang="en-US" sz="2400" dirty="0"/>
              <a:t>；</a:t>
            </a:r>
            <a:endParaRPr lang="en-US" altLang="zh-CN" sz="2400" dirty="0"/>
          </a:p>
          <a:p>
            <a:pPr marL="342900" indent="-342900" latinLnBrk="1">
              <a:lnSpc>
                <a:spcPct val="150000"/>
              </a:lnSpc>
              <a:buFont typeface="Arial" panose="020B0604020202020204" pitchFamily="34" charset="0"/>
              <a:buChar char="•"/>
            </a:pPr>
            <a:r>
              <a:rPr lang="en-US" altLang="zh-CN" sz="2400" dirty="0"/>
              <a:t>JavaScript</a:t>
            </a:r>
            <a:r>
              <a:rPr lang="zh-CN" altLang="en-US" sz="2400" dirty="0"/>
              <a:t>中，我们可以直接使用</a:t>
            </a:r>
            <a:r>
              <a:rPr lang="en-US" altLang="zh-CN" sz="2400" dirty="0"/>
              <a:t>JSON</a:t>
            </a:r>
            <a:r>
              <a:rPr lang="zh-CN" altLang="en-US" sz="2400" dirty="0"/>
              <a:t>，因为</a:t>
            </a:r>
            <a:r>
              <a:rPr lang="en-US" altLang="zh-CN" sz="2400" dirty="0"/>
              <a:t>JavaScript</a:t>
            </a:r>
            <a:r>
              <a:rPr lang="zh-CN" altLang="en-US" sz="2400" dirty="0"/>
              <a:t>内置了</a:t>
            </a:r>
            <a:r>
              <a:rPr lang="en-US" altLang="zh-CN" sz="2400" dirty="0"/>
              <a:t>JSON</a:t>
            </a:r>
            <a:r>
              <a:rPr lang="zh-CN" altLang="en-US" sz="2400" dirty="0"/>
              <a:t>的解析；</a:t>
            </a:r>
            <a:endParaRPr lang="en-US" altLang="zh-CN" sz="2400" dirty="0"/>
          </a:p>
          <a:p>
            <a:pPr marL="342900" indent="-342900" latinLnBrk="1">
              <a:lnSpc>
                <a:spcPct val="150000"/>
              </a:lnSpc>
              <a:buFont typeface="Arial" panose="020B0604020202020204" pitchFamily="34" charset="0"/>
              <a:buChar char="•"/>
            </a:pPr>
            <a:r>
              <a:rPr lang="en-US" altLang="zh-CN" sz="2400" dirty="0"/>
              <a:t>JavaScript</a:t>
            </a:r>
            <a:r>
              <a:rPr lang="zh-CN" altLang="en-US" sz="2400" dirty="0"/>
              <a:t>对象变成</a:t>
            </a:r>
            <a:r>
              <a:rPr lang="en-US" altLang="zh-CN" sz="2400" dirty="0"/>
              <a:t>JSON</a:t>
            </a:r>
            <a:r>
              <a:rPr lang="zh-CN" altLang="en-US" sz="2400" dirty="0"/>
              <a:t>，实际上是把对象序列化成一个</a:t>
            </a:r>
            <a:r>
              <a:rPr lang="en-US" altLang="zh-CN" sz="2400" dirty="0"/>
              <a:t>JSON</a:t>
            </a:r>
            <a:r>
              <a:rPr lang="zh-CN" altLang="en-US" sz="2400" dirty="0"/>
              <a:t>格式的字符串，这样才能够通过网络传递给其他计算机；</a:t>
            </a:r>
            <a:endParaRPr lang="en-US" altLang="zh-CN" sz="2400" dirty="0"/>
          </a:p>
          <a:p>
            <a:pPr marL="342900" indent="-342900" latinLnBrk="1">
              <a:lnSpc>
                <a:spcPct val="150000"/>
              </a:lnSpc>
              <a:buFont typeface="Arial" panose="020B0604020202020204" pitchFamily="34" charset="0"/>
              <a:buChar char="•"/>
            </a:pPr>
            <a:r>
              <a:rPr lang="zh-CN" altLang="en-US" sz="2400" dirty="0"/>
              <a:t>如果我们接收到一个</a:t>
            </a:r>
            <a:r>
              <a:rPr lang="en-US" altLang="zh-CN" sz="2400" dirty="0"/>
              <a:t>JSON</a:t>
            </a:r>
            <a:r>
              <a:rPr lang="zh-CN" altLang="en-US" sz="2400" dirty="0"/>
              <a:t>格式的字符串，只需要把它反序列化成一个</a:t>
            </a:r>
            <a:r>
              <a:rPr lang="en-US" altLang="zh-CN" sz="2400" dirty="0"/>
              <a:t>JavaScript</a:t>
            </a:r>
            <a:r>
              <a:rPr lang="zh-CN" altLang="en-US" sz="2400" dirty="0"/>
              <a:t>对象，就可以在</a:t>
            </a:r>
            <a:r>
              <a:rPr lang="en-US" altLang="zh-CN" sz="2400" dirty="0"/>
              <a:t>JavaScript</a:t>
            </a:r>
            <a:r>
              <a:rPr lang="zh-CN" altLang="en-US" sz="2400" dirty="0"/>
              <a:t>中直接使用这个对象了。</a:t>
            </a:r>
            <a:endParaRPr lang="en-US" altLang="zh-CN" sz="2400" dirty="0"/>
          </a:p>
        </p:txBody>
      </p:sp>
    </p:spTree>
    <p:extLst>
      <p:ext uri="{BB962C8B-B14F-4D97-AF65-F5344CB8AC3E}">
        <p14:creationId xmlns:p14="http://schemas.microsoft.com/office/powerpoint/2010/main" val="4117779488"/>
      </p:ext>
    </p:extLst>
  </p:cSld>
  <p:clrMapOvr>
    <a:masterClrMapping/>
  </p:clrMapOvr>
  <p:transition spd="slow" advClick="0">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JSON</a:t>
            </a:r>
            <a:r>
              <a:rPr lang="zh-CN" altLang="en-US" dirty="0"/>
              <a:t>基础</a:t>
            </a:r>
          </a:p>
        </p:txBody>
      </p:sp>
      <p:sp>
        <p:nvSpPr>
          <p:cNvPr id="8" name="文本框 7">
            <a:extLst>
              <a:ext uri="{FF2B5EF4-FFF2-40B4-BE49-F238E27FC236}">
                <a16:creationId xmlns:a16="http://schemas.microsoft.com/office/drawing/2014/main" id="{805B5CD8-54CA-1B4A-B5DE-E04B3FEE327B}"/>
              </a:ext>
            </a:extLst>
          </p:cNvPr>
          <p:cNvSpPr txBox="1"/>
          <p:nvPr/>
        </p:nvSpPr>
        <p:spPr>
          <a:xfrm>
            <a:off x="855876" y="1366761"/>
            <a:ext cx="10437986" cy="461665"/>
          </a:xfrm>
          <a:prstGeom prst="rect">
            <a:avLst/>
          </a:prstGeom>
          <a:noFill/>
        </p:spPr>
        <p:txBody>
          <a:bodyPr wrap="square" rtlCol="0">
            <a:spAutoFit/>
          </a:bodyPr>
          <a:lstStyle/>
          <a:p>
            <a:r>
              <a:rPr lang="en-US" altLang="zh-CN" sz="2400" b="1" dirty="0"/>
              <a:t>JSON</a:t>
            </a:r>
            <a:r>
              <a:rPr lang="zh-CN" altLang="en-US" sz="2400" b="1" dirty="0"/>
              <a:t>语法</a:t>
            </a:r>
            <a:endParaRPr lang="en-US" altLang="zh-CN" sz="2400" b="1" dirty="0"/>
          </a:p>
        </p:txBody>
      </p:sp>
      <p:sp>
        <p:nvSpPr>
          <p:cNvPr id="7" name="矩形 6">
            <a:extLst>
              <a:ext uri="{FF2B5EF4-FFF2-40B4-BE49-F238E27FC236}">
                <a16:creationId xmlns:a16="http://schemas.microsoft.com/office/drawing/2014/main" id="{B9C839E0-A294-454A-B3D5-618D388DEE2E}"/>
              </a:ext>
            </a:extLst>
          </p:cNvPr>
          <p:cNvSpPr/>
          <p:nvPr/>
        </p:nvSpPr>
        <p:spPr>
          <a:xfrm>
            <a:off x="855876" y="2181458"/>
            <a:ext cx="10927962" cy="830997"/>
          </a:xfrm>
          <a:prstGeom prst="rect">
            <a:avLst/>
          </a:prstGeom>
        </p:spPr>
        <p:txBody>
          <a:bodyPr wrap="square">
            <a:spAutoFit/>
          </a:bodyPr>
          <a:lstStyle/>
          <a:p>
            <a:pPr latinLnBrk="1"/>
            <a:r>
              <a:rPr lang="zh-CN" altLang="en-US" sz="2400" dirty="0"/>
              <a:t>        </a:t>
            </a:r>
            <a:r>
              <a:rPr lang="en-US" altLang="zh-CN" sz="2400" dirty="0"/>
              <a:t>JSON</a:t>
            </a:r>
            <a:r>
              <a:rPr lang="zh-CN" altLang="en-US" sz="2400" dirty="0"/>
              <a:t>的语法结构比较简单，本质上其实基本都是 </a:t>
            </a:r>
            <a:r>
              <a:rPr lang="zh-CN" altLang="en-US" sz="2400" b="1" dirty="0"/>
              <a:t>对象</a:t>
            </a:r>
            <a:r>
              <a:rPr lang="en-US" altLang="zh-CN" sz="2400" b="1" dirty="0"/>
              <a:t>+</a:t>
            </a:r>
            <a:r>
              <a:rPr lang="zh-CN" altLang="en-US" sz="2400" b="1" dirty="0"/>
              <a:t>数组</a:t>
            </a:r>
            <a:r>
              <a:rPr lang="zh-CN" altLang="en-US" sz="2400" dirty="0"/>
              <a:t> 的字符串，可以通过以下方式来记忆：</a:t>
            </a:r>
            <a:endParaRPr lang="en-US" altLang="zh-CN" sz="2400" dirty="0"/>
          </a:p>
        </p:txBody>
      </p:sp>
      <p:pic>
        <p:nvPicPr>
          <p:cNvPr id="5" name="图片 4">
            <a:extLst>
              <a:ext uri="{FF2B5EF4-FFF2-40B4-BE49-F238E27FC236}">
                <a16:creationId xmlns:a16="http://schemas.microsoft.com/office/drawing/2014/main" id="{3CA5B3ED-389B-3D44-AA7D-2B1B78373035}"/>
              </a:ext>
            </a:extLst>
          </p:cNvPr>
          <p:cNvPicPr>
            <a:picLocks noChangeAspect="1"/>
          </p:cNvPicPr>
          <p:nvPr/>
        </p:nvPicPr>
        <p:blipFill>
          <a:blip r:embed="rId2"/>
          <a:stretch>
            <a:fillRect/>
          </a:stretch>
        </p:blipFill>
        <p:spPr>
          <a:xfrm>
            <a:off x="4186994" y="2852936"/>
            <a:ext cx="3816424" cy="3362488"/>
          </a:xfrm>
          <a:prstGeom prst="rect">
            <a:avLst/>
          </a:prstGeom>
        </p:spPr>
      </p:pic>
    </p:spTree>
    <p:extLst>
      <p:ext uri="{BB962C8B-B14F-4D97-AF65-F5344CB8AC3E}">
        <p14:creationId xmlns:p14="http://schemas.microsoft.com/office/powerpoint/2010/main" val="150995069"/>
      </p:ext>
    </p:extLst>
  </p:cSld>
  <p:clrMapOvr>
    <a:masterClrMapping/>
  </p:clrMapOvr>
  <p:transition spd="slow" advClick="0">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JSON</a:t>
            </a:r>
            <a:r>
              <a:rPr lang="zh-CN" altLang="en-US" dirty="0"/>
              <a:t>基础</a:t>
            </a:r>
          </a:p>
        </p:txBody>
      </p:sp>
      <p:sp>
        <p:nvSpPr>
          <p:cNvPr id="4" name="文本框 3">
            <a:extLst>
              <a:ext uri="{FF2B5EF4-FFF2-40B4-BE49-F238E27FC236}">
                <a16:creationId xmlns:a16="http://schemas.microsoft.com/office/drawing/2014/main" id="{691F3DDB-6E81-A740-B799-C78CD3F5F40A}"/>
              </a:ext>
            </a:extLst>
          </p:cNvPr>
          <p:cNvSpPr txBox="1"/>
          <p:nvPr/>
        </p:nvSpPr>
        <p:spPr>
          <a:xfrm>
            <a:off x="855876" y="1366761"/>
            <a:ext cx="10437986" cy="461665"/>
          </a:xfrm>
          <a:prstGeom prst="rect">
            <a:avLst/>
          </a:prstGeom>
          <a:noFill/>
        </p:spPr>
        <p:txBody>
          <a:bodyPr wrap="square" rtlCol="0">
            <a:spAutoFit/>
          </a:bodyPr>
          <a:lstStyle/>
          <a:p>
            <a:r>
              <a:rPr lang="zh-CN" altLang="en-US" sz="2400" b="1" dirty="0"/>
              <a:t>示例：</a:t>
            </a:r>
            <a:r>
              <a:rPr lang="zh-CN" altLang="en-US" sz="2400" dirty="0"/>
              <a:t>下图中的一条</a:t>
            </a:r>
            <a:r>
              <a:rPr lang="en-US" altLang="zh-CN" sz="2400" dirty="0"/>
              <a:t>JSON</a:t>
            </a:r>
            <a:r>
              <a:rPr lang="zh-CN" altLang="en-US" sz="2400" dirty="0"/>
              <a:t>数据：</a:t>
            </a:r>
            <a:endParaRPr lang="en-US" altLang="zh-CN" sz="2400" b="1" dirty="0"/>
          </a:p>
        </p:txBody>
      </p:sp>
      <p:pic>
        <p:nvPicPr>
          <p:cNvPr id="7170" name="Picture 2" descr="科普日谈丨揭开“干细胞上清液”的神秘面纱-恒青康寿">
            <a:extLst>
              <a:ext uri="{FF2B5EF4-FFF2-40B4-BE49-F238E27FC236}">
                <a16:creationId xmlns:a16="http://schemas.microsoft.com/office/drawing/2014/main" id="{45751362-C58B-3845-B35B-D2816F653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7414" y="3068960"/>
            <a:ext cx="3573192" cy="3196332"/>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a:extLst>
              <a:ext uri="{FF2B5EF4-FFF2-40B4-BE49-F238E27FC236}">
                <a16:creationId xmlns:a16="http://schemas.microsoft.com/office/drawing/2014/main" id="{A953645E-88DD-724F-B487-D04BCAEC0917}"/>
              </a:ext>
            </a:extLst>
          </p:cNvPr>
          <p:cNvPicPr>
            <a:picLocks noChangeAspect="1"/>
          </p:cNvPicPr>
          <p:nvPr/>
        </p:nvPicPr>
        <p:blipFill>
          <a:blip r:embed="rId3"/>
          <a:stretch>
            <a:fillRect/>
          </a:stretch>
        </p:blipFill>
        <p:spPr>
          <a:xfrm>
            <a:off x="1391097" y="2032976"/>
            <a:ext cx="3816424" cy="4232316"/>
          </a:xfrm>
          <a:prstGeom prst="rect">
            <a:avLst/>
          </a:prstGeom>
        </p:spPr>
      </p:pic>
    </p:spTree>
    <p:extLst>
      <p:ext uri="{BB962C8B-B14F-4D97-AF65-F5344CB8AC3E}">
        <p14:creationId xmlns:p14="http://schemas.microsoft.com/office/powerpoint/2010/main" val="4240262436"/>
      </p:ext>
    </p:extLst>
  </p:cSld>
  <p:clrMapOvr>
    <a:masterClrMapping/>
  </p:clrMapOvr>
  <p:transition spd="slow" advClick="0">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JSON</a:t>
            </a:r>
            <a:r>
              <a:rPr lang="zh-CN" altLang="en-US" dirty="0"/>
              <a:t>基础</a:t>
            </a:r>
          </a:p>
        </p:txBody>
      </p:sp>
      <p:sp>
        <p:nvSpPr>
          <p:cNvPr id="4" name="文本框 3">
            <a:extLst>
              <a:ext uri="{FF2B5EF4-FFF2-40B4-BE49-F238E27FC236}">
                <a16:creationId xmlns:a16="http://schemas.microsoft.com/office/drawing/2014/main" id="{691F3DDB-6E81-A740-B799-C78CD3F5F40A}"/>
              </a:ext>
            </a:extLst>
          </p:cNvPr>
          <p:cNvSpPr txBox="1"/>
          <p:nvPr/>
        </p:nvSpPr>
        <p:spPr>
          <a:xfrm>
            <a:off x="855876" y="1366761"/>
            <a:ext cx="10437986" cy="461665"/>
          </a:xfrm>
          <a:prstGeom prst="rect">
            <a:avLst/>
          </a:prstGeom>
          <a:noFill/>
        </p:spPr>
        <p:txBody>
          <a:bodyPr wrap="square" rtlCol="0">
            <a:spAutoFit/>
          </a:bodyPr>
          <a:lstStyle/>
          <a:p>
            <a:r>
              <a:rPr lang="en-US" altLang="zh-CN" sz="2400" b="1" dirty="0"/>
              <a:t>PHP</a:t>
            </a:r>
            <a:r>
              <a:rPr lang="zh-CN" altLang="en-US" sz="2400" b="1" dirty="0"/>
              <a:t>关联数组与</a:t>
            </a:r>
            <a:r>
              <a:rPr lang="en-US" altLang="zh-CN" sz="2400" b="1" dirty="0"/>
              <a:t>JSON</a:t>
            </a:r>
            <a:r>
              <a:rPr lang="zh-CN" altLang="en-US" sz="2400" b="1" dirty="0"/>
              <a:t>对象</a:t>
            </a:r>
            <a:endParaRPr lang="en-US" altLang="zh-CN" sz="2400" b="1" dirty="0"/>
          </a:p>
        </p:txBody>
      </p:sp>
      <p:sp>
        <p:nvSpPr>
          <p:cNvPr id="8" name="矩形 7">
            <a:extLst>
              <a:ext uri="{FF2B5EF4-FFF2-40B4-BE49-F238E27FC236}">
                <a16:creationId xmlns:a16="http://schemas.microsoft.com/office/drawing/2014/main" id="{07471058-2E77-AD4E-9D29-8047B1D06AD2}"/>
              </a:ext>
            </a:extLst>
          </p:cNvPr>
          <p:cNvSpPr/>
          <p:nvPr/>
        </p:nvSpPr>
        <p:spPr>
          <a:xfrm>
            <a:off x="855876" y="2060848"/>
            <a:ext cx="10927962" cy="2799100"/>
          </a:xfrm>
          <a:prstGeom prst="rect">
            <a:avLst/>
          </a:prstGeom>
        </p:spPr>
        <p:txBody>
          <a:bodyPr wrap="square">
            <a:spAutoFit/>
          </a:bodyPr>
          <a:lstStyle/>
          <a:p>
            <a:pPr latinLnBrk="1">
              <a:lnSpc>
                <a:spcPct val="150000"/>
              </a:lnSpc>
            </a:pPr>
            <a:r>
              <a:rPr lang="zh-CN" altLang="en-US" sz="2400" dirty="0"/>
              <a:t>        我们知道，</a:t>
            </a:r>
            <a:r>
              <a:rPr lang="en-US" altLang="zh-CN" sz="2400" dirty="0"/>
              <a:t>JSON</a:t>
            </a:r>
            <a:r>
              <a:rPr lang="zh-CN" altLang="en-US" sz="2400" dirty="0"/>
              <a:t>中的数据都是以键值对的形式存在着，那么如果要通过</a:t>
            </a:r>
            <a:r>
              <a:rPr lang="en-US" altLang="zh-CN" sz="2400" dirty="0"/>
              <a:t>PHP</a:t>
            </a:r>
            <a:r>
              <a:rPr lang="zh-CN" altLang="en-US" sz="2400" dirty="0"/>
              <a:t>来构造</a:t>
            </a:r>
            <a:r>
              <a:rPr lang="en-US" altLang="zh-CN" sz="2400" dirty="0"/>
              <a:t>JSON</a:t>
            </a:r>
            <a:r>
              <a:rPr lang="zh-CN" altLang="en-US" sz="2400" dirty="0"/>
              <a:t>格式的数据则也需要找到一种可以以键值对形式来表达数据的类型。在</a:t>
            </a:r>
            <a:r>
              <a:rPr lang="en-US" altLang="zh-CN" sz="2400" dirty="0"/>
              <a:t>PHP</a:t>
            </a:r>
            <a:r>
              <a:rPr lang="zh-CN" altLang="en-US" sz="2400" dirty="0"/>
              <a:t>中，有一种特殊格式的数组，即关联数组，数组中的元素是一个个的键值对，键和值之间使用</a:t>
            </a:r>
            <a:r>
              <a:rPr lang="en-US" altLang="zh-CN" sz="2400" dirty="0"/>
              <a:t>`=&gt;`</a:t>
            </a:r>
            <a:r>
              <a:rPr lang="zh-CN" altLang="en-US" sz="2400" dirty="0"/>
              <a:t>符号来组合在一起，与</a:t>
            </a:r>
            <a:r>
              <a:rPr lang="en-US" altLang="zh-CN" sz="2400" dirty="0"/>
              <a:t>JSON</a:t>
            </a:r>
            <a:r>
              <a:rPr lang="zh-CN" altLang="en-US" sz="2400" dirty="0"/>
              <a:t>中用</a:t>
            </a:r>
            <a:r>
              <a:rPr lang="en-US" altLang="zh-CN" sz="2400" dirty="0"/>
              <a:t>`:`</a:t>
            </a:r>
            <a:r>
              <a:rPr lang="zh-CN" altLang="en-US" sz="2400" dirty="0"/>
              <a:t>来组合键值对是极为相似的：</a:t>
            </a:r>
            <a:endParaRPr lang="en-US" altLang="zh-CN" sz="2400" dirty="0"/>
          </a:p>
        </p:txBody>
      </p:sp>
      <p:pic>
        <p:nvPicPr>
          <p:cNvPr id="3" name="图片 2">
            <a:extLst>
              <a:ext uri="{FF2B5EF4-FFF2-40B4-BE49-F238E27FC236}">
                <a16:creationId xmlns:a16="http://schemas.microsoft.com/office/drawing/2014/main" id="{C4431F4F-2ED1-1D4C-B0E7-649387822463}"/>
              </a:ext>
            </a:extLst>
          </p:cNvPr>
          <p:cNvPicPr>
            <a:picLocks noChangeAspect="1"/>
          </p:cNvPicPr>
          <p:nvPr/>
        </p:nvPicPr>
        <p:blipFill>
          <a:blip r:embed="rId2"/>
          <a:stretch>
            <a:fillRect/>
          </a:stretch>
        </p:blipFill>
        <p:spPr>
          <a:xfrm>
            <a:off x="639852" y="2120969"/>
            <a:ext cx="11017224" cy="3384469"/>
          </a:xfrm>
          <a:prstGeom prst="rect">
            <a:avLst/>
          </a:prstGeom>
        </p:spPr>
      </p:pic>
    </p:spTree>
    <p:extLst>
      <p:ext uri="{BB962C8B-B14F-4D97-AF65-F5344CB8AC3E}">
        <p14:creationId xmlns:p14="http://schemas.microsoft.com/office/powerpoint/2010/main" val="1181895535"/>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JSON</a:t>
            </a:r>
            <a:r>
              <a:rPr lang="zh-CN" altLang="en-US" dirty="0"/>
              <a:t>基础</a:t>
            </a:r>
          </a:p>
        </p:txBody>
      </p:sp>
      <p:sp>
        <p:nvSpPr>
          <p:cNvPr id="4" name="文本框 3">
            <a:extLst>
              <a:ext uri="{FF2B5EF4-FFF2-40B4-BE49-F238E27FC236}">
                <a16:creationId xmlns:a16="http://schemas.microsoft.com/office/drawing/2014/main" id="{691F3DDB-6E81-A740-B799-C78CD3F5F40A}"/>
              </a:ext>
            </a:extLst>
          </p:cNvPr>
          <p:cNvSpPr txBox="1"/>
          <p:nvPr/>
        </p:nvSpPr>
        <p:spPr>
          <a:xfrm>
            <a:off x="855876" y="1366761"/>
            <a:ext cx="10437986" cy="461665"/>
          </a:xfrm>
          <a:prstGeom prst="rect">
            <a:avLst/>
          </a:prstGeom>
          <a:noFill/>
        </p:spPr>
        <p:txBody>
          <a:bodyPr wrap="square" rtlCol="0">
            <a:spAutoFit/>
          </a:bodyPr>
          <a:lstStyle/>
          <a:p>
            <a:r>
              <a:rPr lang="en-US" altLang="zh-CN" sz="2400" b="1" dirty="0"/>
              <a:t>PHP</a:t>
            </a:r>
            <a:r>
              <a:rPr lang="zh-CN" altLang="en-US" sz="2400" b="1" dirty="0"/>
              <a:t>关联数组与</a:t>
            </a:r>
            <a:r>
              <a:rPr lang="en-US" altLang="zh-CN" sz="2400" b="1" dirty="0"/>
              <a:t>JSON</a:t>
            </a:r>
            <a:r>
              <a:rPr lang="zh-CN" altLang="en-US" sz="2400" b="1" dirty="0"/>
              <a:t>对象</a:t>
            </a:r>
            <a:endParaRPr lang="en-US" altLang="zh-CN" sz="2400" b="1" dirty="0"/>
          </a:p>
        </p:txBody>
      </p:sp>
      <p:sp>
        <p:nvSpPr>
          <p:cNvPr id="8" name="矩形 7">
            <a:extLst>
              <a:ext uri="{FF2B5EF4-FFF2-40B4-BE49-F238E27FC236}">
                <a16:creationId xmlns:a16="http://schemas.microsoft.com/office/drawing/2014/main" id="{07471058-2E77-AD4E-9D29-8047B1D06AD2}"/>
              </a:ext>
            </a:extLst>
          </p:cNvPr>
          <p:cNvSpPr/>
          <p:nvPr/>
        </p:nvSpPr>
        <p:spPr>
          <a:xfrm>
            <a:off x="855876" y="2060848"/>
            <a:ext cx="10927962" cy="1143070"/>
          </a:xfrm>
          <a:prstGeom prst="rect">
            <a:avLst/>
          </a:prstGeom>
        </p:spPr>
        <p:txBody>
          <a:bodyPr wrap="square">
            <a:spAutoFit/>
          </a:bodyPr>
          <a:lstStyle/>
          <a:p>
            <a:pPr latinLnBrk="1">
              <a:lnSpc>
                <a:spcPct val="150000"/>
              </a:lnSpc>
            </a:pPr>
            <a:r>
              <a:rPr lang="zh-CN" altLang="en-US" sz="2400" dirty="0"/>
              <a:t>        由此可以看出，我们只需要将我们的数据存储到关联数组中，那么就能够很容易将这些数据转化成</a:t>
            </a:r>
            <a:r>
              <a:rPr lang="en-US" altLang="zh-CN" sz="2400" dirty="0"/>
              <a:t>JSON</a:t>
            </a:r>
            <a:r>
              <a:rPr lang="zh-CN" altLang="en-US" sz="2400" dirty="0"/>
              <a:t>格式的数据了。</a:t>
            </a:r>
            <a:endParaRPr lang="en-US" altLang="zh-CN" sz="2400" dirty="0"/>
          </a:p>
        </p:txBody>
      </p:sp>
      <p:pic>
        <p:nvPicPr>
          <p:cNvPr id="2" name="图片 1">
            <a:extLst>
              <a:ext uri="{FF2B5EF4-FFF2-40B4-BE49-F238E27FC236}">
                <a16:creationId xmlns:a16="http://schemas.microsoft.com/office/drawing/2014/main" id="{852CF448-0103-E040-98D0-7BA2A080B2C9}"/>
              </a:ext>
            </a:extLst>
          </p:cNvPr>
          <p:cNvPicPr>
            <a:picLocks noChangeAspect="1"/>
          </p:cNvPicPr>
          <p:nvPr/>
        </p:nvPicPr>
        <p:blipFill>
          <a:blip r:embed="rId2"/>
          <a:stretch>
            <a:fillRect/>
          </a:stretch>
        </p:blipFill>
        <p:spPr>
          <a:xfrm>
            <a:off x="2459057" y="3408107"/>
            <a:ext cx="7721600" cy="2209800"/>
          </a:xfrm>
          <a:prstGeom prst="rect">
            <a:avLst/>
          </a:prstGeom>
        </p:spPr>
      </p:pic>
    </p:spTree>
    <p:extLst>
      <p:ext uri="{BB962C8B-B14F-4D97-AF65-F5344CB8AC3E}">
        <p14:creationId xmlns:p14="http://schemas.microsoft.com/office/powerpoint/2010/main" val="2729336291"/>
      </p:ext>
    </p:extLst>
  </p:cSld>
  <p:clrMapOvr>
    <a:masterClrMapping/>
  </p:clrMapOvr>
  <p:transition spd="slow" advClick="0">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848809" y="4025046"/>
            <a:ext cx="842963" cy="633412"/>
          </a:xfrm>
          <a:prstGeom prst="diamond">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838200" y="2347615"/>
            <a:ext cx="842963" cy="631825"/>
          </a:xfrm>
          <a:prstGeom prst="diamond">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198" name="文本框 33"/>
          <p:cNvSpPr txBox="1">
            <a:spLocks noChangeArrowheads="1"/>
          </p:cNvSpPr>
          <p:nvPr/>
        </p:nvSpPr>
        <p:spPr bwMode="auto">
          <a:xfrm>
            <a:off x="1016000" y="2368252"/>
            <a:ext cx="1720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t>1</a:t>
            </a:r>
            <a:endParaRPr lang="zh-CN" altLang="en-US" sz="2800"/>
          </a:p>
        </p:txBody>
      </p:sp>
      <p:sp>
        <p:nvSpPr>
          <p:cNvPr id="14" name="圆角矩形 13"/>
          <p:cNvSpPr/>
          <p:nvPr/>
        </p:nvSpPr>
        <p:spPr>
          <a:xfrm>
            <a:off x="1706059" y="4129801"/>
            <a:ext cx="3865880" cy="369570"/>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9" name="组合 45"/>
          <p:cNvGrpSpPr/>
          <p:nvPr/>
        </p:nvGrpSpPr>
        <p:grpSpPr bwMode="auto">
          <a:xfrm>
            <a:off x="1702718" y="2480196"/>
            <a:ext cx="3865563" cy="371475"/>
            <a:chOff x="1074057" y="1947720"/>
            <a:chExt cx="2899639" cy="371687"/>
          </a:xfrm>
        </p:grpSpPr>
        <p:sp>
          <p:nvSpPr>
            <p:cNvPr id="30" name="圆角矩形 29"/>
            <p:cNvSpPr/>
            <p:nvPr/>
          </p:nvSpPr>
          <p:spPr>
            <a:xfrm>
              <a:off x="1074057" y="1949308"/>
              <a:ext cx="2899639" cy="370099"/>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TextBox 44"/>
            <p:cNvSpPr txBox="1"/>
            <p:nvPr/>
          </p:nvSpPr>
          <p:spPr>
            <a:xfrm>
              <a:off x="1301503" y="1947720"/>
              <a:ext cx="2460227" cy="368510"/>
            </a:xfrm>
            <a:prstGeom prst="rect">
              <a:avLst/>
            </a:prstGeom>
            <a:noFill/>
          </p:spPr>
          <p:txBody>
            <a:bodyPr>
              <a:spAutoFit/>
            </a:bodyPr>
            <a:lstStyle/>
            <a:p>
              <a:pPr eaLnBrk="1" fontAlgn="auto" hangingPunct="1">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应用程序接口</a:t>
              </a:r>
            </a:p>
          </p:txBody>
        </p:sp>
      </p:grpSp>
      <p:sp>
        <p:nvSpPr>
          <p:cNvPr id="11" name="菱形 10">
            <a:extLst>
              <a:ext uri="{FF2B5EF4-FFF2-40B4-BE49-F238E27FC236}">
                <a16:creationId xmlns:a16="http://schemas.microsoft.com/office/drawing/2014/main" id="{959115F2-4B74-43DF-9B64-93E19618AD1A}"/>
              </a:ext>
            </a:extLst>
          </p:cNvPr>
          <p:cNvSpPr/>
          <p:nvPr/>
        </p:nvSpPr>
        <p:spPr>
          <a:xfrm>
            <a:off x="848497" y="4825596"/>
            <a:ext cx="842963" cy="633412"/>
          </a:xfrm>
          <a:prstGeom prst="diamond">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圆角矩形 13">
            <a:extLst>
              <a:ext uri="{FF2B5EF4-FFF2-40B4-BE49-F238E27FC236}">
                <a16:creationId xmlns:a16="http://schemas.microsoft.com/office/drawing/2014/main" id="{D017F6C2-2265-4A86-9486-1E2F51AF3756}"/>
              </a:ext>
            </a:extLst>
          </p:cNvPr>
          <p:cNvSpPr/>
          <p:nvPr/>
        </p:nvSpPr>
        <p:spPr>
          <a:xfrm>
            <a:off x="1705747" y="4930351"/>
            <a:ext cx="3865880" cy="369570"/>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a:extLst>
              <a:ext uri="{FF2B5EF4-FFF2-40B4-BE49-F238E27FC236}">
                <a16:creationId xmlns:a16="http://schemas.microsoft.com/office/drawing/2014/main" id="{C498404D-D1DA-4B05-8EF8-5C47BFCD1BFD}"/>
              </a:ext>
            </a:extLst>
          </p:cNvPr>
          <p:cNvSpPr/>
          <p:nvPr/>
        </p:nvSpPr>
        <p:spPr>
          <a:xfrm>
            <a:off x="845468" y="3183948"/>
            <a:ext cx="842963" cy="633412"/>
          </a:xfrm>
          <a:prstGeom prst="diamond">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34">
            <a:extLst>
              <a:ext uri="{FF2B5EF4-FFF2-40B4-BE49-F238E27FC236}">
                <a16:creationId xmlns:a16="http://schemas.microsoft.com/office/drawing/2014/main" id="{B817425F-BDE2-4895-B69C-37C64F0206C2}"/>
              </a:ext>
            </a:extLst>
          </p:cNvPr>
          <p:cNvSpPr txBox="1">
            <a:spLocks noChangeArrowheads="1"/>
          </p:cNvSpPr>
          <p:nvPr/>
        </p:nvSpPr>
        <p:spPr bwMode="auto">
          <a:xfrm>
            <a:off x="1023268" y="3215698"/>
            <a:ext cx="1720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t>2</a:t>
            </a:r>
            <a:endParaRPr lang="zh-CN" altLang="en-US" sz="2800"/>
          </a:p>
        </p:txBody>
      </p:sp>
      <p:sp>
        <p:nvSpPr>
          <p:cNvPr id="18" name="圆角矩形 13">
            <a:extLst>
              <a:ext uri="{FF2B5EF4-FFF2-40B4-BE49-F238E27FC236}">
                <a16:creationId xmlns:a16="http://schemas.microsoft.com/office/drawing/2014/main" id="{7C194A90-EF3C-4729-B00A-244996F76471}"/>
              </a:ext>
            </a:extLst>
          </p:cNvPr>
          <p:cNvSpPr/>
          <p:nvPr/>
        </p:nvSpPr>
        <p:spPr>
          <a:xfrm>
            <a:off x="1702718" y="3288703"/>
            <a:ext cx="3865880" cy="369570"/>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TextBox 69">
            <a:extLst>
              <a:ext uri="{FF2B5EF4-FFF2-40B4-BE49-F238E27FC236}">
                <a16:creationId xmlns:a16="http://schemas.microsoft.com/office/drawing/2014/main" id="{9EB818F3-0A1E-4E2D-83EF-AED06A1252D9}"/>
              </a:ext>
            </a:extLst>
          </p:cNvPr>
          <p:cNvSpPr txBox="1"/>
          <p:nvPr/>
        </p:nvSpPr>
        <p:spPr>
          <a:xfrm>
            <a:off x="2013233" y="3288703"/>
            <a:ext cx="4168775" cy="368300"/>
          </a:xfrm>
          <a:prstGeom prst="rect">
            <a:avLst/>
          </a:prstGeom>
          <a:noFill/>
        </p:spPr>
        <p:txBody>
          <a:bodyPr wrap="square">
            <a:spAutoFit/>
          </a:bodyPr>
          <a:lstStyle/>
          <a:p>
            <a:pPr eaLnBrk="1" fontAlgn="auto" hangingPunct="1">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mn-ea"/>
              </a:rPr>
              <a:t>JSON</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mn-ea"/>
              </a:rPr>
              <a:t>基础</a:t>
            </a:r>
          </a:p>
        </p:txBody>
      </p:sp>
    </p:spTree>
  </p:cSld>
  <p:clrMapOvr>
    <a:masterClrMapping/>
  </p:clrMapOvr>
  <p:transition spd="slow" advClick="0">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JSON</a:t>
            </a:r>
            <a:r>
              <a:rPr lang="zh-CN" altLang="en-US" dirty="0"/>
              <a:t>基础</a:t>
            </a:r>
          </a:p>
        </p:txBody>
      </p:sp>
      <p:sp>
        <p:nvSpPr>
          <p:cNvPr id="4" name="文本框 3">
            <a:extLst>
              <a:ext uri="{FF2B5EF4-FFF2-40B4-BE49-F238E27FC236}">
                <a16:creationId xmlns:a16="http://schemas.microsoft.com/office/drawing/2014/main" id="{691F3DDB-6E81-A740-B799-C78CD3F5F40A}"/>
              </a:ext>
            </a:extLst>
          </p:cNvPr>
          <p:cNvSpPr txBox="1"/>
          <p:nvPr/>
        </p:nvSpPr>
        <p:spPr>
          <a:xfrm>
            <a:off x="855876" y="1366761"/>
            <a:ext cx="10437986" cy="461665"/>
          </a:xfrm>
          <a:prstGeom prst="rect">
            <a:avLst/>
          </a:prstGeom>
          <a:noFill/>
        </p:spPr>
        <p:txBody>
          <a:bodyPr wrap="square" rtlCol="0">
            <a:spAutoFit/>
          </a:bodyPr>
          <a:lstStyle/>
          <a:p>
            <a:r>
              <a:rPr lang="en-US" altLang="zh-CN" sz="2400" b="1" dirty="0"/>
              <a:t>PHP</a:t>
            </a:r>
            <a:r>
              <a:rPr lang="zh-CN" altLang="en-US" sz="2400" b="1" dirty="0"/>
              <a:t>封装</a:t>
            </a:r>
            <a:r>
              <a:rPr lang="en-US" altLang="zh-CN" sz="2400" b="1" dirty="0"/>
              <a:t>JSON</a:t>
            </a:r>
            <a:r>
              <a:rPr lang="zh-CN" altLang="en-US" sz="2400" b="1" dirty="0"/>
              <a:t>数据</a:t>
            </a:r>
            <a:endParaRPr lang="en-US" altLang="zh-CN" sz="2400" b="1" dirty="0"/>
          </a:p>
        </p:txBody>
      </p:sp>
      <p:sp>
        <p:nvSpPr>
          <p:cNvPr id="8" name="矩形 7">
            <a:extLst>
              <a:ext uri="{FF2B5EF4-FFF2-40B4-BE49-F238E27FC236}">
                <a16:creationId xmlns:a16="http://schemas.microsoft.com/office/drawing/2014/main" id="{07471058-2E77-AD4E-9D29-8047B1D06AD2}"/>
              </a:ext>
            </a:extLst>
          </p:cNvPr>
          <p:cNvSpPr/>
          <p:nvPr/>
        </p:nvSpPr>
        <p:spPr>
          <a:xfrm>
            <a:off x="855876" y="2060848"/>
            <a:ext cx="9919850" cy="589072"/>
          </a:xfrm>
          <a:prstGeom prst="rect">
            <a:avLst/>
          </a:prstGeom>
        </p:spPr>
        <p:txBody>
          <a:bodyPr wrap="square">
            <a:spAutoFit/>
          </a:bodyPr>
          <a:lstStyle/>
          <a:p>
            <a:pPr latinLnBrk="1">
              <a:lnSpc>
                <a:spcPct val="150000"/>
              </a:lnSpc>
            </a:pPr>
            <a:r>
              <a:rPr lang="zh-CN" altLang="en-US" sz="2400" dirty="0"/>
              <a:t>我们只需要实现以下两个步骤即可通过</a:t>
            </a:r>
            <a:r>
              <a:rPr lang="en-US" altLang="zh-CN" sz="2400" dirty="0"/>
              <a:t>PHP</a:t>
            </a:r>
            <a:r>
              <a:rPr lang="zh-CN" altLang="en-US" sz="2400" dirty="0"/>
              <a:t>完成</a:t>
            </a:r>
            <a:r>
              <a:rPr lang="en-US" altLang="zh-CN" sz="2400" dirty="0"/>
              <a:t>JSON</a:t>
            </a:r>
            <a:r>
              <a:rPr lang="zh-CN" altLang="en-US" sz="2400" dirty="0"/>
              <a:t>格式数据的封装：</a:t>
            </a:r>
            <a:endParaRPr lang="en-US" altLang="zh-CN" sz="2400" dirty="0"/>
          </a:p>
        </p:txBody>
      </p:sp>
      <p:sp>
        <p:nvSpPr>
          <p:cNvPr id="3" name="矩形 2">
            <a:extLst>
              <a:ext uri="{FF2B5EF4-FFF2-40B4-BE49-F238E27FC236}">
                <a16:creationId xmlns:a16="http://schemas.microsoft.com/office/drawing/2014/main" id="{E54D354F-9976-7341-AED6-329F5118D19A}"/>
              </a:ext>
            </a:extLst>
          </p:cNvPr>
          <p:cNvSpPr/>
          <p:nvPr/>
        </p:nvSpPr>
        <p:spPr>
          <a:xfrm>
            <a:off x="855876" y="2828836"/>
            <a:ext cx="9487802" cy="1569660"/>
          </a:xfrm>
          <a:prstGeom prst="rect">
            <a:avLst/>
          </a:prstGeom>
        </p:spPr>
        <p:txBody>
          <a:bodyPr wrap="square">
            <a:spAutoFit/>
          </a:bodyPr>
          <a:lstStyle/>
          <a:p>
            <a:r>
              <a:rPr lang="en-US" altLang="zh-CN" sz="2400" b="1" dirty="0"/>
              <a:t>1</a:t>
            </a:r>
            <a:r>
              <a:rPr lang="zh-CN" altLang="en-US" sz="2400" b="1" dirty="0"/>
              <a:t>、 构造关联数组</a:t>
            </a:r>
            <a:endParaRPr lang="en-US" altLang="zh-CN" sz="2400" b="1" dirty="0"/>
          </a:p>
          <a:p>
            <a:endParaRPr lang="zh-CN" altLang="en-US" sz="2400" b="1" dirty="0"/>
          </a:p>
          <a:p>
            <a:r>
              <a:rPr lang="en-US" altLang="zh-CN" sz="2400" dirty="0"/>
              <a:t>        </a:t>
            </a:r>
            <a:r>
              <a:rPr lang="zh-CN" altLang="en-US" sz="2400" dirty="0"/>
              <a:t>先使用关联数组去存储我们想要返回的数据，比如在上面的例子中的</a:t>
            </a:r>
            <a:r>
              <a:rPr lang="en-US" altLang="zh-CN" sz="2400" dirty="0"/>
              <a:t>JSON</a:t>
            </a:r>
            <a:r>
              <a:rPr lang="zh-CN" altLang="en-US" sz="2400" dirty="0"/>
              <a:t>数据，那么用</a:t>
            </a:r>
            <a:r>
              <a:rPr lang="en-US" altLang="zh-CN" sz="2400" dirty="0"/>
              <a:t>PHP</a:t>
            </a:r>
            <a:r>
              <a:rPr lang="zh-CN" altLang="en-US" sz="2400" dirty="0"/>
              <a:t>语法可以实现成如下格式：</a:t>
            </a:r>
          </a:p>
        </p:txBody>
      </p:sp>
      <p:sp>
        <p:nvSpPr>
          <p:cNvPr id="5" name="矩形 4">
            <a:extLst>
              <a:ext uri="{FF2B5EF4-FFF2-40B4-BE49-F238E27FC236}">
                <a16:creationId xmlns:a16="http://schemas.microsoft.com/office/drawing/2014/main" id="{6256443F-E740-3C4A-8117-270E985DE053}"/>
              </a:ext>
            </a:extLst>
          </p:cNvPr>
          <p:cNvSpPr/>
          <p:nvPr/>
        </p:nvSpPr>
        <p:spPr>
          <a:xfrm>
            <a:off x="3286894" y="1052736"/>
            <a:ext cx="6092825" cy="5262979"/>
          </a:xfrm>
          <a:prstGeom prst="rect">
            <a:avLst/>
          </a:prstGeom>
          <a:solidFill>
            <a:schemeClr val="bg1"/>
          </a:solidFill>
          <a:ln w="57150">
            <a:solidFill>
              <a:srgbClr val="0070C0"/>
            </a:solidFill>
          </a:ln>
        </p:spPr>
        <p:txBody>
          <a:bodyPr wrap="square">
            <a:spAutoFit/>
          </a:bodyPr>
          <a:lstStyle/>
          <a:p>
            <a:r>
              <a:rPr lang="en-US" altLang="zh-CN" sz="2400" dirty="0">
                <a:solidFill>
                  <a:srgbClr val="FA8D3E"/>
                </a:solidFill>
                <a:latin typeface="Menlo" panose="020B0609030804020204" pitchFamily="49" charset="0"/>
              </a:rPr>
              <a:t>&lt;?php</a:t>
            </a:r>
            <a:endParaRPr lang="en-US" altLang="zh-CN" sz="2400" dirty="0">
              <a:solidFill>
                <a:srgbClr val="5C6166"/>
              </a:solidFill>
              <a:latin typeface="Menlo" panose="020B0609030804020204" pitchFamily="49" charset="0"/>
            </a:endParaRPr>
          </a:p>
          <a:p>
            <a:r>
              <a:rPr lang="zh-CN" altLang="en-US" sz="2400" dirty="0">
                <a:solidFill>
                  <a:srgbClr val="5C6166"/>
                </a:solidFill>
                <a:latin typeface="Menlo" panose="020B0609030804020204" pitchFamily="49" charset="0"/>
              </a:rPr>
              <a:t>  </a:t>
            </a:r>
            <a:r>
              <a:rPr lang="en-US" altLang="zh-CN" sz="2400" dirty="0">
                <a:solidFill>
                  <a:srgbClr val="5C6166"/>
                </a:solidFill>
                <a:latin typeface="Menlo" panose="020B0609030804020204" pitchFamily="49" charset="0"/>
              </a:rPr>
              <a:t>$</a:t>
            </a:r>
            <a:r>
              <a:rPr lang="en-US" altLang="zh-CN" sz="2400" dirty="0" err="1">
                <a:solidFill>
                  <a:srgbClr val="5C6166"/>
                </a:solidFill>
                <a:latin typeface="Menlo" panose="020B0609030804020204" pitchFamily="49" charset="0"/>
              </a:rPr>
              <a:t>jsonData</a:t>
            </a:r>
            <a:r>
              <a:rPr lang="en-US" altLang="zh-CN" sz="2400" dirty="0">
                <a:solidFill>
                  <a:srgbClr val="5C6166"/>
                </a:solidFill>
                <a:latin typeface="Menlo" panose="020B0609030804020204" pitchFamily="49" charset="0"/>
              </a:rPr>
              <a:t> </a:t>
            </a:r>
            <a:r>
              <a:rPr lang="en-US" altLang="zh-CN" sz="2400" dirty="0">
                <a:solidFill>
                  <a:srgbClr val="ED9366"/>
                </a:solidFill>
                <a:latin typeface="Menlo" panose="020B0609030804020204" pitchFamily="49" charset="0"/>
              </a:rPr>
              <a:t>=</a:t>
            </a:r>
            <a:r>
              <a:rPr lang="en-US" altLang="zh-CN" sz="2400" dirty="0">
                <a:solidFill>
                  <a:srgbClr val="5C6166"/>
                </a:solidFill>
                <a:latin typeface="Menlo" panose="020B0609030804020204" pitchFamily="49" charset="0"/>
              </a:rPr>
              <a:t> </a:t>
            </a:r>
            <a:r>
              <a:rPr lang="en-US" altLang="zh-CN" sz="2400" dirty="0">
                <a:solidFill>
                  <a:srgbClr val="F07171"/>
                </a:solidFill>
                <a:latin typeface="Menlo" panose="020B0609030804020204" pitchFamily="49" charset="0"/>
              </a:rPr>
              <a:t>array</a:t>
            </a:r>
            <a:r>
              <a:rPr lang="en-US" altLang="zh-CN" sz="2400" dirty="0">
                <a:solidFill>
                  <a:srgbClr val="5C6166"/>
                </a:solidFill>
                <a:latin typeface="Menlo" panose="020B0609030804020204" pitchFamily="49" charset="0"/>
              </a:rPr>
              <a:t>(</a:t>
            </a:r>
          </a:p>
          <a:p>
            <a:r>
              <a:rPr lang="zh-CN" altLang="en-US" sz="2400" dirty="0">
                <a:solidFill>
                  <a:srgbClr val="86B300"/>
                </a:solidFill>
                <a:latin typeface="Menlo" panose="020B0609030804020204" pitchFamily="49" charset="0"/>
              </a:rPr>
              <a:t>    </a:t>
            </a:r>
            <a:r>
              <a:rPr lang="en-US" altLang="zh-CN" sz="2400" dirty="0">
                <a:solidFill>
                  <a:srgbClr val="86B300"/>
                </a:solidFill>
                <a:latin typeface="Menlo" panose="020B0609030804020204" pitchFamily="49" charset="0"/>
              </a:rPr>
              <a:t>"name"</a:t>
            </a:r>
            <a:r>
              <a:rPr lang="en-US" altLang="zh-CN" sz="2400" dirty="0">
                <a:solidFill>
                  <a:srgbClr val="5C6166"/>
                </a:solidFill>
                <a:latin typeface="Menlo" panose="020B0609030804020204" pitchFamily="49" charset="0"/>
              </a:rPr>
              <a:t> </a:t>
            </a:r>
            <a:r>
              <a:rPr lang="en-US" altLang="zh-CN" sz="2400" dirty="0">
                <a:solidFill>
                  <a:srgbClr val="ED9366"/>
                </a:solidFill>
                <a:latin typeface="Menlo" panose="020B0609030804020204" pitchFamily="49" charset="0"/>
              </a:rPr>
              <a:t>=&gt;</a:t>
            </a:r>
            <a:r>
              <a:rPr lang="en-US" altLang="zh-CN" sz="2400" dirty="0">
                <a:solidFill>
                  <a:srgbClr val="5C6166"/>
                </a:solidFill>
                <a:latin typeface="Menlo" panose="020B0609030804020204" pitchFamily="49" charset="0"/>
              </a:rPr>
              <a:t> </a:t>
            </a:r>
            <a:r>
              <a:rPr lang="en-US" altLang="zh-CN" sz="2400" dirty="0">
                <a:solidFill>
                  <a:srgbClr val="86B300"/>
                </a:solidFill>
                <a:latin typeface="Menlo" panose="020B0609030804020204" pitchFamily="49" charset="0"/>
              </a:rPr>
              <a:t>"</a:t>
            </a:r>
            <a:r>
              <a:rPr lang="zh-CN" altLang="en-US" sz="2400" dirty="0">
                <a:solidFill>
                  <a:srgbClr val="86B300"/>
                </a:solidFill>
                <a:latin typeface="Menlo" panose="020B0609030804020204" pitchFamily="49" charset="0"/>
              </a:rPr>
              <a:t>小明</a:t>
            </a:r>
            <a:r>
              <a:rPr lang="en-US" altLang="zh-CN" sz="2400" dirty="0">
                <a:solidFill>
                  <a:srgbClr val="86B300"/>
                </a:solidFill>
                <a:latin typeface="Menlo" panose="020B0609030804020204" pitchFamily="49" charset="0"/>
              </a:rPr>
              <a:t>"</a:t>
            </a:r>
            <a:r>
              <a:rPr lang="en-US" altLang="zh-CN" sz="2400" dirty="0">
                <a:solidFill>
                  <a:srgbClr val="5C6166"/>
                </a:solidFill>
                <a:latin typeface="Menlo" panose="020B0609030804020204" pitchFamily="49" charset="0"/>
              </a:rPr>
              <a:t>,</a:t>
            </a:r>
          </a:p>
          <a:p>
            <a:r>
              <a:rPr lang="zh-CN" altLang="en-US" sz="2400" dirty="0">
                <a:solidFill>
                  <a:srgbClr val="86B300"/>
                </a:solidFill>
                <a:latin typeface="Menlo" panose="020B0609030804020204" pitchFamily="49" charset="0"/>
              </a:rPr>
              <a:t>    </a:t>
            </a:r>
            <a:r>
              <a:rPr lang="en-US" altLang="zh-CN" sz="2400" dirty="0">
                <a:solidFill>
                  <a:srgbClr val="86B300"/>
                </a:solidFill>
                <a:latin typeface="Menlo" panose="020B0609030804020204" pitchFamily="49" charset="0"/>
              </a:rPr>
              <a:t>"age"</a:t>
            </a:r>
            <a:r>
              <a:rPr lang="en-US" altLang="zh-CN" sz="2400" dirty="0">
                <a:solidFill>
                  <a:srgbClr val="5C6166"/>
                </a:solidFill>
                <a:latin typeface="Menlo" panose="020B0609030804020204" pitchFamily="49" charset="0"/>
              </a:rPr>
              <a:t> </a:t>
            </a:r>
            <a:r>
              <a:rPr lang="en-US" altLang="zh-CN" sz="2400" dirty="0">
                <a:solidFill>
                  <a:srgbClr val="ED9366"/>
                </a:solidFill>
                <a:latin typeface="Menlo" panose="020B0609030804020204" pitchFamily="49" charset="0"/>
              </a:rPr>
              <a:t>=&gt;</a:t>
            </a:r>
            <a:r>
              <a:rPr lang="en-US" altLang="zh-CN" sz="2400" dirty="0">
                <a:solidFill>
                  <a:srgbClr val="5C6166"/>
                </a:solidFill>
                <a:latin typeface="Menlo" panose="020B0609030804020204" pitchFamily="49" charset="0"/>
              </a:rPr>
              <a:t> </a:t>
            </a:r>
            <a:r>
              <a:rPr lang="en-US" altLang="zh-CN" sz="2400" dirty="0">
                <a:solidFill>
                  <a:srgbClr val="A37ACC"/>
                </a:solidFill>
                <a:latin typeface="Menlo" panose="020B0609030804020204" pitchFamily="49" charset="0"/>
              </a:rPr>
              <a:t>18</a:t>
            </a:r>
            <a:r>
              <a:rPr lang="en-US" altLang="zh-CN" sz="2400" dirty="0">
                <a:solidFill>
                  <a:srgbClr val="5C6166"/>
                </a:solidFill>
                <a:latin typeface="Menlo" panose="020B0609030804020204" pitchFamily="49" charset="0"/>
              </a:rPr>
              <a:t>,</a:t>
            </a:r>
          </a:p>
          <a:p>
            <a:r>
              <a:rPr lang="zh-CN" altLang="en-US" sz="2400" dirty="0">
                <a:solidFill>
                  <a:srgbClr val="86B300"/>
                </a:solidFill>
                <a:latin typeface="Menlo" panose="020B0609030804020204" pitchFamily="49" charset="0"/>
              </a:rPr>
              <a:t>    </a:t>
            </a:r>
            <a:r>
              <a:rPr lang="en-US" altLang="zh-CN" sz="2400" dirty="0">
                <a:solidFill>
                  <a:srgbClr val="86B300"/>
                </a:solidFill>
                <a:latin typeface="Menlo" panose="020B0609030804020204" pitchFamily="49" charset="0"/>
              </a:rPr>
              <a:t>"gender"</a:t>
            </a:r>
            <a:r>
              <a:rPr lang="en-US" altLang="zh-CN" sz="2400" dirty="0">
                <a:solidFill>
                  <a:srgbClr val="5C6166"/>
                </a:solidFill>
                <a:latin typeface="Menlo" panose="020B0609030804020204" pitchFamily="49" charset="0"/>
              </a:rPr>
              <a:t> </a:t>
            </a:r>
            <a:r>
              <a:rPr lang="en-US" altLang="zh-CN" sz="2400" dirty="0">
                <a:solidFill>
                  <a:srgbClr val="ED9366"/>
                </a:solidFill>
                <a:latin typeface="Menlo" panose="020B0609030804020204" pitchFamily="49" charset="0"/>
              </a:rPr>
              <a:t>=&gt;</a:t>
            </a:r>
            <a:r>
              <a:rPr lang="en-US" altLang="zh-CN" sz="2400" dirty="0">
                <a:solidFill>
                  <a:srgbClr val="5C6166"/>
                </a:solidFill>
                <a:latin typeface="Menlo" panose="020B0609030804020204" pitchFamily="49" charset="0"/>
              </a:rPr>
              <a:t> </a:t>
            </a:r>
            <a:r>
              <a:rPr lang="en-US" altLang="zh-CN" sz="2400" dirty="0">
                <a:solidFill>
                  <a:srgbClr val="A37ACC"/>
                </a:solidFill>
                <a:latin typeface="Menlo" panose="020B0609030804020204" pitchFamily="49" charset="0"/>
              </a:rPr>
              <a:t>TRUE</a:t>
            </a:r>
            <a:r>
              <a:rPr lang="en-US" altLang="zh-CN" sz="2400" dirty="0">
                <a:solidFill>
                  <a:srgbClr val="5C6166"/>
                </a:solidFill>
                <a:latin typeface="Menlo" panose="020B0609030804020204" pitchFamily="49" charset="0"/>
              </a:rPr>
              <a:t>,</a:t>
            </a:r>
          </a:p>
          <a:p>
            <a:r>
              <a:rPr lang="zh-CN" altLang="en-US" sz="2400" dirty="0">
                <a:solidFill>
                  <a:srgbClr val="86B300"/>
                </a:solidFill>
                <a:latin typeface="Menlo" panose="020B0609030804020204" pitchFamily="49" charset="0"/>
              </a:rPr>
              <a:t>    </a:t>
            </a:r>
            <a:r>
              <a:rPr lang="en-US" altLang="zh-CN" sz="2400" dirty="0">
                <a:solidFill>
                  <a:srgbClr val="86B300"/>
                </a:solidFill>
                <a:latin typeface="Menlo" panose="020B0609030804020204" pitchFamily="49" charset="0"/>
              </a:rPr>
              <a:t>"height"</a:t>
            </a:r>
            <a:r>
              <a:rPr lang="en-US" altLang="zh-CN" sz="2400" dirty="0">
                <a:solidFill>
                  <a:srgbClr val="5C6166"/>
                </a:solidFill>
                <a:latin typeface="Menlo" panose="020B0609030804020204" pitchFamily="49" charset="0"/>
              </a:rPr>
              <a:t> </a:t>
            </a:r>
            <a:r>
              <a:rPr lang="en-US" altLang="zh-CN" sz="2400" dirty="0">
                <a:solidFill>
                  <a:srgbClr val="ED9366"/>
                </a:solidFill>
                <a:latin typeface="Menlo" panose="020B0609030804020204" pitchFamily="49" charset="0"/>
              </a:rPr>
              <a:t>=&gt;</a:t>
            </a:r>
            <a:r>
              <a:rPr lang="en-US" altLang="zh-CN" sz="2400" dirty="0">
                <a:solidFill>
                  <a:srgbClr val="5C6166"/>
                </a:solidFill>
                <a:latin typeface="Menlo" panose="020B0609030804020204" pitchFamily="49" charset="0"/>
              </a:rPr>
              <a:t> </a:t>
            </a:r>
            <a:r>
              <a:rPr lang="en-US" altLang="zh-CN" sz="2400" dirty="0">
                <a:solidFill>
                  <a:srgbClr val="A37ACC"/>
                </a:solidFill>
                <a:latin typeface="Menlo" panose="020B0609030804020204" pitchFamily="49" charset="0"/>
              </a:rPr>
              <a:t>1</a:t>
            </a:r>
            <a:r>
              <a:rPr lang="en-US" altLang="zh-CN" sz="2400" dirty="0">
                <a:solidFill>
                  <a:srgbClr val="5C6166"/>
                </a:solidFill>
                <a:latin typeface="Menlo" panose="020B0609030804020204" pitchFamily="49" charset="0"/>
              </a:rPr>
              <a:t>.</a:t>
            </a:r>
            <a:r>
              <a:rPr lang="en-US" altLang="zh-CN" sz="2400" dirty="0">
                <a:solidFill>
                  <a:srgbClr val="A37ACC"/>
                </a:solidFill>
                <a:latin typeface="Menlo" panose="020B0609030804020204" pitchFamily="49" charset="0"/>
              </a:rPr>
              <a:t>72</a:t>
            </a:r>
            <a:r>
              <a:rPr lang="en-US" altLang="zh-CN" sz="2400" dirty="0">
                <a:solidFill>
                  <a:srgbClr val="5C6166"/>
                </a:solidFill>
                <a:latin typeface="Menlo" panose="020B0609030804020204" pitchFamily="49" charset="0"/>
              </a:rPr>
              <a:t>,</a:t>
            </a:r>
          </a:p>
          <a:p>
            <a:r>
              <a:rPr lang="zh-CN" altLang="en-US" sz="2400" dirty="0">
                <a:solidFill>
                  <a:srgbClr val="86B300"/>
                </a:solidFill>
                <a:latin typeface="Menlo" panose="020B0609030804020204" pitchFamily="49" charset="0"/>
              </a:rPr>
              <a:t>    </a:t>
            </a:r>
            <a:r>
              <a:rPr lang="en-US" altLang="zh-CN" sz="2400" dirty="0">
                <a:solidFill>
                  <a:srgbClr val="86B300"/>
                </a:solidFill>
                <a:latin typeface="Menlo" panose="020B0609030804020204" pitchFamily="49" charset="0"/>
              </a:rPr>
              <a:t>"grade"</a:t>
            </a:r>
            <a:r>
              <a:rPr lang="en-US" altLang="zh-CN" sz="2400" dirty="0">
                <a:solidFill>
                  <a:srgbClr val="5C6166"/>
                </a:solidFill>
                <a:latin typeface="Menlo" panose="020B0609030804020204" pitchFamily="49" charset="0"/>
              </a:rPr>
              <a:t> </a:t>
            </a:r>
            <a:r>
              <a:rPr lang="en-US" altLang="zh-CN" sz="2400" dirty="0">
                <a:solidFill>
                  <a:srgbClr val="ED9366"/>
                </a:solidFill>
                <a:latin typeface="Menlo" panose="020B0609030804020204" pitchFamily="49" charset="0"/>
              </a:rPr>
              <a:t>=&gt;</a:t>
            </a:r>
            <a:r>
              <a:rPr lang="en-US" altLang="zh-CN" sz="2400" dirty="0">
                <a:solidFill>
                  <a:srgbClr val="5C6166"/>
                </a:solidFill>
                <a:latin typeface="Menlo" panose="020B0609030804020204" pitchFamily="49" charset="0"/>
              </a:rPr>
              <a:t> </a:t>
            </a:r>
            <a:r>
              <a:rPr lang="en-US" altLang="zh-CN" sz="2400" dirty="0">
                <a:solidFill>
                  <a:srgbClr val="A37ACC"/>
                </a:solidFill>
                <a:latin typeface="Menlo" panose="020B0609030804020204" pitchFamily="49" charset="0"/>
              </a:rPr>
              <a:t>null</a:t>
            </a:r>
            <a:r>
              <a:rPr lang="en-US" altLang="zh-CN" sz="2400" dirty="0">
                <a:solidFill>
                  <a:srgbClr val="5C6166"/>
                </a:solidFill>
                <a:latin typeface="Menlo" panose="020B0609030804020204" pitchFamily="49" charset="0"/>
              </a:rPr>
              <a:t>,</a:t>
            </a:r>
          </a:p>
          <a:p>
            <a:r>
              <a:rPr lang="zh-CN" altLang="en-US" sz="2400" dirty="0">
                <a:solidFill>
                  <a:srgbClr val="86B300"/>
                </a:solidFill>
                <a:latin typeface="Menlo" panose="020B0609030804020204" pitchFamily="49" charset="0"/>
              </a:rPr>
              <a:t>    </a:t>
            </a:r>
            <a:r>
              <a:rPr lang="en-US" altLang="zh-CN" sz="2400" dirty="0">
                <a:solidFill>
                  <a:srgbClr val="86B300"/>
                </a:solidFill>
                <a:latin typeface="Menlo" panose="020B0609030804020204" pitchFamily="49" charset="0"/>
              </a:rPr>
              <a:t>"skills"</a:t>
            </a:r>
            <a:r>
              <a:rPr lang="en-US" altLang="zh-CN" sz="2400" dirty="0">
                <a:solidFill>
                  <a:srgbClr val="5C6166"/>
                </a:solidFill>
                <a:latin typeface="Menlo" panose="020B0609030804020204" pitchFamily="49" charset="0"/>
              </a:rPr>
              <a:t> </a:t>
            </a:r>
            <a:r>
              <a:rPr lang="en-US" altLang="zh-CN" sz="2400" dirty="0">
                <a:solidFill>
                  <a:srgbClr val="ED9366"/>
                </a:solidFill>
                <a:latin typeface="Menlo" panose="020B0609030804020204" pitchFamily="49" charset="0"/>
              </a:rPr>
              <a:t>=&gt;</a:t>
            </a:r>
            <a:r>
              <a:rPr lang="en-US" altLang="zh-CN" sz="2400" dirty="0">
                <a:solidFill>
                  <a:srgbClr val="5C6166"/>
                </a:solidFill>
                <a:latin typeface="Menlo" panose="020B0609030804020204" pitchFamily="49" charset="0"/>
              </a:rPr>
              <a:t> [</a:t>
            </a:r>
          </a:p>
          <a:p>
            <a:r>
              <a:rPr lang="zh-CN" altLang="en-US" sz="2400" dirty="0">
                <a:solidFill>
                  <a:srgbClr val="86B300"/>
                </a:solidFill>
                <a:latin typeface="Menlo" panose="020B0609030804020204" pitchFamily="49" charset="0"/>
              </a:rPr>
              <a:t>      </a:t>
            </a:r>
            <a:r>
              <a:rPr lang="en-US" altLang="zh-CN" sz="2400" dirty="0">
                <a:solidFill>
                  <a:srgbClr val="86B300"/>
                </a:solidFill>
                <a:latin typeface="Menlo" panose="020B0609030804020204" pitchFamily="49" charset="0"/>
              </a:rPr>
              <a:t>"JavaScript"</a:t>
            </a:r>
            <a:r>
              <a:rPr lang="en-US" altLang="zh-CN" sz="2400" dirty="0">
                <a:solidFill>
                  <a:srgbClr val="5C6166"/>
                </a:solidFill>
                <a:latin typeface="Menlo" panose="020B0609030804020204" pitchFamily="49" charset="0"/>
              </a:rPr>
              <a:t>,</a:t>
            </a:r>
          </a:p>
          <a:p>
            <a:r>
              <a:rPr lang="zh-CN" altLang="en-US" sz="2400" dirty="0">
                <a:solidFill>
                  <a:srgbClr val="86B300"/>
                </a:solidFill>
                <a:latin typeface="Menlo" panose="020B0609030804020204" pitchFamily="49" charset="0"/>
              </a:rPr>
              <a:t>      </a:t>
            </a:r>
            <a:r>
              <a:rPr lang="en-US" altLang="zh-CN" sz="2400" dirty="0">
                <a:solidFill>
                  <a:srgbClr val="86B300"/>
                </a:solidFill>
                <a:latin typeface="Menlo" panose="020B0609030804020204" pitchFamily="49" charset="0"/>
              </a:rPr>
              <a:t>"Java"</a:t>
            </a:r>
            <a:r>
              <a:rPr lang="en-US" altLang="zh-CN" sz="2400" dirty="0">
                <a:solidFill>
                  <a:srgbClr val="5C6166"/>
                </a:solidFill>
                <a:latin typeface="Menlo" panose="020B0609030804020204" pitchFamily="49" charset="0"/>
              </a:rPr>
              <a:t>,</a:t>
            </a:r>
          </a:p>
          <a:p>
            <a:r>
              <a:rPr lang="zh-CN" altLang="en-US" sz="2400" dirty="0">
                <a:solidFill>
                  <a:srgbClr val="86B300"/>
                </a:solidFill>
                <a:latin typeface="Menlo" panose="020B0609030804020204" pitchFamily="49" charset="0"/>
              </a:rPr>
              <a:t>      </a:t>
            </a:r>
            <a:r>
              <a:rPr lang="en-US" altLang="zh-CN" sz="2400" dirty="0">
                <a:solidFill>
                  <a:srgbClr val="86B300"/>
                </a:solidFill>
                <a:latin typeface="Menlo" panose="020B0609030804020204" pitchFamily="49" charset="0"/>
              </a:rPr>
              <a:t>"PHP"</a:t>
            </a:r>
            <a:endParaRPr lang="en-US" altLang="zh-CN" sz="2400" dirty="0">
              <a:solidFill>
                <a:srgbClr val="5C6166"/>
              </a:solidFill>
              <a:latin typeface="Menlo" panose="020B0609030804020204" pitchFamily="49" charset="0"/>
            </a:endParaRPr>
          </a:p>
          <a:p>
            <a:r>
              <a:rPr lang="zh-CN" altLang="en-US" sz="2400" dirty="0">
                <a:solidFill>
                  <a:srgbClr val="5C6166"/>
                </a:solidFill>
                <a:latin typeface="Menlo" panose="020B0609030804020204" pitchFamily="49" charset="0"/>
              </a:rPr>
              <a:t>    </a:t>
            </a:r>
            <a:r>
              <a:rPr lang="en-US" altLang="zh-CN" sz="2400" dirty="0">
                <a:solidFill>
                  <a:srgbClr val="5C6166"/>
                </a:solidFill>
                <a:latin typeface="Menlo" panose="020B0609030804020204" pitchFamily="49" charset="0"/>
              </a:rPr>
              <a:t>]</a:t>
            </a:r>
          </a:p>
          <a:p>
            <a:r>
              <a:rPr lang="zh-CN" altLang="en-US" sz="2400" dirty="0">
                <a:solidFill>
                  <a:srgbClr val="5C6166"/>
                </a:solidFill>
                <a:latin typeface="Menlo" panose="020B0609030804020204" pitchFamily="49" charset="0"/>
              </a:rPr>
              <a:t>  </a:t>
            </a:r>
            <a:r>
              <a:rPr lang="en-US" altLang="zh-CN" sz="2400" dirty="0">
                <a:solidFill>
                  <a:srgbClr val="5C6166"/>
                </a:solidFill>
                <a:latin typeface="Menlo" panose="020B0609030804020204" pitchFamily="49" charset="0"/>
              </a:rPr>
              <a:t>);</a:t>
            </a:r>
          </a:p>
          <a:p>
            <a:r>
              <a:rPr lang="en-US" altLang="zh-CN" sz="2400" dirty="0">
                <a:solidFill>
                  <a:srgbClr val="FA8D3E"/>
                </a:solidFill>
                <a:latin typeface="Menlo" panose="020B0609030804020204" pitchFamily="49" charset="0"/>
              </a:rPr>
              <a:t>?&gt;</a:t>
            </a:r>
            <a:endParaRPr lang="en-US" altLang="zh-CN" sz="2400" b="0" dirty="0">
              <a:solidFill>
                <a:srgbClr val="5C6166"/>
              </a:solidFill>
              <a:effectLst/>
              <a:latin typeface="Menlo" panose="020B0609030804020204" pitchFamily="49" charset="0"/>
            </a:endParaRPr>
          </a:p>
        </p:txBody>
      </p:sp>
    </p:spTree>
    <p:extLst>
      <p:ext uri="{BB962C8B-B14F-4D97-AF65-F5344CB8AC3E}">
        <p14:creationId xmlns:p14="http://schemas.microsoft.com/office/powerpoint/2010/main" val="2842546382"/>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JSON</a:t>
            </a:r>
            <a:r>
              <a:rPr lang="zh-CN" altLang="en-US" dirty="0"/>
              <a:t>基础</a:t>
            </a:r>
          </a:p>
        </p:txBody>
      </p:sp>
      <p:sp>
        <p:nvSpPr>
          <p:cNvPr id="4" name="文本框 3">
            <a:extLst>
              <a:ext uri="{FF2B5EF4-FFF2-40B4-BE49-F238E27FC236}">
                <a16:creationId xmlns:a16="http://schemas.microsoft.com/office/drawing/2014/main" id="{691F3DDB-6E81-A740-B799-C78CD3F5F40A}"/>
              </a:ext>
            </a:extLst>
          </p:cNvPr>
          <p:cNvSpPr txBox="1"/>
          <p:nvPr/>
        </p:nvSpPr>
        <p:spPr>
          <a:xfrm>
            <a:off x="855876" y="1366761"/>
            <a:ext cx="10437986" cy="461665"/>
          </a:xfrm>
          <a:prstGeom prst="rect">
            <a:avLst/>
          </a:prstGeom>
          <a:noFill/>
        </p:spPr>
        <p:txBody>
          <a:bodyPr wrap="square" rtlCol="0">
            <a:spAutoFit/>
          </a:bodyPr>
          <a:lstStyle/>
          <a:p>
            <a:r>
              <a:rPr lang="en-US" altLang="zh-CN" sz="2400" b="1" dirty="0"/>
              <a:t>PHP</a:t>
            </a:r>
            <a:r>
              <a:rPr lang="zh-CN" altLang="en-US" sz="2400" b="1" dirty="0"/>
              <a:t>封装</a:t>
            </a:r>
            <a:r>
              <a:rPr lang="en-US" altLang="zh-CN" sz="2400" b="1" dirty="0"/>
              <a:t>JSON</a:t>
            </a:r>
            <a:r>
              <a:rPr lang="zh-CN" altLang="en-US" sz="2400" b="1" dirty="0"/>
              <a:t>数据</a:t>
            </a:r>
            <a:endParaRPr lang="en-US" altLang="zh-CN" sz="2400" b="1" dirty="0"/>
          </a:p>
        </p:txBody>
      </p:sp>
      <p:sp>
        <p:nvSpPr>
          <p:cNvPr id="8" name="矩形 7">
            <a:extLst>
              <a:ext uri="{FF2B5EF4-FFF2-40B4-BE49-F238E27FC236}">
                <a16:creationId xmlns:a16="http://schemas.microsoft.com/office/drawing/2014/main" id="{07471058-2E77-AD4E-9D29-8047B1D06AD2}"/>
              </a:ext>
            </a:extLst>
          </p:cNvPr>
          <p:cNvSpPr/>
          <p:nvPr/>
        </p:nvSpPr>
        <p:spPr>
          <a:xfrm>
            <a:off x="855876" y="2060848"/>
            <a:ext cx="9919850" cy="589072"/>
          </a:xfrm>
          <a:prstGeom prst="rect">
            <a:avLst/>
          </a:prstGeom>
        </p:spPr>
        <p:txBody>
          <a:bodyPr wrap="square">
            <a:spAutoFit/>
          </a:bodyPr>
          <a:lstStyle/>
          <a:p>
            <a:pPr latinLnBrk="1">
              <a:lnSpc>
                <a:spcPct val="150000"/>
              </a:lnSpc>
            </a:pPr>
            <a:r>
              <a:rPr lang="zh-CN" altLang="en-US" sz="2400" dirty="0"/>
              <a:t>我们只需要实现以下两个步骤即可通过</a:t>
            </a:r>
            <a:r>
              <a:rPr lang="en-US" altLang="zh-CN" sz="2400" dirty="0"/>
              <a:t>PHP</a:t>
            </a:r>
            <a:r>
              <a:rPr lang="zh-CN" altLang="en-US" sz="2400" dirty="0"/>
              <a:t>完成</a:t>
            </a:r>
            <a:r>
              <a:rPr lang="en-US" altLang="zh-CN" sz="2400" dirty="0"/>
              <a:t>JSON</a:t>
            </a:r>
            <a:r>
              <a:rPr lang="zh-CN" altLang="en-US" sz="2400" dirty="0"/>
              <a:t>格式数据的封装：</a:t>
            </a:r>
            <a:endParaRPr lang="en-US" altLang="zh-CN" sz="2400" dirty="0"/>
          </a:p>
        </p:txBody>
      </p:sp>
      <p:sp>
        <p:nvSpPr>
          <p:cNvPr id="3" name="矩形 2">
            <a:extLst>
              <a:ext uri="{FF2B5EF4-FFF2-40B4-BE49-F238E27FC236}">
                <a16:creationId xmlns:a16="http://schemas.microsoft.com/office/drawing/2014/main" id="{E54D354F-9976-7341-AED6-329F5118D19A}"/>
              </a:ext>
            </a:extLst>
          </p:cNvPr>
          <p:cNvSpPr/>
          <p:nvPr/>
        </p:nvSpPr>
        <p:spPr>
          <a:xfrm>
            <a:off x="855876" y="2828836"/>
            <a:ext cx="9775834" cy="1569660"/>
          </a:xfrm>
          <a:prstGeom prst="rect">
            <a:avLst/>
          </a:prstGeom>
        </p:spPr>
        <p:txBody>
          <a:bodyPr wrap="square">
            <a:spAutoFit/>
          </a:bodyPr>
          <a:lstStyle/>
          <a:p>
            <a:r>
              <a:rPr lang="en-US" altLang="zh-CN" sz="2400" b="1" dirty="0"/>
              <a:t>2</a:t>
            </a:r>
            <a:r>
              <a:rPr lang="zh-CN" altLang="en-US" sz="2400" b="1" dirty="0"/>
              <a:t>、 转化成</a:t>
            </a:r>
            <a:r>
              <a:rPr lang="en-US" altLang="zh-CN" sz="2400" b="1" dirty="0"/>
              <a:t>JSON</a:t>
            </a:r>
            <a:r>
              <a:rPr lang="zh-CN" altLang="en-US" sz="2400" b="1" dirty="0"/>
              <a:t>对象</a:t>
            </a:r>
            <a:endParaRPr lang="en-US" altLang="zh-CN" sz="2400" b="1" dirty="0"/>
          </a:p>
          <a:p>
            <a:endParaRPr lang="zh-CN" altLang="en-US" sz="2400" b="1" dirty="0"/>
          </a:p>
          <a:p>
            <a:r>
              <a:rPr lang="en-US" altLang="zh-CN" sz="2400" dirty="0"/>
              <a:t>        </a:t>
            </a:r>
            <a:r>
              <a:rPr lang="zh-CN" altLang="en-US" sz="2400" dirty="0"/>
              <a:t>在构造好关联数组后，我们可以通过</a:t>
            </a:r>
            <a:r>
              <a:rPr lang="en-US" altLang="zh-CN" sz="2400" dirty="0"/>
              <a:t>PHP</a:t>
            </a:r>
            <a:r>
              <a:rPr lang="zh-CN" altLang="en-US" sz="2400" dirty="0"/>
              <a:t>的提供的</a:t>
            </a:r>
            <a:r>
              <a:rPr lang="en-US" altLang="zh-CN" sz="2400" dirty="0"/>
              <a:t> </a:t>
            </a:r>
            <a:r>
              <a:rPr lang="en-US" altLang="zh-CN" sz="2400" dirty="0" err="1"/>
              <a:t>json_encode</a:t>
            </a:r>
            <a:r>
              <a:rPr lang="en-US" altLang="zh-CN" sz="2400" dirty="0"/>
              <a:t>() </a:t>
            </a:r>
            <a:r>
              <a:rPr lang="zh-CN" altLang="en-US" sz="2400" dirty="0"/>
              <a:t>方法来将</a:t>
            </a:r>
            <a:r>
              <a:rPr lang="en-US" altLang="zh-CN" sz="2400" dirty="0"/>
              <a:t>PHP</a:t>
            </a:r>
            <a:r>
              <a:rPr lang="zh-CN" altLang="en-US" sz="2400" dirty="0"/>
              <a:t>数组转化成</a:t>
            </a:r>
            <a:r>
              <a:rPr lang="en-US" altLang="zh-CN" sz="2400" dirty="0"/>
              <a:t>JSON</a:t>
            </a:r>
            <a:r>
              <a:rPr lang="zh-CN" altLang="en-US" sz="2400" dirty="0"/>
              <a:t>对象即可，如下：</a:t>
            </a:r>
          </a:p>
        </p:txBody>
      </p:sp>
      <p:sp>
        <p:nvSpPr>
          <p:cNvPr id="7" name="矩形 6">
            <a:extLst>
              <a:ext uri="{FF2B5EF4-FFF2-40B4-BE49-F238E27FC236}">
                <a16:creationId xmlns:a16="http://schemas.microsoft.com/office/drawing/2014/main" id="{27192A43-3082-9148-BB51-D734AF06BC3E}"/>
              </a:ext>
            </a:extLst>
          </p:cNvPr>
          <p:cNvSpPr/>
          <p:nvPr/>
        </p:nvSpPr>
        <p:spPr>
          <a:xfrm>
            <a:off x="2854846" y="797510"/>
            <a:ext cx="6719614" cy="5632311"/>
          </a:xfrm>
          <a:prstGeom prst="rect">
            <a:avLst/>
          </a:prstGeom>
          <a:solidFill>
            <a:schemeClr val="bg1"/>
          </a:solidFill>
          <a:ln w="57150">
            <a:solidFill>
              <a:srgbClr val="0070C0"/>
            </a:solidFill>
          </a:ln>
        </p:spPr>
        <p:txBody>
          <a:bodyPr wrap="square">
            <a:spAutoFit/>
          </a:bodyPr>
          <a:lstStyle/>
          <a:p>
            <a:r>
              <a:rPr lang="en-US" altLang="zh-CN" sz="2400" dirty="0">
                <a:solidFill>
                  <a:srgbClr val="FA8D3E"/>
                </a:solidFill>
                <a:latin typeface="Menlo" panose="020B0609030804020204" pitchFamily="49" charset="0"/>
              </a:rPr>
              <a:t>&lt;?php</a:t>
            </a:r>
            <a:endParaRPr lang="en-US" altLang="zh-CN" sz="2400" dirty="0">
              <a:solidFill>
                <a:srgbClr val="5C6166"/>
              </a:solidFill>
              <a:latin typeface="Menlo" panose="020B0609030804020204" pitchFamily="49" charset="0"/>
            </a:endParaRPr>
          </a:p>
          <a:p>
            <a:r>
              <a:rPr lang="zh-CN" altLang="en-US" sz="2400" dirty="0">
                <a:solidFill>
                  <a:srgbClr val="5C6166"/>
                </a:solidFill>
                <a:latin typeface="Menlo" panose="020B0609030804020204" pitchFamily="49" charset="0"/>
              </a:rPr>
              <a:t>  </a:t>
            </a:r>
            <a:r>
              <a:rPr lang="en-US" altLang="zh-CN" sz="2400" dirty="0">
                <a:solidFill>
                  <a:srgbClr val="5C6166"/>
                </a:solidFill>
                <a:latin typeface="Menlo" panose="020B0609030804020204" pitchFamily="49" charset="0"/>
              </a:rPr>
              <a:t>$</a:t>
            </a:r>
            <a:r>
              <a:rPr lang="en-US" altLang="zh-CN" sz="2400" dirty="0" err="1">
                <a:solidFill>
                  <a:srgbClr val="5C6166"/>
                </a:solidFill>
                <a:latin typeface="Menlo" panose="020B0609030804020204" pitchFamily="49" charset="0"/>
              </a:rPr>
              <a:t>jsonData</a:t>
            </a:r>
            <a:r>
              <a:rPr lang="en-US" altLang="zh-CN" sz="2400" dirty="0">
                <a:solidFill>
                  <a:srgbClr val="5C6166"/>
                </a:solidFill>
                <a:latin typeface="Menlo" panose="020B0609030804020204" pitchFamily="49" charset="0"/>
              </a:rPr>
              <a:t> </a:t>
            </a:r>
            <a:r>
              <a:rPr lang="en-US" altLang="zh-CN" sz="2400" dirty="0">
                <a:solidFill>
                  <a:srgbClr val="ED9366"/>
                </a:solidFill>
                <a:latin typeface="Menlo" panose="020B0609030804020204" pitchFamily="49" charset="0"/>
              </a:rPr>
              <a:t>=</a:t>
            </a:r>
            <a:r>
              <a:rPr lang="en-US" altLang="zh-CN" sz="2400" dirty="0">
                <a:solidFill>
                  <a:srgbClr val="5C6166"/>
                </a:solidFill>
                <a:latin typeface="Menlo" panose="020B0609030804020204" pitchFamily="49" charset="0"/>
              </a:rPr>
              <a:t> </a:t>
            </a:r>
            <a:r>
              <a:rPr lang="en-US" altLang="zh-CN" sz="2400" dirty="0">
                <a:solidFill>
                  <a:srgbClr val="F07171"/>
                </a:solidFill>
                <a:latin typeface="Menlo" panose="020B0609030804020204" pitchFamily="49" charset="0"/>
              </a:rPr>
              <a:t>array</a:t>
            </a:r>
            <a:r>
              <a:rPr lang="en-US" altLang="zh-CN" sz="2400" dirty="0">
                <a:solidFill>
                  <a:srgbClr val="5C6166"/>
                </a:solidFill>
                <a:latin typeface="Menlo" panose="020B0609030804020204" pitchFamily="49" charset="0"/>
              </a:rPr>
              <a:t>(</a:t>
            </a:r>
          </a:p>
          <a:p>
            <a:r>
              <a:rPr lang="zh-CN" altLang="en-US" sz="2400" dirty="0">
                <a:solidFill>
                  <a:srgbClr val="86B300"/>
                </a:solidFill>
                <a:latin typeface="Menlo" panose="020B0609030804020204" pitchFamily="49" charset="0"/>
              </a:rPr>
              <a:t>    </a:t>
            </a:r>
            <a:r>
              <a:rPr lang="en-US" altLang="zh-CN" sz="2400" dirty="0">
                <a:solidFill>
                  <a:srgbClr val="86B300"/>
                </a:solidFill>
                <a:latin typeface="Menlo" panose="020B0609030804020204" pitchFamily="49" charset="0"/>
              </a:rPr>
              <a:t>"name"</a:t>
            </a:r>
            <a:r>
              <a:rPr lang="en-US" altLang="zh-CN" sz="2400" dirty="0">
                <a:solidFill>
                  <a:srgbClr val="5C6166"/>
                </a:solidFill>
                <a:latin typeface="Menlo" panose="020B0609030804020204" pitchFamily="49" charset="0"/>
              </a:rPr>
              <a:t> </a:t>
            </a:r>
            <a:r>
              <a:rPr lang="en-US" altLang="zh-CN" sz="2400" dirty="0">
                <a:solidFill>
                  <a:srgbClr val="ED9366"/>
                </a:solidFill>
                <a:latin typeface="Menlo" panose="020B0609030804020204" pitchFamily="49" charset="0"/>
              </a:rPr>
              <a:t>=&gt;</a:t>
            </a:r>
            <a:r>
              <a:rPr lang="en-US" altLang="zh-CN" sz="2400" dirty="0">
                <a:solidFill>
                  <a:srgbClr val="5C6166"/>
                </a:solidFill>
                <a:latin typeface="Menlo" panose="020B0609030804020204" pitchFamily="49" charset="0"/>
              </a:rPr>
              <a:t> </a:t>
            </a:r>
            <a:r>
              <a:rPr lang="en-US" altLang="zh-CN" sz="2400" dirty="0">
                <a:solidFill>
                  <a:srgbClr val="86B300"/>
                </a:solidFill>
                <a:latin typeface="Menlo" panose="020B0609030804020204" pitchFamily="49" charset="0"/>
              </a:rPr>
              <a:t>"</a:t>
            </a:r>
            <a:r>
              <a:rPr lang="zh-CN" altLang="en-US" sz="2400" dirty="0">
                <a:solidFill>
                  <a:srgbClr val="86B300"/>
                </a:solidFill>
                <a:latin typeface="Menlo" panose="020B0609030804020204" pitchFamily="49" charset="0"/>
              </a:rPr>
              <a:t>小明</a:t>
            </a:r>
            <a:r>
              <a:rPr lang="en-US" altLang="zh-CN" sz="2400" dirty="0">
                <a:solidFill>
                  <a:srgbClr val="86B300"/>
                </a:solidFill>
                <a:latin typeface="Menlo" panose="020B0609030804020204" pitchFamily="49" charset="0"/>
              </a:rPr>
              <a:t>"</a:t>
            </a:r>
            <a:r>
              <a:rPr lang="en-US" altLang="zh-CN" sz="2400" dirty="0">
                <a:solidFill>
                  <a:srgbClr val="5C6166"/>
                </a:solidFill>
                <a:latin typeface="Menlo" panose="020B0609030804020204" pitchFamily="49" charset="0"/>
              </a:rPr>
              <a:t>,</a:t>
            </a:r>
          </a:p>
          <a:p>
            <a:r>
              <a:rPr lang="zh-CN" altLang="en-US" sz="2400" dirty="0">
                <a:solidFill>
                  <a:srgbClr val="86B300"/>
                </a:solidFill>
                <a:latin typeface="Menlo" panose="020B0609030804020204" pitchFamily="49" charset="0"/>
              </a:rPr>
              <a:t>    </a:t>
            </a:r>
            <a:r>
              <a:rPr lang="en-US" altLang="zh-CN" sz="2400" dirty="0">
                <a:solidFill>
                  <a:srgbClr val="86B300"/>
                </a:solidFill>
                <a:latin typeface="Menlo" panose="020B0609030804020204" pitchFamily="49" charset="0"/>
              </a:rPr>
              <a:t>"age"</a:t>
            </a:r>
            <a:r>
              <a:rPr lang="en-US" altLang="zh-CN" sz="2400" dirty="0">
                <a:solidFill>
                  <a:srgbClr val="5C6166"/>
                </a:solidFill>
                <a:latin typeface="Menlo" panose="020B0609030804020204" pitchFamily="49" charset="0"/>
              </a:rPr>
              <a:t> </a:t>
            </a:r>
            <a:r>
              <a:rPr lang="en-US" altLang="zh-CN" sz="2400" dirty="0">
                <a:solidFill>
                  <a:srgbClr val="ED9366"/>
                </a:solidFill>
                <a:latin typeface="Menlo" panose="020B0609030804020204" pitchFamily="49" charset="0"/>
              </a:rPr>
              <a:t>=&gt;</a:t>
            </a:r>
            <a:r>
              <a:rPr lang="en-US" altLang="zh-CN" sz="2400" dirty="0">
                <a:solidFill>
                  <a:srgbClr val="5C6166"/>
                </a:solidFill>
                <a:latin typeface="Menlo" panose="020B0609030804020204" pitchFamily="49" charset="0"/>
              </a:rPr>
              <a:t> </a:t>
            </a:r>
            <a:r>
              <a:rPr lang="en-US" altLang="zh-CN" sz="2400" dirty="0">
                <a:solidFill>
                  <a:srgbClr val="A37ACC"/>
                </a:solidFill>
                <a:latin typeface="Menlo" panose="020B0609030804020204" pitchFamily="49" charset="0"/>
              </a:rPr>
              <a:t>18</a:t>
            </a:r>
            <a:r>
              <a:rPr lang="en-US" altLang="zh-CN" sz="2400" dirty="0">
                <a:solidFill>
                  <a:srgbClr val="5C6166"/>
                </a:solidFill>
                <a:latin typeface="Menlo" panose="020B0609030804020204" pitchFamily="49" charset="0"/>
              </a:rPr>
              <a:t>,</a:t>
            </a:r>
          </a:p>
          <a:p>
            <a:r>
              <a:rPr lang="zh-CN" altLang="en-US" sz="2400" dirty="0">
                <a:solidFill>
                  <a:srgbClr val="86B300"/>
                </a:solidFill>
                <a:latin typeface="Menlo" panose="020B0609030804020204" pitchFamily="49" charset="0"/>
              </a:rPr>
              <a:t>    </a:t>
            </a:r>
            <a:r>
              <a:rPr lang="en-US" altLang="zh-CN" sz="2400" dirty="0">
                <a:solidFill>
                  <a:srgbClr val="86B300"/>
                </a:solidFill>
                <a:latin typeface="Menlo" panose="020B0609030804020204" pitchFamily="49" charset="0"/>
              </a:rPr>
              <a:t>"gender"</a:t>
            </a:r>
            <a:r>
              <a:rPr lang="en-US" altLang="zh-CN" sz="2400" dirty="0">
                <a:solidFill>
                  <a:srgbClr val="5C6166"/>
                </a:solidFill>
                <a:latin typeface="Menlo" panose="020B0609030804020204" pitchFamily="49" charset="0"/>
              </a:rPr>
              <a:t> </a:t>
            </a:r>
            <a:r>
              <a:rPr lang="en-US" altLang="zh-CN" sz="2400" dirty="0">
                <a:solidFill>
                  <a:srgbClr val="ED9366"/>
                </a:solidFill>
                <a:latin typeface="Menlo" panose="020B0609030804020204" pitchFamily="49" charset="0"/>
              </a:rPr>
              <a:t>=&gt;</a:t>
            </a:r>
            <a:r>
              <a:rPr lang="en-US" altLang="zh-CN" sz="2400" dirty="0">
                <a:solidFill>
                  <a:srgbClr val="5C6166"/>
                </a:solidFill>
                <a:latin typeface="Menlo" panose="020B0609030804020204" pitchFamily="49" charset="0"/>
              </a:rPr>
              <a:t> </a:t>
            </a:r>
            <a:r>
              <a:rPr lang="en-US" altLang="zh-CN" sz="2400" dirty="0">
                <a:solidFill>
                  <a:srgbClr val="A37ACC"/>
                </a:solidFill>
                <a:latin typeface="Menlo" panose="020B0609030804020204" pitchFamily="49" charset="0"/>
              </a:rPr>
              <a:t>TRUE</a:t>
            </a:r>
            <a:r>
              <a:rPr lang="en-US" altLang="zh-CN" sz="2400" dirty="0">
                <a:solidFill>
                  <a:srgbClr val="5C6166"/>
                </a:solidFill>
                <a:latin typeface="Menlo" panose="020B0609030804020204" pitchFamily="49" charset="0"/>
              </a:rPr>
              <a:t>,</a:t>
            </a:r>
          </a:p>
          <a:p>
            <a:r>
              <a:rPr lang="zh-CN" altLang="en-US" sz="2400" dirty="0">
                <a:solidFill>
                  <a:srgbClr val="86B300"/>
                </a:solidFill>
                <a:latin typeface="Menlo" panose="020B0609030804020204" pitchFamily="49" charset="0"/>
              </a:rPr>
              <a:t>    </a:t>
            </a:r>
            <a:r>
              <a:rPr lang="en-US" altLang="zh-CN" sz="2400" dirty="0">
                <a:solidFill>
                  <a:srgbClr val="86B300"/>
                </a:solidFill>
                <a:latin typeface="Menlo" panose="020B0609030804020204" pitchFamily="49" charset="0"/>
              </a:rPr>
              <a:t>"height"</a:t>
            </a:r>
            <a:r>
              <a:rPr lang="en-US" altLang="zh-CN" sz="2400" dirty="0">
                <a:solidFill>
                  <a:srgbClr val="5C6166"/>
                </a:solidFill>
                <a:latin typeface="Menlo" panose="020B0609030804020204" pitchFamily="49" charset="0"/>
              </a:rPr>
              <a:t> </a:t>
            </a:r>
            <a:r>
              <a:rPr lang="en-US" altLang="zh-CN" sz="2400" dirty="0">
                <a:solidFill>
                  <a:srgbClr val="ED9366"/>
                </a:solidFill>
                <a:latin typeface="Menlo" panose="020B0609030804020204" pitchFamily="49" charset="0"/>
              </a:rPr>
              <a:t>=&gt;</a:t>
            </a:r>
            <a:r>
              <a:rPr lang="en-US" altLang="zh-CN" sz="2400" dirty="0">
                <a:solidFill>
                  <a:srgbClr val="5C6166"/>
                </a:solidFill>
                <a:latin typeface="Menlo" panose="020B0609030804020204" pitchFamily="49" charset="0"/>
              </a:rPr>
              <a:t> </a:t>
            </a:r>
            <a:r>
              <a:rPr lang="en-US" altLang="zh-CN" sz="2400" dirty="0">
                <a:solidFill>
                  <a:srgbClr val="A37ACC"/>
                </a:solidFill>
                <a:latin typeface="Menlo" panose="020B0609030804020204" pitchFamily="49" charset="0"/>
              </a:rPr>
              <a:t>1</a:t>
            </a:r>
            <a:r>
              <a:rPr lang="en-US" altLang="zh-CN" sz="2400" dirty="0">
                <a:solidFill>
                  <a:srgbClr val="5C6166"/>
                </a:solidFill>
                <a:latin typeface="Menlo" panose="020B0609030804020204" pitchFamily="49" charset="0"/>
              </a:rPr>
              <a:t>.</a:t>
            </a:r>
            <a:r>
              <a:rPr lang="en-US" altLang="zh-CN" sz="2400" dirty="0">
                <a:solidFill>
                  <a:srgbClr val="A37ACC"/>
                </a:solidFill>
                <a:latin typeface="Menlo" panose="020B0609030804020204" pitchFamily="49" charset="0"/>
              </a:rPr>
              <a:t>72</a:t>
            </a:r>
            <a:r>
              <a:rPr lang="en-US" altLang="zh-CN" sz="2400" dirty="0">
                <a:solidFill>
                  <a:srgbClr val="5C6166"/>
                </a:solidFill>
                <a:latin typeface="Menlo" panose="020B0609030804020204" pitchFamily="49" charset="0"/>
              </a:rPr>
              <a:t>,</a:t>
            </a:r>
          </a:p>
          <a:p>
            <a:r>
              <a:rPr lang="zh-CN" altLang="en-US" sz="2400" dirty="0">
                <a:solidFill>
                  <a:srgbClr val="86B300"/>
                </a:solidFill>
                <a:latin typeface="Menlo" panose="020B0609030804020204" pitchFamily="49" charset="0"/>
              </a:rPr>
              <a:t>    </a:t>
            </a:r>
            <a:r>
              <a:rPr lang="en-US" altLang="zh-CN" sz="2400" dirty="0">
                <a:solidFill>
                  <a:srgbClr val="86B300"/>
                </a:solidFill>
                <a:latin typeface="Menlo" panose="020B0609030804020204" pitchFamily="49" charset="0"/>
              </a:rPr>
              <a:t>"grade"</a:t>
            </a:r>
            <a:r>
              <a:rPr lang="en-US" altLang="zh-CN" sz="2400" dirty="0">
                <a:solidFill>
                  <a:srgbClr val="5C6166"/>
                </a:solidFill>
                <a:latin typeface="Menlo" panose="020B0609030804020204" pitchFamily="49" charset="0"/>
              </a:rPr>
              <a:t> </a:t>
            </a:r>
            <a:r>
              <a:rPr lang="en-US" altLang="zh-CN" sz="2400" dirty="0">
                <a:solidFill>
                  <a:srgbClr val="ED9366"/>
                </a:solidFill>
                <a:latin typeface="Menlo" panose="020B0609030804020204" pitchFamily="49" charset="0"/>
              </a:rPr>
              <a:t>=&gt;</a:t>
            </a:r>
            <a:r>
              <a:rPr lang="en-US" altLang="zh-CN" sz="2400" dirty="0">
                <a:solidFill>
                  <a:srgbClr val="5C6166"/>
                </a:solidFill>
                <a:latin typeface="Menlo" panose="020B0609030804020204" pitchFamily="49" charset="0"/>
              </a:rPr>
              <a:t> </a:t>
            </a:r>
            <a:r>
              <a:rPr lang="en-US" altLang="zh-CN" sz="2400" dirty="0">
                <a:solidFill>
                  <a:srgbClr val="A37ACC"/>
                </a:solidFill>
                <a:latin typeface="Menlo" panose="020B0609030804020204" pitchFamily="49" charset="0"/>
              </a:rPr>
              <a:t>null</a:t>
            </a:r>
            <a:r>
              <a:rPr lang="en-US" altLang="zh-CN" sz="2400" dirty="0">
                <a:solidFill>
                  <a:srgbClr val="5C6166"/>
                </a:solidFill>
                <a:latin typeface="Menlo" panose="020B0609030804020204" pitchFamily="49" charset="0"/>
              </a:rPr>
              <a:t>,</a:t>
            </a:r>
          </a:p>
          <a:p>
            <a:r>
              <a:rPr lang="zh-CN" altLang="en-US" sz="2400" dirty="0">
                <a:solidFill>
                  <a:srgbClr val="86B300"/>
                </a:solidFill>
                <a:latin typeface="Menlo" panose="020B0609030804020204" pitchFamily="49" charset="0"/>
              </a:rPr>
              <a:t>    </a:t>
            </a:r>
            <a:r>
              <a:rPr lang="en-US" altLang="zh-CN" sz="2400" dirty="0">
                <a:solidFill>
                  <a:srgbClr val="86B300"/>
                </a:solidFill>
                <a:latin typeface="Menlo" panose="020B0609030804020204" pitchFamily="49" charset="0"/>
              </a:rPr>
              <a:t>"skills"</a:t>
            </a:r>
            <a:r>
              <a:rPr lang="en-US" altLang="zh-CN" sz="2400" dirty="0">
                <a:solidFill>
                  <a:srgbClr val="5C6166"/>
                </a:solidFill>
                <a:latin typeface="Menlo" panose="020B0609030804020204" pitchFamily="49" charset="0"/>
              </a:rPr>
              <a:t> </a:t>
            </a:r>
            <a:r>
              <a:rPr lang="en-US" altLang="zh-CN" sz="2400" dirty="0">
                <a:solidFill>
                  <a:srgbClr val="ED9366"/>
                </a:solidFill>
                <a:latin typeface="Menlo" panose="020B0609030804020204" pitchFamily="49" charset="0"/>
              </a:rPr>
              <a:t>=&gt;</a:t>
            </a:r>
            <a:r>
              <a:rPr lang="en-US" altLang="zh-CN" sz="2400" dirty="0">
                <a:solidFill>
                  <a:srgbClr val="5C6166"/>
                </a:solidFill>
                <a:latin typeface="Menlo" panose="020B0609030804020204" pitchFamily="49" charset="0"/>
              </a:rPr>
              <a:t> [</a:t>
            </a:r>
          </a:p>
          <a:p>
            <a:r>
              <a:rPr lang="zh-CN" altLang="en-US" sz="2400" dirty="0">
                <a:solidFill>
                  <a:srgbClr val="86B300"/>
                </a:solidFill>
                <a:latin typeface="Menlo" panose="020B0609030804020204" pitchFamily="49" charset="0"/>
              </a:rPr>
              <a:t>      </a:t>
            </a:r>
            <a:r>
              <a:rPr lang="en-US" altLang="zh-CN" sz="2400" dirty="0">
                <a:solidFill>
                  <a:srgbClr val="86B300"/>
                </a:solidFill>
                <a:latin typeface="Menlo" panose="020B0609030804020204" pitchFamily="49" charset="0"/>
              </a:rPr>
              <a:t>"JavaScript"</a:t>
            </a:r>
            <a:r>
              <a:rPr lang="en-US" altLang="zh-CN" sz="2400" dirty="0">
                <a:solidFill>
                  <a:srgbClr val="5C6166"/>
                </a:solidFill>
                <a:latin typeface="Menlo" panose="020B0609030804020204" pitchFamily="49" charset="0"/>
              </a:rPr>
              <a:t>,</a:t>
            </a:r>
          </a:p>
          <a:p>
            <a:r>
              <a:rPr lang="zh-CN" altLang="en-US" sz="2400" dirty="0">
                <a:solidFill>
                  <a:srgbClr val="86B300"/>
                </a:solidFill>
                <a:latin typeface="Menlo" panose="020B0609030804020204" pitchFamily="49" charset="0"/>
              </a:rPr>
              <a:t>      </a:t>
            </a:r>
            <a:r>
              <a:rPr lang="en-US" altLang="zh-CN" sz="2400" dirty="0">
                <a:solidFill>
                  <a:srgbClr val="86B300"/>
                </a:solidFill>
                <a:latin typeface="Menlo" panose="020B0609030804020204" pitchFamily="49" charset="0"/>
              </a:rPr>
              <a:t>"Java"</a:t>
            </a:r>
            <a:r>
              <a:rPr lang="en-US" altLang="zh-CN" sz="2400" dirty="0">
                <a:solidFill>
                  <a:srgbClr val="5C6166"/>
                </a:solidFill>
                <a:latin typeface="Menlo" panose="020B0609030804020204" pitchFamily="49" charset="0"/>
              </a:rPr>
              <a:t>,</a:t>
            </a:r>
          </a:p>
          <a:p>
            <a:r>
              <a:rPr lang="zh-CN" altLang="en-US" sz="2400" dirty="0">
                <a:solidFill>
                  <a:srgbClr val="86B300"/>
                </a:solidFill>
                <a:latin typeface="Menlo" panose="020B0609030804020204" pitchFamily="49" charset="0"/>
              </a:rPr>
              <a:t>      </a:t>
            </a:r>
            <a:r>
              <a:rPr lang="en-US" altLang="zh-CN" sz="2400" dirty="0">
                <a:solidFill>
                  <a:srgbClr val="86B300"/>
                </a:solidFill>
                <a:latin typeface="Menlo" panose="020B0609030804020204" pitchFamily="49" charset="0"/>
              </a:rPr>
              <a:t>"PHP"</a:t>
            </a:r>
            <a:endParaRPr lang="en-US" altLang="zh-CN" sz="2400" dirty="0">
              <a:solidFill>
                <a:srgbClr val="5C6166"/>
              </a:solidFill>
              <a:latin typeface="Menlo" panose="020B0609030804020204" pitchFamily="49" charset="0"/>
            </a:endParaRPr>
          </a:p>
          <a:p>
            <a:r>
              <a:rPr lang="zh-CN" altLang="en-US" sz="2400" dirty="0">
                <a:solidFill>
                  <a:srgbClr val="5C6166"/>
                </a:solidFill>
                <a:latin typeface="Menlo" panose="020B0609030804020204" pitchFamily="49" charset="0"/>
              </a:rPr>
              <a:t>    </a:t>
            </a:r>
            <a:r>
              <a:rPr lang="en-US" altLang="zh-CN" sz="2400" dirty="0">
                <a:solidFill>
                  <a:srgbClr val="5C6166"/>
                </a:solidFill>
                <a:latin typeface="Menlo" panose="020B0609030804020204" pitchFamily="49" charset="0"/>
              </a:rPr>
              <a:t>]</a:t>
            </a:r>
          </a:p>
          <a:p>
            <a:r>
              <a:rPr lang="zh-CN" altLang="en-US" sz="2400" dirty="0">
                <a:solidFill>
                  <a:srgbClr val="5C6166"/>
                </a:solidFill>
                <a:latin typeface="Menlo" panose="020B0609030804020204" pitchFamily="49" charset="0"/>
              </a:rPr>
              <a:t>  </a:t>
            </a:r>
            <a:r>
              <a:rPr lang="en-US" altLang="zh-CN" sz="2400" dirty="0">
                <a:solidFill>
                  <a:srgbClr val="5C6166"/>
                </a:solidFill>
                <a:latin typeface="Menlo" panose="020B0609030804020204" pitchFamily="49" charset="0"/>
              </a:rPr>
              <a:t>);</a:t>
            </a:r>
          </a:p>
          <a:p>
            <a:r>
              <a:rPr lang="zh-CN" altLang="en-US" sz="2400" dirty="0">
                <a:solidFill>
                  <a:srgbClr val="F07171"/>
                </a:solidFill>
                <a:latin typeface="Menlo" panose="020B0609030804020204" pitchFamily="49" charset="0"/>
              </a:rPr>
              <a:t>  </a:t>
            </a:r>
            <a:r>
              <a:rPr lang="en-US" altLang="zh-CN" sz="2400" dirty="0">
                <a:solidFill>
                  <a:srgbClr val="F07171"/>
                </a:solidFill>
                <a:latin typeface="Menlo" panose="020B0609030804020204" pitchFamily="49" charset="0"/>
              </a:rPr>
              <a:t>echo</a:t>
            </a:r>
            <a:r>
              <a:rPr lang="en-US" altLang="zh-CN" sz="2400" dirty="0">
                <a:solidFill>
                  <a:srgbClr val="5C6166"/>
                </a:solidFill>
                <a:latin typeface="Menlo" panose="020B0609030804020204" pitchFamily="49" charset="0"/>
              </a:rPr>
              <a:t> </a:t>
            </a:r>
            <a:r>
              <a:rPr lang="en-US" altLang="zh-CN" sz="2400" dirty="0" err="1">
                <a:solidFill>
                  <a:srgbClr val="F07171"/>
                </a:solidFill>
                <a:latin typeface="Menlo" panose="020B0609030804020204" pitchFamily="49" charset="0"/>
              </a:rPr>
              <a:t>json_encode</a:t>
            </a:r>
            <a:r>
              <a:rPr lang="en-US" altLang="zh-CN" sz="2400" dirty="0">
                <a:solidFill>
                  <a:srgbClr val="5C6166"/>
                </a:solidFill>
                <a:latin typeface="Menlo" panose="020B0609030804020204" pitchFamily="49" charset="0"/>
              </a:rPr>
              <a:t>($</a:t>
            </a:r>
            <a:r>
              <a:rPr lang="en-US" altLang="zh-CN" sz="2400" dirty="0" err="1">
                <a:solidFill>
                  <a:srgbClr val="5C6166"/>
                </a:solidFill>
                <a:latin typeface="Menlo" panose="020B0609030804020204" pitchFamily="49" charset="0"/>
              </a:rPr>
              <a:t>jsonData</a:t>
            </a:r>
            <a:r>
              <a:rPr lang="en-US" altLang="zh-CN" sz="2400" dirty="0">
                <a:solidFill>
                  <a:srgbClr val="5C6166"/>
                </a:solidFill>
                <a:latin typeface="Menlo" panose="020B0609030804020204" pitchFamily="49" charset="0"/>
              </a:rPr>
              <a:t>);</a:t>
            </a:r>
          </a:p>
          <a:p>
            <a:r>
              <a:rPr lang="en-US" altLang="zh-CN" sz="2400" dirty="0">
                <a:solidFill>
                  <a:srgbClr val="FA8D3E"/>
                </a:solidFill>
                <a:latin typeface="Menlo" panose="020B0609030804020204" pitchFamily="49" charset="0"/>
              </a:rPr>
              <a:t>?&gt;</a:t>
            </a:r>
            <a:endParaRPr lang="en-US" altLang="zh-CN" sz="2400" b="0" dirty="0">
              <a:solidFill>
                <a:srgbClr val="5C6166"/>
              </a:solidFill>
              <a:effectLst/>
              <a:latin typeface="Menlo" panose="020B0609030804020204" pitchFamily="49" charset="0"/>
            </a:endParaRPr>
          </a:p>
        </p:txBody>
      </p:sp>
    </p:spTree>
    <p:extLst>
      <p:ext uri="{BB962C8B-B14F-4D97-AF65-F5344CB8AC3E}">
        <p14:creationId xmlns:p14="http://schemas.microsoft.com/office/powerpoint/2010/main" val="2484323060"/>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JSON</a:t>
            </a:r>
            <a:r>
              <a:rPr lang="zh-CN" altLang="en-US" dirty="0"/>
              <a:t>基础</a:t>
            </a:r>
          </a:p>
        </p:txBody>
      </p:sp>
      <p:sp>
        <p:nvSpPr>
          <p:cNvPr id="4" name="文本框 3">
            <a:extLst>
              <a:ext uri="{FF2B5EF4-FFF2-40B4-BE49-F238E27FC236}">
                <a16:creationId xmlns:a16="http://schemas.microsoft.com/office/drawing/2014/main" id="{691F3DDB-6E81-A740-B799-C78CD3F5F40A}"/>
              </a:ext>
            </a:extLst>
          </p:cNvPr>
          <p:cNvSpPr txBox="1"/>
          <p:nvPr/>
        </p:nvSpPr>
        <p:spPr>
          <a:xfrm>
            <a:off x="855876" y="1366761"/>
            <a:ext cx="10437986" cy="461665"/>
          </a:xfrm>
          <a:prstGeom prst="rect">
            <a:avLst/>
          </a:prstGeom>
          <a:noFill/>
        </p:spPr>
        <p:txBody>
          <a:bodyPr wrap="square" rtlCol="0">
            <a:spAutoFit/>
          </a:bodyPr>
          <a:lstStyle/>
          <a:p>
            <a:r>
              <a:rPr lang="en-US" altLang="zh-CN" sz="2400" b="1" dirty="0" err="1"/>
              <a:t>json_encode</a:t>
            </a:r>
            <a:r>
              <a:rPr lang="en-US" altLang="zh-CN" sz="2400" b="1" dirty="0"/>
              <a:t>()</a:t>
            </a:r>
          </a:p>
        </p:txBody>
      </p:sp>
      <p:sp>
        <p:nvSpPr>
          <p:cNvPr id="8" name="矩形 7">
            <a:extLst>
              <a:ext uri="{FF2B5EF4-FFF2-40B4-BE49-F238E27FC236}">
                <a16:creationId xmlns:a16="http://schemas.microsoft.com/office/drawing/2014/main" id="{07471058-2E77-AD4E-9D29-8047B1D06AD2}"/>
              </a:ext>
            </a:extLst>
          </p:cNvPr>
          <p:cNvSpPr/>
          <p:nvPr/>
        </p:nvSpPr>
        <p:spPr>
          <a:xfrm>
            <a:off x="855876" y="2060848"/>
            <a:ext cx="9919850" cy="1691104"/>
          </a:xfrm>
          <a:prstGeom prst="rect">
            <a:avLst/>
          </a:prstGeom>
        </p:spPr>
        <p:txBody>
          <a:bodyPr wrap="square">
            <a:spAutoFit/>
          </a:bodyPr>
          <a:lstStyle/>
          <a:p>
            <a:pPr latinLnBrk="1">
              <a:lnSpc>
                <a:spcPct val="150000"/>
              </a:lnSpc>
            </a:pPr>
            <a:r>
              <a:rPr lang="zh-CN" altLang="en-US" sz="2400" dirty="0"/>
              <a:t>        该方法可以实现对变量进行 </a:t>
            </a:r>
            <a:r>
              <a:rPr lang="en-US" altLang="zh-CN" sz="2400" dirty="0"/>
              <a:t>JSON </a:t>
            </a:r>
            <a:r>
              <a:rPr lang="zh-CN" altLang="en-US" sz="2400" dirty="0"/>
              <a:t>编码。在以上的案例中我们通过该方法完成了一个</a:t>
            </a:r>
            <a:r>
              <a:rPr lang="en-US" altLang="zh-CN" sz="2400" dirty="0"/>
              <a:t>JSON</a:t>
            </a:r>
            <a:r>
              <a:rPr lang="zh-CN" altLang="en-US" sz="2400" dirty="0"/>
              <a:t>对象的编码，并且将编码后的数据返回给了前端。该方法语法格式如下：</a:t>
            </a:r>
            <a:endParaRPr lang="en-US" altLang="zh-CN" sz="2400" dirty="0"/>
          </a:p>
        </p:txBody>
      </p:sp>
      <p:sp>
        <p:nvSpPr>
          <p:cNvPr id="3" name="矩形 2">
            <a:extLst>
              <a:ext uri="{FF2B5EF4-FFF2-40B4-BE49-F238E27FC236}">
                <a16:creationId xmlns:a16="http://schemas.microsoft.com/office/drawing/2014/main" id="{E54D354F-9976-7341-AED6-329F5118D19A}"/>
              </a:ext>
            </a:extLst>
          </p:cNvPr>
          <p:cNvSpPr/>
          <p:nvPr/>
        </p:nvSpPr>
        <p:spPr>
          <a:xfrm>
            <a:off x="855876" y="4191471"/>
            <a:ext cx="10437986" cy="461665"/>
          </a:xfrm>
          <a:prstGeom prst="rect">
            <a:avLst/>
          </a:prstGeom>
        </p:spPr>
        <p:txBody>
          <a:bodyPr wrap="square">
            <a:spAutoFit/>
          </a:bodyPr>
          <a:lstStyle/>
          <a:p>
            <a:r>
              <a:rPr lang="zh-CN" altLang="en-US" sz="2400" b="1" dirty="0"/>
              <a:t>语法：</a:t>
            </a:r>
            <a:endParaRPr lang="en-US" altLang="zh-CN" sz="2400" b="1" dirty="0"/>
          </a:p>
        </p:txBody>
      </p:sp>
      <p:sp>
        <p:nvSpPr>
          <p:cNvPr id="2" name="矩形 1">
            <a:extLst>
              <a:ext uri="{FF2B5EF4-FFF2-40B4-BE49-F238E27FC236}">
                <a16:creationId xmlns:a16="http://schemas.microsoft.com/office/drawing/2014/main" id="{9672822B-FC55-854A-92AE-59BE54ADCAD5}"/>
              </a:ext>
            </a:extLst>
          </p:cNvPr>
          <p:cNvSpPr/>
          <p:nvPr/>
        </p:nvSpPr>
        <p:spPr>
          <a:xfrm>
            <a:off x="855876" y="4844909"/>
            <a:ext cx="11014050" cy="369332"/>
          </a:xfrm>
          <a:prstGeom prst="rect">
            <a:avLst/>
          </a:prstGeom>
        </p:spPr>
        <p:txBody>
          <a:bodyPr wrap="square">
            <a:spAutoFit/>
          </a:bodyPr>
          <a:lstStyle/>
          <a:p>
            <a:r>
              <a:rPr lang="en-US" altLang="zh-CN" dirty="0" err="1">
                <a:solidFill>
                  <a:srgbClr val="F07171"/>
                </a:solidFill>
                <a:latin typeface="Menlo" panose="020B0609030804020204" pitchFamily="49" charset="0"/>
              </a:rPr>
              <a:t>json_encode</a:t>
            </a:r>
            <a:r>
              <a:rPr lang="en-US" altLang="zh-CN" dirty="0">
                <a:solidFill>
                  <a:srgbClr val="5C6166"/>
                </a:solidFill>
                <a:latin typeface="Menlo" panose="020B0609030804020204" pitchFamily="49" charset="0"/>
              </a:rPr>
              <a:t>(</a:t>
            </a:r>
            <a:r>
              <a:rPr lang="en-US" altLang="zh-CN" dirty="0">
                <a:solidFill>
                  <a:srgbClr val="FA8D3E"/>
                </a:solidFill>
                <a:latin typeface="Menlo" panose="020B0609030804020204" pitchFamily="49" charset="0"/>
              </a:rPr>
              <a:t>mixed</a:t>
            </a:r>
            <a:r>
              <a:rPr lang="en-US" altLang="zh-CN" dirty="0">
                <a:solidFill>
                  <a:srgbClr val="4CBF99"/>
                </a:solidFill>
                <a:latin typeface="Menlo" panose="020B0609030804020204" pitchFamily="49" charset="0"/>
              </a:rPr>
              <a:t> </a:t>
            </a:r>
            <a:r>
              <a:rPr lang="en-US" altLang="zh-CN" dirty="0">
                <a:solidFill>
                  <a:srgbClr val="5C6166"/>
                </a:solidFill>
                <a:latin typeface="Menlo" panose="020B0609030804020204" pitchFamily="49" charset="0"/>
              </a:rPr>
              <a:t>$value,</a:t>
            </a:r>
            <a:r>
              <a:rPr lang="en-US" altLang="zh-CN" dirty="0">
                <a:solidFill>
                  <a:srgbClr val="4CBF99"/>
                </a:solidFill>
                <a:latin typeface="Menlo" panose="020B0609030804020204" pitchFamily="49" charset="0"/>
              </a:rPr>
              <a:t> int </a:t>
            </a:r>
            <a:r>
              <a:rPr lang="en-US" altLang="zh-CN" dirty="0">
                <a:solidFill>
                  <a:srgbClr val="5C6166"/>
                </a:solidFill>
                <a:latin typeface="Menlo" panose="020B0609030804020204" pitchFamily="49" charset="0"/>
              </a:rPr>
              <a:t>$options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A37ACC"/>
                </a:solidFill>
                <a:latin typeface="Menlo" panose="020B0609030804020204" pitchFamily="49" charset="0"/>
              </a:rPr>
              <a:t>0</a:t>
            </a:r>
            <a:r>
              <a:rPr lang="en-US" altLang="zh-CN" dirty="0">
                <a:solidFill>
                  <a:srgbClr val="5C6166"/>
                </a:solidFill>
                <a:latin typeface="Menlo" panose="020B0609030804020204" pitchFamily="49" charset="0"/>
              </a:rPr>
              <a:t>,</a:t>
            </a:r>
            <a:r>
              <a:rPr lang="en-US" altLang="zh-CN" dirty="0">
                <a:solidFill>
                  <a:srgbClr val="4CBF99"/>
                </a:solidFill>
                <a:latin typeface="Menlo" panose="020B0609030804020204" pitchFamily="49" charset="0"/>
              </a:rPr>
              <a:t> int </a:t>
            </a:r>
            <a:r>
              <a:rPr lang="en-US" altLang="zh-CN" dirty="0">
                <a:solidFill>
                  <a:srgbClr val="5C6166"/>
                </a:solidFill>
                <a:latin typeface="Menlo" panose="020B0609030804020204" pitchFamily="49" charset="0"/>
              </a:rPr>
              <a:t>$depth </a:t>
            </a:r>
            <a:r>
              <a:rPr lang="en-US" altLang="zh-CN" dirty="0">
                <a:solidFill>
                  <a:srgbClr val="ED9366"/>
                </a:solidFill>
                <a:latin typeface="Menlo" panose="020B0609030804020204" pitchFamily="49" charset="0"/>
              </a:rPr>
              <a:t>=</a:t>
            </a:r>
            <a:r>
              <a:rPr lang="zh-CN" altLang="en-US" dirty="0">
                <a:solidFill>
                  <a:srgbClr val="5C6166"/>
                </a:solidFill>
                <a:latin typeface="Menlo" panose="020B0609030804020204" pitchFamily="49" charset="0"/>
              </a:rPr>
              <a:t> </a:t>
            </a:r>
            <a:r>
              <a:rPr lang="en-US" altLang="zh-CN" dirty="0">
                <a:solidFill>
                  <a:srgbClr val="A37ACC"/>
                </a:solidFill>
                <a:latin typeface="Menlo" panose="020B0609030804020204" pitchFamily="49" charset="0"/>
              </a:rPr>
              <a:t>512</a:t>
            </a:r>
            <a:r>
              <a:rPr lang="en-US" altLang="zh-CN" dirty="0">
                <a:solidFill>
                  <a:srgbClr val="5C6166"/>
                </a:solidFill>
                <a:latin typeface="Menlo" panose="020B0609030804020204" pitchFamily="49" charset="0"/>
              </a:rPr>
              <a:t>):</a:t>
            </a:r>
            <a:r>
              <a:rPr lang="en-US" altLang="zh-CN" dirty="0">
                <a:solidFill>
                  <a:srgbClr val="4CBF99"/>
                </a:solidFill>
                <a:latin typeface="Menlo" panose="020B0609030804020204" pitchFamily="49" charset="0"/>
              </a:rPr>
              <a:t> </a:t>
            </a:r>
            <a:r>
              <a:rPr lang="en-US" altLang="zh-CN" dirty="0" err="1">
                <a:solidFill>
                  <a:srgbClr val="4CBF99"/>
                </a:solidFill>
                <a:latin typeface="Menlo" panose="020B0609030804020204" pitchFamily="49" charset="0"/>
              </a:rPr>
              <a:t>string</a:t>
            </a:r>
            <a:r>
              <a:rPr lang="en-US" altLang="zh-CN" dirty="0" err="1">
                <a:solidFill>
                  <a:srgbClr val="ED9366"/>
                </a:solidFill>
                <a:latin typeface="Menlo" panose="020B0609030804020204" pitchFamily="49" charset="0"/>
              </a:rPr>
              <a:t>|</a:t>
            </a:r>
            <a:r>
              <a:rPr lang="en-US" altLang="zh-CN" dirty="0" err="1">
                <a:solidFill>
                  <a:srgbClr val="A37ACC"/>
                </a:solidFill>
                <a:latin typeface="Menlo" panose="020B0609030804020204" pitchFamily="49" charset="0"/>
              </a:rPr>
              <a:t>false</a:t>
            </a:r>
            <a:endParaRPr lang="en-US" altLang="zh-CN" b="0" dirty="0">
              <a:solidFill>
                <a:srgbClr val="5C6166"/>
              </a:solidFill>
              <a:effectLst/>
              <a:latin typeface="Menlo" panose="020B0609030804020204" pitchFamily="49" charset="0"/>
            </a:endParaRPr>
          </a:p>
        </p:txBody>
      </p:sp>
    </p:spTree>
    <p:extLst>
      <p:ext uri="{BB962C8B-B14F-4D97-AF65-F5344CB8AC3E}">
        <p14:creationId xmlns:p14="http://schemas.microsoft.com/office/powerpoint/2010/main" val="2696788361"/>
      </p:ext>
    </p:extLst>
  </p:cSld>
  <p:clrMapOvr>
    <a:masterClrMapping/>
  </p:clrMapOvr>
  <p:transition spd="slow" advClick="0">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JSON</a:t>
            </a:r>
            <a:r>
              <a:rPr lang="zh-CN" altLang="en-US" dirty="0"/>
              <a:t>基础</a:t>
            </a:r>
          </a:p>
        </p:txBody>
      </p:sp>
      <p:sp>
        <p:nvSpPr>
          <p:cNvPr id="4" name="文本框 3">
            <a:extLst>
              <a:ext uri="{FF2B5EF4-FFF2-40B4-BE49-F238E27FC236}">
                <a16:creationId xmlns:a16="http://schemas.microsoft.com/office/drawing/2014/main" id="{691F3DDB-6E81-A740-B799-C78CD3F5F40A}"/>
              </a:ext>
            </a:extLst>
          </p:cNvPr>
          <p:cNvSpPr txBox="1"/>
          <p:nvPr/>
        </p:nvSpPr>
        <p:spPr>
          <a:xfrm>
            <a:off x="855876" y="1366761"/>
            <a:ext cx="10437986" cy="461665"/>
          </a:xfrm>
          <a:prstGeom prst="rect">
            <a:avLst/>
          </a:prstGeom>
          <a:noFill/>
        </p:spPr>
        <p:txBody>
          <a:bodyPr wrap="square" rtlCol="0">
            <a:spAutoFit/>
          </a:bodyPr>
          <a:lstStyle/>
          <a:p>
            <a:r>
              <a:rPr lang="en-US" altLang="zh-CN" sz="2400" b="1" dirty="0" err="1"/>
              <a:t>json_encode</a:t>
            </a:r>
            <a:r>
              <a:rPr lang="en-US" altLang="zh-CN" sz="2400" b="1" dirty="0"/>
              <a:t>()</a:t>
            </a:r>
            <a:r>
              <a:rPr lang="zh-CN" altLang="en-US" sz="2400" b="1" dirty="0"/>
              <a:t> </a:t>
            </a:r>
            <a:endParaRPr lang="en-US" altLang="zh-CN" sz="2400" b="1" dirty="0"/>
          </a:p>
        </p:txBody>
      </p:sp>
      <p:sp>
        <p:nvSpPr>
          <p:cNvPr id="8" name="矩形 7">
            <a:extLst>
              <a:ext uri="{FF2B5EF4-FFF2-40B4-BE49-F238E27FC236}">
                <a16:creationId xmlns:a16="http://schemas.microsoft.com/office/drawing/2014/main" id="{07471058-2E77-AD4E-9D29-8047B1D06AD2}"/>
              </a:ext>
            </a:extLst>
          </p:cNvPr>
          <p:cNvSpPr/>
          <p:nvPr/>
        </p:nvSpPr>
        <p:spPr>
          <a:xfrm>
            <a:off x="838532" y="2492896"/>
            <a:ext cx="9919850" cy="3907095"/>
          </a:xfrm>
          <a:prstGeom prst="rect">
            <a:avLst/>
          </a:prstGeom>
        </p:spPr>
        <p:txBody>
          <a:bodyPr wrap="square">
            <a:spAutoFit/>
          </a:bodyPr>
          <a:lstStyle/>
          <a:p>
            <a:pPr marL="457200" indent="-457200" latinLnBrk="1">
              <a:lnSpc>
                <a:spcPct val="150000"/>
              </a:lnSpc>
              <a:buFont typeface="+mj-lt"/>
              <a:buAutoNum type="arabicPeriod"/>
            </a:pPr>
            <a:r>
              <a:rPr lang="en-US" altLang="zh-CN" sz="2400" b="1" dirty="0"/>
              <a:t>value</a:t>
            </a:r>
            <a:r>
              <a:rPr lang="zh-CN" altLang="en-US" sz="2400" b="1" dirty="0"/>
              <a:t>：</a:t>
            </a:r>
            <a:r>
              <a:rPr lang="zh-CN" altLang="en-US" sz="2400" dirty="0"/>
              <a:t>待编码的 </a:t>
            </a:r>
            <a:r>
              <a:rPr lang="en-US" altLang="zh-CN" sz="2400" dirty="0"/>
              <a:t>value </a:t>
            </a:r>
            <a:r>
              <a:rPr lang="zh-CN" altLang="en-US" sz="2400" dirty="0"/>
              <a:t>，除了 资源</a:t>
            </a:r>
            <a:r>
              <a:rPr lang="en-US" altLang="zh-CN" sz="2400" dirty="0"/>
              <a:t>(resource) </a:t>
            </a:r>
            <a:r>
              <a:rPr lang="zh-CN" altLang="en-US" sz="2400" dirty="0"/>
              <a:t>类型之外，可以为任何数据类型。注意：所有字符串数据的</a:t>
            </a:r>
            <a:r>
              <a:rPr lang="zh-CN" altLang="en-US" sz="2400" b="1" dirty="0"/>
              <a:t>编码必须是 </a:t>
            </a:r>
            <a:r>
              <a:rPr lang="en-US" altLang="zh-CN" sz="2400" b="1" dirty="0"/>
              <a:t>UTF-8</a:t>
            </a:r>
          </a:p>
          <a:p>
            <a:pPr marL="457200" indent="-457200" latinLnBrk="1">
              <a:lnSpc>
                <a:spcPct val="150000"/>
              </a:lnSpc>
              <a:buFont typeface="+mj-lt"/>
              <a:buAutoNum type="arabicPeriod"/>
            </a:pPr>
            <a:r>
              <a:rPr lang="en-US" altLang="zh-CN" sz="2400" b="1" dirty="0"/>
              <a:t>options</a:t>
            </a:r>
            <a:r>
              <a:rPr lang="zh-CN" altLang="en-US" sz="2400" b="1" dirty="0"/>
              <a:t>：</a:t>
            </a:r>
            <a:r>
              <a:rPr lang="zh-CN" altLang="en-US" sz="2400" dirty="0"/>
              <a:t>由一些常量组成的二进制掩码，如：</a:t>
            </a:r>
            <a:r>
              <a:rPr lang="en-US" altLang="zh-CN" sz="2400" dirty="0"/>
              <a:t>JSON_INVALID_UTF8_IGNORE, JSON_UNESCAPED_UNICODE</a:t>
            </a:r>
            <a:r>
              <a:rPr lang="zh-CN" altLang="en-US" sz="2400" dirty="0"/>
              <a:t>等；在以上案例中，我们在浏览器中输出的数据出现了</a:t>
            </a:r>
            <a:r>
              <a:rPr lang="en-US" altLang="zh-CN" sz="2400" dirty="0" err="1"/>
              <a:t>unicode</a:t>
            </a:r>
            <a:r>
              <a:rPr lang="zh-CN" altLang="en-US" sz="2400" dirty="0"/>
              <a:t>字符，如</a:t>
            </a:r>
            <a:r>
              <a:rPr lang="en-US" altLang="zh-CN" sz="2400" dirty="0"/>
              <a:t>\u5c0f\u660e</a:t>
            </a:r>
            <a:r>
              <a:rPr lang="zh-CN" altLang="en-US" sz="2400" dirty="0"/>
              <a:t>，那么我们可以将此参数设置成 </a:t>
            </a:r>
            <a:r>
              <a:rPr lang="en-US" altLang="zh-CN" sz="2400" dirty="0"/>
              <a:t>JSON_UNESCAPED_UNICODE</a:t>
            </a:r>
            <a:r>
              <a:rPr lang="zh-CN" altLang="en-US" sz="2400" dirty="0"/>
              <a:t> 即可正常显示中文了；</a:t>
            </a:r>
            <a:endParaRPr lang="en-US" altLang="zh-CN" sz="2400" dirty="0"/>
          </a:p>
          <a:p>
            <a:pPr marL="457200" indent="-457200" latinLnBrk="1">
              <a:lnSpc>
                <a:spcPct val="150000"/>
              </a:lnSpc>
              <a:buFont typeface="+mj-lt"/>
              <a:buAutoNum type="arabicPeriod"/>
            </a:pPr>
            <a:r>
              <a:rPr lang="en-US" altLang="zh-CN" sz="2400" b="1" dirty="0"/>
              <a:t>depth</a:t>
            </a:r>
            <a:r>
              <a:rPr lang="zh-CN" altLang="en-US" sz="2400" b="1" dirty="0"/>
              <a:t>：</a:t>
            </a:r>
            <a:r>
              <a:rPr lang="zh-CN" altLang="en-US" sz="2400" dirty="0"/>
              <a:t>设置最大深度。 必须大于</a:t>
            </a:r>
            <a:r>
              <a:rPr lang="en-US" altLang="zh-CN" sz="2400" dirty="0"/>
              <a:t>0</a:t>
            </a:r>
            <a:r>
              <a:rPr lang="zh-CN" altLang="en-US" sz="2400" dirty="0"/>
              <a:t>。</a:t>
            </a:r>
          </a:p>
        </p:txBody>
      </p:sp>
      <p:sp>
        <p:nvSpPr>
          <p:cNvPr id="7" name="文本框 6">
            <a:extLst>
              <a:ext uri="{FF2B5EF4-FFF2-40B4-BE49-F238E27FC236}">
                <a16:creationId xmlns:a16="http://schemas.microsoft.com/office/drawing/2014/main" id="{8981AFD4-D478-244A-9B65-CDF3875ED47B}"/>
              </a:ext>
            </a:extLst>
          </p:cNvPr>
          <p:cNvSpPr txBox="1"/>
          <p:nvPr/>
        </p:nvSpPr>
        <p:spPr>
          <a:xfrm>
            <a:off x="876213" y="2060848"/>
            <a:ext cx="10437986" cy="461665"/>
          </a:xfrm>
          <a:prstGeom prst="rect">
            <a:avLst/>
          </a:prstGeom>
          <a:noFill/>
        </p:spPr>
        <p:txBody>
          <a:bodyPr wrap="square" rtlCol="0">
            <a:spAutoFit/>
          </a:bodyPr>
          <a:lstStyle/>
          <a:p>
            <a:r>
              <a:rPr lang="zh-CN" altLang="en-US" sz="2400" b="1" dirty="0"/>
              <a:t>参数：</a:t>
            </a:r>
            <a:endParaRPr lang="en-US" altLang="zh-CN" sz="2400" b="1" dirty="0"/>
          </a:p>
        </p:txBody>
      </p:sp>
    </p:spTree>
    <p:extLst>
      <p:ext uri="{BB962C8B-B14F-4D97-AF65-F5344CB8AC3E}">
        <p14:creationId xmlns:p14="http://schemas.microsoft.com/office/powerpoint/2010/main" val="4248054810"/>
      </p:ext>
    </p:extLst>
  </p:cSld>
  <p:clrMapOvr>
    <a:masterClrMapping/>
  </p:clrMapOvr>
  <p:transition spd="slow" advClick="0">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JSON</a:t>
            </a:r>
            <a:r>
              <a:rPr lang="zh-CN" altLang="en-US" dirty="0"/>
              <a:t>基础</a:t>
            </a:r>
          </a:p>
        </p:txBody>
      </p:sp>
      <p:sp>
        <p:nvSpPr>
          <p:cNvPr id="4" name="文本框 3">
            <a:extLst>
              <a:ext uri="{FF2B5EF4-FFF2-40B4-BE49-F238E27FC236}">
                <a16:creationId xmlns:a16="http://schemas.microsoft.com/office/drawing/2014/main" id="{691F3DDB-6E81-A740-B799-C78CD3F5F40A}"/>
              </a:ext>
            </a:extLst>
          </p:cNvPr>
          <p:cNvSpPr txBox="1"/>
          <p:nvPr/>
        </p:nvSpPr>
        <p:spPr>
          <a:xfrm>
            <a:off x="855876" y="1366761"/>
            <a:ext cx="10437986" cy="461665"/>
          </a:xfrm>
          <a:prstGeom prst="rect">
            <a:avLst/>
          </a:prstGeom>
          <a:noFill/>
        </p:spPr>
        <p:txBody>
          <a:bodyPr wrap="square" rtlCol="0">
            <a:spAutoFit/>
          </a:bodyPr>
          <a:lstStyle/>
          <a:p>
            <a:r>
              <a:rPr lang="zh-CN" altLang="en-US" sz="2400" b="1" dirty="0"/>
              <a:t>练一练 </a:t>
            </a:r>
            <a:endParaRPr lang="en-US" altLang="zh-CN" sz="2400" b="1" dirty="0"/>
          </a:p>
        </p:txBody>
      </p:sp>
      <p:sp>
        <p:nvSpPr>
          <p:cNvPr id="7" name="文本框 6">
            <a:extLst>
              <a:ext uri="{FF2B5EF4-FFF2-40B4-BE49-F238E27FC236}">
                <a16:creationId xmlns:a16="http://schemas.microsoft.com/office/drawing/2014/main" id="{8981AFD4-D478-244A-9B65-CDF3875ED47B}"/>
              </a:ext>
            </a:extLst>
          </p:cNvPr>
          <p:cNvSpPr txBox="1"/>
          <p:nvPr/>
        </p:nvSpPr>
        <p:spPr>
          <a:xfrm>
            <a:off x="876213" y="2145852"/>
            <a:ext cx="10437986" cy="830997"/>
          </a:xfrm>
          <a:prstGeom prst="rect">
            <a:avLst/>
          </a:prstGeom>
          <a:noFill/>
        </p:spPr>
        <p:txBody>
          <a:bodyPr wrap="square" rtlCol="0">
            <a:spAutoFit/>
          </a:bodyPr>
          <a:lstStyle/>
          <a:p>
            <a:r>
              <a:rPr lang="zh-CN" altLang="en-US" sz="2400" dirty="0"/>
              <a:t>        如果我们传回的数据不仅仅只有一条，而是很多条，那么如何封装呢？如下：</a:t>
            </a:r>
            <a:endParaRPr lang="en-US" altLang="zh-CN" sz="2400" b="1" dirty="0"/>
          </a:p>
        </p:txBody>
      </p:sp>
      <p:sp>
        <p:nvSpPr>
          <p:cNvPr id="2" name="矩形 1">
            <a:extLst>
              <a:ext uri="{FF2B5EF4-FFF2-40B4-BE49-F238E27FC236}">
                <a16:creationId xmlns:a16="http://schemas.microsoft.com/office/drawing/2014/main" id="{008B2F99-C15D-8043-9E59-7196B67B165B}"/>
              </a:ext>
            </a:extLst>
          </p:cNvPr>
          <p:cNvSpPr/>
          <p:nvPr/>
        </p:nvSpPr>
        <p:spPr>
          <a:xfrm>
            <a:off x="855877" y="2969437"/>
            <a:ext cx="3079090" cy="3416320"/>
          </a:xfrm>
          <a:prstGeom prst="rect">
            <a:avLst/>
          </a:prstGeom>
        </p:spPr>
        <p:txBody>
          <a:bodyPr wrap="square">
            <a:spAutoFit/>
          </a:bodyPr>
          <a:lstStyle/>
          <a:p>
            <a:r>
              <a:rPr lang="en-US" altLang="zh-CN" dirty="0">
                <a:solidFill>
                  <a:srgbClr val="5C6166"/>
                </a:solidFill>
                <a:latin typeface="Menlo" panose="020B0609030804020204" pitchFamily="49" charset="0"/>
              </a:rPr>
              <a:t>$jsonData1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F07171"/>
                </a:solidFill>
                <a:latin typeface="Menlo" panose="020B0609030804020204" pitchFamily="49" charset="0"/>
              </a:rPr>
              <a:t>array</a:t>
            </a:r>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"name"</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=&gt;</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a:t>
            </a:r>
            <a:r>
              <a:rPr lang="zh-CN" altLang="en-US" dirty="0">
                <a:solidFill>
                  <a:srgbClr val="86B300"/>
                </a:solidFill>
                <a:latin typeface="Menlo" panose="020B0609030804020204" pitchFamily="49" charset="0"/>
              </a:rPr>
              <a:t>小明</a:t>
            </a:r>
            <a:r>
              <a:rPr lang="en-US" altLang="zh-CN" dirty="0">
                <a:solidFill>
                  <a:srgbClr val="86B300"/>
                </a:solidFill>
                <a:latin typeface="Menlo" panose="020B0609030804020204" pitchFamily="49" charset="0"/>
              </a:rPr>
              <a:t>"</a:t>
            </a:r>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"age"</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=&gt;</a:t>
            </a:r>
            <a:r>
              <a:rPr lang="en-US" altLang="zh-CN" dirty="0">
                <a:solidFill>
                  <a:srgbClr val="5C6166"/>
                </a:solidFill>
                <a:latin typeface="Menlo" panose="020B0609030804020204" pitchFamily="49" charset="0"/>
              </a:rPr>
              <a:t> </a:t>
            </a:r>
            <a:r>
              <a:rPr lang="en-US" altLang="zh-CN" dirty="0">
                <a:solidFill>
                  <a:srgbClr val="A37ACC"/>
                </a:solidFill>
                <a:latin typeface="Menlo" panose="020B0609030804020204" pitchFamily="49" charset="0"/>
              </a:rPr>
              <a:t>18</a:t>
            </a:r>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"gender"</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=&gt;</a:t>
            </a:r>
            <a:r>
              <a:rPr lang="en-US" altLang="zh-CN" dirty="0">
                <a:solidFill>
                  <a:srgbClr val="5C6166"/>
                </a:solidFill>
                <a:latin typeface="Menlo" panose="020B0609030804020204" pitchFamily="49" charset="0"/>
              </a:rPr>
              <a:t> </a:t>
            </a:r>
            <a:r>
              <a:rPr lang="en-US" altLang="zh-CN" dirty="0">
                <a:solidFill>
                  <a:srgbClr val="A37ACC"/>
                </a:solidFill>
                <a:latin typeface="Menlo" panose="020B0609030804020204" pitchFamily="49" charset="0"/>
              </a:rPr>
              <a:t>TRUE</a:t>
            </a:r>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"height"</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=&gt;</a:t>
            </a:r>
            <a:r>
              <a:rPr lang="en-US" altLang="zh-CN" dirty="0">
                <a:solidFill>
                  <a:srgbClr val="5C6166"/>
                </a:solidFill>
                <a:latin typeface="Menlo" panose="020B0609030804020204" pitchFamily="49" charset="0"/>
              </a:rPr>
              <a:t> </a:t>
            </a:r>
            <a:r>
              <a:rPr lang="en-US" altLang="zh-CN" dirty="0">
                <a:solidFill>
                  <a:srgbClr val="A37ACC"/>
                </a:solidFill>
                <a:latin typeface="Menlo" panose="020B0609030804020204" pitchFamily="49" charset="0"/>
              </a:rPr>
              <a:t>1</a:t>
            </a:r>
            <a:r>
              <a:rPr lang="en-US" altLang="zh-CN" dirty="0">
                <a:solidFill>
                  <a:srgbClr val="5C6166"/>
                </a:solidFill>
                <a:latin typeface="Menlo" panose="020B0609030804020204" pitchFamily="49" charset="0"/>
              </a:rPr>
              <a:t>.</a:t>
            </a:r>
            <a:r>
              <a:rPr lang="en-US" altLang="zh-CN" dirty="0">
                <a:solidFill>
                  <a:srgbClr val="A37ACC"/>
                </a:solidFill>
                <a:latin typeface="Menlo" panose="020B0609030804020204" pitchFamily="49" charset="0"/>
              </a:rPr>
              <a:t>72</a:t>
            </a:r>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"grade"</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=&gt;</a:t>
            </a:r>
            <a:r>
              <a:rPr lang="en-US" altLang="zh-CN" dirty="0">
                <a:solidFill>
                  <a:srgbClr val="5C6166"/>
                </a:solidFill>
                <a:latin typeface="Menlo" panose="020B0609030804020204" pitchFamily="49" charset="0"/>
              </a:rPr>
              <a:t> </a:t>
            </a:r>
            <a:r>
              <a:rPr lang="en-US" altLang="zh-CN" dirty="0">
                <a:solidFill>
                  <a:srgbClr val="A37ACC"/>
                </a:solidFill>
                <a:latin typeface="Menlo" panose="020B0609030804020204" pitchFamily="49" charset="0"/>
              </a:rPr>
              <a:t>null</a:t>
            </a:r>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"skills"</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=&gt;</a:t>
            </a:r>
            <a:r>
              <a:rPr lang="en-US" altLang="zh-CN" dirty="0">
                <a:solidFill>
                  <a:srgbClr val="5C6166"/>
                </a:solidFill>
                <a:latin typeface="Menlo" panose="020B0609030804020204" pitchFamily="49" charset="0"/>
              </a:rPr>
              <a:t> [</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"JavaScript"</a:t>
            </a:r>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"Java"</a:t>
            </a:r>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"PHP"</a:t>
            </a:r>
            <a:endParaRPr lang="en-US" altLang="zh-CN" dirty="0">
              <a:solidFill>
                <a:srgbClr val="5C6166"/>
              </a:solidFill>
              <a:latin typeface="Menlo" panose="020B0609030804020204" pitchFamily="49" charset="0"/>
            </a:endParaRPr>
          </a:p>
          <a:p>
            <a:r>
              <a:rPr lang="zh-CN" altLang="en-US" dirty="0">
                <a:solidFill>
                  <a:srgbClr val="5C6166"/>
                </a:solidFill>
                <a:latin typeface="Menlo" panose="020B0609030804020204" pitchFamily="49" charset="0"/>
              </a:rPr>
              <a:t>  </a:t>
            </a:r>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a:t>
            </a:r>
            <a:endParaRPr lang="en-US" altLang="zh-CN" b="0" dirty="0">
              <a:solidFill>
                <a:srgbClr val="5C6166"/>
              </a:solidFill>
              <a:effectLst/>
              <a:latin typeface="Menlo" panose="020B0609030804020204" pitchFamily="49" charset="0"/>
            </a:endParaRPr>
          </a:p>
        </p:txBody>
      </p:sp>
      <p:sp>
        <p:nvSpPr>
          <p:cNvPr id="3" name="矩形 2">
            <a:extLst>
              <a:ext uri="{FF2B5EF4-FFF2-40B4-BE49-F238E27FC236}">
                <a16:creationId xmlns:a16="http://schemas.microsoft.com/office/drawing/2014/main" id="{C11A1239-25D7-0A43-BF0F-81EBF74E1373}"/>
              </a:ext>
            </a:extLst>
          </p:cNvPr>
          <p:cNvSpPr/>
          <p:nvPr/>
        </p:nvSpPr>
        <p:spPr>
          <a:xfrm>
            <a:off x="4150990" y="2969437"/>
            <a:ext cx="3191222" cy="3416320"/>
          </a:xfrm>
          <a:prstGeom prst="rect">
            <a:avLst/>
          </a:prstGeom>
        </p:spPr>
        <p:txBody>
          <a:bodyPr wrap="square">
            <a:spAutoFit/>
          </a:bodyPr>
          <a:lstStyle/>
          <a:p>
            <a:r>
              <a:rPr lang="en-US" altLang="zh-CN" dirty="0">
                <a:solidFill>
                  <a:srgbClr val="5C6166"/>
                </a:solidFill>
                <a:latin typeface="Menlo" panose="020B0609030804020204" pitchFamily="49" charset="0"/>
              </a:rPr>
              <a:t>$jsonData2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F07171"/>
                </a:solidFill>
                <a:latin typeface="Menlo" panose="020B0609030804020204" pitchFamily="49" charset="0"/>
              </a:rPr>
              <a:t>array</a:t>
            </a:r>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"name"</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=&gt;</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a:t>
            </a:r>
            <a:r>
              <a:rPr lang="zh-CN" altLang="en-US" dirty="0">
                <a:solidFill>
                  <a:srgbClr val="86B300"/>
                </a:solidFill>
                <a:latin typeface="Menlo" panose="020B0609030804020204" pitchFamily="49" charset="0"/>
              </a:rPr>
              <a:t>小红</a:t>
            </a:r>
            <a:r>
              <a:rPr lang="en-US" altLang="zh-CN" dirty="0">
                <a:solidFill>
                  <a:srgbClr val="86B300"/>
                </a:solidFill>
                <a:latin typeface="Menlo" panose="020B0609030804020204" pitchFamily="49" charset="0"/>
              </a:rPr>
              <a:t>"</a:t>
            </a:r>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"age"</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=&gt;</a:t>
            </a:r>
            <a:r>
              <a:rPr lang="en-US" altLang="zh-CN" dirty="0">
                <a:solidFill>
                  <a:srgbClr val="5C6166"/>
                </a:solidFill>
                <a:latin typeface="Menlo" panose="020B0609030804020204" pitchFamily="49" charset="0"/>
              </a:rPr>
              <a:t> </a:t>
            </a:r>
            <a:r>
              <a:rPr lang="en-US" altLang="zh-CN" dirty="0">
                <a:solidFill>
                  <a:srgbClr val="A37ACC"/>
                </a:solidFill>
                <a:latin typeface="Menlo" panose="020B0609030804020204" pitchFamily="49" charset="0"/>
              </a:rPr>
              <a:t>19</a:t>
            </a:r>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"gender"</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=&gt;</a:t>
            </a:r>
            <a:r>
              <a:rPr lang="en-US" altLang="zh-CN" dirty="0">
                <a:solidFill>
                  <a:srgbClr val="5C6166"/>
                </a:solidFill>
                <a:latin typeface="Menlo" panose="020B0609030804020204" pitchFamily="49" charset="0"/>
              </a:rPr>
              <a:t> </a:t>
            </a:r>
            <a:r>
              <a:rPr lang="en-US" altLang="zh-CN" dirty="0">
                <a:solidFill>
                  <a:srgbClr val="A37ACC"/>
                </a:solidFill>
                <a:latin typeface="Menlo" panose="020B0609030804020204" pitchFamily="49" charset="0"/>
              </a:rPr>
              <a:t>FALSE</a:t>
            </a:r>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"height"</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=&gt;</a:t>
            </a:r>
            <a:r>
              <a:rPr lang="en-US" altLang="zh-CN" dirty="0">
                <a:solidFill>
                  <a:srgbClr val="5C6166"/>
                </a:solidFill>
                <a:latin typeface="Menlo" panose="020B0609030804020204" pitchFamily="49" charset="0"/>
              </a:rPr>
              <a:t> </a:t>
            </a:r>
            <a:r>
              <a:rPr lang="en-US" altLang="zh-CN" dirty="0">
                <a:solidFill>
                  <a:srgbClr val="A37ACC"/>
                </a:solidFill>
                <a:latin typeface="Menlo" panose="020B0609030804020204" pitchFamily="49" charset="0"/>
              </a:rPr>
              <a:t>1</a:t>
            </a:r>
            <a:r>
              <a:rPr lang="en-US" altLang="zh-CN" dirty="0">
                <a:solidFill>
                  <a:srgbClr val="5C6166"/>
                </a:solidFill>
                <a:latin typeface="Menlo" panose="020B0609030804020204" pitchFamily="49" charset="0"/>
              </a:rPr>
              <a:t>.</a:t>
            </a:r>
            <a:r>
              <a:rPr lang="en-US" altLang="zh-CN" dirty="0">
                <a:solidFill>
                  <a:srgbClr val="A37ACC"/>
                </a:solidFill>
                <a:latin typeface="Menlo" panose="020B0609030804020204" pitchFamily="49" charset="0"/>
              </a:rPr>
              <a:t>62</a:t>
            </a:r>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"grade"</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=&gt;</a:t>
            </a:r>
            <a:r>
              <a:rPr lang="en-US" altLang="zh-CN" dirty="0">
                <a:solidFill>
                  <a:srgbClr val="5C6166"/>
                </a:solidFill>
                <a:latin typeface="Menlo" panose="020B0609030804020204" pitchFamily="49" charset="0"/>
              </a:rPr>
              <a:t> </a:t>
            </a:r>
            <a:r>
              <a:rPr lang="en-US" altLang="zh-CN" dirty="0">
                <a:solidFill>
                  <a:srgbClr val="A37ACC"/>
                </a:solidFill>
                <a:latin typeface="Menlo" panose="020B0609030804020204" pitchFamily="49" charset="0"/>
              </a:rPr>
              <a:t>null</a:t>
            </a:r>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"skills"</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=&gt;</a:t>
            </a:r>
            <a:r>
              <a:rPr lang="en-US" altLang="zh-CN" dirty="0">
                <a:solidFill>
                  <a:srgbClr val="5C6166"/>
                </a:solidFill>
                <a:latin typeface="Menlo" panose="020B0609030804020204" pitchFamily="49" charset="0"/>
              </a:rPr>
              <a:t> [</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"JavaScript"</a:t>
            </a:r>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"iOS"</a:t>
            </a:r>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"PHP"</a:t>
            </a:r>
            <a:endParaRPr lang="en-US" altLang="zh-CN" dirty="0">
              <a:solidFill>
                <a:srgbClr val="5C6166"/>
              </a:solidFill>
              <a:latin typeface="Menlo" panose="020B0609030804020204" pitchFamily="49" charset="0"/>
            </a:endParaRPr>
          </a:p>
          <a:p>
            <a:r>
              <a:rPr lang="zh-CN" altLang="en-US" dirty="0">
                <a:solidFill>
                  <a:srgbClr val="5C6166"/>
                </a:solidFill>
                <a:latin typeface="Menlo" panose="020B0609030804020204" pitchFamily="49" charset="0"/>
              </a:rPr>
              <a:t>  </a:t>
            </a:r>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a:t>
            </a:r>
            <a:endParaRPr lang="en-US" altLang="zh-CN" b="0" dirty="0">
              <a:solidFill>
                <a:srgbClr val="5C6166"/>
              </a:solidFill>
              <a:effectLst/>
              <a:latin typeface="Menlo" panose="020B0609030804020204" pitchFamily="49" charset="0"/>
            </a:endParaRPr>
          </a:p>
        </p:txBody>
      </p:sp>
      <p:sp>
        <p:nvSpPr>
          <p:cNvPr id="5" name="矩形 4">
            <a:extLst>
              <a:ext uri="{FF2B5EF4-FFF2-40B4-BE49-F238E27FC236}">
                <a16:creationId xmlns:a16="http://schemas.microsoft.com/office/drawing/2014/main" id="{0BA69B17-509B-444B-B98A-0D88F9FEE240}"/>
              </a:ext>
            </a:extLst>
          </p:cNvPr>
          <p:cNvSpPr/>
          <p:nvPr/>
        </p:nvSpPr>
        <p:spPr>
          <a:xfrm>
            <a:off x="7584081" y="2976849"/>
            <a:ext cx="3335238" cy="3139321"/>
          </a:xfrm>
          <a:prstGeom prst="rect">
            <a:avLst/>
          </a:prstGeom>
        </p:spPr>
        <p:txBody>
          <a:bodyPr wrap="square">
            <a:spAutoFit/>
          </a:bodyPr>
          <a:lstStyle/>
          <a:p>
            <a:r>
              <a:rPr lang="en-US" altLang="zh-CN" dirty="0">
                <a:solidFill>
                  <a:srgbClr val="5C6166"/>
                </a:solidFill>
                <a:latin typeface="Menlo" panose="020B0609030804020204" pitchFamily="49" charset="0"/>
              </a:rPr>
              <a:t>$jsonData3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F07171"/>
                </a:solidFill>
                <a:latin typeface="Menlo" panose="020B0609030804020204" pitchFamily="49" charset="0"/>
              </a:rPr>
              <a:t>array</a:t>
            </a:r>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"name"</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=&gt;</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a:t>
            </a:r>
            <a:r>
              <a:rPr lang="zh-CN" altLang="en-US" dirty="0">
                <a:solidFill>
                  <a:srgbClr val="86B300"/>
                </a:solidFill>
                <a:latin typeface="Menlo" panose="020B0609030804020204" pitchFamily="49" charset="0"/>
              </a:rPr>
              <a:t>小刚</a:t>
            </a:r>
            <a:r>
              <a:rPr lang="en-US" altLang="zh-CN" dirty="0">
                <a:solidFill>
                  <a:srgbClr val="86B300"/>
                </a:solidFill>
                <a:latin typeface="Menlo" panose="020B0609030804020204" pitchFamily="49" charset="0"/>
              </a:rPr>
              <a:t>"</a:t>
            </a:r>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"age"</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=&gt;</a:t>
            </a:r>
            <a:r>
              <a:rPr lang="en-US" altLang="zh-CN" dirty="0">
                <a:solidFill>
                  <a:srgbClr val="5C6166"/>
                </a:solidFill>
                <a:latin typeface="Menlo" panose="020B0609030804020204" pitchFamily="49" charset="0"/>
              </a:rPr>
              <a:t> </a:t>
            </a:r>
            <a:r>
              <a:rPr lang="en-US" altLang="zh-CN" dirty="0">
                <a:solidFill>
                  <a:srgbClr val="A37ACC"/>
                </a:solidFill>
                <a:latin typeface="Menlo" panose="020B0609030804020204" pitchFamily="49" charset="0"/>
              </a:rPr>
              <a:t>20</a:t>
            </a:r>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"gender"</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=&gt;</a:t>
            </a:r>
            <a:r>
              <a:rPr lang="en-US" altLang="zh-CN" dirty="0">
                <a:solidFill>
                  <a:srgbClr val="5C6166"/>
                </a:solidFill>
                <a:latin typeface="Menlo" panose="020B0609030804020204" pitchFamily="49" charset="0"/>
              </a:rPr>
              <a:t> </a:t>
            </a:r>
            <a:r>
              <a:rPr lang="en-US" altLang="zh-CN" dirty="0">
                <a:solidFill>
                  <a:srgbClr val="A37ACC"/>
                </a:solidFill>
                <a:latin typeface="Menlo" panose="020B0609030804020204" pitchFamily="49" charset="0"/>
              </a:rPr>
              <a:t>TRUE</a:t>
            </a:r>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"height"</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=&gt;</a:t>
            </a:r>
            <a:r>
              <a:rPr lang="en-US" altLang="zh-CN" dirty="0">
                <a:solidFill>
                  <a:srgbClr val="5C6166"/>
                </a:solidFill>
                <a:latin typeface="Menlo" panose="020B0609030804020204" pitchFamily="49" charset="0"/>
              </a:rPr>
              <a:t> </a:t>
            </a:r>
            <a:r>
              <a:rPr lang="en-US" altLang="zh-CN" dirty="0">
                <a:solidFill>
                  <a:srgbClr val="A37ACC"/>
                </a:solidFill>
                <a:latin typeface="Menlo" panose="020B0609030804020204" pitchFamily="49" charset="0"/>
              </a:rPr>
              <a:t>1</a:t>
            </a:r>
            <a:r>
              <a:rPr lang="en-US" altLang="zh-CN" dirty="0">
                <a:solidFill>
                  <a:srgbClr val="5C6166"/>
                </a:solidFill>
                <a:latin typeface="Menlo" panose="020B0609030804020204" pitchFamily="49" charset="0"/>
              </a:rPr>
              <a:t>.</a:t>
            </a:r>
            <a:r>
              <a:rPr lang="en-US" altLang="zh-CN" dirty="0">
                <a:solidFill>
                  <a:srgbClr val="A37ACC"/>
                </a:solidFill>
                <a:latin typeface="Menlo" panose="020B0609030804020204" pitchFamily="49" charset="0"/>
              </a:rPr>
              <a:t>82</a:t>
            </a:r>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"grade"</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=&gt;</a:t>
            </a:r>
            <a:r>
              <a:rPr lang="en-US" altLang="zh-CN" dirty="0">
                <a:solidFill>
                  <a:srgbClr val="5C6166"/>
                </a:solidFill>
                <a:latin typeface="Menlo" panose="020B0609030804020204" pitchFamily="49" charset="0"/>
              </a:rPr>
              <a:t> </a:t>
            </a:r>
            <a:r>
              <a:rPr lang="en-US" altLang="zh-CN" dirty="0">
                <a:solidFill>
                  <a:srgbClr val="A37ACC"/>
                </a:solidFill>
                <a:latin typeface="Menlo" panose="020B0609030804020204" pitchFamily="49" charset="0"/>
              </a:rPr>
              <a:t>null</a:t>
            </a:r>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"skills"</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=&gt;</a:t>
            </a:r>
            <a:r>
              <a:rPr lang="en-US" altLang="zh-CN" dirty="0">
                <a:solidFill>
                  <a:srgbClr val="5C6166"/>
                </a:solidFill>
                <a:latin typeface="Menlo" panose="020B0609030804020204" pitchFamily="49" charset="0"/>
              </a:rPr>
              <a:t> [</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".NET"</a:t>
            </a:r>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"iOS"</a:t>
            </a:r>
            <a:endParaRPr lang="en-US" altLang="zh-CN" dirty="0">
              <a:solidFill>
                <a:srgbClr val="5C6166"/>
              </a:solidFill>
              <a:latin typeface="Menlo" panose="020B0609030804020204" pitchFamily="49" charset="0"/>
            </a:endParaRPr>
          </a:p>
          <a:p>
            <a:r>
              <a:rPr lang="zh-CN" altLang="en-US" dirty="0">
                <a:solidFill>
                  <a:srgbClr val="5C6166"/>
                </a:solidFill>
                <a:latin typeface="Menlo" panose="020B0609030804020204" pitchFamily="49" charset="0"/>
              </a:rPr>
              <a:t>  </a:t>
            </a:r>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a:t>
            </a:r>
            <a:endParaRPr lang="en-US" altLang="zh-CN" b="0" dirty="0">
              <a:solidFill>
                <a:srgbClr val="5C6166"/>
              </a:solidFill>
              <a:effectLst/>
              <a:latin typeface="Menlo" panose="020B0609030804020204" pitchFamily="49" charset="0"/>
            </a:endParaRPr>
          </a:p>
        </p:txBody>
      </p:sp>
    </p:spTree>
    <p:extLst>
      <p:ext uri="{BB962C8B-B14F-4D97-AF65-F5344CB8AC3E}">
        <p14:creationId xmlns:p14="http://schemas.microsoft.com/office/powerpoint/2010/main" val="3178198602"/>
      </p:ext>
    </p:extLst>
  </p:cSld>
  <p:clrMapOvr>
    <a:masterClrMapping/>
  </p:clrMapOvr>
  <p:transition spd="slow" advClick="0">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JSON</a:t>
            </a:r>
            <a:r>
              <a:rPr lang="zh-CN" altLang="en-US" dirty="0"/>
              <a:t>基础</a:t>
            </a:r>
          </a:p>
        </p:txBody>
      </p:sp>
      <p:sp>
        <p:nvSpPr>
          <p:cNvPr id="4" name="文本框 3">
            <a:extLst>
              <a:ext uri="{FF2B5EF4-FFF2-40B4-BE49-F238E27FC236}">
                <a16:creationId xmlns:a16="http://schemas.microsoft.com/office/drawing/2014/main" id="{691F3DDB-6E81-A740-B799-C78CD3F5F40A}"/>
              </a:ext>
            </a:extLst>
          </p:cNvPr>
          <p:cNvSpPr txBox="1"/>
          <p:nvPr/>
        </p:nvSpPr>
        <p:spPr>
          <a:xfrm>
            <a:off x="855876" y="1366761"/>
            <a:ext cx="10437986" cy="461665"/>
          </a:xfrm>
          <a:prstGeom prst="rect">
            <a:avLst/>
          </a:prstGeom>
          <a:noFill/>
        </p:spPr>
        <p:txBody>
          <a:bodyPr wrap="square" rtlCol="0">
            <a:spAutoFit/>
          </a:bodyPr>
          <a:lstStyle/>
          <a:p>
            <a:r>
              <a:rPr lang="zh-CN" altLang="en-US" sz="2400" b="1" dirty="0"/>
              <a:t>思考 </a:t>
            </a:r>
            <a:endParaRPr lang="en-US" altLang="zh-CN" sz="2400" b="1" dirty="0"/>
          </a:p>
        </p:txBody>
      </p:sp>
      <p:sp>
        <p:nvSpPr>
          <p:cNvPr id="7" name="文本框 6">
            <a:extLst>
              <a:ext uri="{FF2B5EF4-FFF2-40B4-BE49-F238E27FC236}">
                <a16:creationId xmlns:a16="http://schemas.microsoft.com/office/drawing/2014/main" id="{8981AFD4-D478-244A-9B65-CDF3875ED47B}"/>
              </a:ext>
            </a:extLst>
          </p:cNvPr>
          <p:cNvSpPr txBox="1"/>
          <p:nvPr/>
        </p:nvSpPr>
        <p:spPr>
          <a:xfrm>
            <a:off x="876213" y="2145852"/>
            <a:ext cx="10437986" cy="461665"/>
          </a:xfrm>
          <a:prstGeom prst="rect">
            <a:avLst/>
          </a:prstGeom>
          <a:noFill/>
        </p:spPr>
        <p:txBody>
          <a:bodyPr wrap="square" rtlCol="0">
            <a:spAutoFit/>
          </a:bodyPr>
          <a:lstStyle/>
          <a:p>
            <a:r>
              <a:rPr lang="zh-CN" altLang="en-US" sz="2400" dirty="0"/>
              <a:t>        如果我们传回的数据不仅仅只有一条，而是很多条，那么如何封装呢？</a:t>
            </a:r>
            <a:endParaRPr lang="en-US" altLang="zh-CN" sz="2400" dirty="0"/>
          </a:p>
        </p:txBody>
      </p:sp>
      <p:sp>
        <p:nvSpPr>
          <p:cNvPr id="8" name="矩形 7">
            <a:extLst>
              <a:ext uri="{FF2B5EF4-FFF2-40B4-BE49-F238E27FC236}">
                <a16:creationId xmlns:a16="http://schemas.microsoft.com/office/drawing/2014/main" id="{B1F04BC2-9735-BB4F-8FD3-9DF68B331FD8}"/>
              </a:ext>
            </a:extLst>
          </p:cNvPr>
          <p:cNvSpPr/>
          <p:nvPr/>
        </p:nvSpPr>
        <p:spPr>
          <a:xfrm>
            <a:off x="832196" y="2924943"/>
            <a:ext cx="9871522" cy="2245102"/>
          </a:xfrm>
          <a:prstGeom prst="rect">
            <a:avLst/>
          </a:prstGeom>
          <a:noFill/>
        </p:spPr>
        <p:txBody>
          <a:bodyPr wrap="square" rtlCol="0">
            <a:spAutoFit/>
          </a:bodyPr>
          <a:lstStyle/>
          <a:p>
            <a:pPr>
              <a:lnSpc>
                <a:spcPct val="150000"/>
              </a:lnSpc>
            </a:pPr>
            <a:r>
              <a:rPr lang="zh-CN" altLang="en-US" sz="2400" dirty="0"/>
              <a:t>思路：</a:t>
            </a:r>
            <a:endParaRPr lang="en-US" altLang="zh-CN" sz="2400" dirty="0"/>
          </a:p>
          <a:p>
            <a:pPr>
              <a:lnSpc>
                <a:spcPct val="150000"/>
              </a:lnSpc>
            </a:pPr>
            <a:r>
              <a:rPr lang="zh-CN" altLang="en-US" sz="2400" dirty="0"/>
              <a:t>        在</a:t>
            </a:r>
            <a:r>
              <a:rPr lang="en-US" altLang="zh-CN" sz="2400" dirty="0"/>
              <a:t>PHP</a:t>
            </a:r>
            <a:r>
              <a:rPr lang="zh-CN" altLang="en-US" sz="2400" dirty="0"/>
              <a:t>中，使用 </a:t>
            </a:r>
            <a:r>
              <a:rPr lang="en-US" altLang="zh-CN" sz="2400" dirty="0" err="1"/>
              <a:t>json_encode</a:t>
            </a:r>
            <a:r>
              <a:rPr lang="en-US" altLang="zh-CN" sz="2400" dirty="0"/>
              <a:t>() </a:t>
            </a:r>
            <a:r>
              <a:rPr lang="zh-CN" altLang="en-US" sz="2400" dirty="0"/>
              <a:t>转化数据时，始终记住以下两个规则：</a:t>
            </a:r>
          </a:p>
          <a:p>
            <a:pPr marL="914400" lvl="1" indent="-457200">
              <a:lnSpc>
                <a:spcPct val="150000"/>
              </a:lnSpc>
              <a:buFont typeface="+mj-lt"/>
              <a:buAutoNum type="arabicPeriod"/>
            </a:pPr>
            <a:r>
              <a:rPr lang="zh-CN" altLang="en-US" sz="2400" b="1" dirty="0">
                <a:solidFill>
                  <a:srgbClr val="00B050"/>
                </a:solidFill>
              </a:rPr>
              <a:t>关联数组 </a:t>
            </a:r>
            <a:r>
              <a:rPr lang="zh-CN" altLang="en-US" sz="2400" dirty="0"/>
              <a:t>转换为</a:t>
            </a:r>
            <a:r>
              <a:rPr lang="en-US" altLang="zh-CN" sz="2400" dirty="0"/>
              <a:t>JSON</a:t>
            </a:r>
            <a:r>
              <a:rPr lang="zh-CN" altLang="en-US" sz="2400" dirty="0"/>
              <a:t>的 </a:t>
            </a:r>
            <a:r>
              <a:rPr lang="zh-CN" altLang="en-US" sz="2400" b="1" dirty="0">
                <a:solidFill>
                  <a:srgbClr val="00B050"/>
                </a:solidFill>
              </a:rPr>
              <a:t>对象格式</a:t>
            </a:r>
            <a:r>
              <a:rPr lang="zh-CN" altLang="en-US" sz="2400" dirty="0"/>
              <a:t>； </a:t>
            </a:r>
            <a:endParaRPr lang="en-US" altLang="zh-CN" sz="2400" dirty="0"/>
          </a:p>
          <a:p>
            <a:pPr marL="914400" lvl="1" indent="-457200">
              <a:lnSpc>
                <a:spcPct val="150000"/>
              </a:lnSpc>
              <a:buFont typeface="+mj-lt"/>
              <a:buAutoNum type="arabicPeriod"/>
            </a:pPr>
            <a:r>
              <a:rPr lang="zh-CN" altLang="en-US" sz="2400" b="1" dirty="0">
                <a:solidFill>
                  <a:srgbClr val="FFC000"/>
                </a:solidFill>
              </a:rPr>
              <a:t>索引数组 </a:t>
            </a:r>
            <a:r>
              <a:rPr lang="zh-CN" altLang="en-US" sz="2400" dirty="0"/>
              <a:t>转换为</a:t>
            </a:r>
            <a:r>
              <a:rPr lang="en-US" altLang="zh-CN" sz="2400" dirty="0"/>
              <a:t>JSON</a:t>
            </a:r>
            <a:r>
              <a:rPr lang="zh-CN" altLang="en-US" sz="2400" dirty="0"/>
              <a:t>的 </a:t>
            </a:r>
            <a:r>
              <a:rPr lang="zh-CN" altLang="en-US" sz="2400" b="1" dirty="0">
                <a:solidFill>
                  <a:srgbClr val="FFC000"/>
                </a:solidFill>
              </a:rPr>
              <a:t>数组格式</a:t>
            </a:r>
            <a:r>
              <a:rPr lang="zh-CN" altLang="en-US" sz="2400" dirty="0"/>
              <a:t>。</a:t>
            </a:r>
          </a:p>
        </p:txBody>
      </p:sp>
      <p:sp>
        <p:nvSpPr>
          <p:cNvPr id="2" name="矩形 1">
            <a:extLst>
              <a:ext uri="{FF2B5EF4-FFF2-40B4-BE49-F238E27FC236}">
                <a16:creationId xmlns:a16="http://schemas.microsoft.com/office/drawing/2014/main" id="{AA66A9C4-2647-B046-886E-CEA5CAA912E3}"/>
              </a:ext>
            </a:extLst>
          </p:cNvPr>
          <p:cNvSpPr/>
          <p:nvPr/>
        </p:nvSpPr>
        <p:spPr>
          <a:xfrm>
            <a:off x="2350790" y="1268760"/>
            <a:ext cx="7382879" cy="4801314"/>
          </a:xfrm>
          <a:prstGeom prst="rect">
            <a:avLst/>
          </a:prstGeom>
          <a:solidFill>
            <a:schemeClr val="bg1"/>
          </a:solidFill>
          <a:ln w="57150">
            <a:solidFill>
              <a:srgbClr val="0070C0"/>
            </a:solidFill>
          </a:ln>
        </p:spPr>
        <p:txBody>
          <a:bodyPr wrap="square">
            <a:spAutoFit/>
          </a:bodyPr>
          <a:lstStyle/>
          <a:p>
            <a:r>
              <a:rPr lang="en-US" altLang="zh-CN" dirty="0">
                <a:solidFill>
                  <a:srgbClr val="5C6166"/>
                </a:solidFill>
                <a:latin typeface="Menlo" panose="020B0609030804020204" pitchFamily="49" charset="0"/>
              </a:rPr>
              <a:t>$jsonData1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F07171"/>
                </a:solidFill>
                <a:latin typeface="Menlo" panose="020B0609030804020204" pitchFamily="49" charset="0"/>
              </a:rPr>
              <a:t>array</a:t>
            </a:r>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"name"</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=&gt;</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a:t>
            </a:r>
            <a:r>
              <a:rPr lang="zh-CN" altLang="en-US" dirty="0">
                <a:solidFill>
                  <a:srgbClr val="86B300"/>
                </a:solidFill>
                <a:latin typeface="Menlo" panose="020B0609030804020204" pitchFamily="49" charset="0"/>
              </a:rPr>
              <a:t>小明</a:t>
            </a:r>
            <a:r>
              <a:rPr lang="en-US" altLang="zh-CN" dirty="0">
                <a:solidFill>
                  <a:srgbClr val="86B300"/>
                </a:solidFill>
                <a:latin typeface="Menlo" panose="020B0609030804020204" pitchFamily="49" charset="0"/>
              </a:rPr>
              <a:t>"</a:t>
            </a:r>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"age"</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=&gt;</a:t>
            </a:r>
            <a:r>
              <a:rPr lang="en-US" altLang="zh-CN" dirty="0">
                <a:solidFill>
                  <a:srgbClr val="5C6166"/>
                </a:solidFill>
                <a:latin typeface="Menlo" panose="020B0609030804020204" pitchFamily="49" charset="0"/>
              </a:rPr>
              <a:t> </a:t>
            </a:r>
            <a:r>
              <a:rPr lang="en-US" altLang="zh-CN" dirty="0">
                <a:solidFill>
                  <a:srgbClr val="A37ACC"/>
                </a:solidFill>
                <a:latin typeface="Menlo" panose="020B0609030804020204" pitchFamily="49" charset="0"/>
              </a:rPr>
              <a:t>18</a:t>
            </a:r>
            <a:r>
              <a:rPr lang="en-US" altLang="zh-CN" dirty="0">
                <a:solidFill>
                  <a:srgbClr val="5C6166"/>
                </a:solidFill>
                <a:latin typeface="Menlo" panose="020B0609030804020204" pitchFamily="49" charset="0"/>
              </a:rPr>
              <a:t>,</a:t>
            </a:r>
          </a:p>
          <a:p>
            <a:r>
              <a:rPr lang="zh-CN" altLang="en-US" dirty="0">
                <a:solidFill>
                  <a:srgbClr val="5C6166"/>
                </a:solidFill>
                <a:latin typeface="Menlo" panose="020B0609030804020204" pitchFamily="49" charset="0"/>
              </a:rPr>
              <a:t>  </a:t>
            </a:r>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$jsonData2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F07171"/>
                </a:solidFill>
                <a:latin typeface="Menlo" panose="020B0609030804020204" pitchFamily="49" charset="0"/>
              </a:rPr>
              <a:t>array</a:t>
            </a:r>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"name"</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=&gt;</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a:t>
            </a:r>
            <a:r>
              <a:rPr lang="zh-CN" altLang="en-US" dirty="0">
                <a:solidFill>
                  <a:srgbClr val="86B300"/>
                </a:solidFill>
                <a:latin typeface="Menlo" panose="020B0609030804020204" pitchFamily="49" charset="0"/>
              </a:rPr>
              <a:t>小红</a:t>
            </a:r>
            <a:r>
              <a:rPr lang="en-US" altLang="zh-CN" dirty="0">
                <a:solidFill>
                  <a:srgbClr val="86B300"/>
                </a:solidFill>
                <a:latin typeface="Menlo" panose="020B0609030804020204" pitchFamily="49" charset="0"/>
              </a:rPr>
              <a:t>"</a:t>
            </a:r>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"age"</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=&gt;</a:t>
            </a:r>
            <a:r>
              <a:rPr lang="en-US" altLang="zh-CN" dirty="0">
                <a:solidFill>
                  <a:srgbClr val="5C6166"/>
                </a:solidFill>
                <a:latin typeface="Menlo" panose="020B0609030804020204" pitchFamily="49" charset="0"/>
              </a:rPr>
              <a:t> </a:t>
            </a:r>
            <a:r>
              <a:rPr lang="en-US" altLang="zh-CN" dirty="0">
                <a:solidFill>
                  <a:srgbClr val="A37ACC"/>
                </a:solidFill>
                <a:latin typeface="Menlo" panose="020B0609030804020204" pitchFamily="49" charset="0"/>
              </a:rPr>
              <a:t>19</a:t>
            </a:r>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a:t>
            </a:r>
            <a:endParaRPr lang="en-US" altLang="zh-CN" dirty="0">
              <a:solidFill>
                <a:srgbClr val="5C6166"/>
              </a:solidFill>
              <a:latin typeface="Menlo" panose="020B0609030804020204" pitchFamily="49" charset="0"/>
            </a:endParaRPr>
          </a:p>
          <a:p>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$jsonData3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F07171"/>
                </a:solidFill>
                <a:latin typeface="Menlo" panose="020B0609030804020204" pitchFamily="49" charset="0"/>
              </a:rPr>
              <a:t>array</a:t>
            </a:r>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"name"</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=&gt;</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a:t>
            </a:r>
            <a:r>
              <a:rPr lang="zh-CN" altLang="en-US" dirty="0">
                <a:solidFill>
                  <a:srgbClr val="86B300"/>
                </a:solidFill>
                <a:latin typeface="Menlo" panose="020B0609030804020204" pitchFamily="49" charset="0"/>
              </a:rPr>
              <a:t>小刚</a:t>
            </a:r>
            <a:r>
              <a:rPr lang="en-US" altLang="zh-CN" dirty="0">
                <a:solidFill>
                  <a:srgbClr val="86B300"/>
                </a:solidFill>
                <a:latin typeface="Menlo" panose="020B0609030804020204" pitchFamily="49" charset="0"/>
              </a:rPr>
              <a:t>"</a:t>
            </a:r>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"age"</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=&gt;</a:t>
            </a:r>
            <a:r>
              <a:rPr lang="en-US" altLang="zh-CN" dirty="0">
                <a:solidFill>
                  <a:srgbClr val="5C6166"/>
                </a:solidFill>
                <a:latin typeface="Menlo" panose="020B0609030804020204" pitchFamily="49" charset="0"/>
              </a:rPr>
              <a:t> </a:t>
            </a:r>
            <a:r>
              <a:rPr lang="en-US" altLang="zh-CN" dirty="0">
                <a:solidFill>
                  <a:srgbClr val="A37ACC"/>
                </a:solidFill>
                <a:latin typeface="Menlo" panose="020B0609030804020204" pitchFamily="49" charset="0"/>
              </a:rPr>
              <a:t>20</a:t>
            </a:r>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a:t>
            </a:r>
            <a:endParaRPr lang="en-US" altLang="zh-CN" dirty="0">
              <a:solidFill>
                <a:srgbClr val="5C6166"/>
              </a:solidFill>
              <a:latin typeface="Menlo" panose="020B0609030804020204" pitchFamily="49" charset="0"/>
            </a:endParaRPr>
          </a:p>
          <a:p>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$result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F07171"/>
                </a:solidFill>
                <a:latin typeface="Menlo" panose="020B0609030804020204" pitchFamily="49" charset="0"/>
              </a:rPr>
              <a:t>array</a:t>
            </a:r>
            <a:r>
              <a:rPr lang="en-US" altLang="zh-CN" dirty="0">
                <a:solidFill>
                  <a:srgbClr val="5C6166"/>
                </a:solidFill>
                <a:latin typeface="Menlo" panose="020B0609030804020204" pitchFamily="49" charset="0"/>
              </a:rPr>
              <a:t>($jsonData1, $jsonData2, $jsonData3);</a:t>
            </a:r>
          </a:p>
          <a:p>
            <a:r>
              <a:rPr lang="en-US" altLang="zh-CN" dirty="0">
                <a:solidFill>
                  <a:srgbClr val="F07171"/>
                </a:solidFill>
                <a:latin typeface="Menlo" panose="020B0609030804020204" pitchFamily="49" charset="0"/>
              </a:rPr>
              <a:t>echo</a:t>
            </a:r>
            <a:r>
              <a:rPr lang="en-US" altLang="zh-CN" dirty="0">
                <a:solidFill>
                  <a:srgbClr val="5C6166"/>
                </a:solidFill>
                <a:latin typeface="Menlo" panose="020B0609030804020204" pitchFamily="49" charset="0"/>
              </a:rPr>
              <a:t> </a:t>
            </a:r>
            <a:r>
              <a:rPr lang="en-US" altLang="zh-CN" dirty="0" err="1">
                <a:solidFill>
                  <a:srgbClr val="F07171"/>
                </a:solidFill>
                <a:latin typeface="Menlo" panose="020B0609030804020204" pitchFamily="49" charset="0"/>
              </a:rPr>
              <a:t>json_encode</a:t>
            </a:r>
            <a:r>
              <a:rPr lang="en-US" altLang="zh-CN" dirty="0">
                <a:solidFill>
                  <a:srgbClr val="5C6166"/>
                </a:solidFill>
                <a:latin typeface="Menlo" panose="020B0609030804020204" pitchFamily="49" charset="0"/>
              </a:rPr>
              <a:t>($result, </a:t>
            </a:r>
            <a:r>
              <a:rPr lang="en-US" altLang="zh-CN" dirty="0">
                <a:solidFill>
                  <a:srgbClr val="4CBF99"/>
                </a:solidFill>
                <a:latin typeface="Menlo" panose="020B0609030804020204" pitchFamily="49" charset="0"/>
              </a:rPr>
              <a:t>JSON_UNESCAPED_UNICODE</a:t>
            </a:r>
            <a:r>
              <a:rPr lang="en-US" altLang="zh-CN" dirty="0">
                <a:solidFill>
                  <a:srgbClr val="5C6166"/>
                </a:solidFill>
                <a:latin typeface="Menlo" panose="020B0609030804020204" pitchFamily="49" charset="0"/>
              </a:rPr>
              <a:t>);</a:t>
            </a:r>
            <a:endParaRPr lang="en-US" altLang="zh-CN" b="0" dirty="0">
              <a:solidFill>
                <a:srgbClr val="5C6166"/>
              </a:solidFill>
              <a:effectLst/>
              <a:latin typeface="Menlo" panose="020B0609030804020204" pitchFamily="49" charset="0"/>
            </a:endParaRPr>
          </a:p>
        </p:txBody>
      </p:sp>
    </p:spTree>
    <p:extLst>
      <p:ext uri="{BB962C8B-B14F-4D97-AF65-F5344CB8AC3E}">
        <p14:creationId xmlns:p14="http://schemas.microsoft.com/office/powerpoint/2010/main" val="1073163305"/>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JSON</a:t>
            </a:r>
            <a:r>
              <a:rPr lang="zh-CN" altLang="en-US" dirty="0"/>
              <a:t>基础</a:t>
            </a:r>
          </a:p>
        </p:txBody>
      </p:sp>
      <p:sp>
        <p:nvSpPr>
          <p:cNvPr id="4" name="文本框 3">
            <a:extLst>
              <a:ext uri="{FF2B5EF4-FFF2-40B4-BE49-F238E27FC236}">
                <a16:creationId xmlns:a16="http://schemas.microsoft.com/office/drawing/2014/main" id="{691F3DDB-6E81-A740-B799-C78CD3F5F40A}"/>
              </a:ext>
            </a:extLst>
          </p:cNvPr>
          <p:cNvSpPr txBox="1"/>
          <p:nvPr/>
        </p:nvSpPr>
        <p:spPr>
          <a:xfrm>
            <a:off x="855876" y="1366761"/>
            <a:ext cx="10437986" cy="461665"/>
          </a:xfrm>
          <a:prstGeom prst="rect">
            <a:avLst/>
          </a:prstGeom>
          <a:noFill/>
        </p:spPr>
        <p:txBody>
          <a:bodyPr wrap="square" rtlCol="0">
            <a:spAutoFit/>
          </a:bodyPr>
          <a:lstStyle/>
          <a:p>
            <a:r>
              <a:rPr lang="zh-CN" altLang="en-US" sz="2400" b="1" dirty="0"/>
              <a:t>接口数据格式规范 </a:t>
            </a:r>
            <a:endParaRPr lang="en-US" altLang="zh-CN" sz="2400" b="1" dirty="0"/>
          </a:p>
        </p:txBody>
      </p:sp>
      <p:sp>
        <p:nvSpPr>
          <p:cNvPr id="7" name="文本框 6">
            <a:extLst>
              <a:ext uri="{FF2B5EF4-FFF2-40B4-BE49-F238E27FC236}">
                <a16:creationId xmlns:a16="http://schemas.microsoft.com/office/drawing/2014/main" id="{8981AFD4-D478-244A-9B65-CDF3875ED47B}"/>
              </a:ext>
            </a:extLst>
          </p:cNvPr>
          <p:cNvSpPr txBox="1"/>
          <p:nvPr/>
        </p:nvSpPr>
        <p:spPr>
          <a:xfrm>
            <a:off x="876213" y="2145852"/>
            <a:ext cx="10437986" cy="1938992"/>
          </a:xfrm>
          <a:prstGeom prst="rect">
            <a:avLst/>
          </a:prstGeom>
          <a:noFill/>
        </p:spPr>
        <p:txBody>
          <a:bodyPr wrap="square" rtlCol="0">
            <a:spAutoFit/>
          </a:bodyPr>
          <a:lstStyle/>
          <a:p>
            <a:r>
              <a:rPr lang="zh-CN" altLang="en-US" sz="2400" dirty="0"/>
              <a:t>        我们在设计接口时，仅仅返回前端所需要的数据是远远不够的。</a:t>
            </a:r>
            <a:endParaRPr lang="en-US" altLang="zh-CN" sz="2400" dirty="0"/>
          </a:p>
          <a:p>
            <a:r>
              <a:rPr lang="zh-CN" altLang="en-US" sz="2400" dirty="0"/>
              <a:t>    </a:t>
            </a:r>
            <a:endParaRPr lang="en-US" altLang="zh-CN" sz="2400" dirty="0"/>
          </a:p>
          <a:p>
            <a:r>
              <a:rPr lang="zh-CN" altLang="en-US" sz="2400" dirty="0"/>
              <a:t>试想一下，如果我们的接口就只返回数据，那么如果没有返回数据时，前端如何判断是因为请求出错引起的还是数据本身就不存在？或者是其他原因导致数据没有返回？很难判断吧？</a:t>
            </a:r>
            <a:endParaRPr lang="en-US" altLang="zh-CN" sz="2400" dirty="0"/>
          </a:p>
        </p:txBody>
      </p:sp>
      <p:sp>
        <p:nvSpPr>
          <p:cNvPr id="9" name="文本框 8">
            <a:extLst>
              <a:ext uri="{FF2B5EF4-FFF2-40B4-BE49-F238E27FC236}">
                <a16:creationId xmlns:a16="http://schemas.microsoft.com/office/drawing/2014/main" id="{CB79B453-BB66-CD4E-A196-09438DE66F1A}"/>
              </a:ext>
            </a:extLst>
          </p:cNvPr>
          <p:cNvSpPr txBox="1"/>
          <p:nvPr/>
        </p:nvSpPr>
        <p:spPr>
          <a:xfrm>
            <a:off x="876213" y="4365104"/>
            <a:ext cx="10437986" cy="1569660"/>
          </a:xfrm>
          <a:prstGeom prst="rect">
            <a:avLst/>
          </a:prstGeom>
          <a:noFill/>
        </p:spPr>
        <p:txBody>
          <a:bodyPr wrap="square" rtlCol="0">
            <a:spAutoFit/>
          </a:bodyPr>
          <a:lstStyle/>
          <a:p>
            <a:r>
              <a:rPr lang="zh-CN" altLang="en-US" sz="2400" dirty="0"/>
              <a:t>因此，我们设计接口所返回的数据格式时，除了前端需要的数据以外，还需要在返回的数据中附加上与请求状态和请求结果相关的两个重要信息：</a:t>
            </a:r>
            <a:endParaRPr lang="en-US" altLang="zh-CN" sz="2400" dirty="0"/>
          </a:p>
          <a:p>
            <a:pPr marL="342900" indent="-342900">
              <a:buFont typeface="Arial" panose="020B0604020202020204" pitchFamily="34" charset="0"/>
              <a:buChar char="•"/>
            </a:pPr>
            <a:r>
              <a:rPr lang="zh-CN" altLang="en-US" sz="2400" dirty="0"/>
              <a:t>请求状态码（</a:t>
            </a:r>
            <a:r>
              <a:rPr lang="en-US" altLang="zh-CN" sz="2400" dirty="0"/>
              <a:t>code</a:t>
            </a:r>
            <a:r>
              <a:rPr lang="zh-CN" altLang="en-US" sz="2400" dirty="0"/>
              <a:t>）</a:t>
            </a:r>
            <a:endParaRPr lang="en-US" altLang="zh-CN" sz="2400" dirty="0"/>
          </a:p>
          <a:p>
            <a:pPr marL="342900" indent="-342900">
              <a:buFont typeface="Arial" panose="020B0604020202020204" pitchFamily="34" charset="0"/>
              <a:buChar char="•"/>
            </a:pPr>
            <a:r>
              <a:rPr lang="zh-CN" altLang="en-US" sz="2400" dirty="0"/>
              <a:t>请求结果描述信息（</a:t>
            </a:r>
            <a:r>
              <a:rPr lang="en-US" altLang="zh-CN" sz="2400" dirty="0"/>
              <a:t>message</a:t>
            </a:r>
            <a:r>
              <a:rPr lang="zh-CN" altLang="en-US" sz="2400" dirty="0"/>
              <a:t>）</a:t>
            </a:r>
            <a:endParaRPr lang="en-US" altLang="zh-CN" sz="2400" dirty="0"/>
          </a:p>
        </p:txBody>
      </p:sp>
    </p:spTree>
    <p:extLst>
      <p:ext uri="{BB962C8B-B14F-4D97-AF65-F5344CB8AC3E}">
        <p14:creationId xmlns:p14="http://schemas.microsoft.com/office/powerpoint/2010/main" val="1411970185"/>
      </p:ext>
    </p:extLst>
  </p:cSld>
  <p:clrMapOvr>
    <a:masterClrMapping/>
  </p:clrMapOvr>
  <p:transition spd="slow" advClick="0">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JSON</a:t>
            </a:r>
            <a:r>
              <a:rPr lang="zh-CN" altLang="en-US" dirty="0"/>
              <a:t>基础</a:t>
            </a:r>
          </a:p>
        </p:txBody>
      </p:sp>
      <p:sp>
        <p:nvSpPr>
          <p:cNvPr id="4" name="文本框 3">
            <a:extLst>
              <a:ext uri="{FF2B5EF4-FFF2-40B4-BE49-F238E27FC236}">
                <a16:creationId xmlns:a16="http://schemas.microsoft.com/office/drawing/2014/main" id="{691F3DDB-6E81-A740-B799-C78CD3F5F40A}"/>
              </a:ext>
            </a:extLst>
          </p:cNvPr>
          <p:cNvSpPr txBox="1"/>
          <p:nvPr/>
        </p:nvSpPr>
        <p:spPr>
          <a:xfrm>
            <a:off x="855876" y="1366761"/>
            <a:ext cx="10437986" cy="461665"/>
          </a:xfrm>
          <a:prstGeom prst="rect">
            <a:avLst/>
          </a:prstGeom>
          <a:noFill/>
        </p:spPr>
        <p:txBody>
          <a:bodyPr wrap="square" rtlCol="0">
            <a:spAutoFit/>
          </a:bodyPr>
          <a:lstStyle/>
          <a:p>
            <a:r>
              <a:rPr lang="zh-CN" altLang="en-US" sz="2400" b="1" dirty="0"/>
              <a:t>示例：登录接口请求状态码和描述信息的设置 </a:t>
            </a:r>
            <a:endParaRPr lang="en-US" altLang="zh-CN" sz="2400" b="1" dirty="0"/>
          </a:p>
        </p:txBody>
      </p:sp>
      <p:pic>
        <p:nvPicPr>
          <p:cNvPr id="8" name="Picture 2" descr="科普日谈丨揭开“干细胞上清液”的神秘面纱-恒青康寿">
            <a:extLst>
              <a:ext uri="{FF2B5EF4-FFF2-40B4-BE49-F238E27FC236}">
                <a16:creationId xmlns:a16="http://schemas.microsoft.com/office/drawing/2014/main" id="{9875BFE2-14E3-CE41-96CB-47770950E7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7414" y="3068960"/>
            <a:ext cx="3573192" cy="3196332"/>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0E301706-7711-4E40-9F0B-AF98737140A0}"/>
              </a:ext>
            </a:extLst>
          </p:cNvPr>
          <p:cNvSpPr txBox="1"/>
          <p:nvPr/>
        </p:nvSpPr>
        <p:spPr>
          <a:xfrm>
            <a:off x="1060057" y="2273862"/>
            <a:ext cx="1338828" cy="369332"/>
          </a:xfrm>
          <a:prstGeom prst="rect">
            <a:avLst/>
          </a:prstGeom>
          <a:noFill/>
        </p:spPr>
        <p:txBody>
          <a:bodyPr wrap="none" rtlCol="0">
            <a:spAutoFit/>
          </a:bodyPr>
          <a:lstStyle/>
          <a:p>
            <a:r>
              <a:rPr kumimoji="1" lang="zh-CN" altLang="en-US" dirty="0"/>
              <a:t>登录成功：</a:t>
            </a:r>
          </a:p>
        </p:txBody>
      </p:sp>
      <p:sp>
        <p:nvSpPr>
          <p:cNvPr id="12" name="矩形 11">
            <a:extLst>
              <a:ext uri="{FF2B5EF4-FFF2-40B4-BE49-F238E27FC236}">
                <a16:creationId xmlns:a16="http://schemas.microsoft.com/office/drawing/2014/main" id="{43255011-1FC1-DD41-80B3-832C8A2A6957}"/>
              </a:ext>
            </a:extLst>
          </p:cNvPr>
          <p:cNvSpPr/>
          <p:nvPr/>
        </p:nvSpPr>
        <p:spPr>
          <a:xfrm>
            <a:off x="1060057" y="2922145"/>
            <a:ext cx="6092825" cy="2585323"/>
          </a:xfrm>
          <a:prstGeom prst="rect">
            <a:avLst/>
          </a:prstGeom>
        </p:spPr>
        <p:txBody>
          <a:bodyPr>
            <a:spAutoFit/>
          </a:bodyPr>
          <a:lstStyle/>
          <a:p>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"code"</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"10001"</a:t>
            </a:r>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"message"</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a:t>
            </a:r>
            <a:r>
              <a:rPr lang="zh-CN" altLang="en-US" dirty="0">
                <a:solidFill>
                  <a:srgbClr val="86B300"/>
                </a:solidFill>
                <a:latin typeface="Menlo" panose="020B0609030804020204" pitchFamily="49" charset="0"/>
              </a:rPr>
              <a:t>登录成功</a:t>
            </a:r>
            <a:r>
              <a:rPr lang="en-US" altLang="zh-CN" dirty="0">
                <a:solidFill>
                  <a:srgbClr val="86B300"/>
                </a:solidFill>
                <a:latin typeface="Menlo" panose="020B0609030804020204" pitchFamily="49" charset="0"/>
              </a:rPr>
              <a:t>"</a:t>
            </a:r>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"content"</a:t>
            </a:r>
            <a:r>
              <a:rPr lang="en-US" altLang="zh-CN" dirty="0">
                <a:solidFill>
                  <a:srgbClr val="5C6166"/>
                </a:solidFill>
                <a:latin typeface="Menlo" panose="020B0609030804020204" pitchFamily="49" charset="0"/>
              </a:rPr>
              <a:t>: [</a:t>
            </a:r>
          </a:p>
          <a:p>
            <a:r>
              <a:rPr lang="zh-CN" altLang="en-US" dirty="0">
                <a:solidFill>
                  <a:srgbClr val="5C6166"/>
                </a:solidFill>
                <a:latin typeface="Menlo" panose="020B0609030804020204" pitchFamily="49" charset="0"/>
              </a:rPr>
              <a:t>    </a:t>
            </a:r>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a:t>
            </a:r>
            <a:r>
              <a:rPr lang="en-US" altLang="zh-CN" dirty="0" err="1">
                <a:solidFill>
                  <a:srgbClr val="86B300"/>
                </a:solidFill>
                <a:latin typeface="Menlo" panose="020B0609030804020204" pitchFamily="49" charset="0"/>
              </a:rPr>
              <a:t>userid</a:t>
            </a:r>
            <a:r>
              <a:rPr lang="en-US" altLang="zh-CN" dirty="0">
                <a:solidFill>
                  <a:srgbClr val="86B300"/>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"b54dectd"</a:t>
            </a:r>
            <a:endParaRPr lang="en-US" altLang="zh-CN" dirty="0">
              <a:solidFill>
                <a:srgbClr val="5C6166"/>
              </a:solidFill>
              <a:latin typeface="Menlo" panose="020B0609030804020204" pitchFamily="49" charset="0"/>
            </a:endParaRPr>
          </a:p>
          <a:p>
            <a:r>
              <a:rPr lang="zh-CN" altLang="en-US" dirty="0">
                <a:solidFill>
                  <a:srgbClr val="5C6166"/>
                </a:solidFill>
                <a:latin typeface="Menlo" panose="020B0609030804020204" pitchFamily="49" charset="0"/>
              </a:rPr>
              <a:t>    </a:t>
            </a:r>
            <a:r>
              <a:rPr lang="en-US" altLang="zh-CN" dirty="0">
                <a:solidFill>
                  <a:srgbClr val="5C6166"/>
                </a:solidFill>
                <a:latin typeface="Menlo" panose="020B0609030804020204" pitchFamily="49" charset="0"/>
              </a:rPr>
              <a:t>}</a:t>
            </a:r>
          </a:p>
          <a:p>
            <a:r>
              <a:rPr lang="zh-CN" altLang="en-US" dirty="0">
                <a:solidFill>
                  <a:srgbClr val="5C6166"/>
                </a:solidFill>
                <a:latin typeface="Menlo" panose="020B0609030804020204" pitchFamily="49" charset="0"/>
              </a:rPr>
              <a:t>  </a:t>
            </a:r>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a:t>
            </a:r>
            <a:endParaRPr lang="en-US" altLang="zh-CN" b="0" dirty="0">
              <a:solidFill>
                <a:srgbClr val="5C6166"/>
              </a:solidFill>
              <a:effectLst/>
              <a:latin typeface="Menlo" panose="020B0609030804020204" pitchFamily="49" charset="0"/>
            </a:endParaRPr>
          </a:p>
        </p:txBody>
      </p:sp>
    </p:spTree>
    <p:extLst>
      <p:ext uri="{BB962C8B-B14F-4D97-AF65-F5344CB8AC3E}">
        <p14:creationId xmlns:p14="http://schemas.microsoft.com/office/powerpoint/2010/main" val="3927446516"/>
      </p:ext>
    </p:extLst>
  </p:cSld>
  <p:clrMapOvr>
    <a:masterClrMapping/>
  </p:clrMapOvr>
  <p:transition spd="slow" advClick="0">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JSON</a:t>
            </a:r>
            <a:r>
              <a:rPr lang="zh-CN" altLang="en-US" dirty="0"/>
              <a:t>基础</a:t>
            </a:r>
          </a:p>
        </p:txBody>
      </p:sp>
      <p:sp>
        <p:nvSpPr>
          <p:cNvPr id="4" name="文本框 3">
            <a:extLst>
              <a:ext uri="{FF2B5EF4-FFF2-40B4-BE49-F238E27FC236}">
                <a16:creationId xmlns:a16="http://schemas.microsoft.com/office/drawing/2014/main" id="{691F3DDB-6E81-A740-B799-C78CD3F5F40A}"/>
              </a:ext>
            </a:extLst>
          </p:cNvPr>
          <p:cNvSpPr txBox="1"/>
          <p:nvPr/>
        </p:nvSpPr>
        <p:spPr>
          <a:xfrm>
            <a:off x="855876" y="1366761"/>
            <a:ext cx="10437986" cy="461665"/>
          </a:xfrm>
          <a:prstGeom prst="rect">
            <a:avLst/>
          </a:prstGeom>
          <a:noFill/>
        </p:spPr>
        <p:txBody>
          <a:bodyPr wrap="square" rtlCol="0">
            <a:spAutoFit/>
          </a:bodyPr>
          <a:lstStyle/>
          <a:p>
            <a:r>
              <a:rPr lang="zh-CN" altLang="en-US" sz="2400" b="1" dirty="0"/>
              <a:t>示例：登录接口请求状态码和描述信息的设置 </a:t>
            </a:r>
            <a:endParaRPr lang="en-US" altLang="zh-CN" sz="2400" b="1" dirty="0"/>
          </a:p>
        </p:txBody>
      </p:sp>
      <p:pic>
        <p:nvPicPr>
          <p:cNvPr id="8" name="Picture 2" descr="科普日谈丨揭开“干细胞上清液”的神秘面纱-恒青康寿">
            <a:extLst>
              <a:ext uri="{FF2B5EF4-FFF2-40B4-BE49-F238E27FC236}">
                <a16:creationId xmlns:a16="http://schemas.microsoft.com/office/drawing/2014/main" id="{9875BFE2-14E3-CE41-96CB-47770950E7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7414" y="3068960"/>
            <a:ext cx="3573192" cy="3196332"/>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0E301706-7711-4E40-9F0B-AF98737140A0}"/>
              </a:ext>
            </a:extLst>
          </p:cNvPr>
          <p:cNvSpPr txBox="1"/>
          <p:nvPr/>
        </p:nvSpPr>
        <p:spPr>
          <a:xfrm>
            <a:off x="1040701" y="2154486"/>
            <a:ext cx="2840842" cy="369332"/>
          </a:xfrm>
          <a:prstGeom prst="rect">
            <a:avLst/>
          </a:prstGeom>
          <a:noFill/>
        </p:spPr>
        <p:txBody>
          <a:bodyPr wrap="none" rtlCol="0">
            <a:spAutoFit/>
          </a:bodyPr>
          <a:lstStyle/>
          <a:p>
            <a:r>
              <a:rPr kumimoji="1" lang="zh-CN" altLang="en-US" dirty="0"/>
              <a:t>登录失败：</a:t>
            </a:r>
            <a:r>
              <a:rPr kumimoji="1" lang="en-US" altLang="zh-CN" dirty="0"/>
              <a:t>1</a:t>
            </a:r>
            <a:r>
              <a:rPr kumimoji="1" lang="zh-CN" altLang="en-US" dirty="0"/>
              <a:t>、用户不存在</a:t>
            </a:r>
            <a:endParaRPr kumimoji="1" lang="en-US" altLang="zh-CN" dirty="0"/>
          </a:p>
        </p:txBody>
      </p:sp>
      <p:sp>
        <p:nvSpPr>
          <p:cNvPr id="7" name="矩形 6">
            <a:extLst>
              <a:ext uri="{FF2B5EF4-FFF2-40B4-BE49-F238E27FC236}">
                <a16:creationId xmlns:a16="http://schemas.microsoft.com/office/drawing/2014/main" id="{F13FCB7E-E7B0-624E-A277-E8F1B76D5DBA}"/>
              </a:ext>
            </a:extLst>
          </p:cNvPr>
          <p:cNvSpPr/>
          <p:nvPr/>
        </p:nvSpPr>
        <p:spPr>
          <a:xfrm>
            <a:off x="1040701" y="2780928"/>
            <a:ext cx="3573192" cy="1477328"/>
          </a:xfrm>
          <a:prstGeom prst="rect">
            <a:avLst/>
          </a:prstGeom>
        </p:spPr>
        <p:txBody>
          <a:bodyPr wrap="square">
            <a:spAutoFit/>
          </a:bodyPr>
          <a:lstStyle/>
          <a:p>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"code"</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"-10001"</a:t>
            </a:r>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"message"</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a:t>
            </a:r>
            <a:r>
              <a:rPr lang="zh-CN" altLang="en-US" dirty="0">
                <a:solidFill>
                  <a:srgbClr val="86B300"/>
                </a:solidFill>
                <a:latin typeface="Menlo" panose="020B0609030804020204" pitchFamily="49" charset="0"/>
              </a:rPr>
              <a:t>用户不存在</a:t>
            </a:r>
            <a:r>
              <a:rPr lang="en-US" altLang="zh-CN" dirty="0">
                <a:solidFill>
                  <a:srgbClr val="86B300"/>
                </a:solidFill>
                <a:latin typeface="Menlo" panose="020B0609030804020204" pitchFamily="49" charset="0"/>
              </a:rPr>
              <a:t>"</a:t>
            </a:r>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"content"</a:t>
            </a:r>
            <a:r>
              <a:rPr lang="en-US" altLang="zh-CN" dirty="0">
                <a:solidFill>
                  <a:srgbClr val="5C6166"/>
                </a:solidFill>
                <a:latin typeface="Menlo" panose="020B0609030804020204" pitchFamily="49" charset="0"/>
              </a:rPr>
              <a:t>: []</a:t>
            </a:r>
          </a:p>
          <a:p>
            <a:r>
              <a:rPr lang="en-US" altLang="zh-CN" dirty="0">
                <a:solidFill>
                  <a:srgbClr val="5C6166"/>
                </a:solidFill>
                <a:latin typeface="Menlo" panose="020B0609030804020204" pitchFamily="49" charset="0"/>
              </a:rPr>
              <a:t>}</a:t>
            </a:r>
            <a:endParaRPr lang="en-US" altLang="zh-CN" b="0" dirty="0">
              <a:solidFill>
                <a:srgbClr val="5C6166"/>
              </a:solidFill>
              <a:effectLst/>
              <a:latin typeface="Menlo" panose="020B0609030804020204" pitchFamily="49" charset="0"/>
            </a:endParaRPr>
          </a:p>
        </p:txBody>
      </p:sp>
      <p:sp>
        <p:nvSpPr>
          <p:cNvPr id="10" name="文本框 9">
            <a:extLst>
              <a:ext uri="{FF2B5EF4-FFF2-40B4-BE49-F238E27FC236}">
                <a16:creationId xmlns:a16="http://schemas.microsoft.com/office/drawing/2014/main" id="{620C3D4D-FB33-FA49-9018-BF036E103254}"/>
              </a:ext>
            </a:extLst>
          </p:cNvPr>
          <p:cNvSpPr txBox="1"/>
          <p:nvPr/>
        </p:nvSpPr>
        <p:spPr>
          <a:xfrm>
            <a:off x="4561460" y="2152819"/>
            <a:ext cx="2610010" cy="369332"/>
          </a:xfrm>
          <a:prstGeom prst="rect">
            <a:avLst/>
          </a:prstGeom>
          <a:noFill/>
        </p:spPr>
        <p:txBody>
          <a:bodyPr wrap="none" rtlCol="0">
            <a:spAutoFit/>
          </a:bodyPr>
          <a:lstStyle/>
          <a:p>
            <a:r>
              <a:rPr kumimoji="1" lang="zh-CN" altLang="en-US" dirty="0"/>
              <a:t>登录失败：</a:t>
            </a:r>
            <a:r>
              <a:rPr kumimoji="1" lang="en-US" altLang="zh-CN" dirty="0"/>
              <a:t>2</a:t>
            </a:r>
            <a:r>
              <a:rPr kumimoji="1" lang="zh-CN" altLang="en-US" dirty="0"/>
              <a:t>、密码错误</a:t>
            </a:r>
            <a:endParaRPr kumimoji="1" lang="en-US" altLang="zh-CN" dirty="0"/>
          </a:p>
        </p:txBody>
      </p:sp>
      <p:sp>
        <p:nvSpPr>
          <p:cNvPr id="11" name="矩形 10">
            <a:extLst>
              <a:ext uri="{FF2B5EF4-FFF2-40B4-BE49-F238E27FC236}">
                <a16:creationId xmlns:a16="http://schemas.microsoft.com/office/drawing/2014/main" id="{C8E2801B-272C-FE4B-ABAB-96E097BE56D5}"/>
              </a:ext>
            </a:extLst>
          </p:cNvPr>
          <p:cNvSpPr/>
          <p:nvPr/>
        </p:nvSpPr>
        <p:spPr>
          <a:xfrm>
            <a:off x="4561460" y="2779261"/>
            <a:ext cx="3573192" cy="1477328"/>
          </a:xfrm>
          <a:prstGeom prst="rect">
            <a:avLst/>
          </a:prstGeom>
        </p:spPr>
        <p:txBody>
          <a:bodyPr wrap="square">
            <a:spAutoFit/>
          </a:bodyPr>
          <a:lstStyle/>
          <a:p>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"code"</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"-10002"</a:t>
            </a:r>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“message”</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a:t>
            </a:r>
            <a:r>
              <a:rPr lang="zh-CN" altLang="en-US" dirty="0">
                <a:solidFill>
                  <a:srgbClr val="86B300"/>
                </a:solidFill>
                <a:latin typeface="Menlo" panose="020B0609030804020204" pitchFamily="49" charset="0"/>
              </a:rPr>
              <a:t>密码错误</a:t>
            </a:r>
            <a:r>
              <a:rPr lang="en-US" altLang="zh-CN" dirty="0">
                <a:solidFill>
                  <a:srgbClr val="86B300"/>
                </a:solidFill>
                <a:latin typeface="Menlo" panose="020B0609030804020204" pitchFamily="49" charset="0"/>
              </a:rPr>
              <a:t>"</a:t>
            </a:r>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"content"</a:t>
            </a:r>
            <a:r>
              <a:rPr lang="en-US" altLang="zh-CN" dirty="0">
                <a:solidFill>
                  <a:srgbClr val="5C6166"/>
                </a:solidFill>
                <a:latin typeface="Menlo" panose="020B0609030804020204" pitchFamily="49" charset="0"/>
              </a:rPr>
              <a:t>: []</a:t>
            </a:r>
          </a:p>
          <a:p>
            <a:r>
              <a:rPr lang="en-US" altLang="zh-CN" dirty="0">
                <a:solidFill>
                  <a:srgbClr val="5C6166"/>
                </a:solidFill>
                <a:latin typeface="Menlo" panose="020B0609030804020204" pitchFamily="49" charset="0"/>
              </a:rPr>
              <a:t>}</a:t>
            </a:r>
            <a:endParaRPr lang="en-US" altLang="zh-CN" b="0" dirty="0">
              <a:solidFill>
                <a:srgbClr val="5C6166"/>
              </a:solidFill>
              <a:effectLst/>
              <a:latin typeface="Menlo" panose="020B0609030804020204" pitchFamily="49" charset="0"/>
            </a:endParaRPr>
          </a:p>
        </p:txBody>
      </p:sp>
      <p:sp>
        <p:nvSpPr>
          <p:cNvPr id="12" name="文本框 11">
            <a:extLst>
              <a:ext uri="{FF2B5EF4-FFF2-40B4-BE49-F238E27FC236}">
                <a16:creationId xmlns:a16="http://schemas.microsoft.com/office/drawing/2014/main" id="{2E34A930-2CDA-F74F-8053-738BF82CA049}"/>
              </a:ext>
            </a:extLst>
          </p:cNvPr>
          <p:cNvSpPr txBox="1"/>
          <p:nvPr/>
        </p:nvSpPr>
        <p:spPr>
          <a:xfrm>
            <a:off x="1040701" y="4334183"/>
            <a:ext cx="2840842" cy="369332"/>
          </a:xfrm>
          <a:prstGeom prst="rect">
            <a:avLst/>
          </a:prstGeom>
          <a:noFill/>
        </p:spPr>
        <p:txBody>
          <a:bodyPr wrap="none" rtlCol="0">
            <a:spAutoFit/>
          </a:bodyPr>
          <a:lstStyle/>
          <a:p>
            <a:r>
              <a:rPr kumimoji="1" lang="zh-CN" altLang="en-US" dirty="0"/>
              <a:t>登录失败：</a:t>
            </a:r>
            <a:r>
              <a:rPr kumimoji="1" lang="en-US" altLang="zh-CN" dirty="0"/>
              <a:t>3</a:t>
            </a:r>
            <a:r>
              <a:rPr kumimoji="1" lang="zh-CN" altLang="en-US" dirty="0"/>
              <a:t>、服务器异常</a:t>
            </a:r>
            <a:endParaRPr kumimoji="1" lang="en-US" altLang="zh-CN" dirty="0"/>
          </a:p>
        </p:txBody>
      </p:sp>
      <p:sp>
        <p:nvSpPr>
          <p:cNvPr id="13" name="矩形 12">
            <a:extLst>
              <a:ext uri="{FF2B5EF4-FFF2-40B4-BE49-F238E27FC236}">
                <a16:creationId xmlns:a16="http://schemas.microsoft.com/office/drawing/2014/main" id="{013DF13D-6D23-2246-ACC8-327B37798149}"/>
              </a:ext>
            </a:extLst>
          </p:cNvPr>
          <p:cNvSpPr/>
          <p:nvPr/>
        </p:nvSpPr>
        <p:spPr>
          <a:xfrm>
            <a:off x="1040701" y="4960625"/>
            <a:ext cx="3573192" cy="1477328"/>
          </a:xfrm>
          <a:prstGeom prst="rect">
            <a:avLst/>
          </a:prstGeom>
        </p:spPr>
        <p:txBody>
          <a:bodyPr wrap="square">
            <a:spAutoFit/>
          </a:bodyPr>
          <a:lstStyle/>
          <a:p>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"code"</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"-20001"</a:t>
            </a:r>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“message”</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a:t>
            </a:r>
            <a:r>
              <a:rPr lang="zh-CN" altLang="en-US" dirty="0">
                <a:solidFill>
                  <a:srgbClr val="86B300"/>
                </a:solidFill>
                <a:latin typeface="Menlo" panose="020B0609030804020204" pitchFamily="49" charset="0"/>
              </a:rPr>
              <a:t>服务器异常</a:t>
            </a:r>
            <a:r>
              <a:rPr lang="en-US" altLang="zh-CN" dirty="0">
                <a:solidFill>
                  <a:srgbClr val="86B300"/>
                </a:solidFill>
                <a:latin typeface="Menlo" panose="020B0609030804020204" pitchFamily="49" charset="0"/>
              </a:rPr>
              <a:t>"</a:t>
            </a:r>
            <a:r>
              <a:rPr lang="en-US" altLang="zh-CN" dirty="0">
                <a:solidFill>
                  <a:srgbClr val="5C6166"/>
                </a:solidFill>
                <a:latin typeface="Menlo" panose="020B0609030804020204" pitchFamily="49" charset="0"/>
              </a:rPr>
              <a:t>,</a:t>
            </a: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"content"</a:t>
            </a:r>
            <a:r>
              <a:rPr lang="en-US" altLang="zh-CN" dirty="0">
                <a:solidFill>
                  <a:srgbClr val="5C6166"/>
                </a:solidFill>
                <a:latin typeface="Menlo" panose="020B0609030804020204" pitchFamily="49" charset="0"/>
              </a:rPr>
              <a:t>: []</a:t>
            </a:r>
          </a:p>
          <a:p>
            <a:r>
              <a:rPr lang="en-US" altLang="zh-CN" dirty="0">
                <a:solidFill>
                  <a:srgbClr val="5C6166"/>
                </a:solidFill>
                <a:latin typeface="Menlo" panose="020B0609030804020204" pitchFamily="49" charset="0"/>
              </a:rPr>
              <a:t>}</a:t>
            </a:r>
            <a:endParaRPr lang="en-US" altLang="zh-CN" b="0" dirty="0">
              <a:solidFill>
                <a:srgbClr val="5C6166"/>
              </a:solidFill>
              <a:effectLst/>
              <a:latin typeface="Menlo" panose="020B0609030804020204" pitchFamily="49" charset="0"/>
            </a:endParaRPr>
          </a:p>
        </p:txBody>
      </p:sp>
    </p:spTree>
    <p:extLst>
      <p:ext uri="{BB962C8B-B14F-4D97-AF65-F5344CB8AC3E}">
        <p14:creationId xmlns:p14="http://schemas.microsoft.com/office/powerpoint/2010/main" val="160837236"/>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by="(-#ppt_w*2)" calcmode="lin" valueType="num">
                                      <p:cBhvr rctx="PPT">
                                        <p:cTn id="7" dur="375" autoRev="1" fill="hold">
                                          <p:stCondLst>
                                            <p:cond delay="0"/>
                                          </p:stCondLst>
                                        </p:cTn>
                                        <p:tgtEl>
                                          <p:spTgt spid="3"/>
                                        </p:tgtEl>
                                        <p:attrNameLst>
                                          <p:attrName>ppt_w</p:attrName>
                                        </p:attrNameLst>
                                      </p:cBhvr>
                                    </p:anim>
                                    <p:anim by="(#ppt_w*0.50)" calcmode="lin" valueType="num">
                                      <p:cBhvr>
                                        <p:cTn id="8" dur="375" decel="50000" autoRev="1" fill="hold">
                                          <p:stCondLst>
                                            <p:cond delay="0"/>
                                          </p:stCondLst>
                                        </p:cTn>
                                        <p:tgtEl>
                                          <p:spTgt spid="3"/>
                                        </p:tgtEl>
                                        <p:attrNameLst>
                                          <p:attrName>ppt_x</p:attrName>
                                        </p:attrNameLst>
                                      </p:cBhvr>
                                    </p:anim>
                                    <p:anim from="(-#ppt_h/2)" to="(#ppt_y)" calcmode="lin" valueType="num">
                                      <p:cBhvr>
                                        <p:cTn id="9" dur="750" fill="hold">
                                          <p:stCondLst>
                                            <p:cond delay="0"/>
                                          </p:stCondLst>
                                        </p:cTn>
                                        <p:tgtEl>
                                          <p:spTgt spid="3"/>
                                        </p:tgtEl>
                                        <p:attrNameLst>
                                          <p:attrName>ppt_y</p:attrName>
                                        </p:attrNameLst>
                                      </p:cBhvr>
                                    </p:anim>
                                    <p:animRot by="21600000">
                                      <p:cBhvr>
                                        <p:cTn id="10" dur="750" fill="hold">
                                          <p:stCondLst>
                                            <p:cond delay="0"/>
                                          </p:stCondLst>
                                        </p:cTn>
                                        <p:tgtEl>
                                          <p:spTgt spid="3"/>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7"/>
                                        </p:tgtEl>
                                        <p:attrNameLst>
                                          <p:attrName>style.visibility</p:attrName>
                                        </p:attrNameLst>
                                      </p:cBhvr>
                                      <p:to>
                                        <p:strVal val="visible"/>
                                      </p:to>
                                    </p:set>
                                    <p:anim by="(-#ppt_w*2)" calcmode="lin" valueType="num">
                                      <p:cBhvr rctx="PPT">
                                        <p:cTn id="13" dur="375" autoRev="1" fill="hold">
                                          <p:stCondLst>
                                            <p:cond delay="0"/>
                                          </p:stCondLst>
                                        </p:cTn>
                                        <p:tgtEl>
                                          <p:spTgt spid="7"/>
                                        </p:tgtEl>
                                        <p:attrNameLst>
                                          <p:attrName>ppt_w</p:attrName>
                                        </p:attrNameLst>
                                      </p:cBhvr>
                                    </p:anim>
                                    <p:anim by="(#ppt_w*0.50)" calcmode="lin" valueType="num">
                                      <p:cBhvr>
                                        <p:cTn id="14" dur="375" decel="50000" autoRev="1" fill="hold">
                                          <p:stCondLst>
                                            <p:cond delay="0"/>
                                          </p:stCondLst>
                                        </p:cTn>
                                        <p:tgtEl>
                                          <p:spTgt spid="7"/>
                                        </p:tgtEl>
                                        <p:attrNameLst>
                                          <p:attrName>ppt_x</p:attrName>
                                        </p:attrNameLst>
                                      </p:cBhvr>
                                    </p:anim>
                                    <p:anim from="(-#ppt_h/2)" to="(#ppt_y)" calcmode="lin" valueType="num">
                                      <p:cBhvr>
                                        <p:cTn id="15" dur="750" fill="hold">
                                          <p:stCondLst>
                                            <p:cond delay="0"/>
                                          </p:stCondLst>
                                        </p:cTn>
                                        <p:tgtEl>
                                          <p:spTgt spid="7"/>
                                        </p:tgtEl>
                                        <p:attrNameLst>
                                          <p:attrName>ppt_y</p:attrName>
                                        </p:attrNameLst>
                                      </p:cBhvr>
                                    </p:anim>
                                    <p:animRot by="21600000">
                                      <p:cBhvr>
                                        <p:cTn id="16" dur="750" fill="hold">
                                          <p:stCondLst>
                                            <p:cond delay="0"/>
                                          </p:stCondLst>
                                        </p:cTn>
                                        <p:tgtEl>
                                          <p:spTgt spid="7"/>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56" presetClass="entr" presetSubtype="0" fill="hold" grpId="0" nodeType="clickEffect">
                                  <p:stCondLst>
                                    <p:cond delay="0"/>
                                  </p:stCondLst>
                                  <p:iterate type="lt">
                                    <p:tmPct val="10000"/>
                                  </p:iterate>
                                  <p:childTnLst>
                                    <p:set>
                                      <p:cBhvr>
                                        <p:cTn id="20" dur="1" fill="hold">
                                          <p:stCondLst>
                                            <p:cond delay="0"/>
                                          </p:stCondLst>
                                        </p:cTn>
                                        <p:tgtEl>
                                          <p:spTgt spid="10"/>
                                        </p:tgtEl>
                                        <p:attrNameLst>
                                          <p:attrName>style.visibility</p:attrName>
                                        </p:attrNameLst>
                                      </p:cBhvr>
                                      <p:to>
                                        <p:strVal val="visible"/>
                                      </p:to>
                                    </p:set>
                                    <p:anim by="(-#ppt_w*2)" calcmode="lin" valueType="num">
                                      <p:cBhvr rctx="PPT">
                                        <p:cTn id="21" dur="375" autoRev="1" fill="hold">
                                          <p:stCondLst>
                                            <p:cond delay="0"/>
                                          </p:stCondLst>
                                        </p:cTn>
                                        <p:tgtEl>
                                          <p:spTgt spid="10"/>
                                        </p:tgtEl>
                                        <p:attrNameLst>
                                          <p:attrName>ppt_w</p:attrName>
                                        </p:attrNameLst>
                                      </p:cBhvr>
                                    </p:anim>
                                    <p:anim by="(#ppt_w*0.50)" calcmode="lin" valueType="num">
                                      <p:cBhvr>
                                        <p:cTn id="22" dur="375" decel="50000" autoRev="1" fill="hold">
                                          <p:stCondLst>
                                            <p:cond delay="0"/>
                                          </p:stCondLst>
                                        </p:cTn>
                                        <p:tgtEl>
                                          <p:spTgt spid="10"/>
                                        </p:tgtEl>
                                        <p:attrNameLst>
                                          <p:attrName>ppt_x</p:attrName>
                                        </p:attrNameLst>
                                      </p:cBhvr>
                                    </p:anim>
                                    <p:anim from="(-#ppt_h/2)" to="(#ppt_y)" calcmode="lin" valueType="num">
                                      <p:cBhvr>
                                        <p:cTn id="23" dur="750" fill="hold">
                                          <p:stCondLst>
                                            <p:cond delay="0"/>
                                          </p:stCondLst>
                                        </p:cTn>
                                        <p:tgtEl>
                                          <p:spTgt spid="10"/>
                                        </p:tgtEl>
                                        <p:attrNameLst>
                                          <p:attrName>ppt_y</p:attrName>
                                        </p:attrNameLst>
                                      </p:cBhvr>
                                    </p:anim>
                                    <p:animRot by="21600000">
                                      <p:cBhvr>
                                        <p:cTn id="24" dur="750" fill="hold">
                                          <p:stCondLst>
                                            <p:cond delay="0"/>
                                          </p:stCondLst>
                                        </p:cTn>
                                        <p:tgtEl>
                                          <p:spTgt spid="10"/>
                                        </p:tgtEl>
                                        <p:attrNameLst>
                                          <p:attrName>r</p:attrName>
                                        </p:attrNameLst>
                                      </p:cBhvr>
                                    </p:animRot>
                                  </p:childTnLst>
                                </p:cTn>
                              </p:par>
                              <p:par>
                                <p:cTn id="25" presetID="56" presetClass="entr" presetSubtype="0" fill="hold" grpId="0" nodeType="withEffect">
                                  <p:stCondLst>
                                    <p:cond delay="0"/>
                                  </p:stCondLst>
                                  <p:iterate type="lt">
                                    <p:tmPct val="10000"/>
                                  </p:iterate>
                                  <p:childTnLst>
                                    <p:set>
                                      <p:cBhvr>
                                        <p:cTn id="26" dur="1" fill="hold">
                                          <p:stCondLst>
                                            <p:cond delay="0"/>
                                          </p:stCondLst>
                                        </p:cTn>
                                        <p:tgtEl>
                                          <p:spTgt spid="11"/>
                                        </p:tgtEl>
                                        <p:attrNameLst>
                                          <p:attrName>style.visibility</p:attrName>
                                        </p:attrNameLst>
                                      </p:cBhvr>
                                      <p:to>
                                        <p:strVal val="visible"/>
                                      </p:to>
                                    </p:set>
                                    <p:anim by="(-#ppt_w*2)" calcmode="lin" valueType="num">
                                      <p:cBhvr rctx="PPT">
                                        <p:cTn id="27" dur="375" autoRev="1" fill="hold">
                                          <p:stCondLst>
                                            <p:cond delay="0"/>
                                          </p:stCondLst>
                                        </p:cTn>
                                        <p:tgtEl>
                                          <p:spTgt spid="11"/>
                                        </p:tgtEl>
                                        <p:attrNameLst>
                                          <p:attrName>ppt_w</p:attrName>
                                        </p:attrNameLst>
                                      </p:cBhvr>
                                    </p:anim>
                                    <p:anim by="(#ppt_w*0.50)" calcmode="lin" valueType="num">
                                      <p:cBhvr>
                                        <p:cTn id="28" dur="375" decel="50000" autoRev="1" fill="hold">
                                          <p:stCondLst>
                                            <p:cond delay="0"/>
                                          </p:stCondLst>
                                        </p:cTn>
                                        <p:tgtEl>
                                          <p:spTgt spid="11"/>
                                        </p:tgtEl>
                                        <p:attrNameLst>
                                          <p:attrName>ppt_x</p:attrName>
                                        </p:attrNameLst>
                                      </p:cBhvr>
                                    </p:anim>
                                    <p:anim from="(-#ppt_h/2)" to="(#ppt_y)" calcmode="lin" valueType="num">
                                      <p:cBhvr>
                                        <p:cTn id="29" dur="750" fill="hold">
                                          <p:stCondLst>
                                            <p:cond delay="0"/>
                                          </p:stCondLst>
                                        </p:cTn>
                                        <p:tgtEl>
                                          <p:spTgt spid="11"/>
                                        </p:tgtEl>
                                        <p:attrNameLst>
                                          <p:attrName>ppt_y</p:attrName>
                                        </p:attrNameLst>
                                      </p:cBhvr>
                                    </p:anim>
                                    <p:animRot by="21600000">
                                      <p:cBhvr>
                                        <p:cTn id="30" dur="750" fill="hold">
                                          <p:stCondLst>
                                            <p:cond delay="0"/>
                                          </p:stCondLst>
                                        </p:cTn>
                                        <p:tgtEl>
                                          <p:spTgt spid="11"/>
                                        </p:tgtEl>
                                        <p:attrNameLst>
                                          <p:attrName>r</p:attrName>
                                        </p:attrNameLst>
                                      </p:cBhvr>
                                    </p:animRot>
                                  </p:childTnLst>
                                </p:cTn>
                              </p:par>
                            </p:childTnLst>
                          </p:cTn>
                        </p:par>
                      </p:childTnLst>
                    </p:cTn>
                  </p:par>
                  <p:par>
                    <p:cTn id="31" fill="hold">
                      <p:stCondLst>
                        <p:cond delay="indefinite"/>
                      </p:stCondLst>
                      <p:childTnLst>
                        <p:par>
                          <p:cTn id="32" fill="hold">
                            <p:stCondLst>
                              <p:cond delay="0"/>
                            </p:stCondLst>
                            <p:childTnLst>
                              <p:par>
                                <p:cTn id="33" presetID="56" presetClass="entr" presetSubtype="0" fill="hold" grpId="0" nodeType="clickEffect">
                                  <p:stCondLst>
                                    <p:cond delay="0"/>
                                  </p:stCondLst>
                                  <p:iterate type="lt">
                                    <p:tmPct val="10000"/>
                                  </p:iterate>
                                  <p:childTnLst>
                                    <p:set>
                                      <p:cBhvr>
                                        <p:cTn id="34" dur="1" fill="hold">
                                          <p:stCondLst>
                                            <p:cond delay="0"/>
                                          </p:stCondLst>
                                        </p:cTn>
                                        <p:tgtEl>
                                          <p:spTgt spid="12"/>
                                        </p:tgtEl>
                                        <p:attrNameLst>
                                          <p:attrName>style.visibility</p:attrName>
                                        </p:attrNameLst>
                                      </p:cBhvr>
                                      <p:to>
                                        <p:strVal val="visible"/>
                                      </p:to>
                                    </p:set>
                                    <p:anim by="(-#ppt_w*2)" calcmode="lin" valueType="num">
                                      <p:cBhvr rctx="PPT">
                                        <p:cTn id="35" dur="375" autoRev="1" fill="hold">
                                          <p:stCondLst>
                                            <p:cond delay="0"/>
                                          </p:stCondLst>
                                        </p:cTn>
                                        <p:tgtEl>
                                          <p:spTgt spid="12"/>
                                        </p:tgtEl>
                                        <p:attrNameLst>
                                          <p:attrName>ppt_w</p:attrName>
                                        </p:attrNameLst>
                                      </p:cBhvr>
                                    </p:anim>
                                    <p:anim by="(#ppt_w*0.50)" calcmode="lin" valueType="num">
                                      <p:cBhvr>
                                        <p:cTn id="36" dur="375" decel="50000" autoRev="1" fill="hold">
                                          <p:stCondLst>
                                            <p:cond delay="0"/>
                                          </p:stCondLst>
                                        </p:cTn>
                                        <p:tgtEl>
                                          <p:spTgt spid="12"/>
                                        </p:tgtEl>
                                        <p:attrNameLst>
                                          <p:attrName>ppt_x</p:attrName>
                                        </p:attrNameLst>
                                      </p:cBhvr>
                                    </p:anim>
                                    <p:anim from="(-#ppt_h/2)" to="(#ppt_y)" calcmode="lin" valueType="num">
                                      <p:cBhvr>
                                        <p:cTn id="37" dur="750" fill="hold">
                                          <p:stCondLst>
                                            <p:cond delay="0"/>
                                          </p:stCondLst>
                                        </p:cTn>
                                        <p:tgtEl>
                                          <p:spTgt spid="12"/>
                                        </p:tgtEl>
                                        <p:attrNameLst>
                                          <p:attrName>ppt_y</p:attrName>
                                        </p:attrNameLst>
                                      </p:cBhvr>
                                    </p:anim>
                                    <p:animRot by="21600000">
                                      <p:cBhvr>
                                        <p:cTn id="38" dur="750" fill="hold">
                                          <p:stCondLst>
                                            <p:cond delay="0"/>
                                          </p:stCondLst>
                                        </p:cTn>
                                        <p:tgtEl>
                                          <p:spTgt spid="12"/>
                                        </p:tgtEl>
                                        <p:attrNameLst>
                                          <p:attrName>r</p:attrName>
                                        </p:attrNameLst>
                                      </p:cBhvr>
                                    </p:animRot>
                                  </p:childTnLst>
                                </p:cTn>
                              </p:par>
                              <p:par>
                                <p:cTn id="39" presetID="56" presetClass="entr" presetSubtype="0" fill="hold" grpId="0" nodeType="withEffect">
                                  <p:stCondLst>
                                    <p:cond delay="0"/>
                                  </p:stCondLst>
                                  <p:iterate type="lt">
                                    <p:tmPct val="10000"/>
                                  </p:iterate>
                                  <p:childTnLst>
                                    <p:set>
                                      <p:cBhvr>
                                        <p:cTn id="40" dur="1" fill="hold">
                                          <p:stCondLst>
                                            <p:cond delay="0"/>
                                          </p:stCondLst>
                                        </p:cTn>
                                        <p:tgtEl>
                                          <p:spTgt spid="13"/>
                                        </p:tgtEl>
                                        <p:attrNameLst>
                                          <p:attrName>style.visibility</p:attrName>
                                        </p:attrNameLst>
                                      </p:cBhvr>
                                      <p:to>
                                        <p:strVal val="visible"/>
                                      </p:to>
                                    </p:set>
                                    <p:anim by="(-#ppt_w*2)" calcmode="lin" valueType="num">
                                      <p:cBhvr rctx="PPT">
                                        <p:cTn id="41" dur="375" autoRev="1" fill="hold">
                                          <p:stCondLst>
                                            <p:cond delay="0"/>
                                          </p:stCondLst>
                                        </p:cTn>
                                        <p:tgtEl>
                                          <p:spTgt spid="13"/>
                                        </p:tgtEl>
                                        <p:attrNameLst>
                                          <p:attrName>ppt_w</p:attrName>
                                        </p:attrNameLst>
                                      </p:cBhvr>
                                    </p:anim>
                                    <p:anim by="(#ppt_w*0.50)" calcmode="lin" valueType="num">
                                      <p:cBhvr>
                                        <p:cTn id="42" dur="375" decel="50000" autoRev="1" fill="hold">
                                          <p:stCondLst>
                                            <p:cond delay="0"/>
                                          </p:stCondLst>
                                        </p:cTn>
                                        <p:tgtEl>
                                          <p:spTgt spid="13"/>
                                        </p:tgtEl>
                                        <p:attrNameLst>
                                          <p:attrName>ppt_x</p:attrName>
                                        </p:attrNameLst>
                                      </p:cBhvr>
                                    </p:anim>
                                    <p:anim from="(-#ppt_h/2)" to="(#ppt_y)" calcmode="lin" valueType="num">
                                      <p:cBhvr>
                                        <p:cTn id="43" dur="750" fill="hold">
                                          <p:stCondLst>
                                            <p:cond delay="0"/>
                                          </p:stCondLst>
                                        </p:cTn>
                                        <p:tgtEl>
                                          <p:spTgt spid="13"/>
                                        </p:tgtEl>
                                        <p:attrNameLst>
                                          <p:attrName>ppt_y</p:attrName>
                                        </p:attrNameLst>
                                      </p:cBhvr>
                                    </p:anim>
                                    <p:animRot by="21600000">
                                      <p:cBhvr>
                                        <p:cTn id="44" dur="750"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10" grpId="0"/>
      <p:bldP spid="11" grpId="0"/>
      <p:bldP spid="12" grpId="0"/>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JSON</a:t>
            </a:r>
            <a:r>
              <a:rPr lang="zh-CN" altLang="en-US" dirty="0"/>
              <a:t>基础</a:t>
            </a:r>
          </a:p>
        </p:txBody>
      </p:sp>
      <p:sp>
        <p:nvSpPr>
          <p:cNvPr id="4" name="文本框 3">
            <a:extLst>
              <a:ext uri="{FF2B5EF4-FFF2-40B4-BE49-F238E27FC236}">
                <a16:creationId xmlns:a16="http://schemas.microsoft.com/office/drawing/2014/main" id="{691F3DDB-6E81-A740-B799-C78CD3F5F40A}"/>
              </a:ext>
            </a:extLst>
          </p:cNvPr>
          <p:cNvSpPr txBox="1"/>
          <p:nvPr/>
        </p:nvSpPr>
        <p:spPr>
          <a:xfrm>
            <a:off x="855876" y="1366761"/>
            <a:ext cx="10437986" cy="461665"/>
          </a:xfrm>
          <a:prstGeom prst="rect">
            <a:avLst/>
          </a:prstGeom>
          <a:noFill/>
        </p:spPr>
        <p:txBody>
          <a:bodyPr wrap="square" rtlCol="0">
            <a:spAutoFit/>
          </a:bodyPr>
          <a:lstStyle/>
          <a:p>
            <a:r>
              <a:rPr lang="en-US" altLang="zh-CN" sz="2400" b="1" dirty="0"/>
              <a:t>PHP</a:t>
            </a:r>
            <a:r>
              <a:rPr lang="zh-CN" altLang="en-US" sz="2400" b="1" dirty="0"/>
              <a:t>解析</a:t>
            </a:r>
            <a:r>
              <a:rPr lang="en-US" altLang="zh-CN" sz="2400" b="1" dirty="0"/>
              <a:t>JSON</a:t>
            </a:r>
            <a:r>
              <a:rPr lang="zh-CN" altLang="en-US" sz="2400" b="1" dirty="0"/>
              <a:t>数据：</a:t>
            </a:r>
            <a:r>
              <a:rPr lang="en-US" altLang="zh-CN" sz="2400" b="1" dirty="0"/>
              <a:t> </a:t>
            </a:r>
            <a:r>
              <a:rPr lang="en-US" altLang="zh-CN" sz="2400" b="1" dirty="0" err="1"/>
              <a:t>json_decode</a:t>
            </a:r>
            <a:r>
              <a:rPr lang="en-US" altLang="zh-CN" sz="2400" b="1" dirty="0"/>
              <a:t>() </a:t>
            </a:r>
          </a:p>
        </p:txBody>
      </p:sp>
      <p:sp>
        <p:nvSpPr>
          <p:cNvPr id="8" name="矩形 7">
            <a:extLst>
              <a:ext uri="{FF2B5EF4-FFF2-40B4-BE49-F238E27FC236}">
                <a16:creationId xmlns:a16="http://schemas.microsoft.com/office/drawing/2014/main" id="{07471058-2E77-AD4E-9D29-8047B1D06AD2}"/>
              </a:ext>
            </a:extLst>
          </p:cNvPr>
          <p:cNvSpPr/>
          <p:nvPr/>
        </p:nvSpPr>
        <p:spPr>
          <a:xfrm>
            <a:off x="855876" y="2060848"/>
            <a:ext cx="9919850" cy="2251065"/>
          </a:xfrm>
          <a:prstGeom prst="rect">
            <a:avLst/>
          </a:prstGeom>
        </p:spPr>
        <p:txBody>
          <a:bodyPr wrap="square">
            <a:spAutoFit/>
          </a:bodyPr>
          <a:lstStyle/>
          <a:p>
            <a:pPr latinLnBrk="1">
              <a:lnSpc>
                <a:spcPct val="150000"/>
              </a:lnSpc>
            </a:pPr>
            <a:r>
              <a:rPr lang="zh-CN" altLang="en-US" sz="2400" dirty="0"/>
              <a:t>        当服务端如果接收到前端所请求的</a:t>
            </a:r>
            <a:r>
              <a:rPr lang="en-US" altLang="zh-CN" sz="2400" dirty="0"/>
              <a:t>JSON</a:t>
            </a:r>
            <a:r>
              <a:rPr lang="zh-CN" altLang="en-US" sz="2400" dirty="0"/>
              <a:t>格式的数据时，</a:t>
            </a:r>
            <a:r>
              <a:rPr lang="en-US" altLang="zh-CN" sz="2400" dirty="0"/>
              <a:t>PHP</a:t>
            </a:r>
            <a:r>
              <a:rPr lang="zh-CN" altLang="en-US" sz="2400" dirty="0"/>
              <a:t>是不能直接使用它的，此时，我们就需要需要将</a:t>
            </a:r>
            <a:r>
              <a:rPr lang="en-US" altLang="zh-CN" sz="2400" dirty="0"/>
              <a:t>JSON</a:t>
            </a:r>
            <a:r>
              <a:rPr lang="zh-CN" altLang="en-US" sz="2400" dirty="0"/>
              <a:t>格式的数据转化成</a:t>
            </a:r>
            <a:r>
              <a:rPr lang="en-US" altLang="zh-CN" sz="2400" dirty="0"/>
              <a:t>PHP</a:t>
            </a:r>
            <a:r>
              <a:rPr lang="zh-CN" altLang="en-US" sz="2400" dirty="0"/>
              <a:t>中的数据类型，那么可以通过</a:t>
            </a:r>
            <a:r>
              <a:rPr lang="en-US" altLang="zh-CN" sz="2400" dirty="0"/>
              <a:t>PHP</a:t>
            </a:r>
            <a:r>
              <a:rPr lang="zh-CN" altLang="en-US" sz="2400" dirty="0"/>
              <a:t>的 </a:t>
            </a:r>
            <a:r>
              <a:rPr lang="en-US" altLang="zh-CN" sz="2400" dirty="0" err="1"/>
              <a:t>json_decode</a:t>
            </a:r>
            <a:r>
              <a:rPr lang="en-US" altLang="zh-CN" sz="2400" dirty="0"/>
              <a:t>()</a:t>
            </a:r>
            <a:r>
              <a:rPr lang="zh-CN" altLang="en-US" sz="2400" dirty="0"/>
              <a:t> 方法来实现转化。该方法可以对</a:t>
            </a:r>
            <a:r>
              <a:rPr lang="en-US" altLang="zh-CN" sz="2400" dirty="0"/>
              <a:t>JSON </a:t>
            </a:r>
            <a:r>
              <a:rPr lang="zh-CN" altLang="en-US" sz="2400" dirty="0"/>
              <a:t>格式的字符串进行解码。</a:t>
            </a:r>
            <a:endParaRPr lang="en-US" altLang="zh-CN" sz="2400" dirty="0"/>
          </a:p>
        </p:txBody>
      </p:sp>
      <p:sp>
        <p:nvSpPr>
          <p:cNvPr id="9" name="矩形 8">
            <a:extLst>
              <a:ext uri="{FF2B5EF4-FFF2-40B4-BE49-F238E27FC236}">
                <a16:creationId xmlns:a16="http://schemas.microsoft.com/office/drawing/2014/main" id="{E08A821F-737F-154F-A4DD-66937D147726}"/>
              </a:ext>
            </a:extLst>
          </p:cNvPr>
          <p:cNvSpPr/>
          <p:nvPr/>
        </p:nvSpPr>
        <p:spPr>
          <a:xfrm>
            <a:off x="855876" y="4551511"/>
            <a:ext cx="10437986" cy="461665"/>
          </a:xfrm>
          <a:prstGeom prst="rect">
            <a:avLst/>
          </a:prstGeom>
        </p:spPr>
        <p:txBody>
          <a:bodyPr wrap="square">
            <a:spAutoFit/>
          </a:bodyPr>
          <a:lstStyle/>
          <a:p>
            <a:r>
              <a:rPr lang="zh-CN" altLang="en-US" sz="2400" b="1" dirty="0"/>
              <a:t>语法：</a:t>
            </a:r>
            <a:endParaRPr lang="en-US" altLang="zh-CN" sz="2400" b="1" dirty="0"/>
          </a:p>
        </p:txBody>
      </p:sp>
      <p:sp>
        <p:nvSpPr>
          <p:cNvPr id="2" name="矩形 1">
            <a:extLst>
              <a:ext uri="{FF2B5EF4-FFF2-40B4-BE49-F238E27FC236}">
                <a16:creationId xmlns:a16="http://schemas.microsoft.com/office/drawing/2014/main" id="{FC8A34A6-6243-7C47-A98A-2F15C430A8CB}"/>
              </a:ext>
            </a:extLst>
          </p:cNvPr>
          <p:cNvSpPr/>
          <p:nvPr/>
        </p:nvSpPr>
        <p:spPr>
          <a:xfrm>
            <a:off x="766614" y="5252774"/>
            <a:ext cx="11233248" cy="338554"/>
          </a:xfrm>
          <a:prstGeom prst="rect">
            <a:avLst/>
          </a:prstGeom>
        </p:spPr>
        <p:txBody>
          <a:bodyPr wrap="square">
            <a:spAutoFit/>
          </a:bodyPr>
          <a:lstStyle/>
          <a:p>
            <a:r>
              <a:rPr lang="en-US" altLang="zh-CN" sz="1600" dirty="0" err="1">
                <a:solidFill>
                  <a:srgbClr val="F07171"/>
                </a:solidFill>
                <a:latin typeface="Menlo" panose="020B0609030804020204" pitchFamily="49" charset="0"/>
              </a:rPr>
              <a:t>json_decode</a:t>
            </a:r>
            <a:r>
              <a:rPr lang="en-US" altLang="zh-CN" sz="1600" dirty="0">
                <a:solidFill>
                  <a:srgbClr val="5C6166"/>
                </a:solidFill>
                <a:latin typeface="Menlo" panose="020B0609030804020204" pitchFamily="49" charset="0"/>
              </a:rPr>
              <a:t>(</a:t>
            </a:r>
            <a:r>
              <a:rPr lang="en-US" altLang="zh-CN" sz="1600" dirty="0">
                <a:solidFill>
                  <a:srgbClr val="FA8D3E"/>
                </a:solidFill>
                <a:latin typeface="Menlo" panose="020B0609030804020204" pitchFamily="49" charset="0"/>
              </a:rPr>
              <a:t>string</a:t>
            </a:r>
            <a:r>
              <a:rPr lang="en-US" altLang="zh-CN" sz="1600" dirty="0">
                <a:solidFill>
                  <a:srgbClr val="5C6166"/>
                </a:solidFill>
                <a:latin typeface="Menlo" panose="020B0609030804020204" pitchFamily="49" charset="0"/>
              </a:rPr>
              <a:t> $json, </a:t>
            </a:r>
            <a:r>
              <a:rPr lang="en-US" altLang="zh-CN" sz="1600" dirty="0">
                <a:solidFill>
                  <a:srgbClr val="FA8D3E"/>
                </a:solidFill>
                <a:latin typeface="Menlo" panose="020B0609030804020204" pitchFamily="49" charset="0"/>
              </a:rPr>
              <a:t>bool</a:t>
            </a:r>
            <a:r>
              <a:rPr lang="en-US" altLang="zh-CN" sz="1600" dirty="0">
                <a:solidFill>
                  <a:srgbClr val="5C6166"/>
                </a:solidFill>
                <a:latin typeface="Menlo" panose="020B0609030804020204" pitchFamily="49" charset="0"/>
              </a:rPr>
              <a:t> $</a:t>
            </a:r>
            <a:r>
              <a:rPr lang="en-US" altLang="zh-CN" sz="1600" dirty="0" err="1">
                <a:solidFill>
                  <a:srgbClr val="5C6166"/>
                </a:solidFill>
                <a:latin typeface="Menlo" panose="020B0609030804020204" pitchFamily="49" charset="0"/>
              </a:rPr>
              <a:t>assoc</a:t>
            </a:r>
            <a:r>
              <a:rPr lang="en-US" altLang="zh-CN" sz="1600" dirty="0">
                <a:solidFill>
                  <a:srgbClr val="5C6166"/>
                </a:solidFill>
                <a:latin typeface="Menlo" panose="020B0609030804020204" pitchFamily="49" charset="0"/>
              </a:rPr>
              <a:t> </a:t>
            </a:r>
            <a:r>
              <a:rPr lang="en-US" altLang="zh-CN" sz="1600" dirty="0">
                <a:solidFill>
                  <a:srgbClr val="ED9366"/>
                </a:solidFill>
                <a:latin typeface="Menlo" panose="020B0609030804020204" pitchFamily="49" charset="0"/>
              </a:rPr>
              <a:t>=</a:t>
            </a:r>
            <a:r>
              <a:rPr lang="en-US" altLang="zh-CN" sz="1600" dirty="0">
                <a:solidFill>
                  <a:srgbClr val="5C6166"/>
                </a:solidFill>
                <a:latin typeface="Menlo" panose="020B0609030804020204" pitchFamily="49" charset="0"/>
              </a:rPr>
              <a:t> </a:t>
            </a:r>
            <a:r>
              <a:rPr lang="en-US" altLang="zh-CN" sz="1600" dirty="0">
                <a:solidFill>
                  <a:srgbClr val="A37ACC"/>
                </a:solidFill>
                <a:latin typeface="Menlo" panose="020B0609030804020204" pitchFamily="49" charset="0"/>
              </a:rPr>
              <a:t>false</a:t>
            </a:r>
            <a:r>
              <a:rPr lang="en-US" altLang="zh-CN" sz="1600" dirty="0">
                <a:solidFill>
                  <a:srgbClr val="5C6166"/>
                </a:solidFill>
                <a:latin typeface="Menlo" panose="020B0609030804020204" pitchFamily="49" charset="0"/>
              </a:rPr>
              <a:t>, </a:t>
            </a:r>
            <a:r>
              <a:rPr lang="en-US" altLang="zh-CN" sz="1600" dirty="0">
                <a:solidFill>
                  <a:srgbClr val="FA8D3E"/>
                </a:solidFill>
                <a:latin typeface="Menlo" panose="020B0609030804020204" pitchFamily="49" charset="0"/>
              </a:rPr>
              <a:t>int</a:t>
            </a:r>
            <a:r>
              <a:rPr lang="en-US" altLang="zh-CN" sz="1600" dirty="0">
                <a:solidFill>
                  <a:srgbClr val="5C6166"/>
                </a:solidFill>
                <a:latin typeface="Menlo" panose="020B0609030804020204" pitchFamily="49" charset="0"/>
              </a:rPr>
              <a:t> $depth </a:t>
            </a:r>
            <a:r>
              <a:rPr lang="en-US" altLang="zh-CN" sz="1600" dirty="0">
                <a:solidFill>
                  <a:srgbClr val="ED9366"/>
                </a:solidFill>
                <a:latin typeface="Menlo" panose="020B0609030804020204" pitchFamily="49" charset="0"/>
              </a:rPr>
              <a:t>=</a:t>
            </a:r>
            <a:r>
              <a:rPr lang="en-US" altLang="zh-CN" sz="1600" dirty="0">
                <a:solidFill>
                  <a:srgbClr val="5C6166"/>
                </a:solidFill>
                <a:latin typeface="Menlo" panose="020B0609030804020204" pitchFamily="49" charset="0"/>
              </a:rPr>
              <a:t> </a:t>
            </a:r>
            <a:r>
              <a:rPr lang="en-US" altLang="zh-CN" sz="1600" dirty="0">
                <a:solidFill>
                  <a:srgbClr val="A37ACC"/>
                </a:solidFill>
                <a:latin typeface="Menlo" panose="020B0609030804020204" pitchFamily="49" charset="0"/>
              </a:rPr>
              <a:t>512</a:t>
            </a:r>
            <a:r>
              <a:rPr lang="en-US" altLang="zh-CN" sz="1600" dirty="0">
                <a:solidFill>
                  <a:srgbClr val="5C6166"/>
                </a:solidFill>
                <a:latin typeface="Menlo" panose="020B0609030804020204" pitchFamily="49" charset="0"/>
              </a:rPr>
              <a:t>, </a:t>
            </a:r>
            <a:r>
              <a:rPr lang="en-US" altLang="zh-CN" sz="1600" dirty="0">
                <a:solidFill>
                  <a:srgbClr val="FA8D3E"/>
                </a:solidFill>
                <a:latin typeface="Menlo" panose="020B0609030804020204" pitchFamily="49" charset="0"/>
              </a:rPr>
              <a:t>int</a:t>
            </a:r>
            <a:r>
              <a:rPr lang="en-US" altLang="zh-CN" sz="1600" dirty="0">
                <a:solidFill>
                  <a:srgbClr val="5C6166"/>
                </a:solidFill>
                <a:latin typeface="Menlo" panose="020B0609030804020204" pitchFamily="49" charset="0"/>
              </a:rPr>
              <a:t> $options </a:t>
            </a:r>
            <a:r>
              <a:rPr lang="en-US" altLang="zh-CN" sz="1600" dirty="0">
                <a:solidFill>
                  <a:srgbClr val="ED9366"/>
                </a:solidFill>
                <a:latin typeface="Menlo" panose="020B0609030804020204" pitchFamily="49" charset="0"/>
              </a:rPr>
              <a:t>=</a:t>
            </a:r>
            <a:r>
              <a:rPr lang="en-US" altLang="zh-CN" sz="1600" dirty="0">
                <a:solidFill>
                  <a:srgbClr val="5C6166"/>
                </a:solidFill>
                <a:latin typeface="Menlo" panose="020B0609030804020204" pitchFamily="49" charset="0"/>
              </a:rPr>
              <a:t> </a:t>
            </a:r>
            <a:r>
              <a:rPr lang="en-US" altLang="zh-CN" sz="1600" dirty="0">
                <a:solidFill>
                  <a:srgbClr val="A37ACC"/>
                </a:solidFill>
                <a:latin typeface="Menlo" panose="020B0609030804020204" pitchFamily="49" charset="0"/>
              </a:rPr>
              <a:t>0</a:t>
            </a:r>
            <a:r>
              <a:rPr lang="en-US" altLang="zh-CN" sz="1600" dirty="0">
                <a:solidFill>
                  <a:srgbClr val="5C6166"/>
                </a:solidFill>
                <a:latin typeface="Menlo" panose="020B0609030804020204" pitchFamily="49" charset="0"/>
              </a:rPr>
              <a:t>): </a:t>
            </a:r>
            <a:r>
              <a:rPr lang="en-US" altLang="zh-CN" sz="1600" dirty="0">
                <a:solidFill>
                  <a:srgbClr val="FA8D3E"/>
                </a:solidFill>
                <a:latin typeface="Menlo" panose="020B0609030804020204" pitchFamily="49" charset="0"/>
              </a:rPr>
              <a:t>mixed</a:t>
            </a:r>
            <a:endParaRPr lang="en-US" altLang="zh-CN" sz="1600" b="0" dirty="0">
              <a:solidFill>
                <a:srgbClr val="5C6166"/>
              </a:solidFill>
              <a:effectLst/>
              <a:latin typeface="Menlo" panose="020B0609030804020204" pitchFamily="49" charset="0"/>
            </a:endParaRPr>
          </a:p>
        </p:txBody>
      </p:sp>
    </p:spTree>
    <p:extLst>
      <p:ext uri="{BB962C8B-B14F-4D97-AF65-F5344CB8AC3E}">
        <p14:creationId xmlns:p14="http://schemas.microsoft.com/office/powerpoint/2010/main" val="124357856"/>
      </p:ext>
    </p:extLst>
  </p:cSld>
  <p:clrMapOvr>
    <a:masterClrMapping/>
  </p:clrMapOvr>
  <p:transition spd="slow" advClick="0">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t>应用程序接口</a:t>
            </a:r>
            <a:endParaRPr lang="zh-CN" altLang="en-US" dirty="0"/>
          </a:p>
        </p:txBody>
      </p:sp>
      <p:sp>
        <p:nvSpPr>
          <p:cNvPr id="7" name="矩形 6"/>
          <p:cNvSpPr/>
          <p:nvPr/>
        </p:nvSpPr>
        <p:spPr>
          <a:xfrm>
            <a:off x="262558" y="2921168"/>
            <a:ext cx="6120680" cy="1015663"/>
          </a:xfrm>
          <a:prstGeom prst="rect">
            <a:avLst/>
          </a:prstGeom>
        </p:spPr>
        <p:txBody>
          <a:bodyPr wrap="square">
            <a:spAutoFit/>
          </a:bodyPr>
          <a:lstStyle/>
          <a:p>
            <a:pPr algn="ctr" eaLnBrk="1" fontAlgn="auto" hangingPunct="1">
              <a:spcBef>
                <a:spcPts val="0"/>
              </a:spcBef>
              <a:spcAft>
                <a:spcPts val="0"/>
              </a:spcAft>
              <a:defRPr/>
            </a:pPr>
            <a:r>
              <a:rPr lang="zh-CN" altLang="en-US" sz="6000">
                <a:solidFill>
                  <a:schemeClr val="tx1">
                    <a:lumMod val="85000"/>
                    <a:lumOff val="15000"/>
                  </a:schemeClr>
                </a:solidFill>
                <a:latin typeface="微软雅黑" panose="020B0503020204020204" pitchFamily="34" charset="-122"/>
                <a:ea typeface="微软雅黑" panose="020B0503020204020204" pitchFamily="34" charset="-122"/>
              </a:rPr>
              <a:t>应用程序接口</a:t>
            </a:r>
            <a:endParaRPr lang="zh-CN" altLang="en-US" sz="6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4100" name="Picture 4" descr="robot connecting cables from big system into clouds illustration">
            <a:extLst>
              <a:ext uri="{FF2B5EF4-FFF2-40B4-BE49-F238E27FC236}">
                <a16:creationId xmlns:a16="http://schemas.microsoft.com/office/drawing/2014/main" id="{59C53589-1002-4640-ADEC-6A34B23987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553" y="1776440"/>
            <a:ext cx="5398047" cy="36706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JSON</a:t>
            </a:r>
            <a:r>
              <a:rPr lang="zh-CN" altLang="en-US" dirty="0"/>
              <a:t>基础</a:t>
            </a:r>
          </a:p>
        </p:txBody>
      </p:sp>
      <p:sp>
        <p:nvSpPr>
          <p:cNvPr id="4" name="文本框 3">
            <a:extLst>
              <a:ext uri="{FF2B5EF4-FFF2-40B4-BE49-F238E27FC236}">
                <a16:creationId xmlns:a16="http://schemas.microsoft.com/office/drawing/2014/main" id="{691F3DDB-6E81-A740-B799-C78CD3F5F40A}"/>
              </a:ext>
            </a:extLst>
          </p:cNvPr>
          <p:cNvSpPr txBox="1"/>
          <p:nvPr/>
        </p:nvSpPr>
        <p:spPr>
          <a:xfrm>
            <a:off x="855876" y="1366761"/>
            <a:ext cx="10437986" cy="461665"/>
          </a:xfrm>
          <a:prstGeom prst="rect">
            <a:avLst/>
          </a:prstGeom>
          <a:noFill/>
        </p:spPr>
        <p:txBody>
          <a:bodyPr wrap="square" rtlCol="0">
            <a:spAutoFit/>
          </a:bodyPr>
          <a:lstStyle/>
          <a:p>
            <a:r>
              <a:rPr lang="en-US" altLang="zh-CN" sz="2400" b="1" dirty="0" err="1"/>
              <a:t>json_decode</a:t>
            </a:r>
            <a:r>
              <a:rPr lang="en-US" altLang="zh-CN" sz="2400" b="1" dirty="0"/>
              <a:t>()</a:t>
            </a:r>
            <a:r>
              <a:rPr lang="zh-CN" altLang="en-US" sz="2400" b="1" dirty="0"/>
              <a:t> </a:t>
            </a:r>
            <a:endParaRPr lang="en-US" altLang="zh-CN" sz="2400" b="1" dirty="0"/>
          </a:p>
        </p:txBody>
      </p:sp>
      <p:sp>
        <p:nvSpPr>
          <p:cNvPr id="8" name="矩形 7">
            <a:extLst>
              <a:ext uri="{FF2B5EF4-FFF2-40B4-BE49-F238E27FC236}">
                <a16:creationId xmlns:a16="http://schemas.microsoft.com/office/drawing/2014/main" id="{07471058-2E77-AD4E-9D29-8047B1D06AD2}"/>
              </a:ext>
            </a:extLst>
          </p:cNvPr>
          <p:cNvSpPr/>
          <p:nvPr/>
        </p:nvSpPr>
        <p:spPr>
          <a:xfrm>
            <a:off x="838532" y="2492896"/>
            <a:ext cx="9919850" cy="3353097"/>
          </a:xfrm>
          <a:prstGeom prst="rect">
            <a:avLst/>
          </a:prstGeom>
        </p:spPr>
        <p:txBody>
          <a:bodyPr wrap="square">
            <a:spAutoFit/>
          </a:bodyPr>
          <a:lstStyle/>
          <a:p>
            <a:pPr marL="457200" indent="-457200" latinLnBrk="1">
              <a:lnSpc>
                <a:spcPct val="150000"/>
              </a:lnSpc>
              <a:buFont typeface="+mj-lt"/>
              <a:buAutoNum type="arabicPeriod"/>
            </a:pPr>
            <a:r>
              <a:rPr lang="en-US" altLang="zh-CN" sz="2400" b="1" dirty="0"/>
              <a:t>value</a:t>
            </a:r>
            <a:r>
              <a:rPr lang="zh-CN" altLang="en-US" sz="2400" b="1" dirty="0"/>
              <a:t>：</a:t>
            </a:r>
            <a:r>
              <a:rPr lang="zh-CN" altLang="en-US" sz="2400" dirty="0"/>
              <a:t>待编码的</a:t>
            </a:r>
            <a:r>
              <a:rPr lang="en-US" altLang="zh-CN" sz="2400" dirty="0"/>
              <a:t> json string </a:t>
            </a:r>
            <a:r>
              <a:rPr lang="zh-CN" altLang="en-US" sz="2400" dirty="0"/>
              <a:t>格式的字符串。</a:t>
            </a:r>
            <a:r>
              <a:rPr lang="zh-CN" altLang="en-US" sz="2400" b="1" dirty="0"/>
              <a:t>编码格式也必须是 </a:t>
            </a:r>
            <a:r>
              <a:rPr lang="en-US" altLang="zh-CN" sz="2400" b="1" dirty="0"/>
              <a:t>UTF-8</a:t>
            </a:r>
          </a:p>
          <a:p>
            <a:pPr marL="457200" indent="-457200" latinLnBrk="1">
              <a:lnSpc>
                <a:spcPct val="150000"/>
              </a:lnSpc>
              <a:buFont typeface="+mj-lt"/>
              <a:buAutoNum type="arabicPeriod"/>
            </a:pPr>
            <a:r>
              <a:rPr lang="en-US" altLang="zh-CN" sz="2400" b="1" dirty="0" err="1"/>
              <a:t>assoc</a:t>
            </a:r>
            <a:r>
              <a:rPr lang="zh-CN" altLang="en-US" sz="2400" b="1" dirty="0"/>
              <a:t>：</a:t>
            </a:r>
            <a:r>
              <a:rPr lang="zh-CN" altLang="en-US" sz="2400" dirty="0"/>
              <a:t>当该参数为 </a:t>
            </a:r>
            <a:r>
              <a:rPr lang="en-US" altLang="zh-CN" sz="2400" dirty="0"/>
              <a:t>true </a:t>
            </a:r>
            <a:r>
              <a:rPr lang="zh-CN" altLang="en-US" sz="2400" dirty="0"/>
              <a:t>时将返回 </a:t>
            </a:r>
            <a:r>
              <a:rPr lang="en-US" altLang="zh-CN" sz="2400" dirty="0"/>
              <a:t>array </a:t>
            </a:r>
            <a:r>
              <a:rPr lang="zh-CN" altLang="en-US" sz="2400" dirty="0"/>
              <a:t>，</a:t>
            </a:r>
            <a:r>
              <a:rPr lang="en-US" altLang="zh-CN" sz="2400" dirty="0"/>
              <a:t>false</a:t>
            </a:r>
            <a:r>
              <a:rPr lang="zh-CN" altLang="en-US" sz="2400" dirty="0"/>
              <a:t>则返回 </a:t>
            </a:r>
            <a:r>
              <a:rPr lang="en-US" altLang="zh-CN" sz="2400" dirty="0"/>
              <a:t>object </a:t>
            </a:r>
            <a:r>
              <a:rPr lang="zh-CN" altLang="en-US" sz="2400" dirty="0"/>
              <a:t>；</a:t>
            </a:r>
            <a:endParaRPr lang="en-US" altLang="zh-CN" sz="2400" dirty="0"/>
          </a:p>
          <a:p>
            <a:pPr marL="457200" indent="-457200" latinLnBrk="1">
              <a:lnSpc>
                <a:spcPct val="150000"/>
              </a:lnSpc>
              <a:buFont typeface="+mj-lt"/>
              <a:buAutoNum type="arabicPeriod"/>
            </a:pPr>
            <a:r>
              <a:rPr lang="en-US" altLang="zh-CN" sz="2400" b="1" dirty="0"/>
              <a:t>depth</a:t>
            </a:r>
            <a:r>
              <a:rPr lang="zh-CN" altLang="en-US" sz="2400" b="1" dirty="0"/>
              <a:t>：</a:t>
            </a:r>
            <a:r>
              <a:rPr lang="zh-CN" altLang="en-US" sz="2400" dirty="0"/>
              <a:t>指定递归深度；</a:t>
            </a:r>
            <a:endParaRPr lang="en-US" altLang="zh-CN" sz="2400" dirty="0"/>
          </a:p>
          <a:p>
            <a:pPr marL="457200" indent="-457200" latinLnBrk="1">
              <a:lnSpc>
                <a:spcPct val="150000"/>
              </a:lnSpc>
              <a:buFont typeface="+mj-lt"/>
              <a:buAutoNum type="arabicPeriod"/>
            </a:pPr>
            <a:r>
              <a:rPr lang="en-US" altLang="zh-CN" sz="2400" b="1" dirty="0"/>
              <a:t>options</a:t>
            </a:r>
            <a:r>
              <a:rPr lang="zh-CN" altLang="en-US" sz="2400" b="1" dirty="0"/>
              <a:t>：</a:t>
            </a:r>
            <a:r>
              <a:rPr lang="zh-CN" altLang="en-US" sz="2400" dirty="0"/>
              <a:t>由 </a:t>
            </a:r>
            <a:r>
              <a:rPr lang="en-US" altLang="zh-CN" sz="2400" dirty="0"/>
              <a:t>JSON_BIGINT_AS_STRING, JSON_INVALID_UTF8_IGNORE, JSON_INVALID_UTF8_SUBSTITUTE, JSON_OBJECT_AS_ARRAY, JSON_THROW_ON_ERROR </a:t>
            </a:r>
            <a:r>
              <a:rPr lang="zh-CN" altLang="en-US" sz="2400" dirty="0"/>
              <a:t>组成的掩码。</a:t>
            </a:r>
          </a:p>
        </p:txBody>
      </p:sp>
      <p:sp>
        <p:nvSpPr>
          <p:cNvPr id="7" name="文本框 6">
            <a:extLst>
              <a:ext uri="{FF2B5EF4-FFF2-40B4-BE49-F238E27FC236}">
                <a16:creationId xmlns:a16="http://schemas.microsoft.com/office/drawing/2014/main" id="{8981AFD4-D478-244A-9B65-CDF3875ED47B}"/>
              </a:ext>
            </a:extLst>
          </p:cNvPr>
          <p:cNvSpPr txBox="1"/>
          <p:nvPr/>
        </p:nvSpPr>
        <p:spPr>
          <a:xfrm>
            <a:off x="876213" y="2060848"/>
            <a:ext cx="10437986" cy="461665"/>
          </a:xfrm>
          <a:prstGeom prst="rect">
            <a:avLst/>
          </a:prstGeom>
          <a:noFill/>
        </p:spPr>
        <p:txBody>
          <a:bodyPr wrap="square" rtlCol="0">
            <a:spAutoFit/>
          </a:bodyPr>
          <a:lstStyle/>
          <a:p>
            <a:r>
              <a:rPr lang="zh-CN" altLang="en-US" sz="2400" b="1" dirty="0"/>
              <a:t>参数：</a:t>
            </a:r>
            <a:endParaRPr lang="en-US" altLang="zh-CN" sz="2400" b="1" dirty="0"/>
          </a:p>
        </p:txBody>
      </p:sp>
    </p:spTree>
    <p:extLst>
      <p:ext uri="{BB962C8B-B14F-4D97-AF65-F5344CB8AC3E}">
        <p14:creationId xmlns:p14="http://schemas.microsoft.com/office/powerpoint/2010/main" val="459135933"/>
      </p:ext>
    </p:extLst>
  </p:cSld>
  <p:clrMapOvr>
    <a:masterClrMapping/>
  </p:clrMapOvr>
  <p:transition spd="slow" advClick="0">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JSON</a:t>
            </a:r>
            <a:r>
              <a:rPr lang="zh-CN" altLang="en-US" dirty="0"/>
              <a:t>基础</a:t>
            </a:r>
          </a:p>
        </p:txBody>
      </p:sp>
      <p:sp>
        <p:nvSpPr>
          <p:cNvPr id="4" name="文本框 3">
            <a:extLst>
              <a:ext uri="{FF2B5EF4-FFF2-40B4-BE49-F238E27FC236}">
                <a16:creationId xmlns:a16="http://schemas.microsoft.com/office/drawing/2014/main" id="{691F3DDB-6E81-A740-B799-C78CD3F5F40A}"/>
              </a:ext>
            </a:extLst>
          </p:cNvPr>
          <p:cNvSpPr txBox="1"/>
          <p:nvPr/>
        </p:nvSpPr>
        <p:spPr>
          <a:xfrm>
            <a:off x="855876" y="1366761"/>
            <a:ext cx="10437986" cy="461665"/>
          </a:xfrm>
          <a:prstGeom prst="rect">
            <a:avLst/>
          </a:prstGeom>
          <a:noFill/>
        </p:spPr>
        <p:txBody>
          <a:bodyPr wrap="square" rtlCol="0">
            <a:spAutoFit/>
          </a:bodyPr>
          <a:lstStyle/>
          <a:p>
            <a:r>
              <a:rPr lang="en-US" altLang="zh-CN" sz="2400" b="1" dirty="0" err="1"/>
              <a:t>json_decode</a:t>
            </a:r>
            <a:r>
              <a:rPr lang="en-US" altLang="zh-CN" sz="2400" b="1" dirty="0"/>
              <a:t>()</a:t>
            </a:r>
            <a:r>
              <a:rPr lang="zh-CN" altLang="en-US" sz="2400" b="1" dirty="0"/>
              <a:t> </a:t>
            </a:r>
            <a:endParaRPr lang="en-US" altLang="zh-CN" sz="2400" b="1" dirty="0"/>
          </a:p>
        </p:txBody>
      </p:sp>
      <p:sp>
        <p:nvSpPr>
          <p:cNvPr id="8" name="矩形 7">
            <a:extLst>
              <a:ext uri="{FF2B5EF4-FFF2-40B4-BE49-F238E27FC236}">
                <a16:creationId xmlns:a16="http://schemas.microsoft.com/office/drawing/2014/main" id="{07471058-2E77-AD4E-9D29-8047B1D06AD2}"/>
              </a:ext>
            </a:extLst>
          </p:cNvPr>
          <p:cNvSpPr/>
          <p:nvPr/>
        </p:nvSpPr>
        <p:spPr>
          <a:xfrm>
            <a:off x="838532" y="2780928"/>
            <a:ext cx="9919850" cy="1691104"/>
          </a:xfrm>
          <a:prstGeom prst="rect">
            <a:avLst/>
          </a:prstGeom>
        </p:spPr>
        <p:txBody>
          <a:bodyPr wrap="square">
            <a:spAutoFit/>
          </a:bodyPr>
          <a:lstStyle/>
          <a:p>
            <a:pPr latinLnBrk="1">
              <a:lnSpc>
                <a:spcPct val="150000"/>
              </a:lnSpc>
            </a:pPr>
            <a:r>
              <a:rPr lang="zh-CN" altLang="en-US" sz="2400" dirty="0"/>
              <a:t>        通过恰当的 </a:t>
            </a:r>
            <a:r>
              <a:rPr lang="en-US" altLang="zh-CN" sz="2400" dirty="0"/>
              <a:t>PHP </a:t>
            </a:r>
            <a:r>
              <a:rPr lang="zh-CN" altLang="en-US" sz="2400" dirty="0"/>
              <a:t>类型返回在 </a:t>
            </a:r>
            <a:r>
              <a:rPr lang="en-US" altLang="zh-CN" sz="2400" dirty="0"/>
              <a:t>json </a:t>
            </a:r>
            <a:r>
              <a:rPr lang="zh-CN" altLang="en-US" sz="2400" dirty="0"/>
              <a:t>中编码的数据。值</a:t>
            </a:r>
            <a:r>
              <a:rPr lang="en-US" altLang="zh-CN" sz="2400" dirty="0"/>
              <a:t>true, false </a:t>
            </a:r>
            <a:r>
              <a:rPr lang="zh-CN" altLang="en-US" sz="2400" dirty="0"/>
              <a:t>和 </a:t>
            </a:r>
            <a:r>
              <a:rPr lang="en-US" altLang="zh-CN" sz="2400" dirty="0"/>
              <a:t>null </a:t>
            </a:r>
            <a:r>
              <a:rPr lang="zh-CN" altLang="en-US" sz="2400" dirty="0"/>
              <a:t>会相应地返回 </a:t>
            </a:r>
            <a:r>
              <a:rPr lang="en-US" altLang="zh-CN" sz="2400" dirty="0"/>
              <a:t>true, false </a:t>
            </a:r>
            <a:r>
              <a:rPr lang="zh-CN" altLang="en-US" sz="2400" dirty="0"/>
              <a:t>和 </a:t>
            </a:r>
            <a:r>
              <a:rPr lang="en-US" altLang="zh-CN" sz="2400" dirty="0"/>
              <a:t>null</a:t>
            </a:r>
            <a:r>
              <a:rPr lang="zh-CN" altLang="en-US" sz="2400" dirty="0"/>
              <a:t>。 如果 </a:t>
            </a:r>
            <a:r>
              <a:rPr lang="en-US" altLang="zh-CN" sz="2400" dirty="0"/>
              <a:t>json </a:t>
            </a:r>
            <a:r>
              <a:rPr lang="zh-CN" altLang="en-US" sz="2400" dirty="0"/>
              <a:t>无法被解码， 或者编码数据深度超过了递归限制的话，将会返回</a:t>
            </a:r>
            <a:r>
              <a:rPr lang="en-US" altLang="zh-CN" sz="2400" dirty="0"/>
              <a:t>null </a:t>
            </a:r>
            <a:r>
              <a:rPr lang="zh-CN" altLang="en-US" sz="2400" dirty="0"/>
              <a:t>。</a:t>
            </a:r>
          </a:p>
        </p:txBody>
      </p:sp>
      <p:sp>
        <p:nvSpPr>
          <p:cNvPr id="7" name="文本框 6">
            <a:extLst>
              <a:ext uri="{FF2B5EF4-FFF2-40B4-BE49-F238E27FC236}">
                <a16:creationId xmlns:a16="http://schemas.microsoft.com/office/drawing/2014/main" id="{8981AFD4-D478-244A-9B65-CDF3875ED47B}"/>
              </a:ext>
            </a:extLst>
          </p:cNvPr>
          <p:cNvSpPr txBox="1"/>
          <p:nvPr/>
        </p:nvSpPr>
        <p:spPr>
          <a:xfrm>
            <a:off x="876213" y="2060848"/>
            <a:ext cx="10437986" cy="461665"/>
          </a:xfrm>
          <a:prstGeom prst="rect">
            <a:avLst/>
          </a:prstGeom>
          <a:noFill/>
        </p:spPr>
        <p:txBody>
          <a:bodyPr wrap="square" rtlCol="0">
            <a:spAutoFit/>
          </a:bodyPr>
          <a:lstStyle/>
          <a:p>
            <a:r>
              <a:rPr lang="zh-CN" altLang="en-US" sz="2400" b="1" dirty="0"/>
              <a:t>返回值：</a:t>
            </a:r>
            <a:endParaRPr lang="en-US" altLang="zh-CN" sz="2400" b="1" dirty="0"/>
          </a:p>
        </p:txBody>
      </p:sp>
    </p:spTree>
    <p:extLst>
      <p:ext uri="{BB962C8B-B14F-4D97-AF65-F5344CB8AC3E}">
        <p14:creationId xmlns:p14="http://schemas.microsoft.com/office/powerpoint/2010/main" val="1934120798"/>
      </p:ext>
    </p:extLst>
  </p:cSld>
  <p:clrMapOvr>
    <a:masterClrMapping/>
  </p:clrMapOvr>
  <p:transition spd="slow" advClick="0">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JSON</a:t>
            </a:r>
            <a:r>
              <a:rPr lang="zh-CN" altLang="en-US" dirty="0"/>
              <a:t>基础</a:t>
            </a:r>
          </a:p>
        </p:txBody>
      </p:sp>
      <p:sp>
        <p:nvSpPr>
          <p:cNvPr id="4" name="文本框 3">
            <a:extLst>
              <a:ext uri="{FF2B5EF4-FFF2-40B4-BE49-F238E27FC236}">
                <a16:creationId xmlns:a16="http://schemas.microsoft.com/office/drawing/2014/main" id="{691F3DDB-6E81-A740-B799-C78CD3F5F40A}"/>
              </a:ext>
            </a:extLst>
          </p:cNvPr>
          <p:cNvSpPr txBox="1"/>
          <p:nvPr/>
        </p:nvSpPr>
        <p:spPr>
          <a:xfrm>
            <a:off x="855876" y="1366761"/>
            <a:ext cx="10437986" cy="461665"/>
          </a:xfrm>
          <a:prstGeom prst="rect">
            <a:avLst/>
          </a:prstGeom>
          <a:noFill/>
        </p:spPr>
        <p:txBody>
          <a:bodyPr wrap="square" rtlCol="0">
            <a:spAutoFit/>
          </a:bodyPr>
          <a:lstStyle/>
          <a:p>
            <a:r>
              <a:rPr lang="zh-CN" altLang="en-US" sz="2400" b="1" dirty="0"/>
              <a:t>示例：返回对象和返回数组</a:t>
            </a:r>
            <a:endParaRPr lang="en-US" altLang="zh-CN" sz="2400" b="1" dirty="0"/>
          </a:p>
        </p:txBody>
      </p:sp>
      <p:pic>
        <p:nvPicPr>
          <p:cNvPr id="8" name="Picture 2" descr="科普日谈丨揭开“干细胞上清液”的神秘面纱-恒青康寿">
            <a:extLst>
              <a:ext uri="{FF2B5EF4-FFF2-40B4-BE49-F238E27FC236}">
                <a16:creationId xmlns:a16="http://schemas.microsoft.com/office/drawing/2014/main" id="{9875BFE2-14E3-CE41-96CB-47770950E7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7414" y="3068960"/>
            <a:ext cx="3573192" cy="319633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602FFAB7-14D9-A541-962A-C80A40A8B39B}"/>
              </a:ext>
            </a:extLst>
          </p:cNvPr>
          <p:cNvSpPr/>
          <p:nvPr/>
        </p:nvSpPr>
        <p:spPr>
          <a:xfrm>
            <a:off x="872138" y="2708920"/>
            <a:ext cx="7172945" cy="2246769"/>
          </a:xfrm>
          <a:prstGeom prst="rect">
            <a:avLst/>
          </a:prstGeom>
        </p:spPr>
        <p:txBody>
          <a:bodyPr wrap="square">
            <a:spAutoFit/>
          </a:bodyPr>
          <a:lstStyle/>
          <a:p>
            <a:r>
              <a:rPr lang="en-US" altLang="zh-CN" sz="2000" dirty="0">
                <a:solidFill>
                  <a:srgbClr val="FA8D3E"/>
                </a:solidFill>
                <a:latin typeface="Menlo" panose="020B0609030804020204" pitchFamily="49" charset="0"/>
              </a:rPr>
              <a:t>&lt;?php</a:t>
            </a:r>
            <a:endParaRPr lang="en-US" altLang="zh-CN" sz="2000" dirty="0">
              <a:solidFill>
                <a:srgbClr val="5C6166"/>
              </a:solidFill>
              <a:latin typeface="Menlo" panose="020B0609030804020204" pitchFamily="49" charset="0"/>
            </a:endParaRPr>
          </a:p>
          <a:p>
            <a:r>
              <a:rPr lang="en-US" altLang="zh-CN" sz="2000" dirty="0">
                <a:solidFill>
                  <a:srgbClr val="5C6166"/>
                </a:solidFill>
                <a:latin typeface="Menlo" panose="020B0609030804020204" pitchFamily="49" charset="0"/>
              </a:rPr>
              <a:t>$json </a:t>
            </a:r>
            <a:r>
              <a:rPr lang="en-US" altLang="zh-CN" sz="2000" dirty="0">
                <a:solidFill>
                  <a:srgbClr val="ED9366"/>
                </a:solidFill>
                <a:latin typeface="Menlo" panose="020B0609030804020204" pitchFamily="49" charset="0"/>
              </a:rPr>
              <a:t>=</a:t>
            </a:r>
            <a:r>
              <a:rPr lang="en-US" altLang="zh-CN" sz="2000" dirty="0">
                <a:solidFill>
                  <a:srgbClr val="5C6166"/>
                </a:solidFill>
                <a:latin typeface="Menlo" panose="020B0609030804020204" pitchFamily="49" charset="0"/>
              </a:rPr>
              <a:t> </a:t>
            </a:r>
            <a:r>
              <a:rPr lang="en-US" altLang="zh-CN" sz="2000" dirty="0">
                <a:solidFill>
                  <a:srgbClr val="86B300"/>
                </a:solidFill>
                <a:latin typeface="Menlo" panose="020B0609030804020204" pitchFamily="49" charset="0"/>
              </a:rPr>
              <a:t>'{"a":1,"b":2,"c":3,"d":4,"e":5}'</a:t>
            </a:r>
            <a:r>
              <a:rPr lang="en-US" altLang="zh-CN" sz="2000" dirty="0">
                <a:solidFill>
                  <a:srgbClr val="5C6166"/>
                </a:solidFill>
                <a:latin typeface="Menlo" panose="020B0609030804020204" pitchFamily="49" charset="0"/>
              </a:rPr>
              <a:t>;</a:t>
            </a:r>
          </a:p>
          <a:p>
            <a:r>
              <a:rPr lang="en-US" altLang="zh-CN" sz="2000" dirty="0">
                <a:solidFill>
                  <a:srgbClr val="F07171"/>
                </a:solidFill>
                <a:latin typeface="Menlo" panose="020B0609030804020204" pitchFamily="49" charset="0"/>
              </a:rPr>
              <a:t>echo</a:t>
            </a:r>
            <a:r>
              <a:rPr lang="en-US" altLang="zh-CN" sz="2000" dirty="0">
                <a:solidFill>
                  <a:srgbClr val="5C6166"/>
                </a:solidFill>
                <a:latin typeface="Menlo" panose="020B0609030804020204" pitchFamily="49" charset="0"/>
              </a:rPr>
              <a:t> </a:t>
            </a:r>
            <a:r>
              <a:rPr lang="en-US" altLang="zh-CN" sz="2000" dirty="0">
                <a:solidFill>
                  <a:srgbClr val="86B300"/>
                </a:solidFill>
                <a:latin typeface="Menlo" panose="020B0609030804020204" pitchFamily="49" charset="0"/>
              </a:rPr>
              <a:t>"&lt;pre&gt;"</a:t>
            </a:r>
            <a:r>
              <a:rPr lang="en-US" altLang="zh-CN" sz="2000" dirty="0">
                <a:solidFill>
                  <a:srgbClr val="5C6166"/>
                </a:solidFill>
                <a:latin typeface="Menlo" panose="020B0609030804020204" pitchFamily="49" charset="0"/>
              </a:rPr>
              <a:t>;</a:t>
            </a:r>
          </a:p>
          <a:p>
            <a:r>
              <a:rPr lang="en-US" altLang="zh-CN" sz="2000" dirty="0" err="1">
                <a:solidFill>
                  <a:srgbClr val="F07171"/>
                </a:solidFill>
                <a:latin typeface="Menlo" panose="020B0609030804020204" pitchFamily="49" charset="0"/>
              </a:rPr>
              <a:t>print_r</a:t>
            </a:r>
            <a:r>
              <a:rPr lang="en-US" altLang="zh-CN" sz="2000" dirty="0">
                <a:solidFill>
                  <a:srgbClr val="5C6166"/>
                </a:solidFill>
                <a:latin typeface="Menlo" panose="020B0609030804020204" pitchFamily="49" charset="0"/>
              </a:rPr>
              <a:t>(</a:t>
            </a:r>
            <a:r>
              <a:rPr lang="en-US" altLang="zh-CN" sz="2000" dirty="0" err="1">
                <a:solidFill>
                  <a:srgbClr val="F07171"/>
                </a:solidFill>
                <a:latin typeface="Menlo" panose="020B0609030804020204" pitchFamily="49" charset="0"/>
              </a:rPr>
              <a:t>json_decode</a:t>
            </a:r>
            <a:r>
              <a:rPr lang="en-US" altLang="zh-CN" sz="2000" dirty="0">
                <a:solidFill>
                  <a:srgbClr val="5C6166"/>
                </a:solidFill>
                <a:latin typeface="Menlo" panose="020B0609030804020204" pitchFamily="49" charset="0"/>
              </a:rPr>
              <a:t>($json)); </a:t>
            </a:r>
            <a:r>
              <a:rPr lang="en-US" altLang="zh-CN" sz="2000" i="1" dirty="0">
                <a:solidFill>
                  <a:srgbClr val="787B80"/>
                </a:solidFill>
                <a:latin typeface="Menlo" panose="020B0609030804020204" pitchFamily="49" charset="0"/>
              </a:rPr>
              <a:t>// </a:t>
            </a:r>
            <a:r>
              <a:rPr lang="zh-CN" altLang="en-US" sz="2000" i="1" dirty="0">
                <a:solidFill>
                  <a:srgbClr val="787B80"/>
                </a:solidFill>
                <a:latin typeface="Menlo" panose="020B0609030804020204" pitchFamily="49" charset="0"/>
              </a:rPr>
              <a:t>返回对象</a:t>
            </a:r>
            <a:endParaRPr lang="zh-CN" altLang="en-US" sz="2000" dirty="0">
              <a:solidFill>
                <a:srgbClr val="5C6166"/>
              </a:solidFill>
              <a:latin typeface="Menlo" panose="020B0609030804020204" pitchFamily="49" charset="0"/>
            </a:endParaRPr>
          </a:p>
          <a:p>
            <a:r>
              <a:rPr lang="en-US" altLang="zh-CN" sz="2000" dirty="0">
                <a:solidFill>
                  <a:srgbClr val="F07171"/>
                </a:solidFill>
                <a:latin typeface="Menlo" panose="020B0609030804020204" pitchFamily="49" charset="0"/>
              </a:rPr>
              <a:t>echo</a:t>
            </a:r>
            <a:r>
              <a:rPr lang="en-US" altLang="zh-CN" sz="2000" dirty="0">
                <a:solidFill>
                  <a:srgbClr val="5C6166"/>
                </a:solidFill>
                <a:latin typeface="Menlo" panose="020B0609030804020204" pitchFamily="49" charset="0"/>
              </a:rPr>
              <a:t> </a:t>
            </a:r>
            <a:r>
              <a:rPr lang="en-US" altLang="zh-CN" sz="2000" dirty="0">
                <a:solidFill>
                  <a:srgbClr val="86B300"/>
                </a:solidFill>
                <a:latin typeface="Menlo" panose="020B0609030804020204" pitchFamily="49" charset="0"/>
              </a:rPr>
              <a:t>"&lt;pre&gt;"</a:t>
            </a:r>
            <a:r>
              <a:rPr lang="en-US" altLang="zh-CN" sz="2000" dirty="0">
                <a:solidFill>
                  <a:srgbClr val="5C6166"/>
                </a:solidFill>
                <a:latin typeface="Menlo" panose="020B0609030804020204" pitchFamily="49" charset="0"/>
              </a:rPr>
              <a:t>;</a:t>
            </a:r>
          </a:p>
          <a:p>
            <a:r>
              <a:rPr lang="en-US" altLang="zh-CN" sz="2000" dirty="0" err="1">
                <a:solidFill>
                  <a:srgbClr val="F07171"/>
                </a:solidFill>
                <a:latin typeface="Menlo" panose="020B0609030804020204" pitchFamily="49" charset="0"/>
              </a:rPr>
              <a:t>print_r</a:t>
            </a:r>
            <a:r>
              <a:rPr lang="en-US" altLang="zh-CN" sz="2000" dirty="0">
                <a:solidFill>
                  <a:srgbClr val="5C6166"/>
                </a:solidFill>
                <a:latin typeface="Menlo" panose="020B0609030804020204" pitchFamily="49" charset="0"/>
              </a:rPr>
              <a:t>(</a:t>
            </a:r>
            <a:r>
              <a:rPr lang="en-US" altLang="zh-CN" sz="2000" dirty="0" err="1">
                <a:solidFill>
                  <a:srgbClr val="F07171"/>
                </a:solidFill>
                <a:latin typeface="Menlo" panose="020B0609030804020204" pitchFamily="49" charset="0"/>
              </a:rPr>
              <a:t>json_decode</a:t>
            </a:r>
            <a:r>
              <a:rPr lang="en-US" altLang="zh-CN" sz="2000" dirty="0">
                <a:solidFill>
                  <a:srgbClr val="5C6166"/>
                </a:solidFill>
                <a:latin typeface="Menlo" panose="020B0609030804020204" pitchFamily="49" charset="0"/>
              </a:rPr>
              <a:t>($json, </a:t>
            </a:r>
            <a:r>
              <a:rPr lang="en-US" altLang="zh-CN" sz="2000" dirty="0">
                <a:solidFill>
                  <a:srgbClr val="A37ACC"/>
                </a:solidFill>
                <a:latin typeface="Menlo" panose="020B0609030804020204" pitchFamily="49" charset="0"/>
              </a:rPr>
              <a:t>true</a:t>
            </a:r>
            <a:r>
              <a:rPr lang="en-US" altLang="zh-CN" sz="2000" dirty="0">
                <a:solidFill>
                  <a:srgbClr val="5C6166"/>
                </a:solidFill>
                <a:latin typeface="Menlo" panose="020B0609030804020204" pitchFamily="49" charset="0"/>
              </a:rPr>
              <a:t>)); </a:t>
            </a:r>
            <a:r>
              <a:rPr lang="en-US" altLang="zh-CN" sz="2000" i="1" dirty="0">
                <a:solidFill>
                  <a:srgbClr val="787B80"/>
                </a:solidFill>
                <a:latin typeface="Menlo" panose="020B0609030804020204" pitchFamily="49" charset="0"/>
              </a:rPr>
              <a:t>// </a:t>
            </a:r>
            <a:r>
              <a:rPr lang="zh-CN" altLang="en-US" sz="2000" i="1" dirty="0">
                <a:solidFill>
                  <a:srgbClr val="787B80"/>
                </a:solidFill>
                <a:latin typeface="Menlo" panose="020B0609030804020204" pitchFamily="49" charset="0"/>
              </a:rPr>
              <a:t>返回数组</a:t>
            </a:r>
            <a:endParaRPr lang="zh-CN" altLang="en-US" sz="2000" dirty="0">
              <a:solidFill>
                <a:srgbClr val="5C6166"/>
              </a:solidFill>
              <a:latin typeface="Menlo" panose="020B0609030804020204" pitchFamily="49" charset="0"/>
            </a:endParaRPr>
          </a:p>
          <a:p>
            <a:r>
              <a:rPr lang="en-US" altLang="zh-CN" sz="2000" dirty="0">
                <a:solidFill>
                  <a:srgbClr val="FA8D3E"/>
                </a:solidFill>
                <a:latin typeface="Menlo" panose="020B0609030804020204" pitchFamily="49" charset="0"/>
              </a:rPr>
              <a:t>?&gt;</a:t>
            </a:r>
            <a:endParaRPr lang="zh-CN" altLang="en-US" sz="2000" b="0" dirty="0">
              <a:solidFill>
                <a:srgbClr val="5C6166"/>
              </a:solidFill>
              <a:effectLst/>
              <a:latin typeface="Menlo" panose="020B0609030804020204" pitchFamily="49" charset="0"/>
            </a:endParaRPr>
          </a:p>
        </p:txBody>
      </p:sp>
      <p:sp>
        <p:nvSpPr>
          <p:cNvPr id="9" name="矩形 8">
            <a:extLst>
              <a:ext uri="{FF2B5EF4-FFF2-40B4-BE49-F238E27FC236}">
                <a16:creationId xmlns:a16="http://schemas.microsoft.com/office/drawing/2014/main" id="{13E18206-8FFA-AA4B-BC8C-6BB3C20F3636}"/>
              </a:ext>
            </a:extLst>
          </p:cNvPr>
          <p:cNvSpPr/>
          <p:nvPr/>
        </p:nvSpPr>
        <p:spPr>
          <a:xfrm>
            <a:off x="4006974" y="908720"/>
            <a:ext cx="3456384" cy="5509200"/>
          </a:xfrm>
          <a:prstGeom prst="rect">
            <a:avLst/>
          </a:prstGeom>
          <a:solidFill>
            <a:schemeClr val="bg1"/>
          </a:solidFill>
          <a:ln w="57150">
            <a:solidFill>
              <a:srgbClr val="0070C0"/>
            </a:solidFill>
          </a:ln>
        </p:spPr>
        <p:txBody>
          <a:bodyPr wrap="square">
            <a:spAutoFit/>
          </a:bodyPr>
          <a:lstStyle/>
          <a:p>
            <a:r>
              <a:rPr lang="en-US" altLang="zh-CN" sz="2200" dirty="0" err="1">
                <a:solidFill>
                  <a:srgbClr val="4CBF99"/>
                </a:solidFill>
                <a:latin typeface="Menlo" panose="020B0609030804020204" pitchFamily="49" charset="0"/>
              </a:rPr>
              <a:t>stdClass</a:t>
            </a:r>
            <a:r>
              <a:rPr lang="en-US" altLang="zh-CN" sz="2200" dirty="0">
                <a:solidFill>
                  <a:srgbClr val="5C6166"/>
                </a:solidFill>
                <a:latin typeface="Menlo" panose="020B0609030804020204" pitchFamily="49" charset="0"/>
              </a:rPr>
              <a:t> </a:t>
            </a:r>
            <a:r>
              <a:rPr lang="en-US" altLang="zh-CN" sz="2200" dirty="0">
                <a:solidFill>
                  <a:srgbClr val="FA8D3E"/>
                </a:solidFill>
                <a:latin typeface="Menlo" panose="020B0609030804020204" pitchFamily="49" charset="0"/>
              </a:rPr>
              <a:t>Object</a:t>
            </a:r>
            <a:endParaRPr lang="en-US" altLang="zh-CN" sz="2200" dirty="0">
              <a:solidFill>
                <a:srgbClr val="5C6166"/>
              </a:solidFill>
              <a:latin typeface="Menlo" panose="020B0609030804020204" pitchFamily="49" charset="0"/>
            </a:endParaRPr>
          </a:p>
          <a:p>
            <a:r>
              <a:rPr lang="en-US" altLang="zh-CN" sz="2200" dirty="0">
                <a:solidFill>
                  <a:srgbClr val="5C6166"/>
                </a:solidFill>
                <a:latin typeface="Menlo" panose="020B0609030804020204" pitchFamily="49" charset="0"/>
              </a:rPr>
              <a:t>(</a:t>
            </a:r>
          </a:p>
          <a:p>
            <a:r>
              <a:rPr lang="zh-CN" altLang="en-US" sz="2200" dirty="0">
                <a:solidFill>
                  <a:srgbClr val="5C6166"/>
                </a:solidFill>
                <a:latin typeface="Menlo" panose="020B0609030804020204" pitchFamily="49" charset="0"/>
              </a:rPr>
              <a:t>  </a:t>
            </a:r>
            <a:r>
              <a:rPr lang="en-US" altLang="zh-CN" sz="2200" dirty="0">
                <a:solidFill>
                  <a:srgbClr val="5C6166"/>
                </a:solidFill>
                <a:latin typeface="Menlo" panose="020B0609030804020204" pitchFamily="49" charset="0"/>
              </a:rPr>
              <a:t>[</a:t>
            </a:r>
            <a:r>
              <a:rPr lang="en-US" altLang="zh-CN" sz="2200" dirty="0">
                <a:solidFill>
                  <a:srgbClr val="4CBF99"/>
                </a:solidFill>
                <a:latin typeface="Menlo" panose="020B0609030804020204" pitchFamily="49" charset="0"/>
              </a:rPr>
              <a:t>a</a:t>
            </a:r>
            <a:r>
              <a:rPr lang="en-US" altLang="zh-CN" sz="2200" dirty="0">
                <a:solidFill>
                  <a:srgbClr val="5C6166"/>
                </a:solidFill>
                <a:latin typeface="Menlo" panose="020B0609030804020204" pitchFamily="49" charset="0"/>
              </a:rPr>
              <a:t>] </a:t>
            </a:r>
            <a:r>
              <a:rPr lang="en-US" altLang="zh-CN" sz="2200" dirty="0">
                <a:solidFill>
                  <a:srgbClr val="ED9366"/>
                </a:solidFill>
                <a:latin typeface="Menlo" panose="020B0609030804020204" pitchFamily="49" charset="0"/>
              </a:rPr>
              <a:t>=&gt;</a:t>
            </a:r>
            <a:r>
              <a:rPr lang="en-US" altLang="zh-CN" sz="2200" dirty="0">
                <a:solidFill>
                  <a:srgbClr val="5C6166"/>
                </a:solidFill>
                <a:latin typeface="Menlo" panose="020B0609030804020204" pitchFamily="49" charset="0"/>
              </a:rPr>
              <a:t> </a:t>
            </a:r>
            <a:r>
              <a:rPr lang="en-US" altLang="zh-CN" sz="2200" dirty="0">
                <a:solidFill>
                  <a:srgbClr val="A37ACC"/>
                </a:solidFill>
                <a:latin typeface="Menlo" panose="020B0609030804020204" pitchFamily="49" charset="0"/>
              </a:rPr>
              <a:t>1</a:t>
            </a:r>
            <a:endParaRPr lang="en-US" altLang="zh-CN" sz="2200" dirty="0">
              <a:solidFill>
                <a:srgbClr val="5C6166"/>
              </a:solidFill>
              <a:latin typeface="Menlo" panose="020B0609030804020204" pitchFamily="49" charset="0"/>
            </a:endParaRPr>
          </a:p>
          <a:p>
            <a:r>
              <a:rPr lang="zh-CN" altLang="en-US" sz="2200" dirty="0">
                <a:solidFill>
                  <a:srgbClr val="5C6166"/>
                </a:solidFill>
                <a:latin typeface="Menlo" panose="020B0609030804020204" pitchFamily="49" charset="0"/>
              </a:rPr>
              <a:t>  </a:t>
            </a:r>
            <a:r>
              <a:rPr lang="en-US" altLang="zh-CN" sz="2200" dirty="0">
                <a:solidFill>
                  <a:srgbClr val="5C6166"/>
                </a:solidFill>
                <a:latin typeface="Menlo" panose="020B0609030804020204" pitchFamily="49" charset="0"/>
              </a:rPr>
              <a:t>[</a:t>
            </a:r>
            <a:r>
              <a:rPr lang="en-US" altLang="zh-CN" sz="2200" dirty="0">
                <a:solidFill>
                  <a:srgbClr val="4CBF99"/>
                </a:solidFill>
                <a:latin typeface="Menlo" panose="020B0609030804020204" pitchFamily="49" charset="0"/>
              </a:rPr>
              <a:t>b</a:t>
            </a:r>
            <a:r>
              <a:rPr lang="en-US" altLang="zh-CN" sz="2200" dirty="0">
                <a:solidFill>
                  <a:srgbClr val="5C6166"/>
                </a:solidFill>
                <a:latin typeface="Menlo" panose="020B0609030804020204" pitchFamily="49" charset="0"/>
              </a:rPr>
              <a:t>] </a:t>
            </a:r>
            <a:r>
              <a:rPr lang="en-US" altLang="zh-CN" sz="2200" dirty="0">
                <a:solidFill>
                  <a:srgbClr val="ED9366"/>
                </a:solidFill>
                <a:latin typeface="Menlo" panose="020B0609030804020204" pitchFamily="49" charset="0"/>
              </a:rPr>
              <a:t>=&gt;</a:t>
            </a:r>
            <a:r>
              <a:rPr lang="en-US" altLang="zh-CN" sz="2200" dirty="0">
                <a:solidFill>
                  <a:srgbClr val="5C6166"/>
                </a:solidFill>
                <a:latin typeface="Menlo" panose="020B0609030804020204" pitchFamily="49" charset="0"/>
              </a:rPr>
              <a:t> </a:t>
            </a:r>
            <a:r>
              <a:rPr lang="en-US" altLang="zh-CN" sz="2200" dirty="0">
                <a:solidFill>
                  <a:srgbClr val="A37ACC"/>
                </a:solidFill>
                <a:latin typeface="Menlo" panose="020B0609030804020204" pitchFamily="49" charset="0"/>
              </a:rPr>
              <a:t>2</a:t>
            </a:r>
            <a:endParaRPr lang="en-US" altLang="zh-CN" sz="2200" dirty="0">
              <a:solidFill>
                <a:srgbClr val="5C6166"/>
              </a:solidFill>
              <a:latin typeface="Menlo" panose="020B0609030804020204" pitchFamily="49" charset="0"/>
            </a:endParaRPr>
          </a:p>
          <a:p>
            <a:r>
              <a:rPr lang="zh-CN" altLang="en-US" sz="2200" dirty="0">
                <a:solidFill>
                  <a:srgbClr val="5C6166"/>
                </a:solidFill>
                <a:latin typeface="Menlo" panose="020B0609030804020204" pitchFamily="49" charset="0"/>
              </a:rPr>
              <a:t>  </a:t>
            </a:r>
            <a:r>
              <a:rPr lang="en-US" altLang="zh-CN" sz="2200" dirty="0">
                <a:solidFill>
                  <a:srgbClr val="5C6166"/>
                </a:solidFill>
                <a:latin typeface="Menlo" panose="020B0609030804020204" pitchFamily="49" charset="0"/>
              </a:rPr>
              <a:t>[</a:t>
            </a:r>
            <a:r>
              <a:rPr lang="en-US" altLang="zh-CN" sz="2200" dirty="0">
                <a:solidFill>
                  <a:srgbClr val="4CBF99"/>
                </a:solidFill>
                <a:latin typeface="Menlo" panose="020B0609030804020204" pitchFamily="49" charset="0"/>
              </a:rPr>
              <a:t>c</a:t>
            </a:r>
            <a:r>
              <a:rPr lang="en-US" altLang="zh-CN" sz="2200" dirty="0">
                <a:solidFill>
                  <a:srgbClr val="5C6166"/>
                </a:solidFill>
                <a:latin typeface="Menlo" panose="020B0609030804020204" pitchFamily="49" charset="0"/>
              </a:rPr>
              <a:t>] </a:t>
            </a:r>
            <a:r>
              <a:rPr lang="en-US" altLang="zh-CN" sz="2200" dirty="0">
                <a:solidFill>
                  <a:srgbClr val="ED9366"/>
                </a:solidFill>
                <a:latin typeface="Menlo" panose="020B0609030804020204" pitchFamily="49" charset="0"/>
              </a:rPr>
              <a:t>=&gt;</a:t>
            </a:r>
            <a:r>
              <a:rPr lang="en-US" altLang="zh-CN" sz="2200" dirty="0">
                <a:solidFill>
                  <a:srgbClr val="5C6166"/>
                </a:solidFill>
                <a:latin typeface="Menlo" panose="020B0609030804020204" pitchFamily="49" charset="0"/>
              </a:rPr>
              <a:t> </a:t>
            </a:r>
            <a:r>
              <a:rPr lang="en-US" altLang="zh-CN" sz="2200" dirty="0">
                <a:solidFill>
                  <a:srgbClr val="A37ACC"/>
                </a:solidFill>
                <a:latin typeface="Menlo" panose="020B0609030804020204" pitchFamily="49" charset="0"/>
              </a:rPr>
              <a:t>3</a:t>
            </a:r>
            <a:endParaRPr lang="en-US" altLang="zh-CN" sz="2200" dirty="0">
              <a:solidFill>
                <a:srgbClr val="5C6166"/>
              </a:solidFill>
              <a:latin typeface="Menlo" panose="020B0609030804020204" pitchFamily="49" charset="0"/>
            </a:endParaRPr>
          </a:p>
          <a:p>
            <a:r>
              <a:rPr lang="zh-CN" altLang="en-US" sz="2200" dirty="0">
                <a:solidFill>
                  <a:srgbClr val="5C6166"/>
                </a:solidFill>
                <a:latin typeface="Menlo" panose="020B0609030804020204" pitchFamily="49" charset="0"/>
              </a:rPr>
              <a:t>  </a:t>
            </a:r>
            <a:r>
              <a:rPr lang="en-US" altLang="zh-CN" sz="2200" dirty="0">
                <a:solidFill>
                  <a:srgbClr val="5C6166"/>
                </a:solidFill>
                <a:latin typeface="Menlo" panose="020B0609030804020204" pitchFamily="49" charset="0"/>
              </a:rPr>
              <a:t>[</a:t>
            </a:r>
            <a:r>
              <a:rPr lang="en-US" altLang="zh-CN" sz="2200" dirty="0">
                <a:solidFill>
                  <a:srgbClr val="4CBF99"/>
                </a:solidFill>
                <a:latin typeface="Menlo" panose="020B0609030804020204" pitchFamily="49" charset="0"/>
              </a:rPr>
              <a:t>d</a:t>
            </a:r>
            <a:r>
              <a:rPr lang="en-US" altLang="zh-CN" sz="2200" dirty="0">
                <a:solidFill>
                  <a:srgbClr val="5C6166"/>
                </a:solidFill>
                <a:latin typeface="Menlo" panose="020B0609030804020204" pitchFamily="49" charset="0"/>
              </a:rPr>
              <a:t>] </a:t>
            </a:r>
            <a:r>
              <a:rPr lang="en-US" altLang="zh-CN" sz="2200" dirty="0">
                <a:solidFill>
                  <a:srgbClr val="ED9366"/>
                </a:solidFill>
                <a:latin typeface="Menlo" panose="020B0609030804020204" pitchFamily="49" charset="0"/>
              </a:rPr>
              <a:t>=&gt;</a:t>
            </a:r>
            <a:r>
              <a:rPr lang="en-US" altLang="zh-CN" sz="2200" dirty="0">
                <a:solidFill>
                  <a:srgbClr val="5C6166"/>
                </a:solidFill>
                <a:latin typeface="Menlo" panose="020B0609030804020204" pitchFamily="49" charset="0"/>
              </a:rPr>
              <a:t> </a:t>
            </a:r>
            <a:r>
              <a:rPr lang="en-US" altLang="zh-CN" sz="2200" dirty="0">
                <a:solidFill>
                  <a:srgbClr val="A37ACC"/>
                </a:solidFill>
                <a:latin typeface="Menlo" panose="020B0609030804020204" pitchFamily="49" charset="0"/>
              </a:rPr>
              <a:t>4</a:t>
            </a:r>
            <a:endParaRPr lang="en-US" altLang="zh-CN" sz="2200" dirty="0">
              <a:solidFill>
                <a:srgbClr val="5C6166"/>
              </a:solidFill>
              <a:latin typeface="Menlo" panose="020B0609030804020204" pitchFamily="49" charset="0"/>
            </a:endParaRPr>
          </a:p>
          <a:p>
            <a:r>
              <a:rPr lang="zh-CN" altLang="en-US" sz="2200" dirty="0">
                <a:solidFill>
                  <a:srgbClr val="5C6166"/>
                </a:solidFill>
                <a:latin typeface="Menlo" panose="020B0609030804020204" pitchFamily="49" charset="0"/>
              </a:rPr>
              <a:t>  </a:t>
            </a:r>
            <a:r>
              <a:rPr lang="en-US" altLang="zh-CN" sz="2200" dirty="0">
                <a:solidFill>
                  <a:srgbClr val="5C6166"/>
                </a:solidFill>
                <a:latin typeface="Menlo" panose="020B0609030804020204" pitchFamily="49" charset="0"/>
              </a:rPr>
              <a:t>[</a:t>
            </a:r>
            <a:r>
              <a:rPr lang="en-US" altLang="zh-CN" sz="2200" dirty="0">
                <a:solidFill>
                  <a:srgbClr val="4CBF99"/>
                </a:solidFill>
                <a:latin typeface="Menlo" panose="020B0609030804020204" pitchFamily="49" charset="0"/>
              </a:rPr>
              <a:t>e</a:t>
            </a:r>
            <a:r>
              <a:rPr lang="en-US" altLang="zh-CN" sz="2200" dirty="0">
                <a:solidFill>
                  <a:srgbClr val="5C6166"/>
                </a:solidFill>
                <a:latin typeface="Menlo" panose="020B0609030804020204" pitchFamily="49" charset="0"/>
              </a:rPr>
              <a:t>] </a:t>
            </a:r>
            <a:r>
              <a:rPr lang="en-US" altLang="zh-CN" sz="2200" dirty="0">
                <a:solidFill>
                  <a:srgbClr val="ED9366"/>
                </a:solidFill>
                <a:latin typeface="Menlo" panose="020B0609030804020204" pitchFamily="49" charset="0"/>
              </a:rPr>
              <a:t>=&gt;</a:t>
            </a:r>
            <a:r>
              <a:rPr lang="en-US" altLang="zh-CN" sz="2200" dirty="0">
                <a:solidFill>
                  <a:srgbClr val="5C6166"/>
                </a:solidFill>
                <a:latin typeface="Menlo" panose="020B0609030804020204" pitchFamily="49" charset="0"/>
              </a:rPr>
              <a:t> </a:t>
            </a:r>
            <a:r>
              <a:rPr lang="en-US" altLang="zh-CN" sz="2200" dirty="0">
                <a:solidFill>
                  <a:srgbClr val="A37ACC"/>
                </a:solidFill>
                <a:latin typeface="Menlo" panose="020B0609030804020204" pitchFamily="49" charset="0"/>
              </a:rPr>
              <a:t>5</a:t>
            </a:r>
            <a:endParaRPr lang="en-US" altLang="zh-CN" sz="2200" dirty="0">
              <a:solidFill>
                <a:srgbClr val="5C6166"/>
              </a:solidFill>
              <a:latin typeface="Menlo" panose="020B0609030804020204" pitchFamily="49" charset="0"/>
            </a:endParaRPr>
          </a:p>
          <a:p>
            <a:r>
              <a:rPr lang="en-US" altLang="zh-CN" sz="2200" dirty="0">
                <a:solidFill>
                  <a:srgbClr val="5C6166"/>
                </a:solidFill>
                <a:latin typeface="Menlo" panose="020B0609030804020204" pitchFamily="49" charset="0"/>
              </a:rPr>
              <a:t>)</a:t>
            </a:r>
          </a:p>
          <a:p>
            <a:r>
              <a:rPr lang="en-US" altLang="zh-CN" sz="2200" dirty="0">
                <a:solidFill>
                  <a:srgbClr val="FA8D3E"/>
                </a:solidFill>
                <a:latin typeface="Menlo" panose="020B0609030804020204" pitchFamily="49" charset="0"/>
              </a:rPr>
              <a:t>Array</a:t>
            </a:r>
            <a:endParaRPr lang="en-US" altLang="zh-CN" sz="2200" dirty="0">
              <a:solidFill>
                <a:srgbClr val="5C6166"/>
              </a:solidFill>
              <a:latin typeface="Menlo" panose="020B0609030804020204" pitchFamily="49" charset="0"/>
            </a:endParaRPr>
          </a:p>
          <a:p>
            <a:r>
              <a:rPr lang="en-US" altLang="zh-CN" sz="2200" dirty="0">
                <a:solidFill>
                  <a:srgbClr val="5C6166"/>
                </a:solidFill>
                <a:latin typeface="Menlo" panose="020B0609030804020204" pitchFamily="49" charset="0"/>
              </a:rPr>
              <a:t>(</a:t>
            </a:r>
          </a:p>
          <a:p>
            <a:r>
              <a:rPr lang="zh-CN" altLang="en-US" sz="2200" dirty="0">
                <a:solidFill>
                  <a:srgbClr val="5C6166"/>
                </a:solidFill>
                <a:latin typeface="Menlo" panose="020B0609030804020204" pitchFamily="49" charset="0"/>
              </a:rPr>
              <a:t>  </a:t>
            </a:r>
            <a:r>
              <a:rPr lang="en-US" altLang="zh-CN" sz="2200" dirty="0">
                <a:solidFill>
                  <a:srgbClr val="5C6166"/>
                </a:solidFill>
                <a:latin typeface="Menlo" panose="020B0609030804020204" pitchFamily="49" charset="0"/>
              </a:rPr>
              <a:t>[</a:t>
            </a:r>
            <a:r>
              <a:rPr lang="en-US" altLang="zh-CN" sz="2200" dirty="0">
                <a:solidFill>
                  <a:srgbClr val="4CBF99"/>
                </a:solidFill>
                <a:latin typeface="Menlo" panose="020B0609030804020204" pitchFamily="49" charset="0"/>
              </a:rPr>
              <a:t>a</a:t>
            </a:r>
            <a:r>
              <a:rPr lang="en-US" altLang="zh-CN" sz="2200" dirty="0">
                <a:solidFill>
                  <a:srgbClr val="5C6166"/>
                </a:solidFill>
                <a:latin typeface="Menlo" panose="020B0609030804020204" pitchFamily="49" charset="0"/>
              </a:rPr>
              <a:t>] </a:t>
            </a:r>
            <a:r>
              <a:rPr lang="en-US" altLang="zh-CN" sz="2200" dirty="0">
                <a:solidFill>
                  <a:srgbClr val="ED9366"/>
                </a:solidFill>
                <a:latin typeface="Menlo" panose="020B0609030804020204" pitchFamily="49" charset="0"/>
              </a:rPr>
              <a:t>=&gt;</a:t>
            </a:r>
            <a:r>
              <a:rPr lang="en-US" altLang="zh-CN" sz="2200" dirty="0">
                <a:solidFill>
                  <a:srgbClr val="5C6166"/>
                </a:solidFill>
                <a:latin typeface="Menlo" panose="020B0609030804020204" pitchFamily="49" charset="0"/>
              </a:rPr>
              <a:t> </a:t>
            </a:r>
            <a:r>
              <a:rPr lang="en-US" altLang="zh-CN" sz="2200" dirty="0">
                <a:solidFill>
                  <a:srgbClr val="A37ACC"/>
                </a:solidFill>
                <a:latin typeface="Menlo" panose="020B0609030804020204" pitchFamily="49" charset="0"/>
              </a:rPr>
              <a:t>1</a:t>
            </a:r>
            <a:endParaRPr lang="en-US" altLang="zh-CN" sz="2200" dirty="0">
              <a:solidFill>
                <a:srgbClr val="5C6166"/>
              </a:solidFill>
              <a:latin typeface="Menlo" panose="020B0609030804020204" pitchFamily="49" charset="0"/>
            </a:endParaRPr>
          </a:p>
          <a:p>
            <a:r>
              <a:rPr lang="zh-CN" altLang="en-US" sz="2200" dirty="0">
                <a:solidFill>
                  <a:srgbClr val="5C6166"/>
                </a:solidFill>
                <a:latin typeface="Menlo" panose="020B0609030804020204" pitchFamily="49" charset="0"/>
              </a:rPr>
              <a:t>  </a:t>
            </a:r>
            <a:r>
              <a:rPr lang="en-US" altLang="zh-CN" sz="2200" dirty="0">
                <a:solidFill>
                  <a:srgbClr val="5C6166"/>
                </a:solidFill>
                <a:latin typeface="Menlo" panose="020B0609030804020204" pitchFamily="49" charset="0"/>
              </a:rPr>
              <a:t>[</a:t>
            </a:r>
            <a:r>
              <a:rPr lang="en-US" altLang="zh-CN" sz="2200" dirty="0">
                <a:solidFill>
                  <a:srgbClr val="4CBF99"/>
                </a:solidFill>
                <a:latin typeface="Menlo" panose="020B0609030804020204" pitchFamily="49" charset="0"/>
              </a:rPr>
              <a:t>b</a:t>
            </a:r>
            <a:r>
              <a:rPr lang="en-US" altLang="zh-CN" sz="2200" dirty="0">
                <a:solidFill>
                  <a:srgbClr val="5C6166"/>
                </a:solidFill>
                <a:latin typeface="Menlo" panose="020B0609030804020204" pitchFamily="49" charset="0"/>
              </a:rPr>
              <a:t>] </a:t>
            </a:r>
            <a:r>
              <a:rPr lang="en-US" altLang="zh-CN" sz="2200" dirty="0">
                <a:solidFill>
                  <a:srgbClr val="ED9366"/>
                </a:solidFill>
                <a:latin typeface="Menlo" panose="020B0609030804020204" pitchFamily="49" charset="0"/>
              </a:rPr>
              <a:t>=&gt;</a:t>
            </a:r>
            <a:r>
              <a:rPr lang="en-US" altLang="zh-CN" sz="2200" dirty="0">
                <a:solidFill>
                  <a:srgbClr val="5C6166"/>
                </a:solidFill>
                <a:latin typeface="Menlo" panose="020B0609030804020204" pitchFamily="49" charset="0"/>
              </a:rPr>
              <a:t> </a:t>
            </a:r>
            <a:r>
              <a:rPr lang="en-US" altLang="zh-CN" sz="2200" dirty="0">
                <a:solidFill>
                  <a:srgbClr val="A37ACC"/>
                </a:solidFill>
                <a:latin typeface="Menlo" panose="020B0609030804020204" pitchFamily="49" charset="0"/>
              </a:rPr>
              <a:t>2</a:t>
            </a:r>
            <a:endParaRPr lang="en-US" altLang="zh-CN" sz="2200" dirty="0">
              <a:solidFill>
                <a:srgbClr val="5C6166"/>
              </a:solidFill>
              <a:latin typeface="Menlo" panose="020B0609030804020204" pitchFamily="49" charset="0"/>
            </a:endParaRPr>
          </a:p>
          <a:p>
            <a:r>
              <a:rPr lang="zh-CN" altLang="en-US" sz="2200" dirty="0">
                <a:solidFill>
                  <a:srgbClr val="5C6166"/>
                </a:solidFill>
                <a:latin typeface="Menlo" panose="020B0609030804020204" pitchFamily="49" charset="0"/>
              </a:rPr>
              <a:t>  </a:t>
            </a:r>
            <a:r>
              <a:rPr lang="en-US" altLang="zh-CN" sz="2200" dirty="0">
                <a:solidFill>
                  <a:srgbClr val="5C6166"/>
                </a:solidFill>
                <a:latin typeface="Menlo" panose="020B0609030804020204" pitchFamily="49" charset="0"/>
              </a:rPr>
              <a:t>[</a:t>
            </a:r>
            <a:r>
              <a:rPr lang="en-US" altLang="zh-CN" sz="2200" dirty="0">
                <a:solidFill>
                  <a:srgbClr val="4CBF99"/>
                </a:solidFill>
                <a:latin typeface="Menlo" panose="020B0609030804020204" pitchFamily="49" charset="0"/>
              </a:rPr>
              <a:t>c</a:t>
            </a:r>
            <a:r>
              <a:rPr lang="en-US" altLang="zh-CN" sz="2200" dirty="0">
                <a:solidFill>
                  <a:srgbClr val="5C6166"/>
                </a:solidFill>
                <a:latin typeface="Menlo" panose="020B0609030804020204" pitchFamily="49" charset="0"/>
              </a:rPr>
              <a:t>] </a:t>
            </a:r>
            <a:r>
              <a:rPr lang="en-US" altLang="zh-CN" sz="2200" dirty="0">
                <a:solidFill>
                  <a:srgbClr val="ED9366"/>
                </a:solidFill>
                <a:latin typeface="Menlo" panose="020B0609030804020204" pitchFamily="49" charset="0"/>
              </a:rPr>
              <a:t>=&gt;</a:t>
            </a:r>
            <a:r>
              <a:rPr lang="en-US" altLang="zh-CN" sz="2200" dirty="0">
                <a:solidFill>
                  <a:srgbClr val="5C6166"/>
                </a:solidFill>
                <a:latin typeface="Menlo" panose="020B0609030804020204" pitchFamily="49" charset="0"/>
              </a:rPr>
              <a:t> </a:t>
            </a:r>
            <a:r>
              <a:rPr lang="en-US" altLang="zh-CN" sz="2200" dirty="0">
                <a:solidFill>
                  <a:srgbClr val="A37ACC"/>
                </a:solidFill>
                <a:latin typeface="Menlo" panose="020B0609030804020204" pitchFamily="49" charset="0"/>
              </a:rPr>
              <a:t>3</a:t>
            </a:r>
            <a:endParaRPr lang="en-US" altLang="zh-CN" sz="2200" dirty="0">
              <a:solidFill>
                <a:srgbClr val="5C6166"/>
              </a:solidFill>
              <a:latin typeface="Menlo" panose="020B0609030804020204" pitchFamily="49" charset="0"/>
            </a:endParaRPr>
          </a:p>
          <a:p>
            <a:r>
              <a:rPr lang="zh-CN" altLang="en-US" sz="2200" dirty="0">
                <a:solidFill>
                  <a:srgbClr val="5C6166"/>
                </a:solidFill>
                <a:latin typeface="Menlo" panose="020B0609030804020204" pitchFamily="49" charset="0"/>
              </a:rPr>
              <a:t>  </a:t>
            </a:r>
            <a:r>
              <a:rPr lang="en-US" altLang="zh-CN" sz="2200" dirty="0">
                <a:solidFill>
                  <a:srgbClr val="5C6166"/>
                </a:solidFill>
                <a:latin typeface="Menlo" panose="020B0609030804020204" pitchFamily="49" charset="0"/>
              </a:rPr>
              <a:t>[</a:t>
            </a:r>
            <a:r>
              <a:rPr lang="en-US" altLang="zh-CN" sz="2200" dirty="0">
                <a:solidFill>
                  <a:srgbClr val="4CBF99"/>
                </a:solidFill>
                <a:latin typeface="Menlo" panose="020B0609030804020204" pitchFamily="49" charset="0"/>
              </a:rPr>
              <a:t>d</a:t>
            </a:r>
            <a:r>
              <a:rPr lang="en-US" altLang="zh-CN" sz="2200" dirty="0">
                <a:solidFill>
                  <a:srgbClr val="5C6166"/>
                </a:solidFill>
                <a:latin typeface="Menlo" panose="020B0609030804020204" pitchFamily="49" charset="0"/>
              </a:rPr>
              <a:t>] </a:t>
            </a:r>
            <a:r>
              <a:rPr lang="en-US" altLang="zh-CN" sz="2200" dirty="0">
                <a:solidFill>
                  <a:srgbClr val="ED9366"/>
                </a:solidFill>
                <a:latin typeface="Menlo" panose="020B0609030804020204" pitchFamily="49" charset="0"/>
              </a:rPr>
              <a:t>=&gt;</a:t>
            </a:r>
            <a:r>
              <a:rPr lang="en-US" altLang="zh-CN" sz="2200" dirty="0">
                <a:solidFill>
                  <a:srgbClr val="5C6166"/>
                </a:solidFill>
                <a:latin typeface="Menlo" panose="020B0609030804020204" pitchFamily="49" charset="0"/>
              </a:rPr>
              <a:t> </a:t>
            </a:r>
            <a:r>
              <a:rPr lang="en-US" altLang="zh-CN" sz="2200" dirty="0">
                <a:solidFill>
                  <a:srgbClr val="A37ACC"/>
                </a:solidFill>
                <a:latin typeface="Menlo" panose="020B0609030804020204" pitchFamily="49" charset="0"/>
              </a:rPr>
              <a:t>4</a:t>
            </a:r>
            <a:endParaRPr lang="en-US" altLang="zh-CN" sz="2200" dirty="0">
              <a:solidFill>
                <a:srgbClr val="5C6166"/>
              </a:solidFill>
              <a:latin typeface="Menlo" panose="020B0609030804020204" pitchFamily="49" charset="0"/>
            </a:endParaRPr>
          </a:p>
          <a:p>
            <a:r>
              <a:rPr lang="zh-CN" altLang="en-US" sz="2200" dirty="0">
                <a:solidFill>
                  <a:srgbClr val="5C6166"/>
                </a:solidFill>
                <a:latin typeface="Menlo" panose="020B0609030804020204" pitchFamily="49" charset="0"/>
              </a:rPr>
              <a:t>  </a:t>
            </a:r>
            <a:r>
              <a:rPr lang="en-US" altLang="zh-CN" sz="2200" dirty="0">
                <a:solidFill>
                  <a:srgbClr val="5C6166"/>
                </a:solidFill>
                <a:latin typeface="Menlo" panose="020B0609030804020204" pitchFamily="49" charset="0"/>
              </a:rPr>
              <a:t>[</a:t>
            </a:r>
            <a:r>
              <a:rPr lang="en-US" altLang="zh-CN" sz="2200" dirty="0">
                <a:solidFill>
                  <a:srgbClr val="4CBF99"/>
                </a:solidFill>
                <a:latin typeface="Menlo" panose="020B0609030804020204" pitchFamily="49" charset="0"/>
              </a:rPr>
              <a:t>e</a:t>
            </a:r>
            <a:r>
              <a:rPr lang="en-US" altLang="zh-CN" sz="2200" dirty="0">
                <a:solidFill>
                  <a:srgbClr val="5C6166"/>
                </a:solidFill>
                <a:latin typeface="Menlo" panose="020B0609030804020204" pitchFamily="49" charset="0"/>
              </a:rPr>
              <a:t>] </a:t>
            </a:r>
            <a:r>
              <a:rPr lang="en-US" altLang="zh-CN" sz="2200" dirty="0">
                <a:solidFill>
                  <a:srgbClr val="ED9366"/>
                </a:solidFill>
                <a:latin typeface="Menlo" panose="020B0609030804020204" pitchFamily="49" charset="0"/>
              </a:rPr>
              <a:t>=&gt;</a:t>
            </a:r>
            <a:r>
              <a:rPr lang="en-US" altLang="zh-CN" sz="2200" dirty="0">
                <a:solidFill>
                  <a:srgbClr val="5C6166"/>
                </a:solidFill>
                <a:latin typeface="Menlo" panose="020B0609030804020204" pitchFamily="49" charset="0"/>
              </a:rPr>
              <a:t> </a:t>
            </a:r>
            <a:r>
              <a:rPr lang="en-US" altLang="zh-CN" sz="2200" dirty="0">
                <a:solidFill>
                  <a:srgbClr val="A37ACC"/>
                </a:solidFill>
                <a:latin typeface="Menlo" panose="020B0609030804020204" pitchFamily="49" charset="0"/>
              </a:rPr>
              <a:t>5</a:t>
            </a:r>
            <a:endParaRPr lang="en-US" altLang="zh-CN" sz="2200" dirty="0">
              <a:solidFill>
                <a:srgbClr val="5C6166"/>
              </a:solidFill>
              <a:latin typeface="Menlo" panose="020B0609030804020204" pitchFamily="49" charset="0"/>
            </a:endParaRPr>
          </a:p>
          <a:p>
            <a:r>
              <a:rPr lang="en-US" altLang="zh-CN" sz="2200" dirty="0">
                <a:solidFill>
                  <a:srgbClr val="5C6166"/>
                </a:solidFill>
                <a:latin typeface="Menlo" panose="020B0609030804020204" pitchFamily="49" charset="0"/>
              </a:rPr>
              <a:t>)</a:t>
            </a:r>
            <a:endParaRPr lang="en-US" altLang="zh-CN" sz="2200" b="0" dirty="0">
              <a:solidFill>
                <a:srgbClr val="5C6166"/>
              </a:solidFill>
              <a:effectLst/>
              <a:latin typeface="Menlo" panose="020B0609030804020204" pitchFamily="49" charset="0"/>
            </a:endParaRPr>
          </a:p>
        </p:txBody>
      </p:sp>
    </p:spTree>
    <p:extLst>
      <p:ext uri="{BB962C8B-B14F-4D97-AF65-F5344CB8AC3E}">
        <p14:creationId xmlns:p14="http://schemas.microsoft.com/office/powerpoint/2010/main" val="4109074769"/>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JSON</a:t>
            </a:r>
            <a:r>
              <a:rPr lang="zh-CN" altLang="en-US" dirty="0"/>
              <a:t>基础</a:t>
            </a:r>
          </a:p>
        </p:txBody>
      </p:sp>
      <p:sp>
        <p:nvSpPr>
          <p:cNvPr id="4" name="文本框 3">
            <a:extLst>
              <a:ext uri="{FF2B5EF4-FFF2-40B4-BE49-F238E27FC236}">
                <a16:creationId xmlns:a16="http://schemas.microsoft.com/office/drawing/2014/main" id="{691F3DDB-6E81-A740-B799-C78CD3F5F40A}"/>
              </a:ext>
            </a:extLst>
          </p:cNvPr>
          <p:cNvSpPr txBox="1"/>
          <p:nvPr/>
        </p:nvSpPr>
        <p:spPr>
          <a:xfrm>
            <a:off x="855876" y="1366761"/>
            <a:ext cx="10437986" cy="461665"/>
          </a:xfrm>
          <a:prstGeom prst="rect">
            <a:avLst/>
          </a:prstGeom>
          <a:noFill/>
        </p:spPr>
        <p:txBody>
          <a:bodyPr wrap="square" rtlCol="0">
            <a:spAutoFit/>
          </a:bodyPr>
          <a:lstStyle/>
          <a:p>
            <a:r>
              <a:rPr lang="zh-CN" altLang="en-US" sz="2400" b="1" dirty="0"/>
              <a:t>示例：将上面小明的 </a:t>
            </a:r>
            <a:r>
              <a:rPr lang="en-US" altLang="zh-CN" sz="2400" b="1" dirty="0"/>
              <a:t>JSON</a:t>
            </a:r>
            <a:r>
              <a:rPr lang="zh-CN" altLang="en-US" sz="2400" b="1" dirty="0"/>
              <a:t>字符创转化成</a:t>
            </a:r>
            <a:r>
              <a:rPr lang="en-US" altLang="zh-CN" sz="2400" b="1" dirty="0"/>
              <a:t>PHP</a:t>
            </a:r>
            <a:r>
              <a:rPr lang="zh-CN" altLang="en-US" sz="2400" b="1" dirty="0"/>
              <a:t>中的对象</a:t>
            </a:r>
            <a:endParaRPr lang="en-US" altLang="zh-CN" sz="2400" b="1" dirty="0"/>
          </a:p>
        </p:txBody>
      </p:sp>
      <p:pic>
        <p:nvPicPr>
          <p:cNvPr id="8" name="Picture 2" descr="科普日谈丨揭开“干细胞上清液”的神秘面纱-恒青康寿">
            <a:extLst>
              <a:ext uri="{FF2B5EF4-FFF2-40B4-BE49-F238E27FC236}">
                <a16:creationId xmlns:a16="http://schemas.microsoft.com/office/drawing/2014/main" id="{9875BFE2-14E3-CE41-96CB-47770950E7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7414" y="3068960"/>
            <a:ext cx="3573192" cy="319633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55C0E291-0EFB-8D4E-9B4B-299778C4E7BB}"/>
              </a:ext>
            </a:extLst>
          </p:cNvPr>
          <p:cNvSpPr/>
          <p:nvPr/>
        </p:nvSpPr>
        <p:spPr>
          <a:xfrm>
            <a:off x="910630" y="2006575"/>
            <a:ext cx="6779716" cy="3970318"/>
          </a:xfrm>
          <a:prstGeom prst="rect">
            <a:avLst/>
          </a:prstGeom>
        </p:spPr>
        <p:txBody>
          <a:bodyPr wrap="square">
            <a:spAutoFit/>
          </a:bodyPr>
          <a:lstStyle/>
          <a:p>
            <a:r>
              <a:rPr lang="en-US" altLang="zh-CN" dirty="0">
                <a:solidFill>
                  <a:srgbClr val="5C6166"/>
                </a:solidFill>
                <a:latin typeface="Menlo" panose="020B0609030804020204" pitchFamily="49" charset="0"/>
              </a:rPr>
              <a:t>$</a:t>
            </a:r>
            <a:r>
              <a:rPr lang="en-US" altLang="zh-CN" dirty="0" err="1">
                <a:solidFill>
                  <a:srgbClr val="5C6166"/>
                </a:solidFill>
                <a:latin typeface="Menlo" panose="020B0609030804020204" pitchFamily="49" charset="0"/>
              </a:rPr>
              <a:t>jsonString</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'{"name":"</a:t>
            </a:r>
            <a:r>
              <a:rPr lang="zh-CN" altLang="en-US" dirty="0">
                <a:solidFill>
                  <a:srgbClr val="86B300"/>
                </a:solidFill>
                <a:latin typeface="Menlo" panose="020B0609030804020204" pitchFamily="49" charset="0"/>
              </a:rPr>
              <a:t>小明</a:t>
            </a:r>
            <a:r>
              <a:rPr lang="en-US" altLang="zh-CN" dirty="0">
                <a:solidFill>
                  <a:srgbClr val="86B300"/>
                </a:solidFill>
                <a:latin typeface="Menlo" panose="020B0609030804020204" pitchFamily="49" charset="0"/>
              </a:rPr>
              <a:t>",</a:t>
            </a:r>
            <a:endParaRPr lang="zh-CN" altLang="en-US" dirty="0">
              <a:solidFill>
                <a:srgbClr val="5C6166"/>
              </a:solidFill>
              <a:latin typeface="Menlo" panose="020B0609030804020204" pitchFamily="49" charset="0"/>
            </a:endParaRP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"age":16,</a:t>
            </a:r>
            <a:endParaRPr lang="en-US" altLang="zh-CN" dirty="0">
              <a:solidFill>
                <a:srgbClr val="5C6166"/>
              </a:solidFill>
              <a:latin typeface="Menlo" panose="020B0609030804020204" pitchFamily="49" charset="0"/>
            </a:endParaRP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a:t>
            </a:r>
            <a:r>
              <a:rPr lang="en-US" altLang="zh-CN" dirty="0" err="1">
                <a:solidFill>
                  <a:srgbClr val="86B300"/>
                </a:solidFill>
                <a:latin typeface="Menlo" panose="020B0609030804020204" pitchFamily="49" charset="0"/>
              </a:rPr>
              <a:t>gender":false</a:t>
            </a:r>
            <a:r>
              <a:rPr lang="en-US" altLang="zh-CN" dirty="0">
                <a:solidFill>
                  <a:srgbClr val="86B300"/>
                </a:solidFill>
                <a:latin typeface="Menlo" panose="020B0609030804020204" pitchFamily="49" charset="0"/>
              </a:rPr>
              <a:t>,</a:t>
            </a:r>
            <a:endParaRPr lang="en-US" altLang="zh-CN" dirty="0">
              <a:solidFill>
                <a:srgbClr val="5C6166"/>
              </a:solidFill>
              <a:latin typeface="Menlo" panose="020B0609030804020204" pitchFamily="49" charset="0"/>
            </a:endParaRP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"height":1.72,</a:t>
            </a:r>
            <a:endParaRPr lang="en-US" altLang="zh-CN" dirty="0">
              <a:solidFill>
                <a:srgbClr val="5C6166"/>
              </a:solidFill>
              <a:latin typeface="Menlo" panose="020B0609030804020204" pitchFamily="49" charset="0"/>
            </a:endParaRP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a:t>
            </a:r>
            <a:r>
              <a:rPr lang="en-US" altLang="zh-CN" dirty="0" err="1">
                <a:solidFill>
                  <a:srgbClr val="86B300"/>
                </a:solidFill>
                <a:latin typeface="Menlo" panose="020B0609030804020204" pitchFamily="49" charset="0"/>
              </a:rPr>
              <a:t>grade":null</a:t>
            </a:r>
            <a:r>
              <a:rPr lang="en-US" altLang="zh-CN" dirty="0">
                <a:solidFill>
                  <a:srgbClr val="86B300"/>
                </a:solidFill>
                <a:latin typeface="Menlo" panose="020B0609030804020204" pitchFamily="49" charset="0"/>
              </a:rPr>
              <a:t>,</a:t>
            </a:r>
            <a:endParaRPr lang="en-US" altLang="zh-CN" dirty="0">
              <a:solidFill>
                <a:srgbClr val="5C6166"/>
              </a:solidFill>
              <a:latin typeface="Menlo" panose="020B0609030804020204" pitchFamily="49" charset="0"/>
            </a:endParaRP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"skills":[</a:t>
            </a:r>
            <a:endParaRPr lang="en-US" altLang="zh-CN" dirty="0">
              <a:solidFill>
                <a:srgbClr val="5C6166"/>
              </a:solidFill>
              <a:latin typeface="Menlo" panose="020B0609030804020204" pitchFamily="49" charset="0"/>
            </a:endParaRP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"JavaScript",</a:t>
            </a:r>
            <a:endParaRPr lang="en-US" altLang="zh-CN" dirty="0">
              <a:solidFill>
                <a:srgbClr val="5C6166"/>
              </a:solidFill>
              <a:latin typeface="Menlo" panose="020B0609030804020204" pitchFamily="49" charset="0"/>
            </a:endParaRP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"PHP",</a:t>
            </a:r>
            <a:endParaRPr lang="en-US" altLang="zh-CN" dirty="0">
              <a:solidFill>
                <a:srgbClr val="5C6166"/>
              </a:solidFill>
              <a:latin typeface="Menlo" panose="020B0609030804020204" pitchFamily="49" charset="0"/>
            </a:endParaRP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"JAVA"]</a:t>
            </a:r>
            <a:endParaRPr lang="en-US" altLang="zh-CN" dirty="0">
              <a:solidFill>
                <a:srgbClr val="5C6166"/>
              </a:solidFill>
              <a:latin typeface="Menlo" panose="020B0609030804020204" pitchFamily="49" charset="0"/>
            </a:endParaRPr>
          </a:p>
          <a:p>
            <a:r>
              <a:rPr lang="zh-CN" altLang="en-US" dirty="0">
                <a:solidFill>
                  <a:srgbClr val="86B300"/>
                </a:solidFill>
                <a:latin typeface="Menlo" panose="020B0609030804020204" pitchFamily="49" charset="0"/>
              </a:rPr>
              <a:t>               </a:t>
            </a:r>
            <a:r>
              <a:rPr lang="en-US" altLang="zh-CN" dirty="0">
                <a:solidFill>
                  <a:srgbClr val="86B300"/>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i="1" dirty="0">
                <a:solidFill>
                  <a:srgbClr val="787B80"/>
                </a:solidFill>
                <a:latin typeface="Menlo" panose="020B0609030804020204" pitchFamily="49" charset="0"/>
              </a:rPr>
              <a:t>// </a:t>
            </a:r>
            <a:r>
              <a:rPr lang="zh-CN" altLang="en-US" i="1" dirty="0">
                <a:solidFill>
                  <a:srgbClr val="787B80"/>
                </a:solidFill>
                <a:latin typeface="Menlo" panose="020B0609030804020204" pitchFamily="49" charset="0"/>
              </a:rPr>
              <a:t>模拟从前端获取的</a:t>
            </a:r>
            <a:r>
              <a:rPr lang="en-US" altLang="zh-CN" i="1" dirty="0">
                <a:solidFill>
                  <a:srgbClr val="787B80"/>
                </a:solidFill>
                <a:latin typeface="Menlo" panose="020B0609030804020204" pitchFamily="49" charset="0"/>
              </a:rPr>
              <a:t>json</a:t>
            </a:r>
            <a:r>
              <a:rPr lang="zh-CN" altLang="en-US" i="1" dirty="0">
                <a:solidFill>
                  <a:srgbClr val="787B80"/>
                </a:solidFill>
                <a:latin typeface="Menlo" panose="020B0609030804020204" pitchFamily="49" charset="0"/>
              </a:rPr>
              <a:t>格式数据</a:t>
            </a:r>
            <a:endParaRPr lang="zh-CN" altLang="en-US" dirty="0">
              <a:solidFill>
                <a:srgbClr val="5C6166"/>
              </a:solidFill>
              <a:latin typeface="Menlo" panose="020B0609030804020204" pitchFamily="49" charset="0"/>
            </a:endParaRPr>
          </a:p>
          <a:p>
            <a:r>
              <a:rPr lang="en-US" altLang="zh-CN" dirty="0">
                <a:solidFill>
                  <a:srgbClr val="5C6166"/>
                </a:solidFill>
                <a:latin typeface="Menlo" panose="020B0609030804020204" pitchFamily="49" charset="0"/>
              </a:rPr>
              <a:t>$</a:t>
            </a:r>
            <a:r>
              <a:rPr lang="en-US" altLang="zh-CN" dirty="0" err="1">
                <a:solidFill>
                  <a:srgbClr val="5C6166"/>
                </a:solidFill>
                <a:latin typeface="Menlo" panose="020B0609030804020204" pitchFamily="49" charset="0"/>
              </a:rPr>
              <a:t>dataArr</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err="1">
                <a:solidFill>
                  <a:srgbClr val="F07171"/>
                </a:solidFill>
                <a:latin typeface="Menlo" panose="020B0609030804020204" pitchFamily="49" charset="0"/>
              </a:rPr>
              <a:t>json_decode</a:t>
            </a:r>
            <a:r>
              <a:rPr lang="en-US" altLang="zh-CN" dirty="0">
                <a:solidFill>
                  <a:srgbClr val="5C6166"/>
                </a:solidFill>
                <a:latin typeface="Menlo" panose="020B0609030804020204" pitchFamily="49" charset="0"/>
              </a:rPr>
              <a:t>($</a:t>
            </a:r>
            <a:r>
              <a:rPr lang="en-US" altLang="zh-CN" dirty="0" err="1">
                <a:solidFill>
                  <a:srgbClr val="5C6166"/>
                </a:solidFill>
                <a:latin typeface="Menlo" panose="020B0609030804020204" pitchFamily="49" charset="0"/>
              </a:rPr>
              <a:t>jsonString</a:t>
            </a:r>
            <a:r>
              <a:rPr lang="en-US" altLang="zh-CN" dirty="0">
                <a:solidFill>
                  <a:srgbClr val="5C6166"/>
                </a:solidFill>
                <a:latin typeface="Menlo" panose="020B0609030804020204" pitchFamily="49" charset="0"/>
              </a:rPr>
              <a:t>);</a:t>
            </a:r>
            <a:r>
              <a:rPr lang="en-US" altLang="zh-CN" i="1" dirty="0">
                <a:solidFill>
                  <a:srgbClr val="787B80"/>
                </a:solidFill>
                <a:latin typeface="Menlo" panose="020B0609030804020204" pitchFamily="49" charset="0"/>
              </a:rPr>
              <a:t>// </a:t>
            </a:r>
            <a:r>
              <a:rPr lang="zh-CN" altLang="en-US" i="1" dirty="0">
                <a:solidFill>
                  <a:srgbClr val="787B80"/>
                </a:solidFill>
                <a:latin typeface="Menlo" panose="020B0609030804020204" pitchFamily="49" charset="0"/>
              </a:rPr>
              <a:t>将数据转化成</a:t>
            </a:r>
            <a:r>
              <a:rPr lang="en-US" altLang="zh-CN" i="1" dirty="0">
                <a:solidFill>
                  <a:srgbClr val="787B80"/>
                </a:solidFill>
                <a:latin typeface="Menlo" panose="020B0609030804020204" pitchFamily="49" charset="0"/>
              </a:rPr>
              <a:t>PHP</a:t>
            </a:r>
            <a:r>
              <a:rPr lang="zh-CN" altLang="en-US" i="1" dirty="0">
                <a:solidFill>
                  <a:srgbClr val="787B80"/>
                </a:solidFill>
                <a:latin typeface="Menlo" panose="020B0609030804020204" pitchFamily="49" charset="0"/>
              </a:rPr>
              <a:t>数据类型</a:t>
            </a:r>
            <a:endParaRPr lang="zh-CN" altLang="en-US" dirty="0">
              <a:solidFill>
                <a:srgbClr val="5C6166"/>
              </a:solidFill>
              <a:latin typeface="Menlo" panose="020B0609030804020204" pitchFamily="49" charset="0"/>
            </a:endParaRPr>
          </a:p>
          <a:p>
            <a:r>
              <a:rPr lang="en-US" altLang="zh-CN" dirty="0">
                <a:solidFill>
                  <a:srgbClr val="F07171"/>
                </a:solidFill>
                <a:latin typeface="Menlo" panose="020B0609030804020204" pitchFamily="49" charset="0"/>
              </a:rPr>
              <a:t>echo</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"&lt;pre&gt;"</a:t>
            </a:r>
            <a:r>
              <a:rPr lang="en-US" altLang="zh-CN" dirty="0">
                <a:solidFill>
                  <a:srgbClr val="5C6166"/>
                </a:solidFill>
                <a:latin typeface="Menlo" panose="020B0609030804020204" pitchFamily="49" charset="0"/>
              </a:rPr>
              <a:t>;</a:t>
            </a:r>
          </a:p>
          <a:p>
            <a:r>
              <a:rPr lang="en-US" altLang="zh-CN" dirty="0" err="1">
                <a:solidFill>
                  <a:srgbClr val="F07171"/>
                </a:solidFill>
                <a:latin typeface="Menlo" panose="020B0609030804020204" pitchFamily="49" charset="0"/>
              </a:rPr>
              <a:t>print_r</a:t>
            </a:r>
            <a:r>
              <a:rPr lang="en-US" altLang="zh-CN" dirty="0">
                <a:solidFill>
                  <a:srgbClr val="5C6166"/>
                </a:solidFill>
                <a:latin typeface="Menlo" panose="020B0609030804020204" pitchFamily="49" charset="0"/>
              </a:rPr>
              <a:t>($</a:t>
            </a:r>
            <a:r>
              <a:rPr lang="en-US" altLang="zh-CN" dirty="0" err="1">
                <a:solidFill>
                  <a:srgbClr val="5C6166"/>
                </a:solidFill>
                <a:latin typeface="Menlo" panose="020B0609030804020204" pitchFamily="49" charset="0"/>
              </a:rPr>
              <a:t>dataArr</a:t>
            </a:r>
            <a:r>
              <a:rPr lang="en-US" altLang="zh-CN" dirty="0">
                <a:solidFill>
                  <a:srgbClr val="5C6166"/>
                </a:solidFill>
                <a:latin typeface="Menlo" panose="020B0609030804020204" pitchFamily="49" charset="0"/>
              </a:rPr>
              <a:t>);</a:t>
            </a:r>
            <a:endParaRPr lang="en-US" altLang="zh-CN" b="0" dirty="0">
              <a:solidFill>
                <a:srgbClr val="5C6166"/>
              </a:solidFill>
              <a:effectLst/>
              <a:latin typeface="Menlo" panose="020B0609030804020204" pitchFamily="49" charset="0"/>
            </a:endParaRPr>
          </a:p>
        </p:txBody>
      </p:sp>
      <p:sp>
        <p:nvSpPr>
          <p:cNvPr id="5" name="矩形 4">
            <a:extLst>
              <a:ext uri="{FF2B5EF4-FFF2-40B4-BE49-F238E27FC236}">
                <a16:creationId xmlns:a16="http://schemas.microsoft.com/office/drawing/2014/main" id="{6D169C83-7900-9C4A-BE08-1CB41E15EDE3}"/>
              </a:ext>
            </a:extLst>
          </p:cNvPr>
          <p:cNvSpPr/>
          <p:nvPr/>
        </p:nvSpPr>
        <p:spPr>
          <a:xfrm>
            <a:off x="1254075" y="1090742"/>
            <a:ext cx="6092825" cy="5170646"/>
          </a:xfrm>
          <a:prstGeom prst="rect">
            <a:avLst/>
          </a:prstGeom>
          <a:solidFill>
            <a:schemeClr val="bg1"/>
          </a:solidFill>
          <a:ln w="57150">
            <a:solidFill>
              <a:srgbClr val="0070C0"/>
            </a:solidFill>
          </a:ln>
        </p:spPr>
        <p:txBody>
          <a:bodyPr>
            <a:spAutoFit/>
          </a:bodyPr>
          <a:lstStyle/>
          <a:p>
            <a:r>
              <a:rPr lang="en-US" altLang="zh-CN" sz="2200" dirty="0" err="1">
                <a:solidFill>
                  <a:srgbClr val="4CBF99"/>
                </a:solidFill>
                <a:latin typeface="Menlo" panose="020B0609030804020204" pitchFamily="49" charset="0"/>
              </a:rPr>
              <a:t>stdClass</a:t>
            </a:r>
            <a:r>
              <a:rPr lang="en-US" altLang="zh-CN" sz="2200" dirty="0">
                <a:solidFill>
                  <a:srgbClr val="5C6166"/>
                </a:solidFill>
                <a:latin typeface="Menlo" panose="020B0609030804020204" pitchFamily="49" charset="0"/>
              </a:rPr>
              <a:t> </a:t>
            </a:r>
            <a:r>
              <a:rPr lang="en-US" altLang="zh-CN" sz="2200" dirty="0">
                <a:solidFill>
                  <a:srgbClr val="FA8D3E"/>
                </a:solidFill>
                <a:latin typeface="Menlo" panose="020B0609030804020204" pitchFamily="49" charset="0"/>
              </a:rPr>
              <a:t>Object</a:t>
            </a:r>
            <a:endParaRPr lang="en-US" altLang="zh-CN" sz="2200" dirty="0">
              <a:solidFill>
                <a:srgbClr val="5C6166"/>
              </a:solidFill>
              <a:latin typeface="Menlo" panose="020B0609030804020204" pitchFamily="49" charset="0"/>
            </a:endParaRPr>
          </a:p>
          <a:p>
            <a:r>
              <a:rPr lang="en-US" altLang="zh-CN" sz="2200" dirty="0">
                <a:solidFill>
                  <a:srgbClr val="5C6166"/>
                </a:solidFill>
                <a:latin typeface="Menlo" panose="020B0609030804020204" pitchFamily="49" charset="0"/>
              </a:rPr>
              <a:t>(</a:t>
            </a:r>
          </a:p>
          <a:p>
            <a:r>
              <a:rPr lang="zh-CN" altLang="en-US" sz="2200" dirty="0">
                <a:solidFill>
                  <a:srgbClr val="5C6166"/>
                </a:solidFill>
                <a:latin typeface="Menlo" panose="020B0609030804020204" pitchFamily="49" charset="0"/>
              </a:rPr>
              <a:t>  </a:t>
            </a:r>
            <a:r>
              <a:rPr lang="en-US" altLang="zh-CN" sz="2200" dirty="0">
                <a:solidFill>
                  <a:srgbClr val="5C6166"/>
                </a:solidFill>
                <a:latin typeface="Menlo" panose="020B0609030804020204" pitchFamily="49" charset="0"/>
              </a:rPr>
              <a:t>[</a:t>
            </a:r>
            <a:r>
              <a:rPr lang="en-US" altLang="zh-CN" sz="2200" dirty="0">
                <a:solidFill>
                  <a:srgbClr val="4CBF99"/>
                </a:solidFill>
                <a:latin typeface="Menlo" panose="020B0609030804020204" pitchFamily="49" charset="0"/>
              </a:rPr>
              <a:t>name</a:t>
            </a:r>
            <a:r>
              <a:rPr lang="en-US" altLang="zh-CN" sz="2200" dirty="0">
                <a:solidFill>
                  <a:srgbClr val="5C6166"/>
                </a:solidFill>
                <a:latin typeface="Menlo" panose="020B0609030804020204" pitchFamily="49" charset="0"/>
              </a:rPr>
              <a:t>] </a:t>
            </a:r>
            <a:r>
              <a:rPr lang="en-US" altLang="zh-CN" sz="2200" dirty="0">
                <a:solidFill>
                  <a:srgbClr val="ED9366"/>
                </a:solidFill>
                <a:latin typeface="Menlo" panose="020B0609030804020204" pitchFamily="49" charset="0"/>
              </a:rPr>
              <a:t>=&gt;</a:t>
            </a:r>
            <a:r>
              <a:rPr lang="en-US" altLang="zh-CN" sz="2200" dirty="0">
                <a:solidFill>
                  <a:srgbClr val="5C6166"/>
                </a:solidFill>
                <a:latin typeface="Menlo" panose="020B0609030804020204" pitchFamily="49" charset="0"/>
              </a:rPr>
              <a:t> </a:t>
            </a:r>
            <a:r>
              <a:rPr lang="zh-CN" altLang="en-US" sz="2200" dirty="0">
                <a:solidFill>
                  <a:srgbClr val="4CBF99"/>
                </a:solidFill>
                <a:latin typeface="Menlo" panose="020B0609030804020204" pitchFamily="49" charset="0"/>
              </a:rPr>
              <a:t>小明</a:t>
            </a:r>
            <a:endParaRPr lang="zh-CN" altLang="en-US" sz="2200" dirty="0">
              <a:solidFill>
                <a:srgbClr val="5C6166"/>
              </a:solidFill>
              <a:latin typeface="Menlo" panose="020B0609030804020204" pitchFamily="49" charset="0"/>
            </a:endParaRPr>
          </a:p>
          <a:p>
            <a:r>
              <a:rPr lang="zh-CN" altLang="en-US" sz="2200" dirty="0">
                <a:solidFill>
                  <a:srgbClr val="5C6166"/>
                </a:solidFill>
                <a:latin typeface="Menlo" panose="020B0609030804020204" pitchFamily="49" charset="0"/>
              </a:rPr>
              <a:t>  </a:t>
            </a:r>
            <a:r>
              <a:rPr lang="en-US" altLang="zh-CN" sz="2200" dirty="0">
                <a:solidFill>
                  <a:srgbClr val="5C6166"/>
                </a:solidFill>
                <a:latin typeface="Menlo" panose="020B0609030804020204" pitchFamily="49" charset="0"/>
              </a:rPr>
              <a:t>[</a:t>
            </a:r>
            <a:r>
              <a:rPr lang="en-US" altLang="zh-CN" sz="2200" dirty="0">
                <a:solidFill>
                  <a:srgbClr val="4CBF99"/>
                </a:solidFill>
                <a:latin typeface="Menlo" panose="020B0609030804020204" pitchFamily="49" charset="0"/>
              </a:rPr>
              <a:t>age</a:t>
            </a:r>
            <a:r>
              <a:rPr lang="en-US" altLang="zh-CN" sz="2200" dirty="0">
                <a:solidFill>
                  <a:srgbClr val="5C6166"/>
                </a:solidFill>
                <a:latin typeface="Menlo" panose="020B0609030804020204" pitchFamily="49" charset="0"/>
              </a:rPr>
              <a:t>] </a:t>
            </a:r>
            <a:r>
              <a:rPr lang="en-US" altLang="zh-CN" sz="2200" dirty="0">
                <a:solidFill>
                  <a:srgbClr val="ED9366"/>
                </a:solidFill>
                <a:latin typeface="Menlo" panose="020B0609030804020204" pitchFamily="49" charset="0"/>
              </a:rPr>
              <a:t>=&gt;</a:t>
            </a:r>
            <a:r>
              <a:rPr lang="en-US" altLang="zh-CN" sz="2200" dirty="0">
                <a:solidFill>
                  <a:srgbClr val="5C6166"/>
                </a:solidFill>
                <a:latin typeface="Menlo" panose="020B0609030804020204" pitchFamily="49" charset="0"/>
              </a:rPr>
              <a:t> </a:t>
            </a:r>
            <a:r>
              <a:rPr lang="en-US" altLang="zh-CN" sz="2200" dirty="0">
                <a:solidFill>
                  <a:srgbClr val="A37ACC"/>
                </a:solidFill>
                <a:latin typeface="Menlo" panose="020B0609030804020204" pitchFamily="49" charset="0"/>
              </a:rPr>
              <a:t>16</a:t>
            </a:r>
            <a:endParaRPr lang="en-US" altLang="zh-CN" sz="2200" dirty="0">
              <a:solidFill>
                <a:srgbClr val="5C6166"/>
              </a:solidFill>
              <a:latin typeface="Menlo" panose="020B0609030804020204" pitchFamily="49" charset="0"/>
            </a:endParaRPr>
          </a:p>
          <a:p>
            <a:r>
              <a:rPr lang="zh-CN" altLang="en-US" sz="2200" dirty="0">
                <a:solidFill>
                  <a:srgbClr val="5C6166"/>
                </a:solidFill>
                <a:latin typeface="Menlo" panose="020B0609030804020204" pitchFamily="49" charset="0"/>
              </a:rPr>
              <a:t>  </a:t>
            </a:r>
            <a:r>
              <a:rPr lang="en-US" altLang="zh-CN" sz="2200" dirty="0">
                <a:solidFill>
                  <a:srgbClr val="5C6166"/>
                </a:solidFill>
                <a:latin typeface="Menlo" panose="020B0609030804020204" pitchFamily="49" charset="0"/>
              </a:rPr>
              <a:t>[</a:t>
            </a:r>
            <a:r>
              <a:rPr lang="en-US" altLang="zh-CN" sz="2200" dirty="0">
                <a:solidFill>
                  <a:srgbClr val="4CBF99"/>
                </a:solidFill>
                <a:latin typeface="Menlo" panose="020B0609030804020204" pitchFamily="49" charset="0"/>
              </a:rPr>
              <a:t>gender</a:t>
            </a:r>
            <a:r>
              <a:rPr lang="en-US" altLang="zh-CN" sz="2200" dirty="0">
                <a:solidFill>
                  <a:srgbClr val="5C6166"/>
                </a:solidFill>
                <a:latin typeface="Menlo" panose="020B0609030804020204" pitchFamily="49" charset="0"/>
              </a:rPr>
              <a:t>] </a:t>
            </a:r>
            <a:r>
              <a:rPr lang="en-US" altLang="zh-CN" sz="2200" dirty="0">
                <a:solidFill>
                  <a:srgbClr val="ED9366"/>
                </a:solidFill>
                <a:latin typeface="Menlo" panose="020B0609030804020204" pitchFamily="49" charset="0"/>
              </a:rPr>
              <a:t>=&gt;</a:t>
            </a:r>
            <a:r>
              <a:rPr lang="en-US" altLang="zh-CN" sz="2200" dirty="0">
                <a:solidFill>
                  <a:srgbClr val="5C6166"/>
                </a:solidFill>
                <a:latin typeface="Menlo" panose="020B0609030804020204" pitchFamily="49" charset="0"/>
              </a:rPr>
              <a:t> </a:t>
            </a:r>
          </a:p>
          <a:p>
            <a:r>
              <a:rPr lang="zh-CN" altLang="en-US" sz="2200" dirty="0">
                <a:solidFill>
                  <a:srgbClr val="5C6166"/>
                </a:solidFill>
                <a:latin typeface="Menlo" panose="020B0609030804020204" pitchFamily="49" charset="0"/>
              </a:rPr>
              <a:t>  </a:t>
            </a:r>
            <a:r>
              <a:rPr lang="en-US" altLang="zh-CN" sz="2200" dirty="0">
                <a:solidFill>
                  <a:srgbClr val="5C6166"/>
                </a:solidFill>
                <a:latin typeface="Menlo" panose="020B0609030804020204" pitchFamily="49" charset="0"/>
              </a:rPr>
              <a:t>[</a:t>
            </a:r>
            <a:r>
              <a:rPr lang="en-US" altLang="zh-CN" sz="2200" dirty="0">
                <a:solidFill>
                  <a:srgbClr val="4CBF99"/>
                </a:solidFill>
                <a:latin typeface="Menlo" panose="020B0609030804020204" pitchFamily="49" charset="0"/>
              </a:rPr>
              <a:t>height</a:t>
            </a:r>
            <a:r>
              <a:rPr lang="en-US" altLang="zh-CN" sz="2200" dirty="0">
                <a:solidFill>
                  <a:srgbClr val="5C6166"/>
                </a:solidFill>
                <a:latin typeface="Menlo" panose="020B0609030804020204" pitchFamily="49" charset="0"/>
              </a:rPr>
              <a:t>] </a:t>
            </a:r>
            <a:r>
              <a:rPr lang="en-US" altLang="zh-CN" sz="2200" dirty="0">
                <a:solidFill>
                  <a:srgbClr val="ED9366"/>
                </a:solidFill>
                <a:latin typeface="Menlo" panose="020B0609030804020204" pitchFamily="49" charset="0"/>
              </a:rPr>
              <a:t>=&gt;</a:t>
            </a:r>
            <a:r>
              <a:rPr lang="en-US" altLang="zh-CN" sz="2200" dirty="0">
                <a:solidFill>
                  <a:srgbClr val="5C6166"/>
                </a:solidFill>
                <a:latin typeface="Menlo" panose="020B0609030804020204" pitchFamily="49" charset="0"/>
              </a:rPr>
              <a:t> </a:t>
            </a:r>
            <a:r>
              <a:rPr lang="en-US" altLang="zh-CN" sz="2200" dirty="0">
                <a:solidFill>
                  <a:srgbClr val="A37ACC"/>
                </a:solidFill>
                <a:latin typeface="Menlo" panose="020B0609030804020204" pitchFamily="49" charset="0"/>
              </a:rPr>
              <a:t>1</a:t>
            </a:r>
            <a:r>
              <a:rPr lang="en-US" altLang="zh-CN" sz="2200" dirty="0">
                <a:solidFill>
                  <a:srgbClr val="5C6166"/>
                </a:solidFill>
                <a:latin typeface="Menlo" panose="020B0609030804020204" pitchFamily="49" charset="0"/>
              </a:rPr>
              <a:t>.</a:t>
            </a:r>
            <a:r>
              <a:rPr lang="en-US" altLang="zh-CN" sz="2200" dirty="0">
                <a:solidFill>
                  <a:srgbClr val="A37ACC"/>
                </a:solidFill>
                <a:latin typeface="Menlo" panose="020B0609030804020204" pitchFamily="49" charset="0"/>
              </a:rPr>
              <a:t>72</a:t>
            </a:r>
            <a:endParaRPr lang="en-US" altLang="zh-CN" sz="2200" dirty="0">
              <a:solidFill>
                <a:srgbClr val="5C6166"/>
              </a:solidFill>
              <a:latin typeface="Menlo" panose="020B0609030804020204" pitchFamily="49" charset="0"/>
            </a:endParaRPr>
          </a:p>
          <a:p>
            <a:r>
              <a:rPr lang="zh-CN" altLang="en-US" sz="2200" dirty="0">
                <a:solidFill>
                  <a:srgbClr val="5C6166"/>
                </a:solidFill>
                <a:latin typeface="Menlo" panose="020B0609030804020204" pitchFamily="49" charset="0"/>
              </a:rPr>
              <a:t>  </a:t>
            </a:r>
            <a:r>
              <a:rPr lang="en-US" altLang="zh-CN" sz="2200" dirty="0">
                <a:solidFill>
                  <a:srgbClr val="5C6166"/>
                </a:solidFill>
                <a:latin typeface="Menlo" panose="020B0609030804020204" pitchFamily="49" charset="0"/>
              </a:rPr>
              <a:t>[</a:t>
            </a:r>
            <a:r>
              <a:rPr lang="en-US" altLang="zh-CN" sz="2200" dirty="0">
                <a:solidFill>
                  <a:srgbClr val="4CBF99"/>
                </a:solidFill>
                <a:latin typeface="Menlo" panose="020B0609030804020204" pitchFamily="49" charset="0"/>
              </a:rPr>
              <a:t>grade</a:t>
            </a:r>
            <a:r>
              <a:rPr lang="en-US" altLang="zh-CN" sz="2200" dirty="0">
                <a:solidFill>
                  <a:srgbClr val="5C6166"/>
                </a:solidFill>
                <a:latin typeface="Menlo" panose="020B0609030804020204" pitchFamily="49" charset="0"/>
              </a:rPr>
              <a:t>] </a:t>
            </a:r>
            <a:r>
              <a:rPr lang="en-US" altLang="zh-CN" sz="2200" dirty="0">
                <a:solidFill>
                  <a:srgbClr val="ED9366"/>
                </a:solidFill>
                <a:latin typeface="Menlo" panose="020B0609030804020204" pitchFamily="49" charset="0"/>
              </a:rPr>
              <a:t>=&gt;</a:t>
            </a:r>
            <a:r>
              <a:rPr lang="en-US" altLang="zh-CN" sz="2200" dirty="0">
                <a:solidFill>
                  <a:srgbClr val="5C6166"/>
                </a:solidFill>
                <a:latin typeface="Menlo" panose="020B0609030804020204" pitchFamily="49" charset="0"/>
              </a:rPr>
              <a:t> </a:t>
            </a:r>
          </a:p>
          <a:p>
            <a:r>
              <a:rPr lang="zh-CN" altLang="en-US" sz="2200" dirty="0">
                <a:solidFill>
                  <a:srgbClr val="5C6166"/>
                </a:solidFill>
                <a:latin typeface="Menlo" panose="020B0609030804020204" pitchFamily="49" charset="0"/>
              </a:rPr>
              <a:t>  </a:t>
            </a:r>
            <a:r>
              <a:rPr lang="en-US" altLang="zh-CN" sz="2200" dirty="0">
                <a:solidFill>
                  <a:srgbClr val="5C6166"/>
                </a:solidFill>
                <a:latin typeface="Menlo" panose="020B0609030804020204" pitchFamily="49" charset="0"/>
              </a:rPr>
              <a:t>[</a:t>
            </a:r>
            <a:r>
              <a:rPr lang="en-US" altLang="zh-CN" sz="2200" dirty="0">
                <a:solidFill>
                  <a:srgbClr val="4CBF99"/>
                </a:solidFill>
                <a:latin typeface="Menlo" panose="020B0609030804020204" pitchFamily="49" charset="0"/>
              </a:rPr>
              <a:t>skills</a:t>
            </a:r>
            <a:r>
              <a:rPr lang="en-US" altLang="zh-CN" sz="2200" dirty="0">
                <a:solidFill>
                  <a:srgbClr val="5C6166"/>
                </a:solidFill>
                <a:latin typeface="Menlo" panose="020B0609030804020204" pitchFamily="49" charset="0"/>
              </a:rPr>
              <a:t>] </a:t>
            </a:r>
            <a:r>
              <a:rPr lang="en-US" altLang="zh-CN" sz="2200" dirty="0">
                <a:solidFill>
                  <a:srgbClr val="ED9366"/>
                </a:solidFill>
                <a:latin typeface="Menlo" panose="020B0609030804020204" pitchFamily="49" charset="0"/>
              </a:rPr>
              <a:t>=&gt;</a:t>
            </a:r>
            <a:r>
              <a:rPr lang="en-US" altLang="zh-CN" sz="2200" dirty="0">
                <a:solidFill>
                  <a:srgbClr val="5C6166"/>
                </a:solidFill>
                <a:latin typeface="Menlo" panose="020B0609030804020204" pitchFamily="49" charset="0"/>
              </a:rPr>
              <a:t> </a:t>
            </a:r>
            <a:r>
              <a:rPr lang="en-US" altLang="zh-CN" sz="2200" dirty="0">
                <a:solidFill>
                  <a:srgbClr val="FA8D3E"/>
                </a:solidFill>
                <a:latin typeface="Menlo" panose="020B0609030804020204" pitchFamily="49" charset="0"/>
              </a:rPr>
              <a:t>Array</a:t>
            </a:r>
            <a:endParaRPr lang="en-US" altLang="zh-CN" sz="2200" dirty="0">
              <a:solidFill>
                <a:srgbClr val="5C6166"/>
              </a:solidFill>
              <a:latin typeface="Menlo" panose="020B0609030804020204" pitchFamily="49" charset="0"/>
            </a:endParaRPr>
          </a:p>
          <a:p>
            <a:r>
              <a:rPr lang="zh-CN" altLang="en-US" sz="2200" dirty="0">
                <a:solidFill>
                  <a:srgbClr val="5C6166"/>
                </a:solidFill>
                <a:latin typeface="Menlo" panose="020B0609030804020204" pitchFamily="49" charset="0"/>
              </a:rPr>
              <a:t>    </a:t>
            </a:r>
            <a:r>
              <a:rPr lang="en-US" altLang="zh-CN" sz="2200" dirty="0">
                <a:solidFill>
                  <a:srgbClr val="5C6166"/>
                </a:solidFill>
                <a:latin typeface="Menlo" panose="020B0609030804020204" pitchFamily="49" charset="0"/>
              </a:rPr>
              <a:t>(</a:t>
            </a:r>
          </a:p>
          <a:p>
            <a:r>
              <a:rPr lang="zh-CN" altLang="en-US" sz="2200" dirty="0">
                <a:solidFill>
                  <a:srgbClr val="5C6166"/>
                </a:solidFill>
                <a:latin typeface="Menlo" panose="020B0609030804020204" pitchFamily="49" charset="0"/>
              </a:rPr>
              <a:t>      </a:t>
            </a:r>
            <a:r>
              <a:rPr lang="en-US" altLang="zh-CN" sz="2200" dirty="0">
                <a:solidFill>
                  <a:srgbClr val="5C6166"/>
                </a:solidFill>
                <a:latin typeface="Menlo" panose="020B0609030804020204" pitchFamily="49" charset="0"/>
              </a:rPr>
              <a:t>[</a:t>
            </a:r>
            <a:r>
              <a:rPr lang="en-US" altLang="zh-CN" sz="2200" dirty="0">
                <a:solidFill>
                  <a:srgbClr val="A37ACC"/>
                </a:solidFill>
                <a:latin typeface="Menlo" panose="020B0609030804020204" pitchFamily="49" charset="0"/>
              </a:rPr>
              <a:t>0</a:t>
            </a:r>
            <a:r>
              <a:rPr lang="en-US" altLang="zh-CN" sz="2200" dirty="0">
                <a:solidFill>
                  <a:srgbClr val="5C6166"/>
                </a:solidFill>
                <a:latin typeface="Menlo" panose="020B0609030804020204" pitchFamily="49" charset="0"/>
              </a:rPr>
              <a:t>] </a:t>
            </a:r>
            <a:r>
              <a:rPr lang="en-US" altLang="zh-CN" sz="2200" dirty="0">
                <a:solidFill>
                  <a:srgbClr val="ED9366"/>
                </a:solidFill>
                <a:latin typeface="Menlo" panose="020B0609030804020204" pitchFamily="49" charset="0"/>
              </a:rPr>
              <a:t>=&gt;</a:t>
            </a:r>
            <a:r>
              <a:rPr lang="en-US" altLang="zh-CN" sz="2200" dirty="0">
                <a:solidFill>
                  <a:srgbClr val="5C6166"/>
                </a:solidFill>
                <a:latin typeface="Menlo" panose="020B0609030804020204" pitchFamily="49" charset="0"/>
              </a:rPr>
              <a:t> </a:t>
            </a:r>
            <a:r>
              <a:rPr lang="en-US" altLang="zh-CN" sz="2200" dirty="0">
                <a:solidFill>
                  <a:srgbClr val="4CBF99"/>
                </a:solidFill>
                <a:latin typeface="Menlo" panose="020B0609030804020204" pitchFamily="49" charset="0"/>
              </a:rPr>
              <a:t>JavaScript</a:t>
            </a:r>
            <a:endParaRPr lang="en-US" altLang="zh-CN" sz="2200" dirty="0">
              <a:solidFill>
                <a:srgbClr val="5C6166"/>
              </a:solidFill>
              <a:latin typeface="Menlo" panose="020B0609030804020204" pitchFamily="49" charset="0"/>
            </a:endParaRPr>
          </a:p>
          <a:p>
            <a:r>
              <a:rPr lang="zh-CN" altLang="en-US" sz="2200" dirty="0">
                <a:solidFill>
                  <a:srgbClr val="5C6166"/>
                </a:solidFill>
                <a:latin typeface="Menlo" panose="020B0609030804020204" pitchFamily="49" charset="0"/>
              </a:rPr>
              <a:t>      </a:t>
            </a:r>
            <a:r>
              <a:rPr lang="en-US" altLang="zh-CN" sz="2200" dirty="0">
                <a:solidFill>
                  <a:srgbClr val="5C6166"/>
                </a:solidFill>
                <a:latin typeface="Menlo" panose="020B0609030804020204" pitchFamily="49" charset="0"/>
              </a:rPr>
              <a:t>[</a:t>
            </a:r>
            <a:r>
              <a:rPr lang="en-US" altLang="zh-CN" sz="2200" dirty="0">
                <a:solidFill>
                  <a:srgbClr val="A37ACC"/>
                </a:solidFill>
                <a:latin typeface="Menlo" panose="020B0609030804020204" pitchFamily="49" charset="0"/>
              </a:rPr>
              <a:t>1</a:t>
            </a:r>
            <a:r>
              <a:rPr lang="en-US" altLang="zh-CN" sz="2200" dirty="0">
                <a:solidFill>
                  <a:srgbClr val="5C6166"/>
                </a:solidFill>
                <a:latin typeface="Menlo" panose="020B0609030804020204" pitchFamily="49" charset="0"/>
              </a:rPr>
              <a:t>] </a:t>
            </a:r>
            <a:r>
              <a:rPr lang="en-US" altLang="zh-CN" sz="2200" dirty="0">
                <a:solidFill>
                  <a:srgbClr val="ED9366"/>
                </a:solidFill>
                <a:latin typeface="Menlo" panose="020B0609030804020204" pitchFamily="49" charset="0"/>
              </a:rPr>
              <a:t>=&gt;</a:t>
            </a:r>
            <a:r>
              <a:rPr lang="en-US" altLang="zh-CN" sz="2200" dirty="0">
                <a:solidFill>
                  <a:srgbClr val="5C6166"/>
                </a:solidFill>
                <a:latin typeface="Menlo" panose="020B0609030804020204" pitchFamily="49" charset="0"/>
              </a:rPr>
              <a:t> </a:t>
            </a:r>
            <a:r>
              <a:rPr lang="en-US" altLang="zh-CN" sz="2200" dirty="0">
                <a:solidFill>
                  <a:srgbClr val="4CBF99"/>
                </a:solidFill>
                <a:latin typeface="Menlo" panose="020B0609030804020204" pitchFamily="49" charset="0"/>
              </a:rPr>
              <a:t>PHP</a:t>
            </a:r>
            <a:endParaRPr lang="en-US" altLang="zh-CN" sz="2200" dirty="0">
              <a:solidFill>
                <a:srgbClr val="5C6166"/>
              </a:solidFill>
              <a:latin typeface="Menlo" panose="020B0609030804020204" pitchFamily="49" charset="0"/>
            </a:endParaRPr>
          </a:p>
          <a:p>
            <a:r>
              <a:rPr lang="zh-CN" altLang="en-US" sz="2200" dirty="0">
                <a:solidFill>
                  <a:srgbClr val="5C6166"/>
                </a:solidFill>
                <a:latin typeface="Menlo" panose="020B0609030804020204" pitchFamily="49" charset="0"/>
              </a:rPr>
              <a:t>      </a:t>
            </a:r>
            <a:r>
              <a:rPr lang="en-US" altLang="zh-CN" sz="2200" dirty="0">
                <a:solidFill>
                  <a:srgbClr val="5C6166"/>
                </a:solidFill>
                <a:latin typeface="Menlo" panose="020B0609030804020204" pitchFamily="49" charset="0"/>
              </a:rPr>
              <a:t>[</a:t>
            </a:r>
            <a:r>
              <a:rPr lang="en-US" altLang="zh-CN" sz="2200" dirty="0">
                <a:solidFill>
                  <a:srgbClr val="A37ACC"/>
                </a:solidFill>
                <a:latin typeface="Menlo" panose="020B0609030804020204" pitchFamily="49" charset="0"/>
              </a:rPr>
              <a:t>2</a:t>
            </a:r>
            <a:r>
              <a:rPr lang="en-US" altLang="zh-CN" sz="2200" dirty="0">
                <a:solidFill>
                  <a:srgbClr val="5C6166"/>
                </a:solidFill>
                <a:latin typeface="Menlo" panose="020B0609030804020204" pitchFamily="49" charset="0"/>
              </a:rPr>
              <a:t>] </a:t>
            </a:r>
            <a:r>
              <a:rPr lang="en-US" altLang="zh-CN" sz="2200" dirty="0">
                <a:solidFill>
                  <a:srgbClr val="ED9366"/>
                </a:solidFill>
                <a:latin typeface="Menlo" panose="020B0609030804020204" pitchFamily="49" charset="0"/>
              </a:rPr>
              <a:t>=&gt;</a:t>
            </a:r>
            <a:r>
              <a:rPr lang="en-US" altLang="zh-CN" sz="2200" dirty="0">
                <a:solidFill>
                  <a:srgbClr val="5C6166"/>
                </a:solidFill>
                <a:latin typeface="Menlo" panose="020B0609030804020204" pitchFamily="49" charset="0"/>
              </a:rPr>
              <a:t> </a:t>
            </a:r>
            <a:r>
              <a:rPr lang="en-US" altLang="zh-CN" sz="2200" dirty="0">
                <a:solidFill>
                  <a:srgbClr val="4CBF99"/>
                </a:solidFill>
                <a:latin typeface="Menlo" panose="020B0609030804020204" pitchFamily="49" charset="0"/>
              </a:rPr>
              <a:t>JAVA</a:t>
            </a:r>
            <a:endParaRPr lang="en-US" altLang="zh-CN" sz="2200" dirty="0">
              <a:solidFill>
                <a:srgbClr val="5C6166"/>
              </a:solidFill>
              <a:latin typeface="Menlo" panose="020B0609030804020204" pitchFamily="49" charset="0"/>
            </a:endParaRPr>
          </a:p>
          <a:p>
            <a:r>
              <a:rPr lang="zh-CN" altLang="en-US" sz="2200" dirty="0">
                <a:solidFill>
                  <a:srgbClr val="5C6166"/>
                </a:solidFill>
                <a:latin typeface="Menlo" panose="020B0609030804020204" pitchFamily="49" charset="0"/>
              </a:rPr>
              <a:t>    </a:t>
            </a:r>
            <a:r>
              <a:rPr lang="en-US" altLang="zh-CN" sz="2200" dirty="0">
                <a:solidFill>
                  <a:srgbClr val="5C6166"/>
                </a:solidFill>
                <a:latin typeface="Menlo" panose="020B0609030804020204" pitchFamily="49" charset="0"/>
              </a:rPr>
              <a:t>)</a:t>
            </a:r>
          </a:p>
          <a:p>
            <a:br>
              <a:rPr lang="en-US" altLang="zh-CN" sz="2200" dirty="0">
                <a:solidFill>
                  <a:srgbClr val="5C6166"/>
                </a:solidFill>
                <a:latin typeface="Menlo" panose="020B0609030804020204" pitchFamily="49" charset="0"/>
              </a:rPr>
            </a:br>
            <a:r>
              <a:rPr lang="en-US" altLang="zh-CN" sz="2200" dirty="0">
                <a:solidFill>
                  <a:srgbClr val="5C6166"/>
                </a:solidFill>
                <a:latin typeface="Menlo" panose="020B0609030804020204" pitchFamily="49" charset="0"/>
              </a:rPr>
              <a:t>)</a:t>
            </a:r>
            <a:endParaRPr lang="en-US" altLang="zh-CN" sz="2200" b="0" dirty="0">
              <a:solidFill>
                <a:srgbClr val="5C6166"/>
              </a:solidFill>
              <a:effectLst/>
              <a:latin typeface="Menlo" panose="020B0609030804020204" pitchFamily="49" charset="0"/>
            </a:endParaRPr>
          </a:p>
        </p:txBody>
      </p:sp>
    </p:spTree>
    <p:extLst>
      <p:ext uri="{BB962C8B-B14F-4D97-AF65-F5344CB8AC3E}">
        <p14:creationId xmlns:p14="http://schemas.microsoft.com/office/powerpoint/2010/main" val="1057065572"/>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800" decel="100000"/>
                                        <p:tgtEl>
                                          <p:spTgt spid="5"/>
                                        </p:tgtEl>
                                      </p:cBhvr>
                                    </p:animEffect>
                                    <p:anim calcmode="lin" valueType="num">
                                      <p:cBhvr>
                                        <p:cTn id="8" dur="800" decel="100000" fill="hold"/>
                                        <p:tgtEl>
                                          <p:spTgt spid="5"/>
                                        </p:tgtEl>
                                        <p:attrNameLst>
                                          <p:attrName>style.rotation</p:attrName>
                                        </p:attrNameLst>
                                      </p:cBhvr>
                                      <p:tavLst>
                                        <p:tav tm="0">
                                          <p:val>
                                            <p:fltVal val="-90"/>
                                          </p:val>
                                        </p:tav>
                                        <p:tav tm="100000">
                                          <p:val>
                                            <p:fltVal val="0"/>
                                          </p:val>
                                        </p:tav>
                                      </p:tavLst>
                                    </p:anim>
                                    <p:anim calcmode="lin" valueType="num">
                                      <p:cBhvr>
                                        <p:cTn id="9" dur="800" decel="100000" fill="hold"/>
                                        <p:tgtEl>
                                          <p:spTgt spid="5"/>
                                        </p:tgtEl>
                                        <p:attrNameLst>
                                          <p:attrName>ppt_x</p:attrName>
                                        </p:attrNameLst>
                                      </p:cBhvr>
                                      <p:tavLst>
                                        <p:tav tm="0">
                                          <p:val>
                                            <p:strVal val="#ppt_x+0.4"/>
                                          </p:val>
                                        </p:tav>
                                        <p:tav tm="100000">
                                          <p:val>
                                            <p:strVal val="#ppt_x-0.05"/>
                                          </p:val>
                                        </p:tav>
                                      </p:tavLst>
                                    </p:anim>
                                    <p:anim calcmode="lin" valueType="num">
                                      <p:cBhvr>
                                        <p:cTn id="10" dur="800" decel="100000" fill="hold"/>
                                        <p:tgtEl>
                                          <p:spTgt spid="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PHP</a:t>
            </a:r>
            <a:r>
              <a:rPr lang="zh-CN" altLang="en-US" dirty="0"/>
              <a:t>面向对象</a:t>
            </a:r>
          </a:p>
        </p:txBody>
      </p:sp>
      <p:sp>
        <p:nvSpPr>
          <p:cNvPr id="14" name="文本框 13">
            <a:extLst>
              <a:ext uri="{FF2B5EF4-FFF2-40B4-BE49-F238E27FC236}">
                <a16:creationId xmlns:a16="http://schemas.microsoft.com/office/drawing/2014/main" id="{37D891BA-18D4-4D47-AF4A-AD8D7DFC3EB6}"/>
              </a:ext>
            </a:extLst>
          </p:cNvPr>
          <p:cNvSpPr txBox="1"/>
          <p:nvPr/>
        </p:nvSpPr>
        <p:spPr>
          <a:xfrm>
            <a:off x="1054646" y="1628800"/>
            <a:ext cx="2659702" cy="830997"/>
          </a:xfrm>
          <a:prstGeom prst="rect">
            <a:avLst/>
          </a:prstGeom>
          <a:noFill/>
        </p:spPr>
        <p:txBody>
          <a:bodyPr wrap="none" rtlCol="0">
            <a:spAutoFit/>
          </a:bodyPr>
          <a:lstStyle/>
          <a:p>
            <a:r>
              <a:rPr lang="zh-CN" altLang="en-US" sz="2400" b="1" dirty="0"/>
              <a:t>本节课学习任务：</a:t>
            </a:r>
            <a:endParaRPr lang="en-US" altLang="zh-CN" sz="2400" b="1" dirty="0"/>
          </a:p>
          <a:p>
            <a:r>
              <a:rPr lang="en-US" altLang="zh-CN" sz="2400" b="1" dirty="0"/>
              <a:t> </a:t>
            </a:r>
            <a:endParaRPr lang="zh-CN" altLang="en-US" sz="2400" b="1" dirty="0"/>
          </a:p>
        </p:txBody>
      </p:sp>
      <p:sp>
        <p:nvSpPr>
          <p:cNvPr id="15" name="文本框 14">
            <a:extLst>
              <a:ext uri="{FF2B5EF4-FFF2-40B4-BE49-F238E27FC236}">
                <a16:creationId xmlns:a16="http://schemas.microsoft.com/office/drawing/2014/main" id="{8132D3AE-772F-40F2-A4E7-947688BC8B75}"/>
              </a:ext>
            </a:extLst>
          </p:cNvPr>
          <p:cNvSpPr txBox="1"/>
          <p:nvPr/>
        </p:nvSpPr>
        <p:spPr>
          <a:xfrm>
            <a:off x="1054646" y="2564904"/>
            <a:ext cx="8784976" cy="1691104"/>
          </a:xfrm>
          <a:prstGeom prst="rect">
            <a:avLst/>
          </a:prstGeom>
          <a:noFill/>
        </p:spPr>
        <p:txBody>
          <a:bodyPr wrap="square" rtlCol="0">
            <a:spAutoFit/>
          </a:bodyPr>
          <a:lstStyle/>
          <a:p>
            <a:pPr marL="342900" indent="-342900">
              <a:lnSpc>
                <a:spcPct val="150000"/>
              </a:lnSpc>
              <a:buFont typeface="+mj-lt"/>
              <a:buAutoNum type="arabicPeriod"/>
            </a:pPr>
            <a:r>
              <a:rPr lang="zh-CN" altLang="en-US" sz="2400" dirty="0"/>
              <a:t>学习平台</a:t>
            </a:r>
            <a:r>
              <a:rPr lang="en-US" altLang="zh-CN" sz="2400" dirty="0"/>
              <a:t>《App</a:t>
            </a:r>
            <a:r>
              <a:rPr lang="zh-CN" altLang="en-US" sz="2400" dirty="0"/>
              <a:t>服务器端接口设计与开发</a:t>
            </a:r>
            <a:r>
              <a:rPr lang="en-US" altLang="zh-CN" sz="2400" dirty="0"/>
              <a:t>》</a:t>
            </a:r>
            <a:r>
              <a:rPr lang="zh-CN" altLang="en-US" sz="2400" dirty="0"/>
              <a:t>课程，完成</a:t>
            </a:r>
            <a:r>
              <a:rPr lang="en-US" altLang="zh-CN" sz="2400" dirty="0"/>
              <a:t>“</a:t>
            </a:r>
            <a:r>
              <a:rPr lang="zh-CN" altLang="en-US" sz="2400" dirty="0"/>
              <a:t>接口概述</a:t>
            </a:r>
            <a:r>
              <a:rPr lang="en-US" altLang="zh-CN" sz="2400" dirty="0"/>
              <a:t>”</a:t>
            </a:r>
            <a:r>
              <a:rPr lang="zh-CN" altLang="en-US" sz="2400" dirty="0"/>
              <a:t>、“</a:t>
            </a:r>
            <a:r>
              <a:rPr lang="en-US" altLang="zh-CN" sz="2400" dirty="0"/>
              <a:t>JSON</a:t>
            </a:r>
            <a:r>
              <a:rPr lang="zh-CN" altLang="en-US" sz="2400" dirty="0"/>
              <a:t>基础”章节的学习；</a:t>
            </a:r>
            <a:endParaRPr lang="en-US" altLang="zh-CN" sz="2400" dirty="0"/>
          </a:p>
          <a:p>
            <a:pPr marL="342900" indent="-342900">
              <a:lnSpc>
                <a:spcPct val="150000"/>
              </a:lnSpc>
              <a:buFont typeface="+mj-lt"/>
              <a:buAutoNum type="arabicPeriod"/>
            </a:pPr>
            <a:r>
              <a:rPr lang="zh-CN" altLang="en-US" sz="2400" dirty="0"/>
              <a:t>学会使用</a:t>
            </a:r>
            <a:r>
              <a:rPr lang="en-US" altLang="zh-CN" sz="2400" dirty="0"/>
              <a:t>PHP</a:t>
            </a:r>
            <a:r>
              <a:rPr lang="zh-CN" altLang="en-US" sz="2400" dirty="0"/>
              <a:t>数组与</a:t>
            </a:r>
            <a:r>
              <a:rPr lang="en-US" altLang="zh-CN" sz="2400" dirty="0"/>
              <a:t>JSON</a:t>
            </a:r>
            <a:r>
              <a:rPr lang="zh-CN" altLang="en-US" sz="2400" dirty="0"/>
              <a:t>数据转换操作。</a:t>
            </a:r>
            <a:endParaRPr lang="en-US" altLang="zh-CN" sz="2400" dirty="0"/>
          </a:p>
        </p:txBody>
      </p:sp>
      <p:pic>
        <p:nvPicPr>
          <p:cNvPr id="1028" name="Picture 4" descr="学习表情包大全- 污表情(Wubiaoqing.com)">
            <a:extLst>
              <a:ext uri="{FF2B5EF4-FFF2-40B4-BE49-F238E27FC236}">
                <a16:creationId xmlns:a16="http://schemas.microsoft.com/office/drawing/2014/main" id="{4423CC51-A496-FB47-BAC3-6E5CD404C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2559" y="3156073"/>
            <a:ext cx="3225255" cy="3225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049530"/>
      </p:ext>
    </p:extLst>
  </p:cSld>
  <p:clrMapOvr>
    <a:masterClrMapping/>
  </p:clrMapOvr>
  <p:transition spd="slow" advClick="0">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bwMode="auto">
          <a:xfrm>
            <a:off x="5449888" y="1844675"/>
            <a:ext cx="5205412" cy="557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a:t>结束，谢谢大家</a:t>
            </a:r>
          </a:p>
        </p:txBody>
      </p:sp>
      <p:sp>
        <p:nvSpPr>
          <p:cNvPr id="3" name="文本占位符 2"/>
          <p:cNvSpPr>
            <a:spLocks noGrp="1"/>
          </p:cNvSpPr>
          <p:nvPr>
            <p:ph type="body" idx="13"/>
          </p:nvPr>
        </p:nvSpPr>
        <p:spPr>
          <a:xfrm>
            <a:off x="1127125" y="3233738"/>
            <a:ext cx="9094788" cy="309562"/>
          </a:xfrm>
        </p:spPr>
        <p:txBody>
          <a:bodyPr/>
          <a:lstStyle/>
          <a:p>
            <a:pPr>
              <a:defRPr/>
            </a:pPr>
            <a:r>
              <a:rPr lang="zh-CN" altLang="en-US" dirty="0"/>
              <a:t>书山有路勤为径，学海无涯苦作舟</a:t>
            </a:r>
          </a:p>
        </p:txBody>
      </p:sp>
    </p:spTree>
  </p:cSld>
  <p:clrMapOvr>
    <a:masterClrMapping/>
  </p:clrMapOvr>
  <p:transition spd="slow" advClick="0">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应用程序接口</a:t>
            </a:r>
            <a:endParaRPr lang="en-US" altLang="zh-CN" dirty="0"/>
          </a:p>
        </p:txBody>
      </p:sp>
      <p:sp>
        <p:nvSpPr>
          <p:cNvPr id="13" name="矩形 12">
            <a:extLst>
              <a:ext uri="{FF2B5EF4-FFF2-40B4-BE49-F238E27FC236}">
                <a16:creationId xmlns:a16="http://schemas.microsoft.com/office/drawing/2014/main" id="{E9E9C4DF-7E45-7D46-9FC2-7252E02740DE}"/>
              </a:ext>
            </a:extLst>
          </p:cNvPr>
          <p:cNvSpPr/>
          <p:nvPr/>
        </p:nvSpPr>
        <p:spPr>
          <a:xfrm>
            <a:off x="910631" y="2089125"/>
            <a:ext cx="4320479" cy="2308324"/>
          </a:xfrm>
          <a:prstGeom prst="rect">
            <a:avLst/>
          </a:prstGeom>
        </p:spPr>
        <p:txBody>
          <a:bodyPr wrap="square">
            <a:spAutoFit/>
          </a:bodyPr>
          <a:lstStyle/>
          <a:p>
            <a:r>
              <a:rPr lang="zh-CN" altLang="en-US" sz="2400" dirty="0"/>
              <a:t>        一般在</a:t>
            </a:r>
            <a:r>
              <a:rPr lang="en-US" altLang="zh-CN" sz="2400" dirty="0"/>
              <a:t>C/S</a:t>
            </a:r>
            <a:r>
              <a:rPr lang="zh-CN" altLang="en-US" sz="2400" dirty="0"/>
              <a:t>架构的项目中，客户端和服务端彼此分离，服务端以接口的形式进行数据的交互。在</a:t>
            </a:r>
            <a:r>
              <a:rPr lang="en-US" altLang="zh-CN" sz="2400" dirty="0"/>
              <a:t>B/S</a:t>
            </a:r>
            <a:r>
              <a:rPr lang="zh-CN" altLang="en-US" sz="2400" dirty="0"/>
              <a:t>架构中，前后端分离也是当前流行的开发方式，接口便是前后端的桥梁。</a:t>
            </a:r>
          </a:p>
        </p:txBody>
      </p:sp>
      <p:sp>
        <p:nvSpPr>
          <p:cNvPr id="15" name="文本框 14">
            <a:extLst>
              <a:ext uri="{FF2B5EF4-FFF2-40B4-BE49-F238E27FC236}">
                <a16:creationId xmlns:a16="http://schemas.microsoft.com/office/drawing/2014/main" id="{6CA54C20-8CA8-AD40-9173-DF8F98FF8173}"/>
              </a:ext>
            </a:extLst>
          </p:cNvPr>
          <p:cNvSpPr txBox="1"/>
          <p:nvPr/>
        </p:nvSpPr>
        <p:spPr>
          <a:xfrm>
            <a:off x="855876" y="1366761"/>
            <a:ext cx="10437986" cy="461665"/>
          </a:xfrm>
          <a:prstGeom prst="rect">
            <a:avLst/>
          </a:prstGeom>
          <a:noFill/>
        </p:spPr>
        <p:txBody>
          <a:bodyPr wrap="square" rtlCol="0">
            <a:spAutoFit/>
          </a:bodyPr>
          <a:lstStyle/>
          <a:p>
            <a:r>
              <a:rPr lang="zh-CN" altLang="en-US" sz="2400" b="1" dirty="0"/>
              <a:t>概述</a:t>
            </a:r>
            <a:endParaRPr lang="en-US" altLang="zh-CN" sz="2400" b="1" dirty="0"/>
          </a:p>
        </p:txBody>
      </p:sp>
      <p:pic>
        <p:nvPicPr>
          <p:cNvPr id="3" name="图片 2">
            <a:extLst>
              <a:ext uri="{FF2B5EF4-FFF2-40B4-BE49-F238E27FC236}">
                <a16:creationId xmlns:a16="http://schemas.microsoft.com/office/drawing/2014/main" id="{C23C5FD4-E3B3-AD4D-A260-87CC8ABABB29}"/>
              </a:ext>
            </a:extLst>
          </p:cNvPr>
          <p:cNvPicPr>
            <a:picLocks noChangeAspect="1"/>
          </p:cNvPicPr>
          <p:nvPr/>
        </p:nvPicPr>
        <p:blipFill>
          <a:blip r:embed="rId2"/>
          <a:stretch>
            <a:fillRect/>
          </a:stretch>
        </p:blipFill>
        <p:spPr>
          <a:xfrm>
            <a:off x="5447134" y="1597593"/>
            <a:ext cx="6416047" cy="4245444"/>
          </a:xfrm>
          <a:prstGeom prst="rect">
            <a:avLst/>
          </a:prstGeom>
        </p:spPr>
      </p:pic>
    </p:spTree>
  </p:cSld>
  <p:clrMapOvr>
    <a:masterClrMapping/>
  </p:clrMapOvr>
  <p:transition spd="slow" advClick="0">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应用程序接口</a:t>
            </a:r>
            <a:endParaRPr lang="en-US" altLang="zh-CN" dirty="0"/>
          </a:p>
        </p:txBody>
      </p:sp>
      <p:sp>
        <p:nvSpPr>
          <p:cNvPr id="13" name="矩形 12">
            <a:extLst>
              <a:ext uri="{FF2B5EF4-FFF2-40B4-BE49-F238E27FC236}">
                <a16:creationId xmlns:a16="http://schemas.microsoft.com/office/drawing/2014/main" id="{E9E9C4DF-7E45-7D46-9FC2-7252E02740DE}"/>
              </a:ext>
            </a:extLst>
          </p:cNvPr>
          <p:cNvSpPr/>
          <p:nvPr/>
        </p:nvSpPr>
        <p:spPr>
          <a:xfrm>
            <a:off x="910631" y="2089125"/>
            <a:ext cx="10297144" cy="3416320"/>
          </a:xfrm>
          <a:prstGeom prst="rect">
            <a:avLst/>
          </a:prstGeom>
        </p:spPr>
        <p:txBody>
          <a:bodyPr wrap="square">
            <a:spAutoFit/>
          </a:bodyPr>
          <a:lstStyle/>
          <a:p>
            <a:r>
              <a:rPr lang="zh-CN" altLang="en-US" sz="2400" b="1" dirty="0"/>
              <a:t>        应用程序接口（</a:t>
            </a:r>
            <a:r>
              <a:rPr lang="en-US" altLang="zh-CN" sz="2400" dirty="0"/>
              <a:t> Application Programming Interface </a:t>
            </a:r>
            <a:r>
              <a:rPr lang="zh-CN" altLang="en-US" sz="2400" dirty="0"/>
              <a:t>，简称</a:t>
            </a:r>
            <a:r>
              <a:rPr lang="en-US" altLang="zh-CN" sz="2400" dirty="0"/>
              <a:t>API</a:t>
            </a:r>
            <a:r>
              <a:rPr lang="zh-CN" altLang="en-US" sz="2400" b="1" dirty="0"/>
              <a:t>），在计算机领域是指两个不同事物之间交互的地方，大可以到两个完整的不同系统，小可以到两段程序。</a:t>
            </a:r>
            <a:r>
              <a:rPr lang="zh-CN" altLang="en-US" sz="2400" dirty="0"/>
              <a:t>在我们日常生活中，也有很多类似的</a:t>
            </a:r>
            <a:r>
              <a:rPr lang="en-US" altLang="zh-CN" sz="2400" dirty="0"/>
              <a:t>API</a:t>
            </a:r>
            <a:r>
              <a:rPr lang="zh-CN" altLang="en-US" sz="2400" dirty="0"/>
              <a:t>的场景，如：</a:t>
            </a:r>
            <a:endParaRPr lang="en-US" altLang="zh-CN" sz="2400" dirty="0"/>
          </a:p>
          <a:p>
            <a:endParaRPr lang="en-US" altLang="zh-CN" sz="2400" dirty="0"/>
          </a:p>
          <a:p>
            <a:r>
              <a:rPr lang="zh-CN" altLang="en-US" sz="2400" dirty="0">
                <a:solidFill>
                  <a:srgbClr val="646464"/>
                </a:solidFill>
                <a:latin typeface="-apple-system"/>
              </a:rPr>
              <a:t>        当我们需要将手机中的资料存放到电脑上时，由于电脑和手机是不同的终端设备，要实现两个设备之间的交互那么就需要一根数据线将电脑手机连接起来，这样就可以传输数据了，那么电脑和手机上连接数据线的接口便可以理解为是</a:t>
            </a:r>
            <a:r>
              <a:rPr lang="en-US" altLang="zh-CN" sz="2400" dirty="0">
                <a:solidFill>
                  <a:srgbClr val="646464"/>
                </a:solidFill>
                <a:latin typeface="-apple-system"/>
              </a:rPr>
              <a:t>API</a:t>
            </a:r>
            <a:r>
              <a:rPr lang="zh-CN" altLang="en-US" sz="2400" dirty="0">
                <a:solidFill>
                  <a:srgbClr val="646464"/>
                </a:solidFill>
                <a:latin typeface="-apple-system"/>
              </a:rPr>
              <a:t>接口了</a:t>
            </a:r>
            <a:endParaRPr lang="zh-CN" altLang="en-US" sz="2400" dirty="0"/>
          </a:p>
          <a:p>
            <a:endParaRPr lang="en-US" altLang="zh-CN" sz="2400" dirty="0"/>
          </a:p>
        </p:txBody>
      </p:sp>
      <p:sp>
        <p:nvSpPr>
          <p:cNvPr id="15" name="文本框 14">
            <a:extLst>
              <a:ext uri="{FF2B5EF4-FFF2-40B4-BE49-F238E27FC236}">
                <a16:creationId xmlns:a16="http://schemas.microsoft.com/office/drawing/2014/main" id="{6CA54C20-8CA8-AD40-9173-DF8F98FF8173}"/>
              </a:ext>
            </a:extLst>
          </p:cNvPr>
          <p:cNvSpPr txBox="1"/>
          <p:nvPr/>
        </p:nvSpPr>
        <p:spPr>
          <a:xfrm>
            <a:off x="855876" y="1366761"/>
            <a:ext cx="10437986" cy="461665"/>
          </a:xfrm>
          <a:prstGeom prst="rect">
            <a:avLst/>
          </a:prstGeom>
          <a:noFill/>
        </p:spPr>
        <p:txBody>
          <a:bodyPr wrap="square" rtlCol="0">
            <a:spAutoFit/>
          </a:bodyPr>
          <a:lstStyle/>
          <a:p>
            <a:r>
              <a:rPr lang="zh-CN" altLang="en-US" sz="2400" b="1" dirty="0"/>
              <a:t>如何理解应用程序接口？</a:t>
            </a:r>
            <a:endParaRPr lang="en-US" altLang="zh-CN" sz="2400" b="1" dirty="0"/>
          </a:p>
        </p:txBody>
      </p:sp>
      <p:pic>
        <p:nvPicPr>
          <p:cNvPr id="5124" name="Picture 4">
            <a:extLst>
              <a:ext uri="{FF2B5EF4-FFF2-40B4-BE49-F238E27FC236}">
                <a16:creationId xmlns:a16="http://schemas.microsoft.com/office/drawing/2014/main" id="{CF7D8737-8041-CB4C-B695-58826E2092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9430" y="1700808"/>
            <a:ext cx="9191551" cy="4500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559529"/>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p:cTn id="7" dur="500" fill="hold"/>
                                        <p:tgtEl>
                                          <p:spTgt spid="5124"/>
                                        </p:tgtEl>
                                        <p:attrNameLst>
                                          <p:attrName>ppt_w</p:attrName>
                                        </p:attrNameLst>
                                      </p:cBhvr>
                                      <p:tavLst>
                                        <p:tav tm="0">
                                          <p:val>
                                            <p:fltVal val="0"/>
                                          </p:val>
                                        </p:tav>
                                        <p:tav tm="100000">
                                          <p:val>
                                            <p:strVal val="#ppt_w"/>
                                          </p:val>
                                        </p:tav>
                                      </p:tavLst>
                                    </p:anim>
                                    <p:anim calcmode="lin" valueType="num">
                                      <p:cBhvr>
                                        <p:cTn id="8" dur="500" fill="hold"/>
                                        <p:tgtEl>
                                          <p:spTgt spid="512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应用程序接口</a:t>
            </a:r>
            <a:endParaRPr lang="en-US" altLang="zh-CN" dirty="0"/>
          </a:p>
        </p:txBody>
      </p:sp>
      <p:sp>
        <p:nvSpPr>
          <p:cNvPr id="13" name="矩形 12">
            <a:extLst>
              <a:ext uri="{FF2B5EF4-FFF2-40B4-BE49-F238E27FC236}">
                <a16:creationId xmlns:a16="http://schemas.microsoft.com/office/drawing/2014/main" id="{E9E9C4DF-7E45-7D46-9FC2-7252E02740DE}"/>
              </a:ext>
            </a:extLst>
          </p:cNvPr>
          <p:cNvSpPr/>
          <p:nvPr/>
        </p:nvSpPr>
        <p:spPr>
          <a:xfrm>
            <a:off x="1486694" y="2060848"/>
            <a:ext cx="9046323" cy="3631763"/>
          </a:xfrm>
          <a:prstGeom prst="rect">
            <a:avLst/>
          </a:prstGeom>
        </p:spPr>
        <p:txBody>
          <a:bodyPr wrap="square">
            <a:spAutoFit/>
          </a:bodyPr>
          <a:lstStyle/>
          <a:p>
            <a:r>
              <a:rPr lang="zh-CN" altLang="en-US" sz="2300" dirty="0"/>
              <a:t>研发人员</a:t>
            </a:r>
            <a:r>
              <a:rPr lang="en-US" altLang="zh-CN" sz="2300" dirty="0"/>
              <a:t>A</a:t>
            </a:r>
            <a:r>
              <a:rPr lang="zh-CN" altLang="en-US" sz="2300" dirty="0"/>
              <a:t>开发了软件</a:t>
            </a:r>
            <a:r>
              <a:rPr lang="en-US" altLang="zh-CN" sz="2300" dirty="0"/>
              <a:t>A</a:t>
            </a:r>
            <a:r>
              <a:rPr lang="zh-CN" altLang="en-US" sz="2300" dirty="0"/>
              <a:t>，研发人员</a:t>
            </a:r>
            <a:r>
              <a:rPr lang="en-US" altLang="zh-CN" sz="2300" dirty="0"/>
              <a:t>B</a:t>
            </a:r>
            <a:r>
              <a:rPr lang="zh-CN" altLang="en-US" sz="2300" dirty="0"/>
              <a:t>正在研发软件</a:t>
            </a:r>
            <a:r>
              <a:rPr lang="en-US" altLang="zh-CN" sz="2300" dirty="0"/>
              <a:t>B</a:t>
            </a:r>
            <a:r>
              <a:rPr lang="zh-CN" altLang="en-US" sz="2300" dirty="0"/>
              <a:t>。 </a:t>
            </a:r>
            <a:endParaRPr lang="en-US" altLang="zh-CN" sz="2300" dirty="0"/>
          </a:p>
          <a:p>
            <a:r>
              <a:rPr lang="en-US" altLang="zh-CN" sz="2300" dirty="0"/>
              <a:t>……</a:t>
            </a:r>
            <a:br>
              <a:rPr lang="zh-CN" altLang="en-US" sz="2300" dirty="0"/>
            </a:br>
            <a:r>
              <a:rPr lang="zh-CN" altLang="en-US" sz="2300" dirty="0"/>
              <a:t>有一天，研发人员</a:t>
            </a:r>
            <a:r>
              <a:rPr lang="en-US" altLang="zh-CN" sz="2300" dirty="0"/>
              <a:t>B</a:t>
            </a:r>
            <a:r>
              <a:rPr lang="zh-CN" altLang="en-US" sz="2300" dirty="0"/>
              <a:t>想要调用软件</a:t>
            </a:r>
            <a:r>
              <a:rPr lang="en-US" altLang="zh-CN" sz="2300" dirty="0"/>
              <a:t>A</a:t>
            </a:r>
            <a:r>
              <a:rPr lang="zh-CN" altLang="en-US" sz="2300" dirty="0"/>
              <a:t>的部分功能来用，但是他又不想从头看一遍软件</a:t>
            </a:r>
            <a:r>
              <a:rPr lang="en-US" altLang="zh-CN" sz="2300" dirty="0"/>
              <a:t>A</a:t>
            </a:r>
            <a:r>
              <a:rPr lang="zh-CN" altLang="en-US" sz="2300" dirty="0"/>
              <a:t>的源码和功能实现过程，怎么办呢？ </a:t>
            </a:r>
            <a:endParaRPr lang="en-US" altLang="zh-CN" sz="2300" dirty="0"/>
          </a:p>
          <a:p>
            <a:r>
              <a:rPr lang="en-US" altLang="zh-CN" sz="2300" dirty="0"/>
              <a:t>……</a:t>
            </a:r>
            <a:br>
              <a:rPr lang="zh-CN" altLang="en-US" sz="2300" dirty="0"/>
            </a:br>
            <a:r>
              <a:rPr lang="zh-CN" altLang="en-US" sz="2300" dirty="0"/>
              <a:t>研发人员</a:t>
            </a:r>
            <a:r>
              <a:rPr lang="en-US" altLang="zh-CN" sz="2300" dirty="0"/>
              <a:t>A</a:t>
            </a:r>
            <a:r>
              <a:rPr lang="zh-CN" altLang="en-US" sz="2300" dirty="0"/>
              <a:t>想了一个办法：</a:t>
            </a:r>
            <a:r>
              <a:rPr lang="zh-CN" altLang="en-US" sz="2300" b="1" dirty="0"/>
              <a:t>我把软件</a:t>
            </a:r>
            <a:r>
              <a:rPr lang="en-US" altLang="zh-CN" sz="2300" b="1" dirty="0"/>
              <a:t>A</a:t>
            </a:r>
            <a:r>
              <a:rPr lang="zh-CN" altLang="en-US" sz="2300" b="1" dirty="0"/>
              <a:t>里你需要的功能打包好，封装成一个函数。你按照我说的流程，把这个函数放在软件</a:t>
            </a:r>
            <a:r>
              <a:rPr lang="en-US" altLang="zh-CN" sz="2300" b="1" dirty="0"/>
              <a:t>B</a:t>
            </a:r>
            <a:r>
              <a:rPr lang="zh-CN" altLang="en-US" sz="2300" b="1" dirty="0"/>
              <a:t>里，就能用我的功能了！</a:t>
            </a:r>
            <a:endParaRPr lang="en-US" altLang="zh-CN" sz="2300" b="1" dirty="0"/>
          </a:p>
          <a:p>
            <a:r>
              <a:rPr lang="en-US" altLang="zh-CN" sz="2300" b="1" dirty="0"/>
              <a:t>……</a:t>
            </a:r>
            <a:br>
              <a:rPr lang="zh-CN" altLang="en-US" sz="2300" dirty="0"/>
            </a:br>
            <a:r>
              <a:rPr lang="zh-CN" altLang="en-US" sz="2300" dirty="0"/>
              <a:t>其中，</a:t>
            </a:r>
            <a:r>
              <a:rPr lang="en-US" altLang="zh-CN" sz="2300" dirty="0"/>
              <a:t>API</a:t>
            </a:r>
            <a:r>
              <a:rPr lang="zh-CN" altLang="en-US" sz="2300" dirty="0"/>
              <a:t>就是研发人员</a:t>
            </a:r>
            <a:r>
              <a:rPr lang="en-US" altLang="zh-CN" sz="2300" dirty="0"/>
              <a:t>A</a:t>
            </a:r>
            <a:r>
              <a:rPr lang="zh-CN" altLang="en-US" sz="2300" dirty="0"/>
              <a:t>说的那个函数。</a:t>
            </a:r>
            <a:endParaRPr lang="en-US" altLang="zh-CN" sz="2300" dirty="0"/>
          </a:p>
        </p:txBody>
      </p:sp>
      <p:pic>
        <p:nvPicPr>
          <p:cNvPr id="5126" name="Picture 6">
            <a:extLst>
              <a:ext uri="{FF2B5EF4-FFF2-40B4-BE49-F238E27FC236}">
                <a16:creationId xmlns:a16="http://schemas.microsoft.com/office/drawing/2014/main" id="{536C634E-2371-4142-888C-457CBCD7F9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726" y="1828426"/>
            <a:ext cx="9046322" cy="4612105"/>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E3646D1D-5646-3D47-89EE-65A8EA8842EA}"/>
              </a:ext>
            </a:extLst>
          </p:cNvPr>
          <p:cNvSpPr txBox="1"/>
          <p:nvPr/>
        </p:nvSpPr>
        <p:spPr>
          <a:xfrm>
            <a:off x="855876" y="1366761"/>
            <a:ext cx="10437986" cy="461665"/>
          </a:xfrm>
          <a:prstGeom prst="rect">
            <a:avLst/>
          </a:prstGeom>
          <a:noFill/>
        </p:spPr>
        <p:txBody>
          <a:bodyPr wrap="square" rtlCol="0">
            <a:spAutoFit/>
          </a:bodyPr>
          <a:lstStyle/>
          <a:p>
            <a:r>
              <a:rPr lang="zh-CN" altLang="en-US" sz="2400" b="1" dirty="0"/>
              <a:t>如何理解应用程序接口？</a:t>
            </a:r>
            <a:endParaRPr lang="en-US" altLang="zh-CN" sz="2400" b="1" dirty="0"/>
          </a:p>
        </p:txBody>
      </p:sp>
    </p:spTree>
    <p:extLst>
      <p:ext uri="{BB962C8B-B14F-4D97-AF65-F5344CB8AC3E}">
        <p14:creationId xmlns:p14="http://schemas.microsoft.com/office/powerpoint/2010/main" val="1236319296"/>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6"/>
                                        </p:tgtEl>
                                        <p:attrNameLst>
                                          <p:attrName>style.visibility</p:attrName>
                                        </p:attrNameLst>
                                      </p:cBhvr>
                                      <p:to>
                                        <p:strVal val="visible"/>
                                      </p:to>
                                    </p:set>
                                    <p:anim calcmode="lin" valueType="num">
                                      <p:cBhvr additive="base">
                                        <p:cTn id="7" dur="500" fill="hold"/>
                                        <p:tgtEl>
                                          <p:spTgt spid="5126"/>
                                        </p:tgtEl>
                                        <p:attrNameLst>
                                          <p:attrName>ppt_x</p:attrName>
                                        </p:attrNameLst>
                                      </p:cBhvr>
                                      <p:tavLst>
                                        <p:tav tm="0">
                                          <p:val>
                                            <p:strVal val="#ppt_x"/>
                                          </p:val>
                                        </p:tav>
                                        <p:tav tm="100000">
                                          <p:val>
                                            <p:strVal val="#ppt_x"/>
                                          </p:val>
                                        </p:tav>
                                      </p:tavLst>
                                    </p:anim>
                                    <p:anim calcmode="lin" valueType="num">
                                      <p:cBhvr additive="base">
                                        <p:cTn id="8" dur="500" fill="hold"/>
                                        <p:tgtEl>
                                          <p:spTgt spid="51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应用程序接口</a:t>
            </a:r>
            <a:endParaRPr lang="en-US" altLang="zh-CN" dirty="0"/>
          </a:p>
        </p:txBody>
      </p:sp>
      <p:sp>
        <p:nvSpPr>
          <p:cNvPr id="13" name="矩形 12">
            <a:extLst>
              <a:ext uri="{FF2B5EF4-FFF2-40B4-BE49-F238E27FC236}">
                <a16:creationId xmlns:a16="http://schemas.microsoft.com/office/drawing/2014/main" id="{E9E9C4DF-7E45-7D46-9FC2-7252E02740DE}"/>
              </a:ext>
            </a:extLst>
          </p:cNvPr>
          <p:cNvSpPr/>
          <p:nvPr/>
        </p:nvSpPr>
        <p:spPr>
          <a:xfrm>
            <a:off x="910631" y="2089125"/>
            <a:ext cx="10297144" cy="1200329"/>
          </a:xfrm>
          <a:prstGeom prst="rect">
            <a:avLst/>
          </a:prstGeom>
        </p:spPr>
        <p:txBody>
          <a:bodyPr wrap="square">
            <a:spAutoFit/>
          </a:bodyPr>
          <a:lstStyle/>
          <a:p>
            <a:r>
              <a:rPr lang="zh-CN" altLang="en-US" sz="2400" dirty="0"/>
              <a:t>        应用程序</a:t>
            </a:r>
            <a:r>
              <a:rPr lang="zh-CN" altLang="zh-CN" sz="2400" dirty="0"/>
              <a:t>接口</a:t>
            </a:r>
            <a:r>
              <a:rPr lang="zh-CN" altLang="en-US" sz="2400" dirty="0"/>
              <a:t>（</a:t>
            </a:r>
            <a:r>
              <a:rPr lang="en-US" altLang="zh-CN" sz="2400" dirty="0"/>
              <a:t>API</a:t>
            </a:r>
            <a:r>
              <a:rPr lang="zh-CN" altLang="en-US" sz="2400" dirty="0"/>
              <a:t>）</a:t>
            </a:r>
            <a:r>
              <a:rPr lang="zh-CN" altLang="zh-CN" sz="2400" dirty="0"/>
              <a:t>就是用服务端</a:t>
            </a:r>
            <a:r>
              <a:rPr lang="zh-CN" altLang="en-US" sz="2400" dirty="0"/>
              <a:t>语言（</a:t>
            </a:r>
            <a:r>
              <a:rPr lang="zh-CN" altLang="zh-CN" sz="2400" dirty="0"/>
              <a:t>如</a:t>
            </a:r>
            <a:r>
              <a:rPr lang="en-US" altLang="zh-CN" sz="2400" dirty="0"/>
              <a:t>php</a:t>
            </a:r>
            <a:r>
              <a:rPr lang="zh-CN" altLang="en-US" sz="2400" dirty="0"/>
              <a:t>）</a:t>
            </a:r>
            <a:r>
              <a:rPr lang="zh-CN" altLang="zh-CN" sz="2400" dirty="0"/>
              <a:t>写好的脚本，以供</a:t>
            </a:r>
            <a:r>
              <a:rPr lang="en-US" altLang="zh-CN" sz="2400" dirty="0"/>
              <a:t>Web</a:t>
            </a:r>
            <a:r>
              <a:rPr lang="zh-CN" altLang="en-US" sz="2400" dirty="0"/>
              <a:t>或</a:t>
            </a:r>
            <a:r>
              <a:rPr lang="en-US" altLang="zh-CN" sz="2400" dirty="0"/>
              <a:t>app</a:t>
            </a:r>
            <a:r>
              <a:rPr lang="zh-CN" altLang="zh-CN" sz="2400" dirty="0"/>
              <a:t>客户端请求而获得数据的一个</a:t>
            </a:r>
            <a:r>
              <a:rPr lang="zh-CN" altLang="en-US" sz="2400" dirty="0"/>
              <a:t>通道</a:t>
            </a:r>
            <a:r>
              <a:rPr lang="zh-CN" altLang="zh-CN" sz="2400" dirty="0"/>
              <a:t>。</a:t>
            </a:r>
            <a:r>
              <a:rPr lang="zh-CN" altLang="en-US" sz="2400" dirty="0"/>
              <a:t>接口本质上可以认为是服务端提供给客户端</a:t>
            </a:r>
            <a:r>
              <a:rPr lang="en-US" altLang="zh-CN" sz="2400" dirty="0"/>
              <a:t>(App)</a:t>
            </a:r>
            <a:r>
              <a:rPr lang="zh-CN" altLang="en-US" sz="2400" dirty="0"/>
              <a:t>端的一种通信协议</a:t>
            </a:r>
            <a:r>
              <a:rPr lang="en-US" altLang="zh-CN" sz="2400" dirty="0"/>
              <a:t>.</a:t>
            </a:r>
            <a:endParaRPr lang="zh-CN" altLang="en-US" sz="2400" dirty="0"/>
          </a:p>
        </p:txBody>
      </p:sp>
      <p:sp>
        <p:nvSpPr>
          <p:cNvPr id="15" name="文本框 14">
            <a:extLst>
              <a:ext uri="{FF2B5EF4-FFF2-40B4-BE49-F238E27FC236}">
                <a16:creationId xmlns:a16="http://schemas.microsoft.com/office/drawing/2014/main" id="{6CA54C20-8CA8-AD40-9173-DF8F98FF8173}"/>
              </a:ext>
            </a:extLst>
          </p:cNvPr>
          <p:cNvSpPr txBox="1"/>
          <p:nvPr/>
        </p:nvSpPr>
        <p:spPr>
          <a:xfrm>
            <a:off x="855876" y="1366761"/>
            <a:ext cx="10437986" cy="461665"/>
          </a:xfrm>
          <a:prstGeom prst="rect">
            <a:avLst/>
          </a:prstGeom>
          <a:noFill/>
        </p:spPr>
        <p:txBody>
          <a:bodyPr wrap="square" rtlCol="0">
            <a:spAutoFit/>
          </a:bodyPr>
          <a:lstStyle/>
          <a:p>
            <a:r>
              <a:rPr lang="zh-CN" altLang="en-US" sz="2400" b="1" dirty="0"/>
              <a:t>应用程序</a:t>
            </a:r>
            <a:r>
              <a:rPr lang="zh-CN" altLang="zh-CN" sz="2400" b="1" dirty="0"/>
              <a:t>接口</a:t>
            </a:r>
            <a:r>
              <a:rPr lang="zh-CN" altLang="en-US" sz="2400" b="1" dirty="0"/>
              <a:t>（</a:t>
            </a:r>
            <a:r>
              <a:rPr lang="en-US" altLang="zh-CN" sz="2400" b="1" dirty="0"/>
              <a:t>API</a:t>
            </a:r>
            <a:r>
              <a:rPr lang="zh-CN" altLang="en-US" sz="2400" b="1" dirty="0"/>
              <a:t>）</a:t>
            </a:r>
            <a:endParaRPr lang="en-US" altLang="zh-CN" sz="2400" b="1" dirty="0"/>
          </a:p>
        </p:txBody>
      </p:sp>
      <p:pic>
        <p:nvPicPr>
          <p:cNvPr id="9" name="图片 8">
            <a:extLst>
              <a:ext uri="{FF2B5EF4-FFF2-40B4-BE49-F238E27FC236}">
                <a16:creationId xmlns:a16="http://schemas.microsoft.com/office/drawing/2014/main" id="{D647376E-4D95-3D4E-B4DA-4ABB59D951F1}"/>
              </a:ext>
            </a:extLst>
          </p:cNvPr>
          <p:cNvPicPr>
            <a:picLocks noChangeAspect="1"/>
          </p:cNvPicPr>
          <p:nvPr/>
        </p:nvPicPr>
        <p:blipFill>
          <a:blip r:embed="rId2"/>
          <a:stretch>
            <a:fillRect/>
          </a:stretch>
        </p:blipFill>
        <p:spPr>
          <a:xfrm>
            <a:off x="820668" y="3284984"/>
            <a:ext cx="10557411" cy="2435117"/>
          </a:xfrm>
          <a:prstGeom prst="rect">
            <a:avLst/>
          </a:prstGeom>
        </p:spPr>
      </p:pic>
      <p:sp>
        <p:nvSpPr>
          <p:cNvPr id="11" name="矩形 10">
            <a:extLst>
              <a:ext uri="{FF2B5EF4-FFF2-40B4-BE49-F238E27FC236}">
                <a16:creationId xmlns:a16="http://schemas.microsoft.com/office/drawing/2014/main" id="{F362B05F-F9F7-A240-A619-1DB602726F37}"/>
              </a:ext>
            </a:extLst>
          </p:cNvPr>
          <p:cNvSpPr/>
          <p:nvPr/>
        </p:nvSpPr>
        <p:spPr>
          <a:xfrm>
            <a:off x="937086" y="3334340"/>
            <a:ext cx="10297144" cy="3046988"/>
          </a:xfrm>
          <a:prstGeom prst="rect">
            <a:avLst/>
          </a:prstGeom>
          <a:solidFill>
            <a:schemeClr val="bg1"/>
          </a:solidFill>
          <a:ln w="57150">
            <a:noFill/>
          </a:ln>
        </p:spPr>
        <p:txBody>
          <a:bodyPr wrap="square">
            <a:spAutoFit/>
          </a:bodyPr>
          <a:lstStyle/>
          <a:p>
            <a:r>
              <a:rPr lang="zh-CN" altLang="en-US" sz="2400" dirty="0">
                <a:ln w="0"/>
                <a:effectLst>
                  <a:outerShdw blurRad="38100" dist="19050" dir="2700000" algn="tl" rotWithShape="0">
                    <a:schemeClr val="dk1">
                      <a:alpha val="40000"/>
                    </a:schemeClr>
                  </a:outerShdw>
                </a:effectLst>
              </a:rPr>
              <a:t>例如：</a:t>
            </a:r>
            <a:endParaRPr lang="en-US" altLang="zh-CN" sz="2400" dirty="0">
              <a:ln w="0"/>
              <a:effectLst>
                <a:outerShdw blurRad="38100" dist="19050" dir="2700000" algn="tl" rotWithShape="0">
                  <a:schemeClr val="dk1">
                    <a:alpha val="40000"/>
                  </a:schemeClr>
                </a:outerShdw>
              </a:effectLst>
            </a:endParaRPr>
          </a:p>
          <a:p>
            <a:endParaRPr lang="en-US" altLang="zh-CN" sz="2400" dirty="0">
              <a:ln w="0"/>
              <a:effectLst>
                <a:outerShdw blurRad="38100" dist="19050" dir="2700000" algn="tl" rotWithShape="0">
                  <a:schemeClr val="dk1">
                    <a:alpha val="40000"/>
                  </a:schemeClr>
                </a:outerShdw>
              </a:effectLst>
            </a:endParaRPr>
          </a:p>
          <a:p>
            <a:r>
              <a:rPr lang="zh-CN" altLang="en-US" sz="2400" dirty="0">
                <a:solidFill>
                  <a:schemeClr val="tx1">
                    <a:lumMod val="65000"/>
                    <a:lumOff val="35000"/>
                  </a:schemeClr>
                </a:solidFill>
              </a:rPr>
              <a:t>        某个商城</a:t>
            </a:r>
            <a:r>
              <a:rPr lang="en-US" altLang="zh-CN" sz="2400" dirty="0">
                <a:solidFill>
                  <a:schemeClr val="tx1">
                    <a:lumMod val="65000"/>
                    <a:lumOff val="35000"/>
                  </a:schemeClr>
                </a:solidFill>
              </a:rPr>
              <a:t>app</a:t>
            </a:r>
            <a:r>
              <a:rPr lang="zh-CN" altLang="zh-CN" sz="2400" dirty="0">
                <a:solidFill>
                  <a:schemeClr val="tx1">
                    <a:lumMod val="65000"/>
                    <a:lumOff val="35000"/>
                  </a:schemeClr>
                </a:solidFill>
              </a:rPr>
              <a:t>的首页，</a:t>
            </a:r>
            <a:r>
              <a:rPr lang="zh-CN" altLang="en-US" sz="2400" dirty="0">
                <a:solidFill>
                  <a:schemeClr val="tx1">
                    <a:lumMod val="65000"/>
                    <a:lumOff val="35000"/>
                  </a:schemeClr>
                </a:solidFill>
              </a:rPr>
              <a:t>通常都会展示</a:t>
            </a:r>
            <a:r>
              <a:rPr lang="zh-CN" altLang="zh-CN" sz="2400" dirty="0">
                <a:solidFill>
                  <a:schemeClr val="tx1">
                    <a:lumMod val="65000"/>
                    <a:lumOff val="35000"/>
                  </a:schemeClr>
                </a:solidFill>
              </a:rPr>
              <a:t>一些商品列表，</a:t>
            </a:r>
            <a:r>
              <a:rPr lang="zh-CN" altLang="en-US" sz="2400" dirty="0">
                <a:solidFill>
                  <a:schemeClr val="tx1">
                    <a:lumMod val="65000"/>
                    <a:lumOff val="35000"/>
                  </a:schemeClr>
                </a:solidFill>
              </a:rPr>
              <a:t>当</a:t>
            </a:r>
            <a:r>
              <a:rPr lang="zh-CN" altLang="zh-CN" sz="2400" dirty="0">
                <a:solidFill>
                  <a:schemeClr val="tx1">
                    <a:lumMod val="65000"/>
                    <a:lumOff val="35000"/>
                  </a:schemeClr>
                </a:solidFill>
              </a:rPr>
              <a:t>打开</a:t>
            </a:r>
            <a:r>
              <a:rPr lang="en-US" altLang="zh-CN" sz="2400" dirty="0">
                <a:solidFill>
                  <a:schemeClr val="tx1">
                    <a:lumMod val="65000"/>
                    <a:lumOff val="35000"/>
                  </a:schemeClr>
                </a:solidFill>
              </a:rPr>
              <a:t>app</a:t>
            </a:r>
            <a:r>
              <a:rPr lang="zh-CN" altLang="en-US" sz="2400" dirty="0">
                <a:solidFill>
                  <a:schemeClr val="tx1">
                    <a:lumMod val="65000"/>
                    <a:lumOff val="35000"/>
                  </a:schemeClr>
                </a:solidFill>
              </a:rPr>
              <a:t>进入程序</a:t>
            </a:r>
            <a:r>
              <a:rPr lang="zh-CN" altLang="zh-CN" sz="2400" dirty="0">
                <a:solidFill>
                  <a:schemeClr val="tx1">
                    <a:lumMod val="65000"/>
                    <a:lumOff val="35000"/>
                  </a:schemeClr>
                </a:solidFill>
              </a:rPr>
              <a:t>时，首页会去请求一个远程</a:t>
            </a:r>
            <a:r>
              <a:rPr lang="en-US" altLang="zh-CN" sz="2400" dirty="0">
                <a:solidFill>
                  <a:schemeClr val="tx1">
                    <a:lumMod val="65000"/>
                    <a:lumOff val="35000"/>
                  </a:schemeClr>
                </a:solidFill>
              </a:rPr>
              <a:t>php</a:t>
            </a:r>
            <a:r>
              <a:rPr lang="zh-CN" altLang="zh-CN" sz="2400" dirty="0">
                <a:solidFill>
                  <a:schemeClr val="tx1">
                    <a:lumMod val="65000"/>
                    <a:lumOff val="35000"/>
                  </a:schemeClr>
                </a:solidFill>
              </a:rPr>
              <a:t>文件</a:t>
            </a:r>
            <a:r>
              <a:rPr lang="zh-CN" altLang="en-US" sz="2400" dirty="0">
                <a:solidFill>
                  <a:schemeClr val="tx1">
                    <a:lumMod val="65000"/>
                    <a:lumOff val="35000"/>
                  </a:schemeClr>
                </a:solidFill>
              </a:rPr>
              <a:t>（</a:t>
            </a:r>
            <a:r>
              <a:rPr lang="zh-CN" altLang="zh-CN" sz="2400" dirty="0">
                <a:solidFill>
                  <a:schemeClr val="tx1">
                    <a:lumMod val="65000"/>
                    <a:lumOff val="35000"/>
                  </a:schemeClr>
                </a:solidFill>
              </a:rPr>
              <a:t>如：</a:t>
            </a:r>
            <a:r>
              <a:rPr lang="en-US" altLang="zh-CN" sz="2400" dirty="0">
                <a:solidFill>
                  <a:schemeClr val="tx1">
                    <a:lumMod val="65000"/>
                    <a:lumOff val="35000"/>
                  </a:schemeClr>
                </a:solidFill>
              </a:rPr>
              <a:t>http://</a:t>
            </a:r>
            <a:r>
              <a:rPr lang="en-US" altLang="zh-CN" sz="2400" dirty="0" err="1">
                <a:solidFill>
                  <a:schemeClr val="tx1">
                    <a:lumMod val="65000"/>
                    <a:lumOff val="35000"/>
                  </a:schemeClr>
                </a:solidFill>
              </a:rPr>
              <a:t>www.xxx.com</a:t>
            </a:r>
            <a:r>
              <a:rPr lang="en-US" altLang="zh-CN" sz="2400" dirty="0">
                <a:solidFill>
                  <a:schemeClr val="tx1">
                    <a:lumMod val="65000"/>
                    <a:lumOff val="35000"/>
                  </a:schemeClr>
                </a:solidFill>
              </a:rPr>
              <a:t>/</a:t>
            </a:r>
            <a:r>
              <a:rPr lang="en-US" altLang="zh-CN" sz="2400" dirty="0" err="1">
                <a:solidFill>
                  <a:schemeClr val="tx1">
                    <a:lumMod val="65000"/>
                    <a:lumOff val="35000"/>
                  </a:schemeClr>
                </a:solidFill>
              </a:rPr>
              <a:t>index.php</a:t>
            </a:r>
            <a:r>
              <a:rPr lang="en-US" altLang="zh-CN" sz="2400" dirty="0">
                <a:solidFill>
                  <a:schemeClr val="tx1">
                    <a:lumMod val="65000"/>
                    <a:lumOff val="35000"/>
                  </a:schemeClr>
                </a:solidFill>
              </a:rPr>
              <a:t> </a:t>
            </a:r>
            <a:r>
              <a:rPr lang="zh-CN" altLang="en-US" sz="2400" dirty="0">
                <a:solidFill>
                  <a:schemeClr val="tx1">
                    <a:lumMod val="65000"/>
                    <a:lumOff val="35000"/>
                  </a:schemeClr>
                </a:solidFill>
              </a:rPr>
              <a:t>）来</a:t>
            </a:r>
            <a:r>
              <a:rPr lang="zh-CN" altLang="zh-CN" sz="2400" dirty="0">
                <a:solidFill>
                  <a:schemeClr val="tx1">
                    <a:lumMod val="65000"/>
                    <a:lumOff val="35000"/>
                  </a:schemeClr>
                </a:solidFill>
              </a:rPr>
              <a:t>获得需要展示在首页的商品列表数据。前端工程师拿到这些数据</a:t>
            </a:r>
            <a:r>
              <a:rPr lang="zh-CN" altLang="en-US" sz="2400" dirty="0">
                <a:solidFill>
                  <a:schemeClr val="tx1">
                    <a:lumMod val="65000"/>
                    <a:lumOff val="35000"/>
                  </a:schemeClr>
                </a:solidFill>
              </a:rPr>
              <a:t>后</a:t>
            </a:r>
            <a:r>
              <a:rPr lang="zh-CN" altLang="zh-CN" sz="2400" dirty="0">
                <a:solidFill>
                  <a:schemeClr val="tx1">
                    <a:lumMod val="65000"/>
                    <a:lumOff val="35000"/>
                  </a:schemeClr>
                </a:solidFill>
              </a:rPr>
              <a:t>，就会按照特定的</a:t>
            </a:r>
            <a:r>
              <a:rPr lang="zh-CN" altLang="en-US" sz="2400" dirty="0">
                <a:solidFill>
                  <a:schemeClr val="tx1">
                    <a:lumMod val="65000"/>
                    <a:lumOff val="35000"/>
                  </a:schemeClr>
                </a:solidFill>
              </a:rPr>
              <a:t>需求进行</a:t>
            </a:r>
            <a:r>
              <a:rPr lang="zh-CN" altLang="zh-CN" sz="2400" dirty="0">
                <a:solidFill>
                  <a:schemeClr val="tx1">
                    <a:lumMod val="65000"/>
                    <a:lumOff val="35000"/>
                  </a:schemeClr>
                </a:solidFill>
              </a:rPr>
              <a:t>设计，</a:t>
            </a:r>
            <a:r>
              <a:rPr lang="zh-CN" altLang="en-US" sz="2400" dirty="0">
                <a:solidFill>
                  <a:schemeClr val="tx1">
                    <a:lumMod val="65000"/>
                    <a:lumOff val="35000"/>
                  </a:schemeClr>
                </a:solidFill>
              </a:rPr>
              <a:t>最终将</a:t>
            </a:r>
            <a:r>
              <a:rPr lang="zh-CN" altLang="zh-CN" sz="2400" dirty="0">
                <a:solidFill>
                  <a:schemeClr val="tx1">
                    <a:lumMod val="65000"/>
                    <a:lumOff val="35000"/>
                  </a:schemeClr>
                </a:solidFill>
              </a:rPr>
              <a:t>这些内容展示出来。 </a:t>
            </a:r>
            <a:endParaRPr lang="en-US" altLang="zh-CN" sz="2400" dirty="0">
              <a:solidFill>
                <a:schemeClr val="tx1">
                  <a:lumMod val="65000"/>
                  <a:lumOff val="35000"/>
                </a:schemeClr>
              </a:solidFill>
            </a:endParaRPr>
          </a:p>
          <a:p>
            <a:r>
              <a:rPr lang="zh-CN" altLang="en-US" sz="2400" dirty="0">
                <a:solidFill>
                  <a:schemeClr val="tx1">
                    <a:lumMod val="65000"/>
                    <a:lumOff val="35000"/>
                  </a:schemeClr>
                </a:solidFill>
              </a:rPr>
              <a:t>        应用程序</a:t>
            </a:r>
            <a:r>
              <a:rPr lang="zh-CN" altLang="zh-CN" sz="2400" dirty="0">
                <a:solidFill>
                  <a:schemeClr val="tx1">
                    <a:lumMod val="65000"/>
                    <a:lumOff val="35000"/>
                  </a:schemeClr>
                </a:solidFill>
              </a:rPr>
              <a:t>接口</a:t>
            </a:r>
            <a:r>
              <a:rPr lang="zh-CN" altLang="en-US" sz="2400" dirty="0">
                <a:solidFill>
                  <a:schemeClr val="tx1">
                    <a:lumMod val="65000"/>
                    <a:lumOff val="35000"/>
                  </a:schemeClr>
                </a:solidFill>
              </a:rPr>
              <a:t>就是</a:t>
            </a:r>
            <a:r>
              <a:rPr lang="zh-CN" altLang="zh-CN" sz="2400" dirty="0">
                <a:solidFill>
                  <a:schemeClr val="tx1">
                    <a:lumMod val="65000"/>
                    <a:lumOff val="35000"/>
                  </a:schemeClr>
                </a:solidFill>
              </a:rPr>
              <a:t>要实现</a:t>
            </a:r>
            <a:r>
              <a:rPr lang="zh-CN" altLang="en-US" sz="2400" dirty="0">
                <a:solidFill>
                  <a:schemeClr val="tx1">
                    <a:lumMod val="65000"/>
                    <a:lumOff val="35000"/>
                  </a:schemeClr>
                </a:solidFill>
              </a:rPr>
              <a:t>这样的</a:t>
            </a:r>
            <a:r>
              <a:rPr lang="zh-CN" altLang="zh-CN" sz="2400" dirty="0">
                <a:solidFill>
                  <a:schemeClr val="tx1">
                    <a:lumMod val="65000"/>
                    <a:lumOff val="35000"/>
                  </a:schemeClr>
                </a:solidFill>
              </a:rPr>
              <a:t>目的。一个</a:t>
            </a:r>
            <a:r>
              <a:rPr lang="en-US" altLang="zh-CN" sz="2400" dirty="0">
                <a:solidFill>
                  <a:schemeClr val="tx1">
                    <a:lumMod val="65000"/>
                    <a:lumOff val="35000"/>
                  </a:schemeClr>
                </a:solidFill>
              </a:rPr>
              <a:t>app</a:t>
            </a:r>
            <a:r>
              <a:rPr lang="zh-CN" altLang="zh-CN" sz="2400" dirty="0">
                <a:solidFill>
                  <a:schemeClr val="tx1">
                    <a:lumMod val="65000"/>
                    <a:lumOff val="35000"/>
                  </a:schemeClr>
                </a:solidFill>
              </a:rPr>
              <a:t>内部通常需要访问多个</a:t>
            </a:r>
            <a:r>
              <a:rPr lang="en-US" altLang="zh-CN" sz="2400" dirty="0">
                <a:solidFill>
                  <a:schemeClr val="tx1">
                    <a:lumMod val="65000"/>
                    <a:lumOff val="35000"/>
                  </a:schemeClr>
                </a:solidFill>
              </a:rPr>
              <a:t>php</a:t>
            </a:r>
            <a:r>
              <a:rPr lang="zh-CN" altLang="zh-CN" sz="2400" dirty="0">
                <a:solidFill>
                  <a:schemeClr val="tx1">
                    <a:lumMod val="65000"/>
                    <a:lumOff val="35000"/>
                  </a:schemeClr>
                </a:solidFill>
              </a:rPr>
              <a:t>接口来获得不同的数据。</a:t>
            </a:r>
          </a:p>
        </p:txBody>
      </p:sp>
    </p:spTree>
    <p:extLst>
      <p:ext uri="{BB962C8B-B14F-4D97-AF65-F5344CB8AC3E}">
        <p14:creationId xmlns:p14="http://schemas.microsoft.com/office/powerpoint/2010/main" val="374332985"/>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应用程序接口</a:t>
            </a:r>
            <a:endParaRPr lang="en-US" altLang="zh-CN" dirty="0"/>
          </a:p>
        </p:txBody>
      </p:sp>
      <p:sp>
        <p:nvSpPr>
          <p:cNvPr id="13" name="矩形 12">
            <a:extLst>
              <a:ext uri="{FF2B5EF4-FFF2-40B4-BE49-F238E27FC236}">
                <a16:creationId xmlns:a16="http://schemas.microsoft.com/office/drawing/2014/main" id="{E9E9C4DF-7E45-7D46-9FC2-7252E02740DE}"/>
              </a:ext>
            </a:extLst>
          </p:cNvPr>
          <p:cNvSpPr/>
          <p:nvPr/>
        </p:nvSpPr>
        <p:spPr>
          <a:xfrm>
            <a:off x="855876" y="2060848"/>
            <a:ext cx="10297144" cy="2677656"/>
          </a:xfrm>
          <a:prstGeom prst="rect">
            <a:avLst/>
          </a:prstGeom>
        </p:spPr>
        <p:txBody>
          <a:bodyPr wrap="square">
            <a:spAutoFit/>
          </a:bodyPr>
          <a:lstStyle/>
          <a:p>
            <a:r>
              <a:rPr lang="zh-CN" altLang="en-US" sz="2400" dirty="0"/>
              <a:t>        </a:t>
            </a:r>
            <a:r>
              <a:rPr lang="en-US" altLang="zh-CN" sz="2400" dirty="0"/>
              <a:t>Web API</a:t>
            </a:r>
            <a:r>
              <a:rPr lang="zh-CN" altLang="en-US" sz="2400" dirty="0"/>
              <a:t>是一种数据请求框架是基于</a:t>
            </a:r>
            <a:r>
              <a:rPr lang="en-US" altLang="zh-CN" sz="2400" dirty="0"/>
              <a:t>HTTP</a:t>
            </a:r>
            <a:r>
              <a:rPr lang="zh-CN" altLang="en-US" sz="2400" dirty="0"/>
              <a:t>协议的服务，能够直接返回用户的数据请求，可以根据请求报文来返回的相应数据格式，包括</a:t>
            </a:r>
            <a:r>
              <a:rPr lang="en-US" altLang="zh-CN" sz="2400" dirty="0"/>
              <a:t>JSON</a:t>
            </a:r>
            <a:r>
              <a:rPr lang="zh-CN" altLang="en-US" sz="2400" dirty="0"/>
              <a:t>和</a:t>
            </a:r>
            <a:r>
              <a:rPr lang="en-US" altLang="zh-CN" sz="2400" dirty="0"/>
              <a:t>XML</a:t>
            </a:r>
            <a:r>
              <a:rPr lang="zh-CN" altLang="en-US" sz="2400" dirty="0"/>
              <a:t>等主流格式的。</a:t>
            </a:r>
            <a:endParaRPr lang="en-US" altLang="zh-CN" sz="2400" dirty="0"/>
          </a:p>
          <a:p>
            <a:endParaRPr lang="en-US" altLang="zh-CN" sz="2400" dirty="0"/>
          </a:p>
          <a:p>
            <a:r>
              <a:rPr lang="zh-CN" altLang="en-US" sz="2400" dirty="0"/>
              <a:t>        同时，它可以包含广泛的功能，</a:t>
            </a:r>
            <a:r>
              <a:rPr lang="en-US" altLang="zh-CN" sz="2400" dirty="0"/>
              <a:t>Web </a:t>
            </a:r>
            <a:r>
              <a:rPr lang="zh-CN" altLang="en-US" sz="2400" dirty="0"/>
              <a:t>应用通过</a:t>
            </a:r>
            <a:r>
              <a:rPr lang="en-US" altLang="zh-CN" sz="2400" dirty="0"/>
              <a:t>API</a:t>
            </a:r>
            <a:r>
              <a:rPr lang="zh-CN" altLang="en-US" sz="2400" dirty="0"/>
              <a:t>接口，可以实现如存储服务、消息服务、计算服务等能力，利用这些能力可以进而开发出强大功能的</a:t>
            </a:r>
            <a:r>
              <a:rPr lang="en-US" altLang="zh-CN" sz="2400" dirty="0"/>
              <a:t>web</a:t>
            </a:r>
            <a:r>
              <a:rPr lang="zh-CN" altLang="en-US" sz="2400" dirty="0"/>
              <a:t>应用。</a:t>
            </a:r>
            <a:endParaRPr lang="en-US" altLang="zh-CN" sz="2400" b="1" dirty="0"/>
          </a:p>
        </p:txBody>
      </p:sp>
      <p:sp>
        <p:nvSpPr>
          <p:cNvPr id="15" name="文本框 14">
            <a:extLst>
              <a:ext uri="{FF2B5EF4-FFF2-40B4-BE49-F238E27FC236}">
                <a16:creationId xmlns:a16="http://schemas.microsoft.com/office/drawing/2014/main" id="{6CA54C20-8CA8-AD40-9173-DF8F98FF8173}"/>
              </a:ext>
            </a:extLst>
          </p:cNvPr>
          <p:cNvSpPr txBox="1"/>
          <p:nvPr/>
        </p:nvSpPr>
        <p:spPr>
          <a:xfrm>
            <a:off x="855876" y="1366761"/>
            <a:ext cx="10437986" cy="461665"/>
          </a:xfrm>
          <a:prstGeom prst="rect">
            <a:avLst/>
          </a:prstGeom>
          <a:noFill/>
        </p:spPr>
        <p:txBody>
          <a:bodyPr wrap="square" rtlCol="0">
            <a:spAutoFit/>
          </a:bodyPr>
          <a:lstStyle/>
          <a:p>
            <a:r>
              <a:rPr lang="en-US" altLang="zh-CN" sz="2400" b="1" dirty="0"/>
              <a:t>Web</a:t>
            </a:r>
            <a:r>
              <a:rPr lang="zh-CN" altLang="en-US" sz="2400" b="1" dirty="0"/>
              <a:t> </a:t>
            </a:r>
            <a:r>
              <a:rPr lang="en-US" altLang="zh-CN" sz="2400" b="1" dirty="0"/>
              <a:t>API</a:t>
            </a:r>
          </a:p>
        </p:txBody>
      </p:sp>
    </p:spTree>
    <p:extLst>
      <p:ext uri="{BB962C8B-B14F-4D97-AF65-F5344CB8AC3E}">
        <p14:creationId xmlns:p14="http://schemas.microsoft.com/office/powerpoint/2010/main" val="1236100366"/>
      </p:ext>
    </p:extLst>
  </p:cSld>
  <p:clrMapOvr>
    <a:masterClrMapping/>
  </p:clrMapOvr>
  <p:transition spd="slow" advClick="0">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应用程序接口</a:t>
            </a:r>
            <a:endParaRPr lang="en-US" altLang="zh-CN" dirty="0"/>
          </a:p>
        </p:txBody>
      </p:sp>
      <p:sp>
        <p:nvSpPr>
          <p:cNvPr id="13" name="矩形 12">
            <a:extLst>
              <a:ext uri="{FF2B5EF4-FFF2-40B4-BE49-F238E27FC236}">
                <a16:creationId xmlns:a16="http://schemas.microsoft.com/office/drawing/2014/main" id="{E9E9C4DF-7E45-7D46-9FC2-7252E02740DE}"/>
              </a:ext>
            </a:extLst>
          </p:cNvPr>
          <p:cNvSpPr/>
          <p:nvPr/>
        </p:nvSpPr>
        <p:spPr>
          <a:xfrm>
            <a:off x="855876" y="2060848"/>
            <a:ext cx="10297144" cy="4154984"/>
          </a:xfrm>
          <a:prstGeom prst="rect">
            <a:avLst/>
          </a:prstGeom>
        </p:spPr>
        <p:txBody>
          <a:bodyPr wrap="square">
            <a:spAutoFit/>
          </a:bodyPr>
          <a:lstStyle/>
          <a:p>
            <a:r>
              <a:rPr lang="zh-CN" altLang="en-US" sz="2400" dirty="0"/>
              <a:t>        为了在团队内部形成共识、防止个人习惯差异引起接口定义的混乱，我们需要找到一种大家都觉得很好的接口实现规范， 而且这种规范能够让后端写的接口，用途一目了然，减少双方之间的合作成本，因此许多公司都会有公司层面的</a:t>
            </a:r>
            <a:r>
              <a:rPr lang="en-US" altLang="zh-CN" sz="2400" dirty="0"/>
              <a:t>Web API</a:t>
            </a:r>
            <a:r>
              <a:rPr lang="zh-CN" altLang="en-US" sz="2400" dirty="0"/>
              <a:t>设计规范，几乎所有的项目在详细设计阶段都会进行</a:t>
            </a:r>
            <a:r>
              <a:rPr lang="en-US" altLang="zh-CN" sz="2400" dirty="0"/>
              <a:t>API</a:t>
            </a:r>
            <a:r>
              <a:rPr lang="zh-CN" altLang="en-US" sz="2400" dirty="0"/>
              <a:t>设计，项目开发后都会有一份</a:t>
            </a:r>
            <a:r>
              <a:rPr lang="en-US" altLang="zh-CN" sz="2400" dirty="0"/>
              <a:t>API</a:t>
            </a:r>
            <a:r>
              <a:rPr lang="zh-CN" altLang="en-US" sz="2400" dirty="0"/>
              <a:t>文档供测试和联调。  </a:t>
            </a:r>
            <a:endParaRPr lang="en-US" altLang="zh-CN" sz="2400" dirty="0"/>
          </a:p>
          <a:p>
            <a:endParaRPr lang="en-US" altLang="zh-CN" sz="2400" dirty="0"/>
          </a:p>
          <a:p>
            <a:r>
              <a:rPr lang="zh-CN" altLang="en-US" sz="2400" dirty="0"/>
              <a:t>        目前业界大部分公司开发人员使用的</a:t>
            </a:r>
            <a:r>
              <a:rPr lang="en-US" altLang="zh-CN" sz="2400" dirty="0"/>
              <a:t>API</a:t>
            </a:r>
            <a:r>
              <a:rPr lang="zh-CN" altLang="en-US" sz="2400" dirty="0"/>
              <a:t>接口服务架构主要有以下几种：</a:t>
            </a:r>
            <a:endParaRPr lang="en-US" altLang="zh-CN" sz="2400" dirty="0"/>
          </a:p>
          <a:p>
            <a:endParaRPr lang="en-US" altLang="zh-CN" sz="2400" dirty="0"/>
          </a:p>
          <a:p>
            <a:pPr marL="914400" lvl="1" indent="-457200">
              <a:buFont typeface="+mj-lt"/>
              <a:buAutoNum type="arabicPeriod"/>
            </a:pPr>
            <a:r>
              <a:rPr lang="en-US" altLang="zh-CN" sz="2400" b="1" dirty="0"/>
              <a:t>RESTful </a:t>
            </a:r>
            <a:r>
              <a:rPr lang="zh-CN" altLang="en-US" sz="2400" b="1" dirty="0"/>
              <a:t>（面向资源）</a:t>
            </a:r>
            <a:endParaRPr lang="en-US" altLang="zh-CN" sz="2400" b="1" dirty="0"/>
          </a:p>
          <a:p>
            <a:pPr marL="914400" lvl="1" indent="-457200">
              <a:buFont typeface="+mj-lt"/>
              <a:buAutoNum type="arabicPeriod"/>
            </a:pPr>
            <a:r>
              <a:rPr lang="en-US" altLang="zh-CN" sz="2400" b="1" dirty="0"/>
              <a:t>RPC</a:t>
            </a:r>
            <a:r>
              <a:rPr lang="zh-CN" altLang="en-US" sz="2400" b="1" dirty="0"/>
              <a:t>（面向过程）</a:t>
            </a:r>
            <a:endParaRPr lang="en-US" altLang="zh-CN" sz="2400" b="1" dirty="0"/>
          </a:p>
          <a:p>
            <a:pPr marL="914400" lvl="1" indent="-457200">
              <a:buFont typeface="+mj-lt"/>
              <a:buAutoNum type="arabicPeriod"/>
            </a:pPr>
            <a:r>
              <a:rPr lang="en-US" altLang="zh-CN" sz="2400" b="1" dirty="0" err="1"/>
              <a:t>GraphQL</a:t>
            </a:r>
            <a:r>
              <a:rPr lang="zh-CN" altLang="en-US" sz="2400" b="1" dirty="0"/>
              <a:t>（面向数据查询）</a:t>
            </a:r>
            <a:endParaRPr lang="en-US" altLang="zh-CN" sz="2400" b="1" dirty="0"/>
          </a:p>
        </p:txBody>
      </p:sp>
      <p:sp>
        <p:nvSpPr>
          <p:cNvPr id="15" name="文本框 14">
            <a:extLst>
              <a:ext uri="{FF2B5EF4-FFF2-40B4-BE49-F238E27FC236}">
                <a16:creationId xmlns:a16="http://schemas.microsoft.com/office/drawing/2014/main" id="{6CA54C20-8CA8-AD40-9173-DF8F98FF8173}"/>
              </a:ext>
            </a:extLst>
          </p:cNvPr>
          <p:cNvSpPr txBox="1"/>
          <p:nvPr/>
        </p:nvSpPr>
        <p:spPr>
          <a:xfrm>
            <a:off x="855876" y="1366761"/>
            <a:ext cx="10437986" cy="461665"/>
          </a:xfrm>
          <a:prstGeom prst="rect">
            <a:avLst/>
          </a:prstGeom>
          <a:noFill/>
        </p:spPr>
        <p:txBody>
          <a:bodyPr wrap="square" rtlCol="0">
            <a:spAutoFit/>
          </a:bodyPr>
          <a:lstStyle/>
          <a:p>
            <a:r>
              <a:rPr lang="en-US" altLang="zh-CN" sz="2400" b="1" dirty="0"/>
              <a:t>Web</a:t>
            </a:r>
            <a:r>
              <a:rPr lang="zh-CN" altLang="en-US" sz="2400" b="1" dirty="0"/>
              <a:t> </a:t>
            </a:r>
            <a:r>
              <a:rPr lang="en-US" altLang="zh-CN" sz="2400" b="1" dirty="0"/>
              <a:t>API</a:t>
            </a:r>
          </a:p>
        </p:txBody>
      </p:sp>
    </p:spTree>
    <p:extLst>
      <p:ext uri="{BB962C8B-B14F-4D97-AF65-F5344CB8AC3E}">
        <p14:creationId xmlns:p14="http://schemas.microsoft.com/office/powerpoint/2010/main" val="765003777"/>
      </p:ext>
    </p:extLst>
  </p:cSld>
  <p:clrMapOvr>
    <a:masterClrMapping/>
  </p:clrMapOvr>
  <p:transition spd="slow" advClick="0">
    <p:push dir="u"/>
  </p:transition>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烟灰色玻璃">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1673</TotalTime>
  <Words>3100</Words>
  <Application>Microsoft Macintosh PowerPoint</Application>
  <PresentationFormat>自定义</PresentationFormat>
  <Paragraphs>314</Paragraphs>
  <Slides>35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35</vt:i4>
      </vt:variant>
    </vt:vector>
  </HeadingPairs>
  <TitlesOfParts>
    <vt:vector size="42" baseType="lpstr">
      <vt:lpstr>-apple-system</vt:lpstr>
      <vt:lpstr>微软雅黑</vt:lpstr>
      <vt:lpstr>Quicksand</vt:lpstr>
      <vt:lpstr>Arial</vt:lpstr>
      <vt:lpstr>Calibri</vt:lpstr>
      <vt:lpstr>Menlo</vt:lpstr>
      <vt:lpstr>1</vt:lpstr>
      <vt:lpstr>09节：App服务器端接口设计与开发</vt:lpstr>
      <vt:lpstr>PowerPoint 演示文稿</vt:lpstr>
      <vt:lpstr>应用程序接口</vt:lpstr>
      <vt:lpstr>应用程序接口</vt:lpstr>
      <vt:lpstr>应用程序接口</vt:lpstr>
      <vt:lpstr>应用程序接口</vt:lpstr>
      <vt:lpstr>应用程序接口</vt:lpstr>
      <vt:lpstr>应用程序接口</vt:lpstr>
      <vt:lpstr>应用程序接口</vt:lpstr>
      <vt:lpstr>JSON基础</vt:lpstr>
      <vt:lpstr>JSON基础</vt:lpstr>
      <vt:lpstr>JSON基础</vt:lpstr>
      <vt:lpstr>JSON基础</vt:lpstr>
      <vt:lpstr>JSON基础</vt:lpstr>
      <vt:lpstr>JSON基础</vt:lpstr>
      <vt:lpstr>JSON基础</vt:lpstr>
      <vt:lpstr>JSON基础</vt:lpstr>
      <vt:lpstr>JSON基础</vt:lpstr>
      <vt:lpstr>JSON基础</vt:lpstr>
      <vt:lpstr>JSON基础</vt:lpstr>
      <vt:lpstr>JSON基础</vt:lpstr>
      <vt:lpstr>JSON基础</vt:lpstr>
      <vt:lpstr>JSON基础</vt:lpstr>
      <vt:lpstr>JSON基础</vt:lpstr>
      <vt:lpstr>JSON基础</vt:lpstr>
      <vt:lpstr>JSON基础</vt:lpstr>
      <vt:lpstr>JSON基础</vt:lpstr>
      <vt:lpstr>JSON基础</vt:lpstr>
      <vt:lpstr>JSON基础</vt:lpstr>
      <vt:lpstr>JSON基础</vt:lpstr>
      <vt:lpstr>JSON基础</vt:lpstr>
      <vt:lpstr>JSON基础</vt:lpstr>
      <vt:lpstr>JSON基础</vt:lpstr>
      <vt:lpstr>PHP面向对象</vt:lpstr>
      <vt:lpstr>结束，谢谢大家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Cheung Humbert</cp:lastModifiedBy>
  <cp:revision>1570</cp:revision>
  <dcterms:created xsi:type="dcterms:W3CDTF">2015-07-08T10:50:00Z</dcterms:created>
  <dcterms:modified xsi:type="dcterms:W3CDTF">2021-10-27T01:30:21Z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2052-11.1.0.8808</vt:lpwstr>
  </property>
</Properties>
</file>