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bookmarkIdSeed="2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9" r:id="rId2"/>
    <p:sldId id="300" r:id="rId3"/>
    <p:sldId id="303" r:id="rId4"/>
    <p:sldId id="487" r:id="rId5"/>
    <p:sldId id="377" r:id="rId6"/>
    <p:sldId id="485" r:id="rId7"/>
    <p:sldId id="486" r:id="rId8"/>
    <p:sldId id="488" r:id="rId9"/>
    <p:sldId id="489" r:id="rId10"/>
    <p:sldId id="490" r:id="rId11"/>
    <p:sldId id="491" r:id="rId12"/>
    <p:sldId id="492" r:id="rId13"/>
    <p:sldId id="484" r:id="rId14"/>
    <p:sldId id="493" r:id="rId15"/>
    <p:sldId id="494" r:id="rId16"/>
    <p:sldId id="495" r:id="rId17"/>
    <p:sldId id="496" r:id="rId18"/>
    <p:sldId id="497" r:id="rId19"/>
    <p:sldId id="498" r:id="rId20"/>
    <p:sldId id="501" r:id="rId21"/>
    <p:sldId id="500" r:id="rId22"/>
    <p:sldId id="502" r:id="rId23"/>
    <p:sldId id="504" r:id="rId24"/>
    <p:sldId id="503" r:id="rId25"/>
    <p:sldId id="505" r:id="rId26"/>
    <p:sldId id="506" r:id="rId27"/>
    <p:sldId id="508" r:id="rId28"/>
    <p:sldId id="509" r:id="rId29"/>
    <p:sldId id="456" r:id="rId30"/>
    <p:sldId id="304" r:id="rId31"/>
  </p:sldIdLst>
  <p:sldSz cx="12190413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C0"/>
    <a:srgbClr val="7E799B"/>
    <a:srgbClr val="C82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3" autoAdjust="0"/>
    <p:restoredTop sz="94606" autoAdjust="0"/>
  </p:normalViewPr>
  <p:slideViewPr>
    <p:cSldViewPr>
      <p:cViewPr varScale="1">
        <p:scale>
          <a:sx n="155" d="100"/>
          <a:sy n="155" d="100"/>
        </p:scale>
        <p:origin x="704" y="176"/>
      </p:cViewPr>
      <p:guideLst>
        <p:guide orient="horz" pos="2146"/>
        <p:guide pos="3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3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3514B6-771B-4EC2-A47D-F941841C62E3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86A45B-89A0-4072-95CA-E58597F922E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73F940-1A2C-4CE4-94A0-D6A659208EF0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60C71E-E05E-4FCB-A7CA-22F789644E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7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2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2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8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77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3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69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7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4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7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8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1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0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0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3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4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幂等方法，是指无论调用这个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多少次，都不会有不同的结果的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方法。也就是不管我们调用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次还是调用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次，结果都是一样的（当然前提是服务器端的数据没有被人为手动更改。比如说，数据库中的数据被手动更改过，那两次调用的结果肯定是不同的）。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0C71E-E05E-4FCB-A7CA-22F789644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8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0375" y="2401888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5750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2912" y="1587496"/>
            <a:ext cx="6038849" cy="817568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00" y="4156075"/>
            <a:ext cx="352107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2275" y="1857375"/>
            <a:ext cx="45608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2100" y="1262063"/>
            <a:ext cx="154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3163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113" y="5929313"/>
            <a:ext cx="1043305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6023" y="5806404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0" name="直接箭头连接符 9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3" y="1143000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2357438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3880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203825" y="2401888"/>
            <a:ext cx="608647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0413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3813" y="3260725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4475" y="3224213"/>
            <a:ext cx="19208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3338" y="318611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2225" y="391477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2513" y="3265488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2038" y="319246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0925" y="392112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18750" y="3890963"/>
            <a:ext cx="847725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18750" y="3797300"/>
            <a:ext cx="847725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5843" y="3115890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5" y="1857375"/>
            <a:ext cx="635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0335" y="1845341"/>
            <a:ext cx="5204965" cy="55654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27512" y="3232951"/>
            <a:ext cx="9093976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etpostman.com/app/download/win64?_ga=2.206991635.1254191070.1514361597-261809244.151436159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top.htm" TargetMode="External"/><Relationship Id="rId2" Type="http://schemas.openxmlformats.org/officeDocument/2006/relationships/hyperlink" Target="https://en.wikipedia.org/wiki/Roy_Field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 bwMode="auto">
          <a:xfrm>
            <a:off x="4799062" y="1587500"/>
            <a:ext cx="6762701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10</a:t>
            </a:r>
            <a:r>
              <a:rPr lang="zh-CN" altLang="en-US" dirty="0"/>
              <a:t>节：</a:t>
            </a:r>
            <a:r>
              <a:rPr lang="en-US" altLang="zh-CN" dirty="0"/>
              <a:t>APP</a:t>
            </a:r>
            <a:r>
              <a:rPr lang="zh-CN" altLang="en-US" dirty="0"/>
              <a:t>服务器端接口开发与设计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22913" y="1138238"/>
            <a:ext cx="5411787" cy="4095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服务器端开发技术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、表现层（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Representation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深入理解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1C8994DA-83FB-5648-BB41-8A59236E23C4}"/>
              </a:ext>
            </a:extLst>
          </p:cNvPr>
          <p:cNvSpPr txBox="1"/>
          <p:nvPr/>
        </p:nvSpPr>
        <p:spPr>
          <a:xfrm>
            <a:off x="838622" y="2708920"/>
            <a:ext cx="978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上文中提到了“资源”是一种信息实体，那么它是可以有多种外在表现形式的，因此，我们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把“资源”具体呈现出来的形式，叫做它的“表现层”（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Representation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比如，文本可以用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txt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格式表现，也可以用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格式表现，甚至可以采用二进制格式；图片可以用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JPG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格式表现、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PNG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格式表现，也可以采用二进制格式。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4622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、状态转化（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State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Transfer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深入理解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1C8994DA-83FB-5648-BB41-8A59236E23C4}"/>
              </a:ext>
            </a:extLst>
          </p:cNvPr>
          <p:cNvSpPr txBox="1"/>
          <p:nvPr/>
        </p:nvSpPr>
        <p:spPr>
          <a:xfrm>
            <a:off x="838622" y="2708920"/>
            <a:ext cx="97862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我们访问一个网站，实际上是客户端和服务器的一个交互过程。在此过程中，势必涉及到数据和状态的变化。而我们采用的互联网通信协议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协议，是一个无状态协议。这也意味着，所有的状态都保存在服务器端。因此，如果客户端想要操作服务器，必须通过某种手段，让服务器端发生“状态转化”（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State Transfer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）。而这种转化是建立在表现层之上的，所以就是“表现层状态转化”。 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客户端用到的手段是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协议中四个表示操作方式的动词：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。它们分别对应四种基本操作：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用来获取资源，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用来新建资源（也可以用于更新资源），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用来更新资源，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用来删除资源。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369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架构？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1C8994DA-83FB-5648-BB41-8A59236E23C4}"/>
              </a:ext>
            </a:extLst>
          </p:cNvPr>
          <p:cNvSpPr txBox="1"/>
          <p:nvPr/>
        </p:nvSpPr>
        <p:spPr>
          <a:xfrm>
            <a:off x="845455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如果一个架构符合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原则，就称它为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架构。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E8A757BE-DF36-2F4E-B7B8-5DDB2F0956C3}"/>
              </a:ext>
            </a:extLst>
          </p:cNvPr>
          <p:cNvSpPr txBox="1"/>
          <p:nvPr/>
        </p:nvSpPr>
        <p:spPr>
          <a:xfrm>
            <a:off x="831850" y="2600158"/>
            <a:ext cx="978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架构，是面向资源的架构：     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）每一个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代表一种资源     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）客户端和服务器之间，传递这种资源的某种表现层     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）客户端通过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动词，对服务器端资源进行操作，实现“表现层状态转化”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05116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是一种规范，符合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简单的说就是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可联网设备利用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协议通过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PATCH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来操作具有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标识的服务器资源，返回统一格式的资源信息，包括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CSV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等其他格式。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1FACE7-3D13-834E-9D0D-63F49D77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91" y="1628800"/>
            <a:ext cx="9289030" cy="46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19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是一种规范，符合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简单的说就是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可联网设备利用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协议通过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PATCH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来操作具有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标识的服务器资源，返回统一格式的资源信息，包括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CSV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等其他格式。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D1859E8C-A3A1-5649-BABF-D5DC49B241BE}"/>
              </a:ext>
            </a:extLst>
          </p:cNvPr>
          <p:cNvSpPr txBox="1"/>
          <p:nvPr/>
        </p:nvSpPr>
        <p:spPr>
          <a:xfrm>
            <a:off x="1268413" y="4149080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特征：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8C3C8E6A-62AF-6E47-A7F3-E3B7B4D7DB0D}"/>
              </a:ext>
            </a:extLst>
          </p:cNvPr>
          <p:cNvSpPr txBox="1"/>
          <p:nvPr/>
        </p:nvSpPr>
        <p:spPr>
          <a:xfrm>
            <a:off x="1268412" y="472514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6AE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2400" b="1" dirty="0">
                <a:solidFill>
                  <a:srgbClr val="06AE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用于定位资源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动词用于描述操作 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3594951-68A0-5C41-B90C-15A805331812}"/>
              </a:ext>
            </a:extLst>
          </p:cNvPr>
          <p:cNvSpPr/>
          <p:nvPr/>
        </p:nvSpPr>
        <p:spPr>
          <a:xfrm>
            <a:off x="3034866" y="2049872"/>
            <a:ext cx="6120680" cy="3536228"/>
          </a:xfrm>
          <a:prstGeom prst="roundRect">
            <a:avLst/>
          </a:prstGeom>
          <a:gradFill flip="none" rotWithShape="1">
            <a:gsLst>
              <a:gs pos="0">
                <a:srgbClr val="06AEC0">
                  <a:tint val="66000"/>
                  <a:satMod val="160000"/>
                </a:srgbClr>
              </a:gs>
              <a:gs pos="50000">
                <a:srgbClr val="06AEC0">
                  <a:tint val="44500"/>
                  <a:satMod val="160000"/>
                </a:srgbClr>
              </a:gs>
              <a:gs pos="100000">
                <a:srgbClr val="06AE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E799B"/>
                </a:solidFill>
              </a:rPr>
              <a:t>查询编号为</a:t>
            </a:r>
            <a:r>
              <a:rPr lang="en-US" altLang="zh-CN" sz="2400" dirty="0">
                <a:solidFill>
                  <a:srgbClr val="7E799B"/>
                </a:solidFill>
              </a:rPr>
              <a:t>main</a:t>
            </a:r>
            <a:r>
              <a:rPr lang="zh-CN" altLang="en-US" sz="2400" dirty="0">
                <a:solidFill>
                  <a:srgbClr val="7E799B"/>
                </a:solidFill>
              </a:rPr>
              <a:t>的图书      </a:t>
            </a:r>
            <a:r>
              <a:rPr lang="en-US" altLang="zh-CN" sz="2400" dirty="0">
                <a:solidFill>
                  <a:srgbClr val="7E799B"/>
                </a:solidFill>
              </a:rPr>
              <a:t>[GET] http://</a:t>
            </a:r>
            <a:r>
              <a:rPr lang="en-US" altLang="zh-CN" sz="2400" dirty="0" err="1">
                <a:solidFill>
                  <a:srgbClr val="7E799B"/>
                </a:solidFill>
              </a:rPr>
              <a:t>api.test.com</a:t>
            </a:r>
            <a:r>
              <a:rPr lang="en-US" altLang="zh-CN" sz="2400" dirty="0">
                <a:solidFill>
                  <a:srgbClr val="7E799B"/>
                </a:solidFill>
              </a:rPr>
              <a:t>/v1/books/main       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E799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E799B"/>
                </a:solidFill>
              </a:rPr>
              <a:t>删除编号为</a:t>
            </a:r>
            <a:r>
              <a:rPr lang="en-US" altLang="zh-CN" sz="2400" dirty="0">
                <a:solidFill>
                  <a:srgbClr val="7E799B"/>
                </a:solidFill>
              </a:rPr>
              <a:t>main</a:t>
            </a:r>
            <a:r>
              <a:rPr lang="zh-CN" altLang="en-US" sz="2400" dirty="0">
                <a:solidFill>
                  <a:srgbClr val="7E799B"/>
                </a:solidFill>
              </a:rPr>
              <a:t>的图书：      </a:t>
            </a:r>
            <a:r>
              <a:rPr lang="en-US" altLang="zh-CN" sz="2400" dirty="0">
                <a:solidFill>
                  <a:srgbClr val="7E799B"/>
                </a:solidFill>
              </a:rPr>
              <a:t>[DELETE] http://</a:t>
            </a:r>
            <a:r>
              <a:rPr lang="en-US" altLang="zh-CN" sz="2400" dirty="0" err="1">
                <a:solidFill>
                  <a:srgbClr val="7E799B"/>
                </a:solidFill>
              </a:rPr>
              <a:t>api.test.com</a:t>
            </a:r>
            <a:r>
              <a:rPr lang="en-US" altLang="zh-CN" sz="2400" dirty="0">
                <a:solidFill>
                  <a:srgbClr val="7E799B"/>
                </a:solidFill>
              </a:rPr>
              <a:t>/v1/books/main </a:t>
            </a:r>
            <a:endParaRPr kumimoji="1" lang="zh-CN" altLang="en-US" sz="2400" dirty="0">
              <a:solidFill>
                <a:srgbClr val="7E7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250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资源表示一种实体，</a:t>
            </a:r>
            <a:r>
              <a:rPr lang="en-US" altLang="zh-CN" sz="2400" b="1" dirty="0">
                <a:solidFill>
                  <a:srgbClr val="06AE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b="1" dirty="0">
                <a:solidFill>
                  <a:srgbClr val="06AE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使用名词表示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不应该包含动词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一般而言，数据库中的表都是同种记录的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collection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），所以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中的名词应该使用复数。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设计规范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D1859E8C-A3A1-5649-BABF-D5DC49B241BE}"/>
              </a:ext>
            </a:extLst>
          </p:cNvPr>
          <p:cNvSpPr txBox="1"/>
          <p:nvPr/>
        </p:nvSpPr>
        <p:spPr>
          <a:xfrm>
            <a:off x="1268411" y="3471391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示例：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3598050" y="3471391"/>
            <a:ext cx="5145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6AEC0"/>
                </a:solidFill>
              </a:rPr>
              <a:t>正确：</a:t>
            </a:r>
            <a:endParaRPr lang="en-US" altLang="zh-CN" sz="2000" b="1" dirty="0">
              <a:solidFill>
                <a:srgbClr val="06AEC0"/>
              </a:solidFill>
            </a:endParaRPr>
          </a:p>
          <a:p>
            <a:r>
              <a:rPr lang="en-US" altLang="zh-CN" sz="2000" dirty="0"/>
              <a:t>    GET /zoos</a:t>
            </a:r>
            <a:r>
              <a:rPr lang="zh-CN" altLang="en-US" sz="2000" dirty="0"/>
              <a:t>：列出所有动物园</a:t>
            </a:r>
          </a:p>
          <a:p>
            <a:r>
              <a:rPr lang="en-US" altLang="zh-CN" sz="2000" dirty="0"/>
              <a:t>    POST /zoos</a:t>
            </a:r>
            <a:r>
              <a:rPr lang="zh-CN" altLang="en-US" sz="2000" dirty="0"/>
              <a:t>：新建一个动物园</a:t>
            </a:r>
          </a:p>
          <a:p>
            <a:r>
              <a:rPr lang="en-US" altLang="zh-CN" sz="2000" dirty="0"/>
              <a:t>    GET /zoos/ID</a:t>
            </a:r>
            <a:r>
              <a:rPr lang="zh-CN" altLang="en-US" sz="2000" dirty="0"/>
              <a:t>：获取某个指定动物园的信息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错误：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    GET /posts/show/1</a:t>
            </a:r>
          </a:p>
          <a:p>
            <a:r>
              <a:rPr lang="zh-CN" altLang="en-US" sz="2000" dirty="0">
                <a:solidFill>
                  <a:srgbClr val="06AEC0"/>
                </a:solidFill>
              </a:rPr>
              <a:t>修改为：</a:t>
            </a:r>
            <a:endParaRPr lang="en-US" altLang="zh-CN" sz="2000" dirty="0">
              <a:solidFill>
                <a:srgbClr val="06AEC0"/>
              </a:solidFill>
            </a:endParaRPr>
          </a:p>
          <a:p>
            <a:r>
              <a:rPr lang="en-US" altLang="zh-CN" sz="2000" dirty="0"/>
              <a:t>    GET /posts/1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C81882-F66B-9C4D-8C36-9835F2E1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74" y="3471391"/>
            <a:ext cx="12190413" cy="24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3787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如果某些动作是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动词表示不了的，应该把动作做成一种资源。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设计规范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D1859E8C-A3A1-5649-BABF-D5DC49B241BE}"/>
              </a:ext>
            </a:extLst>
          </p:cNvPr>
          <p:cNvSpPr txBox="1"/>
          <p:nvPr/>
        </p:nvSpPr>
        <p:spPr>
          <a:xfrm>
            <a:off x="1268411" y="2895327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示例：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3430910" y="2924944"/>
            <a:ext cx="65527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错误示例：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网上汇款，从账户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向账户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汇款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元：      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 /accounts/1/transfer/500/to/2    </a:t>
            </a:r>
          </a:p>
          <a:p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06AE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正确的写法：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把动词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transfer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改成名词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transaction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，资源不能是动词，但是可以是一种服务：      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 /transaction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　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from=1&amp;to=2&amp;amount=500.00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又比如登录、退出：      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POST /sessions    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 /sessions/{id}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4332973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参数的设计允许存在冗余，即允许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路径和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参数偶尔有重复。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设计规范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D1859E8C-A3A1-5649-BABF-D5DC49B241BE}"/>
              </a:ext>
            </a:extLst>
          </p:cNvPr>
          <p:cNvSpPr txBox="1"/>
          <p:nvPr/>
        </p:nvSpPr>
        <p:spPr>
          <a:xfrm>
            <a:off x="1268411" y="2895327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示例：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1990750" y="3534057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GET /zoos/ID/animals </a:t>
            </a:r>
            <a:r>
              <a:rPr lang="zh-CN" altLang="en-US" sz="2400" dirty="0"/>
              <a:t>与 </a:t>
            </a:r>
            <a:r>
              <a:rPr lang="en-US" altLang="zh-CN" sz="2400" dirty="0"/>
              <a:t>GET /</a:t>
            </a:r>
            <a:r>
              <a:rPr lang="en-US" altLang="zh-CN" sz="2400" dirty="0" err="1"/>
              <a:t>animals?zoo_id</a:t>
            </a:r>
            <a:r>
              <a:rPr lang="en-US" altLang="zh-CN" sz="2400" dirty="0"/>
              <a:t>=ID </a:t>
            </a:r>
            <a:r>
              <a:rPr lang="zh-CN" altLang="en-US" sz="2400" dirty="0"/>
              <a:t>的含义是相同的。    </a:t>
            </a:r>
            <a:endParaRPr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2F3AD3-F5C0-A54A-8CAD-4336EBBB2A33}"/>
              </a:ext>
            </a:extLst>
          </p:cNvPr>
          <p:cNvSpPr/>
          <p:nvPr/>
        </p:nvSpPr>
        <p:spPr>
          <a:xfrm>
            <a:off x="1918742" y="429309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</a:t>
            </a:r>
            <a:endParaRPr lang="en-US" altLang="zh-CN" sz="2400" dirty="0"/>
          </a:p>
          <a:p>
            <a:r>
              <a:rPr lang="zh-CN" altLang="en-US" sz="2400" dirty="0"/>
              <a:t>        对于</a:t>
            </a:r>
            <a:r>
              <a:rPr lang="en-US" altLang="zh-CN" sz="2400" dirty="0"/>
              <a:t>/zoos/ID/animals</a:t>
            </a:r>
            <a:r>
              <a:rPr lang="zh-CN" altLang="en-US" sz="2400" dirty="0"/>
              <a:t>方式，关联层次不建议太深，可以将关系通过参数方式表现：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animals?zoo_id</a:t>
            </a:r>
            <a:r>
              <a:rPr lang="en-US" altLang="zh-CN" sz="2400" dirty="0"/>
              <a:t>=ID</a:t>
            </a:r>
          </a:p>
        </p:txBody>
      </p:sp>
    </p:spTree>
    <p:extLst>
      <p:ext uri="{BB962C8B-B14F-4D97-AF65-F5344CB8AC3E}">
        <p14:creationId xmlns:p14="http://schemas.microsoft.com/office/powerpoint/2010/main" val="152547272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一些常见参数的约定。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设计规范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D1859E8C-A3A1-5649-BABF-D5DC49B241BE}"/>
              </a:ext>
            </a:extLst>
          </p:cNvPr>
          <p:cNvSpPr txBox="1"/>
          <p:nvPr/>
        </p:nvSpPr>
        <p:spPr>
          <a:xfrm>
            <a:off x="1268411" y="2895327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示例：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1277502" y="3542328"/>
            <a:ext cx="10587435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?limit=10</a:t>
            </a:r>
            <a:r>
              <a:rPr lang="zh-CN" altLang="en-US" sz="2400" dirty="0"/>
              <a:t>：指定返回记录的数量    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?offset=10</a:t>
            </a:r>
            <a:r>
              <a:rPr lang="zh-CN" altLang="en-US" sz="2400" dirty="0"/>
              <a:t>：指定返回记录的开始位置    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?page=2&amp;per_page=10</a:t>
            </a:r>
            <a:r>
              <a:rPr lang="zh-CN" altLang="en-US" sz="2400" dirty="0"/>
              <a:t>：指定第几页，以及每页的记录数     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?</a:t>
            </a:r>
            <a:r>
              <a:rPr lang="en-US" altLang="zh-CN" sz="2400" dirty="0" err="1"/>
              <a:t>sortby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name&amp;order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asc</a:t>
            </a:r>
            <a:r>
              <a:rPr lang="zh-CN" altLang="en-US" sz="2400" dirty="0"/>
              <a:t>：指定返回结果按照哪个属性排序，以及排序顺序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829851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动词，用来表示对资源的一组操作：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694606" y="2420888"/>
            <a:ext cx="11170331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    </a:t>
            </a:r>
            <a:r>
              <a:rPr lang="en-US" altLang="zh-CN" sz="2400" dirty="0"/>
              <a:t>GET</a:t>
            </a:r>
            <a:r>
              <a:rPr lang="zh-CN" altLang="en-US" sz="2400" dirty="0"/>
              <a:t>（</a:t>
            </a:r>
            <a:r>
              <a:rPr lang="en-US" altLang="zh-CN" sz="2400" dirty="0"/>
              <a:t>SELECT</a:t>
            </a:r>
            <a:r>
              <a:rPr lang="zh-CN" altLang="en-US" sz="2400" dirty="0"/>
              <a:t>）：从服务器取出资源（一项或多项）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POST</a:t>
            </a:r>
            <a:r>
              <a:rPr lang="zh-CN" altLang="en-US" sz="2400" dirty="0"/>
              <a:t>（</a:t>
            </a:r>
            <a:r>
              <a:rPr lang="en-US" altLang="zh-CN" sz="2400" dirty="0"/>
              <a:t>CREATE</a:t>
            </a:r>
            <a:r>
              <a:rPr lang="zh-CN" altLang="en-US" sz="2400" dirty="0"/>
              <a:t>）：在服务器新建一个资源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PUT</a:t>
            </a:r>
            <a:r>
              <a:rPr lang="zh-CN" altLang="en-US" sz="2400" dirty="0"/>
              <a:t>（</a:t>
            </a:r>
            <a:r>
              <a:rPr lang="en-US" altLang="zh-CN" sz="2400" dirty="0"/>
              <a:t>UPDATE</a:t>
            </a:r>
            <a:r>
              <a:rPr lang="zh-CN" altLang="en-US" sz="2400" dirty="0"/>
              <a:t>）：在服务器更新资源（客户端提供改变后的完整资源）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PATCH</a:t>
            </a:r>
            <a:r>
              <a:rPr lang="zh-CN" altLang="en-US" sz="2400" dirty="0"/>
              <a:t>（</a:t>
            </a:r>
            <a:r>
              <a:rPr lang="en-US" altLang="zh-CN" sz="2400" dirty="0"/>
              <a:t>UPDATE</a:t>
            </a:r>
            <a:r>
              <a:rPr lang="zh-CN" altLang="en-US" sz="2400" dirty="0"/>
              <a:t>）：在服务器更新资源（客户端提供改变的属性，局部更新）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DELETE</a:t>
            </a:r>
            <a:r>
              <a:rPr lang="zh-CN" altLang="en-US" sz="2400" dirty="0"/>
              <a:t>（</a:t>
            </a:r>
            <a:r>
              <a:rPr lang="en-US" altLang="zh-CN" sz="2400" dirty="0"/>
              <a:t>DELETE</a:t>
            </a:r>
            <a:r>
              <a:rPr lang="zh-CN" altLang="en-US" sz="2400" dirty="0"/>
              <a:t>）：从服务器删除资源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HEAD</a:t>
            </a:r>
            <a:r>
              <a:rPr lang="zh-CN" altLang="en-US" sz="2400" dirty="0"/>
              <a:t>：用于获取某个资源的元数据（</a:t>
            </a:r>
            <a:r>
              <a:rPr lang="en-US" altLang="zh-CN" sz="2400" dirty="0"/>
              <a:t>metadata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   OPTIONS</a:t>
            </a:r>
            <a:r>
              <a:rPr lang="zh-CN" altLang="en-US" sz="2400" dirty="0"/>
              <a:t>：用于获取某个资源所支持的</a:t>
            </a:r>
            <a:r>
              <a:rPr lang="en-US" altLang="zh-CN" sz="2400" dirty="0"/>
              <a:t>Request</a:t>
            </a:r>
            <a:r>
              <a:rPr lang="zh-CN" altLang="en-US" sz="2400" dirty="0"/>
              <a:t>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784328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848809" y="402504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838200" y="2347615"/>
            <a:ext cx="842963" cy="63182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8" name="文本框 33"/>
          <p:cNvSpPr txBox="1">
            <a:spLocks noChangeArrowheads="1"/>
          </p:cNvSpPr>
          <p:nvPr/>
        </p:nvSpPr>
        <p:spPr bwMode="auto">
          <a:xfrm>
            <a:off x="1016000" y="2368252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4" name="圆角矩形 13"/>
          <p:cNvSpPr/>
          <p:nvPr/>
        </p:nvSpPr>
        <p:spPr>
          <a:xfrm>
            <a:off x="1706059" y="412980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45"/>
          <p:cNvGrpSpPr/>
          <p:nvPr/>
        </p:nvGrpSpPr>
        <p:grpSpPr bwMode="auto">
          <a:xfrm>
            <a:off x="1702718" y="2480196"/>
            <a:ext cx="3865563" cy="371475"/>
            <a:chOff x="1074057" y="1947720"/>
            <a:chExt cx="2899639" cy="371687"/>
          </a:xfrm>
        </p:grpSpPr>
        <p:sp>
          <p:nvSpPr>
            <p:cNvPr id="30" name="圆角矩形 29"/>
            <p:cNvSpPr/>
            <p:nvPr/>
          </p:nvSpPr>
          <p:spPr>
            <a:xfrm>
              <a:off x="1074057" y="1949308"/>
              <a:ext cx="2899639" cy="370099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1301503" y="1947720"/>
              <a:ext cx="2460227" cy="368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959115F2-4B74-43DF-9B64-93E19618AD1A}"/>
              </a:ext>
            </a:extLst>
          </p:cNvPr>
          <p:cNvSpPr/>
          <p:nvPr/>
        </p:nvSpPr>
        <p:spPr>
          <a:xfrm>
            <a:off x="848497" y="482559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D017F6C2-2265-4A86-9486-1E2F51AF3756}"/>
              </a:ext>
            </a:extLst>
          </p:cNvPr>
          <p:cNvSpPr/>
          <p:nvPr/>
        </p:nvSpPr>
        <p:spPr>
          <a:xfrm>
            <a:off x="1705747" y="493035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498404D-D1DA-4B05-8EF8-5C47BFCD1BFD}"/>
              </a:ext>
            </a:extLst>
          </p:cNvPr>
          <p:cNvSpPr/>
          <p:nvPr/>
        </p:nvSpPr>
        <p:spPr>
          <a:xfrm>
            <a:off x="845468" y="3183948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B817425F-BDE2-4895-B69C-37C64F02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68" y="3215698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7C194A90-EF3C-4729-B00A-244996F76471}"/>
              </a:ext>
            </a:extLst>
          </p:cNvPr>
          <p:cNvSpPr/>
          <p:nvPr/>
        </p:nvSpPr>
        <p:spPr>
          <a:xfrm>
            <a:off x="1702718" y="3288703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69">
            <a:extLst>
              <a:ext uri="{FF2B5EF4-FFF2-40B4-BE49-F238E27FC236}">
                <a16:creationId xmlns:a16="http://schemas.microsoft.com/office/drawing/2014/main" id="{9EB818F3-0A1E-4E2D-83EF-AED06A1252D9}"/>
              </a:ext>
            </a:extLst>
          </p:cNvPr>
          <p:cNvSpPr txBox="1"/>
          <p:nvPr/>
        </p:nvSpPr>
        <p:spPr>
          <a:xfrm>
            <a:off x="2013233" y="3288703"/>
            <a:ext cx="41687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接口设计实战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1000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当使用不同的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动词向服务器请求时，客户端需要在返回结果里面拿到一系列的信息。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返回结果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6FD316-849F-3F4D-98DC-E2F0FE001120}"/>
              </a:ext>
            </a:extLst>
          </p:cNvPr>
          <p:cNvSpPr/>
          <p:nvPr/>
        </p:nvSpPr>
        <p:spPr>
          <a:xfrm>
            <a:off x="982638" y="2924944"/>
            <a:ext cx="10288055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比如，当一个客户端创建一个资源时，客户端常常不知道新建资源的</a:t>
            </a:r>
            <a:r>
              <a:rPr lang="en-US" altLang="zh-CN" sz="2400" dirty="0"/>
              <a:t>ID</a:t>
            </a:r>
            <a:r>
              <a:rPr lang="zh-CN" altLang="en-US" sz="2400" dirty="0"/>
              <a:t>（也许还有其他的属性，如创建和修改的时间戳等）。这些属性需要在随后的请求中返回，并且作为刚才</a:t>
            </a:r>
            <a:r>
              <a:rPr lang="en-US" altLang="zh-CN" sz="2400" dirty="0"/>
              <a:t>POST</a:t>
            </a:r>
            <a:r>
              <a:rPr lang="zh-CN" altLang="en-US" sz="2400" dirty="0"/>
              <a:t>请求的一个响应结果。以下是一些经典的</a:t>
            </a:r>
            <a:r>
              <a:rPr lang="en-US" altLang="zh-CN" sz="2400" dirty="0"/>
              <a:t>RESTful API</a:t>
            </a:r>
            <a:r>
              <a:rPr lang="zh-CN" altLang="en-US" sz="2400" dirty="0"/>
              <a:t>定义：</a:t>
            </a:r>
            <a:endParaRPr lang="en-US" altLang="zh-CN" sz="24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D01575-D107-2A4D-AF6A-EFAD0E2357A2}"/>
              </a:ext>
            </a:extLst>
          </p:cNvPr>
          <p:cNvSpPr/>
          <p:nvPr/>
        </p:nvSpPr>
        <p:spPr>
          <a:xfrm>
            <a:off x="3034866" y="1687954"/>
            <a:ext cx="6120680" cy="4115432"/>
          </a:xfrm>
          <a:prstGeom prst="roundRect">
            <a:avLst/>
          </a:prstGeom>
          <a:gradFill flip="none" rotWithShape="1">
            <a:gsLst>
              <a:gs pos="0">
                <a:srgbClr val="06AEC0">
                  <a:tint val="66000"/>
                  <a:satMod val="160000"/>
                </a:srgbClr>
              </a:gs>
              <a:gs pos="50000">
                <a:srgbClr val="06AEC0">
                  <a:tint val="44500"/>
                  <a:satMod val="160000"/>
                </a:srgbClr>
              </a:gs>
              <a:gs pos="100000">
                <a:srgbClr val="06AE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E799B"/>
                </a:solidFill>
              </a:rPr>
              <a:t>GET /resources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返回一系列资源对象      </a:t>
            </a:r>
            <a:r>
              <a:rPr lang="en-US" altLang="zh-CN" sz="2400" b="1" dirty="0">
                <a:solidFill>
                  <a:srgbClr val="7E799B"/>
                </a:solidFill>
              </a:rPr>
              <a:t>GET /resources/ID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返回单独的资源对象      </a:t>
            </a:r>
            <a:r>
              <a:rPr lang="en-US" altLang="zh-CN" sz="2400" b="1" dirty="0">
                <a:solidFill>
                  <a:srgbClr val="7E799B"/>
                </a:solidFill>
              </a:rPr>
              <a:t>POST /resources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返回新创建的资源对象      </a:t>
            </a:r>
            <a:r>
              <a:rPr lang="en-US" altLang="zh-CN" sz="2400" b="1" dirty="0">
                <a:solidFill>
                  <a:srgbClr val="7E799B"/>
                </a:solidFill>
              </a:rPr>
              <a:t>PUT /resources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返回完整的资源对象      </a:t>
            </a:r>
            <a:r>
              <a:rPr lang="en-US" altLang="zh-CN" sz="2400" b="1" dirty="0">
                <a:solidFill>
                  <a:srgbClr val="7E799B"/>
                </a:solidFill>
              </a:rPr>
              <a:t>PATCH /resources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返回完整的资源对象      </a:t>
            </a:r>
            <a:r>
              <a:rPr lang="en-US" altLang="zh-CN" sz="2400" b="1" dirty="0">
                <a:solidFill>
                  <a:srgbClr val="7E799B"/>
                </a:solidFill>
              </a:rPr>
              <a:t>DELETE /resources</a:t>
            </a:r>
            <a:r>
              <a:rPr lang="zh-CN" altLang="en-US" sz="2400" b="1" dirty="0">
                <a:solidFill>
                  <a:srgbClr val="7E799B"/>
                </a:solidFill>
              </a:rPr>
              <a:t>：</a:t>
            </a:r>
            <a:r>
              <a:rPr lang="zh-CN" altLang="en-US" sz="2400" dirty="0">
                <a:solidFill>
                  <a:srgbClr val="7E799B"/>
                </a:solidFill>
              </a:rPr>
              <a:t>返回一个空文档 </a:t>
            </a:r>
            <a:endParaRPr kumimoji="1" lang="zh-CN" altLang="en-US" sz="2400" dirty="0">
              <a:solidFill>
                <a:srgbClr val="7E7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1174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1000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用于指定请求和响应的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内容类型。下面是几个常见的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Content-Type: 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Content-Type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ECD50-6C3B-6C4C-B29F-8882F83B411A}"/>
              </a:ext>
            </a:extLst>
          </p:cNvPr>
          <p:cNvSpPr/>
          <p:nvPr/>
        </p:nvSpPr>
        <p:spPr>
          <a:xfrm>
            <a:off x="1277501" y="2348880"/>
            <a:ext cx="8994169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text/html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text/plain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text/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text/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multipart/form-data 7.application/json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application/xml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6FD316-849F-3F4D-98DC-E2F0FE001120}"/>
              </a:ext>
            </a:extLst>
          </p:cNvPr>
          <p:cNvSpPr/>
          <p:nvPr/>
        </p:nvSpPr>
        <p:spPr>
          <a:xfrm>
            <a:off x="982638" y="5229200"/>
            <a:ext cx="10288055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前面几个是</a:t>
            </a:r>
            <a:r>
              <a:rPr lang="en-US" altLang="zh-CN" sz="2400" dirty="0"/>
              <a:t>html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的文件类型，后面四个是</a:t>
            </a:r>
            <a:r>
              <a:rPr lang="en-US" altLang="zh-CN" sz="2400" dirty="0"/>
              <a:t>POST</a:t>
            </a:r>
            <a:r>
              <a:rPr lang="zh-CN" altLang="en-US" sz="2400" dirty="0"/>
              <a:t>的发包方式。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如果未指定 </a:t>
            </a:r>
            <a:r>
              <a:rPr lang="en-US" altLang="zh-CN" sz="2400" dirty="0" err="1"/>
              <a:t>ContentType</a:t>
            </a:r>
            <a:r>
              <a:rPr lang="zh-CN" altLang="en-US" sz="2400" dirty="0"/>
              <a:t>，</a:t>
            </a:r>
            <a:r>
              <a:rPr lang="en-US" altLang="zh-CN" sz="2400" dirty="0"/>
              <a:t>GET</a:t>
            </a:r>
            <a:r>
              <a:rPr lang="zh-CN" altLang="en-US" sz="2400" dirty="0"/>
              <a:t>默认为</a:t>
            </a:r>
            <a:r>
              <a:rPr lang="en-US" altLang="zh-CN" sz="2400" dirty="0"/>
              <a:t>text/html</a:t>
            </a:r>
            <a:r>
              <a:rPr lang="zh-CN" altLang="en-US" sz="2400" dirty="0"/>
              <a:t>。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2820439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状态码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628800"/>
            <a:ext cx="1022739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常见状态码：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en-US" altLang="zh-CN" sz="2300" dirty="0"/>
              <a:t>    2xx</a:t>
            </a:r>
            <a:r>
              <a:rPr lang="zh-CN" altLang="en-US" sz="2300" dirty="0"/>
              <a:t>范围的状态码是保留给成功消息使用的，如</a:t>
            </a:r>
            <a:r>
              <a:rPr lang="en-US" altLang="zh-CN" sz="2300" dirty="0"/>
              <a:t>200</a:t>
            </a:r>
            <a:r>
              <a:rPr lang="zh-CN" altLang="en-US" sz="2300" dirty="0"/>
              <a:t>，服务端成功处理了请求。</a:t>
            </a:r>
            <a:endParaRPr lang="en-US" altLang="zh-CN" sz="2300" dirty="0"/>
          </a:p>
          <a:p>
            <a:endParaRPr lang="zh-CN" altLang="en-US" sz="2300" dirty="0"/>
          </a:p>
          <a:p>
            <a:r>
              <a:rPr lang="en-US" altLang="zh-CN" sz="2300" dirty="0"/>
              <a:t>    3xx</a:t>
            </a:r>
            <a:r>
              <a:rPr lang="zh-CN" altLang="en-US" sz="2300" dirty="0"/>
              <a:t>范围的状态码是保留给重定向用的，如</a:t>
            </a:r>
            <a:r>
              <a:rPr lang="en-US" altLang="zh-CN" sz="2300" dirty="0"/>
              <a:t>301</a:t>
            </a:r>
            <a:r>
              <a:rPr lang="zh-CN" altLang="en-US" sz="2300" dirty="0"/>
              <a:t>，网页已永久移动到新位置。</a:t>
            </a:r>
            <a:endParaRPr lang="en-US" altLang="zh-CN" sz="2300" dirty="0"/>
          </a:p>
          <a:p>
            <a:endParaRPr lang="zh-CN" altLang="en-US" sz="2300" dirty="0"/>
          </a:p>
          <a:p>
            <a:r>
              <a:rPr lang="en-US" altLang="zh-CN" sz="2300" dirty="0"/>
              <a:t>    4xx</a:t>
            </a:r>
            <a:r>
              <a:rPr lang="zh-CN" altLang="en-US" sz="2300" dirty="0"/>
              <a:t>范围的状态码是保留给客户端错误用的。例如，客户端提供了一些错误的数据或请求了不存在的内容。这些请求应该是幂等的，不会改变任何服务器的状态。</a:t>
            </a:r>
            <a:endParaRPr lang="en-US" altLang="zh-CN" sz="2300" dirty="0"/>
          </a:p>
          <a:p>
            <a:endParaRPr lang="zh-CN" altLang="en-US" sz="2300" dirty="0"/>
          </a:p>
          <a:p>
            <a:r>
              <a:rPr lang="en-US" altLang="zh-CN" sz="2300" dirty="0"/>
              <a:t>    5xx</a:t>
            </a:r>
            <a:r>
              <a:rPr lang="zh-CN" altLang="en-US" sz="2300" dirty="0"/>
              <a:t>范围的状态码是保留给服务器端错误用的。这些错误常常是从底层的函数抛出来的，并且开发人员也通常没法处理。发送这类状态码的目的是确保客户端能得到一些响应。</a:t>
            </a:r>
          </a:p>
        </p:txBody>
      </p:sp>
    </p:spTree>
    <p:extLst>
      <p:ext uri="{BB962C8B-B14F-4D97-AF65-F5344CB8AC3E}">
        <p14:creationId xmlns:p14="http://schemas.microsoft.com/office/powerpoint/2010/main" val="24606559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业务错误码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700808"/>
            <a:ext cx="102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如果出现错误，需要返回一个错误码，根据业务规则一般可以这么定义：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E0956-BA8A-7D4B-89BF-090C32698310}"/>
              </a:ext>
            </a:extLst>
          </p:cNvPr>
          <p:cNvSpPr/>
          <p:nvPr/>
        </p:nvSpPr>
        <p:spPr>
          <a:xfrm>
            <a:off x="1298915" y="2204864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999 未知错误</a:t>
            </a:r>
            <a:endParaRPr lang="en-US" altLang="zh-CN" dirty="0"/>
          </a:p>
          <a:p>
            <a:r>
              <a:rPr lang="zh-CN" altLang="en-US" dirty="0"/>
              <a:t>1  开头为通用错误</a:t>
            </a:r>
            <a:endParaRPr lang="en-US" altLang="zh-CN" dirty="0"/>
          </a:p>
          <a:p>
            <a:r>
              <a:rPr lang="zh-CN" altLang="en-US" dirty="0"/>
              <a:t>2  商品类错误</a:t>
            </a:r>
          </a:p>
          <a:p>
            <a:r>
              <a:rPr lang="zh-CN" altLang="en-US" dirty="0"/>
              <a:t>3  主题类错误</a:t>
            </a:r>
            <a:endParaRPr lang="en-US" altLang="zh-CN" dirty="0"/>
          </a:p>
          <a:p>
            <a:r>
              <a:rPr lang="zh-CN" altLang="en-US" dirty="0"/>
              <a:t>4  Banner类错误</a:t>
            </a:r>
            <a:endParaRPr lang="en-US" altLang="zh-CN" dirty="0"/>
          </a:p>
          <a:p>
            <a:r>
              <a:rPr lang="zh-CN" altLang="en-US" dirty="0"/>
              <a:t>5  类目类错误</a:t>
            </a:r>
            <a:endParaRPr lang="en-US" altLang="zh-CN" dirty="0"/>
          </a:p>
          <a:p>
            <a:r>
              <a:rPr lang="zh-CN" altLang="en-US" dirty="0"/>
              <a:t>6  用户类错误</a:t>
            </a:r>
            <a:endParaRPr lang="en-US" altLang="zh-CN" dirty="0"/>
          </a:p>
          <a:p>
            <a:r>
              <a:rPr lang="zh-CN" altLang="en-US" dirty="0"/>
              <a:t>8  订单类错误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10000  通用参数错误</a:t>
            </a:r>
          </a:p>
          <a:p>
            <a:r>
              <a:rPr lang="zh-CN" altLang="en-US" dirty="0"/>
              <a:t>10001  资源未找到</a:t>
            </a:r>
          </a:p>
          <a:p>
            <a:r>
              <a:rPr lang="zh-CN" altLang="en-US" dirty="0"/>
              <a:t>10002  未授权（令牌不合法）</a:t>
            </a:r>
          </a:p>
          <a:p>
            <a:r>
              <a:rPr lang="zh-CN" altLang="en-US" dirty="0"/>
              <a:t>10003  尝试非法操作（自己的令牌操作其他人数据） </a:t>
            </a:r>
            <a:endParaRPr lang="en-US" altLang="zh-CN" dirty="0"/>
          </a:p>
          <a:p>
            <a:r>
              <a:rPr lang="zh-CN" altLang="en-US" dirty="0"/>
              <a:t>10004  授权失败（第三方应用账号登陆失败）</a:t>
            </a:r>
          </a:p>
          <a:p>
            <a:r>
              <a:rPr lang="zh-CN" altLang="en-US" dirty="0"/>
              <a:t>10005  授权失败（服务器缓存异常）</a:t>
            </a:r>
          </a:p>
        </p:txBody>
      </p:sp>
    </p:spTree>
    <p:extLst>
      <p:ext uri="{BB962C8B-B14F-4D97-AF65-F5344CB8AC3E}">
        <p14:creationId xmlns:p14="http://schemas.microsoft.com/office/powerpoint/2010/main" val="19426976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版本化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868631"/>
            <a:ext cx="1022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</a:t>
            </a:r>
            <a:r>
              <a:rPr lang="zh-CN" altLang="en-US" sz="2400" b="1" dirty="0"/>
              <a:t>、在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中包含版本信息：      </a:t>
            </a:r>
            <a:endParaRPr lang="en-US" altLang="zh-CN" sz="2400" b="1" dirty="0"/>
          </a:p>
          <a:p>
            <a:r>
              <a:rPr lang="zh-CN" altLang="en-US" sz="2400" b="1" dirty="0"/>
              <a:t>        </a:t>
            </a:r>
            <a:r>
              <a:rPr lang="en-US" altLang="zh-CN" sz="2400" b="1" dirty="0"/>
              <a:t>https://</a:t>
            </a:r>
            <a:r>
              <a:rPr lang="en-US" altLang="zh-CN" sz="2400" b="1" dirty="0" err="1"/>
              <a:t>api.example.com</a:t>
            </a:r>
            <a:r>
              <a:rPr lang="en-US" altLang="zh-CN" sz="2400" b="1" dirty="0"/>
              <a:t>/v1/    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、在请求头里面保持版本信息：      </a:t>
            </a:r>
            <a:endParaRPr lang="en-US" altLang="zh-CN" sz="2400" b="1" dirty="0"/>
          </a:p>
          <a:p>
            <a:r>
              <a:rPr lang="zh-CN" altLang="en-US" sz="2400" b="1" dirty="0"/>
              <a:t>        </a:t>
            </a:r>
            <a:r>
              <a:rPr lang="en-US" altLang="zh-CN" sz="2400" b="1" dirty="0"/>
              <a:t>Accept: </a:t>
            </a:r>
            <a:r>
              <a:rPr lang="en-US" altLang="zh-CN" sz="2400" b="1" dirty="0" err="1"/>
              <a:t>vnd.example-com.foo+json</a:t>
            </a:r>
            <a:r>
              <a:rPr lang="en-US" altLang="zh-CN" sz="2400" b="1" dirty="0"/>
              <a:t>; version=1.0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3F1EF1-73D7-6540-8982-8264EAD6080D}"/>
              </a:ext>
            </a:extLst>
          </p:cNvPr>
          <p:cNvSpPr/>
          <p:nvPr/>
        </p:nvSpPr>
        <p:spPr>
          <a:xfrm>
            <a:off x="1268412" y="4293096"/>
            <a:ext cx="9435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        相对而言，在请求头里面包含版本信息远没有放在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里面来的容易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173945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其他规则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868631"/>
            <a:ext cx="10227394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Token</a:t>
            </a:r>
            <a:r>
              <a:rPr lang="zh-CN" altLang="en-US" sz="2400" dirty="0"/>
              <a:t>令牌来做用户身份的校验与权限分级，而不是</a:t>
            </a:r>
            <a:r>
              <a:rPr lang="en-US" altLang="zh-CN" sz="2400" dirty="0"/>
              <a:t>Cookie</a:t>
            </a:r>
            <a:r>
              <a:rPr lang="zh-CN" altLang="en-US" sz="2400" dirty="0"/>
              <a:t>；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url</a:t>
            </a:r>
            <a:r>
              <a:rPr lang="zh-CN" altLang="en-US" sz="2400" dirty="0"/>
              <a:t>中大小写不敏感，不过不要出现大写字母 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 </a:t>
            </a:r>
            <a:r>
              <a:rPr lang="en-US" altLang="zh-CN" sz="2400" dirty="0"/>
              <a:t>- </a:t>
            </a:r>
            <a:r>
              <a:rPr lang="zh-CN" altLang="en-US" sz="2400" dirty="0"/>
              <a:t>而不是使用 </a:t>
            </a:r>
            <a:r>
              <a:rPr lang="en-US" altLang="zh-CN" sz="2400" dirty="0"/>
              <a:t>_ </a:t>
            </a:r>
            <a:r>
              <a:rPr lang="zh-CN" altLang="en-US" sz="2400" dirty="0"/>
              <a:t>做</a:t>
            </a:r>
            <a:r>
              <a:rPr lang="en-US" altLang="zh-CN" sz="2400" dirty="0"/>
              <a:t>URL</a:t>
            </a:r>
            <a:r>
              <a:rPr lang="zh-CN" altLang="en-US" sz="2400" dirty="0"/>
              <a:t>路径中字符串连接；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准备一份（漂亮的）</a:t>
            </a:r>
            <a:r>
              <a:rPr lang="en-US" altLang="zh-CN" sz="2400" dirty="0"/>
              <a:t>API</a:t>
            </a:r>
            <a:r>
              <a:rPr lang="zh-CN" altLang="en-US" sz="2400" dirty="0"/>
              <a:t>文档，否则没有人知道怎么使用它。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4345216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</a:t>
            </a:r>
          </a:p>
        </p:txBody>
      </p:sp>
      <p:sp>
        <p:nvSpPr>
          <p:cNvPr id="7" name="矩形 6"/>
          <p:cNvSpPr/>
          <p:nvPr/>
        </p:nvSpPr>
        <p:spPr>
          <a:xfrm>
            <a:off x="262558" y="2921168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接口设计实战</a:t>
            </a:r>
            <a:endParaRPr lang="en-US" altLang="zh-CN" sz="6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F2195-CE2B-8044-9A2B-F8BB3A26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0" y="1726343"/>
            <a:ext cx="6506442" cy="3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73494"/>
      </p:ext>
    </p:extLst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练一练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868631"/>
            <a:ext cx="10227394" cy="335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将以下的 </a:t>
            </a:r>
            <a:r>
              <a:rPr lang="en-US" altLang="zh-CN" sz="2400" dirty="0"/>
              <a:t>API</a:t>
            </a:r>
            <a:r>
              <a:rPr lang="zh-CN" altLang="en-US" sz="2400" dirty="0"/>
              <a:t>修改成 </a:t>
            </a:r>
            <a:r>
              <a:rPr lang="en-US" altLang="zh-CN" sz="2400" dirty="0"/>
              <a:t>RESTful</a:t>
            </a:r>
            <a:r>
              <a:rPr lang="zh-CN" altLang="en-US" sz="2400" dirty="0"/>
              <a:t> 风格的 </a:t>
            </a:r>
            <a:r>
              <a:rPr lang="en-US" altLang="zh-CN" sz="2400" dirty="0"/>
              <a:t>API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获取所有小猫咪： </a:t>
            </a:r>
            <a:r>
              <a:rPr lang="en-US" altLang="zh-CN" sz="2400" dirty="0"/>
              <a:t>GET /rest/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getCats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添加一个小猫咪： </a:t>
            </a:r>
            <a:r>
              <a:rPr lang="en-US" altLang="zh-CN" sz="2400" dirty="0"/>
              <a:t>GET /rest/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addCats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修改一个小猫咪： </a:t>
            </a:r>
            <a:r>
              <a:rPr lang="en-US" altLang="zh-CN" sz="2400" dirty="0"/>
              <a:t>GET /rest/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editCats</a:t>
            </a:r>
            <a:r>
              <a:rPr lang="en-US" altLang="zh-CN" sz="2400" dirty="0"/>
              <a:t>/:</a:t>
            </a:r>
            <a:r>
              <a:rPr lang="en-US" altLang="zh-CN" sz="2400" dirty="0" err="1"/>
              <a:t>cat_id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删除一个小猫咪： </a:t>
            </a:r>
            <a:r>
              <a:rPr lang="en-US" altLang="zh-CN" sz="2400" dirty="0"/>
              <a:t>GET /rest/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deleteCats</a:t>
            </a:r>
            <a:r>
              <a:rPr lang="en-US" altLang="zh-CN" sz="2400" dirty="0"/>
              <a:t>/:</a:t>
            </a:r>
            <a:r>
              <a:rPr lang="en-US" altLang="zh-CN" sz="2400" dirty="0" err="1"/>
              <a:t>cat_id</a:t>
            </a:r>
            <a:endParaRPr lang="zh-CN" altLang="en-US" sz="2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6616FC3-A643-054B-9A13-33B121E6D6A8}"/>
              </a:ext>
            </a:extLst>
          </p:cNvPr>
          <p:cNvSpPr/>
          <p:nvPr/>
        </p:nvSpPr>
        <p:spPr>
          <a:xfrm>
            <a:off x="2475675" y="1487463"/>
            <a:ext cx="7812868" cy="4115432"/>
          </a:xfrm>
          <a:prstGeom prst="roundRect">
            <a:avLst/>
          </a:prstGeom>
          <a:gradFill flip="none" rotWithShape="1">
            <a:gsLst>
              <a:gs pos="0">
                <a:srgbClr val="06AEC0">
                  <a:tint val="66000"/>
                  <a:satMod val="160000"/>
                </a:srgbClr>
              </a:gs>
              <a:gs pos="50000">
                <a:srgbClr val="06AEC0">
                  <a:tint val="44500"/>
                  <a:satMod val="160000"/>
                </a:srgbClr>
              </a:gs>
              <a:gs pos="100000">
                <a:srgbClr val="06AE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RESTful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风格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E799B"/>
                </a:solidFill>
              </a:rPr>
              <a:t>获取所有小猫咪： </a:t>
            </a:r>
            <a:r>
              <a:rPr lang="en-US" altLang="zh-CN" sz="2400" b="1" dirty="0">
                <a:solidFill>
                  <a:srgbClr val="7E799B"/>
                </a:solidFill>
              </a:rPr>
              <a:t>GET /rest/</a:t>
            </a:r>
            <a:r>
              <a:rPr lang="en-US" altLang="zh-CN" sz="2400" b="1" dirty="0" err="1">
                <a:solidFill>
                  <a:srgbClr val="7E799B"/>
                </a:solidFill>
              </a:rPr>
              <a:t>api</a:t>
            </a:r>
            <a:r>
              <a:rPr lang="en-US" altLang="zh-CN" sz="2400" b="1" dirty="0">
                <a:solidFill>
                  <a:srgbClr val="7E799B"/>
                </a:solidFill>
              </a:rPr>
              <a:t>/cats  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E799B"/>
                </a:solidFill>
              </a:rPr>
              <a:t>添加一个小猫咪： </a:t>
            </a:r>
            <a:r>
              <a:rPr lang="en-US" altLang="zh-CN" sz="2400" b="1" dirty="0">
                <a:solidFill>
                  <a:srgbClr val="7E799B"/>
                </a:solidFill>
              </a:rPr>
              <a:t>POST /rest/</a:t>
            </a:r>
            <a:r>
              <a:rPr lang="en-US" altLang="zh-CN" sz="2400" b="1" dirty="0" err="1">
                <a:solidFill>
                  <a:srgbClr val="7E799B"/>
                </a:solidFill>
              </a:rPr>
              <a:t>api</a:t>
            </a:r>
            <a:r>
              <a:rPr lang="en-US" altLang="zh-CN" sz="2400" b="1" dirty="0">
                <a:solidFill>
                  <a:srgbClr val="7E799B"/>
                </a:solidFill>
              </a:rPr>
              <a:t>/cats  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E799B"/>
                </a:solidFill>
              </a:rPr>
              <a:t>修改一个小猫咪： </a:t>
            </a:r>
            <a:r>
              <a:rPr lang="en-US" altLang="zh-CN" sz="2400" b="1" dirty="0">
                <a:solidFill>
                  <a:srgbClr val="7E799B"/>
                </a:solidFill>
              </a:rPr>
              <a:t>PUT /rest/</a:t>
            </a:r>
            <a:r>
              <a:rPr lang="en-US" altLang="zh-CN" sz="2400" b="1" dirty="0" err="1">
                <a:solidFill>
                  <a:srgbClr val="7E799B"/>
                </a:solidFill>
              </a:rPr>
              <a:t>api</a:t>
            </a:r>
            <a:r>
              <a:rPr lang="en-US" altLang="zh-CN" sz="2400" b="1" dirty="0">
                <a:solidFill>
                  <a:srgbClr val="7E799B"/>
                </a:solidFill>
              </a:rPr>
              <a:t>/cats/:</a:t>
            </a:r>
            <a:r>
              <a:rPr lang="en-US" altLang="zh-CN" sz="2400" b="1" dirty="0" err="1">
                <a:solidFill>
                  <a:srgbClr val="7E799B"/>
                </a:solidFill>
              </a:rPr>
              <a:t>cat_id</a:t>
            </a:r>
            <a:r>
              <a:rPr lang="en-US" altLang="zh-CN" sz="2400" b="1" dirty="0">
                <a:solidFill>
                  <a:srgbClr val="7E799B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E799B"/>
                </a:solidFill>
              </a:rPr>
              <a:t>删除一个小猫咪： </a:t>
            </a:r>
            <a:r>
              <a:rPr lang="en-US" altLang="zh-CN" sz="2400" b="1" dirty="0">
                <a:solidFill>
                  <a:srgbClr val="7E799B"/>
                </a:solidFill>
              </a:rPr>
              <a:t>DELETE /rest/</a:t>
            </a:r>
            <a:r>
              <a:rPr lang="en-US" altLang="zh-CN" sz="2400" b="1" dirty="0" err="1">
                <a:solidFill>
                  <a:srgbClr val="7E799B"/>
                </a:solidFill>
              </a:rPr>
              <a:t>api</a:t>
            </a:r>
            <a:r>
              <a:rPr lang="en-US" altLang="zh-CN" sz="2400" b="1" dirty="0">
                <a:solidFill>
                  <a:srgbClr val="7E799B"/>
                </a:solidFill>
              </a:rPr>
              <a:t>/cats/:</a:t>
            </a:r>
            <a:r>
              <a:rPr lang="en-US" altLang="zh-CN" sz="2400" b="1" dirty="0" err="1">
                <a:solidFill>
                  <a:srgbClr val="7E799B"/>
                </a:solidFill>
              </a:rPr>
              <a:t>cat_id</a:t>
            </a:r>
            <a:endParaRPr kumimoji="1" lang="zh-CN" altLang="en-US" sz="2400" dirty="0">
              <a:solidFill>
                <a:srgbClr val="7E7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6787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接口设计实战</a:t>
            </a:r>
            <a:endParaRPr lang="en-US" altLang="zh-CN"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接口调试工具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472B6FE7-313F-4D49-ACA9-2A08EA309422}"/>
              </a:ext>
            </a:extLst>
          </p:cNvPr>
          <p:cNvSpPr txBox="1"/>
          <p:nvPr/>
        </p:nvSpPr>
        <p:spPr>
          <a:xfrm>
            <a:off x="1268412" y="1868631"/>
            <a:ext cx="1022739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Postman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21EE9AE3-FB42-1746-A25E-B949FEE0AFD7}"/>
              </a:ext>
            </a:extLst>
          </p:cNvPr>
          <p:cNvSpPr txBox="1"/>
          <p:nvPr/>
        </p:nvSpPr>
        <p:spPr>
          <a:xfrm>
            <a:off x="1268412" y="2636912"/>
            <a:ext cx="10227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Postman</a:t>
            </a:r>
            <a:r>
              <a:rPr lang="zh-CN" altLang="en-US" sz="2400" dirty="0"/>
              <a:t>一款非常流行的</a:t>
            </a:r>
            <a:r>
              <a:rPr lang="en-US" altLang="zh-CN" sz="2400" dirty="0"/>
              <a:t>API</a:t>
            </a:r>
            <a:r>
              <a:rPr lang="zh-CN" altLang="en-US" sz="2400" dirty="0"/>
              <a:t>调试工具，对于开发过程中去调试接口</a:t>
            </a:r>
            <a:r>
              <a:rPr lang="en-US" altLang="zh-CN" sz="2400" dirty="0"/>
              <a:t>Postman</a:t>
            </a:r>
            <a:r>
              <a:rPr lang="zh-CN" altLang="en-US" sz="2400" dirty="0"/>
              <a:t>确实足够的简单方便，而且功能强大。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r>
              <a:rPr lang="en-US" altLang="zh-CN" sz="2400" dirty="0"/>
              <a:t>Windows 64</a:t>
            </a:r>
            <a:r>
              <a:rPr lang="zh-CN" altLang="en-US" sz="2400" dirty="0"/>
              <a:t>位下载地址：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https://app.getpostman.com/app/download/win64?_ga=2.206991635.1254191070.1514361597-261809244.1514361597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1E9E7B-84A1-2140-BD14-666C76D8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718" y="1124744"/>
            <a:ext cx="8251812" cy="51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9877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服务器端接口设计与开发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D891BA-18D4-4D47-AF4A-AD8D7DFC3EB6}"/>
              </a:ext>
            </a:extLst>
          </p:cNvPr>
          <p:cNvSpPr txBox="1"/>
          <p:nvPr/>
        </p:nvSpPr>
        <p:spPr>
          <a:xfrm>
            <a:off x="1054646" y="1628800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本节课学习任务：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32D3AE-772F-40F2-A4E7-947688BC8B75}"/>
              </a:ext>
            </a:extLst>
          </p:cNvPr>
          <p:cNvSpPr txBox="1"/>
          <p:nvPr/>
        </p:nvSpPr>
        <p:spPr>
          <a:xfrm>
            <a:off x="1054646" y="2564904"/>
            <a:ext cx="972108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学习平台</a:t>
            </a:r>
            <a:r>
              <a:rPr lang="en-US" altLang="zh-CN" sz="2400" dirty="0"/>
              <a:t>《App</a:t>
            </a:r>
            <a:r>
              <a:rPr lang="zh-CN" altLang="en-US" sz="2400" dirty="0"/>
              <a:t>服务器端接口设计与开发</a:t>
            </a:r>
            <a:r>
              <a:rPr lang="en-US" altLang="zh-CN" sz="2400" dirty="0"/>
              <a:t>》</a:t>
            </a:r>
            <a:r>
              <a:rPr lang="zh-CN" altLang="en-US" sz="2400" dirty="0"/>
              <a:t>课程，完成</a:t>
            </a:r>
            <a:r>
              <a:rPr lang="en-US" altLang="zh-CN" sz="2400" dirty="0"/>
              <a:t>“</a:t>
            </a:r>
            <a:r>
              <a:rPr lang="zh-CN" altLang="en-US" sz="2400" b="1" dirty="0"/>
              <a:t>讯飞社区移动端接口设计</a:t>
            </a:r>
            <a:r>
              <a:rPr lang="en-US" altLang="zh-CN" sz="2400" b="1" dirty="0"/>
              <a:t>”</a:t>
            </a:r>
            <a:r>
              <a:rPr lang="zh-CN" altLang="en-US" sz="2400" dirty="0"/>
              <a:t>章节的学习；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学会采用</a:t>
            </a:r>
            <a:r>
              <a:rPr lang="en-US" altLang="zh-CN" sz="2400" dirty="0"/>
              <a:t>RESTful</a:t>
            </a:r>
            <a:r>
              <a:rPr lang="zh-CN" altLang="en-US" sz="2400" dirty="0"/>
              <a:t>规范来完成</a:t>
            </a:r>
            <a:r>
              <a:rPr lang="en-US" altLang="zh-CN" sz="2400" dirty="0"/>
              <a:t>API</a:t>
            </a:r>
            <a:r>
              <a:rPr lang="zh-CN" altLang="en-US" sz="2400" dirty="0"/>
              <a:t>设计。</a:t>
            </a:r>
            <a:endParaRPr lang="en-US" altLang="zh-CN" sz="2400" dirty="0"/>
          </a:p>
        </p:txBody>
      </p:sp>
      <p:pic>
        <p:nvPicPr>
          <p:cNvPr id="1028" name="Picture 4" descr="学习表情包大全- 污表情(Wubiaoqing.com)">
            <a:extLst>
              <a:ext uri="{FF2B5EF4-FFF2-40B4-BE49-F238E27FC236}">
                <a16:creationId xmlns:a16="http://schemas.microsoft.com/office/drawing/2014/main" id="{4423CC51-A496-FB47-BAC3-6E5CD404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3140968"/>
            <a:ext cx="3225255" cy="32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49530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2558" y="2921168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C3EDD-A9AF-1541-AE43-D3886492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857250"/>
            <a:ext cx="9135879" cy="514350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5449888" y="1844675"/>
            <a:ext cx="5205412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结束，谢谢大家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1127125" y="3233738"/>
            <a:ext cx="9094788" cy="309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书山有路勤为径，学海无涯苦作舟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        前端设备层出不穷（手机、平板、桌面电脑、其他专用设备</a:t>
            </a:r>
            <a:r>
              <a:rPr lang="en-US" altLang="zh-CN" sz="2400" dirty="0"/>
              <a:t>……</a:t>
            </a:r>
            <a:r>
              <a:rPr lang="zh-CN" altLang="en-US" sz="2400" dirty="0"/>
              <a:t>），促使前后端分离，方便不同的前端设备与后端进行通信，从而也促成</a:t>
            </a:r>
            <a:r>
              <a:rPr lang="en-US" altLang="zh-CN" sz="2400" dirty="0"/>
              <a:t>API</a:t>
            </a:r>
            <a:r>
              <a:rPr lang="zh-CN" altLang="en-US" sz="2400" dirty="0"/>
              <a:t>架构的流行。例如“客户机</a:t>
            </a:r>
            <a:r>
              <a:rPr lang="en-US" altLang="zh-CN" sz="2400" dirty="0"/>
              <a:t>/</a:t>
            </a:r>
            <a:r>
              <a:rPr lang="zh-CN" altLang="en-US" sz="2400" dirty="0"/>
              <a:t>服务器”模式，这种建立在分布式体系上，通过互联网通信，具有高延时（</a:t>
            </a:r>
            <a:r>
              <a:rPr lang="en-US" altLang="zh-CN" sz="2400" dirty="0"/>
              <a:t>high latency</a:t>
            </a:r>
            <a:r>
              <a:rPr lang="zh-CN" altLang="en-US" sz="2400" dirty="0"/>
              <a:t>）、高并发等特点。</a:t>
            </a:r>
          </a:p>
          <a:p>
            <a:pPr algn="just">
              <a:lnSpc>
                <a:spcPct val="120000"/>
              </a:lnSpc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        不过在传统上，软件和网络是两个不同的领域，很少有交集；软件开发主要是针对单机的环境，网络则主要研究系统之间的通信。互联网的兴起，使得这两个领域开始融合，因此需要考虑，如何开发在互联网环境中使用的软件。</a:t>
            </a:r>
            <a:endParaRPr lang="en-US" altLang="zh-CN" sz="2400" dirty="0"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为什么会有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0616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182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400" dirty="0"/>
              <a:t>RESTful</a:t>
            </a:r>
            <a:r>
              <a:rPr lang="zh-CN" altLang="en-US" sz="2400" dirty="0"/>
              <a:t>架构，就是目前最流行的一种互联网软件架构。它结构清晰、符合标准、易于理解、扩展方便，所以正得到越来越多网站的采用。</a:t>
            </a:r>
            <a:endParaRPr lang="en-US" altLang="zh-CN" sz="2400" dirty="0"/>
          </a:p>
          <a:p>
            <a:pPr algn="just">
              <a:lnSpc>
                <a:spcPct val="120000"/>
              </a:lnSpc>
            </a:pPr>
            <a:endParaRPr lang="en-US" altLang="zh-CN" sz="2400" dirty="0"/>
          </a:p>
          <a:p>
            <a:pPr algn="just">
              <a:lnSpc>
                <a:spcPct val="120000"/>
              </a:lnSpc>
            </a:pPr>
            <a:r>
              <a:rPr lang="en-US" altLang="zh-CN" sz="2400" dirty="0"/>
              <a:t>RESTful API</a:t>
            </a:r>
            <a:r>
              <a:rPr lang="zh-CN" altLang="en-US" sz="2400" dirty="0"/>
              <a:t>是目前比较成熟的一套互联网应用程序的</a:t>
            </a:r>
            <a:r>
              <a:rPr lang="en-US" altLang="zh-CN" sz="2400" dirty="0"/>
              <a:t>API</a:t>
            </a:r>
            <a:r>
              <a:rPr lang="zh-CN" altLang="en-US" sz="2400" dirty="0"/>
              <a:t>设计理论。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为什么会有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REST</a:t>
            </a:r>
            <a:r>
              <a:rPr lang="zh-CN" altLang="en-US" sz="2400" dirty="0"/>
              <a:t>这个词，是</a:t>
            </a:r>
            <a:r>
              <a:rPr lang="en-US" altLang="zh-CN" sz="2400" u="sng" dirty="0">
                <a:hlinkClick r:id="rId2"/>
              </a:rPr>
              <a:t>Roy Thomas Fielding</a:t>
            </a:r>
            <a:r>
              <a:rPr lang="zh-CN" altLang="en-US" sz="2400" dirty="0"/>
              <a:t>在他</a:t>
            </a:r>
            <a:r>
              <a:rPr lang="en-US" altLang="zh-CN" sz="2400" dirty="0"/>
              <a:t>2000</a:t>
            </a:r>
            <a:r>
              <a:rPr lang="zh-CN" altLang="en-US" sz="2400" dirty="0"/>
              <a:t>年的</a:t>
            </a:r>
            <a:r>
              <a:rPr lang="zh-CN" altLang="en-US" sz="2400" u="sng" dirty="0">
                <a:hlinkClick r:id="rId3"/>
              </a:rPr>
              <a:t>博士论文</a:t>
            </a:r>
            <a:r>
              <a:rPr lang="zh-CN" altLang="en-US" sz="2400" dirty="0"/>
              <a:t>中提出的。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起源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65CE13-3BCC-E84D-92FD-A3C5061F4777}"/>
              </a:ext>
            </a:extLst>
          </p:cNvPr>
          <p:cNvSpPr/>
          <p:nvPr/>
        </p:nvSpPr>
        <p:spPr>
          <a:xfrm>
            <a:off x="1247605" y="2600158"/>
            <a:ext cx="9816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      </a:t>
            </a:r>
            <a:r>
              <a:rPr lang="zh-CN" altLang="en-US" sz="2400" b="1" dirty="0"/>
              <a:t>在符合架构原理的前提下，理解和评估以网络为基础的应用软件的架构设计，得到一个功能强、性能好、适宜通信的架构。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Fielding</a:t>
            </a:r>
            <a:r>
              <a:rPr lang="zh-CN" altLang="en-US" sz="2400" dirty="0"/>
              <a:t>将他对互联网软件的架构原则，定名为</a:t>
            </a:r>
            <a:r>
              <a:rPr lang="en-US" altLang="zh-CN" sz="2400" dirty="0"/>
              <a:t>REST</a:t>
            </a:r>
            <a:r>
              <a:rPr lang="zh-CN" altLang="en-US" sz="2400" dirty="0"/>
              <a:t>，即</a:t>
            </a:r>
            <a:r>
              <a:rPr lang="en-US" altLang="zh-CN" sz="2400" dirty="0"/>
              <a:t>Representational State Transfer</a:t>
            </a:r>
            <a:r>
              <a:rPr lang="zh-CN" altLang="en-US" sz="2400" dirty="0"/>
              <a:t>的缩写。即</a:t>
            </a:r>
            <a:r>
              <a:rPr lang="en-US" altLang="zh-CN" sz="2400" dirty="0"/>
              <a:t>“</a:t>
            </a:r>
            <a:r>
              <a:rPr lang="zh-CN" altLang="en-US" sz="2400" dirty="0"/>
              <a:t>表现层状态转化</a:t>
            </a:r>
            <a:r>
              <a:rPr lang="en-US" altLang="zh-CN" sz="2400" dirty="0"/>
              <a:t>”</a:t>
            </a:r>
            <a:r>
              <a:rPr lang="zh-CN" altLang="en-US" sz="2400" dirty="0"/>
              <a:t>。  那么如果一个架构符合</a:t>
            </a:r>
            <a:r>
              <a:rPr lang="en-US" altLang="zh-CN" sz="2400" dirty="0"/>
              <a:t>REST</a:t>
            </a:r>
            <a:r>
              <a:rPr lang="zh-CN" altLang="en-US" sz="2400" dirty="0"/>
              <a:t>原则，就称它为</a:t>
            </a:r>
            <a:r>
              <a:rPr lang="en-US" altLang="zh-CN" sz="2400" dirty="0"/>
              <a:t>RESTful</a:t>
            </a:r>
            <a:r>
              <a:rPr lang="zh-CN" altLang="en-US" sz="2400" dirty="0"/>
              <a:t>架构。</a:t>
            </a:r>
          </a:p>
        </p:txBody>
      </p:sp>
    </p:spTree>
    <p:extLst>
      <p:ext uri="{BB962C8B-B14F-4D97-AF65-F5344CB8AC3E}">
        <p14:creationId xmlns:p14="http://schemas.microsoft.com/office/powerpoint/2010/main" val="205156341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73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2598" y="1998138"/>
            <a:ext cx="5040560" cy="2861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Fielding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是一个非常重要的人，他是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协议（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1.0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版和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1.1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版）的主要设计者、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Apache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服务器软件的作者之一、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  <a:t>Apache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基金会的第一任主席。</a:t>
            </a:r>
            <a:b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</a:br>
            <a:br>
              <a:rPr lang="en-US" altLang="zh-CN" sz="2400" dirty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</a:rPr>
              <a:t>所以，他的这篇论文一经发表，就引起了关注，并且立即对互联网开发产生了深远的影响。</a:t>
            </a:r>
            <a:endParaRPr lang="en-US" altLang="zh-CN" sz="24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pic>
        <p:nvPicPr>
          <p:cNvPr id="9" name="Picture 2" descr="https://upload-images.jianshu.io/upload_images/6098829-93425f66895062ac.jpg?imageMogr2/auto-orient/strip%7CimageView2/2/w/450">
            <a:extLst>
              <a:ext uri="{FF2B5EF4-FFF2-40B4-BE49-F238E27FC236}">
                <a16:creationId xmlns:a16="http://schemas.microsoft.com/office/drawing/2014/main" id="{F8DAD0A2-4A0C-E246-B855-96D99167C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r="-2" b="9613"/>
          <a:stretch/>
        </p:blipFill>
        <p:spPr bwMode="auto">
          <a:xfrm>
            <a:off x="6228403" y="10"/>
            <a:ext cx="596200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497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，即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Representation + State + Transfer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 指表现层状态转化   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不过，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的名称“表现层状态转化”中，省略了主语。“表现层”实际上指的是“资源”（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Resources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）的“表现层”。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REST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，是指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资源在网络中以某种表现形式进行状态转移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深入理解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344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BDD6030-B53D-DA4D-AC5F-4FA8E7A6B879}"/>
              </a:ext>
            </a:extLst>
          </p:cNvPr>
          <p:cNvSpPr txBox="1"/>
          <p:nvPr/>
        </p:nvSpPr>
        <p:spPr>
          <a:xfrm>
            <a:off x="1277502" y="1878994"/>
            <a:ext cx="9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、资源（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Resources)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9549ECA-35C4-7140-A658-C1D412FF8BDD}"/>
              </a:ext>
            </a:extLst>
          </p:cNvPr>
          <p:cNvSpPr txBox="1"/>
          <p:nvPr/>
        </p:nvSpPr>
        <p:spPr>
          <a:xfrm>
            <a:off x="838622" y="1124744"/>
            <a:ext cx="4392488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深入理解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1C8994DA-83FB-5648-BB41-8A59236E23C4}"/>
              </a:ext>
            </a:extLst>
          </p:cNvPr>
          <p:cNvSpPr txBox="1"/>
          <p:nvPr/>
        </p:nvSpPr>
        <p:spPr>
          <a:xfrm>
            <a:off x="838622" y="2708920"/>
            <a:ext cx="978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“资源”可以理解为是网络上的一个实体，或者说是网络上的一个具体信息。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它可以是一段文本、一张图片、一首歌曲、一种服务，总之就是一个具体的实在。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那么我们可以用一个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（统一资源定位符）指向它，每种资源对应一个特定的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。要获取这个资源，访问它的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就可以，因此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就成了每一个资源的地址或独一无二的识别符。所以传统意义上的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上网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，实际上就是和互联网上一系列的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互动，调用它的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1226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4249</Words>
  <Application>Microsoft Macintosh PowerPoint</Application>
  <PresentationFormat>自定义</PresentationFormat>
  <Paragraphs>261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微软雅黑</vt:lpstr>
      <vt:lpstr>Arial</vt:lpstr>
      <vt:lpstr>Calibri</vt:lpstr>
      <vt:lpstr>1</vt:lpstr>
      <vt:lpstr>10节：APP服务器端接口开发与设计</vt:lpstr>
      <vt:lpstr>PowerPoint 演示文稿</vt:lpstr>
      <vt:lpstr>RESTful API</vt:lpstr>
      <vt:lpstr>RESTful API</vt:lpstr>
      <vt:lpstr>RESTful API</vt:lpstr>
      <vt:lpstr>RESTful API</vt:lpstr>
      <vt:lpstr>Fielding是一个非常重要的人，他是HTTP协议（1.0版和1.1版）的主要设计者、Apache服务器软件的作者之一、Apache基金会的第一任主席。  所以，他的这篇论文一经发表，就引起了关注，并且立即对互联网开发产生了深远的影响。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接口设计实战</vt:lpstr>
      <vt:lpstr>接口设计实战</vt:lpstr>
      <vt:lpstr>接口设计实战</vt:lpstr>
      <vt:lpstr>App服务器端接口设计与开发</vt:lpstr>
      <vt:lpstr>结束，谢谢大家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Cheung Humbert</cp:lastModifiedBy>
  <cp:revision>1353</cp:revision>
  <dcterms:created xsi:type="dcterms:W3CDTF">2015-07-08T10:50:00Z</dcterms:created>
  <dcterms:modified xsi:type="dcterms:W3CDTF">2021-11-01T03:53:11Z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