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bookmarkIdSeed="2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9" r:id="rId2"/>
    <p:sldId id="300" r:id="rId3"/>
    <p:sldId id="303" r:id="rId4"/>
    <p:sldId id="487" r:id="rId5"/>
    <p:sldId id="494" r:id="rId6"/>
    <p:sldId id="496" r:id="rId7"/>
    <p:sldId id="495" r:id="rId8"/>
    <p:sldId id="498" r:id="rId9"/>
    <p:sldId id="497" r:id="rId10"/>
    <p:sldId id="499" r:id="rId11"/>
    <p:sldId id="500" r:id="rId12"/>
    <p:sldId id="501" r:id="rId13"/>
    <p:sldId id="502" r:id="rId14"/>
    <p:sldId id="503" r:id="rId15"/>
    <p:sldId id="505" r:id="rId16"/>
    <p:sldId id="504" r:id="rId17"/>
    <p:sldId id="506" r:id="rId18"/>
    <p:sldId id="507" r:id="rId19"/>
    <p:sldId id="508" r:id="rId20"/>
    <p:sldId id="509" r:id="rId21"/>
    <p:sldId id="456" r:id="rId22"/>
    <p:sldId id="304" r:id="rId23"/>
  </p:sldIdLst>
  <p:sldSz cx="12190413" cy="6858000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AEC0"/>
    <a:srgbClr val="7E799B"/>
    <a:srgbClr val="C82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3" autoAdjust="0"/>
    <p:restoredTop sz="94606" autoAdjust="0"/>
  </p:normalViewPr>
  <p:slideViewPr>
    <p:cSldViewPr>
      <p:cViewPr varScale="1">
        <p:scale>
          <a:sx n="148" d="100"/>
          <a:sy n="148" d="100"/>
        </p:scale>
        <p:origin x="192" y="328"/>
      </p:cViewPr>
      <p:guideLst>
        <p:guide orient="horz" pos="2146"/>
        <p:guide pos="38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23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23514B6-771B-4EC2-A47D-F941841C62E3}" type="datetimeFigureOut">
              <a:rPr lang="zh-CN" altLang="en-US"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86A45B-89A0-4072-95CA-E58597F922E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73F940-1A2C-4CE4-94A0-D6A659208EF0}" type="datetimeFigureOut">
              <a:rPr lang="zh-CN" altLang="en-US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514350"/>
            <a:ext cx="4568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360C71E-E05E-4FCB-A7CA-22F789644E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8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2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5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522913" y="1538288"/>
            <a:ext cx="606583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540375" y="2401888"/>
            <a:ext cx="608488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84" descr="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1143000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 rot="10800000" flipV="1">
            <a:off x="7413625" y="4929188"/>
            <a:ext cx="396875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 rot="10800000" flipV="1">
            <a:off x="2841625" y="4929188"/>
            <a:ext cx="457200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 rot="10800000" flipV="1">
            <a:off x="665163" y="4929188"/>
            <a:ext cx="1874837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68"/>
          <p:cNvGrpSpPr/>
          <p:nvPr userDrawn="1"/>
        </p:nvGrpSpPr>
        <p:grpSpPr bwMode="auto">
          <a:xfrm>
            <a:off x="6738938" y="3357563"/>
            <a:ext cx="5275262" cy="1706562"/>
            <a:chOff x="6285683" y="3357562"/>
            <a:chExt cx="5728340" cy="1706460"/>
          </a:xfrm>
        </p:grpSpPr>
        <p:grpSp>
          <p:nvGrpSpPr>
            <p:cNvPr id="11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直角三角形 34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12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4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25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直角三角形 26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3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6" name="直接连接符 45"/>
          <p:cNvCxnSpPr/>
          <p:nvPr userDrawn="1"/>
        </p:nvCxnSpPr>
        <p:spPr>
          <a:xfrm rot="16200000" flipH="1">
            <a:off x="488156" y="2631282"/>
            <a:ext cx="357187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rot="16200000" flipH="1">
            <a:off x="1238250" y="2667000"/>
            <a:ext cx="285750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rot="5400000">
            <a:off x="1893093" y="2631282"/>
            <a:ext cx="500063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rot="5400000">
            <a:off x="2702718" y="2821782"/>
            <a:ext cx="214313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rot="10800000" flipV="1">
            <a:off x="2952750" y="3214688"/>
            <a:ext cx="571500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85750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组合 54"/>
          <p:cNvGrpSpPr/>
          <p:nvPr userDrawn="1"/>
        </p:nvGrpSpPr>
        <p:grpSpPr bwMode="auto">
          <a:xfrm>
            <a:off x="0" y="3000375"/>
            <a:ext cx="12190413" cy="2790825"/>
            <a:chOff x="0" y="3000375"/>
            <a:chExt cx="12190413" cy="2790825"/>
          </a:xfrm>
        </p:grpSpPr>
        <p:pic>
          <p:nvPicPr>
            <p:cNvPr id="53" name="图片 50" descr="人工智能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组合 53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5" name="矩形 54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22912" y="1587496"/>
            <a:ext cx="6038849" cy="817568"/>
          </a:xfrm>
          <a:prstGeom prst="rect">
            <a:avLst/>
          </a:prstGeom>
        </p:spPr>
        <p:txBody>
          <a:bodyPr/>
          <a:lstStyle>
            <a:lvl1pPr algn="r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2912" y="1138107"/>
            <a:ext cx="5411788" cy="4091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rot="16200000" flipV="1">
            <a:off x="-495300" y="4156075"/>
            <a:ext cx="352107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6772275" y="1857375"/>
            <a:ext cx="456088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>
            <a:spLocks noChangeArrowheads="1"/>
          </p:cNvSpPr>
          <p:nvPr userDrawn="1"/>
        </p:nvSpPr>
        <p:spPr bwMode="auto">
          <a:xfrm>
            <a:off x="7912100" y="1262063"/>
            <a:ext cx="1549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333163" y="1857375"/>
            <a:ext cx="0" cy="4065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10800000" flipV="1">
            <a:off x="900113" y="5929313"/>
            <a:ext cx="10433050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786023" y="5806404"/>
            <a:ext cx="409520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0" name="直接箭头连接符 9"/>
          <p:cNvCxnSpPr/>
          <p:nvPr userDrawn="1"/>
        </p:nvCxnSpPr>
        <p:spPr>
          <a:xfrm flipV="1">
            <a:off x="0" y="764540"/>
            <a:ext cx="12190095" cy="2159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56" descr="机器人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13" y="1143000"/>
            <a:ext cx="9096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2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2357438"/>
            <a:ext cx="373697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 userDrawn="1"/>
        </p:nvCxnSpPr>
        <p:spPr>
          <a:xfrm flipV="1">
            <a:off x="0" y="764540"/>
            <a:ext cx="12190095" cy="2159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 userDrawn="1"/>
        </p:nvSpPr>
        <p:spPr>
          <a:xfrm>
            <a:off x="1270000" y="357188"/>
            <a:ext cx="3816350" cy="333375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75" y="5845175"/>
            <a:ext cx="6365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413" y="357188"/>
            <a:ext cx="3817937" cy="3333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37991" y="1237746"/>
            <a:ext cx="10971213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175" y="6480175"/>
            <a:ext cx="2844800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2021/11/1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7925" y="64785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 userDrawn="1"/>
        </p:nvCxnSpPr>
        <p:spPr>
          <a:xfrm flipV="1">
            <a:off x="0" y="764540"/>
            <a:ext cx="12190095" cy="2159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 userDrawn="1"/>
        </p:nvSpPr>
        <p:spPr>
          <a:xfrm>
            <a:off x="1270000" y="357188"/>
            <a:ext cx="3816350" cy="333375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75" y="5845175"/>
            <a:ext cx="6365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413" y="357188"/>
            <a:ext cx="3817937" cy="3333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37991" y="1237746"/>
            <a:ext cx="10971213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175" y="6480175"/>
            <a:ext cx="2844800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2021/11/1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7925" y="64785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3880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203825" y="2401888"/>
            <a:ext cx="6086475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500313"/>
            <a:ext cx="12190413" cy="162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453813" y="3260725"/>
            <a:ext cx="19208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674475" y="3224213"/>
            <a:ext cx="19208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463338" y="3186113"/>
            <a:ext cx="200025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52225" y="3914775"/>
            <a:ext cx="200025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212513" y="3265488"/>
            <a:ext cx="19208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22038" y="3192463"/>
            <a:ext cx="200025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210925" y="3921125"/>
            <a:ext cx="200025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318750" y="3890963"/>
            <a:ext cx="847725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0318750" y="3797300"/>
            <a:ext cx="847725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16200000" flipH="1">
            <a:off x="10845843" y="3115890"/>
            <a:ext cx="72008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6" name="图片 18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5" y="1857375"/>
            <a:ext cx="635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0335" y="1845341"/>
            <a:ext cx="5204965" cy="55654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27512" y="3232951"/>
            <a:ext cx="9093976" cy="3095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ctrTitle"/>
          </p:nvPr>
        </p:nvSpPr>
        <p:spPr bwMode="auto">
          <a:xfrm>
            <a:off x="4799062" y="1587500"/>
            <a:ext cx="6762701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dirty="0"/>
              <a:t>11</a:t>
            </a:r>
            <a:r>
              <a:rPr lang="zh-CN" altLang="en-US" dirty="0"/>
              <a:t>节：</a:t>
            </a:r>
            <a:r>
              <a:rPr lang="en-US" altLang="zh-CN" dirty="0"/>
              <a:t>APP</a:t>
            </a:r>
            <a:r>
              <a:rPr lang="zh-CN" altLang="en-US" dirty="0"/>
              <a:t>服务器端接口开发与设计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522913" y="1138238"/>
            <a:ext cx="5411787" cy="40957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服务器端开发技术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</a:t>
            </a:r>
            <a:r>
              <a:rPr lang="zh-CN" altLang="en-US" dirty="0"/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1378682" y="2921168"/>
            <a:ext cx="9433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542361"/>
      </p:ext>
    </p:extLst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</a:t>
            </a:r>
            <a:r>
              <a:rPr lang="zh-CN" altLang="en-US" dirty="0"/>
              <a:t> </a:t>
            </a: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41B741A8-E839-8343-9F2C-0A5C307F08FB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self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关键字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248AF995-9AC0-D348-A027-7F4451D2FFAD}"/>
              </a:ext>
            </a:extLst>
          </p:cNvPr>
          <p:cNvSpPr txBox="1"/>
          <p:nvPr/>
        </p:nvSpPr>
        <p:spPr>
          <a:xfrm>
            <a:off x="1259100" y="1844824"/>
            <a:ext cx="9786255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        我们已经知道了类的静态成员是不与任何特定类的对象相关联，静态成员是与类定义本身相关联的，所以一个类的所有实例都共享相同的静态变量。</a:t>
            </a: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1CA9104F-BA1E-3F48-8E40-344A56AB9FF0}"/>
              </a:ext>
            </a:extLst>
          </p:cNvPr>
          <p:cNvSpPr txBox="1"/>
          <p:nvPr/>
        </p:nvSpPr>
        <p:spPr>
          <a:xfrm>
            <a:off x="1202078" y="3761257"/>
            <a:ext cx="9786255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        因此，在一个类的方法中，我们使用 </a:t>
            </a:r>
            <a:r>
              <a:rPr lang="en-US" altLang="zh-CN" sz="2400" b="1" dirty="0"/>
              <a:t>self</a:t>
            </a:r>
            <a:r>
              <a:rPr lang="zh-CN" altLang="en-US" sz="2400" b="1" dirty="0"/>
              <a:t> 关键字来访问类中的静态属性或静态方法</a:t>
            </a:r>
            <a:r>
              <a:rPr lang="zh-CN" altLang="en-US" sz="2400" dirty="0"/>
              <a:t>（类中访问其他普通成员使用 </a:t>
            </a:r>
            <a:r>
              <a:rPr lang="en-US" altLang="zh-CN" sz="2400" dirty="0"/>
              <a:t>$this</a:t>
            </a:r>
            <a:r>
              <a:rPr lang="zh-CN" altLang="en-US" sz="2400" dirty="0"/>
              <a:t>）。可以这么理解： </a:t>
            </a:r>
            <a:r>
              <a:rPr lang="en-US" altLang="zh-CN" sz="2400" b="1" dirty="0">
                <a:solidFill>
                  <a:srgbClr val="FF0000"/>
                </a:solidFill>
              </a:rPr>
              <a:t>self</a:t>
            </a:r>
            <a:r>
              <a:rPr lang="zh-CN" altLang="en-US" sz="2400" b="1" dirty="0">
                <a:solidFill>
                  <a:srgbClr val="FF0000"/>
                </a:solidFill>
              </a:rPr>
              <a:t> 代表当前类本身，</a:t>
            </a:r>
            <a:r>
              <a:rPr lang="en-US" altLang="zh-CN" sz="2400" b="1" dirty="0">
                <a:solidFill>
                  <a:srgbClr val="FF0000"/>
                </a:solidFill>
              </a:rPr>
              <a:t>$this</a:t>
            </a:r>
            <a:r>
              <a:rPr lang="zh-CN" altLang="en-US" sz="2400" b="1" dirty="0">
                <a:solidFill>
                  <a:srgbClr val="FF0000"/>
                </a:solidFill>
              </a:rPr>
              <a:t> 代表当前类的对象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43B2231D-29E3-0E43-AC6A-A7EFFC9737DC}"/>
              </a:ext>
            </a:extLst>
          </p:cNvPr>
          <p:cNvSpPr txBox="1"/>
          <p:nvPr/>
        </p:nvSpPr>
        <p:spPr>
          <a:xfrm>
            <a:off x="1202077" y="5589240"/>
            <a:ext cx="978625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语法：</a:t>
            </a:r>
            <a:r>
              <a:rPr lang="en-US" altLang="zh-CN" sz="2400" b="1" dirty="0">
                <a:solidFill>
                  <a:srgbClr val="FFC000"/>
                </a:solidFill>
              </a:rPr>
              <a:t>self</a:t>
            </a:r>
            <a:r>
              <a:rPr lang="en-US" altLang="zh-CN" sz="2400" b="1" dirty="0">
                <a:solidFill>
                  <a:srgbClr val="C00000"/>
                </a:solidFill>
              </a:rPr>
              <a:t>::</a:t>
            </a:r>
            <a:r>
              <a:rPr lang="zh-CN" altLang="en-US" sz="2400" b="1" dirty="0">
                <a:solidFill>
                  <a:srgbClr val="00B0F0"/>
                </a:solidFill>
              </a:rPr>
              <a:t>静态属性或静态方法</a:t>
            </a:r>
            <a:endParaRPr lang="en-US" altLang="zh-C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9758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self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的应用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Picture 2" descr="科普日谈丨揭开“干细胞上清液”的神秘面纱-恒青康寿">
            <a:extLst>
              <a:ext uri="{FF2B5EF4-FFF2-40B4-BE49-F238E27FC236}">
                <a16:creationId xmlns:a16="http://schemas.microsoft.com/office/drawing/2014/main" id="{26310435-7C7D-F84E-8923-0AAE7C26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3068960"/>
            <a:ext cx="3573192" cy="31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A8391EE-1922-1048-9539-4109E9720E44}"/>
              </a:ext>
            </a:extLst>
          </p:cNvPr>
          <p:cNvSpPr/>
          <p:nvPr/>
        </p:nvSpPr>
        <p:spPr>
          <a:xfrm>
            <a:off x="838622" y="1642730"/>
            <a:ext cx="77048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&lt;?php</a:t>
            </a:r>
            <a:endParaRPr lang="en-US" altLang="zh-CN" sz="22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399EE6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$name 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zh-CN" altLang="en-US" sz="2200" dirty="0">
                <a:solidFill>
                  <a:srgbClr val="86B300"/>
                </a:solidFill>
                <a:latin typeface="Menlo" panose="020B0609030804020204" pitchFamily="49" charset="0"/>
              </a:rPr>
              <a:t>博思智慧平台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$version 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"V3.5.1"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private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2AE49"/>
                </a:solidFill>
                <a:latin typeface="Menlo" panose="020B0609030804020204" pitchFamily="49" charset="0"/>
              </a:rPr>
              <a:t>serve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zh-CN" altLang="en-US" sz="2200" dirty="0">
                <a:solidFill>
                  <a:srgbClr val="F0717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200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"serving..."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200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 err="1">
                <a:solidFill>
                  <a:srgbClr val="F2AE49"/>
                </a:solidFill>
                <a:latin typeface="Menlo" panose="020B0609030804020204" pitchFamily="49" charset="0"/>
              </a:rPr>
              <a:t>url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zh-CN" altLang="en-US" sz="2200" dirty="0">
                <a:solidFill>
                  <a:srgbClr val="F0717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200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self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$name; </a:t>
            </a:r>
            <a:r>
              <a:rPr lang="en-US" altLang="zh-CN" sz="22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2200" i="1" dirty="0">
                <a:solidFill>
                  <a:srgbClr val="787B80"/>
                </a:solidFill>
                <a:latin typeface="Menlo" panose="020B0609030804020204" pitchFamily="49" charset="0"/>
              </a:rPr>
              <a:t>访问类中的静态成员</a:t>
            </a:r>
            <a:endParaRPr lang="zh-CN" altLang="en-US" sz="22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2200" dirty="0">
                <a:solidFill>
                  <a:srgbClr val="F0717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200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" http://</a:t>
            </a:r>
            <a:r>
              <a:rPr lang="en-US" altLang="zh-CN" sz="2200" dirty="0" err="1">
                <a:solidFill>
                  <a:srgbClr val="86B300"/>
                </a:solidFill>
                <a:latin typeface="Menlo" panose="020B0609030804020204" pitchFamily="49" charset="0"/>
              </a:rPr>
              <a:t>aiit.iflysse.com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/&lt;</a:t>
            </a:r>
            <a:r>
              <a:rPr lang="en-US" altLang="zh-CN" sz="2200" dirty="0" err="1">
                <a:solidFill>
                  <a:srgbClr val="86B300"/>
                </a:solidFill>
                <a:latin typeface="Menlo" panose="020B0609030804020204" pitchFamily="49" charset="0"/>
              </a:rPr>
              <a:t>br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&gt;"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self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2200" dirty="0">
                <a:solidFill>
                  <a:srgbClr val="F2AE49"/>
                </a:solidFill>
                <a:latin typeface="Menlo" panose="020B0609030804020204" pitchFamily="49" charset="0"/>
              </a:rPr>
              <a:t>serve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(); </a:t>
            </a:r>
            <a:r>
              <a:rPr lang="en-US" altLang="zh-CN" sz="22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2200" i="1" dirty="0">
                <a:solidFill>
                  <a:srgbClr val="787B80"/>
                </a:solidFill>
                <a:latin typeface="Menlo" panose="020B0609030804020204" pitchFamily="49" charset="0"/>
              </a:rPr>
              <a:t>调用类中的静态方法</a:t>
            </a:r>
            <a:endParaRPr lang="zh-CN" altLang="en-US" sz="22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2200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2200" dirty="0">
                <a:solidFill>
                  <a:srgbClr val="55B4D4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2200" dirty="0" err="1">
                <a:solidFill>
                  <a:srgbClr val="F2AE49"/>
                </a:solidFill>
                <a:latin typeface="Menlo" panose="020B0609030804020204" pitchFamily="49" charset="0"/>
              </a:rPr>
              <a:t>url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8027240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self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$this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的区别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42032189-6EF0-C940-A073-0C39C7A31532}"/>
              </a:ext>
            </a:extLst>
          </p:cNvPr>
          <p:cNvSpPr txBox="1"/>
          <p:nvPr/>
        </p:nvSpPr>
        <p:spPr>
          <a:xfrm>
            <a:off x="1259100" y="1844824"/>
            <a:ext cx="9786255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/>
              <a:t>$this</a:t>
            </a:r>
            <a:r>
              <a:rPr lang="zh-CN" altLang="en-US" sz="2400" dirty="0"/>
              <a:t>用来调用对象的成员：成员属性、成员方法、  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/>
              <a:t>self</a:t>
            </a:r>
            <a:r>
              <a:rPr lang="zh-CN" altLang="en-US" sz="2400" dirty="0"/>
              <a:t>用来调用类的成员：类常量、静态属性、静态方法  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/>
              <a:t>$this</a:t>
            </a:r>
            <a:r>
              <a:rPr lang="zh-CN" altLang="en-US" sz="2400" dirty="0"/>
              <a:t>使用 </a:t>
            </a:r>
            <a:r>
              <a:rPr lang="en-US" altLang="zh-CN" sz="2400" dirty="0"/>
              <a:t>-&gt;</a:t>
            </a:r>
            <a:r>
              <a:rPr lang="zh-CN" altLang="en-US" sz="2400" dirty="0"/>
              <a:t> 来调用 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/>
              <a:t> </a:t>
            </a:r>
            <a:r>
              <a:rPr lang="en-US" altLang="zh-CN" sz="2400" dirty="0"/>
              <a:t>self</a:t>
            </a:r>
            <a:r>
              <a:rPr lang="zh-CN" altLang="en-US" sz="2400" dirty="0"/>
              <a:t>使用 </a:t>
            </a:r>
            <a:r>
              <a:rPr lang="en-US" altLang="zh-CN" sz="2400" dirty="0"/>
              <a:t>::</a:t>
            </a:r>
            <a:r>
              <a:rPr lang="zh-CN" altLang="en-US" sz="2400" dirty="0"/>
              <a:t> 来调用  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/>
              <a:t>$this</a:t>
            </a:r>
            <a:r>
              <a:rPr lang="zh-CN" altLang="en-US" sz="2400" dirty="0"/>
              <a:t>只能用在成员方法中，</a:t>
            </a:r>
            <a:r>
              <a:rPr lang="en-US" altLang="zh-CN" sz="2400" dirty="0"/>
              <a:t>self</a:t>
            </a:r>
            <a:r>
              <a:rPr lang="zh-CN" altLang="en-US" sz="2400" dirty="0"/>
              <a:t>可以使用在成员方法、静态方法中</a:t>
            </a:r>
          </a:p>
        </p:txBody>
      </p:sp>
    </p:spTree>
    <p:extLst>
      <p:ext uri="{BB962C8B-B14F-4D97-AF65-F5344CB8AC3E}">
        <p14:creationId xmlns:p14="http://schemas.microsoft.com/office/powerpoint/2010/main" val="142815570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接口设计实战 </a:t>
            </a:r>
          </a:p>
        </p:txBody>
      </p:sp>
      <p:sp>
        <p:nvSpPr>
          <p:cNvPr id="7" name="矩形 6"/>
          <p:cNvSpPr/>
          <p:nvPr/>
        </p:nvSpPr>
        <p:spPr>
          <a:xfrm>
            <a:off x="1378682" y="2921168"/>
            <a:ext cx="9433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接口设计实战 </a:t>
            </a:r>
            <a:endParaRPr lang="en-US" altLang="zh-CN" sz="6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98704"/>
      </p:ext>
    </p:extLst>
  </p:cSld>
  <p:clrMapOvr>
    <a:masterClrMapping/>
  </p:clrMapOvr>
  <p:transition spd="slow"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接口设计实战 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创业平台后台管理系统实战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A8D01D90-EFDF-D243-AF7A-D344D1720822}"/>
              </a:ext>
            </a:extLst>
          </p:cNvPr>
          <p:cNvSpPr txBox="1"/>
          <p:nvPr/>
        </p:nvSpPr>
        <p:spPr>
          <a:xfrm>
            <a:off x="1259100" y="1844824"/>
            <a:ext cx="9786255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        在之前的版本中，我们定义了一个用来实现数据库连接的公共文件 </a:t>
            </a:r>
            <a:r>
              <a:rPr lang="en-US" altLang="zh-CN" sz="2400" dirty="0" err="1"/>
              <a:t>connect.php</a:t>
            </a:r>
            <a:r>
              <a:rPr lang="zh-CN" altLang="en-US" sz="2400" dirty="0"/>
              <a:t>，通过该文件，我们连接数据库时都需要创建一个</a:t>
            </a:r>
            <a:r>
              <a:rPr lang="en-US" altLang="zh-CN" sz="2400" dirty="0"/>
              <a:t>PDO</a:t>
            </a:r>
            <a:r>
              <a:rPr lang="zh-CN" altLang="en-US" sz="2400" dirty="0"/>
              <a:t>对象出来，然后完成相应的数据库操作。而本次我们将针对此部分代码做一定的修改，我们使用“单例模式”来重构一个数据库连接类。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8FA6FC-A249-314F-A641-54D00435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11" y="1648112"/>
            <a:ext cx="8762789" cy="48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8271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接口设计实战 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单例模式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A8D01D90-EFDF-D243-AF7A-D344D1720822}"/>
              </a:ext>
            </a:extLst>
          </p:cNvPr>
          <p:cNvSpPr txBox="1"/>
          <p:nvPr/>
        </p:nvSpPr>
        <p:spPr>
          <a:xfrm>
            <a:off x="1259100" y="1844824"/>
            <a:ext cx="9786255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        单例模式，是一种常用的软件设计模式。在它的核心结构中只包含一个被称为单例的特殊类。通过单例模式可以保证系统中一个类只有一个实例，即一个类只有一个对象实例。</a:t>
            </a:r>
            <a:endParaRPr lang="en-US" altLang="zh-CN" sz="24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580D6A4D-121D-B646-902E-F4218BE98E25}"/>
              </a:ext>
            </a:extLst>
          </p:cNvPr>
          <p:cNvSpPr txBox="1"/>
          <p:nvPr/>
        </p:nvSpPr>
        <p:spPr>
          <a:xfrm>
            <a:off x="1268413" y="3761257"/>
            <a:ext cx="9786255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优点：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、因为在内存里只有一个实例，因此一定程度上可以减少内存的开销，尤其是频繁的创建和销毁实例。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、避免对资源的多重占用。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43148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接口设计实战 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实现单例模式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A8D01D90-EFDF-D243-AF7A-D344D1720822}"/>
              </a:ext>
            </a:extLst>
          </p:cNvPr>
          <p:cNvSpPr txBox="1"/>
          <p:nvPr/>
        </p:nvSpPr>
        <p:spPr>
          <a:xfrm>
            <a:off x="1259100" y="1628800"/>
            <a:ext cx="9786255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注意点：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一个类只能有一个对象被创建和访问；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必须是自行创建这个类的对象；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要向整个系统提供这一个对象。</a:t>
            </a: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580D6A4D-121D-B646-902E-F4218BE98E25}"/>
              </a:ext>
            </a:extLst>
          </p:cNvPr>
          <p:cNvSpPr txBox="1"/>
          <p:nvPr/>
        </p:nvSpPr>
        <p:spPr>
          <a:xfrm>
            <a:off x="1268413" y="3933056"/>
            <a:ext cx="9786255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实现思路：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、单例模式的类只提供私有构造函数 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、类定义中含有一个该类的静态私有对象属性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、该类提供一个静态的公共函数用于创建或获取它的静态私有对象。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2342611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接口设计实战 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DB.php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580D6A4D-121D-B646-902E-F4218BE98E25}"/>
              </a:ext>
            </a:extLst>
          </p:cNvPr>
          <p:cNvSpPr txBox="1"/>
          <p:nvPr/>
        </p:nvSpPr>
        <p:spPr>
          <a:xfrm>
            <a:off x="1268413" y="1844824"/>
            <a:ext cx="978625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、私有化构造函数：</a:t>
            </a:r>
            <a:r>
              <a:rPr lang="en-US" altLang="zh-CN" sz="2400" dirty="0"/>
              <a:t>private function __construct() {}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、定义一个该类的静态私有对象属性：</a:t>
            </a:r>
            <a:r>
              <a:rPr lang="en-US" altLang="zh-CN" sz="2400" dirty="0"/>
              <a:t>static private $_instance;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、该类提供一个静态的公共函数用于创建或获取它的静态私有对象：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static public function </a:t>
            </a:r>
            <a:r>
              <a:rPr lang="en-US" altLang="zh-CN" sz="2400" dirty="0" err="1"/>
              <a:t>getInstance</a:t>
            </a:r>
            <a:r>
              <a:rPr lang="en-US" altLang="zh-CN" sz="2400" dirty="0"/>
              <a:t>() {}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具体如下代码</a:t>
            </a:r>
            <a:endParaRPr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2A2911-8BCD-0B45-9336-DAE130C2C420}"/>
              </a:ext>
            </a:extLst>
          </p:cNvPr>
          <p:cNvSpPr/>
          <p:nvPr/>
        </p:nvSpPr>
        <p:spPr>
          <a:xfrm>
            <a:off x="1702718" y="-2547664"/>
            <a:ext cx="7874000" cy="110799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&lt;?php</a:t>
            </a:r>
            <a:endParaRPr lang="en-US" altLang="zh-CN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399EE6"/>
                </a:solidFill>
                <a:latin typeface="Menlo" panose="020B0609030804020204" pitchFamily="49" charset="0"/>
              </a:rPr>
              <a:t>DB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定义私有的单例对象</a:t>
            </a:r>
            <a:endParaRPr lang="zh-CN" altLang="en-US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private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$_instance;</a:t>
            </a: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定义私有的连接对象</a:t>
            </a:r>
            <a:endParaRPr lang="zh-CN" altLang="en-US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private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$_</a:t>
            </a:r>
            <a:r>
              <a:rPr lang="en-US" altLang="zh-CN" sz="1400" dirty="0" err="1">
                <a:solidFill>
                  <a:srgbClr val="5C6166"/>
                </a:solidFill>
                <a:latin typeface="Menlo" panose="020B0609030804020204" pitchFamily="49" charset="0"/>
              </a:rPr>
              <a:t>pdo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定义私有的配置信息对象</a:t>
            </a:r>
            <a:endParaRPr lang="zh-CN" altLang="en-US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private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$config 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[</a:t>
            </a:r>
          </a:p>
          <a:p>
            <a:r>
              <a:rPr lang="zh-CN" altLang="en-US" sz="1400" dirty="0">
                <a:solidFill>
                  <a:srgbClr val="86B3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en-US" altLang="zh-CN" sz="1400" dirty="0" err="1">
                <a:solidFill>
                  <a:srgbClr val="86B300"/>
                </a:solidFill>
                <a:latin typeface="Menlo" panose="020B0609030804020204" pitchFamily="49" charset="0"/>
              </a:rPr>
              <a:t>dsn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en-US" altLang="zh-CN" sz="1400" dirty="0" err="1">
                <a:solidFill>
                  <a:srgbClr val="86B300"/>
                </a:solidFill>
                <a:latin typeface="Menlo" panose="020B0609030804020204" pitchFamily="49" charset="0"/>
              </a:rPr>
              <a:t>mysql:host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400" dirty="0" err="1">
                <a:solidFill>
                  <a:srgbClr val="86B300"/>
                </a:solidFill>
                <a:latin typeface="Menlo" panose="020B0609030804020204" pitchFamily="49" charset="0"/>
              </a:rPr>
              <a:t>localhost;dbname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400" dirty="0" err="1">
                <a:solidFill>
                  <a:srgbClr val="86B300"/>
                </a:solidFill>
                <a:latin typeface="Menlo" panose="020B0609030804020204" pitchFamily="49" charset="0"/>
              </a:rPr>
              <a:t>myplatform;port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=3306;charset=utf8'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sz="1400" dirty="0">
                <a:solidFill>
                  <a:srgbClr val="86B3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'username'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'root'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sz="1400" dirty="0">
                <a:solidFill>
                  <a:srgbClr val="86B3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'password'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'123456'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sz="1400" dirty="0">
                <a:solidFill>
                  <a:srgbClr val="86B3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'option'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[</a:t>
            </a:r>
          </a:p>
          <a:p>
            <a:r>
              <a:rPr lang="zh-CN" altLang="en-US" sz="1400" dirty="0">
                <a:solidFill>
                  <a:srgbClr val="55B4D4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sz="1400" dirty="0">
                <a:solidFill>
                  <a:srgbClr val="55B4D4"/>
                </a:solidFill>
                <a:latin typeface="Menlo" panose="020B0609030804020204" pitchFamily="49" charset="0"/>
              </a:rPr>
              <a:t>PDO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1400" dirty="0">
                <a:solidFill>
                  <a:srgbClr val="4CBF99"/>
                </a:solidFill>
                <a:latin typeface="Menlo" panose="020B0609030804020204" pitchFamily="49" charset="0"/>
              </a:rPr>
              <a:t>ATTR_ERRMODE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55B4D4"/>
                </a:solidFill>
                <a:latin typeface="Menlo" panose="020B0609030804020204" pitchFamily="49" charset="0"/>
              </a:rPr>
              <a:t>PDO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1400" dirty="0">
                <a:solidFill>
                  <a:srgbClr val="4CBF99"/>
                </a:solidFill>
                <a:latin typeface="Menlo" panose="020B0609030804020204" pitchFamily="49" charset="0"/>
              </a:rPr>
              <a:t>ERRMODE_EXCEPTION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默认是 ：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PDO::ERRMODE_SILENT,</a:t>
            </a:r>
            <a:endParaRPr lang="en-US" altLang="zh-CN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55B4D4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sz="1400" dirty="0">
                <a:solidFill>
                  <a:srgbClr val="55B4D4"/>
                </a:solidFill>
                <a:latin typeface="Menlo" panose="020B0609030804020204" pitchFamily="49" charset="0"/>
              </a:rPr>
              <a:t>PDO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1400" dirty="0">
                <a:solidFill>
                  <a:srgbClr val="4CBF99"/>
                </a:solidFill>
                <a:latin typeface="Menlo" panose="020B0609030804020204" pitchFamily="49" charset="0"/>
              </a:rPr>
              <a:t>ATTR_DEFAULT_FETCH_MODE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55B4D4"/>
                </a:solidFill>
                <a:latin typeface="Menlo" panose="020B0609030804020204" pitchFamily="49" charset="0"/>
              </a:rPr>
              <a:t>PDO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1400" dirty="0">
                <a:solidFill>
                  <a:srgbClr val="4CBF99"/>
                </a:solidFill>
                <a:latin typeface="Menlo" panose="020B0609030804020204" pitchFamily="49" charset="0"/>
              </a:rPr>
              <a:t>FETCH_ASSOC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</a:br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私有化构造函数</a:t>
            </a:r>
            <a:endParaRPr lang="zh-CN" altLang="en-US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private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F07171"/>
                </a:solidFill>
                <a:latin typeface="Menlo" panose="020B0609030804020204" pitchFamily="49" charset="0"/>
              </a:rPr>
              <a:t>__construct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() {}</a:t>
            </a:r>
          </a:p>
          <a:p>
            <a:b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</a:br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/**</a:t>
            </a:r>
            <a:endParaRPr lang="en-US" altLang="zh-CN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* @description: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获取单例对象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$_instance</a:t>
            </a:r>
            <a:endParaRPr lang="en-US" altLang="zh-CN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i="1" dirty="0">
                <a:solidFill>
                  <a:srgbClr val="FA8D3E"/>
                </a:solidFill>
                <a:latin typeface="Menlo" panose="020B0609030804020204" pitchFamily="49" charset="0"/>
              </a:rPr>
              <a:t>@param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{*}</a:t>
            </a:r>
            <a:endParaRPr lang="en-US" altLang="zh-CN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i="1" dirty="0">
                <a:solidFill>
                  <a:srgbClr val="FA8D3E"/>
                </a:solidFill>
                <a:latin typeface="Menlo" panose="020B0609030804020204" pitchFamily="49" charset="0"/>
              </a:rPr>
              <a:t>@return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{*}</a:t>
            </a:r>
            <a:endParaRPr lang="en-US" altLang="zh-CN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* @Author: Humbert Cheung</a:t>
            </a:r>
            <a:endParaRPr lang="en-US" altLang="zh-CN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*/</a:t>
            </a:r>
            <a:endParaRPr lang="en-US" altLang="zh-CN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F2AE49"/>
                </a:solidFill>
                <a:latin typeface="Menlo" panose="020B0609030804020204" pitchFamily="49" charset="0"/>
              </a:rPr>
              <a:t>getInstance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判断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$_instance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是否是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DB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类的实例，即判断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$_instance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是否不为空</a:t>
            </a:r>
            <a:endParaRPr lang="zh-CN" altLang="en-US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!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self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$_instance </a:t>
            </a:r>
            <a:r>
              <a:rPr lang="en-US" altLang="zh-CN" sz="1400" dirty="0" err="1">
                <a:solidFill>
                  <a:srgbClr val="ED9366"/>
                </a:solidFill>
                <a:latin typeface="Menlo" panose="020B0609030804020204" pitchFamily="49" charset="0"/>
              </a:rPr>
              <a:t>instanceof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55B4D4"/>
                </a:solidFill>
                <a:latin typeface="Menlo" panose="020B0609030804020204" pitchFamily="49" charset="0"/>
              </a:rPr>
              <a:t>self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为空，则实例化</a:t>
            </a:r>
            <a:endParaRPr lang="zh-CN" altLang="en-US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self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$_instance 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new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self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self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$_instance;</a:t>
            </a:r>
          </a:p>
          <a:p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F2AE49"/>
                </a:solidFill>
                <a:latin typeface="Menlo" panose="020B0609030804020204" pitchFamily="49" charset="0"/>
              </a:rPr>
              <a:t>connect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判断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$_</a:t>
            </a:r>
            <a:r>
              <a:rPr lang="en-US" altLang="zh-CN" sz="1400" i="1" dirty="0" err="1">
                <a:solidFill>
                  <a:srgbClr val="787B80"/>
                </a:solidFill>
                <a:latin typeface="Menlo" panose="020B0609030804020204" pitchFamily="49" charset="0"/>
              </a:rPr>
              <a:t>pdo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是否存在</a:t>
            </a:r>
            <a:endParaRPr lang="zh-CN" altLang="en-US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!</a:t>
            </a:r>
            <a:r>
              <a:rPr lang="en-US" altLang="zh-CN" sz="1400" i="1" dirty="0">
                <a:solidFill>
                  <a:srgbClr val="55B4D4"/>
                </a:solidFill>
                <a:latin typeface="Menlo" panose="020B0609030804020204" pitchFamily="49" charset="0"/>
              </a:rPr>
              <a:t>$this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_</a:t>
            </a:r>
            <a:r>
              <a:rPr lang="en-US" altLang="zh-CN" sz="1400" dirty="0" err="1">
                <a:solidFill>
                  <a:srgbClr val="5C6166"/>
                </a:solidFill>
                <a:latin typeface="Menlo" panose="020B0609030804020204" pitchFamily="49" charset="0"/>
              </a:rPr>
              <a:t>pdo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try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4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i="1" dirty="0">
                <a:solidFill>
                  <a:srgbClr val="787B80"/>
                </a:solidFill>
                <a:latin typeface="Menlo" panose="020B0609030804020204" pitchFamily="49" charset="0"/>
              </a:rPr>
              <a:t>不存在则实例化</a:t>
            </a:r>
            <a:endParaRPr lang="zh-CN" altLang="en-US" sz="1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sz="1400" i="1" dirty="0">
                <a:solidFill>
                  <a:srgbClr val="55B4D4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400" i="1" dirty="0">
                <a:solidFill>
                  <a:srgbClr val="55B4D4"/>
                </a:solidFill>
                <a:latin typeface="Menlo" panose="020B0609030804020204" pitchFamily="49" charset="0"/>
              </a:rPr>
              <a:t>$this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_</a:t>
            </a:r>
            <a:r>
              <a:rPr lang="en-US" altLang="zh-CN" sz="1400" dirty="0" err="1">
                <a:solidFill>
                  <a:srgbClr val="5C6166"/>
                </a:solidFill>
                <a:latin typeface="Menlo" panose="020B0609030804020204" pitchFamily="49" charset="0"/>
              </a:rPr>
              <a:t>pdo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new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55B4D4"/>
                </a:solidFill>
                <a:latin typeface="Menlo" panose="020B0609030804020204" pitchFamily="49" charset="0"/>
              </a:rPr>
              <a:t>PDO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i="1" dirty="0">
                <a:solidFill>
                  <a:srgbClr val="55B4D4"/>
                </a:solidFill>
                <a:latin typeface="Menlo" panose="020B0609030804020204" pitchFamily="49" charset="0"/>
              </a:rPr>
              <a:t>$this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config[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en-US" altLang="zh-CN" sz="1400" dirty="0" err="1">
                <a:solidFill>
                  <a:srgbClr val="86B300"/>
                </a:solidFill>
                <a:latin typeface="Menlo" panose="020B0609030804020204" pitchFamily="49" charset="0"/>
              </a:rPr>
              <a:t>dsn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400" i="1" dirty="0">
                <a:solidFill>
                  <a:srgbClr val="55B4D4"/>
                </a:solidFill>
                <a:latin typeface="Menlo" panose="020B0609030804020204" pitchFamily="49" charset="0"/>
              </a:rPr>
              <a:t>$this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config[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'username'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400" i="1" dirty="0">
                <a:solidFill>
                  <a:srgbClr val="55B4D4"/>
                </a:solidFill>
                <a:latin typeface="Menlo" panose="020B0609030804020204" pitchFamily="49" charset="0"/>
              </a:rPr>
              <a:t>$this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config[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'password'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400" i="1" dirty="0">
                <a:solidFill>
                  <a:srgbClr val="55B4D4"/>
                </a:solidFill>
                <a:latin typeface="Menlo" panose="020B0609030804020204" pitchFamily="49" charset="0"/>
              </a:rPr>
              <a:t>$this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config[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'option'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}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catch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55B4D4"/>
                </a:solidFill>
                <a:latin typeface="Menlo" panose="020B0609030804020204" pitchFamily="49" charset="0"/>
              </a:rPr>
              <a:t>PDOException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$e) {</a:t>
            </a: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die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zh-CN" altLang="en-US" sz="1400" dirty="0">
                <a:solidFill>
                  <a:srgbClr val="86B300"/>
                </a:solidFill>
                <a:latin typeface="Menlo" panose="020B0609030804020204" pitchFamily="49" charset="0"/>
              </a:rPr>
              <a:t>数据库连接失败：</a:t>
            </a:r>
            <a:r>
              <a:rPr lang="en-US" altLang="zh-CN" sz="1400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.</a:t>
            </a:r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$e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 err="1">
                <a:solidFill>
                  <a:srgbClr val="F2AE49"/>
                </a:solidFill>
                <a:latin typeface="Menlo" panose="020B0609030804020204" pitchFamily="49" charset="0"/>
              </a:rPr>
              <a:t>getMessage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FA8D3E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FA8D3E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i="1" dirty="0">
                <a:solidFill>
                  <a:srgbClr val="55B4D4"/>
                </a:solidFill>
                <a:latin typeface="Menlo" panose="020B0609030804020204" pitchFamily="49" charset="0"/>
              </a:rPr>
              <a:t>$this</a:t>
            </a:r>
            <a:r>
              <a:rPr lang="en-US" altLang="zh-CN" sz="14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_</a:t>
            </a:r>
            <a:r>
              <a:rPr lang="en-US" altLang="zh-CN" sz="1400" dirty="0" err="1">
                <a:solidFill>
                  <a:srgbClr val="5C6166"/>
                </a:solidFill>
                <a:latin typeface="Menlo" panose="020B0609030804020204" pitchFamily="49" charset="0"/>
              </a:rPr>
              <a:t>pdo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  <a:endParaRPr lang="en-US" altLang="zh-CN" sz="1400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888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接口设计实战 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改造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对象的获取方式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580D6A4D-121D-B646-902E-F4218BE98E25}"/>
              </a:ext>
            </a:extLst>
          </p:cNvPr>
          <p:cNvSpPr txBox="1"/>
          <p:nvPr/>
        </p:nvSpPr>
        <p:spPr>
          <a:xfrm>
            <a:off x="1268413" y="1844824"/>
            <a:ext cx="9786255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        定义好 </a:t>
            </a:r>
            <a:r>
              <a:rPr lang="en-US" altLang="zh-CN" sz="2400" dirty="0" err="1"/>
              <a:t>DB.php</a:t>
            </a:r>
            <a:r>
              <a:rPr lang="zh-CN" altLang="en-US" sz="2400" dirty="0"/>
              <a:t> 后，我们就可以将之前从 </a:t>
            </a:r>
            <a:r>
              <a:rPr lang="en-US" altLang="zh-CN" sz="2400" dirty="0" err="1"/>
              <a:t>connect.php</a:t>
            </a:r>
            <a:r>
              <a:rPr lang="zh-CN" altLang="en-US" sz="2400" dirty="0"/>
              <a:t> 中访问 </a:t>
            </a:r>
            <a:r>
              <a:rPr lang="en-US" altLang="zh-CN" sz="2400" dirty="0" err="1"/>
              <a:t>pdo</a:t>
            </a:r>
            <a:r>
              <a:rPr lang="zh-CN" altLang="en-US" sz="2400" dirty="0"/>
              <a:t> 对象的方式修改成从 </a:t>
            </a:r>
            <a:r>
              <a:rPr lang="en-US" altLang="zh-CN" sz="2400" dirty="0"/>
              <a:t>DB</a:t>
            </a:r>
            <a:r>
              <a:rPr lang="zh-CN" altLang="en-US" sz="2400" dirty="0"/>
              <a:t> 类中获取 </a:t>
            </a:r>
            <a:r>
              <a:rPr lang="en-US" altLang="zh-CN" sz="2400" dirty="0" err="1"/>
              <a:t>pdo</a:t>
            </a:r>
            <a:r>
              <a:rPr lang="zh-CN" altLang="en-US" sz="2400" dirty="0"/>
              <a:t>单例的方式，以登录模块的服务端文件 </a:t>
            </a:r>
            <a:r>
              <a:rPr lang="en-US" altLang="zh-CN" sz="2400" dirty="0" err="1"/>
              <a:t>server_login.php</a:t>
            </a:r>
            <a:r>
              <a:rPr lang="zh-CN" altLang="en-US" sz="2400" dirty="0"/>
              <a:t> 为例，首先修改 </a:t>
            </a:r>
            <a:r>
              <a:rPr lang="en-US" altLang="zh-CN" sz="2400" dirty="0"/>
              <a:t>require</a:t>
            </a:r>
            <a:r>
              <a:rPr lang="zh-CN" altLang="en-US" sz="2400" dirty="0"/>
              <a:t> 文件</a:t>
            </a: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62EB28-B9CC-9547-B3F3-E4FA84A8B6C9}"/>
              </a:ext>
            </a:extLst>
          </p:cNvPr>
          <p:cNvSpPr/>
          <p:nvPr/>
        </p:nvSpPr>
        <p:spPr>
          <a:xfrm>
            <a:off x="1268413" y="3717032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A8D3E"/>
                </a:solidFill>
                <a:latin typeface="Menlo" panose="020B0609030804020204" pitchFamily="49" charset="0"/>
              </a:rPr>
              <a:t>require_once</a:t>
            </a:r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86B300"/>
                </a:solidFill>
                <a:latin typeface="Menlo" panose="020B0609030804020204" pitchFamily="49" charset="0"/>
              </a:rPr>
              <a:t>'./common/</a:t>
            </a:r>
            <a:r>
              <a:rPr lang="en-US" altLang="zh-CN" sz="2400" dirty="0" err="1">
                <a:solidFill>
                  <a:srgbClr val="86B300"/>
                </a:solidFill>
                <a:latin typeface="Menlo" panose="020B0609030804020204" pitchFamily="49" charset="0"/>
              </a:rPr>
              <a:t>connect.php</a:t>
            </a:r>
            <a:r>
              <a:rPr lang="en-US" altLang="zh-CN" sz="2400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  <a:endParaRPr lang="en-US" altLang="zh-CN" sz="2400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F3B99F-98B8-B046-8EF1-03A6ECD2B7B1}"/>
              </a:ext>
            </a:extLst>
          </p:cNvPr>
          <p:cNvSpPr/>
          <p:nvPr/>
        </p:nvSpPr>
        <p:spPr>
          <a:xfrm>
            <a:off x="3718942" y="3761257"/>
            <a:ext cx="511051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6B300"/>
                </a:solidFill>
                <a:latin typeface="Menlo" panose="020B0609030804020204" pitchFamily="49" charset="0"/>
              </a:rPr>
              <a:t>'./common/</a:t>
            </a:r>
            <a:r>
              <a:rPr lang="en-US" altLang="zh-CN" sz="2400" dirty="0" err="1">
                <a:solidFill>
                  <a:srgbClr val="86B300"/>
                </a:solidFill>
                <a:latin typeface="Menlo" panose="020B0609030804020204" pitchFamily="49" charset="0"/>
              </a:rPr>
              <a:t>DB.php</a:t>
            </a:r>
            <a:r>
              <a:rPr lang="en-US" altLang="zh-CN" sz="2400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  <a:endParaRPr lang="en-US" altLang="zh-CN" sz="2400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1917FD92-E6E9-7543-8F08-7192FADE425C}"/>
              </a:ext>
            </a:extLst>
          </p:cNvPr>
          <p:cNvSpPr txBox="1"/>
          <p:nvPr/>
        </p:nvSpPr>
        <p:spPr>
          <a:xfrm>
            <a:off x="1268412" y="4293096"/>
            <a:ext cx="9786255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接着修改 </a:t>
            </a:r>
            <a:r>
              <a:rPr lang="en-US" altLang="zh-CN" sz="2400" dirty="0" err="1"/>
              <a:t>pdo</a:t>
            </a:r>
            <a:r>
              <a:rPr lang="zh-CN" altLang="en-US" sz="2400" dirty="0"/>
              <a:t>对象的获取方式，我们通过 </a:t>
            </a:r>
            <a:r>
              <a:rPr lang="en-US" altLang="zh-CN" sz="2400" dirty="0"/>
              <a:t>DB</a:t>
            </a:r>
            <a:r>
              <a:rPr lang="zh-CN" altLang="en-US" sz="2400" dirty="0"/>
              <a:t> 单例类来获取即可：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C2856D-D240-3940-91CB-B678FA6948C6}"/>
              </a:ext>
            </a:extLst>
          </p:cNvPr>
          <p:cNvSpPr/>
          <p:nvPr/>
        </p:nvSpPr>
        <p:spPr>
          <a:xfrm>
            <a:off x="1342678" y="5230941"/>
            <a:ext cx="8643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2400" i="1" dirty="0">
                <a:solidFill>
                  <a:srgbClr val="787B80"/>
                </a:solidFill>
                <a:latin typeface="Menlo" panose="020B0609030804020204" pitchFamily="49" charset="0"/>
              </a:rPr>
              <a:t>执行</a:t>
            </a:r>
            <a:r>
              <a:rPr lang="en-US" altLang="zh-CN" sz="2400" i="1" dirty="0" err="1">
                <a:solidFill>
                  <a:srgbClr val="787B80"/>
                </a:solidFill>
                <a:latin typeface="Menlo" panose="020B0609030804020204" pitchFamily="49" charset="0"/>
              </a:rPr>
              <a:t>sql</a:t>
            </a:r>
            <a:r>
              <a:rPr lang="zh-CN" altLang="en-US" sz="2400" i="1" dirty="0">
                <a:solidFill>
                  <a:srgbClr val="787B80"/>
                </a:solidFill>
                <a:latin typeface="Menlo" panose="020B0609030804020204" pitchFamily="49" charset="0"/>
              </a:rPr>
              <a:t>查询</a:t>
            </a:r>
            <a:endParaRPr lang="zh-CN" altLang="en-US" sz="24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$</a:t>
            </a:r>
            <a:r>
              <a:rPr lang="en-US" altLang="zh-CN" sz="2400" dirty="0" err="1">
                <a:solidFill>
                  <a:srgbClr val="5C6166"/>
                </a:solidFill>
                <a:latin typeface="Menlo" panose="020B0609030804020204" pitchFamily="49" charset="0"/>
              </a:rPr>
              <a:t>stmt</a:t>
            </a:r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 err="1">
                <a:solidFill>
                  <a:srgbClr val="55B4D4"/>
                </a:solidFill>
                <a:latin typeface="Menlo" panose="020B0609030804020204" pitchFamily="49" charset="0"/>
              </a:rPr>
              <a:t>pdo</a:t>
            </a:r>
            <a:r>
              <a:rPr lang="en-US" altLang="zh-CN" sz="24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2400" dirty="0">
                <a:solidFill>
                  <a:srgbClr val="F2AE49"/>
                </a:solidFill>
                <a:latin typeface="Menlo" panose="020B0609030804020204" pitchFamily="49" charset="0"/>
              </a:rPr>
              <a:t>query</a:t>
            </a:r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($</a:t>
            </a:r>
            <a:r>
              <a:rPr lang="en-US" altLang="zh-CN" sz="2400" dirty="0" err="1">
                <a:solidFill>
                  <a:srgbClr val="5C6166"/>
                </a:solidFill>
                <a:latin typeface="Menlo" panose="020B0609030804020204" pitchFamily="49" charset="0"/>
              </a:rPr>
              <a:t>sqlStr</a:t>
            </a:r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);</a:t>
            </a:r>
            <a:endParaRPr lang="en-US" altLang="zh-CN" sz="2400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B4DEAF-C8B1-EA4D-AD3A-16B0A0458B38}"/>
              </a:ext>
            </a:extLst>
          </p:cNvPr>
          <p:cNvSpPr/>
          <p:nvPr/>
        </p:nvSpPr>
        <p:spPr>
          <a:xfrm>
            <a:off x="2854846" y="5620661"/>
            <a:ext cx="864321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5B4D4"/>
                </a:solidFill>
                <a:latin typeface="Menlo" panose="020B0609030804020204" pitchFamily="49" charset="0"/>
              </a:rPr>
              <a:t>DB</a:t>
            </a:r>
            <a:r>
              <a:rPr lang="en-US" altLang="zh-CN" sz="24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2400" dirty="0" err="1">
                <a:solidFill>
                  <a:srgbClr val="F2AE49"/>
                </a:solidFill>
                <a:latin typeface="Menlo" panose="020B0609030804020204" pitchFamily="49" charset="0"/>
              </a:rPr>
              <a:t>getInstance</a:t>
            </a:r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()</a:t>
            </a:r>
            <a:r>
              <a:rPr lang="en-US" altLang="zh-CN" sz="24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2400" dirty="0">
                <a:solidFill>
                  <a:srgbClr val="F2AE49"/>
                </a:solidFill>
                <a:latin typeface="Menlo" panose="020B0609030804020204" pitchFamily="49" charset="0"/>
              </a:rPr>
              <a:t>connect</a:t>
            </a:r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()</a:t>
            </a:r>
            <a:r>
              <a:rPr lang="en-US" altLang="zh-CN" sz="24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2400" dirty="0">
                <a:solidFill>
                  <a:srgbClr val="F2AE49"/>
                </a:solidFill>
                <a:latin typeface="Menlo" panose="020B0609030804020204" pitchFamily="49" charset="0"/>
              </a:rPr>
              <a:t>query</a:t>
            </a:r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($</a:t>
            </a:r>
            <a:r>
              <a:rPr lang="en-US" altLang="zh-CN" sz="2400" dirty="0" err="1">
                <a:solidFill>
                  <a:srgbClr val="5C6166"/>
                </a:solidFill>
                <a:latin typeface="Menlo" panose="020B0609030804020204" pitchFamily="49" charset="0"/>
              </a:rPr>
              <a:t>sqlStr</a:t>
            </a:r>
            <a:r>
              <a:rPr lang="en-US" altLang="zh-CN" sz="2400" dirty="0">
                <a:solidFill>
                  <a:srgbClr val="5C6166"/>
                </a:solidFill>
                <a:latin typeface="Menlo" panose="020B0609030804020204" pitchFamily="49" charset="0"/>
              </a:rPr>
              <a:t>);</a:t>
            </a:r>
            <a:endParaRPr lang="en-US" altLang="zh-CN" sz="2400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4356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848809" y="4025046"/>
            <a:ext cx="842963" cy="6334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838200" y="2347615"/>
            <a:ext cx="842963" cy="63182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98" name="文本框 33"/>
          <p:cNvSpPr txBox="1">
            <a:spLocks noChangeArrowheads="1"/>
          </p:cNvSpPr>
          <p:nvPr/>
        </p:nvSpPr>
        <p:spPr bwMode="auto">
          <a:xfrm>
            <a:off x="1016000" y="2368252"/>
            <a:ext cx="172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14" name="圆角矩形 13"/>
          <p:cNvSpPr/>
          <p:nvPr/>
        </p:nvSpPr>
        <p:spPr>
          <a:xfrm>
            <a:off x="1706059" y="4129801"/>
            <a:ext cx="3865880" cy="369570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9" name="组合 45"/>
          <p:cNvGrpSpPr/>
          <p:nvPr/>
        </p:nvGrpSpPr>
        <p:grpSpPr bwMode="auto">
          <a:xfrm>
            <a:off x="1702718" y="2480196"/>
            <a:ext cx="3865563" cy="371475"/>
            <a:chOff x="1074057" y="1947720"/>
            <a:chExt cx="2899639" cy="371687"/>
          </a:xfrm>
        </p:grpSpPr>
        <p:sp>
          <p:nvSpPr>
            <p:cNvPr id="30" name="圆角矩形 29"/>
            <p:cNvSpPr/>
            <p:nvPr/>
          </p:nvSpPr>
          <p:spPr>
            <a:xfrm>
              <a:off x="1074057" y="1949308"/>
              <a:ext cx="2899639" cy="370099"/>
            </a:xfrm>
            <a:prstGeom prst="roundRect">
              <a:avLst>
                <a:gd name="adj" fmla="val 50000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TextBox 44"/>
            <p:cNvSpPr txBox="1"/>
            <p:nvPr/>
          </p:nvSpPr>
          <p:spPr>
            <a:xfrm>
              <a:off x="1301503" y="1947720"/>
              <a:ext cx="2460227" cy="3685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与静态成员</a:t>
              </a:r>
            </a:p>
          </p:txBody>
        </p:sp>
      </p:grpSp>
      <p:sp>
        <p:nvSpPr>
          <p:cNvPr id="11" name="菱形 10">
            <a:extLst>
              <a:ext uri="{FF2B5EF4-FFF2-40B4-BE49-F238E27FC236}">
                <a16:creationId xmlns:a16="http://schemas.microsoft.com/office/drawing/2014/main" id="{959115F2-4B74-43DF-9B64-93E19618AD1A}"/>
              </a:ext>
            </a:extLst>
          </p:cNvPr>
          <p:cNvSpPr/>
          <p:nvPr/>
        </p:nvSpPr>
        <p:spPr>
          <a:xfrm>
            <a:off x="848497" y="4825596"/>
            <a:ext cx="842963" cy="6334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D017F6C2-2265-4A86-9486-1E2F51AF3756}"/>
              </a:ext>
            </a:extLst>
          </p:cNvPr>
          <p:cNvSpPr/>
          <p:nvPr/>
        </p:nvSpPr>
        <p:spPr>
          <a:xfrm>
            <a:off x="1705747" y="4930351"/>
            <a:ext cx="3865880" cy="369570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C498404D-D1DA-4B05-8EF8-5C47BFCD1BFD}"/>
              </a:ext>
            </a:extLst>
          </p:cNvPr>
          <p:cNvSpPr/>
          <p:nvPr/>
        </p:nvSpPr>
        <p:spPr>
          <a:xfrm>
            <a:off x="845468" y="3183948"/>
            <a:ext cx="842963" cy="6334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B817425F-BDE2-4895-B69C-37C64F020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68" y="3215698"/>
            <a:ext cx="172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7C194A90-EF3C-4729-B00A-244996F76471}"/>
              </a:ext>
            </a:extLst>
          </p:cNvPr>
          <p:cNvSpPr/>
          <p:nvPr/>
        </p:nvSpPr>
        <p:spPr>
          <a:xfrm>
            <a:off x="1702718" y="3288703"/>
            <a:ext cx="3865880" cy="369570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TextBox 69">
            <a:extLst>
              <a:ext uri="{FF2B5EF4-FFF2-40B4-BE49-F238E27FC236}">
                <a16:creationId xmlns:a16="http://schemas.microsoft.com/office/drawing/2014/main" id="{9EB818F3-0A1E-4E2D-83EF-AED06A1252D9}"/>
              </a:ext>
            </a:extLst>
          </p:cNvPr>
          <p:cNvSpPr txBox="1"/>
          <p:nvPr/>
        </p:nvSpPr>
        <p:spPr>
          <a:xfrm>
            <a:off x="2013233" y="3288703"/>
            <a:ext cx="41687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self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34">
            <a:extLst>
              <a:ext uri="{FF2B5EF4-FFF2-40B4-BE49-F238E27FC236}">
                <a16:creationId xmlns:a16="http://schemas.microsoft.com/office/drawing/2014/main" id="{14F1151A-2855-3D44-AA4B-A36FF89B2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4052648"/>
            <a:ext cx="172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20" name="TextBox 69">
            <a:extLst>
              <a:ext uri="{FF2B5EF4-FFF2-40B4-BE49-F238E27FC236}">
                <a16:creationId xmlns:a16="http://schemas.microsoft.com/office/drawing/2014/main" id="{27F43708-C85E-3741-BADB-06F5C589D43A}"/>
              </a:ext>
            </a:extLst>
          </p:cNvPr>
          <p:cNvSpPr txBox="1"/>
          <p:nvPr/>
        </p:nvSpPr>
        <p:spPr>
          <a:xfrm>
            <a:off x="2013233" y="4110797"/>
            <a:ext cx="41687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接口设计实战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接口设计实战 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改造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对象的获取方式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580D6A4D-121D-B646-902E-F4218BE98E25}"/>
              </a:ext>
            </a:extLst>
          </p:cNvPr>
          <p:cNvSpPr txBox="1"/>
          <p:nvPr/>
        </p:nvSpPr>
        <p:spPr>
          <a:xfrm>
            <a:off x="1268413" y="1844824"/>
            <a:ext cx="9786255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        那么，按照以上的思路将以下几个文件也修改了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用户列表：</a:t>
            </a:r>
            <a:r>
              <a:rPr lang="en-US" altLang="zh-CN" sz="2400" dirty="0" err="1"/>
              <a:t>server_userlist.php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添加用户：</a:t>
            </a:r>
            <a:r>
              <a:rPr lang="en-US" altLang="zh-CN" sz="2400" dirty="0" err="1"/>
              <a:t>server_useradd.php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删除与用户：</a:t>
            </a:r>
            <a:r>
              <a:rPr lang="en-US" altLang="zh-CN" sz="2400" dirty="0" err="1"/>
              <a:t>server_userdelete.php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编辑用户：</a:t>
            </a:r>
            <a:r>
              <a:rPr lang="en-US" altLang="zh-CN" sz="2400" dirty="0" err="1"/>
              <a:t>server_useredit.php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31721443"/>
      </p:ext>
    </p:extLst>
  </p:cSld>
  <p:clrMapOvr>
    <a:masterClrMapping/>
  </p:clrMapOvr>
  <p:transition spd="slow" advClick="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服务器端接口设计与开发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D891BA-18D4-4D47-AF4A-AD8D7DFC3EB6}"/>
              </a:ext>
            </a:extLst>
          </p:cNvPr>
          <p:cNvSpPr txBox="1"/>
          <p:nvPr/>
        </p:nvSpPr>
        <p:spPr>
          <a:xfrm>
            <a:off x="1054646" y="1628800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本节课学习任务：</a:t>
            </a:r>
            <a:endParaRPr lang="en-US" altLang="zh-CN" sz="2400" b="1" dirty="0"/>
          </a:p>
          <a:p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32D3AE-772F-40F2-A4E7-947688BC8B75}"/>
              </a:ext>
            </a:extLst>
          </p:cNvPr>
          <p:cNvSpPr txBox="1"/>
          <p:nvPr/>
        </p:nvSpPr>
        <p:spPr>
          <a:xfrm>
            <a:off x="1054646" y="2564904"/>
            <a:ext cx="972108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学习平台</a:t>
            </a:r>
            <a:r>
              <a:rPr lang="en-US" altLang="zh-CN" sz="2400" dirty="0"/>
              <a:t>《App</a:t>
            </a:r>
            <a:r>
              <a:rPr lang="zh-CN" altLang="en-US" sz="2400" dirty="0"/>
              <a:t>服务器端接口设计与开发</a:t>
            </a:r>
            <a:r>
              <a:rPr lang="en-US" altLang="zh-CN" sz="2400" dirty="0"/>
              <a:t>》</a:t>
            </a:r>
            <a:r>
              <a:rPr lang="zh-CN" altLang="en-US" sz="2400" dirty="0"/>
              <a:t>课程，完成</a:t>
            </a:r>
            <a:r>
              <a:rPr lang="en-US" altLang="zh-CN" sz="2400" dirty="0"/>
              <a:t>“</a:t>
            </a:r>
            <a:r>
              <a:rPr lang="zh-CN" altLang="en-US" sz="2400" b="1" dirty="0"/>
              <a:t>讯飞社区移动端接口设计</a:t>
            </a:r>
            <a:r>
              <a:rPr lang="en-US" altLang="zh-CN" sz="2400" b="1" dirty="0"/>
              <a:t>”</a:t>
            </a:r>
            <a:r>
              <a:rPr lang="zh-CN" altLang="en-US" sz="2400" dirty="0"/>
              <a:t>章节的学习；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完成创业平台后台管理系统的公共文件的重构。</a:t>
            </a:r>
            <a:endParaRPr lang="en-US" altLang="zh-CN" sz="2400" dirty="0"/>
          </a:p>
        </p:txBody>
      </p:sp>
      <p:pic>
        <p:nvPicPr>
          <p:cNvPr id="1028" name="Picture 4" descr="学习表情包大全- 污表情(Wubiaoqing.com)">
            <a:extLst>
              <a:ext uri="{FF2B5EF4-FFF2-40B4-BE49-F238E27FC236}">
                <a16:creationId xmlns:a16="http://schemas.microsoft.com/office/drawing/2014/main" id="{4423CC51-A496-FB47-BAC3-6E5CD404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30" y="3140968"/>
            <a:ext cx="3225255" cy="322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49530"/>
      </p:ext>
    </p:extLst>
  </p:cSld>
  <p:clrMapOvr>
    <a:masterClrMapping/>
  </p:clrMapOvr>
  <p:transition spd="slow" advClick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5449888" y="1844675"/>
            <a:ext cx="5205412" cy="55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结束，谢谢大家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1127125" y="3233738"/>
            <a:ext cx="9094788" cy="3095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书山有路勤为径，学海无涯苦作舟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与静态成员 </a:t>
            </a:r>
          </a:p>
        </p:txBody>
      </p:sp>
      <p:sp>
        <p:nvSpPr>
          <p:cNvPr id="7" name="矩形 6"/>
          <p:cNvSpPr/>
          <p:nvPr/>
        </p:nvSpPr>
        <p:spPr>
          <a:xfrm>
            <a:off x="1378682" y="2921168"/>
            <a:ext cx="9433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与静态成员 </a:t>
            </a:r>
            <a:endParaRPr lang="en-US" altLang="zh-CN" sz="6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与静态成员 </a:t>
            </a:r>
            <a:endParaRPr lang="en-US" altLang="zh-CN" dirty="0"/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        我们可以通过 </a:t>
            </a:r>
            <a:r>
              <a:rPr lang="en-US" altLang="zh-CN" sz="2400" dirty="0"/>
              <a:t>static</a:t>
            </a:r>
            <a:r>
              <a:rPr lang="zh-CN" altLang="en-US" sz="2400" dirty="0"/>
              <a:t> 来声明类属性或方法为静态，这些成员就成为了静态成员。静态成员与类中的普通成员不同，静态成员不会被实例化到对象中，那么我们就不需要实例化一个类而可以</a:t>
            </a:r>
            <a:r>
              <a:rPr lang="zh-CN" altLang="en-US" sz="2400" b="1" dirty="0"/>
              <a:t>通过类名来访问静态成员</a:t>
            </a:r>
            <a:r>
              <a:rPr lang="zh-CN" altLang="en-US" sz="2400" dirty="0"/>
              <a:t>了。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类静态成员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8ACE5FF4-B901-1642-A85D-6914D4EDDF64}"/>
              </a:ext>
            </a:extLst>
          </p:cNvPr>
          <p:cNvSpPr txBox="1"/>
          <p:nvPr/>
        </p:nvSpPr>
        <p:spPr>
          <a:xfrm>
            <a:off x="1202078" y="4892967"/>
            <a:ext cx="9786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注意：</a:t>
            </a:r>
            <a:endParaRPr lang="en-US" altLang="zh-CN" sz="2400" b="1" dirty="0"/>
          </a:p>
          <a:p>
            <a:r>
              <a:rPr lang="zh-CN" altLang="en-US" sz="2400" dirty="0"/>
              <a:t>        静态属性不能通过一个类已实例化的对象来访问（但静态方法可以）。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4975148A-63B7-6F48-A4CD-345E2967146F}"/>
              </a:ext>
            </a:extLst>
          </p:cNvPr>
          <p:cNvSpPr txBox="1"/>
          <p:nvPr/>
        </p:nvSpPr>
        <p:spPr>
          <a:xfrm>
            <a:off x="1274928" y="4293096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类名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::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静态属性或静态方法</a:t>
            </a:r>
            <a:endParaRPr lang="en-US" altLang="zh-CN" sz="240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4">
            <a:extLst>
              <a:ext uri="{FF2B5EF4-FFF2-40B4-BE49-F238E27FC236}">
                <a16:creationId xmlns:a16="http://schemas.microsoft.com/office/drawing/2014/main" id="{815865D6-43C1-4449-B58B-504AC7174D5B}"/>
              </a:ext>
            </a:extLst>
          </p:cNvPr>
          <p:cNvSpPr txBox="1"/>
          <p:nvPr/>
        </p:nvSpPr>
        <p:spPr>
          <a:xfrm>
            <a:off x="1277502" y="3615407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访问静态成员的语法：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0616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与静态成员 </a:t>
            </a:r>
            <a:endParaRPr lang="en-US" altLang="zh-CN" dirty="0"/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        我们可以通过 </a:t>
            </a:r>
            <a:r>
              <a:rPr lang="en-US" altLang="zh-CN" sz="2400" dirty="0"/>
              <a:t>static</a:t>
            </a:r>
            <a:r>
              <a:rPr lang="zh-CN" altLang="en-US" sz="2400" dirty="0"/>
              <a:t> 来声明类属性或方法为静态，那么就可以不实例化类而直接访问这些成员了。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静态成员的使用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Picture 2" descr="科普日谈丨揭开“干细胞上清液”的神秘面纱-恒青康寿">
            <a:extLst>
              <a:ext uri="{FF2B5EF4-FFF2-40B4-BE49-F238E27FC236}">
                <a16:creationId xmlns:a16="http://schemas.microsoft.com/office/drawing/2014/main" id="{26310435-7C7D-F84E-8923-0AAE7C26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3068960"/>
            <a:ext cx="3573192" cy="31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A8036-BE2C-694B-97B9-FA2664EDD502}"/>
              </a:ext>
            </a:extLst>
          </p:cNvPr>
          <p:cNvSpPr/>
          <p:nvPr/>
        </p:nvSpPr>
        <p:spPr>
          <a:xfrm>
            <a:off x="1268413" y="2758911"/>
            <a:ext cx="756084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&lt;?php</a:t>
            </a:r>
            <a:endParaRPr lang="en-US" altLang="zh-CN" sz="22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399EE6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$name 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zh-CN" altLang="en-US" sz="2200" dirty="0">
                <a:solidFill>
                  <a:srgbClr val="86B300"/>
                </a:solidFill>
                <a:latin typeface="Menlo" panose="020B0609030804020204" pitchFamily="49" charset="0"/>
              </a:rPr>
              <a:t>博思智慧平台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$version 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'V3.5.1'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 err="1">
                <a:solidFill>
                  <a:srgbClr val="F2AE49"/>
                </a:solidFill>
                <a:latin typeface="Menlo" panose="020B0609030804020204" pitchFamily="49" charset="0"/>
              </a:rPr>
              <a:t>url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zh-CN" altLang="en-US" sz="2200" dirty="0">
                <a:solidFill>
                  <a:srgbClr val="F0717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200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399EE6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$name;</a:t>
            </a:r>
          </a:p>
          <a:p>
            <a:r>
              <a:rPr lang="zh-CN" altLang="en-US" sz="2200" dirty="0">
                <a:solidFill>
                  <a:srgbClr val="F0717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200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' http://</a:t>
            </a:r>
            <a:r>
              <a:rPr lang="en-US" altLang="zh-CN" sz="2200" dirty="0" err="1">
                <a:solidFill>
                  <a:srgbClr val="86B300"/>
                </a:solidFill>
                <a:latin typeface="Menlo" panose="020B0609030804020204" pitchFamily="49" charset="0"/>
              </a:rPr>
              <a:t>aiit.iflysse.com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/&lt;</a:t>
            </a:r>
            <a:r>
              <a:rPr lang="en-US" altLang="zh-CN" sz="2200" dirty="0" err="1">
                <a:solidFill>
                  <a:srgbClr val="86B300"/>
                </a:solidFill>
                <a:latin typeface="Menlo" panose="020B0609030804020204" pitchFamily="49" charset="0"/>
              </a:rPr>
              <a:t>br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&gt;'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200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2200" dirty="0">
                <a:solidFill>
                  <a:srgbClr val="55B4D4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2200" dirty="0" err="1">
                <a:solidFill>
                  <a:srgbClr val="F2AE49"/>
                </a:solidFill>
                <a:latin typeface="Menlo" panose="020B0609030804020204" pitchFamily="49" charset="0"/>
              </a:rPr>
              <a:t>url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?&gt;</a:t>
            </a:r>
            <a:endParaRPr lang="en-US" altLang="zh-CN" sz="2200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4509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与静态成员 </a:t>
            </a:r>
            <a:endParaRPr lang="en-US" altLang="zh-CN" dirty="0"/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        在静态方法中，只能调用静态变量，不能调用普通变量；而普通方法则可以调用静态变量。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静态方法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Picture 2" descr="科普日谈丨揭开“干细胞上清液”的神秘面纱-恒青康寿">
            <a:extLst>
              <a:ext uri="{FF2B5EF4-FFF2-40B4-BE49-F238E27FC236}">
                <a16:creationId xmlns:a16="http://schemas.microsoft.com/office/drawing/2014/main" id="{26310435-7C7D-F84E-8923-0AAE7C26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3068960"/>
            <a:ext cx="3573192" cy="31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EF96A3-9111-BD47-A9FA-B4909FC38DDD}"/>
              </a:ext>
            </a:extLst>
          </p:cNvPr>
          <p:cNvSpPr/>
          <p:nvPr/>
        </p:nvSpPr>
        <p:spPr>
          <a:xfrm>
            <a:off x="1054646" y="2681967"/>
            <a:ext cx="7517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&lt;?php</a:t>
            </a:r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399EE6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$name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博思智慧平台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$version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'V3.5.1'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F2AE49"/>
                </a:solidFill>
                <a:latin typeface="Menlo" panose="020B0609030804020204" pitchFamily="49" charset="0"/>
              </a:rPr>
              <a:t>url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zh-CN" altLang="en-US" dirty="0">
                <a:solidFill>
                  <a:srgbClr val="F07171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399EE6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$name;</a:t>
            </a:r>
          </a:p>
          <a:p>
            <a:r>
              <a:rPr lang="zh-CN" altLang="en-US" dirty="0">
                <a:solidFill>
                  <a:srgbClr val="F07171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' http://</a:t>
            </a:r>
            <a:r>
              <a:rPr lang="en-US" altLang="zh-CN" dirty="0" err="1">
                <a:solidFill>
                  <a:srgbClr val="86B300"/>
                </a:solidFill>
                <a:latin typeface="Menlo" panose="020B0609030804020204" pitchFamily="49" charset="0"/>
              </a:rPr>
              <a:t>aiit.iflysse.com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/&lt;</a:t>
            </a:r>
            <a:r>
              <a:rPr lang="en-US" altLang="zh-CN" dirty="0" err="1">
                <a:solidFill>
                  <a:srgbClr val="86B300"/>
                </a:solidFill>
                <a:latin typeface="Menlo" panose="020B0609030804020204" pitchFamily="49" charset="0"/>
              </a:rPr>
              <a:t>br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&gt;'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F07171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i="1" dirty="0">
                <a:solidFill>
                  <a:srgbClr val="55B4D4"/>
                </a:solidFill>
                <a:latin typeface="Menlo" panose="020B0609030804020204" pitchFamily="49" charset="0"/>
              </a:rPr>
              <a:t>$this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version; </a:t>
            </a:r>
            <a:r>
              <a:rPr lang="en-US" altLang="zh-CN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无法通过 </a:t>
            </a:r>
            <a:r>
              <a:rPr lang="en-US" altLang="zh-CN" i="1" dirty="0">
                <a:solidFill>
                  <a:srgbClr val="787B80"/>
                </a:solidFill>
                <a:latin typeface="Menlo" panose="020B0609030804020204" pitchFamily="49" charset="0"/>
              </a:rPr>
              <a:t>$this </a:t>
            </a:r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访问普通成员</a:t>
            </a:r>
            <a:endParaRPr lang="zh-CN" altLang="en-US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55B4D4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dirty="0" err="1">
                <a:solidFill>
                  <a:srgbClr val="F2AE49"/>
                </a:solidFill>
                <a:latin typeface="Menlo" panose="020B0609030804020204" pitchFamily="49" charset="0"/>
              </a:rPr>
              <a:t>url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?&gt;</a:t>
            </a:r>
            <a:endParaRPr lang="en-US" altLang="zh-CN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1B65824-6409-6346-B029-28ACE57FA447}"/>
              </a:ext>
            </a:extLst>
          </p:cNvPr>
          <p:cNvSpPr/>
          <p:nvPr/>
        </p:nvSpPr>
        <p:spPr>
          <a:xfrm>
            <a:off x="2764836" y="2931989"/>
            <a:ext cx="6660740" cy="2154639"/>
          </a:xfrm>
          <a:prstGeom prst="roundRect">
            <a:avLst/>
          </a:prstGeom>
          <a:gradFill flip="none" rotWithShape="1">
            <a:gsLst>
              <a:gs pos="0">
                <a:srgbClr val="06AEC0">
                  <a:tint val="66000"/>
                  <a:satMod val="160000"/>
                </a:srgbClr>
              </a:gs>
              <a:gs pos="50000">
                <a:srgbClr val="06AEC0">
                  <a:tint val="44500"/>
                  <a:satMod val="160000"/>
                </a:srgbClr>
              </a:gs>
              <a:gs pos="100000">
                <a:srgbClr val="06AE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</a:t>
            </a: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7E799B"/>
                </a:solidFill>
              </a:rPr>
              <a:t>由于静态方法不需要通过对象即可调用，所以 </a:t>
            </a:r>
            <a:r>
              <a:rPr kumimoji="1" lang="en-US" altLang="zh-CN" sz="2400" b="1" dirty="0">
                <a:solidFill>
                  <a:srgbClr val="7E799B"/>
                </a:solidFill>
              </a:rPr>
              <a:t>$this </a:t>
            </a:r>
            <a:r>
              <a:rPr kumimoji="1" lang="zh-CN" altLang="en-US" sz="2400" b="1" dirty="0">
                <a:solidFill>
                  <a:srgbClr val="7E799B"/>
                </a:solidFill>
              </a:rPr>
              <a:t>在静态方法中是不可用的。</a:t>
            </a:r>
          </a:p>
        </p:txBody>
      </p:sp>
    </p:spTree>
    <p:extLst>
      <p:ext uri="{BB962C8B-B14F-4D97-AF65-F5344CB8AC3E}">
        <p14:creationId xmlns:p14="http://schemas.microsoft.com/office/powerpoint/2010/main" val="25553499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与静态成员 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对象访问静态成员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Picture 2" descr="科普日谈丨揭开“干细胞上清液”的神秘面纱-恒青康寿">
            <a:extLst>
              <a:ext uri="{FF2B5EF4-FFF2-40B4-BE49-F238E27FC236}">
                <a16:creationId xmlns:a16="http://schemas.microsoft.com/office/drawing/2014/main" id="{26310435-7C7D-F84E-8923-0AAE7C26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3068960"/>
            <a:ext cx="3573192" cy="31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4">
            <a:extLst>
              <a:ext uri="{FF2B5EF4-FFF2-40B4-BE49-F238E27FC236}">
                <a16:creationId xmlns:a16="http://schemas.microsoft.com/office/drawing/2014/main" id="{F230FE83-0EE5-5241-A5AE-363580FEFFBC}"/>
              </a:ext>
            </a:extLst>
          </p:cNvPr>
          <p:cNvSpPr txBox="1"/>
          <p:nvPr/>
        </p:nvSpPr>
        <p:spPr>
          <a:xfrm>
            <a:off x="1259100" y="1880509"/>
            <a:ext cx="9786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        我们还可以通过一个类的对象来调用静态方法，不过静态属性是不能通过一个类的对象访问的。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6337C3-36F6-A04B-9046-E7697D597AE1}"/>
              </a:ext>
            </a:extLst>
          </p:cNvPr>
          <p:cNvSpPr/>
          <p:nvPr/>
        </p:nvSpPr>
        <p:spPr>
          <a:xfrm>
            <a:off x="1272622" y="2730801"/>
            <a:ext cx="6910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&lt;?php</a:t>
            </a:r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399EE6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$name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博思智慧平台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$version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'V3.5.1'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F2AE49"/>
                </a:solidFill>
                <a:latin typeface="Menlo" panose="020B0609030804020204" pitchFamily="49" charset="0"/>
              </a:rPr>
              <a:t>url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zh-CN" altLang="en-US" dirty="0">
                <a:solidFill>
                  <a:srgbClr val="F07171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' http://</a:t>
            </a:r>
            <a:r>
              <a:rPr lang="en-US" altLang="zh-CN" dirty="0" err="1">
                <a:solidFill>
                  <a:srgbClr val="86B300"/>
                </a:solidFill>
                <a:latin typeface="Menlo" panose="020B0609030804020204" pitchFamily="49" charset="0"/>
              </a:rPr>
              <a:t>aiit.iflysse.com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/&lt;</a:t>
            </a:r>
            <a:r>
              <a:rPr lang="en-US" altLang="zh-CN" dirty="0" err="1">
                <a:solidFill>
                  <a:srgbClr val="86B300"/>
                </a:solidFill>
                <a:latin typeface="Menlo" panose="020B0609030804020204" pitchFamily="49" charset="0"/>
              </a:rPr>
              <a:t>br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&gt;'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$website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new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5B4D4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$website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dirty="0" err="1">
                <a:solidFill>
                  <a:srgbClr val="F2AE49"/>
                </a:solidFill>
                <a:latin typeface="Menlo" panose="020B0609030804020204" pitchFamily="49" charset="0"/>
              </a:rPr>
              <a:t>url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(); </a:t>
            </a:r>
            <a:r>
              <a:rPr lang="en-US" altLang="zh-CN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可以正常调用</a:t>
            </a:r>
            <a:endParaRPr lang="zh-CN" altLang="en-US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$website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name; </a:t>
            </a:r>
            <a:r>
              <a:rPr lang="en-US" altLang="zh-CN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无法访问</a:t>
            </a:r>
            <a:endParaRPr lang="zh-CN" altLang="en-US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?&gt;</a:t>
            </a:r>
            <a:endParaRPr lang="zh-CN" altLang="en-US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70323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与静态成员 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对象访问静态成员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Picture 2" descr="科普日谈丨揭开“干细胞上清液”的神秘面纱-恒青康寿">
            <a:extLst>
              <a:ext uri="{FF2B5EF4-FFF2-40B4-BE49-F238E27FC236}">
                <a16:creationId xmlns:a16="http://schemas.microsoft.com/office/drawing/2014/main" id="{26310435-7C7D-F84E-8923-0AAE7C26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3068960"/>
            <a:ext cx="3573192" cy="31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4">
            <a:extLst>
              <a:ext uri="{FF2B5EF4-FFF2-40B4-BE49-F238E27FC236}">
                <a16:creationId xmlns:a16="http://schemas.microsoft.com/office/drawing/2014/main" id="{F230FE83-0EE5-5241-A5AE-363580FEFFBC}"/>
              </a:ext>
            </a:extLst>
          </p:cNvPr>
          <p:cNvSpPr txBox="1"/>
          <p:nvPr/>
        </p:nvSpPr>
        <p:spPr>
          <a:xfrm>
            <a:off x="1259100" y="1880509"/>
            <a:ext cx="9786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        使用静态成员，除了可以不需要实例化对象外，另一个作用就是在对象被销毁后，仍可以保存之前被修改后的静态数据，以便下次继续使用，这一点和我们之前介绍的静态变量相似。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7EDFD7-3B8D-3449-97E7-EE381EA355C2}"/>
              </a:ext>
            </a:extLst>
          </p:cNvPr>
          <p:cNvSpPr/>
          <p:nvPr/>
        </p:nvSpPr>
        <p:spPr>
          <a:xfrm>
            <a:off x="40576" y="1556792"/>
            <a:ext cx="8502902" cy="489364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&lt;?php</a:t>
            </a:r>
            <a:endParaRPr lang="en-US" altLang="zh-CN" sz="22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399EE6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$name 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zh-CN" altLang="en-US" sz="2200" dirty="0">
                <a:solidFill>
                  <a:srgbClr val="86B300"/>
                </a:solidFill>
                <a:latin typeface="Menlo" panose="020B0609030804020204" pitchFamily="49" charset="0"/>
              </a:rPr>
              <a:t>博思智慧平台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$record 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A37ACC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 err="1">
                <a:solidFill>
                  <a:srgbClr val="F2AE49"/>
                </a:solidFill>
                <a:latin typeface="Menlo" panose="020B0609030804020204" pitchFamily="49" charset="0"/>
              </a:rPr>
              <a:t>addRecord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zh-CN" altLang="en-US" sz="2200" dirty="0">
                <a:solidFill>
                  <a:srgbClr val="F0717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200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zh-CN" altLang="en-US" sz="2200" dirty="0">
                <a:solidFill>
                  <a:srgbClr val="86B300"/>
                </a:solidFill>
                <a:latin typeface="Menlo" panose="020B0609030804020204" pitchFamily="49" charset="0"/>
              </a:rPr>
              <a:t>浏览记录是：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.</a:t>
            </a:r>
            <a:r>
              <a:rPr lang="en-US" altLang="zh-CN" sz="2200" dirty="0">
                <a:solidFill>
                  <a:srgbClr val="399EE6"/>
                </a:solidFill>
                <a:latin typeface="Menlo" panose="020B0609030804020204" pitchFamily="49" charset="0"/>
              </a:rPr>
              <a:t> Website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$record 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.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"&lt;</a:t>
            </a:r>
            <a:r>
              <a:rPr lang="en-US" altLang="zh-CN" sz="2200" dirty="0" err="1">
                <a:solidFill>
                  <a:srgbClr val="86B300"/>
                </a:solidFill>
                <a:latin typeface="Menlo" panose="020B0609030804020204" pitchFamily="49" charset="0"/>
              </a:rPr>
              <a:t>br</a:t>
            </a:r>
            <a:r>
              <a:rPr lang="en-US" altLang="zh-CN" sz="2200" dirty="0">
                <a:solidFill>
                  <a:srgbClr val="86B300"/>
                </a:solidFill>
                <a:latin typeface="Menlo" panose="020B0609030804020204" pitchFamily="49" charset="0"/>
              </a:rPr>
              <a:t>&gt;"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200" dirty="0">
                <a:solidFill>
                  <a:srgbClr val="FA8D3E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self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::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$record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++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200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$website1 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new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55B4D4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$website1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2200" dirty="0" err="1">
                <a:solidFill>
                  <a:srgbClr val="F2AE49"/>
                </a:solidFill>
                <a:latin typeface="Menlo" panose="020B0609030804020204" pitchFamily="49" charset="0"/>
              </a:rPr>
              <a:t>addRecord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  <a:r>
              <a:rPr lang="zh-CN" altLang="en-US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zh-CN" altLang="en-US" sz="2400" dirty="0"/>
              <a:t>浏览记录是：</a:t>
            </a:r>
            <a:r>
              <a:rPr lang="en-US" altLang="zh-CN" sz="2400" dirty="0"/>
              <a:t>0</a:t>
            </a:r>
            <a:endParaRPr lang="en-US" altLang="zh-CN" sz="22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$website2 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new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55B4D4"/>
                </a:solidFill>
                <a:latin typeface="Menlo" panose="020B0609030804020204" pitchFamily="49" charset="0"/>
              </a:rPr>
              <a:t>Website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  <a:r>
              <a:rPr lang="zh-CN" altLang="en-US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200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zh-CN" altLang="en-US" sz="2400" dirty="0"/>
              <a:t>浏览记录是：</a:t>
            </a:r>
            <a:r>
              <a:rPr lang="en-US" altLang="zh-CN" sz="2400" dirty="0"/>
              <a:t>1</a:t>
            </a:r>
            <a:endParaRPr lang="en-US" altLang="zh-CN" sz="2200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$website2</a:t>
            </a:r>
            <a:r>
              <a:rPr lang="en-US" altLang="zh-CN" sz="2200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2200" dirty="0" err="1">
                <a:solidFill>
                  <a:srgbClr val="F2AE49"/>
                </a:solidFill>
                <a:latin typeface="Menlo" panose="020B0609030804020204" pitchFamily="49" charset="0"/>
              </a:rPr>
              <a:t>addRecord</a:t>
            </a:r>
            <a:r>
              <a:rPr lang="en-US" altLang="zh-CN" sz="2200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sz="2200" dirty="0">
                <a:solidFill>
                  <a:srgbClr val="FA8D3E"/>
                </a:solidFill>
                <a:latin typeface="Menlo" panose="020B0609030804020204" pitchFamily="49" charset="0"/>
              </a:rPr>
              <a:t>?&gt;</a:t>
            </a:r>
            <a:endParaRPr lang="en-US" altLang="zh-CN" sz="2200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0428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与静态成员 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静态成员特点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F230FE83-0EE5-5241-A5AE-363580FEFFBC}"/>
              </a:ext>
            </a:extLst>
          </p:cNvPr>
          <p:cNvSpPr txBox="1"/>
          <p:nvPr/>
        </p:nvSpPr>
        <p:spPr>
          <a:xfrm>
            <a:off x="1259100" y="1700808"/>
            <a:ext cx="9786255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静态属性和方法就是类的属性和方法，与对象无关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静态属性和静态方法在内存中只有一份，不会随着对象的增加而增加，所有对象共享一份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静态属性的值是可以被改变的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静态属性和静态方法，是由权限限制的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5F8758-AB9F-554C-8799-15AF2DE8E91F}"/>
              </a:ext>
            </a:extLst>
          </p:cNvPr>
          <p:cNvSpPr/>
          <p:nvPr/>
        </p:nvSpPr>
        <p:spPr>
          <a:xfrm>
            <a:off x="838622" y="4437112"/>
            <a:ext cx="10206733" cy="1978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44444"/>
                </a:solidFill>
                <a:latin typeface="Helvetica Neue" panose="02000503000000020004" pitchFamily="2" charset="0"/>
              </a:rPr>
              <a:t>注意：</a:t>
            </a:r>
            <a:endParaRPr lang="en-US" altLang="zh-CN" sz="2400" b="1" dirty="0">
              <a:solidFill>
                <a:srgbClr val="444444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Helvetica Neue" panose="02000503000000020004" pitchFamily="2" charset="0"/>
              </a:rPr>
              <a:t>        静态成员不用实例化对象，当类第一次被加载时就已经分配了内存空间，所以直接调用静态成员的速度要更快一些。但如果静态成员声明得过多，空间一直被占用，反而影响系统的运行速度。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818162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1978</Words>
  <Application>Microsoft Macintosh PowerPoint</Application>
  <PresentationFormat>自定义</PresentationFormat>
  <Paragraphs>217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Arial</vt:lpstr>
      <vt:lpstr>Calibri</vt:lpstr>
      <vt:lpstr>Helvetica Neue</vt:lpstr>
      <vt:lpstr>Menlo</vt:lpstr>
      <vt:lpstr>1</vt:lpstr>
      <vt:lpstr>11节：APP服务器端接口开发与设计</vt:lpstr>
      <vt:lpstr>PowerPoint 演示文稿</vt:lpstr>
      <vt:lpstr>static与静态成员 </vt:lpstr>
      <vt:lpstr>static与静态成员 </vt:lpstr>
      <vt:lpstr>static与静态成员 </vt:lpstr>
      <vt:lpstr>static与静态成员 </vt:lpstr>
      <vt:lpstr>static与静态成员 </vt:lpstr>
      <vt:lpstr>static与静态成员 </vt:lpstr>
      <vt:lpstr>static与静态成员 </vt:lpstr>
      <vt:lpstr>self </vt:lpstr>
      <vt:lpstr>self </vt:lpstr>
      <vt:lpstr>self </vt:lpstr>
      <vt:lpstr>self </vt:lpstr>
      <vt:lpstr>接口设计实战 </vt:lpstr>
      <vt:lpstr>接口设计实战 </vt:lpstr>
      <vt:lpstr>接口设计实战 </vt:lpstr>
      <vt:lpstr>接口设计实战 </vt:lpstr>
      <vt:lpstr>接口设计实战 </vt:lpstr>
      <vt:lpstr>接口设计实战 </vt:lpstr>
      <vt:lpstr>接口设计实战 </vt:lpstr>
      <vt:lpstr>App服务器端接口设计与开发</vt:lpstr>
      <vt:lpstr>结束，谢谢大家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Cheung Humbert</cp:lastModifiedBy>
  <cp:revision>1474</cp:revision>
  <dcterms:created xsi:type="dcterms:W3CDTF">2015-07-08T10:50:00Z</dcterms:created>
  <dcterms:modified xsi:type="dcterms:W3CDTF">2021-11-01T13:53:55Z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