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95" r:id="rId2"/>
    <p:sldId id="297" r:id="rId3"/>
    <p:sldId id="408" r:id="rId4"/>
    <p:sldId id="308" r:id="rId5"/>
    <p:sldId id="440" r:id="rId6"/>
    <p:sldId id="378" r:id="rId7"/>
    <p:sldId id="416" r:id="rId8"/>
    <p:sldId id="379" r:id="rId9"/>
    <p:sldId id="413" r:id="rId10"/>
    <p:sldId id="414" r:id="rId11"/>
    <p:sldId id="433" r:id="rId12"/>
    <p:sldId id="417" r:id="rId13"/>
    <p:sldId id="434" r:id="rId14"/>
    <p:sldId id="415" r:id="rId15"/>
    <p:sldId id="435" r:id="rId16"/>
    <p:sldId id="436" r:id="rId17"/>
    <p:sldId id="402" r:id="rId18"/>
    <p:sldId id="437" r:id="rId19"/>
    <p:sldId id="438" r:id="rId20"/>
    <p:sldId id="439" r:id="rId21"/>
    <p:sldId id="381" r:id="rId22"/>
    <p:sldId id="380" r:id="rId23"/>
    <p:sldId id="400" r:id="rId24"/>
    <p:sldId id="418" r:id="rId25"/>
    <p:sldId id="401" r:id="rId26"/>
    <p:sldId id="421" r:id="rId27"/>
    <p:sldId id="296" r:id="rId28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8" autoAdjust="0"/>
    <p:restoredTop sz="94283" autoAdjust="0"/>
  </p:normalViewPr>
  <p:slideViewPr>
    <p:cSldViewPr>
      <p:cViewPr varScale="1">
        <p:scale>
          <a:sx n="154" d="100"/>
          <a:sy n="154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77BE4-D976-460A-B4E8-9E23BD473382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83652-B53C-4B39-9693-D2B3DD81B3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5F92-84F3-453A-A2D0-DF016B3E2CD2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D8317-3E66-4CBC-B0CB-E0D7DB0EAD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更多模板请关注：https://haosc.taobao.com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9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42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04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26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808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456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30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94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55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42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066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629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43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65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808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来源：</a:t>
            </a:r>
            <a:r>
              <a:rPr lang="en-US" altLang="zh-CN" dirty="0"/>
              <a:t>https://www.awaimai.com/128.html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016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来源：</a:t>
            </a:r>
            <a:r>
              <a:rPr lang="en-US" altLang="zh-CN" dirty="0"/>
              <a:t>https://www.awaimai.com/128.html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7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来源：</a:t>
            </a:r>
            <a:r>
              <a:rPr lang="en-US" altLang="zh-CN" dirty="0"/>
              <a:t>https://www.awaimai.com/128.html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5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2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955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40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来源：</a:t>
            </a:r>
            <a:r>
              <a:rPr lang="en-US" altLang="zh-CN" dirty="0"/>
              <a:t>https://www.awaimai.com/128.html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7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0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500C7-6FC7-4694-A45E-21F6961B8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895F38-D666-4A72-A27E-9E208DAE6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91CAB-F8CB-46AD-B9B3-B75D217C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876C4-607C-45E4-9170-7E3F0184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FBC9E-CCC9-4EE8-AD7C-DF3A3E60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12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31235-C012-43A7-B163-2470EC1A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F3E24-237C-401B-AB1D-4BF51549B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841BA-EB69-4F78-B0FB-E511DF53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E8D70-8E66-4739-ACCD-0C1F60B5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AD4F3-DC47-4C7A-8F1C-DCE41108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5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30110D-C357-4761-8365-144D05EFE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95DA57-8E42-4CF7-9E4B-FF88E3FF0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5159C-CAC9-493E-9DB9-37BADC76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E49ED-25F9-4AE3-81FC-7E042CD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CF26A-74B2-4FF9-8E9F-90F2382D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4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78E9D-0A4D-4CAB-A56C-9756A3D8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48EA6-68DF-4139-A68C-CA9DE2CA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DCE0F-CB39-451A-B52B-AB33E16F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DAB49-9497-4FFB-BFF3-46F7634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A73D0-B9BC-455F-B228-B87481D9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1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20B84-3123-4D0B-8782-BD8785F5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47A4F-F5D3-4366-86A3-22A62FBB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6CE53-A303-473A-BAF5-AA9C2DD4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57438-870B-4DE3-B54B-36A861F6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4D691-D755-4758-B127-779F3D4F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54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4ED16-6826-4EDE-82D5-1088F475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F11D8-B74D-4116-91B9-9C9F7FFA3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2D323-DA94-4724-A592-9DF4E8931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9C9D6-A2B7-4B11-A02F-34298240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DD514-E1BE-4B82-9D92-DAE1E0FE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D6C6D8-80E2-46F6-8361-290D4ACE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C0657-F0F4-444A-80FB-05355084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AB5A1E-3547-4233-9912-8C9DD6798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FCB914-6FEE-4DB3-A401-979CFD036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FF0A73-4854-4729-B954-CC5348475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B41F3A-63E7-47E3-ADBD-4FF330B65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F3A822-49DD-4BD6-9A34-1682D004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13EFA6-2B51-4B89-AA34-74301B7D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02644D-BEA9-4113-A0BC-610E7CF7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81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4A676-D3EB-4CB6-9E99-97B24536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946C5C-D0BC-4448-AA13-A35B0D64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6ED016-62D8-4128-99ED-105EB9A4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7EA4F1-6E13-481B-96E8-840D47BF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35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D19261-D121-4939-97C8-C05E0CB4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679F26-E411-40B5-8B2B-FB8B3513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1BC0CA-E255-43A5-A010-E6415827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33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89DE8-FC3C-4877-B45A-0DEF5E373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32D48-A693-4A0C-AF83-806376023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48DD43-5389-45DA-868D-8D8DF145D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59E2E1-C7E2-451F-9654-3106A7CD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2724FF-6DED-4B38-B94A-5230912E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2DA3CA-2BF7-4288-88E3-B811952D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5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FD0CE-E51B-4798-B85B-372DDFE7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066333-0B57-4DAD-8E59-4C290D1D6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87E26-15E7-40B6-85F4-5B9130E7F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1B635A-2107-41E7-BF5C-45CC8270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D81D7-B33A-4432-986B-708D4905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CB25F8-72EA-4905-BF4B-7FF5967D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05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35C1C3-8FFC-43EA-8F2D-C0443358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FE673-0E62-413B-8564-D6B113179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933FC-16F8-4913-87BD-2FA56312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37351-1BE6-4FA4-B486-6B6F0A146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257A2-8520-4B1B-B114-F46E61CBD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97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300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gi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3905726" y="1556267"/>
            <a:ext cx="5166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 MVC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架构开发</a:t>
            </a:r>
          </a:p>
        </p:txBody>
      </p:sp>
      <p:cxnSp>
        <p:nvCxnSpPr>
          <p:cNvPr id="179" name="直接连接符 178"/>
          <p:cNvCxnSpPr/>
          <p:nvPr/>
        </p:nvCxnSpPr>
        <p:spPr>
          <a:xfrm>
            <a:off x="3891228" y="1538504"/>
            <a:ext cx="4549522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3903705" y="2402600"/>
            <a:ext cx="456461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6429388" y="2428868"/>
            <a:ext cx="1620957" cy="377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主讲老师：张松云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714876" y="4214818"/>
            <a:ext cx="2816312" cy="849203"/>
            <a:chOff x="6803694" y="2730013"/>
            <a:chExt cx="2816312" cy="849203"/>
          </a:xfrm>
        </p:grpSpPr>
        <p:sp>
          <p:nvSpPr>
            <p:cNvPr id="55" name="矩形 54"/>
            <p:cNvSpPr/>
            <p:nvPr/>
          </p:nvSpPr>
          <p:spPr>
            <a:xfrm>
              <a:off x="7937534" y="2797112"/>
              <a:ext cx="144016" cy="74294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7772578" y="2797112"/>
              <a:ext cx="144016" cy="7429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38"/>
            <p:cNvSpPr/>
            <p:nvPr/>
          </p:nvSpPr>
          <p:spPr>
            <a:xfrm flipH="1">
              <a:off x="6803694" y="3005497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-1" fmla="*/ 0 w 765250"/>
                <a:gd name="connsiteY0-2" fmla="*/ 0 h 244403"/>
                <a:gd name="connsiteX1-3" fmla="*/ 718716 w 765250"/>
                <a:gd name="connsiteY1-4" fmla="*/ 0 h 244403"/>
                <a:gd name="connsiteX2-5" fmla="*/ 718716 w 765250"/>
                <a:gd name="connsiteY2-6" fmla="*/ 244403 h 244403"/>
                <a:gd name="connsiteX3-7" fmla="*/ 0 w 765250"/>
                <a:gd name="connsiteY3-8" fmla="*/ 244403 h 244403"/>
                <a:gd name="connsiteX4-9" fmla="*/ 0 w 765250"/>
                <a:gd name="connsiteY4-10" fmla="*/ 0 h 244403"/>
                <a:gd name="connsiteX0-11" fmla="*/ 0 w 783864"/>
                <a:gd name="connsiteY0-12" fmla="*/ 0 h 244403"/>
                <a:gd name="connsiteX1-13" fmla="*/ 718716 w 783864"/>
                <a:gd name="connsiteY1-14" fmla="*/ 0 h 244403"/>
                <a:gd name="connsiteX2-15" fmla="*/ 718716 w 783864"/>
                <a:gd name="connsiteY2-16" fmla="*/ 244403 h 244403"/>
                <a:gd name="connsiteX3-17" fmla="*/ 0 w 783864"/>
                <a:gd name="connsiteY3-18" fmla="*/ 244403 h 244403"/>
                <a:gd name="connsiteX4-19" fmla="*/ 0 w 783864"/>
                <a:gd name="connsiteY4-20" fmla="*/ 0 h 244403"/>
                <a:gd name="connsiteX0-21" fmla="*/ 0 w 798122"/>
                <a:gd name="connsiteY0-22" fmla="*/ 0 h 244403"/>
                <a:gd name="connsiteX1-23" fmla="*/ 718716 w 798122"/>
                <a:gd name="connsiteY1-24" fmla="*/ 0 h 244403"/>
                <a:gd name="connsiteX2-25" fmla="*/ 718716 w 798122"/>
                <a:gd name="connsiteY2-26" fmla="*/ 244403 h 244403"/>
                <a:gd name="connsiteX3-27" fmla="*/ 0 w 798122"/>
                <a:gd name="connsiteY3-28" fmla="*/ 244403 h 244403"/>
                <a:gd name="connsiteX4-29" fmla="*/ 0 w 798122"/>
                <a:gd name="connsiteY4-30" fmla="*/ 0 h 244403"/>
                <a:gd name="connsiteX0-31" fmla="*/ 0 w 800169"/>
                <a:gd name="connsiteY0-32" fmla="*/ 0 h 244403"/>
                <a:gd name="connsiteX1-33" fmla="*/ 718716 w 800169"/>
                <a:gd name="connsiteY1-34" fmla="*/ 0 h 244403"/>
                <a:gd name="connsiteX2-35" fmla="*/ 718716 w 800169"/>
                <a:gd name="connsiteY2-36" fmla="*/ 244403 h 244403"/>
                <a:gd name="connsiteX3-37" fmla="*/ 0 w 800169"/>
                <a:gd name="connsiteY3-38" fmla="*/ 244403 h 244403"/>
                <a:gd name="connsiteX4-39" fmla="*/ 0 w 800169"/>
                <a:gd name="connsiteY4-40" fmla="*/ 0 h 244403"/>
                <a:gd name="connsiteX0-41" fmla="*/ 0 w 806646"/>
                <a:gd name="connsiteY0-42" fmla="*/ 0 h 244403"/>
                <a:gd name="connsiteX1-43" fmla="*/ 718716 w 806646"/>
                <a:gd name="connsiteY1-44" fmla="*/ 0 h 244403"/>
                <a:gd name="connsiteX2-45" fmla="*/ 718716 w 806646"/>
                <a:gd name="connsiteY2-46" fmla="*/ 244403 h 244403"/>
                <a:gd name="connsiteX3-47" fmla="*/ 0 w 806646"/>
                <a:gd name="connsiteY3-48" fmla="*/ 244403 h 244403"/>
                <a:gd name="connsiteX4-49" fmla="*/ 0 w 806646"/>
                <a:gd name="connsiteY4-50" fmla="*/ 0 h 244403"/>
                <a:gd name="connsiteX0-51" fmla="*/ 0 w 813593"/>
                <a:gd name="connsiteY0-52" fmla="*/ 0 h 244403"/>
                <a:gd name="connsiteX1-53" fmla="*/ 718716 w 813593"/>
                <a:gd name="connsiteY1-54" fmla="*/ 0 h 244403"/>
                <a:gd name="connsiteX2-55" fmla="*/ 718716 w 813593"/>
                <a:gd name="connsiteY2-56" fmla="*/ 244403 h 244403"/>
                <a:gd name="connsiteX3-57" fmla="*/ 0 w 813593"/>
                <a:gd name="connsiteY3-58" fmla="*/ 244403 h 244403"/>
                <a:gd name="connsiteX4-59" fmla="*/ 0 w 813593"/>
                <a:gd name="connsiteY4-60" fmla="*/ 0 h 2444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38"/>
            <p:cNvSpPr/>
            <p:nvPr/>
          </p:nvSpPr>
          <p:spPr>
            <a:xfrm flipH="1">
              <a:off x="6886293" y="3037088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-1" fmla="*/ 0 w 765250"/>
                <a:gd name="connsiteY0-2" fmla="*/ 0 h 244403"/>
                <a:gd name="connsiteX1-3" fmla="*/ 718716 w 765250"/>
                <a:gd name="connsiteY1-4" fmla="*/ 0 h 244403"/>
                <a:gd name="connsiteX2-5" fmla="*/ 718716 w 765250"/>
                <a:gd name="connsiteY2-6" fmla="*/ 244403 h 244403"/>
                <a:gd name="connsiteX3-7" fmla="*/ 0 w 765250"/>
                <a:gd name="connsiteY3-8" fmla="*/ 244403 h 244403"/>
                <a:gd name="connsiteX4-9" fmla="*/ 0 w 765250"/>
                <a:gd name="connsiteY4-10" fmla="*/ 0 h 244403"/>
                <a:gd name="connsiteX0-11" fmla="*/ 0 w 783864"/>
                <a:gd name="connsiteY0-12" fmla="*/ 0 h 244403"/>
                <a:gd name="connsiteX1-13" fmla="*/ 718716 w 783864"/>
                <a:gd name="connsiteY1-14" fmla="*/ 0 h 244403"/>
                <a:gd name="connsiteX2-15" fmla="*/ 718716 w 783864"/>
                <a:gd name="connsiteY2-16" fmla="*/ 244403 h 244403"/>
                <a:gd name="connsiteX3-17" fmla="*/ 0 w 783864"/>
                <a:gd name="connsiteY3-18" fmla="*/ 244403 h 244403"/>
                <a:gd name="connsiteX4-19" fmla="*/ 0 w 783864"/>
                <a:gd name="connsiteY4-20" fmla="*/ 0 h 244403"/>
                <a:gd name="connsiteX0-21" fmla="*/ 0 w 798122"/>
                <a:gd name="connsiteY0-22" fmla="*/ 0 h 244403"/>
                <a:gd name="connsiteX1-23" fmla="*/ 718716 w 798122"/>
                <a:gd name="connsiteY1-24" fmla="*/ 0 h 244403"/>
                <a:gd name="connsiteX2-25" fmla="*/ 718716 w 798122"/>
                <a:gd name="connsiteY2-26" fmla="*/ 244403 h 244403"/>
                <a:gd name="connsiteX3-27" fmla="*/ 0 w 798122"/>
                <a:gd name="connsiteY3-28" fmla="*/ 244403 h 244403"/>
                <a:gd name="connsiteX4-29" fmla="*/ 0 w 798122"/>
                <a:gd name="connsiteY4-30" fmla="*/ 0 h 244403"/>
                <a:gd name="connsiteX0-31" fmla="*/ 0 w 800169"/>
                <a:gd name="connsiteY0-32" fmla="*/ 0 h 244403"/>
                <a:gd name="connsiteX1-33" fmla="*/ 718716 w 800169"/>
                <a:gd name="connsiteY1-34" fmla="*/ 0 h 244403"/>
                <a:gd name="connsiteX2-35" fmla="*/ 718716 w 800169"/>
                <a:gd name="connsiteY2-36" fmla="*/ 244403 h 244403"/>
                <a:gd name="connsiteX3-37" fmla="*/ 0 w 800169"/>
                <a:gd name="connsiteY3-38" fmla="*/ 244403 h 244403"/>
                <a:gd name="connsiteX4-39" fmla="*/ 0 w 800169"/>
                <a:gd name="connsiteY4-40" fmla="*/ 0 h 244403"/>
                <a:gd name="connsiteX0-41" fmla="*/ 0 w 806646"/>
                <a:gd name="connsiteY0-42" fmla="*/ 0 h 244403"/>
                <a:gd name="connsiteX1-43" fmla="*/ 718716 w 806646"/>
                <a:gd name="connsiteY1-44" fmla="*/ 0 h 244403"/>
                <a:gd name="connsiteX2-45" fmla="*/ 718716 w 806646"/>
                <a:gd name="connsiteY2-46" fmla="*/ 244403 h 244403"/>
                <a:gd name="connsiteX3-47" fmla="*/ 0 w 806646"/>
                <a:gd name="connsiteY3-48" fmla="*/ 244403 h 244403"/>
                <a:gd name="connsiteX4-49" fmla="*/ 0 w 806646"/>
                <a:gd name="connsiteY4-50" fmla="*/ 0 h 244403"/>
                <a:gd name="connsiteX0-51" fmla="*/ 0 w 813593"/>
                <a:gd name="connsiteY0-52" fmla="*/ 0 h 244403"/>
                <a:gd name="connsiteX1-53" fmla="*/ 718716 w 813593"/>
                <a:gd name="connsiteY1-54" fmla="*/ 0 h 244403"/>
                <a:gd name="connsiteX2-55" fmla="*/ 718716 w 813593"/>
                <a:gd name="connsiteY2-56" fmla="*/ 244403 h 244403"/>
                <a:gd name="connsiteX3-57" fmla="*/ 0 w 813593"/>
                <a:gd name="connsiteY3-58" fmla="*/ 244403 h 244403"/>
                <a:gd name="connsiteX4-59" fmla="*/ 0 w 813593"/>
                <a:gd name="connsiteY4-60" fmla="*/ 0 h 2444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直角三角形 58"/>
            <p:cNvSpPr/>
            <p:nvPr/>
          </p:nvSpPr>
          <p:spPr>
            <a:xfrm flipH="1">
              <a:off x="6994255" y="3051048"/>
              <a:ext cx="623032" cy="163952"/>
            </a:xfrm>
            <a:prstGeom prst="rt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38"/>
            <p:cNvSpPr/>
            <p:nvPr/>
          </p:nvSpPr>
          <p:spPr>
            <a:xfrm flipH="1">
              <a:off x="6803694" y="3272589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-1" fmla="*/ 0 w 765250"/>
                <a:gd name="connsiteY0-2" fmla="*/ 0 h 244403"/>
                <a:gd name="connsiteX1-3" fmla="*/ 718716 w 765250"/>
                <a:gd name="connsiteY1-4" fmla="*/ 0 h 244403"/>
                <a:gd name="connsiteX2-5" fmla="*/ 718716 w 765250"/>
                <a:gd name="connsiteY2-6" fmla="*/ 244403 h 244403"/>
                <a:gd name="connsiteX3-7" fmla="*/ 0 w 765250"/>
                <a:gd name="connsiteY3-8" fmla="*/ 244403 h 244403"/>
                <a:gd name="connsiteX4-9" fmla="*/ 0 w 765250"/>
                <a:gd name="connsiteY4-10" fmla="*/ 0 h 244403"/>
                <a:gd name="connsiteX0-11" fmla="*/ 0 w 783864"/>
                <a:gd name="connsiteY0-12" fmla="*/ 0 h 244403"/>
                <a:gd name="connsiteX1-13" fmla="*/ 718716 w 783864"/>
                <a:gd name="connsiteY1-14" fmla="*/ 0 h 244403"/>
                <a:gd name="connsiteX2-15" fmla="*/ 718716 w 783864"/>
                <a:gd name="connsiteY2-16" fmla="*/ 244403 h 244403"/>
                <a:gd name="connsiteX3-17" fmla="*/ 0 w 783864"/>
                <a:gd name="connsiteY3-18" fmla="*/ 244403 h 244403"/>
                <a:gd name="connsiteX4-19" fmla="*/ 0 w 783864"/>
                <a:gd name="connsiteY4-20" fmla="*/ 0 h 244403"/>
                <a:gd name="connsiteX0-21" fmla="*/ 0 w 798122"/>
                <a:gd name="connsiteY0-22" fmla="*/ 0 h 244403"/>
                <a:gd name="connsiteX1-23" fmla="*/ 718716 w 798122"/>
                <a:gd name="connsiteY1-24" fmla="*/ 0 h 244403"/>
                <a:gd name="connsiteX2-25" fmla="*/ 718716 w 798122"/>
                <a:gd name="connsiteY2-26" fmla="*/ 244403 h 244403"/>
                <a:gd name="connsiteX3-27" fmla="*/ 0 w 798122"/>
                <a:gd name="connsiteY3-28" fmla="*/ 244403 h 244403"/>
                <a:gd name="connsiteX4-29" fmla="*/ 0 w 798122"/>
                <a:gd name="connsiteY4-30" fmla="*/ 0 h 244403"/>
                <a:gd name="connsiteX0-31" fmla="*/ 0 w 800169"/>
                <a:gd name="connsiteY0-32" fmla="*/ 0 h 244403"/>
                <a:gd name="connsiteX1-33" fmla="*/ 718716 w 800169"/>
                <a:gd name="connsiteY1-34" fmla="*/ 0 h 244403"/>
                <a:gd name="connsiteX2-35" fmla="*/ 718716 w 800169"/>
                <a:gd name="connsiteY2-36" fmla="*/ 244403 h 244403"/>
                <a:gd name="connsiteX3-37" fmla="*/ 0 w 800169"/>
                <a:gd name="connsiteY3-38" fmla="*/ 244403 h 244403"/>
                <a:gd name="connsiteX4-39" fmla="*/ 0 w 800169"/>
                <a:gd name="connsiteY4-40" fmla="*/ 0 h 244403"/>
                <a:gd name="connsiteX0-41" fmla="*/ 0 w 806646"/>
                <a:gd name="connsiteY0-42" fmla="*/ 0 h 244403"/>
                <a:gd name="connsiteX1-43" fmla="*/ 718716 w 806646"/>
                <a:gd name="connsiteY1-44" fmla="*/ 0 h 244403"/>
                <a:gd name="connsiteX2-45" fmla="*/ 718716 w 806646"/>
                <a:gd name="connsiteY2-46" fmla="*/ 244403 h 244403"/>
                <a:gd name="connsiteX3-47" fmla="*/ 0 w 806646"/>
                <a:gd name="connsiteY3-48" fmla="*/ 244403 h 244403"/>
                <a:gd name="connsiteX4-49" fmla="*/ 0 w 806646"/>
                <a:gd name="connsiteY4-50" fmla="*/ 0 h 244403"/>
                <a:gd name="connsiteX0-51" fmla="*/ 0 w 813593"/>
                <a:gd name="connsiteY0-52" fmla="*/ 0 h 244403"/>
                <a:gd name="connsiteX1-53" fmla="*/ 718716 w 813593"/>
                <a:gd name="connsiteY1-54" fmla="*/ 0 h 244403"/>
                <a:gd name="connsiteX2-55" fmla="*/ 718716 w 813593"/>
                <a:gd name="connsiteY2-56" fmla="*/ 244403 h 244403"/>
                <a:gd name="connsiteX3-57" fmla="*/ 0 w 813593"/>
                <a:gd name="connsiteY3-58" fmla="*/ 244403 h 244403"/>
                <a:gd name="connsiteX4-59" fmla="*/ 0 w 813593"/>
                <a:gd name="connsiteY4-60" fmla="*/ 0 h 2444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38"/>
            <p:cNvSpPr/>
            <p:nvPr/>
          </p:nvSpPr>
          <p:spPr>
            <a:xfrm flipH="1">
              <a:off x="6886293" y="3304180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-1" fmla="*/ 0 w 765250"/>
                <a:gd name="connsiteY0-2" fmla="*/ 0 h 244403"/>
                <a:gd name="connsiteX1-3" fmla="*/ 718716 w 765250"/>
                <a:gd name="connsiteY1-4" fmla="*/ 0 h 244403"/>
                <a:gd name="connsiteX2-5" fmla="*/ 718716 w 765250"/>
                <a:gd name="connsiteY2-6" fmla="*/ 244403 h 244403"/>
                <a:gd name="connsiteX3-7" fmla="*/ 0 w 765250"/>
                <a:gd name="connsiteY3-8" fmla="*/ 244403 h 244403"/>
                <a:gd name="connsiteX4-9" fmla="*/ 0 w 765250"/>
                <a:gd name="connsiteY4-10" fmla="*/ 0 h 244403"/>
                <a:gd name="connsiteX0-11" fmla="*/ 0 w 783864"/>
                <a:gd name="connsiteY0-12" fmla="*/ 0 h 244403"/>
                <a:gd name="connsiteX1-13" fmla="*/ 718716 w 783864"/>
                <a:gd name="connsiteY1-14" fmla="*/ 0 h 244403"/>
                <a:gd name="connsiteX2-15" fmla="*/ 718716 w 783864"/>
                <a:gd name="connsiteY2-16" fmla="*/ 244403 h 244403"/>
                <a:gd name="connsiteX3-17" fmla="*/ 0 w 783864"/>
                <a:gd name="connsiteY3-18" fmla="*/ 244403 h 244403"/>
                <a:gd name="connsiteX4-19" fmla="*/ 0 w 783864"/>
                <a:gd name="connsiteY4-20" fmla="*/ 0 h 244403"/>
                <a:gd name="connsiteX0-21" fmla="*/ 0 w 798122"/>
                <a:gd name="connsiteY0-22" fmla="*/ 0 h 244403"/>
                <a:gd name="connsiteX1-23" fmla="*/ 718716 w 798122"/>
                <a:gd name="connsiteY1-24" fmla="*/ 0 h 244403"/>
                <a:gd name="connsiteX2-25" fmla="*/ 718716 w 798122"/>
                <a:gd name="connsiteY2-26" fmla="*/ 244403 h 244403"/>
                <a:gd name="connsiteX3-27" fmla="*/ 0 w 798122"/>
                <a:gd name="connsiteY3-28" fmla="*/ 244403 h 244403"/>
                <a:gd name="connsiteX4-29" fmla="*/ 0 w 798122"/>
                <a:gd name="connsiteY4-30" fmla="*/ 0 h 244403"/>
                <a:gd name="connsiteX0-31" fmla="*/ 0 w 800169"/>
                <a:gd name="connsiteY0-32" fmla="*/ 0 h 244403"/>
                <a:gd name="connsiteX1-33" fmla="*/ 718716 w 800169"/>
                <a:gd name="connsiteY1-34" fmla="*/ 0 h 244403"/>
                <a:gd name="connsiteX2-35" fmla="*/ 718716 w 800169"/>
                <a:gd name="connsiteY2-36" fmla="*/ 244403 h 244403"/>
                <a:gd name="connsiteX3-37" fmla="*/ 0 w 800169"/>
                <a:gd name="connsiteY3-38" fmla="*/ 244403 h 244403"/>
                <a:gd name="connsiteX4-39" fmla="*/ 0 w 800169"/>
                <a:gd name="connsiteY4-40" fmla="*/ 0 h 244403"/>
                <a:gd name="connsiteX0-41" fmla="*/ 0 w 806646"/>
                <a:gd name="connsiteY0-42" fmla="*/ 0 h 244403"/>
                <a:gd name="connsiteX1-43" fmla="*/ 718716 w 806646"/>
                <a:gd name="connsiteY1-44" fmla="*/ 0 h 244403"/>
                <a:gd name="connsiteX2-45" fmla="*/ 718716 w 806646"/>
                <a:gd name="connsiteY2-46" fmla="*/ 244403 h 244403"/>
                <a:gd name="connsiteX3-47" fmla="*/ 0 w 806646"/>
                <a:gd name="connsiteY3-48" fmla="*/ 244403 h 244403"/>
                <a:gd name="connsiteX4-49" fmla="*/ 0 w 806646"/>
                <a:gd name="connsiteY4-50" fmla="*/ 0 h 244403"/>
                <a:gd name="connsiteX0-51" fmla="*/ 0 w 813593"/>
                <a:gd name="connsiteY0-52" fmla="*/ 0 h 244403"/>
                <a:gd name="connsiteX1-53" fmla="*/ 718716 w 813593"/>
                <a:gd name="connsiteY1-54" fmla="*/ 0 h 244403"/>
                <a:gd name="connsiteX2-55" fmla="*/ 718716 w 813593"/>
                <a:gd name="connsiteY2-56" fmla="*/ 244403 h 244403"/>
                <a:gd name="connsiteX3-57" fmla="*/ 0 w 813593"/>
                <a:gd name="connsiteY3-58" fmla="*/ 244403 h 244403"/>
                <a:gd name="connsiteX4-59" fmla="*/ 0 w 813593"/>
                <a:gd name="connsiteY4-60" fmla="*/ 0 h 2444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直角三角形 61"/>
            <p:cNvSpPr/>
            <p:nvPr/>
          </p:nvSpPr>
          <p:spPr>
            <a:xfrm flipH="1">
              <a:off x="6994255" y="3318140"/>
              <a:ext cx="623032" cy="163952"/>
            </a:xfrm>
            <a:prstGeom prst="rt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9005177" y="2803381"/>
              <a:ext cx="144016" cy="6380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9170133" y="2768327"/>
              <a:ext cx="144016" cy="7429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8999258" y="2730013"/>
              <a:ext cx="149935" cy="524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003694" y="3458433"/>
              <a:ext cx="149935" cy="524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8824073" y="2809513"/>
              <a:ext cx="144016" cy="6380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8818154" y="2736145"/>
              <a:ext cx="149935" cy="524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8822590" y="3464565"/>
              <a:ext cx="149935" cy="524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8153558" y="3434809"/>
              <a:ext cx="635671" cy="724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8153558" y="3340129"/>
              <a:ext cx="635671" cy="724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矩形 79"/>
            <p:cNvSpPr/>
            <p:nvPr/>
          </p:nvSpPr>
          <p:spPr>
            <a:xfrm rot="10800000" flipH="1">
              <a:off x="9547998" y="2967216"/>
              <a:ext cx="72008" cy="612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0" lon="0" rev="30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786710" y="4071942"/>
            <a:ext cx="1224980" cy="957609"/>
            <a:chOff x="9925482" y="2571744"/>
            <a:chExt cx="1224980" cy="957609"/>
          </a:xfrm>
        </p:grpSpPr>
        <p:sp>
          <p:nvSpPr>
            <p:cNvPr id="81" name="矩形 80"/>
            <p:cNvSpPr/>
            <p:nvPr/>
          </p:nvSpPr>
          <p:spPr>
            <a:xfrm>
              <a:off x="9925482" y="2779198"/>
              <a:ext cx="144016" cy="7429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0099982" y="2774936"/>
              <a:ext cx="144016" cy="74294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0439082" y="2884052"/>
              <a:ext cx="72008" cy="63523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10528662" y="2884052"/>
              <a:ext cx="72008" cy="63523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10276919" y="2812192"/>
              <a:ext cx="144016" cy="6380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0271000" y="2745804"/>
              <a:ext cx="149935" cy="524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0275436" y="3467244"/>
              <a:ext cx="149935" cy="524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10637262" y="2774050"/>
              <a:ext cx="144016" cy="7429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 rot="5400000">
              <a:off x="10503611" y="2882502"/>
              <a:ext cx="957609" cy="336093"/>
              <a:chOff x="5533567" y="5687705"/>
              <a:chExt cx="813593" cy="244403"/>
            </a:xfrm>
          </p:grpSpPr>
          <p:sp>
            <p:nvSpPr>
              <p:cNvPr id="109" name="矩形 38"/>
              <p:cNvSpPr/>
              <p:nvPr/>
            </p:nvSpPr>
            <p:spPr>
              <a:xfrm flipH="1">
                <a:off x="5533567" y="5687705"/>
                <a:ext cx="813593" cy="244403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38"/>
              <p:cNvSpPr/>
              <p:nvPr/>
            </p:nvSpPr>
            <p:spPr>
              <a:xfrm flipH="1">
                <a:off x="5616166" y="5719296"/>
                <a:ext cx="730994" cy="177912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直角三角形 110"/>
              <p:cNvSpPr/>
              <p:nvPr/>
            </p:nvSpPr>
            <p:spPr>
              <a:xfrm flipH="1">
                <a:off x="5724128" y="5733256"/>
                <a:ext cx="623032" cy="163952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85" name="图片 8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8148" y="1142984"/>
            <a:ext cx="485658" cy="485658"/>
          </a:xfrm>
          <a:prstGeom prst="rect">
            <a:avLst/>
          </a:prstGeom>
        </p:spPr>
      </p:pic>
      <p:pic>
        <p:nvPicPr>
          <p:cNvPr id="91" name="图片 90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3636" y="2428868"/>
            <a:ext cx="428628" cy="428628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-1" y="3071810"/>
            <a:ext cx="9144001" cy="2790983"/>
            <a:chOff x="-1" y="3071810"/>
            <a:chExt cx="9144001" cy="2790983"/>
          </a:xfrm>
        </p:grpSpPr>
        <p:pic>
          <p:nvPicPr>
            <p:cNvPr id="51" name="图片 50" descr="人工智能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071810"/>
              <a:ext cx="9144000" cy="2790983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 rot="10800000" flipV="1">
              <a:off x="5758219" y="5000636"/>
              <a:ext cx="3385781" cy="714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 rot="10800000" flipV="1">
              <a:off x="1857356" y="5000636"/>
              <a:ext cx="3900865" cy="714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 rot="10800000" flipV="1">
              <a:off x="-1" y="5000636"/>
              <a:ext cx="1599799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3" name="图片 62" descr="机器人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2" y="3786190"/>
            <a:ext cx="601558" cy="730046"/>
          </a:xfrm>
          <a:prstGeom prst="rect">
            <a:avLst/>
          </a:prstGeom>
        </p:spPr>
      </p:pic>
      <p:pic>
        <p:nvPicPr>
          <p:cNvPr id="64" name="图片 63" descr="机器人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760" y="4071942"/>
            <a:ext cx="660317" cy="761904"/>
          </a:xfrm>
          <a:prstGeom prst="rect">
            <a:avLst/>
          </a:prstGeom>
        </p:spPr>
      </p:pic>
      <p:pic>
        <p:nvPicPr>
          <p:cNvPr id="65" name="图片 64" descr="机器人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0694" y="3357562"/>
            <a:ext cx="639598" cy="994226"/>
          </a:xfrm>
          <a:prstGeom prst="rect">
            <a:avLst/>
          </a:prstGeom>
        </p:spPr>
      </p:pic>
      <p:cxnSp>
        <p:nvCxnSpPr>
          <p:cNvPr id="68" name="直接连接符 67"/>
          <p:cNvCxnSpPr/>
          <p:nvPr/>
        </p:nvCxnSpPr>
        <p:spPr>
          <a:xfrm rot="16200000" flipH="1">
            <a:off x="321439" y="2678901"/>
            <a:ext cx="357190" cy="28575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16200000" flipH="1">
            <a:off x="892943" y="2678901"/>
            <a:ext cx="285752" cy="7143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5400000">
            <a:off x="1357290" y="2643182"/>
            <a:ext cx="500066" cy="7143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rot="5400000">
            <a:off x="2000232" y="2857496"/>
            <a:ext cx="214314" cy="21431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10800000" flipV="1">
            <a:off x="2214546" y="3214686"/>
            <a:ext cx="428628" cy="21431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467858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知识回顾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2B62C97-B91C-4896-9DDE-D8F19A12CDD3}"/>
              </a:ext>
            </a:extLst>
          </p:cNvPr>
          <p:cNvSpPr/>
          <p:nvPr/>
        </p:nvSpPr>
        <p:spPr>
          <a:xfrm>
            <a:off x="643795" y="1417985"/>
            <a:ext cx="1306146" cy="576064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类与对象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51B9C95-E702-4A7F-B13E-1C13F454539E}"/>
              </a:ext>
            </a:extLst>
          </p:cNvPr>
          <p:cNvSpPr/>
          <p:nvPr/>
        </p:nvSpPr>
        <p:spPr>
          <a:xfrm>
            <a:off x="2383022" y="1447305"/>
            <a:ext cx="1306146" cy="57606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类的定义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7CA5F91-1328-4DF1-8B6B-E980C5D23536}"/>
              </a:ext>
            </a:extLst>
          </p:cNvPr>
          <p:cNvSpPr/>
          <p:nvPr/>
        </p:nvSpPr>
        <p:spPr>
          <a:xfrm>
            <a:off x="4211960" y="1432645"/>
            <a:ext cx="2018688" cy="576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类的属性与方法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221ED4C-B644-4B17-9D79-1B7856F1EF9B}"/>
              </a:ext>
            </a:extLst>
          </p:cNvPr>
          <p:cNvSpPr/>
          <p:nvPr/>
        </p:nvSpPr>
        <p:spPr>
          <a:xfrm>
            <a:off x="6663729" y="1432645"/>
            <a:ext cx="1508671" cy="576064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类的实例化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741D2F2-D2F5-47F7-8C52-332269E26511}"/>
              </a:ext>
            </a:extLst>
          </p:cNvPr>
          <p:cNvSpPr txBox="1"/>
          <p:nvPr/>
        </p:nvSpPr>
        <p:spPr>
          <a:xfrm>
            <a:off x="1043608" y="2235054"/>
            <a:ext cx="723557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altLang="zh-CN" sz="14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altLang="zh-CN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定义一个</a:t>
            </a:r>
            <a:r>
              <a:rPr lang="en-US" altLang="zh-CN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类</a:t>
            </a:r>
            <a:endParaRPr lang="zh-CN" alt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定义成员属性</a:t>
            </a:r>
            <a:endParaRPr lang="zh-CN" alt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$hobby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定义成员方法</a:t>
            </a:r>
            <a:endParaRPr lang="zh-CN" alt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大家好</a:t>
            </a:r>
            <a:r>
              <a:rPr lang="en-US" altLang="zh-CN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zh-CN" alt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我叫</a:t>
            </a:r>
            <a:r>
              <a:rPr lang="en-US" altLang="zh-CN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zh-CN" alt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今年</a:t>
            </a:r>
            <a:r>
              <a:rPr lang="en-US" altLang="zh-CN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岁</a:t>
            </a:r>
            <a:r>
              <a:rPr lang="en-US" altLang="zh-CN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zh-CN" alt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喜欢</a:t>
            </a:r>
            <a:r>
              <a:rPr lang="en-US" altLang="zh-CN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hobby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zh-CN" sz="14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CN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}       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$p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实例化对象</a:t>
            </a:r>
            <a:r>
              <a:rPr lang="en-US" altLang="zh-CN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就是创建一个对象</a:t>
            </a:r>
            <a:endParaRPr lang="zh-CN" alt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$p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叮当猫</a:t>
            </a:r>
            <a:r>
              <a:rPr lang="en-US" altLang="zh-CN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$p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$p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hobby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吃铜锣烧</a:t>
            </a:r>
            <a:r>
              <a:rPr lang="en-US" altLang="zh-CN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$p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F47A040-3DBD-403C-99E0-B1CEFA46F12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339752" y="2023369"/>
            <a:ext cx="696343" cy="757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D706775-FC1C-4234-946D-D12D13328C20}"/>
              </a:ext>
            </a:extLst>
          </p:cNvPr>
          <p:cNvCxnSpPr/>
          <p:nvPr/>
        </p:nvCxnSpPr>
        <p:spPr>
          <a:xfrm flipV="1">
            <a:off x="2771800" y="1844824"/>
            <a:ext cx="2160240" cy="136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F548D64-5337-4130-A51C-29945ACD31E6}"/>
              </a:ext>
            </a:extLst>
          </p:cNvPr>
          <p:cNvCxnSpPr/>
          <p:nvPr/>
        </p:nvCxnSpPr>
        <p:spPr>
          <a:xfrm flipV="1">
            <a:off x="3779912" y="1916832"/>
            <a:ext cx="1944216" cy="2160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E426A67-8E93-4FD6-A355-627B8282C241}"/>
              </a:ext>
            </a:extLst>
          </p:cNvPr>
          <p:cNvCxnSpPr>
            <a:endCxn id="14" idx="2"/>
          </p:cNvCxnSpPr>
          <p:nvPr/>
        </p:nvCxnSpPr>
        <p:spPr>
          <a:xfrm flipV="1">
            <a:off x="3059832" y="2008709"/>
            <a:ext cx="4358233" cy="3076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DC4D752-6B52-4088-B85B-7CF9AC4C5780}"/>
              </a:ext>
            </a:extLst>
          </p:cNvPr>
          <p:cNvCxnSpPr/>
          <p:nvPr/>
        </p:nvCxnSpPr>
        <p:spPr>
          <a:xfrm flipH="1" flipV="1">
            <a:off x="1547664" y="1916832"/>
            <a:ext cx="72008" cy="3168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4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467858"/>
            <a:ext cx="335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任务一： 实现控制器类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PHP MVC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28596" y="1184671"/>
            <a:ext cx="83918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定义一个控制器类（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testController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实例化该类，并调用该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53" y="2109943"/>
            <a:ext cx="4581903" cy="24046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218" y="4524293"/>
            <a:ext cx="5285458" cy="16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9169" y="1136206"/>
            <a:ext cx="7912573" cy="16594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总任务：能够编写</a:t>
            </a:r>
            <a:r>
              <a:rPr lang="en-US" altLang="zh-CN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PHP MVC</a:t>
            </a:r>
            <a:r>
              <a:rPr lang="zh-CN" altLang="en-US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框架代码，实现创业平台的后台功能</a:t>
            </a:r>
            <a:endParaRPr lang="en-US" altLang="zh-CN" sz="36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9169" y="3066273"/>
            <a:ext cx="7912573" cy="26038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任务</a:t>
            </a:r>
            <a:endParaRPr lang="en-US" altLang="zh-CN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理解</a:t>
            </a:r>
            <a:r>
              <a:rPr lang="en-US" altLang="zh-CN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MVC</a:t>
            </a:r>
            <a:r>
              <a:rPr lang="zh-CN" alt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思想</a:t>
            </a:r>
            <a:endParaRPr lang="en-US" altLang="zh-CN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</a:t>
            </a:r>
            <a:r>
              <a:rPr lang="en-US" altLang="zh-CN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PHP</a:t>
            </a:r>
            <a:r>
              <a:rPr lang="zh-CN" alt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面向对象创建控制器类</a:t>
            </a:r>
            <a:endParaRPr lang="en-US" altLang="zh-CN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</a:t>
            </a:r>
            <a:r>
              <a:rPr lang="en-US" altLang="zh-CN" sz="28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PHP</a:t>
            </a:r>
            <a:r>
              <a:rPr lang="zh-CN" altLang="en-US" sz="28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完成一个最简单的</a:t>
            </a:r>
            <a:r>
              <a:rPr lang="en-US" altLang="zh-CN" sz="28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MVC</a:t>
            </a:r>
          </a:p>
        </p:txBody>
      </p:sp>
      <p:pic>
        <p:nvPicPr>
          <p:cNvPr id="7" name="Picture 2" descr="E:\讯飞工作文件\logo\讯飞教育圆形LOGO.png">
            <a:extLst>
              <a:ext uri="{FF2B5EF4-FFF2-40B4-BE49-F238E27FC236}">
                <a16:creationId xmlns:a16="http://schemas.microsoft.com/office/drawing/2014/main" id="{70F6AA0D-715B-4FD5-AF0D-88D3C4938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cxnSp>
        <p:nvCxnSpPr>
          <p:cNvPr id="10" name="肘形连接符 5">
            <a:extLst>
              <a:ext uri="{FF2B5EF4-FFF2-40B4-BE49-F238E27FC236}">
                <a16:creationId xmlns:a16="http://schemas.microsoft.com/office/drawing/2014/main" id="{C5192A06-2DA8-4A04-AA56-E704764029D3}"/>
              </a:ext>
            </a:extLst>
          </p:cNvPr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">
            <a:extLst>
              <a:ext uri="{FF2B5EF4-FFF2-40B4-BE49-F238E27FC236}">
                <a16:creationId xmlns:a16="http://schemas.microsoft.com/office/drawing/2014/main" id="{653C7EA7-9A6F-45EC-84F0-361D5E898985}"/>
              </a:ext>
            </a:extLst>
          </p:cNvPr>
          <p:cNvSpPr txBox="1"/>
          <p:nvPr/>
        </p:nvSpPr>
        <p:spPr>
          <a:xfrm>
            <a:off x="4499992" y="46785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D5600BA0-DEA0-4E65-A7B4-2FD8387E2651}"/>
              </a:ext>
            </a:extLst>
          </p:cNvPr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总任务</a:t>
            </a:r>
          </a:p>
        </p:txBody>
      </p:sp>
    </p:spTree>
    <p:extLst>
      <p:ext uri="{BB962C8B-B14F-4D97-AF65-F5344CB8AC3E}">
        <p14:creationId xmlns:p14="http://schemas.microsoft.com/office/powerpoint/2010/main" val="166322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467858"/>
            <a:ext cx="21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PHP MVC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393928" y="1283381"/>
            <a:ext cx="83918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第一步：浏览者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向控制器发送指令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第二步：控制器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按照指令选取合适的模型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第三步：模型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按控制器指令取相应数据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第四步：控制器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按指令选取相应视图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第五步：视图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把第三步取到的数据按用户想要的样子显示出来</a:t>
            </a:r>
          </a:p>
        </p:txBody>
      </p:sp>
    </p:spTree>
    <p:extLst>
      <p:ext uri="{BB962C8B-B14F-4D97-AF65-F5344CB8AC3E}">
        <p14:creationId xmlns:p14="http://schemas.microsoft.com/office/powerpoint/2010/main" val="215967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467858"/>
            <a:ext cx="21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PHP MVC</a:t>
            </a:r>
            <a:endParaRPr lang="zh-CN" altLang="en-US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2046" y="1105952"/>
            <a:ext cx="813690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//第一步：浏览者 -&gt; 向控制器发送指令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9512" y="2287799"/>
            <a:ext cx="889074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testController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function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sayHi()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//第二步：控制器 -&gt; 按照指令选取合适的模型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$model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testModel();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//第三步：模型 -&gt; 按控制器指令取相应数据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$data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$model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-&gt;getData();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//第四步：控制器 -&gt; 按指令选取相应视图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$view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testView();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//第五步：视图 -&gt; 把第三步取到的数据按用户想要的样子显示出来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$view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-&gt;showHi(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$data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276B2E-CA72-4DF0-B804-A9D261C9A568}"/>
              </a:ext>
            </a:extLst>
          </p:cNvPr>
          <p:cNvSpPr txBox="1"/>
          <p:nvPr/>
        </p:nvSpPr>
        <p:spPr>
          <a:xfrm>
            <a:off x="279734" y="152132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$controller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testController();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$controller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-&gt;sayHi();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D69CE04-680B-AB4B-9115-34AFB75D7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259" y="1059780"/>
            <a:ext cx="3634163" cy="20421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166BBA3-BA1C-1D46-8DD8-4948005F94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2760" y="4577415"/>
            <a:ext cx="4894369" cy="209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9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5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467858"/>
            <a:ext cx="21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PHP MVC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85720" y="1247459"/>
            <a:ext cx="8390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最终的目标是实现页面，如果使用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模式完成简单的表格输出？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A25879-F797-E844-8BF9-8C4920C54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04" y="2422634"/>
            <a:ext cx="8750776" cy="34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7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467858"/>
            <a:ext cx="21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PHP MVC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85720" y="1247459"/>
            <a:ext cx="8390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模式完成简单的列表输出？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49472"/>
            <a:ext cx="2830636" cy="1105111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362330" y="4392818"/>
            <a:ext cx="6018425" cy="1133333"/>
            <a:chOff x="1362330" y="4392818"/>
            <a:chExt cx="6018425" cy="113333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62330" y="4430525"/>
              <a:ext cx="1749323" cy="96391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1707" y="4392818"/>
              <a:ext cx="1819048" cy="1133333"/>
            </a:xfrm>
            <a:prstGeom prst="rect">
              <a:avLst/>
            </a:prstGeom>
          </p:spPr>
        </p:pic>
        <p:sp>
          <p:nvSpPr>
            <p:cNvPr id="11" name="右箭头 10"/>
            <p:cNvSpPr/>
            <p:nvPr/>
          </p:nvSpPr>
          <p:spPr>
            <a:xfrm>
              <a:off x="3480879" y="4749856"/>
              <a:ext cx="1152128" cy="3857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646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467858"/>
            <a:ext cx="21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PHP MVC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27545F-1837-A94A-8FAB-BE12F1558F42}"/>
              </a:ext>
            </a:extLst>
          </p:cNvPr>
          <p:cNvSpPr/>
          <p:nvPr/>
        </p:nvSpPr>
        <p:spPr>
          <a:xfrm>
            <a:off x="428596" y="1184671"/>
            <a:ext cx="8391876" cy="49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入口文件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02EDAC-A316-EB42-B264-B3BA94FA6854}"/>
              </a:ext>
            </a:extLst>
          </p:cNvPr>
          <p:cNvSpPr/>
          <p:nvPr/>
        </p:nvSpPr>
        <p:spPr>
          <a:xfrm>
            <a:off x="2339752" y="2136338"/>
            <a:ext cx="59198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&lt;?php</a:t>
            </a:r>
            <a:endParaRPr lang="en-US" altLang="zh-CN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FA8D3E"/>
                </a:solidFill>
                <a:latin typeface="Menlo" panose="020B0609030804020204" pitchFamily="49" charset="0"/>
              </a:rPr>
              <a:t>require_once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"./</a:t>
            </a:r>
            <a:r>
              <a:rPr lang="en-US" altLang="zh-CN" dirty="0" err="1">
                <a:solidFill>
                  <a:srgbClr val="86B300"/>
                </a:solidFill>
                <a:latin typeface="Menlo" panose="020B0609030804020204" pitchFamily="49" charset="0"/>
              </a:rPr>
              <a:t>webController.php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CN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i="1" dirty="0">
                <a:solidFill>
                  <a:srgbClr val="5C6166"/>
                </a:solidFill>
                <a:latin typeface="Menlo" panose="020B0609030804020204" pitchFamily="49" charset="0"/>
              </a:rPr>
              <a:t>  </a:t>
            </a:r>
            <a:r>
              <a:rPr lang="en-US" altLang="zh-CN" i="1" dirty="0">
                <a:solidFill>
                  <a:srgbClr val="787B80"/>
                </a:solidFill>
                <a:latin typeface="Menlo" panose="020B0609030804020204" pitchFamily="49" charset="0"/>
              </a:rPr>
              <a:t>// </a:t>
            </a:r>
            <a:r>
              <a:rPr lang="zh-CN" altLang="en-US" i="1" dirty="0">
                <a:solidFill>
                  <a:srgbClr val="787B80"/>
                </a:solidFill>
                <a:latin typeface="Menlo" panose="020B0609030804020204" pitchFamily="49" charset="0"/>
              </a:rPr>
              <a:t>实例化控制器类</a:t>
            </a:r>
            <a:endParaRPr lang="en-US" altLang="zh-CN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$controller 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new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55B4D4"/>
                </a:solidFill>
                <a:latin typeface="Menlo" panose="020B0609030804020204" pitchFamily="49" charset="0"/>
              </a:rPr>
              <a:t>WebController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zh-CN" altLang="en-US" i="1" dirty="0">
                <a:solidFill>
                  <a:srgbClr val="5C6166"/>
                </a:solidFill>
                <a:latin typeface="Menlo" panose="020B0609030804020204" pitchFamily="49" charset="0"/>
              </a:rPr>
              <a:t>  </a:t>
            </a:r>
            <a:r>
              <a:rPr lang="en-US" altLang="zh-CN" i="1" dirty="0">
                <a:solidFill>
                  <a:srgbClr val="787B80"/>
                </a:solidFill>
                <a:latin typeface="Menlo" panose="020B0609030804020204" pitchFamily="49" charset="0"/>
              </a:rPr>
              <a:t>// </a:t>
            </a:r>
            <a:r>
              <a:rPr lang="zh-CN" altLang="en-US" i="1" dirty="0">
                <a:solidFill>
                  <a:srgbClr val="787B80"/>
                </a:solidFill>
                <a:latin typeface="Menlo" panose="020B0609030804020204" pitchFamily="49" charset="0"/>
              </a:rPr>
              <a:t>向控制器发送指令</a:t>
            </a:r>
            <a:endParaRPr lang="en-US" altLang="zh-CN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$controller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-&gt;</a:t>
            </a:r>
            <a:r>
              <a:rPr lang="en-US" altLang="zh-CN" dirty="0" err="1">
                <a:solidFill>
                  <a:srgbClr val="F2AE49"/>
                </a:solidFill>
                <a:latin typeface="Menlo" panose="020B0609030804020204" pitchFamily="49" charset="0"/>
              </a:rPr>
              <a:t>sayHi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?&gt;</a:t>
            </a:r>
            <a:endParaRPr lang="en-US" altLang="zh-CN" b="0" dirty="0">
              <a:solidFill>
                <a:srgbClr val="5C616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20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467858"/>
            <a:ext cx="21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PHP MVC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27545F-1837-A94A-8FAB-BE12F1558F42}"/>
              </a:ext>
            </a:extLst>
          </p:cNvPr>
          <p:cNvSpPr/>
          <p:nvPr/>
        </p:nvSpPr>
        <p:spPr>
          <a:xfrm>
            <a:off x="428596" y="1184671"/>
            <a:ext cx="8391876" cy="49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控制器类：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WebController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A31CA9-3231-3449-B1E9-B2CF7E2B997D}"/>
              </a:ext>
            </a:extLst>
          </p:cNvPr>
          <p:cNvSpPr/>
          <p:nvPr/>
        </p:nvSpPr>
        <p:spPr>
          <a:xfrm>
            <a:off x="1907704" y="1767603"/>
            <a:ext cx="63904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&lt;?php</a:t>
            </a:r>
            <a:endParaRPr lang="en-US" altLang="zh-CN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FA8D3E"/>
                </a:solidFill>
                <a:latin typeface="Menlo" panose="020B0609030804020204" pitchFamily="49" charset="0"/>
              </a:rPr>
              <a:t>require_once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"./</a:t>
            </a:r>
            <a:r>
              <a:rPr lang="en-US" altLang="zh-CN" dirty="0" err="1">
                <a:solidFill>
                  <a:srgbClr val="86B300"/>
                </a:solidFill>
                <a:latin typeface="Menlo" panose="020B0609030804020204" pitchFamily="49" charset="0"/>
              </a:rPr>
              <a:t>webModel.php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FA8D3E"/>
                </a:solidFill>
                <a:latin typeface="Menlo" panose="020B0609030804020204" pitchFamily="49" charset="0"/>
              </a:rPr>
              <a:t>require_once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"./</a:t>
            </a:r>
            <a:r>
              <a:rPr lang="en-US" altLang="zh-CN" dirty="0" err="1">
                <a:solidFill>
                  <a:srgbClr val="86B300"/>
                </a:solidFill>
                <a:latin typeface="Menlo" panose="020B0609030804020204" pitchFamily="49" charset="0"/>
              </a:rPr>
              <a:t>webView.php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CN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399EE6"/>
                </a:solidFill>
                <a:latin typeface="Menlo" panose="020B0609030804020204" pitchFamily="49" charset="0"/>
              </a:rPr>
              <a:t>WebController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zh-CN" altLang="en-US" dirty="0">
                <a:solidFill>
                  <a:srgbClr val="FA8D3E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function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F2AE49"/>
                </a:solidFill>
                <a:latin typeface="Menlo" panose="020B0609030804020204" pitchFamily="49" charset="0"/>
              </a:rPr>
              <a:t>sayHi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zh-CN" altLang="en-US" i="1" dirty="0">
                <a:solidFill>
                  <a:srgbClr val="787B80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i="1" dirty="0">
                <a:solidFill>
                  <a:srgbClr val="787B80"/>
                </a:solidFill>
                <a:latin typeface="Menlo" panose="020B0609030804020204" pitchFamily="49" charset="0"/>
              </a:rPr>
              <a:t>// </a:t>
            </a:r>
            <a:r>
              <a:rPr lang="zh-CN" altLang="en-US" i="1" dirty="0">
                <a:solidFill>
                  <a:srgbClr val="787B80"/>
                </a:solidFill>
                <a:latin typeface="Menlo" panose="020B0609030804020204" pitchFamily="49" charset="0"/>
              </a:rPr>
              <a:t>选取合适的模型</a:t>
            </a:r>
            <a:endParaRPr lang="zh-CN" altLang="en-US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$model 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new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55B4D4"/>
                </a:solidFill>
                <a:latin typeface="Menlo" panose="020B0609030804020204" pitchFamily="49" charset="0"/>
              </a:rPr>
              <a:t>WebModel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zh-CN" altLang="en-US" i="1" dirty="0">
                <a:solidFill>
                  <a:srgbClr val="787B80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i="1" dirty="0">
                <a:solidFill>
                  <a:srgbClr val="787B80"/>
                </a:solidFill>
                <a:latin typeface="Menlo" panose="020B0609030804020204" pitchFamily="49" charset="0"/>
              </a:rPr>
              <a:t>// </a:t>
            </a:r>
            <a:r>
              <a:rPr lang="zh-CN" altLang="en-US" i="1" dirty="0">
                <a:solidFill>
                  <a:srgbClr val="787B80"/>
                </a:solidFill>
                <a:latin typeface="Menlo" panose="020B0609030804020204" pitchFamily="49" charset="0"/>
              </a:rPr>
              <a:t>模型选择合适的方法来取得相应数据</a:t>
            </a:r>
            <a:endParaRPr lang="zh-CN" altLang="en-US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$data 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$model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-&gt;</a:t>
            </a:r>
            <a:r>
              <a:rPr lang="en-US" altLang="zh-CN" dirty="0" err="1">
                <a:solidFill>
                  <a:srgbClr val="F2AE49"/>
                </a:solidFill>
                <a:latin typeface="Menlo" panose="020B0609030804020204" pitchFamily="49" charset="0"/>
              </a:rPr>
              <a:t>getData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zh-CN" altLang="en-US" i="1" dirty="0">
                <a:solidFill>
                  <a:srgbClr val="787B80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i="1" dirty="0">
                <a:solidFill>
                  <a:srgbClr val="787B80"/>
                </a:solidFill>
                <a:latin typeface="Menlo" panose="020B0609030804020204" pitchFamily="49" charset="0"/>
              </a:rPr>
              <a:t>// </a:t>
            </a:r>
            <a:r>
              <a:rPr lang="zh-CN" altLang="en-US" i="1" dirty="0">
                <a:solidFill>
                  <a:srgbClr val="787B80"/>
                </a:solidFill>
                <a:latin typeface="Menlo" panose="020B0609030804020204" pitchFamily="49" charset="0"/>
              </a:rPr>
              <a:t>选取合适的视图</a:t>
            </a:r>
            <a:endParaRPr lang="zh-CN" altLang="en-US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$view 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new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55B4D4"/>
                </a:solidFill>
                <a:latin typeface="Menlo" panose="020B0609030804020204" pitchFamily="49" charset="0"/>
              </a:rPr>
              <a:t>WebView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zh-CN" altLang="en-US" i="1" dirty="0">
                <a:solidFill>
                  <a:srgbClr val="787B80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i="1" dirty="0">
                <a:solidFill>
                  <a:srgbClr val="787B80"/>
                </a:solidFill>
                <a:latin typeface="Menlo" panose="020B0609030804020204" pitchFamily="49" charset="0"/>
              </a:rPr>
              <a:t>// </a:t>
            </a:r>
            <a:r>
              <a:rPr lang="zh-CN" altLang="en-US" i="1" dirty="0">
                <a:solidFill>
                  <a:srgbClr val="787B80"/>
                </a:solidFill>
                <a:latin typeface="Menlo" panose="020B0609030804020204" pitchFamily="49" charset="0"/>
              </a:rPr>
              <a:t>将数据放视图中展示</a:t>
            </a:r>
            <a:endParaRPr lang="zh-CN" altLang="en-US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$view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-&gt;</a:t>
            </a:r>
            <a:r>
              <a:rPr lang="en-US" altLang="zh-CN" dirty="0">
                <a:solidFill>
                  <a:srgbClr val="F2AE49"/>
                </a:solidFill>
                <a:latin typeface="Menlo" panose="020B0609030804020204" pitchFamily="49" charset="0"/>
              </a:rPr>
              <a:t>show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($data);</a:t>
            </a:r>
          </a:p>
          <a:p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?&gt;</a:t>
            </a:r>
            <a:endParaRPr lang="en-US" altLang="zh-CN" b="0" dirty="0">
              <a:solidFill>
                <a:srgbClr val="5C616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467858"/>
            <a:ext cx="21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PHP MVC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27545F-1837-A94A-8FAB-BE12F1558F42}"/>
              </a:ext>
            </a:extLst>
          </p:cNvPr>
          <p:cNvSpPr/>
          <p:nvPr/>
        </p:nvSpPr>
        <p:spPr>
          <a:xfrm>
            <a:off x="428596" y="1184671"/>
            <a:ext cx="8391876" cy="49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模型类：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WebModel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A8A4C-0667-3B4A-971E-0CE9CD17E6CD}"/>
              </a:ext>
            </a:extLst>
          </p:cNvPr>
          <p:cNvSpPr/>
          <p:nvPr/>
        </p:nvSpPr>
        <p:spPr>
          <a:xfrm>
            <a:off x="1835696" y="1684231"/>
            <a:ext cx="62646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&lt;?php</a:t>
            </a:r>
            <a:endParaRPr lang="en-US" altLang="zh-CN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399EE6"/>
                </a:solidFill>
                <a:latin typeface="Menlo" panose="020B0609030804020204" pitchFamily="49" charset="0"/>
              </a:rPr>
              <a:t>WebModel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zh-CN" altLang="en-US" dirty="0">
                <a:solidFill>
                  <a:srgbClr val="FA8D3E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function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F2AE49"/>
                </a:solidFill>
                <a:latin typeface="Menlo" panose="020B0609030804020204" pitchFamily="49" charset="0"/>
              </a:rPr>
              <a:t>getData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() {</a:t>
            </a:r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获取数据</a:t>
            </a:r>
            <a:endParaRPr lang="en-US" altLang="zh-CN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$person1 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[</a:t>
            </a:r>
          </a:p>
          <a:p>
            <a:r>
              <a:rPr lang="zh-CN" altLang="en-US" dirty="0">
                <a:solidFill>
                  <a:srgbClr val="86B3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"id"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=&gt;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37ACC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zh-CN" altLang="en-US" dirty="0">
                <a:solidFill>
                  <a:srgbClr val="86B3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"name"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=&gt;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86B300"/>
                </a:solidFill>
                <a:latin typeface="Menlo" panose="020B0609030804020204" pitchFamily="49" charset="0"/>
              </a:rPr>
              <a:t>张三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zh-CN" altLang="en-US" dirty="0">
                <a:solidFill>
                  <a:srgbClr val="86B3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"role"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=&gt;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86B300"/>
                </a:solidFill>
                <a:latin typeface="Menlo" panose="020B0609030804020204" pitchFamily="49" charset="0"/>
              </a:rPr>
              <a:t>学生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</a:t>
            </a:r>
            <a:endParaRPr lang="zh-CN" altLang="en-US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$person2 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[</a:t>
            </a:r>
          </a:p>
          <a:p>
            <a:r>
              <a:rPr lang="zh-CN" altLang="en-US" dirty="0">
                <a:solidFill>
                  <a:srgbClr val="86B3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"id"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=&gt;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37ACC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zh-CN" altLang="en-US" dirty="0">
                <a:solidFill>
                  <a:srgbClr val="86B3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"name"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=&gt;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86B300"/>
                </a:solidFill>
                <a:latin typeface="Menlo" panose="020B0609030804020204" pitchFamily="49" charset="0"/>
              </a:rPr>
              <a:t>李四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zh-CN" altLang="en-US" dirty="0">
                <a:solidFill>
                  <a:srgbClr val="86B3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"role"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=&gt;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86B300"/>
                </a:solidFill>
                <a:latin typeface="Menlo" panose="020B0609030804020204" pitchFamily="49" charset="0"/>
              </a:rPr>
              <a:t>老师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</a:t>
            </a:r>
            <a:endParaRPr lang="zh-CN" altLang="en-US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$persons 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=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[$person1, $person2];</a:t>
            </a:r>
          </a:p>
          <a:p>
            <a:r>
              <a:rPr lang="zh-CN" altLang="en-US" dirty="0">
                <a:solidFill>
                  <a:srgbClr val="FA8D3E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$persons;</a:t>
            </a:r>
          </a:p>
          <a:p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?&gt;</a:t>
            </a:r>
            <a:endParaRPr lang="en-US" altLang="zh-CN" b="0" dirty="0">
              <a:solidFill>
                <a:srgbClr val="5C616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90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rot="16200000" flipV="1">
            <a:off x="-1012796" y="4157919"/>
            <a:ext cx="3521535" cy="62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079713" y="1857364"/>
            <a:ext cx="342111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6"/>
          <p:cNvSpPr txBox="1"/>
          <p:nvPr/>
        </p:nvSpPr>
        <p:spPr>
          <a:xfrm>
            <a:off x="5715008" y="1285860"/>
            <a:ext cx="13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目录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500830" y="1857364"/>
            <a:ext cx="0" cy="40652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10800000" flipV="1">
            <a:off x="674914" y="5929334"/>
            <a:ext cx="7826178" cy="338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428596" y="4365104"/>
            <a:ext cx="632460" cy="63246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428596" y="3068960"/>
            <a:ext cx="632460" cy="63246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28596" y="1826891"/>
            <a:ext cx="632460" cy="63246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33"/>
          <p:cNvSpPr txBox="1"/>
          <p:nvPr/>
        </p:nvSpPr>
        <p:spPr>
          <a:xfrm>
            <a:off x="561946" y="1847712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8" name="文本框 34"/>
          <p:cNvSpPr txBox="1"/>
          <p:nvPr/>
        </p:nvSpPr>
        <p:spPr>
          <a:xfrm>
            <a:off x="561946" y="3100072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9" name="文本框 35"/>
          <p:cNvSpPr txBox="1"/>
          <p:nvPr/>
        </p:nvSpPr>
        <p:spPr>
          <a:xfrm>
            <a:off x="561945" y="4403546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grpSp>
        <p:nvGrpSpPr>
          <p:cNvPr id="38" name="组合 37"/>
          <p:cNvGrpSpPr/>
          <p:nvPr/>
        </p:nvGrpSpPr>
        <p:grpSpPr>
          <a:xfrm>
            <a:off x="5090180" y="5767665"/>
            <a:ext cx="3071802" cy="142876"/>
            <a:chOff x="1" y="5360074"/>
            <a:chExt cx="9374634" cy="157158"/>
          </a:xfrm>
          <a:solidFill>
            <a:schemeClr val="accent1">
              <a:lumMod val="50000"/>
            </a:schemeClr>
          </a:solidFill>
        </p:grpSpPr>
        <p:sp>
          <p:nvSpPr>
            <p:cNvPr id="39" name="矩形 38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肘形连接符 41"/>
          <p:cNvCxnSpPr/>
          <p:nvPr/>
        </p:nvCxnSpPr>
        <p:spPr>
          <a:xfrm>
            <a:off x="357158" y="785794"/>
            <a:ext cx="8786842" cy="142876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1074057" y="1947720"/>
            <a:ext cx="2899639" cy="371687"/>
            <a:chOff x="1074057" y="1947720"/>
            <a:chExt cx="2899639" cy="371687"/>
          </a:xfrm>
        </p:grpSpPr>
        <p:sp>
          <p:nvSpPr>
            <p:cNvPr id="44" name="圆角矩形 43"/>
            <p:cNvSpPr/>
            <p:nvPr/>
          </p:nvSpPr>
          <p:spPr>
            <a:xfrm>
              <a:off x="1074057" y="1950075"/>
              <a:ext cx="2899639" cy="369332"/>
            </a:xfrm>
            <a:prstGeom prst="roundRect">
              <a:avLst>
                <a:gd name="adj" fmla="val 50000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301691" y="1947720"/>
              <a:ext cx="1176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MVC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68727" y="3185487"/>
            <a:ext cx="2899639" cy="371687"/>
            <a:chOff x="1074057" y="1947720"/>
            <a:chExt cx="2899639" cy="371687"/>
          </a:xfrm>
        </p:grpSpPr>
        <p:sp>
          <p:nvSpPr>
            <p:cNvPr id="48" name="圆角矩形 47"/>
            <p:cNvSpPr/>
            <p:nvPr/>
          </p:nvSpPr>
          <p:spPr>
            <a:xfrm>
              <a:off x="1074057" y="1950075"/>
              <a:ext cx="2899639" cy="369332"/>
            </a:xfrm>
            <a:prstGeom prst="roundRect">
              <a:avLst>
                <a:gd name="adj" fmla="val 50000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01691" y="1947720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定义类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071538" y="4507980"/>
            <a:ext cx="2899639" cy="371687"/>
            <a:chOff x="1074057" y="1947720"/>
            <a:chExt cx="2899639" cy="371687"/>
          </a:xfrm>
        </p:grpSpPr>
        <p:sp>
          <p:nvSpPr>
            <p:cNvPr id="66" name="圆角矩形 65"/>
            <p:cNvSpPr/>
            <p:nvPr/>
          </p:nvSpPr>
          <p:spPr>
            <a:xfrm>
              <a:off x="1074057" y="1950075"/>
              <a:ext cx="2899639" cy="369332"/>
            </a:xfrm>
            <a:prstGeom prst="roundRect">
              <a:avLst>
                <a:gd name="adj" fmla="val 50000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01691" y="1947720"/>
              <a:ext cx="1636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en-US" altLang="zh-CN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MVC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7" name="图片 56" descr="机器人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1142984"/>
            <a:ext cx="772893" cy="749822"/>
          </a:xfrm>
          <a:prstGeom prst="rect">
            <a:avLst/>
          </a:prstGeom>
        </p:spPr>
      </p:pic>
      <p:pic>
        <p:nvPicPr>
          <p:cNvPr id="53" name="图片 52" descr="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6314" y="2500306"/>
            <a:ext cx="3500438" cy="3500438"/>
          </a:xfrm>
          <a:prstGeom prst="rect">
            <a:avLst/>
          </a:prstGeom>
        </p:spPr>
      </p:pic>
      <p:pic>
        <p:nvPicPr>
          <p:cNvPr id="41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4" grpId="0" animBg="1"/>
      <p:bldP spid="16" grpId="0" animBg="1"/>
      <p:bldP spid="1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467858"/>
            <a:ext cx="21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PHP MVC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27545F-1837-A94A-8FAB-BE12F1558F42}"/>
              </a:ext>
            </a:extLst>
          </p:cNvPr>
          <p:cNvSpPr/>
          <p:nvPr/>
        </p:nvSpPr>
        <p:spPr>
          <a:xfrm>
            <a:off x="428596" y="1184671"/>
            <a:ext cx="8391876" cy="49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视图类：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90B568-A798-F846-A6DC-250B467B693B}"/>
              </a:ext>
            </a:extLst>
          </p:cNvPr>
          <p:cNvSpPr/>
          <p:nvPr/>
        </p:nvSpPr>
        <p:spPr>
          <a:xfrm>
            <a:off x="285720" y="1924402"/>
            <a:ext cx="87507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&lt;?php</a:t>
            </a:r>
            <a:endParaRPr lang="en-US" altLang="zh-CN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FA8D3E"/>
                </a:solidFill>
                <a:latin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399EE6"/>
                </a:solidFill>
                <a:latin typeface="Menlo" panose="020B0609030804020204" pitchFamily="49" charset="0"/>
              </a:rPr>
              <a:t>WebView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把数据放到相应的视图中展示</a:t>
            </a:r>
            <a:endParaRPr lang="en-US" altLang="zh-CN" dirty="0">
              <a:solidFill>
                <a:srgbClr val="5C6166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FA8D3E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function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F2AE49"/>
                </a:solidFill>
                <a:latin typeface="Menlo" panose="020B0609030804020204" pitchFamily="49" charset="0"/>
              </a:rPr>
              <a:t>show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($data) {</a:t>
            </a:r>
          </a:p>
          <a:p>
            <a:r>
              <a:rPr lang="zh-CN" altLang="en-US" dirty="0">
                <a:solidFill>
                  <a:srgbClr val="F07171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dirty="0">
                <a:solidFill>
                  <a:srgbClr val="F07171"/>
                </a:solidFill>
                <a:latin typeface="Menlo" panose="020B0609030804020204" pitchFamily="49" charset="0"/>
              </a:rPr>
              <a:t>echo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"&lt;h1&gt;</a:t>
            </a:r>
            <a:r>
              <a:rPr lang="zh-CN" altLang="en-US" dirty="0">
                <a:solidFill>
                  <a:srgbClr val="86B300"/>
                </a:solidFill>
                <a:latin typeface="Menlo" panose="020B0609030804020204" pitchFamily="49" charset="0"/>
              </a:rPr>
              <a:t>欢迎，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Web&lt;/h1&gt;"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F07171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dirty="0">
                <a:solidFill>
                  <a:srgbClr val="F07171"/>
                </a:solidFill>
                <a:latin typeface="Menlo" panose="020B0609030804020204" pitchFamily="49" charset="0"/>
              </a:rPr>
              <a:t>echo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"&lt;ul&gt;"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FA8D3E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foreach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($data 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as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$value) {</a:t>
            </a:r>
          </a:p>
          <a:p>
            <a:r>
              <a:rPr lang="zh-CN" altLang="en-US" dirty="0">
                <a:solidFill>
                  <a:srgbClr val="F07171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dirty="0">
                <a:solidFill>
                  <a:srgbClr val="F07171"/>
                </a:solidFill>
                <a:latin typeface="Menlo" panose="020B0609030804020204" pitchFamily="49" charset="0"/>
              </a:rPr>
              <a:t>echo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"&lt;li&gt;"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.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$value[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"name"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.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86B300"/>
                </a:solidFill>
                <a:latin typeface="Menlo" panose="020B0609030804020204" pitchFamily="49" charset="0"/>
              </a:rPr>
              <a:t>：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.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$value[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"role"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ED9366"/>
                </a:solidFill>
                <a:latin typeface="Menlo" panose="020B0609030804020204" pitchFamily="49" charset="0"/>
              </a:rPr>
              <a:t>.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"&lt;/li&gt;"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F07171"/>
                </a:solidFill>
                <a:latin typeface="Menlo" panose="020B0609030804020204" pitchFamily="49" charset="0"/>
              </a:rPr>
              <a:t>      </a:t>
            </a:r>
            <a:r>
              <a:rPr lang="en-US" altLang="zh-CN" dirty="0">
                <a:solidFill>
                  <a:srgbClr val="F07171"/>
                </a:solidFill>
                <a:latin typeface="Menlo" panose="020B0609030804020204" pitchFamily="49" charset="0"/>
              </a:rPr>
              <a:t>echo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86B300"/>
                </a:solidFill>
                <a:latin typeface="Menlo" panose="020B0609030804020204" pitchFamily="49" charset="0"/>
              </a:rPr>
              <a:t>"&lt;/ul&gt;"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5C6166"/>
                </a:solidFill>
                <a:latin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rgbClr val="5C61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FA8D3E"/>
                </a:solidFill>
                <a:latin typeface="Menlo" panose="020B0609030804020204" pitchFamily="49" charset="0"/>
              </a:rPr>
              <a:t>?&gt;</a:t>
            </a:r>
            <a:endParaRPr lang="en-US" altLang="zh-CN" b="0" dirty="0">
              <a:solidFill>
                <a:srgbClr val="5C616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3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467858"/>
            <a:ext cx="21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PHP MVC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428596" y="1659768"/>
            <a:ext cx="83918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第一步：浏览者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向控制器发送指令 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（入口文件）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第二步：控制器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按照指令选取合适的模型 </a:t>
            </a: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Controller)</a:t>
            </a:r>
            <a:endParaRPr lang="zh-CN" altLang="en-US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第三步：模型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按控制器指令取相应数据 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(Model)</a:t>
            </a:r>
            <a:endParaRPr lang="zh-CN" altLang="en-US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第四步：控制器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按指令选取相应视图 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(Controller)</a:t>
            </a:r>
            <a:endParaRPr lang="zh-CN" altLang="en-US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第五步：视图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把第三步取到的数据按用户想要的样子显示出来 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(View)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56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467858"/>
            <a:ext cx="3970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为什么要自己开发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PHP MVC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467544" y="1247459"/>
            <a:ext cx="80028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网络上有大量优秀的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框架可供使用，只有自己动手编写，才能深刻理解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架构原理。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在此过程中，你将学习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，并学习到开发中的一些注意事项（踩坑）。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更重要的是，通过自制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框架，每个人都可以完全控制自己的框架，将你的想法融入到你的框架中。</a:t>
            </a:r>
          </a:p>
        </p:txBody>
      </p:sp>
    </p:spTree>
    <p:extLst>
      <p:ext uri="{BB962C8B-B14F-4D97-AF65-F5344CB8AC3E}">
        <p14:creationId xmlns:p14="http://schemas.microsoft.com/office/powerpoint/2010/main" val="328659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467858"/>
            <a:ext cx="21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PHP MVC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B81A8B-595B-47D6-84AE-4000229A1DF8}"/>
              </a:ext>
            </a:extLst>
          </p:cNvPr>
          <p:cNvSpPr txBox="1"/>
          <p:nvPr/>
        </p:nvSpPr>
        <p:spPr>
          <a:xfrm>
            <a:off x="899592" y="3226599"/>
            <a:ext cx="616179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2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入口文件</a:t>
            </a:r>
            <a:endParaRPr lang="en-US" altLang="zh-CN" sz="2000" b="0" dirty="0">
              <a:solidFill>
                <a:srgbClr val="CA12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CA1243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altLang="zh-CN" sz="20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en-US" altLang="zh-CN" sz="2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0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testController.php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2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$test</a:t>
            </a:r>
            <a:r>
              <a:rPr lang="en-US" altLang="zh-CN" sz="2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20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testController</a:t>
            </a:r>
            <a:r>
              <a:rPr lang="en-US" altLang="zh-CN" sz="2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$test</a:t>
            </a:r>
            <a:r>
              <a:rPr lang="en-US" altLang="zh-CN" sz="2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CN" sz="2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B61B6B-7599-468A-8FB5-95015AF0E6DC}"/>
              </a:ext>
            </a:extLst>
          </p:cNvPr>
          <p:cNvSpPr txBox="1"/>
          <p:nvPr/>
        </p:nvSpPr>
        <p:spPr>
          <a:xfrm>
            <a:off x="899592" y="1295814"/>
            <a:ext cx="6825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用户访问页面地址，页面响应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标签效果： 初次见面，请多关照</a:t>
            </a:r>
          </a:p>
        </p:txBody>
      </p:sp>
    </p:spTree>
    <p:extLst>
      <p:ext uri="{BB962C8B-B14F-4D97-AF65-F5344CB8AC3E}">
        <p14:creationId xmlns:p14="http://schemas.microsoft.com/office/powerpoint/2010/main" val="218447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467858"/>
            <a:ext cx="21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PHP MVC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E6C385-46AF-4225-BDA2-08FAA35EF24B}"/>
              </a:ext>
            </a:extLst>
          </p:cNvPr>
          <p:cNvSpPr txBox="1"/>
          <p:nvPr/>
        </p:nvSpPr>
        <p:spPr>
          <a:xfrm>
            <a:off x="611941" y="1412777"/>
            <a:ext cx="22128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testController</a:t>
            </a:r>
            <a:endParaRPr lang="en-US" altLang="zh-CN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   //</a:t>
            </a:r>
            <a:r>
              <a:rPr lang="zh-CN" alt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对应代码</a:t>
            </a:r>
            <a:endParaRPr lang="en-US" altLang="zh-CN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32E186-2640-46C7-AB24-2B9A00664409}"/>
              </a:ext>
            </a:extLst>
          </p:cNvPr>
          <p:cNvSpPr txBox="1"/>
          <p:nvPr/>
        </p:nvSpPr>
        <p:spPr>
          <a:xfrm>
            <a:off x="3527884" y="1412776"/>
            <a:ext cx="19919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testModel</a:t>
            </a:r>
            <a:endParaRPr lang="en-US" altLang="zh-CN" sz="1400" dirty="0">
              <a:solidFill>
                <a:srgbClr val="C18401"/>
              </a:solidFill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//</a:t>
            </a:r>
            <a:r>
              <a:rPr lang="zh-CN" altLang="en-US" sz="1400" dirty="0">
                <a:latin typeface="Consolas" panose="020B0609020204030204" pitchFamily="49" charset="0"/>
              </a:rPr>
              <a:t>对应代码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89525C-A835-47E2-9800-8BDCA5E7DE2C}"/>
              </a:ext>
            </a:extLst>
          </p:cNvPr>
          <p:cNvSpPr txBox="1"/>
          <p:nvPr/>
        </p:nvSpPr>
        <p:spPr>
          <a:xfrm>
            <a:off x="6368450" y="1412777"/>
            <a:ext cx="19919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testView</a:t>
            </a:r>
            <a:endParaRPr lang="en-US" altLang="zh-CN" sz="1400" b="0" dirty="0">
              <a:solidFill>
                <a:srgbClr val="C184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//</a:t>
            </a:r>
            <a:r>
              <a:rPr lang="zh-CN" altLang="en-US" sz="1400" dirty="0">
                <a:latin typeface="Consolas" panose="020B0609020204030204" pitchFamily="49" charset="0"/>
              </a:rPr>
              <a:t>对应代码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}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980F264-58C8-4256-9BB6-77936254A5A5}"/>
              </a:ext>
            </a:extLst>
          </p:cNvPr>
          <p:cNvSpPr txBox="1"/>
          <p:nvPr/>
        </p:nvSpPr>
        <p:spPr>
          <a:xfrm>
            <a:off x="3527884" y="3532044"/>
            <a:ext cx="24035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50A14F"/>
                </a:solidFill>
                <a:latin typeface="Consolas" panose="020B0609020204030204" pitchFamily="49" charset="0"/>
              </a:rPr>
              <a:t>初次见面，请多关照</a:t>
            </a:r>
            <a:r>
              <a:rPr lang="en-US" altLang="zh-CN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C8C0FC-92FE-4C58-BE4B-2D25F58A46DB}"/>
              </a:ext>
            </a:extLst>
          </p:cNvPr>
          <p:cNvSpPr txBox="1"/>
          <p:nvPr/>
        </p:nvSpPr>
        <p:spPr>
          <a:xfrm>
            <a:off x="5969540" y="3534550"/>
            <a:ext cx="30071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400" b="0" dirty="0"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lang="en-US" altLang="zh-CN" sz="14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CN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'&lt;/</a:t>
            </a:r>
            <a:r>
              <a:rPr lang="en-US" altLang="zh-CN" sz="14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CN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5EC57BC-05F4-4E1E-BC69-C5577A13FC35}"/>
              </a:ext>
            </a:extLst>
          </p:cNvPr>
          <p:cNvSpPr txBox="1"/>
          <p:nvPr/>
        </p:nvSpPr>
        <p:spPr>
          <a:xfrm>
            <a:off x="47192" y="3429000"/>
            <a:ext cx="34362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400" b="0" dirty="0"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$model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testModel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$model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$view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testView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$view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n-US" altLang="zh-CN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5E5B14F-36BF-484F-B6EB-0B96ED505262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765315" y="2414453"/>
            <a:ext cx="0" cy="1014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005AE22-D3C5-4BBD-AE54-B527D54A1E23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4523863" y="2366883"/>
            <a:ext cx="16941" cy="106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71B619D-2B98-41B6-958B-CB75741C6787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7364429" y="2366884"/>
            <a:ext cx="14256" cy="1165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86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19" grpId="0"/>
      <p:bldP spid="21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46785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FAQ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56BDC6-1DE6-44CB-B3EF-505358825780}"/>
              </a:ext>
            </a:extLst>
          </p:cNvPr>
          <p:cNvSpPr txBox="1"/>
          <p:nvPr/>
        </p:nvSpPr>
        <p:spPr>
          <a:xfrm>
            <a:off x="580506" y="15412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Q</a:t>
            </a:r>
            <a:r>
              <a:rPr lang="zh-CN" altLang="en-US" sz="1800" b="1" dirty="0"/>
              <a:t>：</a:t>
            </a:r>
            <a:r>
              <a:rPr lang="en-US" altLang="zh-CN" sz="1800" b="1" dirty="0" err="1"/>
              <a:t>MVC</a:t>
            </a:r>
            <a:r>
              <a:rPr lang="zh-CN" altLang="en-US" sz="1800" b="1" dirty="0"/>
              <a:t>是一门技术吗？</a:t>
            </a:r>
            <a:endParaRPr lang="en-US" altLang="zh-CN" sz="18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3C75BA-57A0-4434-B803-F5F1CE90DF38}"/>
              </a:ext>
            </a:extLst>
          </p:cNvPr>
          <p:cNvSpPr txBox="1"/>
          <p:nvPr/>
        </p:nvSpPr>
        <p:spPr>
          <a:xfrm>
            <a:off x="601558" y="1981063"/>
            <a:ext cx="6634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6"/>
                </a:solidFill>
              </a:rPr>
              <a:t>A</a:t>
            </a:r>
            <a:r>
              <a:rPr lang="zh-CN" altLang="en-US" sz="1800" b="1" dirty="0">
                <a:solidFill>
                  <a:schemeClr val="accent6"/>
                </a:solidFill>
              </a:rPr>
              <a:t>：并</a:t>
            </a:r>
            <a:r>
              <a:rPr lang="zh-CN" altLang="en-US" b="1" dirty="0">
                <a:solidFill>
                  <a:schemeClr val="accent6"/>
                </a:solidFill>
              </a:rPr>
              <a:t>不是，它是一种思想，思想可以运用到很多</a:t>
            </a:r>
            <a:r>
              <a:rPr lang="zh-CN" altLang="en-US" b="1">
                <a:solidFill>
                  <a:schemeClr val="accent6"/>
                </a:solidFill>
              </a:rPr>
              <a:t>地方的。</a:t>
            </a:r>
            <a:endParaRPr lang="en-US" altLang="zh-CN" sz="1800" b="1" dirty="0">
              <a:solidFill>
                <a:schemeClr val="accent6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67E782-4EB4-42ED-9DF1-0A9A15F9EC14}"/>
              </a:ext>
            </a:extLst>
          </p:cNvPr>
          <p:cNvSpPr txBox="1"/>
          <p:nvPr/>
        </p:nvSpPr>
        <p:spPr>
          <a:xfrm>
            <a:off x="625443" y="290942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Q</a:t>
            </a:r>
            <a:r>
              <a:rPr lang="zh-CN" altLang="en-US" sz="1800" b="1" dirty="0"/>
              <a:t>：</a:t>
            </a:r>
            <a:r>
              <a:rPr lang="en-US" altLang="zh-CN" sz="1800" b="1" dirty="0" err="1"/>
              <a:t>MVC</a:t>
            </a:r>
            <a:r>
              <a:rPr lang="zh-CN" altLang="en-US" sz="1800" b="1" dirty="0"/>
              <a:t>三层分别是什么呢？作用又是啥呢？</a:t>
            </a:r>
            <a:endParaRPr lang="en-US" altLang="zh-CN" sz="1800" b="1" dirty="0"/>
          </a:p>
          <a:p>
            <a:endParaRPr lang="en-US" altLang="zh-CN" sz="18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7F5264-0181-4817-A2A2-0F5917F79C17}"/>
              </a:ext>
            </a:extLst>
          </p:cNvPr>
          <p:cNvSpPr txBox="1"/>
          <p:nvPr/>
        </p:nvSpPr>
        <p:spPr>
          <a:xfrm>
            <a:off x="683568" y="3383646"/>
            <a:ext cx="74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6"/>
                </a:solidFill>
              </a:rPr>
              <a:t>A</a:t>
            </a:r>
            <a:r>
              <a:rPr lang="zh-CN" altLang="en-US" sz="1800" b="1" dirty="0">
                <a:solidFill>
                  <a:schemeClr val="accent6"/>
                </a:solidFill>
              </a:rPr>
              <a:t>：</a:t>
            </a:r>
            <a:r>
              <a:rPr lang="en-US" altLang="zh-CN" sz="1800" b="1" dirty="0">
                <a:solidFill>
                  <a:schemeClr val="accent6"/>
                </a:solidFill>
              </a:rPr>
              <a:t>Model</a:t>
            </a:r>
            <a:r>
              <a:rPr lang="zh-CN" altLang="en-US" sz="1800" b="1" dirty="0">
                <a:solidFill>
                  <a:schemeClr val="accent6"/>
                </a:solidFill>
              </a:rPr>
              <a:t>、</a:t>
            </a:r>
            <a:r>
              <a:rPr lang="en-US" altLang="zh-CN" sz="1800" b="1" dirty="0">
                <a:solidFill>
                  <a:schemeClr val="accent6"/>
                </a:solidFill>
              </a:rPr>
              <a:t>View</a:t>
            </a:r>
            <a:r>
              <a:rPr lang="zh-CN" altLang="en-US" sz="1800" b="1" dirty="0">
                <a:solidFill>
                  <a:schemeClr val="accent6"/>
                </a:solidFill>
              </a:rPr>
              <a:t>、</a:t>
            </a:r>
            <a:r>
              <a:rPr lang="en-US" altLang="zh-CN" sz="1800" b="1" dirty="0">
                <a:solidFill>
                  <a:schemeClr val="accent6"/>
                </a:solidFill>
              </a:rPr>
              <a:t>Controller</a:t>
            </a:r>
            <a:r>
              <a:rPr lang="zh-CN" altLang="en-US" sz="1800" b="1" dirty="0">
                <a:solidFill>
                  <a:schemeClr val="accent6"/>
                </a:solidFill>
              </a:rPr>
              <a:t>。</a:t>
            </a:r>
            <a:r>
              <a:rPr lang="en-US" altLang="zh-CN" sz="1800" b="1" dirty="0">
                <a:solidFill>
                  <a:schemeClr val="accent6"/>
                </a:solidFill>
              </a:rPr>
              <a:t>Model</a:t>
            </a:r>
            <a:r>
              <a:rPr lang="zh-CN" altLang="en-US" sz="1800" b="1" dirty="0">
                <a:solidFill>
                  <a:schemeClr val="accent6"/>
                </a:solidFill>
              </a:rPr>
              <a:t>用来处理数据，</a:t>
            </a:r>
            <a:r>
              <a:rPr lang="en-US" altLang="zh-CN" sz="1800" b="1" dirty="0">
                <a:solidFill>
                  <a:schemeClr val="accent6"/>
                </a:solidFill>
              </a:rPr>
              <a:t>View</a:t>
            </a:r>
            <a:r>
              <a:rPr lang="zh-CN" altLang="en-US" sz="1800" b="1" dirty="0">
                <a:solidFill>
                  <a:schemeClr val="accent6"/>
                </a:solidFill>
              </a:rPr>
              <a:t>用来显示数据，</a:t>
            </a:r>
            <a:r>
              <a:rPr lang="en-US" altLang="zh-CN" sz="1800" b="1" dirty="0">
                <a:solidFill>
                  <a:schemeClr val="accent6"/>
                </a:solidFill>
              </a:rPr>
              <a:t>Controller</a:t>
            </a:r>
            <a:r>
              <a:rPr lang="zh-CN" altLang="en-US" sz="1800" b="1" dirty="0">
                <a:solidFill>
                  <a:schemeClr val="accent6"/>
                </a:solidFill>
              </a:rPr>
              <a:t>用来联系</a:t>
            </a:r>
            <a:r>
              <a:rPr lang="en-US" altLang="zh-CN" sz="1800" b="1" dirty="0">
                <a:solidFill>
                  <a:schemeClr val="accent6"/>
                </a:solidFill>
              </a:rPr>
              <a:t>Model</a:t>
            </a:r>
            <a:r>
              <a:rPr lang="zh-CN" altLang="en-US" sz="1800" b="1" dirty="0">
                <a:solidFill>
                  <a:schemeClr val="accent6"/>
                </a:solidFill>
              </a:rPr>
              <a:t>和</a:t>
            </a:r>
            <a:r>
              <a:rPr lang="en-US" altLang="zh-CN" sz="1800" b="1" dirty="0">
                <a:solidFill>
                  <a:schemeClr val="accent6"/>
                </a:solidFill>
              </a:rPr>
              <a:t>View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12C88A-AEC3-4C8E-9723-59B6681380BC}"/>
              </a:ext>
            </a:extLst>
          </p:cNvPr>
          <p:cNvSpPr txBox="1"/>
          <p:nvPr/>
        </p:nvSpPr>
        <p:spPr>
          <a:xfrm>
            <a:off x="707159" y="44180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Q</a:t>
            </a:r>
            <a:r>
              <a:rPr lang="zh-CN" altLang="en-US" sz="1800" b="1" dirty="0"/>
              <a:t>：项目中如何使用</a:t>
            </a:r>
            <a:r>
              <a:rPr lang="en-US" altLang="zh-CN" sz="1800" b="1" dirty="0" err="1"/>
              <a:t>MVC</a:t>
            </a:r>
            <a:r>
              <a:rPr lang="zh-CN" altLang="en-US" sz="1800" b="1" dirty="0"/>
              <a:t>实现效果呢？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69811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46785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总结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5C368F-3462-8D4D-B5EE-68BB66165B52}"/>
              </a:ext>
            </a:extLst>
          </p:cNvPr>
          <p:cNvSpPr/>
          <p:nvPr/>
        </p:nvSpPr>
        <p:spPr>
          <a:xfrm>
            <a:off x="321902" y="1193141"/>
            <a:ext cx="83918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的结构清晰，耦合性低，大型项目代码的复用性得到极大的提高，开发人员分工明确，提高了开发的效率，维护方便，降低了维护成本。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简单的小型项目，使用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设计反而会降低开发效率，层和层虽然相互分离，但是之间关联性太强，没有做到独立的重用。</a:t>
            </a:r>
          </a:p>
        </p:txBody>
      </p:sp>
    </p:spTree>
    <p:extLst>
      <p:ext uri="{BB962C8B-B14F-4D97-AF65-F5344CB8AC3E}">
        <p14:creationId xmlns:p14="http://schemas.microsoft.com/office/powerpoint/2010/main" val="249880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4357686" y="1571612"/>
            <a:ext cx="3738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 谢谢收看</a:t>
            </a:r>
          </a:p>
        </p:txBody>
      </p:sp>
      <p:cxnSp>
        <p:nvCxnSpPr>
          <p:cNvPr id="179" name="直接连接符 178"/>
          <p:cNvCxnSpPr/>
          <p:nvPr/>
        </p:nvCxnSpPr>
        <p:spPr>
          <a:xfrm>
            <a:off x="3891228" y="1538504"/>
            <a:ext cx="4549522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3903705" y="2402600"/>
            <a:ext cx="456461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0" y="2500306"/>
            <a:ext cx="9144000" cy="1629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591971" y="3260056"/>
            <a:ext cx="144016" cy="638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756927" y="3225002"/>
            <a:ext cx="144016" cy="742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598529" y="3186688"/>
            <a:ext cx="149935" cy="52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590488" y="3915108"/>
            <a:ext cx="149935" cy="52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410867" y="3266188"/>
            <a:ext cx="144016" cy="638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417425" y="3192820"/>
            <a:ext cx="149935" cy="52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409384" y="3921240"/>
            <a:ext cx="149935" cy="52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740352" y="3891484"/>
            <a:ext cx="635671" cy="724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740352" y="3796804"/>
            <a:ext cx="635671" cy="724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3217837"/>
            <a:ext cx="72008" cy="612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9" name="图片 28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8148" y="1142984"/>
            <a:ext cx="485658" cy="485658"/>
          </a:xfrm>
          <a:prstGeom prst="rect">
            <a:avLst/>
          </a:prstGeom>
        </p:spPr>
      </p:pic>
      <p:pic>
        <p:nvPicPr>
          <p:cNvPr id="18" name="图片 17" descr="讯飞教育圆形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7538" y="123845"/>
            <a:ext cx="857223" cy="857223"/>
          </a:xfrm>
          <a:prstGeom prst="rect">
            <a:avLst/>
          </a:prstGeom>
        </p:spPr>
      </p:pic>
      <p:pic>
        <p:nvPicPr>
          <p:cNvPr id="19" name="图片 18" descr="机器人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462" y="1857364"/>
            <a:ext cx="512603" cy="622090"/>
          </a:xfrm>
          <a:prstGeom prst="rect">
            <a:avLst/>
          </a:prstGeom>
        </p:spPr>
      </p:pic>
      <p:pic>
        <p:nvPicPr>
          <p:cNvPr id="21" name="图片 20" descr="机器人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182" y="928670"/>
            <a:ext cx="455315" cy="707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 tmFilter="0,0; .5, 1; 1, 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26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543705" y="965853"/>
            <a:ext cx="7912573" cy="16594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总任务：能够编写</a:t>
            </a:r>
            <a:r>
              <a:rPr lang="en-US" altLang="zh-CN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PHP MVC</a:t>
            </a:r>
            <a:r>
              <a:rPr lang="zh-CN" altLang="en-US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框架代码，实现创业平台的后台功能</a:t>
            </a:r>
            <a:endParaRPr lang="en-US" altLang="zh-CN" sz="36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2625346"/>
            <a:ext cx="7912573" cy="26119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子任务</a:t>
            </a:r>
            <a:endParaRPr lang="en-US" altLang="zh-CN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理解</a:t>
            </a:r>
            <a:r>
              <a:rPr lang="en-US" altLang="zh-CN" sz="28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MVC</a:t>
            </a:r>
            <a:r>
              <a:rPr lang="zh-CN" altLang="en-US" sz="28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思想</a:t>
            </a:r>
            <a:endParaRPr lang="en-US" altLang="zh-CN" sz="280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使用面向对象创建控制器类</a:t>
            </a:r>
            <a:endParaRPr lang="en-US" altLang="zh-CN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</a:t>
            </a:r>
            <a:r>
              <a:rPr lang="en-US" altLang="zh-CN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PHP</a:t>
            </a:r>
            <a:r>
              <a:rPr lang="zh-CN" alt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完成一个最简单的</a:t>
            </a:r>
            <a:r>
              <a:rPr lang="en-US" altLang="zh-CN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MVC</a:t>
            </a:r>
          </a:p>
        </p:txBody>
      </p:sp>
      <p:cxnSp>
        <p:nvCxnSpPr>
          <p:cNvPr id="7" name="肘形连接符 5">
            <a:extLst>
              <a:ext uri="{FF2B5EF4-FFF2-40B4-BE49-F238E27FC236}">
                <a16:creationId xmlns:a16="http://schemas.microsoft.com/office/drawing/2014/main" id="{8DA3AF77-9116-451B-ADA0-8BC0C43DE641}"/>
              </a:ext>
            </a:extLst>
          </p:cNvPr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7">
            <a:extLst>
              <a:ext uri="{FF2B5EF4-FFF2-40B4-BE49-F238E27FC236}">
                <a16:creationId xmlns:a16="http://schemas.microsoft.com/office/drawing/2014/main" id="{6F866688-6EC3-4487-A9F9-AFB686ACFB1D}"/>
              </a:ext>
            </a:extLst>
          </p:cNvPr>
          <p:cNvSpPr txBox="1"/>
          <p:nvPr/>
        </p:nvSpPr>
        <p:spPr>
          <a:xfrm>
            <a:off x="4499992" y="46785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68683176-5CA2-4731-AE9F-03592F8C47E3}"/>
              </a:ext>
            </a:extLst>
          </p:cNvPr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总任务</a:t>
            </a:r>
          </a:p>
        </p:txBody>
      </p:sp>
    </p:spTree>
    <p:extLst>
      <p:ext uri="{BB962C8B-B14F-4D97-AF65-F5344CB8AC3E}">
        <p14:creationId xmlns:p14="http://schemas.microsoft.com/office/powerpoint/2010/main" val="387122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467858"/>
            <a:ext cx="159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MVC</a:t>
            </a:r>
            <a:r>
              <a:rPr lang="zh-CN" altLang="en-US" sz="2400" dirty="0"/>
              <a:t>回顾</a:t>
            </a:r>
          </a:p>
        </p:txBody>
      </p:sp>
      <p:sp>
        <p:nvSpPr>
          <p:cNvPr id="2" name="矩形 1"/>
          <p:cNvSpPr/>
          <p:nvPr/>
        </p:nvSpPr>
        <p:spPr>
          <a:xfrm>
            <a:off x="435673" y="1628800"/>
            <a:ext cx="77438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MVC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Model-View-Controller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）是软件工程中的一种软件设计模式。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PHP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MVC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模式也称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MVC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，从上世纪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70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年代进化而来，是我们在软件开发过程中总结出的一种设计思想。</a:t>
            </a: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不是一门技术，是一种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思想。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19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46785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什么是</a:t>
            </a:r>
            <a:r>
              <a:rPr lang="en-US" altLang="zh-CN" sz="2400" dirty="0"/>
              <a:t>MVC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428596" y="1184671"/>
            <a:ext cx="83918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Model-View-Controller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）是软件工程中的一种软件架构模式。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把软件系统分为三个基本部分：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）、视图（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）和控制器（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的目的是实现一种动态的程序设计，便于后续对程序的修改和扩展简化，并且使程序某一部分的重复利用成为可能。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此模式通过对复杂度的简化，使程序结构更加直观。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07FF547-02D8-0B40-BC65-F0EE45C95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0212" y="4254172"/>
            <a:ext cx="3737028" cy="204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46785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每层作用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MVC</a:t>
            </a:r>
            <a:r>
              <a:rPr lang="zh-CN" altLang="en-US" sz="2400" dirty="0"/>
              <a:t>回顾</a:t>
            </a:r>
          </a:p>
        </p:txBody>
      </p:sp>
      <p:sp>
        <p:nvSpPr>
          <p:cNvPr id="2" name="矩形 1"/>
          <p:cNvSpPr/>
          <p:nvPr/>
        </p:nvSpPr>
        <p:spPr>
          <a:xfrm>
            <a:off x="762305" y="4687037"/>
            <a:ext cx="77438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大部分的业务逻辑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所有的数据库逻辑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。模型提供了连接和操作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的抽象层。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响应用户请求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，以及决定如何展示数据。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渲染数据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方式呈现给用户。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07815"/>
            <a:ext cx="7037182" cy="358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5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06CE9C4-2FE4-4D5F-8E04-033D3C865CDD}"/>
              </a:ext>
            </a:extLst>
          </p:cNvPr>
          <p:cNvSpPr txBox="1"/>
          <p:nvPr/>
        </p:nvSpPr>
        <p:spPr>
          <a:xfrm>
            <a:off x="1043608" y="1484784"/>
            <a:ext cx="7200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模式说法正确的是（）。</a:t>
            </a:r>
            <a:endParaRPr lang="en-US" altLang="zh-CN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.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只是用来将代码分开的方法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b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 .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将显示、流程控制、业务逻辑分开，提高维护性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b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.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视图可以直接通过模型来获取数据进行展示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b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 .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独有的特色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cxnSp>
        <p:nvCxnSpPr>
          <p:cNvPr id="3" name="肘形连接符 5">
            <a:extLst>
              <a:ext uri="{FF2B5EF4-FFF2-40B4-BE49-F238E27FC236}">
                <a16:creationId xmlns:a16="http://schemas.microsoft.com/office/drawing/2014/main" id="{DA16E46F-2895-47FB-B87A-1DB036BF71C5}"/>
              </a:ext>
            </a:extLst>
          </p:cNvPr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7">
            <a:extLst>
              <a:ext uri="{FF2B5EF4-FFF2-40B4-BE49-F238E27FC236}">
                <a16:creationId xmlns:a16="http://schemas.microsoft.com/office/drawing/2014/main" id="{10CDEA48-20B2-42DC-9AA3-DBF823C7FBE7}"/>
              </a:ext>
            </a:extLst>
          </p:cNvPr>
          <p:cNvSpPr txBox="1"/>
          <p:nvPr/>
        </p:nvSpPr>
        <p:spPr>
          <a:xfrm>
            <a:off x="4499992" y="46785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E:\讯飞工作文件\logo\讯飞教育圆形LOGO.png">
            <a:extLst>
              <a:ext uri="{FF2B5EF4-FFF2-40B4-BE49-F238E27FC236}">
                <a16:creationId xmlns:a16="http://schemas.microsoft.com/office/drawing/2014/main" id="{2A36A4F9-EB0E-431A-9A43-C0FDBD42A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2DCE08F6-0098-4A43-BCCC-AD666CD06469}"/>
              </a:ext>
            </a:extLst>
          </p:cNvPr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什么是</a:t>
            </a:r>
            <a:r>
              <a:rPr lang="en-US" altLang="zh-CN" sz="2400" dirty="0"/>
              <a:t>MVC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2BC254-70E7-4F50-91EE-9A981C261335}"/>
              </a:ext>
            </a:extLst>
          </p:cNvPr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机器人1.png">
            <a:extLst>
              <a:ext uri="{FF2B5EF4-FFF2-40B4-BE49-F238E27FC236}">
                <a16:creationId xmlns:a16="http://schemas.microsoft.com/office/drawing/2014/main" id="{6C255B74-33F5-4250-AB46-98B27E0BA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3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7B07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467858"/>
            <a:ext cx="236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什么是</a:t>
            </a:r>
            <a:r>
              <a:rPr lang="en-US" altLang="zh-CN" sz="2400" dirty="0"/>
              <a:t>MVC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424033" y="1471041"/>
            <a:ext cx="83918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一个典型的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MVC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流程：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截获用户发出的请求；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完成状态的读写操作；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把数据传递给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渲染最终结果并呈献给用户。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B69FBF-D881-4EEB-84EC-DA5B158EE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647" y="3401565"/>
            <a:ext cx="4084324" cy="28782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38720D-BA3F-4F6D-8129-DFB313212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970" y="3401565"/>
            <a:ext cx="4119607" cy="27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 rot="10800000" flipV="1">
            <a:off x="0" y="6429396"/>
            <a:ext cx="9144000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92"/>
            <a:ext cx="601558" cy="7300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2240" y="866735"/>
            <a:ext cx="7912573" cy="16594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总任务：能够编写</a:t>
            </a:r>
            <a:r>
              <a:rPr lang="en-US" altLang="zh-CN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PHP MVC</a:t>
            </a:r>
            <a:r>
              <a:rPr lang="zh-CN" altLang="en-US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框架代码，实现创业平台的后台功能</a:t>
            </a:r>
            <a:endParaRPr lang="en-US" altLang="zh-CN" sz="36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239" y="2852936"/>
            <a:ext cx="7912573" cy="26038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任务</a:t>
            </a:r>
            <a:endParaRPr lang="en-US" altLang="zh-CN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理解</a:t>
            </a:r>
            <a:r>
              <a:rPr lang="en-US" altLang="zh-CN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MVC</a:t>
            </a:r>
            <a:r>
              <a:rPr lang="zh-CN" alt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思想</a:t>
            </a:r>
            <a:endParaRPr lang="en-US" altLang="zh-CN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</a:t>
            </a:r>
            <a:r>
              <a:rPr lang="en-US" altLang="zh-CN" sz="28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PHP</a:t>
            </a:r>
            <a:r>
              <a:rPr lang="zh-CN" altLang="en-US" sz="28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面向对象创建控制器类</a:t>
            </a:r>
            <a:endParaRPr lang="en-US" altLang="zh-CN" sz="280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</a:t>
            </a:r>
            <a:r>
              <a:rPr lang="en-US" altLang="zh-CN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PHP</a:t>
            </a:r>
            <a:r>
              <a:rPr lang="zh-CN" alt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完成一个最简单的</a:t>
            </a:r>
            <a:r>
              <a:rPr lang="en-US" altLang="zh-CN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MVC</a:t>
            </a:r>
          </a:p>
        </p:txBody>
      </p:sp>
      <p:pic>
        <p:nvPicPr>
          <p:cNvPr id="7" name="Picture 2" descr="E:\讯飞工作文件\logo\讯飞教育圆形LOGO.png">
            <a:extLst>
              <a:ext uri="{FF2B5EF4-FFF2-40B4-BE49-F238E27FC236}">
                <a16:creationId xmlns:a16="http://schemas.microsoft.com/office/drawing/2014/main" id="{44CB7B3B-4B95-473D-AAAC-F7795690F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652445" cy="652445"/>
          </a:xfrm>
          <a:prstGeom prst="rect">
            <a:avLst/>
          </a:prstGeom>
          <a:noFill/>
        </p:spPr>
      </p:pic>
      <p:cxnSp>
        <p:nvCxnSpPr>
          <p:cNvPr id="10" name="肘形连接符 5">
            <a:extLst>
              <a:ext uri="{FF2B5EF4-FFF2-40B4-BE49-F238E27FC236}">
                <a16:creationId xmlns:a16="http://schemas.microsoft.com/office/drawing/2014/main" id="{FCDF928F-9481-43C6-8C2C-CC7C2C02728D}"/>
              </a:ext>
            </a:extLst>
          </p:cNvPr>
          <p:cNvCxnSpPr/>
          <p:nvPr/>
        </p:nvCxnSpPr>
        <p:spPr>
          <a:xfrm>
            <a:off x="428596" y="785794"/>
            <a:ext cx="7743804" cy="1920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">
            <a:extLst>
              <a:ext uri="{FF2B5EF4-FFF2-40B4-BE49-F238E27FC236}">
                <a16:creationId xmlns:a16="http://schemas.microsoft.com/office/drawing/2014/main" id="{5FA54C4D-966B-4256-9DBF-3F7A63DBE53F}"/>
              </a:ext>
            </a:extLst>
          </p:cNvPr>
          <p:cNvSpPr txBox="1"/>
          <p:nvPr/>
        </p:nvSpPr>
        <p:spPr>
          <a:xfrm>
            <a:off x="4499992" y="46785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E89FD51C-E397-4109-92F9-950288977817}"/>
              </a:ext>
            </a:extLst>
          </p:cNvPr>
          <p:cNvSpPr/>
          <p:nvPr/>
        </p:nvSpPr>
        <p:spPr>
          <a:xfrm>
            <a:off x="1414806" y="307834"/>
            <a:ext cx="2437114" cy="42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总任务</a:t>
            </a:r>
          </a:p>
        </p:txBody>
      </p:sp>
    </p:spTree>
    <p:extLst>
      <p:ext uri="{BB962C8B-B14F-4D97-AF65-F5344CB8AC3E}">
        <p14:creationId xmlns:p14="http://schemas.microsoft.com/office/powerpoint/2010/main" val="53891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9091</TotalTime>
  <Words>1850</Words>
  <Application>Microsoft Macintosh PowerPoint</Application>
  <PresentationFormat>全屏显示(4:3)</PresentationFormat>
  <Paragraphs>297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等线</vt:lpstr>
      <vt:lpstr>等线 Light</vt:lpstr>
      <vt:lpstr>宋体</vt:lpstr>
      <vt:lpstr>Microsoft YaHei</vt:lpstr>
      <vt:lpstr>Microsoft YaHei</vt:lpstr>
      <vt:lpstr>Arial</vt:lpstr>
      <vt:lpstr>Calibri</vt:lpstr>
      <vt:lpstr>Consolas</vt:lpstr>
      <vt:lpstr>Menlo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Cheung Humbert</cp:lastModifiedBy>
  <cp:revision>614</cp:revision>
  <dcterms:created xsi:type="dcterms:W3CDTF">2015-07-08T10:50:00Z</dcterms:created>
  <dcterms:modified xsi:type="dcterms:W3CDTF">2021-11-08T03:18:18Z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