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303" r:id="rId3"/>
    <p:sldId id="302" r:id="rId4"/>
    <p:sldId id="261" r:id="rId5"/>
    <p:sldId id="291" r:id="rId6"/>
    <p:sldId id="300" r:id="rId7"/>
    <p:sldId id="299" r:id="rId8"/>
    <p:sldId id="292" r:id="rId9"/>
    <p:sldId id="301" r:id="rId10"/>
    <p:sldId id="277" r:id="rId11"/>
    <p:sldId id="298" r:id="rId12"/>
    <p:sldId id="283" r:id="rId13"/>
    <p:sldId id="284" r:id="rId14"/>
    <p:sldId id="289" r:id="rId15"/>
    <p:sldId id="290" r:id="rId16"/>
    <p:sldId id="265" r:id="rId17"/>
    <p:sldId id="264" r:id="rId18"/>
    <p:sldId id="285" r:id="rId19"/>
    <p:sldId id="286" r:id="rId20"/>
    <p:sldId id="287" r:id="rId21"/>
    <p:sldId id="288" r:id="rId22"/>
    <p:sldId id="294" r:id="rId23"/>
    <p:sldId id="296" r:id="rId24"/>
    <p:sldId id="295" r:id="rId25"/>
    <p:sldId id="281" r:id="rId26"/>
    <p:sldId id="293" r:id="rId27"/>
    <p:sldId id="297" r:id="rId28"/>
    <p:sldId id="28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6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25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2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207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6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6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2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7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5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B37E-9C28-4271-B668-1A6EE05EB507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8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ctrTitle"/>
          </p:nvPr>
        </p:nvSpPr>
        <p:spPr>
          <a:xfrm>
            <a:off x="1134719" y="1795256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104" y="532369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Исполнитель:  Гуща А.В.</a:t>
            </a:r>
          </a:p>
          <a:p>
            <a:pPr algn="l"/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 err="1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Асенчик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О.Д.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01368" y="964664"/>
            <a:ext cx="8613713" cy="2679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Презентация к отчету по преддипломной практике</a:t>
            </a:r>
            <a:endParaRPr lang="ru-R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506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3088" flipH="1">
            <a:off x="708025" y="4474492"/>
            <a:ext cx="24669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255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41682" y="13906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8800" dirty="0" smtClean="0">
                <a:ln w="38100">
                  <a:solidFill>
                    <a:schemeClr val="accent2"/>
                  </a:solidFill>
                </a:ln>
              </a:rPr>
              <a:t>Алгоритм решения задачи</a:t>
            </a:r>
            <a:endParaRPr lang="ru-RU" sz="88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3597803"/>
            <a:ext cx="3752850" cy="326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423410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0"/>
            <a:ext cx="832103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42564" y="228414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b="1" i="1" dirty="0" smtClean="0">
                <a:ln w="38100">
                  <a:solidFill>
                    <a:schemeClr val="accent2"/>
                  </a:solidFill>
                </a:ln>
              </a:rPr>
              <a:t>Клиент-Сервер</a:t>
            </a:r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099"/>
            <a:ext cx="9081430" cy="481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www.kv.by/data/software/2009/20092908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180" y="3471637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www.moluch.ru/archive/87/16899/images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" y="234951"/>
            <a:ext cx="11092036" cy="63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66415" y="761814"/>
            <a:ext cx="2786384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b="1" i="1" dirty="0" smtClean="0">
                <a:ln w="38100">
                  <a:solidFill>
                    <a:schemeClr val="accent2"/>
                  </a:solidFill>
                </a:ln>
              </a:rPr>
              <a:t>MVC</a:t>
            </a:r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771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52214"/>
            <a:ext cx="2786384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37864" y="171078"/>
            <a:ext cx="38150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b="1" i="1" dirty="0" smtClean="0">
                <a:ln w="38100">
                  <a:solidFill>
                    <a:schemeClr val="accent2"/>
                  </a:solidFill>
                </a:ln>
              </a:rPr>
              <a:t>AIML</a:t>
            </a:r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37775" y="152214"/>
            <a:ext cx="5362785" cy="36625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&lt;category&gt;</a:t>
            </a:r>
            <a:r>
              <a:rPr kumimoji="0" lang="be-BY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be-BY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&lt;pattern&gt;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be-BY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Какое ваше имя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be-BY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&lt;/pattern&gt;</a:t>
            </a:r>
            <a:r>
              <a:rPr kumimoji="0" lang="be-BY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be-BY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&lt;template&gt;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be-BY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Моё имя – Олег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be-BY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&lt;/template&gt;</a:t>
            </a:r>
            <a:r>
              <a:rPr kumimoji="0" lang="be-BY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&lt;/category&gt;</a:t>
            </a:r>
            <a:r>
              <a:rPr kumimoji="0" lang="be-BY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e-BY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1726" y="2731770"/>
            <a:ext cx="6587489" cy="38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3532" y="5143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1500" dirty="0" smtClean="0">
                <a:ln w="38100">
                  <a:solidFill>
                    <a:schemeClr val="accent2"/>
                  </a:solidFill>
                </a:ln>
              </a:rPr>
              <a:t>Разработка приложения</a:t>
            </a:r>
            <a:endParaRPr lang="ru-RU" sz="115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3060801"/>
            <a:ext cx="3888568" cy="33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Картинки по запросу ajax programming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60" y="2491182"/>
            <a:ext cx="20574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mdm.com/wp-content/upload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0105">
            <a:off x="-532708" y="1148681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upload.wikimedia.org/wikipedia/ru/7/70/Spring_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2" y="4394233"/>
            <a:ext cx="4416425" cy="24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463">
            <a:off x="3891648" y="227808"/>
            <a:ext cx="6082717" cy="608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exuberantsolutions.com/course_logo/jquer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8530">
            <a:off x="8350452" y="1044970"/>
            <a:ext cx="2032076" cy="21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www.mvnsearch.org/navigation/ide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559">
            <a:off x="8526202" y="4002190"/>
            <a:ext cx="1912341" cy="19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23515" y="18865"/>
            <a:ext cx="10626418" cy="969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ln w="38100">
                  <a:solidFill>
                    <a:schemeClr val="accent2"/>
                  </a:solidFill>
                </a:ln>
              </a:rPr>
              <a:t>Использованные технологии</a:t>
            </a:r>
            <a:endParaRPr lang="ru-RU" sz="54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162" name="Picture 18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6313">
            <a:off x="3011840" y="1433485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Картинки по запросу knockout.j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00" b="81000" l="22229" r="78434">
                        <a14:foregroundMark x1="53253" y1="45750" x2="53253" y2="45750"/>
                        <a14:foregroundMark x1="61446" y1="60250" x2="61446" y2="60250"/>
                        <a14:foregroundMark x1="66386" y1="60250" x2="66386" y2="60250"/>
                        <a14:foregroundMark x1="71687" y1="48000" x2="71687" y2="48000"/>
                        <a14:foregroundMark x1="48253" y1="61500" x2="48253" y2="61500"/>
                        <a14:foregroundMark x1="45060" y1="59000" x2="45060" y2="59000"/>
                        <a14:foregroundMark x1="38313" y1="50500" x2="38313" y2="50500"/>
                        <a14:foregroundMark x1="30120" y1="54250" x2="30120" y2="54250"/>
                        <a14:foregroundMark x1="75181" y1="60250" x2="75181" y2="6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9626">
            <a:off x="-68499" y="2902714"/>
            <a:ext cx="4398946" cy="10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t="-2857" b="-4286"/>
          <a:stretch/>
        </p:blipFill>
        <p:spPr bwMode="auto">
          <a:xfrm>
            <a:off x="0" y="1051559"/>
            <a:ext cx="12192000" cy="6046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80" y="171450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815" y="685614"/>
            <a:ext cx="2786384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7814" y="1733998"/>
            <a:ext cx="9739635" cy="5124002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37813" y="266963"/>
            <a:ext cx="104825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9600" b="1" i="1" dirty="0" smtClean="0">
                <a:ln w="38100">
                  <a:solidFill>
                    <a:schemeClr val="accent2"/>
                  </a:solidFill>
                </a:ln>
              </a:rPr>
              <a:t>Конфигурация</a:t>
            </a:r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948" y="224838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	EPAM</a:t>
            </a:r>
            <a:r>
              <a:rPr lang="ru-RU" dirty="0" smtClean="0"/>
              <a:t> </a:t>
            </a:r>
            <a:r>
              <a:rPr lang="ru-RU" i="1" dirty="0" err="1"/>
              <a:t>Systems</a:t>
            </a:r>
            <a:r>
              <a:rPr lang="ru-RU" dirty="0"/>
              <a:t> – крупнейший поставщик услуг в области разработки проектного (заказного) программного обеспечения и решений в Центральной и Восточной Европе. Созданная в 1993 году, сегодня компания имеет представительства в 17 странах мира, более 13 000 высококвалифицированных специалистов в штате, и продолжает активно расти. Реализовав тысячи сложных и масштабных решений для заказчиков по всему миру, </a:t>
            </a:r>
            <a:r>
              <a:rPr lang="ru-RU" i="1" dirty="0"/>
              <a:t>EPAM</a:t>
            </a:r>
            <a:r>
              <a:rPr lang="ru-RU" dirty="0"/>
              <a:t> </a:t>
            </a:r>
            <a:r>
              <a:rPr lang="ru-RU" i="1" dirty="0" err="1"/>
              <a:t>Systems</a:t>
            </a:r>
            <a:r>
              <a:rPr lang="ru-RU" dirty="0"/>
              <a:t> неизменно остается признанным лидером в таких областях, как:</a:t>
            </a:r>
          </a:p>
          <a:p>
            <a:pPr lvl="0"/>
            <a:r>
              <a:rPr lang="ru-RU" dirty="0"/>
              <a:t>разработка, тестирование, сопровождение и поддержка заказного программного обеспечения и бизнес-приложений;</a:t>
            </a:r>
          </a:p>
          <a:p>
            <a:pPr lvl="0"/>
            <a:r>
              <a:rPr lang="ru-RU" dirty="0"/>
              <a:t>интеграция приложений на базе продуктов </a:t>
            </a:r>
            <a:r>
              <a:rPr lang="ru-RU" i="1" dirty="0"/>
              <a:t>SAP</a:t>
            </a:r>
            <a:r>
              <a:rPr lang="ru-RU" dirty="0"/>
              <a:t>, </a:t>
            </a:r>
            <a:r>
              <a:rPr lang="ru-RU" i="1" dirty="0" err="1"/>
              <a:t>Oracle</a:t>
            </a:r>
            <a:r>
              <a:rPr lang="ru-RU" dirty="0"/>
              <a:t>, </a:t>
            </a:r>
            <a:r>
              <a:rPr lang="ru-RU" i="1" dirty="0"/>
              <a:t>IBM</a:t>
            </a:r>
            <a:r>
              <a:rPr lang="ru-RU" dirty="0"/>
              <a:t>, </a:t>
            </a:r>
            <a:r>
              <a:rPr lang="ru-RU" i="1" dirty="0" err="1"/>
              <a:t>Microsoft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миграция приложений на новую интеграционную платформу;</a:t>
            </a:r>
          </a:p>
          <a:p>
            <a:r>
              <a:rPr lang="ru-RU" dirty="0"/>
              <a:t>создание выделенных центров разработки (центров компетенции), центров тестирования и контроля качества программного обеспечения</a:t>
            </a:r>
          </a:p>
        </p:txBody>
      </p:sp>
      <p:pic>
        <p:nvPicPr>
          <p:cNvPr id="6146" name="Picture 2" descr="http://careers.epam.by/etc/designs/epam-core/images/common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36" y="-132862"/>
            <a:ext cx="5238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areers.epam.by/content/dam/epam/careers/infographics/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58" y="393873"/>
            <a:ext cx="2111528" cy="20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.dou.ua/storage-files/13116257_10209525941449514_4807616636600582763_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9261">
            <a:off x="9242014" y="4299817"/>
            <a:ext cx="2418782" cy="167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210618" y="71561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 smtClean="0">
                <a:ln w="38100">
                  <a:solidFill>
                    <a:schemeClr val="accent2"/>
                  </a:solidFill>
                </a:ln>
              </a:rPr>
              <a:t>Место практики</a:t>
            </a:r>
            <a:endParaRPr lang="ru-RU" sz="4400" dirty="0">
              <a:ln w="38100"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971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0807" y="114161"/>
            <a:ext cx="7114227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7200" b="1" i="1" dirty="0" err="1" smtClean="0">
                <a:ln w="38100">
                  <a:solidFill>
                    <a:schemeClr val="accent2"/>
                  </a:solidFill>
                </a:ln>
              </a:rPr>
              <a:t>Сервлеты</a:t>
            </a:r>
            <a:endParaRPr lang="ru-RU" sz="72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38206"/>
            <a:ext cx="6774815" cy="521979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81650" y="0"/>
            <a:ext cx="6610350" cy="5086350"/>
          </a:xfrm>
          <a:prstGeom prst="rect">
            <a:avLst/>
          </a:prstGeom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6190933" cy="55054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r="57838"/>
          <a:stretch/>
        </p:blipFill>
        <p:spPr>
          <a:xfrm>
            <a:off x="6190933" y="1371600"/>
            <a:ext cx="2530157" cy="546735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80380" y="-114485"/>
            <a:ext cx="8858250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9600" b="1" i="1" dirty="0" smtClean="0">
                <a:ln w="38100">
                  <a:solidFill>
                    <a:schemeClr val="accent2"/>
                  </a:solidFill>
                </a:ln>
              </a:rPr>
              <a:t>Логика бота</a:t>
            </a:r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60955"/>
          <a:stretch/>
        </p:blipFill>
        <p:spPr>
          <a:xfrm>
            <a:off x="8721090" y="1371600"/>
            <a:ext cx="2343150" cy="5467350"/>
          </a:xfrm>
          <a:prstGeom prst="rect">
            <a:avLst/>
          </a:prstGeom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3389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47650" y="171450"/>
            <a:ext cx="11944350" cy="1592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Проверка правописания</a:t>
            </a:r>
            <a:endParaRPr lang="ru-RU" sz="60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964" t="7850" r="1607" b="1707"/>
          <a:stretch/>
        </p:blipFill>
        <p:spPr bwMode="auto">
          <a:xfrm>
            <a:off x="240030" y="1554481"/>
            <a:ext cx="10069830" cy="4937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48590" y="139064"/>
            <a:ext cx="11944350" cy="1592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7200" b="1" i="1" dirty="0" smtClean="0">
                <a:ln w="38100">
                  <a:solidFill>
                    <a:schemeClr val="accent2"/>
                  </a:solidFill>
                </a:ln>
              </a:rPr>
              <a:t>Наполнение данными</a:t>
            </a:r>
            <a:endParaRPr lang="ru-RU" sz="72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r="67112"/>
          <a:stretch/>
        </p:blipFill>
        <p:spPr>
          <a:xfrm>
            <a:off x="0" y="1611631"/>
            <a:ext cx="2548889" cy="5246369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r="40530"/>
          <a:stretch/>
        </p:blipFill>
        <p:spPr>
          <a:xfrm>
            <a:off x="4514848" y="1851660"/>
            <a:ext cx="3589022" cy="4606290"/>
          </a:xfrm>
          <a:prstGeom prst="rect">
            <a:avLst/>
          </a:prstGeom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2"/>
          <a:srcRect l="80618"/>
          <a:stretch/>
        </p:blipFill>
        <p:spPr>
          <a:xfrm>
            <a:off x="2548889" y="1611630"/>
            <a:ext cx="1965959" cy="52463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3"/>
          <a:srcRect l="77588"/>
          <a:stretch/>
        </p:blipFill>
        <p:spPr>
          <a:xfrm>
            <a:off x="8103870" y="1851660"/>
            <a:ext cx="1352548" cy="46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45770" y="125730"/>
            <a:ext cx="11944350" cy="1592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b="1" i="1" dirty="0" smtClean="0">
                <a:ln w="38100">
                  <a:solidFill>
                    <a:schemeClr val="accent2"/>
                  </a:solidFill>
                </a:ln>
              </a:rPr>
              <a:t>Интеграция </a:t>
            </a:r>
            <a:r>
              <a:rPr lang="en-US" sz="5400" b="1" i="1" dirty="0" smtClean="0">
                <a:ln w="38100">
                  <a:solidFill>
                    <a:schemeClr val="accent2"/>
                  </a:solidFill>
                </a:ln>
              </a:rPr>
              <a:t>c</a:t>
            </a:r>
            <a:r>
              <a:rPr lang="ru-RU" sz="5400" b="1" i="1" dirty="0" smtClean="0">
                <a:ln w="38100">
                  <a:solidFill>
                    <a:schemeClr val="accent2"/>
                  </a:solidFill>
                </a:ln>
              </a:rPr>
              <a:t> </a:t>
            </a:r>
            <a:r>
              <a:rPr lang="ru-RU" sz="5400" b="1" i="1" dirty="0" err="1" smtClean="0">
                <a:ln w="38100">
                  <a:solidFill>
                    <a:schemeClr val="accent2"/>
                  </a:solidFill>
                </a:ln>
              </a:rPr>
              <a:t>Телеграм</a:t>
            </a:r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293494"/>
            <a:ext cx="8975110" cy="53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98129" y="2064325"/>
            <a:ext cx="978821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8800" dirty="0" smtClean="0">
                <a:ln w="38100">
                  <a:solidFill>
                    <a:schemeClr val="accent2"/>
                  </a:solidFill>
                </a:ln>
              </a:rPr>
              <a:t>Демонстрация приложения</a:t>
            </a:r>
            <a:endParaRPr lang="ru-RU" sz="88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3060801"/>
            <a:ext cx="3888568" cy="33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7162800" cy="68378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80" y="2683137"/>
            <a:ext cx="3721600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pp.userapi.com/c636721/v636721888/6468b/UGQwA1NrvS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14300"/>
            <a:ext cx="4194810" cy="65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pp.userapi.com/c636721/v636721888/64681/oEUimFAhFzY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30" y="114300"/>
            <a:ext cx="4411980" cy="6549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8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678" y="2598058"/>
            <a:ext cx="8596668" cy="132080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sz="6000" dirty="0"/>
          </a:p>
        </p:txBody>
      </p:sp>
      <p:pic>
        <p:nvPicPr>
          <p:cNvPr id="3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3060801"/>
            <a:ext cx="3888568" cy="33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 noGrp="1"/>
          </p:cNvSpPr>
          <p:nvPr>
            <p:ph type="title"/>
          </p:nvPr>
        </p:nvSpPr>
        <p:spPr>
          <a:xfrm>
            <a:off x="1024044" y="2857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ln w="38100">
                  <a:solidFill>
                    <a:schemeClr val="accent2"/>
                  </a:solidFill>
                </a:ln>
              </a:rPr>
              <a:t>Задание</a:t>
            </a:r>
            <a:endParaRPr lang="ru-RU" sz="5400" dirty="0">
              <a:ln w="38100">
                <a:solidFill>
                  <a:schemeClr val="accent2"/>
                </a:solidFill>
              </a:ln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05214" y="1409700"/>
            <a:ext cx="9576986" cy="4832350"/>
          </a:xfrm>
        </p:spPr>
        <p:txBody>
          <a:bodyPr>
            <a:noAutofit/>
          </a:bodyPr>
          <a:lstStyle/>
          <a:p>
            <a:pPr lvl="0"/>
            <a:r>
              <a:rPr lang="ru-RU" sz="1600" dirty="0"/>
              <a:t>изучение требований, предъявляемых к безопасной и комфортной работе инженеров-программистов;</a:t>
            </a:r>
            <a:endParaRPr lang="be-BY" sz="1600" dirty="0"/>
          </a:p>
          <a:p>
            <a:pPr lvl="0"/>
            <a:r>
              <a:rPr lang="ru-RU" sz="1600" dirty="0"/>
              <a:t>знакомство со спецификой этапов жизненного цикла программного продукта;</a:t>
            </a:r>
            <a:endParaRPr lang="be-BY" sz="1600" dirty="0"/>
          </a:p>
          <a:p>
            <a:pPr lvl="0"/>
            <a:r>
              <a:rPr lang="ru-RU" sz="1600" dirty="0"/>
              <a:t>изучение принципов работы программ для имитации речевого поведения человека при общении с одним или многими собеседниками;</a:t>
            </a:r>
            <a:endParaRPr lang="be-BY" sz="1600" dirty="0"/>
          </a:p>
          <a:p>
            <a:pPr lvl="0"/>
            <a:r>
              <a:rPr lang="ru-RU" sz="1600" dirty="0"/>
              <a:t>изучение языка разметки искусственного интеллекта  </a:t>
            </a:r>
            <a:r>
              <a:rPr lang="ru-RU" sz="1600" i="1" dirty="0"/>
              <a:t>AIML</a:t>
            </a:r>
            <a:r>
              <a:rPr lang="ru-RU" sz="1600" dirty="0"/>
              <a:t> с целью анализа его возможностей для построения интеллектуального чат-бота;</a:t>
            </a:r>
            <a:endParaRPr lang="be-BY" sz="1600" dirty="0"/>
          </a:p>
          <a:p>
            <a:pPr lvl="0"/>
            <a:r>
              <a:rPr lang="ru-RU" sz="1600" dirty="0"/>
              <a:t>изучение существующих </a:t>
            </a:r>
            <a:r>
              <a:rPr lang="ru-RU" sz="1600" dirty="0" err="1"/>
              <a:t>фреймворков</a:t>
            </a:r>
            <a:r>
              <a:rPr lang="ru-RU" sz="1600" dirty="0"/>
              <a:t> (</a:t>
            </a:r>
            <a:r>
              <a:rPr lang="ru-RU" sz="1600" i="1" dirty="0"/>
              <a:t>API</a:t>
            </a:r>
            <a:r>
              <a:rPr lang="ru-RU" sz="1600" dirty="0"/>
              <a:t>) для построения чат-ботов на базе распространенных текстовых менеджеров  (</a:t>
            </a:r>
            <a:r>
              <a:rPr lang="ru-RU" sz="1600" i="1" dirty="0" err="1"/>
              <a:t>Telegram</a:t>
            </a:r>
            <a:r>
              <a:rPr lang="ru-RU" sz="1600" dirty="0"/>
              <a:t>, </a:t>
            </a:r>
            <a:r>
              <a:rPr lang="ru-RU" sz="1600" i="1" dirty="0" err="1"/>
              <a:t>Facebook</a:t>
            </a:r>
            <a:r>
              <a:rPr lang="ru-RU" sz="1600" dirty="0"/>
              <a:t>, </a:t>
            </a:r>
            <a:r>
              <a:rPr lang="ru-RU" sz="1600" i="1" dirty="0" err="1"/>
              <a:t>Skype</a:t>
            </a:r>
            <a:r>
              <a:rPr lang="ru-RU" sz="1600" dirty="0"/>
              <a:t> и </a:t>
            </a:r>
            <a:r>
              <a:rPr lang="ru-RU" sz="1600" dirty="0" err="1"/>
              <a:t>др</a:t>
            </a:r>
            <a:r>
              <a:rPr lang="ru-RU" sz="1600" dirty="0"/>
              <a:t>);</a:t>
            </a:r>
            <a:endParaRPr lang="be-BY" sz="1600" dirty="0"/>
          </a:p>
          <a:p>
            <a:pPr lvl="0"/>
            <a:r>
              <a:rPr lang="ru-RU" sz="1600" dirty="0"/>
              <a:t>проектирование структуры программного комплекса и базы данных для хранения информации в соответствии с темой дипломной работы;</a:t>
            </a:r>
            <a:endParaRPr lang="be-BY" sz="1600" dirty="0"/>
          </a:p>
          <a:p>
            <a:pPr lvl="0"/>
            <a:r>
              <a:rPr lang="ru-RU" sz="1600" dirty="0"/>
              <a:t>разработка программного модуля для запроса информации из базы данных заданной предметной области на основе текстового пользовательского запроса;</a:t>
            </a:r>
            <a:endParaRPr lang="be-BY" sz="1600" dirty="0"/>
          </a:p>
          <a:p>
            <a:pPr lvl="0"/>
            <a:r>
              <a:rPr lang="ru-RU" sz="1600" dirty="0"/>
              <a:t>формирование информационной базы для выполнения дипломной работы и тестирования предполагаемых к созданию программных продуктов;</a:t>
            </a:r>
            <a:endParaRPr lang="be-BY" sz="1600" dirty="0"/>
          </a:p>
          <a:p>
            <a:pPr lvl="0"/>
            <a:r>
              <a:rPr lang="ru-RU" sz="1600" dirty="0"/>
              <a:t>создание прототипа программного продукта в соответствии с темой дипломной работы.</a:t>
            </a:r>
            <a:endParaRPr lang="be-BY" sz="1600" dirty="0"/>
          </a:p>
          <a:p>
            <a:pPr marL="0" indent="0">
              <a:lnSpc>
                <a:spcPct val="250000"/>
              </a:lnSpc>
              <a:buNone/>
            </a:pPr>
            <a:endParaRPr lang="ru-RU" sz="1600" i="1" dirty="0" smtClean="0"/>
          </a:p>
        </p:txBody>
      </p:sp>
      <p:pic>
        <p:nvPicPr>
          <p:cNvPr id="7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21994" y="15241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600" dirty="0" smtClean="0">
                <a:ln w="38100">
                  <a:solidFill>
                    <a:schemeClr val="accent2"/>
                  </a:solidFill>
                </a:ln>
              </a:rPr>
              <a:t>Аналоги</a:t>
            </a:r>
            <a:endParaRPr lang="ru-RU" sz="166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22530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3060801"/>
            <a:ext cx="3888568" cy="33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42564" y="228414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42564" y="331284"/>
            <a:ext cx="112445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>
                <a:ln w="38100">
                  <a:solidFill>
                    <a:schemeClr val="accent2"/>
                  </a:solidFill>
                </a:ln>
              </a:rPr>
              <a:t>orangesmile.com/destinations/</a:t>
            </a:r>
            <a:r>
              <a:rPr lang="en-US" sz="4400" b="1" i="1" dirty="0" err="1" smtClean="0">
                <a:ln w="38100">
                  <a:solidFill>
                    <a:schemeClr val="accent2"/>
                  </a:solidFill>
                </a:ln>
              </a:rPr>
              <a:t>gomel</a:t>
            </a:r>
            <a:endParaRPr lang="ru-RU" sz="4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299209"/>
            <a:ext cx="11858147" cy="5090161"/>
          </a:xfrm>
          <a:prstGeom prst="rect">
            <a:avLst/>
          </a:prstGeom>
        </p:spPr>
      </p:pic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351796" y="119146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0010" y="327993"/>
            <a:ext cx="8492489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i="1" dirty="0" smtClean="0">
                <a:ln w="38100">
                  <a:solidFill>
                    <a:schemeClr val="accent2"/>
                  </a:solidFill>
                </a:ln>
              </a:rPr>
              <a:t>orangesmile.com</a:t>
            </a:r>
            <a:endParaRPr lang="ru-RU" sz="4400" b="1" i="1" dirty="0" smtClean="0">
              <a:ln w="38100">
                <a:solidFill>
                  <a:schemeClr val="accent2"/>
                </a:solidFill>
              </a:ln>
            </a:endParaRPr>
          </a:p>
          <a:p>
            <a:pPr algn="ctr"/>
            <a:r>
              <a:rPr lang="en-US" sz="6000" b="1" i="1" dirty="0" smtClean="0">
                <a:ln w="38100">
                  <a:solidFill>
                    <a:schemeClr val="accent2"/>
                  </a:solidFill>
                </a:ln>
              </a:rPr>
              <a:t>VS </a:t>
            </a:r>
            <a:endParaRPr lang="ru-RU" sz="6000" b="1" i="1" dirty="0">
              <a:ln w="38100">
                <a:solidFill>
                  <a:schemeClr val="accent2"/>
                </a:solidFill>
              </a:ln>
            </a:endParaRPr>
          </a:p>
          <a:p>
            <a:pPr algn="ctr"/>
            <a:r>
              <a:rPr lang="ru-RU" sz="4400" b="1" i="1" dirty="0">
                <a:ln w="38100">
                  <a:solidFill>
                    <a:schemeClr val="accent2"/>
                  </a:solidFill>
                </a:ln>
              </a:rPr>
              <a:t>чат-бот</a:t>
            </a:r>
            <a:r>
              <a:rPr lang="be-BY" sz="6000" b="1" i="1" dirty="0">
                <a:ln w="38100">
                  <a:solidFill>
                    <a:schemeClr val="accent2"/>
                  </a:solidFill>
                </a:ln>
              </a:rPr>
              <a:t> </a:t>
            </a:r>
            <a:endParaRPr lang="ru-RU" sz="6000" b="1" i="1" dirty="0">
              <a:ln w="38100">
                <a:solidFill>
                  <a:schemeClr val="accent2"/>
                </a:solidFill>
              </a:ln>
            </a:endParaRPr>
          </a:p>
          <a:p>
            <a:endParaRPr lang="ru-RU" sz="4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0125" y="2429291"/>
            <a:ext cx="75745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+</a:t>
            </a:r>
            <a:endParaRPr lang="ru-RU" sz="6000" dirty="0" smtClean="0"/>
          </a:p>
          <a:p>
            <a:r>
              <a:rPr lang="ru-RU" sz="2400" dirty="0" smtClean="0"/>
              <a:t>Визуальный интерфейс</a:t>
            </a:r>
          </a:p>
          <a:p>
            <a:r>
              <a:rPr lang="ru-RU" sz="2400" dirty="0" smtClean="0"/>
              <a:t>Не требует </a:t>
            </a:r>
            <a:r>
              <a:rPr lang="ru-RU" sz="2400" dirty="0" smtClean="0"/>
              <a:t>дополнительной установки приложения</a:t>
            </a:r>
          </a:p>
          <a:p>
            <a:r>
              <a:rPr lang="ru-RU" sz="2400" dirty="0" smtClean="0"/>
              <a:t>Большое количество информации </a:t>
            </a:r>
            <a:endParaRPr lang="be-BY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45639" y="4552949"/>
            <a:ext cx="68435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-</a:t>
            </a:r>
            <a:endParaRPr lang="ru-RU" sz="6000" dirty="0"/>
          </a:p>
          <a:p>
            <a:r>
              <a:rPr lang="ru-RU" sz="2400" dirty="0" smtClean="0"/>
              <a:t>Сложнее реализация и поддержка</a:t>
            </a:r>
          </a:p>
          <a:p>
            <a:r>
              <a:rPr lang="ru-RU" sz="2400" dirty="0" smtClean="0"/>
              <a:t>Сложнее расширение</a:t>
            </a:r>
          </a:p>
          <a:p>
            <a:r>
              <a:rPr lang="ru-RU" sz="2400" dirty="0" smtClean="0"/>
              <a:t>Поиск информации возложен на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2582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8754" y="91254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b="1" i="1" dirty="0" smtClean="0">
                <a:ln w="38100">
                  <a:solidFill>
                    <a:schemeClr val="accent2"/>
                  </a:solidFill>
                </a:ln>
              </a:rPr>
              <a:t>Приложение</a:t>
            </a:r>
            <a:endParaRPr lang="en-US" sz="5400" b="1" i="1" dirty="0" smtClean="0">
              <a:ln w="38100">
                <a:solidFill>
                  <a:schemeClr val="accent2"/>
                </a:solidFill>
              </a:ln>
            </a:endParaRPr>
          </a:p>
          <a:p>
            <a:r>
              <a:rPr lang="be-BY" sz="5400" b="1" i="1" dirty="0" smtClean="0">
                <a:ln w="38100">
                  <a:solidFill>
                    <a:schemeClr val="accent2"/>
                  </a:solidFill>
                </a:ln>
              </a:rPr>
              <a:t>«</a:t>
            </a:r>
            <a:r>
              <a:rPr lang="be-BY" sz="5400" b="1" i="1" dirty="0">
                <a:ln w="38100">
                  <a:solidFill>
                    <a:schemeClr val="accent2"/>
                  </a:solidFill>
                </a:ln>
              </a:rPr>
              <a:t>Гомель — городской гид» </a:t>
            </a:r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ontent.onliner.by/news/2013/06/default/f57a8af35266628b986787e7162f5fb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" y="1879281"/>
            <a:ext cx="29241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ntent.onliner.by/news/2013/06/default/537f5947c35eccea758ecbe725928b7a_13716696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42" y="1879280"/>
            <a:ext cx="29241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ntent.onliner.by/news/2013/06/default/537f5947c35eccea758ecbe725928b7a_13716696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99" y="1879280"/>
            <a:ext cx="29241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148590" y="170696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i="1" dirty="0" smtClean="0">
                <a:ln w="38100">
                  <a:solidFill>
                    <a:schemeClr val="accent2"/>
                  </a:solidFill>
                </a:ln>
              </a:rPr>
              <a:t>Приложение</a:t>
            </a:r>
            <a:r>
              <a:rPr lang="ru-RU" sz="4000" b="1" i="1" dirty="0">
                <a:ln w="38100">
                  <a:solidFill>
                    <a:schemeClr val="accent2"/>
                  </a:solidFill>
                </a:ln>
              </a:rPr>
              <a:t> </a:t>
            </a:r>
            <a:r>
              <a:rPr lang="be-BY" sz="4000" b="1" i="1" dirty="0" smtClean="0">
                <a:ln w="38100">
                  <a:solidFill>
                    <a:schemeClr val="accent2"/>
                  </a:solidFill>
                </a:ln>
              </a:rPr>
              <a:t>«Гомель </a:t>
            </a:r>
            <a:r>
              <a:rPr lang="be-BY" sz="4000" b="1" i="1" dirty="0">
                <a:ln w="38100">
                  <a:solidFill>
                    <a:schemeClr val="accent2"/>
                  </a:solidFill>
                </a:ln>
              </a:rPr>
              <a:t>— городской гид</a:t>
            </a:r>
            <a:r>
              <a:rPr lang="be-BY" sz="4000" b="1" i="1" dirty="0" smtClean="0">
                <a:ln w="38100">
                  <a:solidFill>
                    <a:schemeClr val="accent2"/>
                  </a:solidFill>
                </a:ln>
              </a:rPr>
              <a:t>»</a:t>
            </a:r>
          </a:p>
          <a:p>
            <a:pPr algn="ctr"/>
            <a:r>
              <a:rPr lang="be-BY" sz="5400" b="1" i="1" dirty="0">
                <a:ln w="38100">
                  <a:solidFill>
                    <a:schemeClr val="accent2"/>
                  </a:solidFill>
                </a:ln>
              </a:rPr>
              <a:t> </a:t>
            </a:r>
            <a:r>
              <a:rPr lang="en-US" sz="5400" b="1" i="1" dirty="0" smtClean="0">
                <a:ln w="38100">
                  <a:solidFill>
                    <a:schemeClr val="accent2"/>
                  </a:solidFill>
                </a:ln>
              </a:rPr>
              <a:t>VS </a:t>
            </a:r>
            <a:endParaRPr lang="ru-RU" sz="5400" b="1" i="1" dirty="0" smtClean="0">
              <a:ln w="38100">
                <a:solidFill>
                  <a:schemeClr val="accent2"/>
                </a:solidFill>
              </a:ln>
            </a:endParaRPr>
          </a:p>
          <a:p>
            <a:pPr algn="ctr"/>
            <a:r>
              <a:rPr lang="ru-RU" sz="4000" b="1" i="1" dirty="0" smtClean="0">
                <a:ln w="38100">
                  <a:solidFill>
                    <a:schemeClr val="accent2"/>
                  </a:solidFill>
                </a:ln>
              </a:rPr>
              <a:t>чат-бот</a:t>
            </a:r>
            <a:r>
              <a:rPr lang="be-BY" sz="5400" b="1" i="1" dirty="0" smtClean="0">
                <a:ln w="38100">
                  <a:solidFill>
                    <a:schemeClr val="accent2"/>
                  </a:solidFill>
                </a:ln>
              </a:rPr>
              <a:t> </a:t>
            </a:r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5629" y="2739776"/>
            <a:ext cx="3530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+</a:t>
            </a:r>
            <a:endParaRPr lang="ru-RU" sz="6000" dirty="0" smtClean="0"/>
          </a:p>
          <a:p>
            <a:r>
              <a:rPr lang="ru-RU" sz="2400" dirty="0" smtClean="0"/>
              <a:t>Визуальный интерфейс</a:t>
            </a:r>
            <a:endParaRPr lang="be-BY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65629" y="4208352"/>
            <a:ext cx="836639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-</a:t>
            </a:r>
            <a:endParaRPr lang="ru-RU" sz="6000" dirty="0"/>
          </a:p>
          <a:p>
            <a:r>
              <a:rPr lang="ru-RU" sz="2400" dirty="0" smtClean="0"/>
              <a:t>Требует отдельной </a:t>
            </a:r>
            <a:r>
              <a:rPr lang="ru-RU" sz="2400" dirty="0" smtClean="0"/>
              <a:t>установки приложения </a:t>
            </a:r>
            <a:r>
              <a:rPr lang="ru-RU" sz="2400" dirty="0" smtClean="0"/>
              <a:t>и обновлений</a:t>
            </a:r>
          </a:p>
          <a:p>
            <a:r>
              <a:rPr lang="ru-RU" sz="2400" dirty="0" smtClean="0"/>
              <a:t>Сложнее расширение</a:t>
            </a:r>
          </a:p>
          <a:p>
            <a:r>
              <a:rPr lang="ru-RU" sz="2400" dirty="0"/>
              <a:t>Поиск информации возложен на пользователя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47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148590" y="170696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5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30" y="4552949"/>
            <a:ext cx="2653370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5619" y="1985440"/>
            <a:ext cx="890019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+</a:t>
            </a:r>
            <a:endParaRPr lang="ru-RU" sz="6000" dirty="0" smtClean="0"/>
          </a:p>
          <a:p>
            <a:r>
              <a:rPr lang="ru-RU" sz="2400" dirty="0" smtClean="0"/>
              <a:t>Пользователь избавлен от поиска</a:t>
            </a:r>
          </a:p>
          <a:p>
            <a:r>
              <a:rPr lang="ru-RU" sz="2400" dirty="0" smtClean="0"/>
              <a:t>Не требует установки отдельного приложения и обновлений</a:t>
            </a:r>
          </a:p>
          <a:p>
            <a:r>
              <a:rPr lang="ru-RU" sz="2400" dirty="0" smtClean="0"/>
              <a:t>Легко расширяем</a:t>
            </a:r>
            <a:endParaRPr lang="ru-RU" sz="2400" dirty="0"/>
          </a:p>
          <a:p>
            <a:endParaRPr lang="ru-RU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77059" y="4413659"/>
            <a:ext cx="34579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-</a:t>
            </a:r>
            <a:endParaRPr lang="ru-RU" sz="6000" dirty="0"/>
          </a:p>
          <a:p>
            <a:r>
              <a:rPr lang="ru-RU" sz="2400" dirty="0" smtClean="0"/>
              <a:t>Не богатый интерфейс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340563" y="712699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b="1" i="1" dirty="0">
                <a:ln w="38100">
                  <a:solidFill>
                    <a:schemeClr val="accent2"/>
                  </a:solidFill>
                </a:ln>
              </a:rPr>
              <a:t>Ч</a:t>
            </a:r>
            <a:r>
              <a:rPr lang="ru-RU" sz="6000" b="1" i="1" dirty="0" smtClean="0">
                <a:ln w="38100">
                  <a:solidFill>
                    <a:schemeClr val="accent2"/>
                  </a:solidFill>
                </a:ln>
              </a:rPr>
              <a:t>ат-бот</a:t>
            </a:r>
            <a:r>
              <a:rPr lang="be-BY" sz="5400" b="1" i="1" dirty="0" smtClean="0">
                <a:ln w="38100">
                  <a:solidFill>
                    <a:schemeClr val="accent2"/>
                  </a:solidFill>
                </a:ln>
              </a:rPr>
              <a:t> </a:t>
            </a:r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33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750</TotalTime>
  <Words>172</Words>
  <Application>Microsoft Office PowerPoint</Application>
  <PresentationFormat>Широкоэкранный</PresentationFormat>
  <Paragraphs>73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Times New Roman</vt:lpstr>
      <vt:lpstr>Trebuchet MS</vt:lpstr>
      <vt:lpstr>Wingdings 3</vt:lpstr>
      <vt:lpstr>Грань</vt:lpstr>
      <vt:lpstr> </vt:lpstr>
      <vt:lpstr>Презентация PowerPoint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Anna Solonovich</dc:creator>
  <cp:lastModifiedBy>Anna Guscha</cp:lastModifiedBy>
  <cp:revision>46</cp:revision>
  <dcterms:created xsi:type="dcterms:W3CDTF">2016-05-15T17:01:28Z</dcterms:created>
  <dcterms:modified xsi:type="dcterms:W3CDTF">2017-04-13T20:20:56Z</dcterms:modified>
</cp:coreProperties>
</file>