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AE7"/>
    <a:srgbClr val="59BAE4"/>
    <a:srgbClr val="69C8E8"/>
    <a:srgbClr val="EE882C"/>
    <a:srgbClr val="E861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 showGuides="1">
      <p:cViewPr>
        <p:scale>
          <a:sx n="75" d="100"/>
          <a:sy n="75" d="100"/>
        </p:scale>
        <p:origin x="-67" y="197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2A55A-3D83-4CB0-AE8E-59D09E9DEE0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BD0-B98D-4B3C-9765-41B2AFE99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2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BBBD0-B98D-4B3C-9765-41B2AFE99C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9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44A34-F713-7D54-17D2-7EE2C1DA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46EFD-1C53-4CCD-A552-2FB9A3A0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F4CB6-C698-FAFE-AD3B-76152233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7FBE9-872D-47F6-185C-6F826B05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BA5C7-7EF9-6FAD-234C-C99B184C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6314-929B-01B0-06BF-BC9D6002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45A6D-A70A-D5F4-D76F-AB0C226C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63173-91DE-670B-1138-BC96DDA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29D50-134A-27A7-9636-DAD6FFE0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CAFFA-5C69-E73E-C2AD-54243E8A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BA991-B281-3583-2D39-85E9FF79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19219-C708-498F-4B21-43530F3E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866A2-E677-7D11-0208-A5F18970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14F03-5DAA-DF44-2A70-5664EA19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78D1D-137C-6A81-DD08-A41C23CC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1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C1D8E-64DA-9FC6-72EE-E44D7648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505ED-9CA9-CAB7-E71A-B8CF8404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41E3-2ADC-7183-D017-13BE7511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94B1A-567C-8714-3FF0-0F69AF77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7B243-E6DB-1D36-5A91-1B30BAAC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53DEF-A8EB-8A32-F218-C0386F8B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E9E24-B715-CB3F-83E8-019D25057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4A1F7-F126-583C-806E-BF2804E6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2CD0D-85D5-1D92-80A9-6F005E5D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3A5B5-CE30-8759-FA28-7D39014B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B9DB-DB02-6A47-EA69-F8F69D54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5EA4-97AF-3709-37B3-DAB021202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F6ACC-1280-24C4-1EAA-F9CCA697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70143-7830-8761-6384-2022CCD6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164A1-AEA1-9805-2C5E-640BEFDC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9CCE2-35F6-A4F2-F899-DDF698B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35913-C1F3-EA2E-04DE-133C6A1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5805-09DD-E264-A5A7-0D689EFF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F8259-CCD3-695F-603E-D9C986A2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F309D-A1E6-3846-C6E7-505630F0A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D0CC-71DE-2EB1-FB15-86D53986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C48AB-7840-7581-0348-EFC7649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CC95D-60C9-1FDD-AE7A-8B353AF5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F56347-875C-7632-05B7-CFA045F8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9EEA-F48F-4FA7-64B2-B40773CB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538C72-220D-0298-7006-A0268E67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043A90-48FF-3AE5-1BBB-F4ADB2E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B4B672-8FD1-5D3C-3D55-2D182BC3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90A3F4-D926-C0A8-C194-2822E07B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34F347-A7BA-6A16-0DD8-AB000DAF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850F9-D456-DA6B-A561-3829F89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6B11-6084-375A-662B-04376734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3DCD-441B-521A-3D2A-83678C78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C3285-EF7A-4FBF-D6A7-72F036585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893C3-7C94-82E7-AE95-7F48A77E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84AA67-EF0F-A891-B89B-F912A514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AC5F9-B762-656B-37AE-68E5BE9D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6113-CDA3-3326-B34A-B0532E8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0201A-36A1-C8E0-F7BF-060A55CF5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6C356-2729-BE9A-4368-B8F3D2575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72110-D1AA-3041-12F1-739D4D94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9F0AE-56AA-D668-FCC9-7E34CAD8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628F5-2F1E-047A-54A0-A8E34DDC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BAF7D-6499-D54C-48DA-C066CFF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D5327-5B1F-A189-DE9B-72B2CFF91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09459-9A8D-DA0B-4249-78B558E9F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58F0-C232-45BB-BC06-6C6D3FBD400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72820-50EE-7D89-3918-0A15FB932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33AAE-2751-4BE1-FAFB-1819C373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8F4F-193D-4988-A4AC-B8A9A7822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화살표: 아래쪽 224">
            <a:extLst>
              <a:ext uri="{FF2B5EF4-FFF2-40B4-BE49-F238E27FC236}">
                <a16:creationId xmlns:a16="http://schemas.microsoft.com/office/drawing/2014/main" id="{728478A5-3649-8007-5C7E-C165467ED7A0}"/>
              </a:ext>
            </a:extLst>
          </p:cNvPr>
          <p:cNvSpPr/>
          <p:nvPr/>
        </p:nvSpPr>
        <p:spPr>
          <a:xfrm>
            <a:off x="5994359" y="3196593"/>
            <a:ext cx="5580324" cy="919422"/>
          </a:xfrm>
          <a:prstGeom prst="downArrow">
            <a:avLst/>
          </a:prstGeom>
          <a:gradFill flip="none" rotWithShape="1">
            <a:gsLst>
              <a:gs pos="0">
                <a:srgbClr val="77CAE7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131866D4-C83D-04FC-C6E7-178CB038158E}"/>
              </a:ext>
            </a:extLst>
          </p:cNvPr>
          <p:cNvSpPr/>
          <p:nvPr/>
        </p:nvSpPr>
        <p:spPr>
          <a:xfrm>
            <a:off x="1642808" y="1698624"/>
            <a:ext cx="3999192" cy="167053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C3CDF-2BE2-B86B-7A3D-FCE6E2DFECC7}"/>
              </a:ext>
            </a:extLst>
          </p:cNvPr>
          <p:cNvSpPr txBox="1"/>
          <p:nvPr/>
        </p:nvSpPr>
        <p:spPr>
          <a:xfrm>
            <a:off x="447872" y="917543"/>
            <a:ext cx="104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Process</a:t>
            </a:r>
          </a:p>
        </p:txBody>
      </p:sp>
      <p:sp>
        <p:nvSpPr>
          <p:cNvPr id="6" name="모서리가 둥근 직사각형 51">
            <a:extLst>
              <a:ext uri="{FF2B5EF4-FFF2-40B4-BE49-F238E27FC236}">
                <a16:creationId xmlns:a16="http://schemas.microsoft.com/office/drawing/2014/main" id="{A37E09F7-DD67-6BE5-9F2A-125467B8FF62}"/>
              </a:ext>
            </a:extLst>
          </p:cNvPr>
          <p:cNvSpPr/>
          <p:nvPr/>
        </p:nvSpPr>
        <p:spPr>
          <a:xfrm>
            <a:off x="434700" y="764007"/>
            <a:ext cx="1041940" cy="609600"/>
          </a:xfrm>
          <a:prstGeom prst="roundRect">
            <a:avLst/>
          </a:prstGeom>
          <a:noFill/>
          <a:ln w="28575"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01AA7-61AE-5159-7DF0-DF949AECCDFE}"/>
              </a:ext>
            </a:extLst>
          </p:cNvPr>
          <p:cNvSpPr txBox="1"/>
          <p:nvPr/>
        </p:nvSpPr>
        <p:spPr>
          <a:xfrm>
            <a:off x="411550" y="3729943"/>
            <a:ext cx="104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Module</a:t>
            </a:r>
          </a:p>
        </p:txBody>
      </p:sp>
      <p:sp>
        <p:nvSpPr>
          <p:cNvPr id="10" name="모서리가 둥근 직사각형 51">
            <a:extLst>
              <a:ext uri="{FF2B5EF4-FFF2-40B4-BE49-F238E27FC236}">
                <a16:creationId xmlns:a16="http://schemas.microsoft.com/office/drawing/2014/main" id="{EE055A69-DF68-B025-82B1-E5681482C6E0}"/>
              </a:ext>
            </a:extLst>
          </p:cNvPr>
          <p:cNvSpPr/>
          <p:nvPr/>
        </p:nvSpPr>
        <p:spPr>
          <a:xfrm>
            <a:off x="423125" y="1477857"/>
            <a:ext cx="1041940" cy="5154437"/>
          </a:xfrm>
          <a:prstGeom prst="roundRect">
            <a:avLst/>
          </a:prstGeom>
          <a:noFill/>
          <a:ln w="28575"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46BAA1-C703-971B-9F7E-1C1BEEFF4894}"/>
              </a:ext>
            </a:extLst>
          </p:cNvPr>
          <p:cNvSpPr/>
          <p:nvPr/>
        </p:nvSpPr>
        <p:spPr>
          <a:xfrm>
            <a:off x="1619692" y="764007"/>
            <a:ext cx="4013353" cy="609600"/>
          </a:xfrm>
          <a:prstGeom prst="roundRect">
            <a:avLst/>
          </a:prstGeom>
          <a:solidFill>
            <a:srgbClr val="59BAE4">
              <a:alpha val="51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데이터 수집 및 정제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6B2FF16-22F9-B1E0-1E37-5B35BD89A516}"/>
              </a:ext>
            </a:extLst>
          </p:cNvPr>
          <p:cNvSpPr/>
          <p:nvPr/>
        </p:nvSpPr>
        <p:spPr>
          <a:xfrm>
            <a:off x="5954963" y="764007"/>
            <a:ext cx="5619721" cy="609600"/>
          </a:xfrm>
          <a:prstGeom prst="roundRect">
            <a:avLst/>
          </a:prstGeom>
          <a:solidFill>
            <a:srgbClr val="59BAE4">
              <a:alpha val="51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실시간 </a:t>
            </a:r>
            <a:r>
              <a:rPr lang="ko-KR" altLang="en-US" sz="1400" dirty="0" err="1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프라즈마</a:t>
            </a:r>
            <a:r>
              <a:rPr lang="ko-KR" altLang="en-US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용접기</a:t>
            </a:r>
            <a:r>
              <a:rPr lang="ko-KR" altLang="en-US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불량판별</a:t>
            </a:r>
            <a:r>
              <a:rPr lang="ko-KR" altLang="en-US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AI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FCE9666-5426-BD6A-8C1A-BABCCF67DDDA}"/>
              </a:ext>
            </a:extLst>
          </p:cNvPr>
          <p:cNvCxnSpPr>
            <a:cxnSpLocks/>
          </p:cNvCxnSpPr>
          <p:nvPr/>
        </p:nvCxnSpPr>
        <p:spPr>
          <a:xfrm>
            <a:off x="1975701" y="1983975"/>
            <a:ext cx="145745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4DF20E-2DE5-B256-698D-0E20506F0888}"/>
              </a:ext>
            </a:extLst>
          </p:cNvPr>
          <p:cNvSpPr txBox="1"/>
          <p:nvPr/>
        </p:nvSpPr>
        <p:spPr>
          <a:xfrm flipH="1">
            <a:off x="1824945" y="1814032"/>
            <a:ext cx="1767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실시간 플라즈마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용접기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 센서 데이터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B2254EF-C82E-EB79-D93D-38DCE9B1A891}"/>
              </a:ext>
            </a:extLst>
          </p:cNvPr>
          <p:cNvGrpSpPr/>
          <p:nvPr/>
        </p:nvGrpSpPr>
        <p:grpSpPr>
          <a:xfrm>
            <a:off x="1634384" y="1477857"/>
            <a:ext cx="3998661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F51086-E130-B52F-FF87-441FFF27EBCB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C6C2562-2033-57F4-57F9-E58FF319C4DC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018231-0712-35E8-D120-A45D906532C7}"/>
                </a:ext>
              </a:extLst>
            </p:cNvPr>
            <p:cNvSpPr txBox="1"/>
            <p:nvPr/>
          </p:nvSpPr>
          <p:spPr>
            <a:xfrm>
              <a:off x="410261" y="901577"/>
              <a:ext cx="5608420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데이터 수집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1A90EC7-5931-91BB-57F5-12FA6DD1008F}"/>
              </a:ext>
            </a:extLst>
          </p:cNvPr>
          <p:cNvSpPr txBox="1"/>
          <p:nvPr/>
        </p:nvSpPr>
        <p:spPr>
          <a:xfrm>
            <a:off x="1986170" y="1939083"/>
            <a:ext cx="1374312" cy="7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전류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(A)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전압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(V)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(l/min)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용접시간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(sec)</a:t>
            </a:r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89D6A2AE-FEEC-BFAE-E17B-C536ADECAAB1}"/>
              </a:ext>
            </a:extLst>
          </p:cNvPr>
          <p:cNvSpPr/>
          <p:nvPr/>
        </p:nvSpPr>
        <p:spPr>
          <a:xfrm flipV="1">
            <a:off x="1986812" y="2046975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A16BEA3A-962D-0C20-510C-8CAE220D4605}"/>
              </a:ext>
            </a:extLst>
          </p:cNvPr>
          <p:cNvSpPr/>
          <p:nvPr/>
        </p:nvSpPr>
        <p:spPr>
          <a:xfrm flipV="1">
            <a:off x="1986812" y="2212454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순서도: 연결자 94">
            <a:extLst>
              <a:ext uri="{FF2B5EF4-FFF2-40B4-BE49-F238E27FC236}">
                <a16:creationId xmlns:a16="http://schemas.microsoft.com/office/drawing/2014/main" id="{1CDCFBDF-213C-D216-9B13-846D390DE4CC}"/>
              </a:ext>
            </a:extLst>
          </p:cNvPr>
          <p:cNvSpPr/>
          <p:nvPr/>
        </p:nvSpPr>
        <p:spPr>
          <a:xfrm flipV="1">
            <a:off x="1988082" y="2368368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순서도: 연결자 95">
            <a:extLst>
              <a:ext uri="{FF2B5EF4-FFF2-40B4-BE49-F238E27FC236}">
                <a16:creationId xmlns:a16="http://schemas.microsoft.com/office/drawing/2014/main" id="{CC96ACE0-F1F0-4A44-8814-07B4BA486768}"/>
              </a:ext>
            </a:extLst>
          </p:cNvPr>
          <p:cNvSpPr/>
          <p:nvPr/>
        </p:nvSpPr>
        <p:spPr>
          <a:xfrm flipV="1">
            <a:off x="1988082" y="2542084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6A5154B-71E0-73DF-F17C-81EF1D063935}"/>
              </a:ext>
            </a:extLst>
          </p:cNvPr>
          <p:cNvCxnSpPr>
            <a:cxnSpLocks/>
          </p:cNvCxnSpPr>
          <p:nvPr/>
        </p:nvCxnSpPr>
        <p:spPr>
          <a:xfrm>
            <a:off x="1968081" y="2930475"/>
            <a:ext cx="1152383" cy="37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61ADB6A-7076-EA8B-591D-6B58033FF180}"/>
              </a:ext>
            </a:extLst>
          </p:cNvPr>
          <p:cNvSpPr txBox="1"/>
          <p:nvPr/>
        </p:nvSpPr>
        <p:spPr>
          <a:xfrm flipH="1">
            <a:off x="1926545" y="2760532"/>
            <a:ext cx="1236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일일 불량품 개수 데이터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41A445B-E768-2399-68CF-F1D8E7851BEE}"/>
              </a:ext>
            </a:extLst>
          </p:cNvPr>
          <p:cNvSpPr txBox="1"/>
          <p:nvPr/>
        </p:nvSpPr>
        <p:spPr>
          <a:xfrm>
            <a:off x="2004122" y="2929328"/>
            <a:ext cx="137431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수기 기록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전수조사 데이터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일일 불량품 개수를 기록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0B487A99-0889-65EB-AA65-BE7C4A504A33}"/>
              </a:ext>
            </a:extLst>
          </p:cNvPr>
          <p:cNvSpPr/>
          <p:nvPr/>
        </p:nvSpPr>
        <p:spPr>
          <a:xfrm flipV="1">
            <a:off x="2004764" y="3044840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5" name="순서도: 연결자 104">
            <a:extLst>
              <a:ext uri="{FF2B5EF4-FFF2-40B4-BE49-F238E27FC236}">
                <a16:creationId xmlns:a16="http://schemas.microsoft.com/office/drawing/2014/main" id="{4473AC71-2651-5419-E1A6-98753138791F}"/>
              </a:ext>
            </a:extLst>
          </p:cNvPr>
          <p:cNvSpPr/>
          <p:nvPr/>
        </p:nvSpPr>
        <p:spPr>
          <a:xfrm flipV="1">
            <a:off x="2004764" y="3205239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사각형: 둥근 대각선 방향 모서리 107">
            <a:extLst>
              <a:ext uri="{FF2B5EF4-FFF2-40B4-BE49-F238E27FC236}">
                <a16:creationId xmlns:a16="http://schemas.microsoft.com/office/drawing/2014/main" id="{CE550761-9FD6-A150-7D21-4D64B431887F}"/>
              </a:ext>
            </a:extLst>
          </p:cNvPr>
          <p:cNvSpPr/>
          <p:nvPr/>
        </p:nvSpPr>
        <p:spPr>
          <a:xfrm>
            <a:off x="1633853" y="3744544"/>
            <a:ext cx="3999192" cy="184590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3D6102-841C-9191-6AB0-8D243A6C2021}"/>
              </a:ext>
            </a:extLst>
          </p:cNvPr>
          <p:cNvGrpSpPr/>
          <p:nvPr/>
        </p:nvGrpSpPr>
        <p:grpSpPr>
          <a:xfrm>
            <a:off x="1634384" y="3497283"/>
            <a:ext cx="3998661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65495CB-300B-E0BA-8401-4FA91CE7B547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01BF20B4-5565-8967-1484-C6896178C340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7F4B64E-2FB8-9308-308C-BB32D5F34599}"/>
                </a:ext>
              </a:extLst>
            </p:cNvPr>
            <p:cNvSpPr txBox="1"/>
            <p:nvPr/>
          </p:nvSpPr>
          <p:spPr>
            <a:xfrm>
              <a:off x="410258" y="901577"/>
              <a:ext cx="6226123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데이터 처리</a:t>
              </a:r>
            </a:p>
          </p:txBody>
        </p:sp>
      </p:grpSp>
      <p:sp>
        <p:nvSpPr>
          <p:cNvPr id="140" name="사각형: 둥근 대각선 방향 모서리 139">
            <a:extLst>
              <a:ext uri="{FF2B5EF4-FFF2-40B4-BE49-F238E27FC236}">
                <a16:creationId xmlns:a16="http://schemas.microsoft.com/office/drawing/2014/main" id="{EA215B77-9A1F-11BD-335A-FA18ED10B9D0}"/>
              </a:ext>
            </a:extLst>
          </p:cNvPr>
          <p:cNvSpPr/>
          <p:nvPr/>
        </p:nvSpPr>
        <p:spPr>
          <a:xfrm>
            <a:off x="1653886" y="5928789"/>
            <a:ext cx="3988114" cy="70350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49C52B7-BEFD-2D42-A5A7-48395D914BC1}"/>
              </a:ext>
            </a:extLst>
          </p:cNvPr>
          <p:cNvCxnSpPr>
            <a:cxnSpLocks/>
          </p:cNvCxnSpPr>
          <p:nvPr/>
        </p:nvCxnSpPr>
        <p:spPr>
          <a:xfrm flipH="1">
            <a:off x="2654775" y="6211792"/>
            <a:ext cx="27759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7FB72F6-3CD6-FDA1-3771-F24CE0233B07}"/>
              </a:ext>
            </a:extLst>
          </p:cNvPr>
          <p:cNvGrpSpPr/>
          <p:nvPr/>
        </p:nvGrpSpPr>
        <p:grpSpPr>
          <a:xfrm>
            <a:off x="1654417" y="5681528"/>
            <a:ext cx="3998660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85C52E6-D509-9C10-F518-073B1107095A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32554E3-B057-6123-752F-5B824453C4B2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C4DB7AB-92CD-A0CF-EB1A-AA9663D6A41C}"/>
                </a:ext>
              </a:extLst>
            </p:cNvPr>
            <p:cNvSpPr txBox="1"/>
            <p:nvPr/>
          </p:nvSpPr>
          <p:spPr>
            <a:xfrm>
              <a:off x="410258" y="901577"/>
              <a:ext cx="6226123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데이터 자동 전 처리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30CE69D-5CFD-8EC8-75B8-CCBB13E7EC3E}"/>
              </a:ext>
            </a:extLst>
          </p:cNvPr>
          <p:cNvSpPr txBox="1"/>
          <p:nvPr/>
        </p:nvSpPr>
        <p:spPr>
          <a:xfrm>
            <a:off x="2669828" y="6207669"/>
            <a:ext cx="28470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정제하지 않은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데이터를 업로드하면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자동 전 처리 툴이 작동하여 데이터를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정제하고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모델은 정제된 데이터를 통해 예측을 실시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순서도: 연결자 148">
            <a:extLst>
              <a:ext uri="{FF2B5EF4-FFF2-40B4-BE49-F238E27FC236}">
                <a16:creationId xmlns:a16="http://schemas.microsoft.com/office/drawing/2014/main" id="{E80D2942-126E-87A6-AD9F-BC37834F259B}"/>
              </a:ext>
            </a:extLst>
          </p:cNvPr>
          <p:cNvSpPr/>
          <p:nvPr/>
        </p:nvSpPr>
        <p:spPr>
          <a:xfrm flipV="1">
            <a:off x="2654775" y="6322837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9C47084-ECF9-889C-03E8-1412BE1D5397}"/>
              </a:ext>
            </a:extLst>
          </p:cNvPr>
          <p:cNvSpPr txBox="1"/>
          <p:nvPr/>
        </p:nvSpPr>
        <p:spPr>
          <a:xfrm flipH="1">
            <a:off x="2654774" y="6003296"/>
            <a:ext cx="2776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데이터 자동 전 처리 툴 개발</a:t>
            </a:r>
          </a:p>
        </p:txBody>
      </p:sp>
      <p:pic>
        <p:nvPicPr>
          <p:cNvPr id="1033" name="그림 1032">
            <a:extLst>
              <a:ext uri="{FF2B5EF4-FFF2-40B4-BE49-F238E27FC236}">
                <a16:creationId xmlns:a16="http://schemas.microsoft.com/office/drawing/2014/main" id="{C5D475F8-725D-E365-01A6-27C93D55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70" y="6008377"/>
            <a:ext cx="820700" cy="564154"/>
          </a:xfrm>
          <a:prstGeom prst="rect">
            <a:avLst/>
          </a:prstGeom>
        </p:spPr>
      </p:pic>
      <p:sp>
        <p:nvSpPr>
          <p:cNvPr id="165" name="사각형: 둥근 대각선 방향 모서리 164">
            <a:extLst>
              <a:ext uri="{FF2B5EF4-FFF2-40B4-BE49-F238E27FC236}">
                <a16:creationId xmlns:a16="http://schemas.microsoft.com/office/drawing/2014/main" id="{37ED1179-E4E3-5293-F455-6221531FC526}"/>
              </a:ext>
            </a:extLst>
          </p:cNvPr>
          <p:cNvSpPr/>
          <p:nvPr/>
        </p:nvSpPr>
        <p:spPr>
          <a:xfrm>
            <a:off x="5956203" y="1513083"/>
            <a:ext cx="5618480" cy="1692156"/>
          </a:xfrm>
          <a:prstGeom prst="round2DiagRect">
            <a:avLst>
              <a:gd name="adj1" fmla="val 11946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B048FB3-BB57-6086-72BA-7348B2B2C85D}"/>
              </a:ext>
            </a:extLst>
          </p:cNvPr>
          <p:cNvCxnSpPr>
            <a:cxnSpLocks/>
          </p:cNvCxnSpPr>
          <p:nvPr/>
        </p:nvCxnSpPr>
        <p:spPr>
          <a:xfrm>
            <a:off x="6186238" y="1987331"/>
            <a:ext cx="272916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C206ACF-CD85-0CC2-EDE4-2BF58C54BD8A}"/>
              </a:ext>
            </a:extLst>
          </p:cNvPr>
          <p:cNvSpPr txBox="1"/>
          <p:nvPr/>
        </p:nvSpPr>
        <p:spPr>
          <a:xfrm flipH="1">
            <a:off x="6186233" y="1763538"/>
            <a:ext cx="272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오토인코더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기반 모델</a:t>
            </a: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3CEE289-FC33-3E91-3E6B-8ECEDCE06B61}"/>
              </a:ext>
            </a:extLst>
          </p:cNvPr>
          <p:cNvGrpSpPr/>
          <p:nvPr/>
        </p:nvGrpSpPr>
        <p:grpSpPr>
          <a:xfrm>
            <a:off x="5954963" y="1460387"/>
            <a:ext cx="5619720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C0E8406-6D1E-FCE0-FE01-C5C330880D0A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78E9100-66D6-278F-6833-C355A1C04F00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36AC1B9-5D8C-316D-3817-3E5CF5D269C3}"/>
                </a:ext>
              </a:extLst>
            </p:cNvPr>
            <p:cNvSpPr txBox="1"/>
            <p:nvPr/>
          </p:nvSpPr>
          <p:spPr>
            <a:xfrm>
              <a:off x="410257" y="901577"/>
              <a:ext cx="8394096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이상 시점 예측 모델 구축</a:t>
              </a: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07490BE-0DA2-33AE-A3D8-3DBEAE69FCE5}"/>
              </a:ext>
            </a:extLst>
          </p:cNvPr>
          <p:cNvSpPr/>
          <p:nvPr/>
        </p:nvSpPr>
        <p:spPr>
          <a:xfrm>
            <a:off x="14222659" y="3366084"/>
            <a:ext cx="2432850" cy="511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자동 전 처리가 된 일일 작업 데이터로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이상 시점 예측 수행</a:t>
            </a:r>
          </a:p>
        </p:txBody>
      </p:sp>
      <p:sp>
        <p:nvSpPr>
          <p:cNvPr id="203" name="사각형: 둥근 대각선 방향 모서리 202">
            <a:extLst>
              <a:ext uri="{FF2B5EF4-FFF2-40B4-BE49-F238E27FC236}">
                <a16:creationId xmlns:a16="http://schemas.microsoft.com/office/drawing/2014/main" id="{114C2ED4-43CE-C288-6FD0-C6CDA1EC0E19}"/>
              </a:ext>
            </a:extLst>
          </p:cNvPr>
          <p:cNvSpPr/>
          <p:nvPr/>
        </p:nvSpPr>
        <p:spPr>
          <a:xfrm>
            <a:off x="-3802401" y="-73636"/>
            <a:ext cx="3618301" cy="186391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A749D97-EF9A-D7EC-E108-B395FF148A9E}"/>
              </a:ext>
            </a:extLst>
          </p:cNvPr>
          <p:cNvCxnSpPr>
            <a:cxnSpLocks/>
          </p:cNvCxnSpPr>
          <p:nvPr/>
        </p:nvCxnSpPr>
        <p:spPr>
          <a:xfrm>
            <a:off x="-3563326" y="329280"/>
            <a:ext cx="1152383" cy="37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B2B83C-685A-3E93-1F07-A613B7269D96}"/>
              </a:ext>
            </a:extLst>
          </p:cNvPr>
          <p:cNvSpPr txBox="1"/>
          <p:nvPr/>
        </p:nvSpPr>
        <p:spPr>
          <a:xfrm flipH="1">
            <a:off x="-3604862" y="149177"/>
            <a:ext cx="12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베이지안 </a:t>
            </a:r>
            <a:r>
              <a:rPr lang="ko-KR" altLang="en-US" sz="600" dirty="0" err="1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옵티마이제이션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+mn-cs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8A61EAC-DF8E-74A4-4080-E68D12816A37}"/>
              </a:ext>
            </a:extLst>
          </p:cNvPr>
          <p:cNvGrpSpPr/>
          <p:nvPr/>
        </p:nvGrpSpPr>
        <p:grpSpPr>
          <a:xfrm>
            <a:off x="-3801871" y="-323436"/>
            <a:ext cx="3617771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A4F5F6AD-0BF9-AD96-EC65-A2A316266C21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2EFBBD0B-F5A7-E988-1BCC-4A00E4F08E53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6993BB4-A3F0-7935-8BCA-A267A2031B01}"/>
                </a:ext>
              </a:extLst>
            </p:cNvPr>
            <p:cNvSpPr txBox="1"/>
            <p:nvPr/>
          </p:nvSpPr>
          <p:spPr>
            <a:xfrm>
              <a:off x="410258" y="901577"/>
              <a:ext cx="7292086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자동 </a:t>
              </a:r>
              <a:r>
                <a:rPr lang="ko-KR" altLang="en-US" sz="1100" dirty="0" err="1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하이퍼</a:t>
              </a:r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 파라미터 조정</a:t>
              </a:r>
            </a:p>
          </p:txBody>
        </p:sp>
      </p:grpSp>
      <p:pic>
        <p:nvPicPr>
          <p:cNvPr id="1048" name="Picture 8" descr="Portfolio · ML감자">
            <a:extLst>
              <a:ext uri="{FF2B5EF4-FFF2-40B4-BE49-F238E27FC236}">
                <a16:creationId xmlns:a16="http://schemas.microsoft.com/office/drawing/2014/main" id="{758C6E20-D7C4-D664-DC60-792C5B2E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3748" y="380446"/>
            <a:ext cx="1550968" cy="10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8AAD33A6-C228-E88B-A08C-F12DF3599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976" y="56763"/>
            <a:ext cx="460515" cy="532967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666D43D7-D80C-C868-E8B9-D76F9D49D591}"/>
              </a:ext>
            </a:extLst>
          </p:cNvPr>
          <p:cNvSpPr txBox="1"/>
          <p:nvPr/>
        </p:nvSpPr>
        <p:spPr>
          <a:xfrm>
            <a:off x="-3768753" y="374080"/>
            <a:ext cx="1881357" cy="12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Surrogate Model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모델 내 사전정보 학습</a:t>
            </a: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업데이트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입력 값들을 바탕으로 미지의 목적 함수의 형태에 대한 확률적인 추정을 자동적으로 진행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Function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Surrogate Model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수집한 사전 정보를 바탕으로 다음 탐색 값을 자동적으로 추천함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Surrogate Model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진행하는 절차와 </a:t>
            </a: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Function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진행하는 절차를 반복하면서 자동적으로 모델의 </a:t>
            </a:r>
            <a:r>
              <a:rPr lang="ko-KR" altLang="en-US" sz="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파라미터를 튜닝하면서 모델을 정교화 시킴</a:t>
            </a: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22" name="순서도: 연결자 221">
            <a:extLst>
              <a:ext uri="{FF2B5EF4-FFF2-40B4-BE49-F238E27FC236}">
                <a16:creationId xmlns:a16="http://schemas.microsoft.com/office/drawing/2014/main" id="{353E0479-B419-440F-CC4E-514770F08D43}"/>
              </a:ext>
            </a:extLst>
          </p:cNvPr>
          <p:cNvSpPr/>
          <p:nvPr/>
        </p:nvSpPr>
        <p:spPr>
          <a:xfrm flipV="1">
            <a:off x="-3754456" y="916094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3" name="순서도: 연결자 222">
            <a:extLst>
              <a:ext uri="{FF2B5EF4-FFF2-40B4-BE49-F238E27FC236}">
                <a16:creationId xmlns:a16="http://schemas.microsoft.com/office/drawing/2014/main" id="{CDFA58EB-60D0-B2EC-6BF2-9C1C0F70BCA7}"/>
              </a:ext>
            </a:extLst>
          </p:cNvPr>
          <p:cNvSpPr/>
          <p:nvPr/>
        </p:nvSpPr>
        <p:spPr>
          <a:xfrm flipV="1">
            <a:off x="-3749703" y="459069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4" name="순서도: 연결자 223">
            <a:extLst>
              <a:ext uri="{FF2B5EF4-FFF2-40B4-BE49-F238E27FC236}">
                <a16:creationId xmlns:a16="http://schemas.microsoft.com/office/drawing/2014/main" id="{CCBB799D-BD95-EB7C-7FC4-ED26DCFC2A71}"/>
              </a:ext>
            </a:extLst>
          </p:cNvPr>
          <p:cNvSpPr/>
          <p:nvPr/>
        </p:nvSpPr>
        <p:spPr>
          <a:xfrm flipV="1">
            <a:off x="-3754456" y="1262788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36318-C39D-C554-1291-DC6937F7DFE9}"/>
              </a:ext>
            </a:extLst>
          </p:cNvPr>
          <p:cNvSpPr txBox="1"/>
          <p:nvPr/>
        </p:nvSpPr>
        <p:spPr>
          <a:xfrm>
            <a:off x="7184430" y="3252658"/>
            <a:ext cx="3223959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자동 전 처리 된 </a:t>
            </a:r>
            <a:endParaRPr lang="en-US" altLang="ko-KR" sz="14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실시간 플라즈마 </a:t>
            </a:r>
            <a:r>
              <a:rPr lang="ko-KR" altLang="en-US" sz="140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용접기</a:t>
            </a:r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센서 데이터로</a:t>
            </a:r>
            <a:endParaRPr lang="en-US" altLang="ko-KR" sz="14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algn="ctr"/>
            <a:r>
              <a:rPr lang="ko-KR" altLang="en-US" sz="14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불량 여부를 판별</a:t>
            </a:r>
            <a:endParaRPr lang="en-US" altLang="ko-KR" sz="14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40" name="사각형: 둥근 대각선 방향 모서리 239">
            <a:extLst>
              <a:ext uri="{FF2B5EF4-FFF2-40B4-BE49-F238E27FC236}">
                <a16:creationId xmlns:a16="http://schemas.microsoft.com/office/drawing/2014/main" id="{7AD07E64-8D3E-27DF-4E43-16D0E149C538}"/>
              </a:ext>
            </a:extLst>
          </p:cNvPr>
          <p:cNvSpPr/>
          <p:nvPr/>
        </p:nvSpPr>
        <p:spPr>
          <a:xfrm>
            <a:off x="-3791903" y="2183069"/>
            <a:ext cx="3618301" cy="186391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50000"/>
              <a:alpha val="6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5317AF1-B989-C3F9-625C-5BD3A44E52A5}"/>
              </a:ext>
            </a:extLst>
          </p:cNvPr>
          <p:cNvCxnSpPr>
            <a:cxnSpLocks/>
          </p:cNvCxnSpPr>
          <p:nvPr/>
        </p:nvCxnSpPr>
        <p:spPr>
          <a:xfrm>
            <a:off x="-3486788" y="2721113"/>
            <a:ext cx="1152383" cy="375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12085A51-AD83-4403-26CF-F925BAD7FCF5}"/>
              </a:ext>
            </a:extLst>
          </p:cNvPr>
          <p:cNvSpPr txBox="1"/>
          <p:nvPr/>
        </p:nvSpPr>
        <p:spPr>
          <a:xfrm flipH="1">
            <a:off x="-3548644" y="2546090"/>
            <a:ext cx="12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SMOTE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 알고리즘 적용</a:t>
            </a: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22C3E8DE-2C36-76F9-2D3B-27761F164A52}"/>
              </a:ext>
            </a:extLst>
          </p:cNvPr>
          <p:cNvGrpSpPr/>
          <p:nvPr/>
        </p:nvGrpSpPr>
        <p:grpSpPr>
          <a:xfrm>
            <a:off x="-3791373" y="1933269"/>
            <a:ext cx="3617771" cy="646871"/>
            <a:chOff x="375385" y="896230"/>
            <a:chExt cx="11496362" cy="1492718"/>
          </a:xfrm>
          <a:solidFill>
            <a:srgbClr val="77CAE7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471CC59F-2321-70C3-514D-3C7B8F342FE4}"/>
                </a:ext>
              </a:extLst>
            </p:cNvPr>
            <p:cNvSpPr/>
            <p:nvPr/>
          </p:nvSpPr>
          <p:spPr>
            <a:xfrm>
              <a:off x="375386" y="896230"/>
              <a:ext cx="11496361" cy="6676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7A837719-C5C5-8C1F-8164-7A38D4001007}"/>
                </a:ext>
              </a:extLst>
            </p:cNvPr>
            <p:cNvSpPr/>
            <p:nvPr/>
          </p:nvSpPr>
          <p:spPr>
            <a:xfrm>
              <a:off x="375385" y="1549689"/>
              <a:ext cx="715837" cy="839259"/>
            </a:xfrm>
            <a:custGeom>
              <a:avLst/>
              <a:gdLst>
                <a:gd name="connsiteX0" fmla="*/ 0 w 715837"/>
                <a:gd name="connsiteY0" fmla="*/ 0 h 839259"/>
                <a:gd name="connsiteX1" fmla="*/ 715837 w 715837"/>
                <a:gd name="connsiteY1" fmla="*/ 0 h 839259"/>
                <a:gd name="connsiteX2" fmla="*/ 669949 w 715837"/>
                <a:gd name="connsiteY2" fmla="*/ 7003 h 839259"/>
                <a:gd name="connsiteX3" fmla="*/ 8966 w 715837"/>
                <a:gd name="connsiteY3" fmla="*/ 818002 h 839259"/>
                <a:gd name="connsiteX4" fmla="*/ 8966 w 715837"/>
                <a:gd name="connsiteY4" fmla="*/ 839259 h 839259"/>
                <a:gd name="connsiteX5" fmla="*/ 0 w 715837"/>
                <a:gd name="connsiteY5" fmla="*/ 839259 h 83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837" h="839259">
                  <a:moveTo>
                    <a:pt x="0" y="0"/>
                  </a:moveTo>
                  <a:lnTo>
                    <a:pt x="715837" y="0"/>
                  </a:lnTo>
                  <a:lnTo>
                    <a:pt x="669949" y="7003"/>
                  </a:lnTo>
                  <a:cubicBezTo>
                    <a:pt x="292727" y="84194"/>
                    <a:pt x="8966" y="417960"/>
                    <a:pt x="8966" y="818002"/>
                  </a:cubicBezTo>
                  <a:lnTo>
                    <a:pt x="8966" y="839259"/>
                  </a:lnTo>
                  <a:lnTo>
                    <a:pt x="0" y="83925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04ED573-6E07-A6DE-3811-11EB2E20A1CD}"/>
                </a:ext>
              </a:extLst>
            </p:cNvPr>
            <p:cNvSpPr txBox="1"/>
            <p:nvPr/>
          </p:nvSpPr>
          <p:spPr>
            <a:xfrm>
              <a:off x="410258" y="901577"/>
              <a:ext cx="7292086" cy="6036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bg1"/>
                  </a:solidFill>
                  <a:latin typeface="a펜글씨B" panose="02020600000000000000" pitchFamily="18" charset="-127"/>
                  <a:ea typeface="a펜글씨B" panose="02020600000000000000" pitchFamily="18" charset="-127"/>
                </a:defRPr>
              </a:lvl1pPr>
            </a:lstStyle>
            <a:p>
              <a:r>
                <a:rPr lang="ko-KR" altLang="en-US" sz="1100" dirty="0"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데이터 불균형 처리</a:t>
              </a: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1FF5D43-F9C7-2040-67B2-0B5655B5934C}"/>
              </a:ext>
            </a:extLst>
          </p:cNvPr>
          <p:cNvSpPr txBox="1"/>
          <p:nvPr/>
        </p:nvSpPr>
        <p:spPr>
          <a:xfrm>
            <a:off x="-3727775" y="2770993"/>
            <a:ext cx="1881357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SMOTE 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알고리즘은 낮은 비율로 존재하는 클래스의 데이터를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최근접 이웃</a:t>
            </a:r>
            <a:r>
              <a: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(KNN) 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활용하여 새롭게 생성하는 방법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무작위 복사방법보다 </a:t>
            </a:r>
            <a:r>
              <a:rPr lang="ko-KR" altLang="en-US" sz="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과적합</a:t>
            </a: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문제가 발생할 가능성을 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현저히 감소시킴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낮은 비율로 존재하는 오류 데이터를  증폭시켜 모델을 더욱 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정교하게 만듦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0" name="순서도: 연결자 249">
            <a:extLst>
              <a:ext uri="{FF2B5EF4-FFF2-40B4-BE49-F238E27FC236}">
                <a16:creationId xmlns:a16="http://schemas.microsoft.com/office/drawing/2014/main" id="{1FF5AAAC-A961-D70D-C45B-615EC9D85F69}"/>
              </a:ext>
            </a:extLst>
          </p:cNvPr>
          <p:cNvSpPr/>
          <p:nvPr/>
        </p:nvSpPr>
        <p:spPr>
          <a:xfrm flipV="1">
            <a:off x="-3713478" y="3208232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BCE14271-A57F-0E9B-28F8-604E08647902}"/>
              </a:ext>
            </a:extLst>
          </p:cNvPr>
          <p:cNvSpPr/>
          <p:nvPr/>
        </p:nvSpPr>
        <p:spPr>
          <a:xfrm flipV="1">
            <a:off x="-3708725" y="2855982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5237A0AB-E9D9-AEA7-7817-D141FA32095B}"/>
              </a:ext>
            </a:extLst>
          </p:cNvPr>
          <p:cNvSpPr/>
          <p:nvPr/>
        </p:nvSpPr>
        <p:spPr>
          <a:xfrm flipV="1">
            <a:off x="-3713478" y="3539686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50" name="그림 104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0FF9D735-6AF9-7207-7F11-70F6CE294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791" y="2842704"/>
            <a:ext cx="1502505" cy="670349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E4331D79-2674-C320-D6C7-0D48D30EAEA7}"/>
              </a:ext>
            </a:extLst>
          </p:cNvPr>
          <p:cNvSpPr txBox="1"/>
          <p:nvPr/>
        </p:nvSpPr>
        <p:spPr>
          <a:xfrm flipH="1">
            <a:off x="-1702572" y="2747750"/>
            <a:ext cx="124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Synthetic Minority Oversampling Technique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+mn-cs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538442C-F95B-98E4-439C-A1EE94775753}"/>
              </a:ext>
            </a:extLst>
          </p:cNvPr>
          <p:cNvSpPr txBox="1"/>
          <p:nvPr/>
        </p:nvSpPr>
        <p:spPr>
          <a:xfrm>
            <a:off x="424722" y="83850"/>
            <a:ext cx="1168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spc="-15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실시간 플라즈마 </a:t>
            </a:r>
            <a:r>
              <a:rPr lang="ko-KR" altLang="en-US" sz="3200" spc="-150" dirty="0" err="1">
                <a:latin typeface="a시월구일1" panose="02020600000000000000" pitchFamily="18" charset="-127"/>
                <a:ea typeface="a시월구일1" panose="02020600000000000000" pitchFamily="18" charset="-127"/>
              </a:rPr>
              <a:t>용접기</a:t>
            </a:r>
            <a:r>
              <a:rPr lang="ko-KR" altLang="en-US" sz="3200" spc="-15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 불량 판별 </a:t>
            </a:r>
            <a:r>
              <a:rPr lang="en-US" altLang="ko-KR" sz="3200" spc="-15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AI</a:t>
            </a:r>
            <a:endParaRPr lang="ko-KR" altLang="en-US" sz="3200" spc="-15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id="{C3016D00-4466-6692-13A0-41C654864AFA}"/>
              </a:ext>
            </a:extLst>
          </p:cNvPr>
          <p:cNvCxnSpPr>
            <a:cxnSpLocks/>
          </p:cNvCxnSpPr>
          <p:nvPr/>
        </p:nvCxnSpPr>
        <p:spPr>
          <a:xfrm>
            <a:off x="482597" y="633900"/>
            <a:ext cx="71335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7B3D42A3-3A1D-E5EB-BB86-FAFE3F3E9BE4}"/>
              </a:ext>
            </a:extLst>
          </p:cNvPr>
          <p:cNvSpPr/>
          <p:nvPr/>
        </p:nvSpPr>
        <p:spPr>
          <a:xfrm>
            <a:off x="277792" y="57873"/>
            <a:ext cx="11466336" cy="6704702"/>
          </a:xfrm>
          <a:prstGeom prst="roundRect">
            <a:avLst>
              <a:gd name="adj" fmla="val 62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플라스틱, 컨테이너, 자동장치이(가) 표시된 사진&#10;&#10;자동 생성된 설명">
            <a:extLst>
              <a:ext uri="{FF2B5EF4-FFF2-40B4-BE49-F238E27FC236}">
                <a16:creationId xmlns:a16="http://schemas.microsoft.com/office/drawing/2014/main" id="{3434346B-B8D5-83A1-29A3-E1006957ED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71" y="1964334"/>
            <a:ext cx="1453393" cy="1311673"/>
          </a:xfrm>
          <a:prstGeom prst="rect">
            <a:avLst/>
          </a:prstGeom>
        </p:spPr>
      </p:pic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F1D6B85-B8C5-67E1-D217-3D0417D17405}"/>
              </a:ext>
            </a:extLst>
          </p:cNvPr>
          <p:cNvCxnSpPr>
            <a:cxnSpLocks/>
          </p:cNvCxnSpPr>
          <p:nvPr/>
        </p:nvCxnSpPr>
        <p:spPr>
          <a:xfrm>
            <a:off x="1938405" y="5043406"/>
            <a:ext cx="154241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70DD80F-E5F6-E267-9360-C2E1622198A9}"/>
              </a:ext>
            </a:extLst>
          </p:cNvPr>
          <p:cNvSpPr txBox="1"/>
          <p:nvPr/>
        </p:nvSpPr>
        <p:spPr>
          <a:xfrm flipH="1">
            <a:off x="1950059" y="4849079"/>
            <a:ext cx="1542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4" panose="02020600000000000000" pitchFamily="18" charset="-127"/>
                <a:ea typeface="a고딕14" panose="02020600000000000000" pitchFamily="18" charset="-127"/>
                <a:cs typeface="+mn-cs"/>
              </a:rPr>
              <a:t>데이터 정제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348249-346F-D5D3-3F15-982A94D1B11D}"/>
              </a:ext>
            </a:extLst>
          </p:cNvPr>
          <p:cNvSpPr txBox="1"/>
          <p:nvPr/>
        </p:nvSpPr>
        <p:spPr>
          <a:xfrm>
            <a:off x="1950061" y="5042259"/>
            <a:ext cx="164841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분석에 필요 없는 관측치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제거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기기에 대한 시간축의 유일성 보장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순서도: 연결자 119">
            <a:extLst>
              <a:ext uri="{FF2B5EF4-FFF2-40B4-BE49-F238E27FC236}">
                <a16:creationId xmlns:a16="http://schemas.microsoft.com/office/drawing/2014/main" id="{627E1EEB-8BC0-20AC-042A-4F9F0C7DBFD2}"/>
              </a:ext>
            </a:extLst>
          </p:cNvPr>
          <p:cNvSpPr/>
          <p:nvPr/>
        </p:nvSpPr>
        <p:spPr>
          <a:xfrm flipV="1">
            <a:off x="1950704" y="5157771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순서도: 연결자 122">
            <a:extLst>
              <a:ext uri="{FF2B5EF4-FFF2-40B4-BE49-F238E27FC236}">
                <a16:creationId xmlns:a16="http://schemas.microsoft.com/office/drawing/2014/main" id="{5AE566CA-8A80-CF2A-E312-30CF880A3AD0}"/>
              </a:ext>
            </a:extLst>
          </p:cNvPr>
          <p:cNvSpPr/>
          <p:nvPr/>
        </p:nvSpPr>
        <p:spPr>
          <a:xfrm flipV="1">
            <a:off x="1950704" y="5318170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0D3A78C-CAAB-C224-918B-677C60A24B90}"/>
              </a:ext>
            </a:extLst>
          </p:cNvPr>
          <p:cNvCxnSpPr>
            <a:cxnSpLocks/>
          </p:cNvCxnSpPr>
          <p:nvPr/>
        </p:nvCxnSpPr>
        <p:spPr>
          <a:xfrm>
            <a:off x="3764880" y="5043406"/>
            <a:ext cx="152744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4498C15-0C38-2282-AB42-C1C0B53EA54D}"/>
              </a:ext>
            </a:extLst>
          </p:cNvPr>
          <p:cNvSpPr txBox="1"/>
          <p:nvPr/>
        </p:nvSpPr>
        <p:spPr>
          <a:xfrm flipH="1">
            <a:off x="3779218" y="4849079"/>
            <a:ext cx="1527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데이터 정규화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4" panose="02020600000000000000" pitchFamily="18" charset="-127"/>
              <a:ea typeface="a고딕14" panose="02020600000000000000" pitchFamily="18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0CFA56-2F61-78C7-D69C-E7B97F2979F7}"/>
              </a:ext>
            </a:extLst>
          </p:cNvPr>
          <p:cNvSpPr txBox="1"/>
          <p:nvPr/>
        </p:nvSpPr>
        <p:spPr>
          <a:xfrm>
            <a:off x="3782632" y="5042259"/>
            <a:ext cx="1648413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분석에 필요 없는 열 제거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평균을 이용한 추세와 계절성 제거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순서도: 연결자 132">
            <a:extLst>
              <a:ext uri="{FF2B5EF4-FFF2-40B4-BE49-F238E27FC236}">
                <a16:creationId xmlns:a16="http://schemas.microsoft.com/office/drawing/2014/main" id="{F27481B1-60C7-2F4A-AC03-D093295E673A}"/>
              </a:ext>
            </a:extLst>
          </p:cNvPr>
          <p:cNvSpPr/>
          <p:nvPr/>
        </p:nvSpPr>
        <p:spPr>
          <a:xfrm flipV="1">
            <a:off x="3783275" y="5157771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4" name="순서도: 연결자 133">
            <a:extLst>
              <a:ext uri="{FF2B5EF4-FFF2-40B4-BE49-F238E27FC236}">
                <a16:creationId xmlns:a16="http://schemas.microsoft.com/office/drawing/2014/main" id="{237DA9A0-9DB9-975B-FBB5-E0DB9DE9ACBB}"/>
              </a:ext>
            </a:extLst>
          </p:cNvPr>
          <p:cNvSpPr/>
          <p:nvPr/>
        </p:nvSpPr>
        <p:spPr>
          <a:xfrm flipV="1">
            <a:off x="3783275" y="5318170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C9D3F4-A30A-3152-84CA-1CA81B8F0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3366" y="3884802"/>
            <a:ext cx="1501633" cy="913105"/>
          </a:xfrm>
          <a:prstGeom prst="rect">
            <a:avLst/>
          </a:prstGeom>
        </p:spPr>
      </p:pic>
      <p:sp>
        <p:nvSpPr>
          <p:cNvPr id="135" name="화살표: 아래쪽 134">
            <a:extLst>
              <a:ext uri="{FF2B5EF4-FFF2-40B4-BE49-F238E27FC236}">
                <a16:creationId xmlns:a16="http://schemas.microsoft.com/office/drawing/2014/main" id="{B6BE011B-99E0-0458-DB93-CE28E18A3523}"/>
              </a:ext>
            </a:extLst>
          </p:cNvPr>
          <p:cNvSpPr/>
          <p:nvPr/>
        </p:nvSpPr>
        <p:spPr>
          <a:xfrm rot="16200000">
            <a:off x="3277286" y="4327711"/>
            <a:ext cx="622270" cy="227618"/>
          </a:xfrm>
          <a:prstGeom prst="downArrow">
            <a:avLst/>
          </a:prstGeom>
          <a:gradFill flip="none" rotWithShape="1">
            <a:gsLst>
              <a:gs pos="0">
                <a:srgbClr val="77CAE7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50B9C0-6412-6B80-1338-00C6A5BDC65E}"/>
              </a:ext>
            </a:extLst>
          </p:cNvPr>
          <p:cNvSpPr txBox="1"/>
          <p:nvPr/>
        </p:nvSpPr>
        <p:spPr>
          <a:xfrm>
            <a:off x="3423119" y="4161605"/>
            <a:ext cx="276999" cy="6165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정제</a:t>
            </a:r>
            <a:r>
              <a:rPr lang="en-US" altLang="ko-KR" sz="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600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정규화 후</a:t>
            </a:r>
            <a:endParaRPr lang="en-US" altLang="ko-KR" sz="6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F93BE80-D97F-FD18-B8A6-A10B044196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444" y="3901283"/>
            <a:ext cx="1513231" cy="891958"/>
          </a:xfrm>
          <a:prstGeom prst="rect">
            <a:avLst/>
          </a:prstGeom>
        </p:spPr>
      </p:pic>
      <p:pic>
        <p:nvPicPr>
          <p:cNvPr id="23" name="그림 22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A4079FB4-287F-D9A4-4ABA-195F08FAE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27" y="1794663"/>
            <a:ext cx="2272191" cy="133587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8714767-9DB5-55B0-6FD7-0971D4912B9D}"/>
              </a:ext>
            </a:extLst>
          </p:cNvPr>
          <p:cNvSpPr txBox="1"/>
          <p:nvPr/>
        </p:nvSpPr>
        <p:spPr>
          <a:xfrm>
            <a:off x="6235123" y="2032363"/>
            <a:ext cx="2729160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네트워크에 여러가지 방법으로 제약을 줌으로써 어려운 신경망을 형성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8" name="순서도: 연결자 137">
            <a:extLst>
              <a:ext uri="{FF2B5EF4-FFF2-40B4-BE49-F238E27FC236}">
                <a16:creationId xmlns:a16="http://schemas.microsoft.com/office/drawing/2014/main" id="{90D7D179-897F-9B9D-D41E-5BAD65717CB5}"/>
              </a:ext>
            </a:extLst>
          </p:cNvPr>
          <p:cNvSpPr/>
          <p:nvPr/>
        </p:nvSpPr>
        <p:spPr>
          <a:xfrm flipV="1">
            <a:off x="6220070" y="2147531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04CC598-30A6-03D0-D6A9-842711EC79C4}"/>
              </a:ext>
            </a:extLst>
          </p:cNvPr>
          <p:cNvSpPr txBox="1"/>
          <p:nvPr/>
        </p:nvSpPr>
        <p:spPr>
          <a:xfrm>
            <a:off x="6235123" y="2205256"/>
            <a:ext cx="2729160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오토인코더가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단순히 입력을 바로 출력으로 복사하지 못하도록 방지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882A2B01-F8DB-9C77-DFF9-9B1A7F597052}"/>
              </a:ext>
            </a:extLst>
          </p:cNvPr>
          <p:cNvSpPr/>
          <p:nvPr/>
        </p:nvSpPr>
        <p:spPr>
          <a:xfrm flipV="1">
            <a:off x="6220070" y="2320424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CE4F23F-554A-C477-C0CA-345DEB3410AA}"/>
              </a:ext>
            </a:extLst>
          </p:cNvPr>
          <p:cNvSpPr txBox="1"/>
          <p:nvPr/>
        </p:nvSpPr>
        <p:spPr>
          <a:xfrm>
            <a:off x="6235123" y="2373753"/>
            <a:ext cx="272916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기본적인 </a:t>
            </a: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오토인코더인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데이터가 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들어가는 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오토인코더를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불량을 탐지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6" name="순서도: 연결자 155">
            <a:extLst>
              <a:ext uri="{FF2B5EF4-FFF2-40B4-BE49-F238E27FC236}">
                <a16:creationId xmlns:a16="http://schemas.microsoft.com/office/drawing/2014/main" id="{0B50744C-B854-E022-5031-349B17B86F79}"/>
              </a:ext>
            </a:extLst>
          </p:cNvPr>
          <p:cNvSpPr/>
          <p:nvPr/>
        </p:nvSpPr>
        <p:spPr>
          <a:xfrm flipV="1">
            <a:off x="6220070" y="2488921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73170C-5F4C-9BFE-407C-5A8C9E79774D}"/>
              </a:ext>
            </a:extLst>
          </p:cNvPr>
          <p:cNvSpPr txBox="1"/>
          <p:nvPr/>
        </p:nvSpPr>
        <p:spPr>
          <a:xfrm>
            <a:off x="6235123" y="2689457"/>
            <a:ext cx="272916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오토인코더가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기존의 데이터를 거의 그대로 구현해내면 정상이라고 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판단하고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그대로 구현해내지 못하면 불량이라고 판단함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순서도: 연결자 157">
            <a:extLst>
              <a:ext uri="{FF2B5EF4-FFF2-40B4-BE49-F238E27FC236}">
                <a16:creationId xmlns:a16="http://schemas.microsoft.com/office/drawing/2014/main" id="{0AA278D5-07D0-1340-D43A-C203E5FAFED4}"/>
              </a:ext>
            </a:extLst>
          </p:cNvPr>
          <p:cNvSpPr/>
          <p:nvPr/>
        </p:nvSpPr>
        <p:spPr>
          <a:xfrm flipV="1">
            <a:off x="6220070" y="2804625"/>
            <a:ext cx="45719" cy="45719"/>
          </a:xfrm>
          <a:prstGeom prst="flowChartConnector">
            <a:avLst/>
          </a:prstGeom>
          <a:solidFill>
            <a:srgbClr val="EE882C"/>
          </a:solidFill>
          <a:ln>
            <a:solidFill>
              <a:srgbClr val="EE88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3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  <p:bldP spid="136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308</Words>
  <Application>Microsoft Office PowerPoint</Application>
  <PresentationFormat>와이드스크린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a고딕13</vt:lpstr>
      <vt:lpstr>a고딕14</vt:lpstr>
      <vt:lpstr>a고딕15</vt:lpstr>
      <vt:lpstr>a시월구일1</vt:lpstr>
      <vt:lpstr>a옛날목욕탕L</vt:lpstr>
      <vt:lpstr>나눔스퀘어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중찬</dc:creator>
  <cp:lastModifiedBy>안 중찬</cp:lastModifiedBy>
  <cp:revision>5</cp:revision>
  <cp:lastPrinted>2022-05-20T05:56:06Z</cp:lastPrinted>
  <dcterms:created xsi:type="dcterms:W3CDTF">2022-05-20T02:01:53Z</dcterms:created>
  <dcterms:modified xsi:type="dcterms:W3CDTF">2022-05-24T07:45:02Z</dcterms:modified>
</cp:coreProperties>
</file>