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60" r:id="rId4"/>
    <p:sldId id="270" r:id="rId5"/>
    <p:sldId id="262"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7DC1020A-6D2D-4C62-AE56-DCA522FC3BEE}">
          <p14:sldIdLst>
            <p14:sldId id="272"/>
            <p14:sldId id="258"/>
            <p14:sldId id="260"/>
            <p14:sldId id="270"/>
            <p14:sldId id="262"/>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p:scale>
          <a:sx n="50" d="100"/>
          <a:sy n="50" d="100"/>
        </p:scale>
        <p:origin x="-149" y="7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93B6-03E0-46E6-A4EF-CFE9E5688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52AD3-3D2C-42B3-A55B-FDEA44BBE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2EDA2-A8E3-49A8-8A41-66DB7EF9A7F0}"/>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5" name="Footer Placeholder 4">
            <a:extLst>
              <a:ext uri="{FF2B5EF4-FFF2-40B4-BE49-F238E27FC236}">
                <a16:creationId xmlns:a16="http://schemas.microsoft.com/office/drawing/2014/main" id="{E0BC6491-19E3-43E3-BDC2-2AC587A50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0AF4D-ED48-4904-A887-5EA93AEBC2CD}"/>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01384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8454-691D-4BE9-B8B9-EA0513E35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9E8EDE-D16F-4148-B689-D8C759A77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6B785-91F2-4E9E-ACA8-C1DDB5534A6C}"/>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5" name="Footer Placeholder 4">
            <a:extLst>
              <a:ext uri="{FF2B5EF4-FFF2-40B4-BE49-F238E27FC236}">
                <a16:creationId xmlns:a16="http://schemas.microsoft.com/office/drawing/2014/main" id="{3514E9D2-6ABA-4199-B708-EAB7B4C1B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27E52-690D-4740-A222-B13D10F8DB25}"/>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42248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80C00-728E-49E7-8C7C-3A15A8A1F8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3C404-CC06-4C90-8580-BFD3623C6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3A89B3-3154-40DB-9DA1-7FE897D80548}"/>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5" name="Footer Placeholder 4">
            <a:extLst>
              <a:ext uri="{FF2B5EF4-FFF2-40B4-BE49-F238E27FC236}">
                <a16:creationId xmlns:a16="http://schemas.microsoft.com/office/drawing/2014/main" id="{F925274A-5EED-43B2-AE42-1F8BE6190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628F9-AD48-4F3C-ABE6-73277AA89B61}"/>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428689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C33D-1F09-44AC-8889-BE56959F9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C66BE-7FBF-4B77-8F0C-71A4A47BCC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7E00B-C716-4AD4-A91C-473D2037F301}"/>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5" name="Footer Placeholder 4">
            <a:extLst>
              <a:ext uri="{FF2B5EF4-FFF2-40B4-BE49-F238E27FC236}">
                <a16:creationId xmlns:a16="http://schemas.microsoft.com/office/drawing/2014/main" id="{10DF6BDF-2597-493A-A1A9-B3A67A0FD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F5CF5-F8E0-41E8-8D02-0934B827083E}"/>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69462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543B-626F-44E5-901A-A11C38CE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2CC28-14A8-466E-978D-A99D0B6B9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09D967-CF7E-4BAB-93EE-5D4786FAAA4C}"/>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5" name="Footer Placeholder 4">
            <a:extLst>
              <a:ext uri="{FF2B5EF4-FFF2-40B4-BE49-F238E27FC236}">
                <a16:creationId xmlns:a16="http://schemas.microsoft.com/office/drawing/2014/main" id="{DCB7ABD9-C7B0-453D-BAF2-3F7F3D65B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8EB85-DFCF-45A9-B8B3-EB083F9305E8}"/>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3870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C79F-FC32-4644-A91D-92AFC3DC5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8807D-B8DF-424D-8712-A89329BF15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62F72-CBE7-428C-81D3-0775C586E5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6EB00-34D4-482E-8FF6-95D78E96713E}"/>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6" name="Footer Placeholder 5">
            <a:extLst>
              <a:ext uri="{FF2B5EF4-FFF2-40B4-BE49-F238E27FC236}">
                <a16:creationId xmlns:a16="http://schemas.microsoft.com/office/drawing/2014/main" id="{74928485-1095-4FC3-B096-4126FED0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5FDC7-CDA2-43CA-9E3A-58148DA265E9}"/>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419591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512F-2D52-4320-939B-3D67C8C2DF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9B6BB1-ED71-4A83-9B89-CCA7A46EC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B5DAE-CCA8-43A9-AE7C-1A6817FF3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524A7B-362D-47EE-96CD-F3222A3EB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7FEED-9EA4-4AAC-B9CA-64E933019B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ABC429-F1FA-40FE-96D0-129248C0C94B}"/>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8" name="Footer Placeholder 7">
            <a:extLst>
              <a:ext uri="{FF2B5EF4-FFF2-40B4-BE49-F238E27FC236}">
                <a16:creationId xmlns:a16="http://schemas.microsoft.com/office/drawing/2014/main" id="{D4FD8359-3CDE-4AC3-AFAA-BE293E82EE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1DB365-B205-4FE4-9823-92C710786BF1}"/>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194236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25BE-3DD9-4A8D-A4F4-A82CBDD31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BADD56-739F-4D63-81D8-40CB3D16E44F}"/>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4" name="Footer Placeholder 3">
            <a:extLst>
              <a:ext uri="{FF2B5EF4-FFF2-40B4-BE49-F238E27FC236}">
                <a16:creationId xmlns:a16="http://schemas.microsoft.com/office/drawing/2014/main" id="{44F0ECBE-29A6-4361-A004-3E35EB3B5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6A31AF-416F-4578-BA19-35B950BEA008}"/>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64536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FBFB2-1FC6-4330-AA35-789B3E87A8CC}"/>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3" name="Footer Placeholder 2">
            <a:extLst>
              <a:ext uri="{FF2B5EF4-FFF2-40B4-BE49-F238E27FC236}">
                <a16:creationId xmlns:a16="http://schemas.microsoft.com/office/drawing/2014/main" id="{B2BA77B4-14D1-4C0B-BD1E-4253DDA961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98439D-DFF6-4FC7-882F-FDB571762197}"/>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80251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F29-6C36-4C97-AE01-621C37417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C9308-34F1-4737-B083-CDB90B600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AF491F-98D1-4716-87A5-E1F739FD0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62DEE-ECF0-4858-A986-3DB01B8A3E91}"/>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6" name="Footer Placeholder 5">
            <a:extLst>
              <a:ext uri="{FF2B5EF4-FFF2-40B4-BE49-F238E27FC236}">
                <a16:creationId xmlns:a16="http://schemas.microsoft.com/office/drawing/2014/main" id="{AF4E84EC-7525-4364-9C0A-7EDEDAD3D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41226-AE79-4774-B92E-A51A1460212F}"/>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54439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DB75-64F4-465C-9FAD-A89015BE1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C3AADB-FBA6-427C-BC93-96F9B4C38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8A7A0-C313-4AD2-B51D-36ADF4D79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A88F-4534-4FD2-9D87-2165FBC925EB}"/>
              </a:ext>
            </a:extLst>
          </p:cNvPr>
          <p:cNvSpPr>
            <a:spLocks noGrp="1"/>
          </p:cNvSpPr>
          <p:nvPr>
            <p:ph type="dt" sz="half" idx="10"/>
          </p:nvPr>
        </p:nvSpPr>
        <p:spPr/>
        <p:txBody>
          <a:bodyPr/>
          <a:lstStyle/>
          <a:p>
            <a:fld id="{210AD612-BFB0-420E-808E-57FEF662AA4C}" type="datetimeFigureOut">
              <a:rPr lang="en-US" smtClean="0"/>
              <a:t>7/4/2024</a:t>
            </a:fld>
            <a:endParaRPr lang="en-US"/>
          </a:p>
        </p:txBody>
      </p:sp>
      <p:sp>
        <p:nvSpPr>
          <p:cNvPr id="6" name="Footer Placeholder 5">
            <a:extLst>
              <a:ext uri="{FF2B5EF4-FFF2-40B4-BE49-F238E27FC236}">
                <a16:creationId xmlns:a16="http://schemas.microsoft.com/office/drawing/2014/main" id="{9E0FA6EC-1690-4DD5-A222-1067EC3DB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A9BC8-F6A0-4F2E-8DE4-E574B4AFF723}"/>
              </a:ext>
            </a:extLst>
          </p:cNvPr>
          <p:cNvSpPr>
            <a:spLocks noGrp="1"/>
          </p:cNvSpPr>
          <p:nvPr>
            <p:ph type="sldNum" sz="quarter" idx="12"/>
          </p:nvPr>
        </p:nvSpPr>
        <p:spPr/>
        <p:txBody>
          <a:bodyPr/>
          <a:lstStyle/>
          <a:p>
            <a:fld id="{1CEDB0C5-45F9-44A5-8339-160D29D1C76A}" type="slidenum">
              <a:rPr lang="en-US" smtClean="0"/>
              <a:t>‹#›</a:t>
            </a:fld>
            <a:endParaRPr lang="en-US"/>
          </a:p>
        </p:txBody>
      </p:sp>
    </p:spTree>
    <p:extLst>
      <p:ext uri="{BB962C8B-B14F-4D97-AF65-F5344CB8AC3E}">
        <p14:creationId xmlns:p14="http://schemas.microsoft.com/office/powerpoint/2010/main" val="143804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7C6FB-93F1-433A-B48C-C5EA166A0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1C5B49-8B02-4BD8-80C4-639A60845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D1FE2-BC28-4321-8193-B450FF24D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AD612-BFB0-420E-808E-57FEF662AA4C}" type="datetimeFigureOut">
              <a:rPr lang="en-US" smtClean="0"/>
              <a:t>7/4/2024</a:t>
            </a:fld>
            <a:endParaRPr lang="en-US"/>
          </a:p>
        </p:txBody>
      </p:sp>
      <p:sp>
        <p:nvSpPr>
          <p:cNvPr id="5" name="Footer Placeholder 4">
            <a:extLst>
              <a:ext uri="{FF2B5EF4-FFF2-40B4-BE49-F238E27FC236}">
                <a16:creationId xmlns:a16="http://schemas.microsoft.com/office/drawing/2014/main" id="{65A42B02-CF65-4794-AB29-000F4BDDB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C59D12-D111-4C79-B86C-1D5B17BE3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B0C5-45F9-44A5-8339-160D29D1C76A}" type="slidenum">
              <a:rPr lang="en-US" smtClean="0"/>
              <a:t>‹#›</a:t>
            </a:fld>
            <a:endParaRPr lang="en-US"/>
          </a:p>
        </p:txBody>
      </p:sp>
    </p:spTree>
    <p:extLst>
      <p:ext uri="{BB962C8B-B14F-4D97-AF65-F5344CB8AC3E}">
        <p14:creationId xmlns:p14="http://schemas.microsoft.com/office/powerpoint/2010/main" val="3203758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852D-C157-4EC5-BDF3-B94201949A64}"/>
              </a:ext>
            </a:extLst>
          </p:cNvPr>
          <p:cNvSpPr>
            <a:spLocks noGrp="1"/>
          </p:cNvSpPr>
          <p:nvPr>
            <p:ph type="ctrTitle"/>
          </p:nvPr>
        </p:nvSpPr>
        <p:spPr/>
        <p:txBody>
          <a:bodyPr/>
          <a:lstStyle/>
          <a:p>
            <a:r>
              <a:rPr lang="en-GB" dirty="0"/>
              <a:t>BUSINESS</a:t>
            </a:r>
            <a:endParaRPr lang="en-US" dirty="0"/>
          </a:p>
        </p:txBody>
      </p:sp>
      <p:sp>
        <p:nvSpPr>
          <p:cNvPr id="3" name="Subtitle 2">
            <a:extLst>
              <a:ext uri="{FF2B5EF4-FFF2-40B4-BE49-F238E27FC236}">
                <a16:creationId xmlns:a16="http://schemas.microsoft.com/office/drawing/2014/main" id="{19B906A9-B153-4E01-98E9-18DCCB72C5C3}"/>
              </a:ext>
            </a:extLst>
          </p:cNvPr>
          <p:cNvSpPr>
            <a:spLocks noGrp="1"/>
          </p:cNvSpPr>
          <p:nvPr>
            <p:ph type="subTitle" idx="1"/>
          </p:nvPr>
        </p:nvSpPr>
        <p:spPr/>
        <p:txBody>
          <a:bodyPr/>
          <a:lstStyle/>
          <a:p>
            <a:r>
              <a:rPr lang="en-GB" dirty="0"/>
              <a:t>STOCK-KEEPING SYSTEM</a:t>
            </a:r>
            <a:endParaRPr lang="en-US" dirty="0"/>
          </a:p>
        </p:txBody>
      </p:sp>
    </p:spTree>
    <p:extLst>
      <p:ext uri="{BB962C8B-B14F-4D97-AF65-F5344CB8AC3E}">
        <p14:creationId xmlns:p14="http://schemas.microsoft.com/office/powerpoint/2010/main" val="222480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F4168A-E240-4F81-8FAC-A3A1919E780A}"/>
              </a:ext>
            </a:extLst>
          </p:cNvPr>
          <p:cNvSpPr txBox="1"/>
          <p:nvPr/>
        </p:nvSpPr>
        <p:spPr>
          <a:xfrm>
            <a:off x="2688772" y="930765"/>
            <a:ext cx="6814456" cy="1092607"/>
          </a:xfrm>
          <a:prstGeom prst="rect">
            <a:avLst/>
          </a:prstGeom>
          <a:noFill/>
          <a:effectLst>
            <a:outerShdw blurRad="495300" sx="102000" sy="102000" algn="ctr" rotWithShape="0">
              <a:prstClr val="black">
                <a:alpha val="40000"/>
              </a:prstClr>
            </a:outerShdw>
          </a:effectLst>
        </p:spPr>
        <p:txBody>
          <a:bodyPr wrap="square" rtlCol="0">
            <a:spAutoFit/>
          </a:bodyPr>
          <a:lstStyle/>
          <a:p>
            <a:pPr algn="ctr"/>
            <a:r>
              <a:rPr lang="en-GB" sz="6500" b="1" dirty="0">
                <a:latin typeface="Raleway" pitchFamily="2" charset="0"/>
              </a:rPr>
              <a:t>MEMBER</a:t>
            </a:r>
            <a:endParaRPr lang="en-US" sz="6500" b="1" dirty="0">
              <a:latin typeface="Raleway" pitchFamily="2" charset="0"/>
            </a:endParaRPr>
          </a:p>
        </p:txBody>
      </p:sp>
      <p:pic>
        <p:nvPicPr>
          <p:cNvPr id="7" name="Graphic 6" descr="Female Profile with solid fill">
            <a:extLst>
              <a:ext uri="{FF2B5EF4-FFF2-40B4-BE49-F238E27FC236}">
                <a16:creationId xmlns:a16="http://schemas.microsoft.com/office/drawing/2014/main" id="{2A84C4EB-727B-48DA-9D01-02B856A53F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68080" y="37952"/>
            <a:ext cx="1114685" cy="1114685"/>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D4DA6860-5585-41E3-AAA4-7432B68E9DA9}"/>
              </a:ext>
            </a:extLst>
          </p:cNvPr>
          <p:cNvSpPr txBox="1"/>
          <p:nvPr/>
        </p:nvSpPr>
        <p:spPr>
          <a:xfrm>
            <a:off x="4687748" y="2916185"/>
            <a:ext cx="7361498" cy="2751907"/>
          </a:xfrm>
          <a:prstGeom prst="rect">
            <a:avLst/>
          </a:prstGeom>
          <a:noFill/>
          <a:effectLst/>
        </p:spPr>
        <p:txBody>
          <a:bodyPr wrap="square" rtlCol="0">
            <a:spAutoFit/>
          </a:bodyPr>
          <a:lstStyle/>
          <a:p>
            <a:pPr>
              <a:lnSpc>
                <a:spcPct val="107000"/>
              </a:lnSpc>
              <a:spcBef>
                <a:spcPts val="900"/>
              </a:spcBef>
              <a:spcAft>
                <a:spcPts val="800"/>
              </a:spcAft>
            </a:pPr>
            <a:r>
              <a:rPr lang="en-US" sz="3000" i="1" dirty="0">
                <a:effectLst/>
                <a:latin typeface="Mongolian Baiti" panose="03000500000000000000" pitchFamily="66" charset="0"/>
                <a:ea typeface="Times New Roman" panose="02020603050405020304" pitchFamily="18" charset="0"/>
                <a:cs typeface="Mongolian Baiti" panose="03000500000000000000" pitchFamily="66" charset="0"/>
              </a:rPr>
              <a:t>Project Manager</a:t>
            </a:r>
            <a:r>
              <a:rPr lang="en-US" sz="3000" dirty="0">
                <a:effectLst/>
                <a:latin typeface="Mongolian Baiti" panose="03000500000000000000" pitchFamily="66" charset="0"/>
                <a:ea typeface="Times New Roman" panose="02020603050405020304" pitchFamily="18" charset="0"/>
                <a:cs typeface="Mongolian Baiti" panose="03000500000000000000" pitchFamily="66" charset="0"/>
              </a:rPr>
              <a:t>: Orchestrated the project’s workflow and ensured timely delivery. </a:t>
            </a:r>
          </a:p>
          <a:p>
            <a:pPr>
              <a:lnSpc>
                <a:spcPct val="107000"/>
              </a:lnSpc>
              <a:spcBef>
                <a:spcPts val="900"/>
              </a:spcBef>
              <a:spcAft>
                <a:spcPts val="800"/>
              </a:spcAft>
            </a:pPr>
            <a:r>
              <a:rPr lang="en-US" sz="3000" i="1" dirty="0">
                <a:effectLst/>
                <a:latin typeface="Mongolian Baiti" panose="03000500000000000000" pitchFamily="66" charset="0"/>
                <a:ea typeface="Times New Roman" panose="02020603050405020304" pitchFamily="18" charset="0"/>
                <a:cs typeface="Mongolian Baiti" panose="03000500000000000000" pitchFamily="66" charset="0"/>
              </a:rPr>
              <a:t>Lead Developer</a:t>
            </a:r>
            <a:r>
              <a:rPr lang="en-US" sz="3000" dirty="0">
                <a:effectLst/>
                <a:latin typeface="Mongolian Baiti" panose="03000500000000000000" pitchFamily="66" charset="0"/>
                <a:ea typeface="Times New Roman" panose="02020603050405020304" pitchFamily="18" charset="0"/>
                <a:cs typeface="Mongolian Baiti" panose="03000500000000000000" pitchFamily="66" charset="0"/>
              </a:rPr>
              <a:t>: Spearheaded the coding efforts, focusing on CSS and JavaScript functionalities.</a:t>
            </a:r>
            <a:endParaRPr lang="en-US" sz="3000" dirty="0">
              <a:effectLst/>
              <a:latin typeface="Mongolian Baiti" panose="03000500000000000000" pitchFamily="66" charset="0"/>
              <a:ea typeface="Calibri" panose="020F0502020204030204" pitchFamily="34" charset="0"/>
              <a:cs typeface="Mongolian Baiti" panose="03000500000000000000" pitchFamily="66" charset="0"/>
            </a:endParaRPr>
          </a:p>
        </p:txBody>
      </p:sp>
      <p:sp>
        <p:nvSpPr>
          <p:cNvPr id="2" name="TextBox 1">
            <a:extLst>
              <a:ext uri="{FF2B5EF4-FFF2-40B4-BE49-F238E27FC236}">
                <a16:creationId xmlns:a16="http://schemas.microsoft.com/office/drawing/2014/main" id="{EF539247-2C87-4DA7-9CD7-E1B65DE5177A}"/>
              </a:ext>
            </a:extLst>
          </p:cNvPr>
          <p:cNvSpPr txBox="1"/>
          <p:nvPr/>
        </p:nvSpPr>
        <p:spPr>
          <a:xfrm>
            <a:off x="269663" y="3066233"/>
            <a:ext cx="4418084" cy="2092881"/>
          </a:xfrm>
          <a:prstGeom prst="rect">
            <a:avLst/>
          </a:prstGeom>
          <a:noFill/>
        </p:spPr>
        <p:txBody>
          <a:bodyPr wrap="square" rtlCol="0">
            <a:spAutoFit/>
          </a:bodyPr>
          <a:lstStyle/>
          <a:p>
            <a:r>
              <a:rPr lang="en-GB" sz="6500" dirty="0">
                <a:latin typeface="Mongolian Baiti" panose="03000500000000000000" pitchFamily="66" charset="0"/>
                <a:cs typeface="Mongolian Baiti" panose="03000500000000000000" pitchFamily="66" charset="0"/>
              </a:rPr>
              <a:t>ANNFAITH KAMAU</a:t>
            </a:r>
            <a:endParaRPr lang="en-US" sz="65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748056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A36F6B-5C4C-4CAB-BCE2-5C72E2C54A3C}"/>
              </a:ext>
            </a:extLst>
          </p:cNvPr>
          <p:cNvSpPr txBox="1"/>
          <p:nvPr/>
        </p:nvSpPr>
        <p:spPr>
          <a:xfrm>
            <a:off x="3444270" y="315836"/>
            <a:ext cx="569201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a:ln>
                  <a:noFill/>
                </a:ln>
                <a:effectLst/>
                <a:uLnTx/>
                <a:uFillTx/>
                <a:latin typeface="Raleway" pitchFamily="2" charset="0"/>
                <a:ea typeface="+mn-ea"/>
                <a:cs typeface="+mn-cs"/>
              </a:rPr>
              <a:t>DESCRIPTION</a:t>
            </a:r>
            <a:endParaRPr kumimoji="0" lang="en-US" sz="3000" b="1" i="0" u="none" strike="noStrike" kern="1200" cap="none" spc="0" normalizeH="0" baseline="0" noProof="0" dirty="0">
              <a:ln>
                <a:noFill/>
              </a:ln>
              <a:effectLst/>
              <a:uLnTx/>
              <a:uFillTx/>
              <a:latin typeface="Raleway" pitchFamily="2" charset="0"/>
              <a:ea typeface="+mn-ea"/>
              <a:cs typeface="+mn-cs"/>
            </a:endParaRPr>
          </a:p>
        </p:txBody>
      </p:sp>
      <p:pic>
        <p:nvPicPr>
          <p:cNvPr id="11" name="Graphic 10" descr="Thought bubble with solid fill">
            <a:extLst>
              <a:ext uri="{FF2B5EF4-FFF2-40B4-BE49-F238E27FC236}">
                <a16:creationId xmlns:a16="http://schemas.microsoft.com/office/drawing/2014/main" id="{D0952D6E-0704-4815-8C06-4AB2FA5214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50845" y="114167"/>
            <a:ext cx="957337" cy="957337"/>
          </a:xfrm>
          <a:prstGeom prst="rect">
            <a:avLst/>
          </a:prstGeom>
        </p:spPr>
      </p:pic>
      <p:sp>
        <p:nvSpPr>
          <p:cNvPr id="2" name="TextBox 1">
            <a:extLst>
              <a:ext uri="{FF2B5EF4-FFF2-40B4-BE49-F238E27FC236}">
                <a16:creationId xmlns:a16="http://schemas.microsoft.com/office/drawing/2014/main" id="{6D914A79-15A2-4556-89EA-85A9DE03EED7}"/>
              </a:ext>
            </a:extLst>
          </p:cNvPr>
          <p:cNvSpPr txBox="1"/>
          <p:nvPr/>
        </p:nvSpPr>
        <p:spPr>
          <a:xfrm>
            <a:off x="194278" y="1518974"/>
            <a:ext cx="12192000" cy="2881879"/>
          </a:xfrm>
          <a:prstGeom prst="rect">
            <a:avLst/>
          </a:prstGeom>
          <a:noFill/>
        </p:spPr>
        <p:txBody>
          <a:bodyPr wrap="square" rtlCol="0">
            <a:spAutoFit/>
          </a:bodyPr>
          <a:lstStyle/>
          <a:p>
            <a:pPr>
              <a:lnSpc>
                <a:spcPct val="107000"/>
              </a:lnSpc>
              <a:spcBef>
                <a:spcPts val="900"/>
              </a:spcBef>
              <a:spcAft>
                <a:spcPts val="800"/>
              </a:spcAft>
            </a:pPr>
            <a:r>
              <a:rPr lang="en-US" sz="2400" dirty="0">
                <a:effectLst/>
                <a:latin typeface="Monsteral"/>
                <a:ea typeface="Times New Roman" panose="02020603050405020304" pitchFamily="18" charset="0"/>
                <a:cs typeface="Times New Roman" panose="02020603050405020304" pitchFamily="18" charset="0"/>
              </a:rPr>
              <a:t>A business stock keeping system. It holds all the old and new stocks that are added to the business. </a:t>
            </a:r>
          </a:p>
          <a:p>
            <a:pPr>
              <a:lnSpc>
                <a:spcPct val="107000"/>
              </a:lnSpc>
              <a:spcBef>
                <a:spcPts val="900"/>
              </a:spcBef>
              <a:spcAft>
                <a:spcPts val="800"/>
              </a:spcAft>
            </a:pPr>
            <a:r>
              <a:rPr lang="en-US" sz="2400" dirty="0">
                <a:latin typeface="Monsteral"/>
                <a:ea typeface="Calibri" panose="020F0502020204030204" pitchFamily="34" charset="0"/>
                <a:cs typeface="Times New Roman" panose="02020603050405020304" pitchFamily="18" charset="0"/>
              </a:rPr>
              <a:t>Stock intake by the administrator and </a:t>
            </a:r>
            <a:r>
              <a:rPr lang="en-US" sz="2400" dirty="0">
                <a:latin typeface="Raleway" pitchFamily="2" charset="0"/>
                <a:ea typeface="Calibri" panose="020F0502020204030204" pitchFamily="34" charset="0"/>
                <a:cs typeface="Times New Roman" panose="02020603050405020304" pitchFamily="18" charset="0"/>
              </a:rPr>
              <a:t>keeping</a:t>
            </a:r>
            <a:r>
              <a:rPr lang="en-US" sz="2400" dirty="0">
                <a:latin typeface="Monsteral"/>
                <a:ea typeface="Calibri" panose="020F0502020204030204" pitchFamily="34" charset="0"/>
                <a:cs typeface="Times New Roman" panose="02020603050405020304" pitchFamily="18" charset="0"/>
              </a:rPr>
              <a:t> tabs on what is needed, what is there, what was sold. What is still and stock and not. How many pieces to add and what profits are made on each of them.</a:t>
            </a:r>
          </a:p>
          <a:p>
            <a:pPr>
              <a:lnSpc>
                <a:spcPct val="107000"/>
              </a:lnSpc>
              <a:spcBef>
                <a:spcPts val="900"/>
              </a:spcBef>
              <a:spcAft>
                <a:spcPts val="800"/>
              </a:spcAft>
            </a:pPr>
            <a:endParaRPr lang="en-US" sz="2400" dirty="0">
              <a:effectLst/>
              <a:latin typeface="Monstera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2220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5BBD11-C741-4D76-AD7A-068584907FA6}"/>
              </a:ext>
            </a:extLst>
          </p:cNvPr>
          <p:cNvSpPr txBox="1"/>
          <p:nvPr/>
        </p:nvSpPr>
        <p:spPr>
          <a:xfrm>
            <a:off x="282253" y="1041479"/>
            <a:ext cx="5315842" cy="5611664"/>
          </a:xfrm>
          <a:prstGeom prst="rect">
            <a:avLst/>
          </a:prstGeom>
          <a:noFill/>
        </p:spPr>
        <p:txBody>
          <a:bodyPr wrap="square" rtlCol="0">
            <a:spAutoFit/>
          </a:bodyPr>
          <a:lstStyle/>
          <a:p>
            <a:pPr>
              <a:lnSpc>
                <a:spcPct val="107000"/>
              </a:lnSpc>
              <a:spcBef>
                <a:spcPts val="900"/>
              </a:spcBef>
              <a:spcAft>
                <a:spcPts val="800"/>
              </a:spcAft>
            </a:pPr>
            <a:r>
              <a:rPr lang="en-US" dirty="0">
                <a:effectLst/>
                <a:latin typeface="Raleway" pitchFamily="2" charset="0"/>
                <a:ea typeface="Times New Roman" panose="02020603050405020304" pitchFamily="18" charset="0"/>
                <a:cs typeface="Times New Roman" panose="02020603050405020304" pitchFamily="18" charset="0"/>
              </a:rPr>
              <a:t>The “Business Stock-Keeping system” project is not just a development task; it </a:t>
            </a:r>
            <a:r>
              <a:rPr lang="en-US" dirty="0">
                <a:latin typeface="Raleway" pitchFamily="2" charset="0"/>
                <a:ea typeface="Times New Roman" panose="02020603050405020304" pitchFamily="18" charset="0"/>
                <a:cs typeface="Times New Roman" panose="02020603050405020304" pitchFamily="18" charset="0"/>
              </a:rPr>
              <a:t>i</a:t>
            </a:r>
            <a:r>
              <a:rPr lang="en-US" dirty="0">
                <a:effectLst/>
                <a:latin typeface="Raleway" pitchFamily="2" charset="0"/>
                <a:ea typeface="Times New Roman" panose="02020603050405020304" pitchFamily="18" charset="0"/>
                <a:cs typeface="Times New Roman" panose="02020603050405020304" pitchFamily="18" charset="0"/>
              </a:rPr>
              <a:t>s a journey of discovery into the intricacies of e-commerce platforms. I delved into the nuances of web development, exploring how various technologies can harmonize to create a seamless user experience.</a:t>
            </a:r>
            <a:endParaRPr lang="en-US" dirty="0">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b="1" dirty="0">
                <a:effectLst/>
                <a:latin typeface="Raleway" pitchFamily="2" charset="0"/>
                <a:ea typeface="Times New Roman" panose="02020603050405020304" pitchFamily="18" charset="0"/>
                <a:cs typeface="Times New Roman" panose="02020603050405020304" pitchFamily="18" charset="0"/>
              </a:rPr>
              <a:t>Front-End Development</a:t>
            </a:r>
            <a:r>
              <a:rPr lang="en-US" dirty="0">
                <a:effectLst/>
                <a:latin typeface="Raleway" pitchFamily="2" charset="0"/>
                <a:ea typeface="Times New Roman" panose="02020603050405020304" pitchFamily="18" charset="0"/>
                <a:cs typeface="Times New Roman" panose="02020603050405020304" pitchFamily="18" charset="0"/>
              </a:rPr>
              <a:t>:</a:t>
            </a:r>
            <a:endParaRPr lang="en-US" dirty="0">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Raleway" pitchFamily="2" charset="0"/>
                <a:ea typeface="Times New Roman" panose="02020603050405020304" pitchFamily="18" charset="0"/>
                <a:cs typeface="Times New Roman" panose="02020603050405020304" pitchFamily="18" charset="0"/>
              </a:rPr>
              <a:t>I</a:t>
            </a:r>
            <a:r>
              <a:rPr lang="en-US" dirty="0">
                <a:effectLst/>
                <a:latin typeface="Raleway" pitchFamily="2" charset="0"/>
                <a:ea typeface="Times New Roman" panose="02020603050405020304" pitchFamily="18" charset="0"/>
                <a:cs typeface="Times New Roman" panose="02020603050405020304" pitchFamily="18" charset="0"/>
              </a:rPr>
              <a:t> learn the importance of </a:t>
            </a:r>
            <a:r>
              <a:rPr lang="en-US" b="1" dirty="0">
                <a:effectLst/>
                <a:latin typeface="Raleway" pitchFamily="2" charset="0"/>
                <a:ea typeface="Times New Roman" panose="02020603050405020304" pitchFamily="18" charset="0"/>
                <a:cs typeface="Times New Roman" panose="02020603050405020304" pitchFamily="18" charset="0"/>
              </a:rPr>
              <a:t>responsive design</a:t>
            </a:r>
            <a:r>
              <a:rPr lang="en-US" dirty="0">
                <a:effectLst/>
                <a:latin typeface="Raleway" pitchFamily="2" charset="0"/>
                <a:ea typeface="Times New Roman" panose="02020603050405020304" pitchFamily="18" charset="0"/>
                <a:cs typeface="Times New Roman" panose="02020603050405020304" pitchFamily="18" charset="0"/>
              </a:rPr>
              <a:t>, ensuring the website adapts to any screen size, providing a consistent experience across devices.</a:t>
            </a:r>
            <a:endParaRPr lang="en-US" dirty="0">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Raleway" pitchFamily="2" charset="0"/>
                <a:ea typeface="Times New Roman" panose="02020603050405020304" pitchFamily="18" charset="0"/>
                <a:cs typeface="Times New Roman" panose="02020603050405020304" pitchFamily="18" charset="0"/>
              </a:rPr>
              <a:t>I</a:t>
            </a:r>
            <a:r>
              <a:rPr lang="en-US" dirty="0">
                <a:effectLst/>
                <a:latin typeface="Raleway" pitchFamily="2" charset="0"/>
                <a:ea typeface="Times New Roman" panose="02020603050405020304" pitchFamily="18" charset="0"/>
                <a:cs typeface="Times New Roman" panose="02020603050405020304" pitchFamily="18" charset="0"/>
              </a:rPr>
              <a:t> will experiment with </a:t>
            </a:r>
            <a:r>
              <a:rPr lang="en-US" b="1" dirty="0">
                <a:effectLst/>
                <a:latin typeface="Raleway" pitchFamily="2" charset="0"/>
                <a:ea typeface="Times New Roman" panose="02020603050405020304" pitchFamily="18" charset="0"/>
                <a:cs typeface="Times New Roman" panose="02020603050405020304" pitchFamily="18" charset="0"/>
              </a:rPr>
              <a:t>CSS animations</a:t>
            </a:r>
            <a:r>
              <a:rPr lang="en-US" dirty="0">
                <a:effectLst/>
                <a:latin typeface="Raleway" pitchFamily="2" charset="0"/>
                <a:ea typeface="Times New Roman" panose="02020603050405020304" pitchFamily="18" charset="0"/>
                <a:cs typeface="Times New Roman" panose="02020603050405020304" pitchFamily="18" charset="0"/>
              </a:rPr>
              <a:t> and transitions, which add a delightful layer of interaction, making the customization process more engaging.</a:t>
            </a:r>
          </a:p>
          <a:p>
            <a:pPr marL="342900" lvl="0" indent="-342900">
              <a:lnSpc>
                <a:spcPct val="107000"/>
              </a:lnSpc>
              <a:spcAft>
                <a:spcPts val="800"/>
              </a:spcAft>
              <a:buSzPts val="1000"/>
              <a:buFont typeface="Symbol" panose="05050102010706020507" pitchFamily="18" charset="2"/>
              <a:buChar char=""/>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00319E7-8D9D-4A35-BDD3-8BB3CF38D71D}"/>
              </a:ext>
            </a:extLst>
          </p:cNvPr>
          <p:cNvSpPr txBox="1"/>
          <p:nvPr/>
        </p:nvSpPr>
        <p:spPr>
          <a:xfrm>
            <a:off x="4267634" y="204857"/>
            <a:ext cx="5512612"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a:ln>
                  <a:noFill/>
                </a:ln>
                <a:effectLst/>
                <a:uLnTx/>
                <a:uFillTx/>
                <a:latin typeface="Raleway" pitchFamily="2" charset="0"/>
                <a:ea typeface="+mn-ea"/>
                <a:cs typeface="+mn-cs"/>
              </a:rPr>
              <a:t>LEARNING OBJECTIVES.</a:t>
            </a:r>
            <a:endParaRPr kumimoji="0" lang="en-US" sz="3000" b="1" i="0" u="none" strike="noStrike" kern="1200" cap="none" spc="0" normalizeH="0" baseline="0" noProof="0" dirty="0">
              <a:ln>
                <a:noFill/>
              </a:ln>
              <a:effectLst/>
              <a:uLnTx/>
              <a:uFillTx/>
              <a:latin typeface="Raleway" pitchFamily="2" charset="0"/>
              <a:ea typeface="+mn-ea"/>
              <a:cs typeface="+mn-cs"/>
            </a:endParaRPr>
          </a:p>
        </p:txBody>
      </p:sp>
      <p:pic>
        <p:nvPicPr>
          <p:cNvPr id="9" name="Graphic 8" descr="Brain with solid fill">
            <a:extLst>
              <a:ext uri="{FF2B5EF4-FFF2-40B4-BE49-F238E27FC236}">
                <a16:creationId xmlns:a16="http://schemas.microsoft.com/office/drawing/2014/main" id="{87BFF63B-0610-4925-802E-13F9210C9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4040" y="-52343"/>
            <a:ext cx="998321" cy="998321"/>
          </a:xfrm>
          <a:prstGeom prst="rect">
            <a:avLst/>
          </a:prstGeom>
        </p:spPr>
      </p:pic>
      <p:sp>
        <p:nvSpPr>
          <p:cNvPr id="4" name="TextBox 3">
            <a:extLst>
              <a:ext uri="{FF2B5EF4-FFF2-40B4-BE49-F238E27FC236}">
                <a16:creationId xmlns:a16="http://schemas.microsoft.com/office/drawing/2014/main" id="{1A097C33-63A3-4F56-BFC9-A01C49114FFF}"/>
              </a:ext>
            </a:extLst>
          </p:cNvPr>
          <p:cNvSpPr txBox="1"/>
          <p:nvPr/>
        </p:nvSpPr>
        <p:spPr>
          <a:xfrm>
            <a:off x="5783840" y="1158553"/>
            <a:ext cx="6125907" cy="5636928"/>
          </a:xfrm>
          <a:prstGeom prst="rect">
            <a:avLst/>
          </a:prstGeom>
          <a:noFill/>
        </p:spPr>
        <p:txBody>
          <a:bodyPr wrap="square" rtlCol="0">
            <a:spAutoFit/>
          </a:bodyPr>
          <a:lstStyle/>
          <a:p>
            <a:pPr>
              <a:lnSpc>
                <a:spcPct val="107000"/>
              </a:lnSpc>
              <a:spcBef>
                <a:spcPts val="900"/>
              </a:spcBef>
              <a:spcAft>
                <a:spcPts val="800"/>
              </a:spcAft>
            </a:pPr>
            <a:r>
              <a:rPr lang="en-US" sz="1800" b="1" dirty="0">
                <a:effectLst/>
                <a:latin typeface="Raleway" pitchFamily="2" charset="0"/>
                <a:ea typeface="Times New Roman" panose="02020603050405020304" pitchFamily="18" charset="0"/>
                <a:cs typeface="Times New Roman" panose="02020603050405020304" pitchFamily="18" charset="0"/>
              </a:rPr>
              <a:t>Project Management</a:t>
            </a:r>
            <a:r>
              <a:rPr lang="en-US" sz="1800" dirty="0">
                <a:effectLst/>
                <a:latin typeface="Raleway" pitchFamily="2" charset="0"/>
                <a:ea typeface="Times New Roman" panose="02020603050405020304" pitchFamily="18" charset="0"/>
                <a:cs typeface="Times New Roman" panose="02020603050405020304" pitchFamily="18" charset="0"/>
              </a:rPr>
              <a:t>:</a:t>
            </a:r>
            <a:endParaRPr lang="en-US" sz="1800" dirty="0">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Raleway" pitchFamily="2" charset="0"/>
                <a:ea typeface="Times New Roman" panose="02020603050405020304" pitchFamily="18" charset="0"/>
                <a:cs typeface="Times New Roman" panose="02020603050405020304" pitchFamily="18" charset="0"/>
              </a:rPr>
              <a:t>I</a:t>
            </a:r>
            <a:r>
              <a:rPr lang="en-US" sz="1800" dirty="0">
                <a:effectLst/>
                <a:latin typeface="Raleway" pitchFamily="2" charset="0"/>
                <a:ea typeface="Times New Roman" panose="02020603050405020304" pitchFamily="18" charset="0"/>
                <a:cs typeface="Times New Roman" panose="02020603050405020304" pitchFamily="18" charset="0"/>
              </a:rPr>
              <a:t> have to embrace </a:t>
            </a:r>
            <a:r>
              <a:rPr lang="en-US" sz="1800" b="1" dirty="0">
                <a:effectLst/>
                <a:latin typeface="Raleway" pitchFamily="2" charset="0"/>
                <a:ea typeface="Times New Roman" panose="02020603050405020304" pitchFamily="18" charset="0"/>
                <a:cs typeface="Times New Roman" panose="02020603050405020304" pitchFamily="18" charset="0"/>
              </a:rPr>
              <a:t>agile methodologies</a:t>
            </a:r>
            <a:r>
              <a:rPr lang="en-US" sz="1800" dirty="0">
                <a:effectLst/>
                <a:latin typeface="Raleway" pitchFamily="2" charset="0"/>
                <a:ea typeface="Times New Roman" panose="02020603050405020304" pitchFamily="18" charset="0"/>
                <a:cs typeface="Times New Roman" panose="02020603050405020304" pitchFamily="18" charset="0"/>
              </a:rPr>
              <a:t>, which teach </a:t>
            </a:r>
            <a:r>
              <a:rPr lang="en-US" dirty="0">
                <a:latin typeface="Raleway" pitchFamily="2" charset="0"/>
                <a:ea typeface="Times New Roman" panose="02020603050405020304" pitchFamily="18" charset="0"/>
                <a:cs typeface="Times New Roman" panose="02020603050405020304" pitchFamily="18" charset="0"/>
              </a:rPr>
              <a:t>me </a:t>
            </a:r>
            <a:r>
              <a:rPr lang="en-US" sz="1800" dirty="0">
                <a:effectLst/>
                <a:latin typeface="Raleway" pitchFamily="2" charset="0"/>
                <a:ea typeface="Times New Roman" panose="02020603050405020304" pitchFamily="18" charset="0"/>
                <a:cs typeface="Times New Roman" panose="02020603050405020304" pitchFamily="18" charset="0"/>
              </a:rPr>
              <a:t>the value of flexibility and the ability to pivot quickly in response to user needs and market trends.</a:t>
            </a:r>
            <a:endParaRPr lang="en-US" sz="1800" dirty="0">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dirty="0">
                <a:latin typeface="Raleway" pitchFamily="2" charset="0"/>
                <a:ea typeface="Times New Roman" panose="02020603050405020304" pitchFamily="18" charset="0"/>
                <a:cs typeface="Times New Roman" panose="02020603050405020304" pitchFamily="18" charset="0"/>
              </a:rPr>
              <a:t>I</a:t>
            </a:r>
            <a:r>
              <a:rPr lang="en-US" sz="1800" dirty="0">
                <a:effectLst/>
                <a:latin typeface="Raleway" pitchFamily="2" charset="0"/>
                <a:ea typeface="Times New Roman" panose="02020603050405020304" pitchFamily="18" charset="0"/>
                <a:cs typeface="Times New Roman" panose="02020603050405020304" pitchFamily="18" charset="0"/>
              </a:rPr>
              <a:t> learn about the importance of </a:t>
            </a:r>
            <a:r>
              <a:rPr lang="en-US" sz="1800" b="1" dirty="0">
                <a:effectLst/>
                <a:latin typeface="Raleway" pitchFamily="2" charset="0"/>
                <a:ea typeface="Times New Roman" panose="02020603050405020304" pitchFamily="18" charset="0"/>
                <a:cs typeface="Times New Roman" panose="02020603050405020304" pitchFamily="18" charset="0"/>
              </a:rPr>
              <a:t>collaboration tools</a:t>
            </a:r>
            <a:r>
              <a:rPr lang="en-US" sz="1800" dirty="0">
                <a:effectLst/>
                <a:latin typeface="Raleway" pitchFamily="2" charset="0"/>
                <a:ea typeface="Times New Roman" panose="02020603050405020304" pitchFamily="18" charset="0"/>
                <a:cs typeface="Times New Roman" panose="02020603050405020304" pitchFamily="18" charset="0"/>
              </a:rPr>
              <a:t> and how they can keep a distributed connection and focus on common goals.</a:t>
            </a:r>
            <a:endParaRPr lang="en-US" sz="1800" dirty="0">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800" dirty="0">
                <a:effectLst/>
                <a:latin typeface="Raleway" pitchFamily="2" charset="0"/>
                <a:ea typeface="Times New Roman" panose="02020603050405020304" pitchFamily="18" charset="0"/>
                <a:cs typeface="Times New Roman" panose="02020603050405020304" pitchFamily="18" charset="0"/>
              </a:rPr>
              <a:t>This project </a:t>
            </a:r>
            <a:r>
              <a:rPr lang="en-US" dirty="0">
                <a:latin typeface="Raleway" pitchFamily="2" charset="0"/>
                <a:ea typeface="Times New Roman" panose="02020603050405020304" pitchFamily="18" charset="0"/>
                <a:cs typeface="Times New Roman" panose="02020603050405020304" pitchFamily="18" charset="0"/>
              </a:rPr>
              <a:t>is</a:t>
            </a:r>
            <a:r>
              <a:rPr lang="en-US" sz="1800" dirty="0">
                <a:effectLst/>
                <a:latin typeface="Raleway" pitchFamily="2" charset="0"/>
                <a:ea typeface="Times New Roman" panose="02020603050405020304" pitchFamily="18" charset="0"/>
                <a:cs typeface="Times New Roman" panose="02020603050405020304" pitchFamily="18" charset="0"/>
              </a:rPr>
              <a:t> a catalyst for </a:t>
            </a:r>
            <a:r>
              <a:rPr lang="en-US" dirty="0">
                <a:latin typeface="Raleway" pitchFamily="2" charset="0"/>
                <a:ea typeface="Times New Roman" panose="02020603050405020304" pitchFamily="18" charset="0"/>
                <a:cs typeface="Times New Roman" panose="02020603050405020304" pitchFamily="18" charset="0"/>
              </a:rPr>
              <a:t>my</a:t>
            </a:r>
            <a:r>
              <a:rPr lang="en-US" sz="1800" dirty="0">
                <a:effectLst/>
                <a:latin typeface="Raleway" pitchFamily="2" charset="0"/>
                <a:ea typeface="Times New Roman" panose="02020603050405020304" pitchFamily="18" charset="0"/>
                <a:cs typeface="Times New Roman" panose="02020603050405020304" pitchFamily="18" charset="0"/>
              </a:rPr>
              <a:t> growth as a developer and designer. It will offer a challenge for </a:t>
            </a:r>
            <a:r>
              <a:rPr lang="en-US" dirty="0">
                <a:latin typeface="Raleway" pitchFamily="2" charset="0"/>
                <a:ea typeface="Times New Roman" panose="02020603050405020304" pitchFamily="18" charset="0"/>
                <a:cs typeface="Times New Roman" panose="02020603050405020304" pitchFamily="18" charset="0"/>
              </a:rPr>
              <a:t>me</a:t>
            </a:r>
            <a:r>
              <a:rPr lang="en-US" sz="1800" dirty="0">
                <a:effectLst/>
                <a:latin typeface="Raleway" pitchFamily="2" charset="0"/>
                <a:ea typeface="Times New Roman" panose="02020603050405020304" pitchFamily="18" charset="0"/>
                <a:cs typeface="Times New Roman" panose="02020603050405020304" pitchFamily="18" charset="0"/>
              </a:rPr>
              <a:t> to think beyond code and consider the emotional connection users form with a product. </a:t>
            </a:r>
            <a:r>
              <a:rPr lang="en-US" dirty="0">
                <a:latin typeface="Raleway" pitchFamily="2" charset="0"/>
                <a:ea typeface="Times New Roman" panose="02020603050405020304" pitchFamily="18" charset="0"/>
                <a:cs typeface="Times New Roman" panose="02020603050405020304" pitchFamily="18" charset="0"/>
              </a:rPr>
              <a:t>I</a:t>
            </a:r>
            <a:r>
              <a:rPr lang="en-US" sz="1800" dirty="0">
                <a:effectLst/>
                <a:latin typeface="Raleway" pitchFamily="2" charset="0"/>
                <a:ea typeface="Times New Roman" panose="02020603050405020304" pitchFamily="18" charset="0"/>
                <a:cs typeface="Times New Roman" panose="02020603050405020304" pitchFamily="18" charset="0"/>
              </a:rPr>
              <a:t> will hopefully emerge from this experience with a deeper appreciation for the art of combining technical skills with creative vision to craft experiences that resonate with users on a personal level.</a:t>
            </a:r>
            <a:endParaRPr lang="en-US" sz="1800" dirty="0">
              <a:effectLst/>
              <a:latin typeface="Raleway"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3259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8675D6C-A450-4B8A-A951-F6803597778B}"/>
              </a:ext>
            </a:extLst>
          </p:cNvPr>
          <p:cNvSpPr txBox="1"/>
          <p:nvPr/>
        </p:nvSpPr>
        <p:spPr>
          <a:xfrm>
            <a:off x="3582156" y="259650"/>
            <a:ext cx="6296025" cy="477054"/>
          </a:xfrm>
          <a:prstGeom prst="rect">
            <a:avLst/>
          </a:prstGeom>
          <a:noFill/>
          <a:effectLst>
            <a:outerShdw sx="1000" sy="1000" algn="ctr" rotWithShape="0">
              <a:srgbClr val="000000"/>
            </a:outerShdw>
          </a:effectLst>
        </p:spPr>
        <p:txBody>
          <a:bodyPr wrap="square" rtlCol="0">
            <a:spAutoFit/>
          </a:bodyPr>
          <a:lstStyle/>
          <a:p>
            <a:pPr algn="ctr">
              <a:defRPr/>
            </a:pPr>
            <a:r>
              <a:rPr lang="en-GB" sz="2500" b="1" dirty="0">
                <a:latin typeface="Raleway" pitchFamily="2" charset="0"/>
              </a:rPr>
              <a:t>TECHNOLOGY USED.</a:t>
            </a:r>
            <a:endParaRPr kumimoji="0" lang="en-US" sz="2500" b="1" i="0" u="none" strike="noStrike" kern="1200" cap="none" spc="0" normalizeH="0" baseline="0" noProof="0" dirty="0">
              <a:ln>
                <a:noFill/>
              </a:ln>
              <a:uLnTx/>
              <a:uFillTx/>
              <a:latin typeface="Raleway" pitchFamily="2" charset="0"/>
              <a:ea typeface="+mn-ea"/>
              <a:cs typeface="+mn-cs"/>
            </a:endParaRPr>
          </a:p>
        </p:txBody>
      </p:sp>
      <p:pic>
        <p:nvPicPr>
          <p:cNvPr id="9" name="Graphic 8" descr="Internet with solid fill">
            <a:extLst>
              <a:ext uri="{FF2B5EF4-FFF2-40B4-BE49-F238E27FC236}">
                <a16:creationId xmlns:a16="http://schemas.microsoft.com/office/drawing/2014/main" id="{62F31F46-AB21-42F0-BAE4-E77BBCF7E4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6122" y="110425"/>
            <a:ext cx="775504" cy="775504"/>
          </a:xfrm>
          <a:prstGeom prst="rect">
            <a:avLst/>
          </a:prstGeom>
        </p:spPr>
      </p:pic>
      <p:sp>
        <p:nvSpPr>
          <p:cNvPr id="4" name="TextBox 3">
            <a:extLst>
              <a:ext uri="{FF2B5EF4-FFF2-40B4-BE49-F238E27FC236}">
                <a16:creationId xmlns:a16="http://schemas.microsoft.com/office/drawing/2014/main" id="{4FA98E0B-1D0C-41B4-A19A-5D84A0122469}"/>
              </a:ext>
            </a:extLst>
          </p:cNvPr>
          <p:cNvSpPr txBox="1"/>
          <p:nvPr/>
        </p:nvSpPr>
        <p:spPr>
          <a:xfrm>
            <a:off x="273985" y="1228685"/>
            <a:ext cx="5544274" cy="4400628"/>
          </a:xfrm>
          <a:prstGeom prst="rect">
            <a:avLst/>
          </a:prstGeom>
          <a:noFill/>
        </p:spPr>
        <p:txBody>
          <a:bodyPr wrap="square" rtlCol="0">
            <a:spAutoFit/>
          </a:bodyPr>
          <a:lstStyle/>
          <a:p>
            <a:pPr>
              <a:lnSpc>
                <a:spcPct val="107000"/>
              </a:lnSpc>
              <a:spcBef>
                <a:spcPts val="900"/>
              </a:spcBef>
              <a:spcAft>
                <a:spcPts val="800"/>
              </a:spcAft>
            </a:pPr>
            <a:r>
              <a:rPr lang="en-US" b="1" dirty="0">
                <a:effectLst/>
                <a:latin typeface="Raleway" pitchFamily="2" charset="0"/>
                <a:ea typeface="Times New Roman" panose="02020603050405020304" pitchFamily="18" charset="0"/>
                <a:cs typeface="Times New Roman" panose="02020603050405020304" pitchFamily="18" charset="0"/>
              </a:rPr>
              <a:t>HTML (Hyper-Text Markup Language)</a:t>
            </a:r>
            <a:r>
              <a:rPr lang="en-US" dirty="0">
                <a:effectLst/>
                <a:latin typeface="Raleway" pitchFamily="2" charset="0"/>
                <a:ea typeface="Times New Roman" panose="02020603050405020304" pitchFamily="18" charset="0"/>
                <a:cs typeface="Times New Roman" panose="02020603050405020304" pitchFamily="18" charset="0"/>
              </a:rPr>
              <a:t>: The backbone of the website, HTML provides the essential structure. I used semantic HTML elements to create a clean, organized content hierarchy, making it accessible and SEO-friendly.</a:t>
            </a:r>
            <a:endParaRPr lang="en-US" dirty="0">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b="1" dirty="0">
                <a:effectLst/>
                <a:latin typeface="Raleway" pitchFamily="2" charset="0"/>
                <a:ea typeface="Times New Roman" panose="02020603050405020304" pitchFamily="18" charset="0"/>
                <a:cs typeface="Times New Roman" panose="02020603050405020304" pitchFamily="18" charset="0"/>
              </a:rPr>
              <a:t>CSS (Cascading Style Sheets)</a:t>
            </a:r>
            <a:r>
              <a:rPr lang="en-US" dirty="0">
                <a:effectLst/>
                <a:latin typeface="Raleway" pitchFamily="2" charset="0"/>
                <a:ea typeface="Times New Roman" panose="02020603050405020304" pitchFamily="18" charset="0"/>
                <a:cs typeface="Times New Roman" panose="02020603050405020304" pitchFamily="18" charset="0"/>
              </a:rPr>
              <a:t>: With CSS, </a:t>
            </a:r>
            <a:r>
              <a:rPr lang="en-US" dirty="0">
                <a:latin typeface="Raleway" pitchFamily="2" charset="0"/>
                <a:ea typeface="Times New Roman" panose="02020603050405020304" pitchFamily="18" charset="0"/>
                <a:cs typeface="Times New Roman" panose="02020603050405020304" pitchFamily="18" charset="0"/>
              </a:rPr>
              <a:t>I </a:t>
            </a:r>
            <a:r>
              <a:rPr lang="en-US" dirty="0">
                <a:effectLst/>
                <a:latin typeface="Raleway" pitchFamily="2" charset="0"/>
                <a:ea typeface="Times New Roman" panose="02020603050405020304" pitchFamily="18" charset="0"/>
                <a:cs typeface="Times New Roman" panose="02020603050405020304" pitchFamily="18" charset="0"/>
              </a:rPr>
              <a:t>introduced elegance and responsiveness to the design. Utilizing Flexbox and Grid systems, I  crafted a fluid layout that adapts to various screen sizes. CSS animations were applied to enhance the user interaction, giving life to button hovers.</a:t>
            </a:r>
          </a:p>
          <a:p>
            <a:pPr>
              <a:lnSpc>
                <a:spcPct val="107000"/>
              </a:lnSpc>
              <a:spcBef>
                <a:spcPts val="90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6" name="TextBox 5">
            <a:extLst>
              <a:ext uri="{FF2B5EF4-FFF2-40B4-BE49-F238E27FC236}">
                <a16:creationId xmlns:a16="http://schemas.microsoft.com/office/drawing/2014/main" id="{4F8A9864-17D2-4C82-AB41-1C953720CAAE}"/>
              </a:ext>
            </a:extLst>
          </p:cNvPr>
          <p:cNvSpPr txBox="1"/>
          <p:nvPr/>
        </p:nvSpPr>
        <p:spPr>
          <a:xfrm>
            <a:off x="6516881" y="1294257"/>
            <a:ext cx="5208608" cy="4018536"/>
          </a:xfrm>
          <a:prstGeom prst="rect">
            <a:avLst/>
          </a:prstGeom>
          <a:noFill/>
        </p:spPr>
        <p:txBody>
          <a:bodyPr wrap="square" rtlCol="0">
            <a:spAutoFit/>
          </a:bodyPr>
          <a:lstStyle/>
          <a:p>
            <a:pPr>
              <a:lnSpc>
                <a:spcPct val="107000"/>
              </a:lnSpc>
              <a:spcBef>
                <a:spcPts val="900"/>
              </a:spcBef>
              <a:spcAft>
                <a:spcPts val="800"/>
              </a:spcAft>
            </a:pPr>
            <a:r>
              <a:rPr lang="en-US" sz="1700" b="1" dirty="0">
                <a:effectLst/>
                <a:latin typeface="Raleway" pitchFamily="2" charset="0"/>
                <a:ea typeface="Times New Roman" panose="02020603050405020304" pitchFamily="18" charset="0"/>
                <a:cs typeface="Times New Roman" panose="02020603050405020304" pitchFamily="18" charset="0"/>
              </a:rPr>
              <a:t>JavaScript (JS)</a:t>
            </a:r>
            <a:r>
              <a:rPr lang="en-US" sz="1700" dirty="0">
                <a:effectLst/>
                <a:latin typeface="Raleway" pitchFamily="2" charset="0"/>
                <a:ea typeface="Times New Roman" panose="02020603050405020304" pitchFamily="18" charset="0"/>
                <a:cs typeface="Times New Roman" panose="02020603050405020304" pitchFamily="18" charset="0"/>
              </a:rPr>
              <a:t>: JavaScript brought </a:t>
            </a:r>
            <a:r>
              <a:rPr lang="en-US" sz="1700" dirty="0">
                <a:latin typeface="Raleway" pitchFamily="2" charset="0"/>
                <a:ea typeface="Times New Roman" panose="02020603050405020304" pitchFamily="18" charset="0"/>
                <a:cs typeface="Times New Roman" panose="02020603050405020304" pitchFamily="18" charset="0"/>
              </a:rPr>
              <a:t>the</a:t>
            </a:r>
            <a:r>
              <a:rPr lang="en-US" sz="1700" dirty="0">
                <a:effectLst/>
                <a:latin typeface="Raleway" pitchFamily="2" charset="0"/>
                <a:ea typeface="Times New Roman" panose="02020603050405020304" pitchFamily="18" charset="0"/>
                <a:cs typeface="Times New Roman" panose="02020603050405020304" pitchFamily="18" charset="0"/>
              </a:rPr>
              <a:t> teddy bears to life. </a:t>
            </a:r>
            <a:r>
              <a:rPr lang="en-US" sz="1700" dirty="0">
                <a:latin typeface="Raleway" pitchFamily="2" charset="0"/>
                <a:ea typeface="Times New Roman" panose="02020603050405020304" pitchFamily="18" charset="0"/>
                <a:cs typeface="Times New Roman" panose="02020603050405020304" pitchFamily="18" charset="0"/>
              </a:rPr>
              <a:t>A</a:t>
            </a:r>
            <a:r>
              <a:rPr lang="en-US" sz="1700" dirty="0">
                <a:effectLst/>
                <a:latin typeface="Raleway" pitchFamily="2" charset="0"/>
                <a:ea typeface="Times New Roman" panose="02020603050405020304" pitchFamily="18" charset="0"/>
                <a:cs typeface="Times New Roman" panose="02020603050405020304" pitchFamily="18" charset="0"/>
              </a:rPr>
              <a:t>llowing users to select different colors and sizes of the teddy bear.</a:t>
            </a:r>
          </a:p>
          <a:p>
            <a:pPr>
              <a:lnSpc>
                <a:spcPct val="107000"/>
              </a:lnSpc>
              <a:spcBef>
                <a:spcPts val="900"/>
              </a:spcBef>
              <a:spcAft>
                <a:spcPts val="800"/>
              </a:spcAft>
            </a:pPr>
            <a:r>
              <a:rPr lang="en-US" sz="1700" b="1" dirty="0">
                <a:effectLst/>
                <a:latin typeface="Raleway" pitchFamily="2" charset="0"/>
                <a:ea typeface="Times New Roman" panose="02020603050405020304" pitchFamily="18" charset="0"/>
                <a:cs typeface="Times New Roman" panose="02020603050405020304" pitchFamily="18" charset="0"/>
              </a:rPr>
              <a:t>Architecture</a:t>
            </a:r>
            <a:r>
              <a:rPr lang="en-US" sz="1700" dirty="0">
                <a:effectLst/>
                <a:latin typeface="Raleway" pitchFamily="2" charset="0"/>
                <a:ea typeface="Times New Roman" panose="02020603050405020304" pitchFamily="18" charset="0"/>
                <a:cs typeface="Times New Roman" panose="02020603050405020304" pitchFamily="18" charset="0"/>
              </a:rPr>
              <a:t>: </a:t>
            </a:r>
            <a:r>
              <a:rPr lang="en-US" sz="1700" dirty="0">
                <a:latin typeface="Raleway" pitchFamily="2" charset="0"/>
                <a:ea typeface="Times New Roman" panose="02020603050405020304" pitchFamily="18" charset="0"/>
                <a:cs typeface="Times New Roman" panose="02020603050405020304" pitchFamily="18" charset="0"/>
              </a:rPr>
              <a:t>The</a:t>
            </a:r>
            <a:r>
              <a:rPr lang="en-US" sz="1700" dirty="0">
                <a:effectLst/>
                <a:latin typeface="Raleway" pitchFamily="2" charset="0"/>
                <a:ea typeface="Times New Roman" panose="02020603050405020304" pitchFamily="18" charset="0"/>
                <a:cs typeface="Times New Roman" panose="02020603050405020304" pitchFamily="18" charset="0"/>
              </a:rPr>
              <a:t> architecture is modular, separating concerns for maintainability and scalability. The front end interacts with a RESTful API, fetching data about teddy bears. I ensured cross-browser compatibility and used progressive enhancement strategies to provide a core experience for users with older browsers while enabling richer features for those with modern browsers.</a:t>
            </a:r>
            <a:endParaRPr lang="en-US" sz="1700" dirty="0">
              <a:effectLst/>
              <a:latin typeface="Raleway" pitchFamily="2" charset="0"/>
              <a:ea typeface="Calibri" panose="020F0502020204030204" pitchFamily="34" charset="0"/>
              <a:cs typeface="Times New Roman" panose="02020603050405020304" pitchFamily="18" charset="0"/>
            </a:endParaRPr>
          </a:p>
          <a:p>
            <a:endParaRPr lang="en-US" sz="1600" dirty="0">
              <a:latin typeface="Raleway" pitchFamily="2" charset="0"/>
            </a:endParaRPr>
          </a:p>
        </p:txBody>
      </p:sp>
    </p:spTree>
    <p:extLst>
      <p:ext uri="{BB962C8B-B14F-4D97-AF65-F5344CB8AC3E}">
        <p14:creationId xmlns:p14="http://schemas.microsoft.com/office/powerpoint/2010/main" val="125956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E08565-548B-4E0C-AB29-057B3C7E19BC}"/>
              </a:ext>
            </a:extLst>
          </p:cNvPr>
          <p:cNvSpPr txBox="1"/>
          <p:nvPr/>
        </p:nvSpPr>
        <p:spPr>
          <a:xfrm>
            <a:off x="3187041" y="159138"/>
            <a:ext cx="581791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000" b="1" i="0" u="none" strike="noStrike" kern="1200" cap="none" spc="0" normalizeH="0" baseline="0" noProof="0" dirty="0">
                <a:ln>
                  <a:noFill/>
                </a:ln>
                <a:effectLst/>
                <a:uLnTx/>
                <a:uFillTx/>
                <a:latin typeface="Raleway" pitchFamily="2" charset="0"/>
                <a:ea typeface="+mn-ea"/>
                <a:cs typeface="+mn-cs"/>
              </a:rPr>
              <a:t>CHALLENGES</a:t>
            </a:r>
            <a:endParaRPr kumimoji="0" lang="en-US" sz="3000" b="1" i="0" u="none" strike="noStrike" kern="1200" cap="none" spc="0" normalizeH="0" baseline="0" noProof="0" dirty="0">
              <a:ln>
                <a:noFill/>
              </a:ln>
              <a:effectLst/>
              <a:uLnTx/>
              <a:uFillTx/>
              <a:latin typeface="Raleway" pitchFamily="2" charset="0"/>
              <a:ea typeface="+mn-ea"/>
              <a:cs typeface="+mn-cs"/>
            </a:endParaRPr>
          </a:p>
        </p:txBody>
      </p:sp>
      <p:pic>
        <p:nvPicPr>
          <p:cNvPr id="10" name="Graphic 9" descr="Playbook with solid fill">
            <a:extLst>
              <a:ext uri="{FF2B5EF4-FFF2-40B4-BE49-F238E27FC236}">
                <a16:creationId xmlns:a16="http://schemas.microsoft.com/office/drawing/2014/main" id="{1AAAF352-5A24-4EA8-99E8-CA9D93E82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8445" y="0"/>
            <a:ext cx="872274" cy="872274"/>
          </a:xfrm>
          <a:prstGeom prst="rect">
            <a:avLst/>
          </a:prstGeom>
        </p:spPr>
      </p:pic>
      <p:sp>
        <p:nvSpPr>
          <p:cNvPr id="4" name="TextBox 3">
            <a:extLst>
              <a:ext uri="{FF2B5EF4-FFF2-40B4-BE49-F238E27FC236}">
                <a16:creationId xmlns:a16="http://schemas.microsoft.com/office/drawing/2014/main" id="{FC92B9D7-0A76-4A33-8AB4-C33DE753E4D7}"/>
              </a:ext>
            </a:extLst>
          </p:cNvPr>
          <p:cNvSpPr txBox="1"/>
          <p:nvPr/>
        </p:nvSpPr>
        <p:spPr>
          <a:xfrm>
            <a:off x="237504" y="1488060"/>
            <a:ext cx="11716990" cy="3236079"/>
          </a:xfrm>
          <a:prstGeom prst="rect">
            <a:avLst/>
          </a:prstGeom>
          <a:noFill/>
        </p:spPr>
        <p:txBody>
          <a:bodyPr wrap="square" rtlCol="0">
            <a:spAutoFit/>
          </a:bodyPr>
          <a:lstStyle/>
          <a:p>
            <a:pPr>
              <a:lnSpc>
                <a:spcPct val="107000"/>
              </a:lnSpc>
              <a:spcBef>
                <a:spcPts val="900"/>
              </a:spcBef>
              <a:spcAft>
                <a:spcPts val="800"/>
              </a:spcAft>
            </a:pPr>
            <a:r>
              <a:rPr lang="en-US" sz="1600" b="1" dirty="0">
                <a:effectLst/>
                <a:latin typeface="Raleway" pitchFamily="2" charset="0"/>
                <a:ea typeface="Times New Roman" panose="02020603050405020304" pitchFamily="18" charset="0"/>
                <a:cs typeface="Times New Roman" panose="02020603050405020304" pitchFamily="18" charset="0"/>
              </a:rPr>
              <a:t>Merging GitHub with VS Code</a:t>
            </a:r>
            <a:r>
              <a:rPr lang="en-US" sz="1600" dirty="0">
                <a:effectLst/>
                <a:latin typeface="Raleway" pitchFamily="2" charset="0"/>
                <a:ea typeface="Times New Roman" panose="02020603050405020304" pitchFamily="18" charset="0"/>
                <a:cs typeface="Times New Roman" panose="02020603050405020304" pitchFamily="18" charset="0"/>
              </a:rPr>
              <a:t>: One of the technical challenges </a:t>
            </a:r>
            <a:r>
              <a:rPr lang="en-US" sz="1600" dirty="0">
                <a:latin typeface="Raleway" pitchFamily="2" charset="0"/>
                <a:ea typeface="Times New Roman" panose="02020603050405020304" pitchFamily="18" charset="0"/>
                <a:cs typeface="Times New Roman" panose="02020603050405020304" pitchFamily="18" charset="0"/>
              </a:rPr>
              <a:t>I</a:t>
            </a:r>
            <a:r>
              <a:rPr lang="en-US" sz="1600" dirty="0">
                <a:effectLst/>
                <a:latin typeface="Raleway" pitchFamily="2" charset="0"/>
                <a:ea typeface="Times New Roman" panose="02020603050405020304" pitchFamily="18" charset="0"/>
                <a:cs typeface="Times New Roman" panose="02020603050405020304" pitchFamily="18" charset="0"/>
              </a:rPr>
              <a:t> faced was integrating </a:t>
            </a:r>
            <a:r>
              <a:rPr lang="en-US" sz="1600" dirty="0">
                <a:latin typeface="Raleway" pitchFamily="2" charset="0"/>
                <a:ea typeface="Times New Roman" panose="02020603050405020304" pitchFamily="18" charset="0"/>
                <a:cs typeface="Times New Roman" panose="02020603050405020304" pitchFamily="18" charset="0"/>
              </a:rPr>
              <a:t>my</a:t>
            </a:r>
            <a:r>
              <a:rPr lang="en-US" sz="1600" dirty="0">
                <a:effectLst/>
                <a:latin typeface="Raleway" pitchFamily="2" charset="0"/>
                <a:ea typeface="Times New Roman" panose="02020603050405020304" pitchFamily="18" charset="0"/>
                <a:cs typeface="Times New Roman" panose="02020603050405020304" pitchFamily="18" charset="0"/>
              </a:rPr>
              <a:t> version control workflow with </a:t>
            </a:r>
            <a:r>
              <a:rPr lang="en-US" sz="1600" dirty="0">
                <a:latin typeface="Raleway" pitchFamily="2" charset="0"/>
                <a:ea typeface="Times New Roman" panose="02020603050405020304" pitchFamily="18" charset="0"/>
                <a:cs typeface="Times New Roman" panose="02020603050405020304" pitchFamily="18" charset="0"/>
              </a:rPr>
              <a:t>the</a:t>
            </a:r>
            <a:r>
              <a:rPr lang="en-US" sz="1600" dirty="0">
                <a:effectLst/>
                <a:latin typeface="Raleway" pitchFamily="2" charset="0"/>
                <a:ea typeface="Times New Roman" panose="02020603050405020304" pitchFamily="18" charset="0"/>
                <a:cs typeface="Times New Roman" panose="02020603050405020304" pitchFamily="18" charset="0"/>
              </a:rPr>
              <a:t> development environment. </a:t>
            </a:r>
            <a:r>
              <a:rPr lang="en-US" sz="1600" dirty="0">
                <a:latin typeface="Raleway" pitchFamily="2" charset="0"/>
                <a:ea typeface="Times New Roman" panose="02020603050405020304" pitchFamily="18" charset="0"/>
                <a:cs typeface="Times New Roman" panose="02020603050405020304" pitchFamily="18" charset="0"/>
              </a:rPr>
              <a:t>I</a:t>
            </a:r>
            <a:r>
              <a:rPr lang="en-US" sz="1600" dirty="0">
                <a:effectLst/>
                <a:latin typeface="Raleway" pitchFamily="2" charset="0"/>
                <a:ea typeface="Times New Roman" panose="02020603050405020304" pitchFamily="18" charset="0"/>
                <a:cs typeface="Times New Roman" panose="02020603050405020304" pitchFamily="18" charset="0"/>
              </a:rPr>
              <a:t> wanted to streamline the process by merging GitHub repositories directly within Visual Studio Code.</a:t>
            </a:r>
            <a:endParaRPr lang="en-US" sz="1600" dirty="0">
              <a:effectLst/>
              <a:latin typeface="Raleway" pitchFamily="2" charset="0"/>
              <a:ea typeface="Calibri" panose="020F0502020204030204" pitchFamily="34" charset="0"/>
              <a:cs typeface="Times New Roman" panose="02020603050405020304" pitchFamily="18" charset="0"/>
            </a:endParaRPr>
          </a:p>
          <a:p>
            <a:pPr>
              <a:lnSpc>
                <a:spcPct val="107000"/>
              </a:lnSpc>
              <a:spcBef>
                <a:spcPts val="900"/>
              </a:spcBef>
              <a:spcAft>
                <a:spcPts val="800"/>
              </a:spcAft>
            </a:pPr>
            <a:r>
              <a:rPr lang="en-US" sz="1600" b="1" dirty="0">
                <a:effectLst/>
                <a:latin typeface="Raleway" pitchFamily="2" charset="0"/>
                <a:ea typeface="Times New Roman" panose="02020603050405020304" pitchFamily="18" charset="0"/>
                <a:cs typeface="Times New Roman" panose="02020603050405020304" pitchFamily="18" charset="0"/>
              </a:rPr>
              <a:t>Technical Challenges</a:t>
            </a:r>
            <a:r>
              <a:rPr lang="en-US" sz="1600" dirty="0">
                <a:effectLst/>
                <a:latin typeface="Raleway" pitchFamily="2" charset="0"/>
                <a:ea typeface="Times New Roman" panose="02020603050405020304" pitchFamily="18" charset="0"/>
                <a:cs typeface="Times New Roman" panose="02020603050405020304" pitchFamily="18" charset="0"/>
              </a:rPr>
              <a:t>:</a:t>
            </a:r>
            <a:endParaRPr lang="en-US" sz="1600" dirty="0">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b="1" dirty="0">
                <a:effectLst/>
                <a:latin typeface="Raleway" pitchFamily="2" charset="0"/>
                <a:ea typeface="Times New Roman" panose="02020603050405020304" pitchFamily="18" charset="0"/>
                <a:cs typeface="Times New Roman" panose="02020603050405020304" pitchFamily="18" charset="0"/>
              </a:rPr>
              <a:t>Version Control Integration</a:t>
            </a:r>
            <a:r>
              <a:rPr lang="en-US" sz="1600" dirty="0">
                <a:effectLst/>
                <a:latin typeface="Raleway" pitchFamily="2" charset="0"/>
                <a:ea typeface="Times New Roman" panose="02020603050405020304" pitchFamily="18" charset="0"/>
                <a:cs typeface="Times New Roman" panose="02020603050405020304" pitchFamily="18" charset="0"/>
              </a:rPr>
              <a:t>: Ensuring seamless integration of GitHub within VS Code to allow for efficient code merges and conflict resolution.</a:t>
            </a:r>
            <a:endParaRPr lang="en-US" sz="1600" dirty="0">
              <a:effectLst/>
              <a:latin typeface="Raleway"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600" b="1" dirty="0">
                <a:effectLst/>
                <a:latin typeface="Raleway" pitchFamily="2" charset="0"/>
                <a:ea typeface="Times New Roman" panose="02020603050405020304" pitchFamily="18" charset="0"/>
                <a:cs typeface="Times New Roman" panose="02020603050405020304" pitchFamily="18" charset="0"/>
              </a:rPr>
              <a:t>Workflow Optimization</a:t>
            </a:r>
            <a:r>
              <a:rPr lang="en-US" sz="1600" dirty="0">
                <a:effectLst/>
                <a:latin typeface="Raleway" pitchFamily="2" charset="0"/>
                <a:ea typeface="Times New Roman" panose="02020603050405020304" pitchFamily="18" charset="0"/>
                <a:cs typeface="Times New Roman" panose="02020603050405020304" pitchFamily="18" charset="0"/>
              </a:rPr>
              <a:t>: Creating a workflow that allowed for easy pull requests, code reviews, and merges without leaving the VS Code environment.</a:t>
            </a:r>
            <a:endParaRPr lang="en-US" sz="1600" dirty="0">
              <a:effectLst/>
              <a:latin typeface="Raleway" pitchFamily="2"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US" sz="1600" b="1" dirty="0">
                <a:effectLst/>
                <a:latin typeface="Raleway" pitchFamily="2" charset="0"/>
                <a:ea typeface="Times New Roman" panose="02020603050405020304" pitchFamily="18" charset="0"/>
                <a:cs typeface="Times New Roman" panose="02020603050405020304" pitchFamily="18" charset="0"/>
              </a:rPr>
              <a:t>Developer Experience</a:t>
            </a:r>
            <a:r>
              <a:rPr lang="en-US" sz="1600" dirty="0">
                <a:effectLst/>
                <a:latin typeface="Raleway" pitchFamily="2" charset="0"/>
                <a:ea typeface="Times New Roman" panose="02020603050405020304" pitchFamily="18" charset="0"/>
                <a:cs typeface="Times New Roman" panose="02020603050405020304" pitchFamily="18" charset="0"/>
              </a:rPr>
              <a:t>: Providing a smooth experience for the developer when switching between coding and version control tasks.</a:t>
            </a:r>
            <a:endParaRPr lang="en-US" sz="1600" dirty="0">
              <a:effectLst/>
              <a:latin typeface="Raleway"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544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611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Mongolian Baiti</vt:lpstr>
      <vt:lpstr>Monsteral</vt:lpstr>
      <vt:lpstr>Raleway</vt:lpstr>
      <vt:lpstr>Symbol</vt:lpstr>
      <vt:lpstr>Office Theme</vt:lpstr>
      <vt:lpstr>BUSINESS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dc:creator>
  <cp:lastModifiedBy>Ann</cp:lastModifiedBy>
  <cp:revision>72</cp:revision>
  <dcterms:created xsi:type="dcterms:W3CDTF">2024-04-03T19:35:39Z</dcterms:created>
  <dcterms:modified xsi:type="dcterms:W3CDTF">2024-07-04T16:59:06Z</dcterms:modified>
</cp:coreProperties>
</file>