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slide" id="{7DC1020A-6D2D-4C62-AE56-DCA522FC3BEE}">
          <p14:sldIdLst/>
        </p14:section>
        <p14:section name="Introduction" id="{D2472802-8E48-44A5-B51C-7C6DF6B1D490}">
          <p14:sldIdLst>
            <p14:sldId id="257"/>
            <p14:sldId id="258"/>
          </p14:sldIdLst>
        </p14:section>
        <p14:section name="Backgroud Story" id="{407C9987-62E3-4DF9-AC89-0A16CED8BD96}">
          <p14:sldIdLst>
            <p14:sldId id="259"/>
            <p14:sldId id="260"/>
          </p14:sldIdLst>
        </p14:section>
        <p14:section name="Technology" id="{9122F272-0E24-4467-B816-DE18F2F68928}">
          <p14:sldIdLst>
            <p14:sldId id="261"/>
            <p14:sldId id="262"/>
          </p14:sldIdLst>
        </p14:section>
        <p14:section name="Code" id="{A4DC327F-1C5C-422A-80E9-1D27EF1AB9B2}">
          <p14:sldIdLst>
            <p14:sldId id="263"/>
            <p14:sldId id="264"/>
          </p14:sldIdLst>
        </p14:section>
        <p14:section name="Timeline" id="{8D75650F-A509-45CE-9B89-65C408251A66}">
          <p14:sldIdLst>
            <p14:sldId id="265"/>
            <p14:sldId id="266"/>
          </p14:sldIdLst>
        </p14:section>
        <p14:section name="Challenges" id="{CB32EAEB-E66C-4CC6-8296-24BEFF9E8879}">
          <p14:sldIdLst>
            <p14:sldId id="267"/>
            <p14:sldId id="268"/>
          </p14:sldIdLst>
        </p14:section>
        <p14:section name="Interests" id="{153A9F52-D996-4A24-BB65-C12B587D3447}">
          <p14:sldIdLst>
            <p14:sldId id="269"/>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2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93B6-03E0-46E6-A4EF-CFE9E56882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852AD3-3D2C-42B3-A55B-FDEA44BBE8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62EDA2-A8E3-49A8-8A41-66DB7EF9A7F0}"/>
              </a:ext>
            </a:extLst>
          </p:cNvPr>
          <p:cNvSpPr>
            <a:spLocks noGrp="1"/>
          </p:cNvSpPr>
          <p:nvPr>
            <p:ph type="dt" sz="half" idx="10"/>
          </p:nvPr>
        </p:nvSpPr>
        <p:spPr/>
        <p:txBody>
          <a:bodyPr/>
          <a:lstStyle/>
          <a:p>
            <a:fld id="{210AD612-BFB0-420E-808E-57FEF662AA4C}" type="datetimeFigureOut">
              <a:rPr lang="en-US" smtClean="0"/>
              <a:t>7/16/2024</a:t>
            </a:fld>
            <a:endParaRPr lang="en-US"/>
          </a:p>
        </p:txBody>
      </p:sp>
      <p:sp>
        <p:nvSpPr>
          <p:cNvPr id="5" name="Footer Placeholder 4">
            <a:extLst>
              <a:ext uri="{FF2B5EF4-FFF2-40B4-BE49-F238E27FC236}">
                <a16:creationId xmlns:a16="http://schemas.microsoft.com/office/drawing/2014/main" id="{E0BC6491-19E3-43E3-BDC2-2AC587A50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0AF4D-ED48-4904-A887-5EA93AEBC2CD}"/>
              </a:ext>
            </a:extLst>
          </p:cNvPr>
          <p:cNvSpPr>
            <a:spLocks noGrp="1"/>
          </p:cNvSpPr>
          <p:nvPr>
            <p:ph type="sldNum" sz="quarter" idx="12"/>
          </p:nvPr>
        </p:nvSpPr>
        <p:spPr/>
        <p:txBody>
          <a:bodyPr/>
          <a:lstStyle/>
          <a:p>
            <a:fld id="{1CEDB0C5-45F9-44A5-8339-160D29D1C76A}" type="slidenum">
              <a:rPr lang="en-US" smtClean="0"/>
              <a:t>‹#›</a:t>
            </a:fld>
            <a:endParaRPr lang="en-US"/>
          </a:p>
        </p:txBody>
      </p:sp>
    </p:spTree>
    <p:extLst>
      <p:ext uri="{BB962C8B-B14F-4D97-AF65-F5344CB8AC3E}">
        <p14:creationId xmlns:p14="http://schemas.microsoft.com/office/powerpoint/2010/main" val="3013842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8454-691D-4BE9-B8B9-EA0513E358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9E8EDE-D16F-4148-B689-D8C759A770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6B785-91F2-4E9E-ACA8-C1DDB5534A6C}"/>
              </a:ext>
            </a:extLst>
          </p:cNvPr>
          <p:cNvSpPr>
            <a:spLocks noGrp="1"/>
          </p:cNvSpPr>
          <p:nvPr>
            <p:ph type="dt" sz="half" idx="10"/>
          </p:nvPr>
        </p:nvSpPr>
        <p:spPr/>
        <p:txBody>
          <a:bodyPr/>
          <a:lstStyle/>
          <a:p>
            <a:fld id="{210AD612-BFB0-420E-808E-57FEF662AA4C}" type="datetimeFigureOut">
              <a:rPr lang="en-US" smtClean="0"/>
              <a:t>7/16/2024</a:t>
            </a:fld>
            <a:endParaRPr lang="en-US"/>
          </a:p>
        </p:txBody>
      </p:sp>
      <p:sp>
        <p:nvSpPr>
          <p:cNvPr id="5" name="Footer Placeholder 4">
            <a:extLst>
              <a:ext uri="{FF2B5EF4-FFF2-40B4-BE49-F238E27FC236}">
                <a16:creationId xmlns:a16="http://schemas.microsoft.com/office/drawing/2014/main" id="{3514E9D2-6ABA-4199-B708-EAB7B4C1B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627E52-690D-4740-A222-B13D10F8DB25}"/>
              </a:ext>
            </a:extLst>
          </p:cNvPr>
          <p:cNvSpPr>
            <a:spLocks noGrp="1"/>
          </p:cNvSpPr>
          <p:nvPr>
            <p:ph type="sldNum" sz="quarter" idx="12"/>
          </p:nvPr>
        </p:nvSpPr>
        <p:spPr/>
        <p:txBody>
          <a:bodyPr/>
          <a:lstStyle/>
          <a:p>
            <a:fld id="{1CEDB0C5-45F9-44A5-8339-160D29D1C76A}" type="slidenum">
              <a:rPr lang="en-US" smtClean="0"/>
              <a:t>‹#›</a:t>
            </a:fld>
            <a:endParaRPr lang="en-US"/>
          </a:p>
        </p:txBody>
      </p:sp>
    </p:spTree>
    <p:extLst>
      <p:ext uri="{BB962C8B-B14F-4D97-AF65-F5344CB8AC3E}">
        <p14:creationId xmlns:p14="http://schemas.microsoft.com/office/powerpoint/2010/main" val="342248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E80C00-728E-49E7-8C7C-3A15A8A1F8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73C404-CC06-4C90-8580-BFD3623C63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3A89B3-3154-40DB-9DA1-7FE897D80548}"/>
              </a:ext>
            </a:extLst>
          </p:cNvPr>
          <p:cNvSpPr>
            <a:spLocks noGrp="1"/>
          </p:cNvSpPr>
          <p:nvPr>
            <p:ph type="dt" sz="half" idx="10"/>
          </p:nvPr>
        </p:nvSpPr>
        <p:spPr/>
        <p:txBody>
          <a:bodyPr/>
          <a:lstStyle/>
          <a:p>
            <a:fld id="{210AD612-BFB0-420E-808E-57FEF662AA4C}" type="datetimeFigureOut">
              <a:rPr lang="en-US" smtClean="0"/>
              <a:t>7/16/2024</a:t>
            </a:fld>
            <a:endParaRPr lang="en-US"/>
          </a:p>
        </p:txBody>
      </p:sp>
      <p:sp>
        <p:nvSpPr>
          <p:cNvPr id="5" name="Footer Placeholder 4">
            <a:extLst>
              <a:ext uri="{FF2B5EF4-FFF2-40B4-BE49-F238E27FC236}">
                <a16:creationId xmlns:a16="http://schemas.microsoft.com/office/drawing/2014/main" id="{F925274A-5EED-43B2-AE42-1F8BE6190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628F9-AD48-4F3C-ABE6-73277AA89B61}"/>
              </a:ext>
            </a:extLst>
          </p:cNvPr>
          <p:cNvSpPr>
            <a:spLocks noGrp="1"/>
          </p:cNvSpPr>
          <p:nvPr>
            <p:ph type="sldNum" sz="quarter" idx="12"/>
          </p:nvPr>
        </p:nvSpPr>
        <p:spPr/>
        <p:txBody>
          <a:bodyPr/>
          <a:lstStyle/>
          <a:p>
            <a:fld id="{1CEDB0C5-45F9-44A5-8339-160D29D1C76A}" type="slidenum">
              <a:rPr lang="en-US" smtClean="0"/>
              <a:t>‹#›</a:t>
            </a:fld>
            <a:endParaRPr lang="en-US"/>
          </a:p>
        </p:txBody>
      </p:sp>
    </p:spTree>
    <p:extLst>
      <p:ext uri="{BB962C8B-B14F-4D97-AF65-F5344CB8AC3E}">
        <p14:creationId xmlns:p14="http://schemas.microsoft.com/office/powerpoint/2010/main" val="428689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C33D-1F09-44AC-8889-BE56959F90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1C66BE-7FBF-4B77-8F0C-71A4A47BCC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7E00B-C716-4AD4-A91C-473D2037F301}"/>
              </a:ext>
            </a:extLst>
          </p:cNvPr>
          <p:cNvSpPr>
            <a:spLocks noGrp="1"/>
          </p:cNvSpPr>
          <p:nvPr>
            <p:ph type="dt" sz="half" idx="10"/>
          </p:nvPr>
        </p:nvSpPr>
        <p:spPr/>
        <p:txBody>
          <a:bodyPr/>
          <a:lstStyle/>
          <a:p>
            <a:fld id="{210AD612-BFB0-420E-808E-57FEF662AA4C}" type="datetimeFigureOut">
              <a:rPr lang="en-US" smtClean="0"/>
              <a:t>7/16/2024</a:t>
            </a:fld>
            <a:endParaRPr lang="en-US"/>
          </a:p>
        </p:txBody>
      </p:sp>
      <p:sp>
        <p:nvSpPr>
          <p:cNvPr id="5" name="Footer Placeholder 4">
            <a:extLst>
              <a:ext uri="{FF2B5EF4-FFF2-40B4-BE49-F238E27FC236}">
                <a16:creationId xmlns:a16="http://schemas.microsoft.com/office/drawing/2014/main" id="{10DF6BDF-2597-493A-A1A9-B3A67A0FD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F5CF5-F8E0-41E8-8D02-0934B827083E}"/>
              </a:ext>
            </a:extLst>
          </p:cNvPr>
          <p:cNvSpPr>
            <a:spLocks noGrp="1"/>
          </p:cNvSpPr>
          <p:nvPr>
            <p:ph type="sldNum" sz="quarter" idx="12"/>
          </p:nvPr>
        </p:nvSpPr>
        <p:spPr/>
        <p:txBody>
          <a:bodyPr/>
          <a:lstStyle/>
          <a:p>
            <a:fld id="{1CEDB0C5-45F9-44A5-8339-160D29D1C76A}" type="slidenum">
              <a:rPr lang="en-US" smtClean="0"/>
              <a:t>‹#›</a:t>
            </a:fld>
            <a:endParaRPr lang="en-US"/>
          </a:p>
        </p:txBody>
      </p:sp>
    </p:spTree>
    <p:extLst>
      <p:ext uri="{BB962C8B-B14F-4D97-AF65-F5344CB8AC3E}">
        <p14:creationId xmlns:p14="http://schemas.microsoft.com/office/powerpoint/2010/main" val="3694626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543B-626F-44E5-901A-A11C38CE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22CC28-14A8-466E-978D-A99D0B6B97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09D967-CF7E-4BAB-93EE-5D4786FAAA4C}"/>
              </a:ext>
            </a:extLst>
          </p:cNvPr>
          <p:cNvSpPr>
            <a:spLocks noGrp="1"/>
          </p:cNvSpPr>
          <p:nvPr>
            <p:ph type="dt" sz="half" idx="10"/>
          </p:nvPr>
        </p:nvSpPr>
        <p:spPr/>
        <p:txBody>
          <a:bodyPr/>
          <a:lstStyle/>
          <a:p>
            <a:fld id="{210AD612-BFB0-420E-808E-57FEF662AA4C}" type="datetimeFigureOut">
              <a:rPr lang="en-US" smtClean="0"/>
              <a:t>7/16/2024</a:t>
            </a:fld>
            <a:endParaRPr lang="en-US"/>
          </a:p>
        </p:txBody>
      </p:sp>
      <p:sp>
        <p:nvSpPr>
          <p:cNvPr id="5" name="Footer Placeholder 4">
            <a:extLst>
              <a:ext uri="{FF2B5EF4-FFF2-40B4-BE49-F238E27FC236}">
                <a16:creationId xmlns:a16="http://schemas.microsoft.com/office/drawing/2014/main" id="{DCB7ABD9-C7B0-453D-BAF2-3F7F3D65B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8EB85-DFCF-45A9-B8B3-EB083F9305E8}"/>
              </a:ext>
            </a:extLst>
          </p:cNvPr>
          <p:cNvSpPr>
            <a:spLocks noGrp="1"/>
          </p:cNvSpPr>
          <p:nvPr>
            <p:ph type="sldNum" sz="quarter" idx="12"/>
          </p:nvPr>
        </p:nvSpPr>
        <p:spPr/>
        <p:txBody>
          <a:bodyPr/>
          <a:lstStyle/>
          <a:p>
            <a:fld id="{1CEDB0C5-45F9-44A5-8339-160D29D1C76A}" type="slidenum">
              <a:rPr lang="en-US" smtClean="0"/>
              <a:t>‹#›</a:t>
            </a:fld>
            <a:endParaRPr lang="en-US"/>
          </a:p>
        </p:txBody>
      </p:sp>
    </p:spTree>
    <p:extLst>
      <p:ext uri="{BB962C8B-B14F-4D97-AF65-F5344CB8AC3E}">
        <p14:creationId xmlns:p14="http://schemas.microsoft.com/office/powerpoint/2010/main" val="387092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3C79F-FC32-4644-A91D-92AFC3DC55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28807D-B8DF-424D-8712-A89329BF15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A62F72-CBE7-428C-81D3-0775C586E5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6EB00-34D4-482E-8FF6-95D78E96713E}"/>
              </a:ext>
            </a:extLst>
          </p:cNvPr>
          <p:cNvSpPr>
            <a:spLocks noGrp="1"/>
          </p:cNvSpPr>
          <p:nvPr>
            <p:ph type="dt" sz="half" idx="10"/>
          </p:nvPr>
        </p:nvSpPr>
        <p:spPr/>
        <p:txBody>
          <a:bodyPr/>
          <a:lstStyle/>
          <a:p>
            <a:fld id="{210AD612-BFB0-420E-808E-57FEF662AA4C}" type="datetimeFigureOut">
              <a:rPr lang="en-US" smtClean="0"/>
              <a:t>7/16/2024</a:t>
            </a:fld>
            <a:endParaRPr lang="en-US"/>
          </a:p>
        </p:txBody>
      </p:sp>
      <p:sp>
        <p:nvSpPr>
          <p:cNvPr id="6" name="Footer Placeholder 5">
            <a:extLst>
              <a:ext uri="{FF2B5EF4-FFF2-40B4-BE49-F238E27FC236}">
                <a16:creationId xmlns:a16="http://schemas.microsoft.com/office/drawing/2014/main" id="{74928485-1095-4FC3-B096-4126FED0B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5FDC7-CDA2-43CA-9E3A-58148DA265E9}"/>
              </a:ext>
            </a:extLst>
          </p:cNvPr>
          <p:cNvSpPr>
            <a:spLocks noGrp="1"/>
          </p:cNvSpPr>
          <p:nvPr>
            <p:ph type="sldNum" sz="quarter" idx="12"/>
          </p:nvPr>
        </p:nvSpPr>
        <p:spPr/>
        <p:txBody>
          <a:bodyPr/>
          <a:lstStyle/>
          <a:p>
            <a:fld id="{1CEDB0C5-45F9-44A5-8339-160D29D1C76A}" type="slidenum">
              <a:rPr lang="en-US" smtClean="0"/>
              <a:t>‹#›</a:t>
            </a:fld>
            <a:endParaRPr lang="en-US"/>
          </a:p>
        </p:txBody>
      </p:sp>
    </p:spTree>
    <p:extLst>
      <p:ext uri="{BB962C8B-B14F-4D97-AF65-F5344CB8AC3E}">
        <p14:creationId xmlns:p14="http://schemas.microsoft.com/office/powerpoint/2010/main" val="4195917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512F-2D52-4320-939B-3D67C8C2DF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9B6BB1-ED71-4A83-9B89-CCA7A46EC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0B5DAE-CCA8-43A9-AE7C-1A6817FF3F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524A7B-362D-47EE-96CD-F3222A3EB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7FEED-9EA4-4AAC-B9CA-64E933019B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ABC429-F1FA-40FE-96D0-129248C0C94B}"/>
              </a:ext>
            </a:extLst>
          </p:cNvPr>
          <p:cNvSpPr>
            <a:spLocks noGrp="1"/>
          </p:cNvSpPr>
          <p:nvPr>
            <p:ph type="dt" sz="half" idx="10"/>
          </p:nvPr>
        </p:nvSpPr>
        <p:spPr/>
        <p:txBody>
          <a:bodyPr/>
          <a:lstStyle/>
          <a:p>
            <a:fld id="{210AD612-BFB0-420E-808E-57FEF662AA4C}" type="datetimeFigureOut">
              <a:rPr lang="en-US" smtClean="0"/>
              <a:t>7/16/2024</a:t>
            </a:fld>
            <a:endParaRPr lang="en-US"/>
          </a:p>
        </p:txBody>
      </p:sp>
      <p:sp>
        <p:nvSpPr>
          <p:cNvPr id="8" name="Footer Placeholder 7">
            <a:extLst>
              <a:ext uri="{FF2B5EF4-FFF2-40B4-BE49-F238E27FC236}">
                <a16:creationId xmlns:a16="http://schemas.microsoft.com/office/drawing/2014/main" id="{D4FD8359-3CDE-4AC3-AFAA-BE293E82EE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1DB365-B205-4FE4-9823-92C710786BF1}"/>
              </a:ext>
            </a:extLst>
          </p:cNvPr>
          <p:cNvSpPr>
            <a:spLocks noGrp="1"/>
          </p:cNvSpPr>
          <p:nvPr>
            <p:ph type="sldNum" sz="quarter" idx="12"/>
          </p:nvPr>
        </p:nvSpPr>
        <p:spPr/>
        <p:txBody>
          <a:bodyPr/>
          <a:lstStyle/>
          <a:p>
            <a:fld id="{1CEDB0C5-45F9-44A5-8339-160D29D1C76A}" type="slidenum">
              <a:rPr lang="en-US" smtClean="0"/>
              <a:t>‹#›</a:t>
            </a:fld>
            <a:endParaRPr lang="en-US"/>
          </a:p>
        </p:txBody>
      </p:sp>
    </p:spTree>
    <p:extLst>
      <p:ext uri="{BB962C8B-B14F-4D97-AF65-F5344CB8AC3E}">
        <p14:creationId xmlns:p14="http://schemas.microsoft.com/office/powerpoint/2010/main" val="1942367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25BE-3DD9-4A8D-A4F4-A82CBDD311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BADD56-739F-4D63-81D8-40CB3D16E44F}"/>
              </a:ext>
            </a:extLst>
          </p:cNvPr>
          <p:cNvSpPr>
            <a:spLocks noGrp="1"/>
          </p:cNvSpPr>
          <p:nvPr>
            <p:ph type="dt" sz="half" idx="10"/>
          </p:nvPr>
        </p:nvSpPr>
        <p:spPr/>
        <p:txBody>
          <a:bodyPr/>
          <a:lstStyle/>
          <a:p>
            <a:fld id="{210AD612-BFB0-420E-808E-57FEF662AA4C}" type="datetimeFigureOut">
              <a:rPr lang="en-US" smtClean="0"/>
              <a:t>7/16/2024</a:t>
            </a:fld>
            <a:endParaRPr lang="en-US"/>
          </a:p>
        </p:txBody>
      </p:sp>
      <p:sp>
        <p:nvSpPr>
          <p:cNvPr id="4" name="Footer Placeholder 3">
            <a:extLst>
              <a:ext uri="{FF2B5EF4-FFF2-40B4-BE49-F238E27FC236}">
                <a16:creationId xmlns:a16="http://schemas.microsoft.com/office/drawing/2014/main" id="{44F0ECBE-29A6-4361-A004-3E35EB3B51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6A31AF-416F-4578-BA19-35B950BEA008}"/>
              </a:ext>
            </a:extLst>
          </p:cNvPr>
          <p:cNvSpPr>
            <a:spLocks noGrp="1"/>
          </p:cNvSpPr>
          <p:nvPr>
            <p:ph type="sldNum" sz="quarter" idx="12"/>
          </p:nvPr>
        </p:nvSpPr>
        <p:spPr/>
        <p:txBody>
          <a:bodyPr/>
          <a:lstStyle/>
          <a:p>
            <a:fld id="{1CEDB0C5-45F9-44A5-8339-160D29D1C76A}" type="slidenum">
              <a:rPr lang="en-US" smtClean="0"/>
              <a:t>‹#›</a:t>
            </a:fld>
            <a:endParaRPr lang="en-US"/>
          </a:p>
        </p:txBody>
      </p:sp>
    </p:spTree>
    <p:extLst>
      <p:ext uri="{BB962C8B-B14F-4D97-AF65-F5344CB8AC3E}">
        <p14:creationId xmlns:p14="http://schemas.microsoft.com/office/powerpoint/2010/main" val="645369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9FBFB2-1FC6-4330-AA35-789B3E87A8CC}"/>
              </a:ext>
            </a:extLst>
          </p:cNvPr>
          <p:cNvSpPr>
            <a:spLocks noGrp="1"/>
          </p:cNvSpPr>
          <p:nvPr>
            <p:ph type="dt" sz="half" idx="10"/>
          </p:nvPr>
        </p:nvSpPr>
        <p:spPr/>
        <p:txBody>
          <a:bodyPr/>
          <a:lstStyle/>
          <a:p>
            <a:fld id="{210AD612-BFB0-420E-808E-57FEF662AA4C}" type="datetimeFigureOut">
              <a:rPr lang="en-US" smtClean="0"/>
              <a:t>7/16/2024</a:t>
            </a:fld>
            <a:endParaRPr lang="en-US"/>
          </a:p>
        </p:txBody>
      </p:sp>
      <p:sp>
        <p:nvSpPr>
          <p:cNvPr id="3" name="Footer Placeholder 2">
            <a:extLst>
              <a:ext uri="{FF2B5EF4-FFF2-40B4-BE49-F238E27FC236}">
                <a16:creationId xmlns:a16="http://schemas.microsoft.com/office/drawing/2014/main" id="{B2BA77B4-14D1-4C0B-BD1E-4253DDA961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98439D-DFF6-4FC7-882F-FDB571762197}"/>
              </a:ext>
            </a:extLst>
          </p:cNvPr>
          <p:cNvSpPr>
            <a:spLocks noGrp="1"/>
          </p:cNvSpPr>
          <p:nvPr>
            <p:ph type="sldNum" sz="quarter" idx="12"/>
          </p:nvPr>
        </p:nvSpPr>
        <p:spPr/>
        <p:txBody>
          <a:bodyPr/>
          <a:lstStyle/>
          <a:p>
            <a:fld id="{1CEDB0C5-45F9-44A5-8339-160D29D1C76A}" type="slidenum">
              <a:rPr lang="en-US" smtClean="0"/>
              <a:t>‹#›</a:t>
            </a:fld>
            <a:endParaRPr lang="en-US"/>
          </a:p>
        </p:txBody>
      </p:sp>
    </p:spTree>
    <p:extLst>
      <p:ext uri="{BB962C8B-B14F-4D97-AF65-F5344CB8AC3E}">
        <p14:creationId xmlns:p14="http://schemas.microsoft.com/office/powerpoint/2010/main" val="80251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4F29-6C36-4C97-AE01-621C37417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3C9308-34F1-4737-B083-CDB90B600C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AF491F-98D1-4716-87A5-E1F739FD0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A62DEE-ECF0-4858-A986-3DB01B8A3E91}"/>
              </a:ext>
            </a:extLst>
          </p:cNvPr>
          <p:cNvSpPr>
            <a:spLocks noGrp="1"/>
          </p:cNvSpPr>
          <p:nvPr>
            <p:ph type="dt" sz="half" idx="10"/>
          </p:nvPr>
        </p:nvSpPr>
        <p:spPr/>
        <p:txBody>
          <a:bodyPr/>
          <a:lstStyle/>
          <a:p>
            <a:fld id="{210AD612-BFB0-420E-808E-57FEF662AA4C}" type="datetimeFigureOut">
              <a:rPr lang="en-US" smtClean="0"/>
              <a:t>7/16/2024</a:t>
            </a:fld>
            <a:endParaRPr lang="en-US"/>
          </a:p>
        </p:txBody>
      </p:sp>
      <p:sp>
        <p:nvSpPr>
          <p:cNvPr id="6" name="Footer Placeholder 5">
            <a:extLst>
              <a:ext uri="{FF2B5EF4-FFF2-40B4-BE49-F238E27FC236}">
                <a16:creationId xmlns:a16="http://schemas.microsoft.com/office/drawing/2014/main" id="{AF4E84EC-7525-4364-9C0A-7EDEDAD3D5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341226-AE79-4774-B92E-A51A1460212F}"/>
              </a:ext>
            </a:extLst>
          </p:cNvPr>
          <p:cNvSpPr>
            <a:spLocks noGrp="1"/>
          </p:cNvSpPr>
          <p:nvPr>
            <p:ph type="sldNum" sz="quarter" idx="12"/>
          </p:nvPr>
        </p:nvSpPr>
        <p:spPr/>
        <p:txBody>
          <a:bodyPr/>
          <a:lstStyle/>
          <a:p>
            <a:fld id="{1CEDB0C5-45F9-44A5-8339-160D29D1C76A}" type="slidenum">
              <a:rPr lang="en-US" smtClean="0"/>
              <a:t>‹#›</a:t>
            </a:fld>
            <a:endParaRPr lang="en-US"/>
          </a:p>
        </p:txBody>
      </p:sp>
    </p:spTree>
    <p:extLst>
      <p:ext uri="{BB962C8B-B14F-4D97-AF65-F5344CB8AC3E}">
        <p14:creationId xmlns:p14="http://schemas.microsoft.com/office/powerpoint/2010/main" val="54439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DB75-64F4-465C-9FAD-A89015BE18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C3AADB-FBA6-427C-BC93-96F9B4C38D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28A7A0-C313-4AD2-B51D-36ADF4D795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A9A88F-4534-4FD2-9D87-2165FBC925EB}"/>
              </a:ext>
            </a:extLst>
          </p:cNvPr>
          <p:cNvSpPr>
            <a:spLocks noGrp="1"/>
          </p:cNvSpPr>
          <p:nvPr>
            <p:ph type="dt" sz="half" idx="10"/>
          </p:nvPr>
        </p:nvSpPr>
        <p:spPr/>
        <p:txBody>
          <a:bodyPr/>
          <a:lstStyle/>
          <a:p>
            <a:fld id="{210AD612-BFB0-420E-808E-57FEF662AA4C}" type="datetimeFigureOut">
              <a:rPr lang="en-US" smtClean="0"/>
              <a:t>7/16/2024</a:t>
            </a:fld>
            <a:endParaRPr lang="en-US"/>
          </a:p>
        </p:txBody>
      </p:sp>
      <p:sp>
        <p:nvSpPr>
          <p:cNvPr id="6" name="Footer Placeholder 5">
            <a:extLst>
              <a:ext uri="{FF2B5EF4-FFF2-40B4-BE49-F238E27FC236}">
                <a16:creationId xmlns:a16="http://schemas.microsoft.com/office/drawing/2014/main" id="{9E0FA6EC-1690-4DD5-A222-1067EC3DB7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A9BC8-F6A0-4F2E-8DE4-E574B4AFF723}"/>
              </a:ext>
            </a:extLst>
          </p:cNvPr>
          <p:cNvSpPr>
            <a:spLocks noGrp="1"/>
          </p:cNvSpPr>
          <p:nvPr>
            <p:ph type="sldNum" sz="quarter" idx="12"/>
          </p:nvPr>
        </p:nvSpPr>
        <p:spPr/>
        <p:txBody>
          <a:bodyPr/>
          <a:lstStyle/>
          <a:p>
            <a:fld id="{1CEDB0C5-45F9-44A5-8339-160D29D1C76A}" type="slidenum">
              <a:rPr lang="en-US" smtClean="0"/>
              <a:t>‹#›</a:t>
            </a:fld>
            <a:endParaRPr lang="en-US"/>
          </a:p>
        </p:txBody>
      </p:sp>
    </p:spTree>
    <p:extLst>
      <p:ext uri="{BB962C8B-B14F-4D97-AF65-F5344CB8AC3E}">
        <p14:creationId xmlns:p14="http://schemas.microsoft.com/office/powerpoint/2010/main" val="1438043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A7C6FB-93F1-433A-B48C-C5EA166A02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1C5B49-8B02-4BD8-80C4-639A608458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D1FE2-BC28-4321-8193-B450FF24D4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0AD612-BFB0-420E-808E-57FEF662AA4C}" type="datetimeFigureOut">
              <a:rPr lang="en-US" smtClean="0"/>
              <a:t>7/16/2024</a:t>
            </a:fld>
            <a:endParaRPr lang="en-US"/>
          </a:p>
        </p:txBody>
      </p:sp>
      <p:sp>
        <p:nvSpPr>
          <p:cNvPr id="5" name="Footer Placeholder 4">
            <a:extLst>
              <a:ext uri="{FF2B5EF4-FFF2-40B4-BE49-F238E27FC236}">
                <a16:creationId xmlns:a16="http://schemas.microsoft.com/office/drawing/2014/main" id="{65A42B02-CF65-4794-AB29-000F4BDDB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C59D12-D111-4C79-B86C-1D5B17BE3F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DB0C5-45F9-44A5-8339-160D29D1C76A}" type="slidenum">
              <a:rPr lang="en-US" smtClean="0"/>
              <a:t>‹#›</a:t>
            </a:fld>
            <a:endParaRPr lang="en-US"/>
          </a:p>
        </p:txBody>
      </p:sp>
    </p:spTree>
    <p:extLst>
      <p:ext uri="{BB962C8B-B14F-4D97-AF65-F5344CB8AC3E}">
        <p14:creationId xmlns:p14="http://schemas.microsoft.com/office/powerpoint/2010/main" val="3203758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Flowchart: Connector 2">
            <a:extLst>
              <a:ext uri="{FF2B5EF4-FFF2-40B4-BE49-F238E27FC236}">
                <a16:creationId xmlns:a16="http://schemas.microsoft.com/office/drawing/2014/main" id="{CFB39812-D52D-4030-8E67-2246012E2757}"/>
              </a:ext>
            </a:extLst>
          </p:cNvPr>
          <p:cNvSpPr/>
          <p:nvPr/>
        </p:nvSpPr>
        <p:spPr>
          <a:xfrm>
            <a:off x="3188494" y="678656"/>
            <a:ext cx="5815013" cy="5500688"/>
          </a:xfrm>
          <a:prstGeom prst="flowChartConnector">
            <a:avLst/>
          </a:prstGeom>
          <a:solidFill>
            <a:srgbClr val="EEFCFF">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513CC81-C0C7-4ADB-9907-5ACF732790B8}"/>
              </a:ext>
            </a:extLst>
          </p:cNvPr>
          <p:cNvSpPr txBox="1"/>
          <p:nvPr/>
        </p:nvSpPr>
        <p:spPr>
          <a:xfrm>
            <a:off x="3972844" y="3429000"/>
            <a:ext cx="4246311" cy="1092607"/>
          </a:xfrm>
          <a:prstGeom prst="rect">
            <a:avLst/>
          </a:prstGeom>
          <a:noFill/>
        </p:spPr>
        <p:txBody>
          <a:bodyPr wrap="square" rtlCol="0">
            <a:spAutoFit/>
          </a:bodyPr>
          <a:lstStyle/>
          <a:p>
            <a:pPr algn="ctr"/>
            <a:r>
              <a:rPr lang="en-GB" sz="6500" dirty="0">
                <a:solidFill>
                  <a:schemeClr val="bg1"/>
                </a:solidFill>
                <a:latin typeface="Raleway" pitchFamily="2" charset="0"/>
              </a:rPr>
              <a:t>MEMBER</a:t>
            </a:r>
            <a:endParaRPr lang="en-US" sz="6500" dirty="0">
              <a:solidFill>
                <a:schemeClr val="bg1"/>
              </a:solidFill>
              <a:latin typeface="Raleway" pitchFamily="2" charset="0"/>
            </a:endParaRPr>
          </a:p>
        </p:txBody>
      </p:sp>
      <p:pic>
        <p:nvPicPr>
          <p:cNvPr id="6" name="Graphic 5" descr="Female Profile with solid fill">
            <a:extLst>
              <a:ext uri="{FF2B5EF4-FFF2-40B4-BE49-F238E27FC236}">
                <a16:creationId xmlns:a16="http://schemas.microsoft.com/office/drawing/2014/main" id="{F609F8AD-5B9B-4C4F-AD7D-4D89BA184F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45428" y="1527857"/>
            <a:ext cx="1901143" cy="1901143"/>
          </a:xfrm>
          <a:prstGeom prst="rect">
            <a:avLst/>
          </a:prstGeom>
        </p:spPr>
      </p:pic>
    </p:spTree>
    <p:extLst>
      <p:ext uri="{BB962C8B-B14F-4D97-AF65-F5344CB8AC3E}">
        <p14:creationId xmlns:p14="http://schemas.microsoft.com/office/powerpoint/2010/main" val="7453036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5" name="Flowchart: Connector 4">
            <a:extLst>
              <a:ext uri="{FF2B5EF4-FFF2-40B4-BE49-F238E27FC236}">
                <a16:creationId xmlns:a16="http://schemas.microsoft.com/office/drawing/2014/main" id="{9A7C0AC3-3B22-40FA-B11C-E0FA26AA8F43}"/>
              </a:ext>
            </a:extLst>
          </p:cNvPr>
          <p:cNvSpPr/>
          <p:nvPr/>
        </p:nvSpPr>
        <p:spPr>
          <a:xfrm>
            <a:off x="-2121923" y="-4344712"/>
            <a:ext cx="16435846" cy="15547423"/>
          </a:xfrm>
          <a:prstGeom prst="flowChartConnector">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Lightbulb and gear with solid fill">
            <a:extLst>
              <a:ext uri="{FF2B5EF4-FFF2-40B4-BE49-F238E27FC236}">
                <a16:creationId xmlns:a16="http://schemas.microsoft.com/office/drawing/2014/main" id="{9B28D3EA-639C-48BD-ABEB-01CF8D1FAD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43565" y="280887"/>
            <a:ext cx="806310" cy="806310"/>
          </a:xfrm>
          <a:prstGeom prst="rect">
            <a:avLst/>
          </a:prstGeom>
        </p:spPr>
      </p:pic>
      <p:sp>
        <p:nvSpPr>
          <p:cNvPr id="2" name="TextBox 1">
            <a:extLst>
              <a:ext uri="{FF2B5EF4-FFF2-40B4-BE49-F238E27FC236}">
                <a16:creationId xmlns:a16="http://schemas.microsoft.com/office/drawing/2014/main" id="{194250BB-D632-4D68-AA83-C8645A64D75D}"/>
              </a:ext>
            </a:extLst>
          </p:cNvPr>
          <p:cNvSpPr txBox="1"/>
          <p:nvPr/>
        </p:nvSpPr>
        <p:spPr>
          <a:xfrm>
            <a:off x="334520" y="1689324"/>
            <a:ext cx="5596467" cy="3479350"/>
          </a:xfrm>
          <a:prstGeom prst="rect">
            <a:avLst/>
          </a:prstGeom>
          <a:noFill/>
        </p:spPr>
        <p:txBody>
          <a:bodyPr wrap="square" rtlCol="0">
            <a:spAutoFit/>
          </a:bodyPr>
          <a:lstStyle/>
          <a:p>
            <a:pPr>
              <a:lnSpc>
                <a:spcPct val="107000"/>
              </a:lnSpc>
              <a:spcBef>
                <a:spcPts val="900"/>
              </a:spcBef>
              <a:spcAft>
                <a:spcPts val="800"/>
              </a:spcAft>
            </a:pPr>
            <a:r>
              <a:rPr lang="en-US" sz="1700" b="1"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Agile Methodology</a:t>
            </a:r>
            <a:r>
              <a:rPr lang="en-US" sz="170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 This project embraced the agile methodology, which allowed me to adapt quickly to changes and continuously improve the product. </a:t>
            </a:r>
            <a:r>
              <a:rPr lang="en-US" sz="1700" dirty="0">
                <a:solidFill>
                  <a:schemeClr val="bg1"/>
                </a:solidFill>
                <a:latin typeface="Roboto" panose="02000000000000000000" pitchFamily="2" charset="0"/>
                <a:ea typeface="Times New Roman" panose="02020603050405020304" pitchFamily="18" charset="0"/>
                <a:cs typeface="Times New Roman" panose="02020603050405020304" pitchFamily="18" charset="0"/>
              </a:rPr>
              <a:t>I</a:t>
            </a:r>
            <a:r>
              <a:rPr lang="en-US" sz="170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 organized the work into two-week sprints, with each sprint resulting in a potentially shippable product increment.</a:t>
            </a:r>
            <a:endParaRPr lang="en-US" sz="1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900"/>
              </a:spcBef>
              <a:spcAft>
                <a:spcPts val="800"/>
              </a:spcAft>
            </a:pPr>
            <a:r>
              <a:rPr lang="en-US" sz="1700" b="1"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Collaborative Tools</a:t>
            </a:r>
            <a:r>
              <a:rPr lang="en-US" sz="170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a:t>
            </a:r>
            <a:endParaRPr lang="en-US" sz="1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700" b="1"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Git</a:t>
            </a:r>
            <a:r>
              <a:rPr lang="en-US" sz="170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 I used Git as the version control system, hosted on platforms in GitHub. This enabled me to track changes, manage code branches, and collaborate effectively.</a:t>
            </a:r>
            <a:endParaRPr lang="en-US" sz="1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67653C7-3059-4580-8D5E-6E2055E412E7}"/>
              </a:ext>
            </a:extLst>
          </p:cNvPr>
          <p:cNvSpPr txBox="1"/>
          <p:nvPr/>
        </p:nvSpPr>
        <p:spPr>
          <a:xfrm>
            <a:off x="6172200" y="1144383"/>
            <a:ext cx="5596467" cy="3083986"/>
          </a:xfrm>
          <a:prstGeom prst="rect">
            <a:avLst/>
          </a:prstGeom>
          <a:noFill/>
        </p:spPr>
        <p:txBody>
          <a:bodyPr wrap="square" rtlCol="0">
            <a:spAutoFit/>
          </a:bodyPr>
          <a:lstStyle/>
          <a:p>
            <a:pPr>
              <a:lnSpc>
                <a:spcPct val="107000"/>
              </a:lnSpc>
              <a:spcBef>
                <a:spcPts val="900"/>
              </a:spcBef>
              <a:spcAft>
                <a:spcPts val="800"/>
              </a:spcAft>
            </a:pPr>
            <a:r>
              <a:rPr lang="en-US" sz="1700" b="1"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Timeline</a:t>
            </a:r>
            <a:r>
              <a:rPr lang="en-US" sz="170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a:t>
            </a:r>
            <a:endParaRPr lang="en-US" sz="1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700" b="1"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Month 1</a:t>
            </a:r>
            <a:r>
              <a:rPr lang="en-US" sz="170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 Focused on planning, research, and setting up the project infrastructure. Documenting the various process that will be used as reference in knowing more about the portfolio. This included defining requirements, and setting up the development environment. </a:t>
            </a:r>
          </a:p>
          <a:p>
            <a:pPr marL="342900" indent="-342900">
              <a:lnSpc>
                <a:spcPct val="107000"/>
              </a:lnSpc>
              <a:spcAft>
                <a:spcPts val="800"/>
              </a:spcAft>
              <a:buSzPts val="1000"/>
              <a:buFont typeface="Symbol" panose="05050102010706020507" pitchFamily="18" charset="2"/>
              <a:buChar char=""/>
              <a:tabLst>
                <a:tab pos="457200" algn="l"/>
              </a:tabLst>
            </a:pPr>
            <a:r>
              <a:rPr lang="en-US" sz="1700" b="1"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Month 2</a:t>
            </a:r>
            <a:r>
              <a:rPr lang="en-US" sz="1700" dirty="0">
                <a:solidFill>
                  <a:schemeClr val="bg1"/>
                </a:solidFill>
                <a:effectLst/>
                <a:latin typeface="Roboto" panose="02000000000000000000" pitchFamily="2" charset="0"/>
                <a:ea typeface="Times New Roman" panose="02020603050405020304" pitchFamily="18" charset="0"/>
                <a:cs typeface="Times New Roman" panose="02020603050405020304" pitchFamily="18" charset="0"/>
              </a:rPr>
              <a:t>: Dedicated to ensuring mobile responsiveness. Used to refine features, conducted extensive testing, and prepared for launch. </a:t>
            </a:r>
            <a:endParaRPr lang="en-US" sz="1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F74A790A-7B96-4D84-8D63-9F7BA1D74BE2}"/>
              </a:ext>
            </a:extLst>
          </p:cNvPr>
          <p:cNvSpPr txBox="1"/>
          <p:nvPr/>
        </p:nvSpPr>
        <p:spPr>
          <a:xfrm>
            <a:off x="3132753" y="610143"/>
            <a:ext cx="7286626" cy="477054"/>
          </a:xfrm>
          <a:prstGeom prst="rect">
            <a:avLst/>
          </a:prstGeom>
          <a:noFill/>
        </p:spPr>
        <p:txBody>
          <a:bodyPr wrap="square" rtlCol="0">
            <a:spAutoFit/>
          </a:bodyPr>
          <a:lstStyle/>
          <a:p>
            <a:pPr algn="ctr">
              <a:defRPr/>
            </a:pPr>
            <a:r>
              <a:rPr kumimoji="0" lang="en-GB" sz="2500" b="1" i="0" u="none" strike="noStrike" kern="1200" cap="none" spc="0" normalizeH="0" baseline="0" noProof="0" dirty="0">
                <a:ln>
                  <a:noFill/>
                </a:ln>
                <a:solidFill>
                  <a:schemeClr val="bg1"/>
                </a:solidFill>
                <a:effectLst/>
                <a:uLnTx/>
                <a:uFillTx/>
                <a:latin typeface="Raleway" pitchFamily="2" charset="0"/>
                <a:ea typeface="+mn-ea"/>
                <a:cs typeface="+mn-cs"/>
              </a:rPr>
              <a:t>PROCESS, </a:t>
            </a:r>
            <a:r>
              <a:rPr lang="en-GB" sz="2500" b="1" dirty="0">
                <a:solidFill>
                  <a:schemeClr val="bg1"/>
                </a:solidFill>
                <a:latin typeface="Raleway" pitchFamily="2" charset="0"/>
              </a:rPr>
              <a:t>COLLABORATION, </a:t>
            </a:r>
            <a:r>
              <a:rPr kumimoji="0" lang="en-GB" sz="2500" b="1" i="0" u="none" strike="noStrike" kern="1200" cap="none" spc="0" normalizeH="0" baseline="0" noProof="0" dirty="0">
                <a:ln>
                  <a:noFill/>
                </a:ln>
                <a:solidFill>
                  <a:schemeClr val="bg1"/>
                </a:solidFill>
                <a:effectLst/>
                <a:uLnTx/>
                <a:uFillTx/>
                <a:latin typeface="Raleway" pitchFamily="2" charset="0"/>
                <a:ea typeface="+mn-ea"/>
                <a:cs typeface="+mn-cs"/>
              </a:rPr>
              <a:t>TIMELINE</a:t>
            </a:r>
            <a:endParaRPr kumimoji="0" lang="en-US" sz="2500" b="1" i="0" u="none" strike="noStrike" kern="1200" cap="none" spc="0" normalizeH="0" baseline="0" noProof="0" dirty="0">
              <a:ln>
                <a:noFill/>
              </a:ln>
              <a:solidFill>
                <a:schemeClr val="bg1"/>
              </a:solidFill>
              <a:effectLst/>
              <a:uLnTx/>
              <a:uFillTx/>
              <a:latin typeface="Raleway" pitchFamily="2" charset="0"/>
              <a:ea typeface="+mn-ea"/>
              <a:cs typeface="+mn-cs"/>
            </a:endParaRPr>
          </a:p>
        </p:txBody>
      </p:sp>
      <p:sp>
        <p:nvSpPr>
          <p:cNvPr id="15" name="TextBox 14">
            <a:extLst>
              <a:ext uri="{FF2B5EF4-FFF2-40B4-BE49-F238E27FC236}">
                <a16:creationId xmlns:a16="http://schemas.microsoft.com/office/drawing/2014/main" id="{66D824F1-29E1-4EB5-B09C-0152A5A0AC41}"/>
              </a:ext>
            </a:extLst>
          </p:cNvPr>
          <p:cNvSpPr txBox="1"/>
          <p:nvPr/>
        </p:nvSpPr>
        <p:spPr>
          <a:xfrm>
            <a:off x="6381750" y="4591050"/>
            <a:ext cx="5596467" cy="1400383"/>
          </a:xfrm>
          <a:prstGeom prst="rect">
            <a:avLst/>
          </a:prstGeom>
          <a:noFill/>
        </p:spPr>
        <p:txBody>
          <a:bodyPr wrap="square" rtlCol="0">
            <a:spAutoFit/>
          </a:bodyPr>
          <a:lstStyle/>
          <a:p>
            <a:r>
              <a:rPr lang="en-US" sz="1700" dirty="0">
                <a:solidFill>
                  <a:schemeClr val="bg1"/>
                </a:solidFill>
                <a:effectLst/>
                <a:latin typeface="Roboto" panose="02000000000000000000" pitchFamily="2" charset="0"/>
                <a:ea typeface="Roboto" panose="02000000000000000000" pitchFamily="2" charset="0"/>
                <a:cs typeface="Times New Roman" panose="02020603050405020304" pitchFamily="18" charset="0"/>
              </a:rPr>
              <a:t>This detailed breakdown showcases the structured yet flexible approach I took to develop the “Cuddly Hugs Teddy Bear Portfolio”. It highlights my commitment to collaboration and efficiency.</a:t>
            </a:r>
          </a:p>
          <a:p>
            <a:endParaRPr lang="en-US" sz="17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27177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Flowchart: Connector 2">
            <a:extLst>
              <a:ext uri="{FF2B5EF4-FFF2-40B4-BE49-F238E27FC236}">
                <a16:creationId xmlns:a16="http://schemas.microsoft.com/office/drawing/2014/main" id="{CFB39812-D52D-4030-8E67-2246012E2757}"/>
              </a:ext>
            </a:extLst>
          </p:cNvPr>
          <p:cNvSpPr/>
          <p:nvPr/>
        </p:nvSpPr>
        <p:spPr>
          <a:xfrm>
            <a:off x="3188494" y="678656"/>
            <a:ext cx="5815013" cy="5500688"/>
          </a:xfrm>
          <a:prstGeom prst="flowChartConnector">
            <a:avLst/>
          </a:prstGeom>
          <a:solidFill>
            <a:srgbClr val="EEFCFF">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7513CC81-C0C7-4ADB-9907-5ACF732790B8}"/>
              </a:ext>
            </a:extLst>
          </p:cNvPr>
          <p:cNvSpPr txBox="1"/>
          <p:nvPr/>
        </p:nvSpPr>
        <p:spPr>
          <a:xfrm>
            <a:off x="3064228" y="2882696"/>
            <a:ext cx="6063537"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500" b="1" i="0" u="none" strike="noStrike" kern="1200" cap="none" spc="0" normalizeH="0" baseline="0" noProof="0" dirty="0">
                <a:ln>
                  <a:noFill/>
                </a:ln>
                <a:solidFill>
                  <a:prstClr val="white"/>
                </a:solidFill>
                <a:effectLst/>
                <a:uLnTx/>
                <a:uFillTx/>
                <a:latin typeface="Raleway" pitchFamily="2" charset="0"/>
                <a:ea typeface="+mn-ea"/>
                <a:cs typeface="+mn-cs"/>
              </a:rPr>
              <a:t>CHALLENGES</a:t>
            </a:r>
            <a:endParaRPr kumimoji="0" lang="en-US" sz="6500" b="1" i="0" u="none" strike="noStrike" kern="1200" cap="none" spc="0" normalizeH="0" baseline="0" noProof="0" dirty="0">
              <a:ln>
                <a:noFill/>
              </a:ln>
              <a:solidFill>
                <a:prstClr val="white"/>
              </a:solidFill>
              <a:effectLst/>
              <a:uLnTx/>
              <a:uFillTx/>
              <a:latin typeface="Raleway" pitchFamily="2" charset="0"/>
              <a:ea typeface="+mn-ea"/>
              <a:cs typeface="+mn-cs"/>
            </a:endParaRPr>
          </a:p>
        </p:txBody>
      </p:sp>
      <p:pic>
        <p:nvPicPr>
          <p:cNvPr id="5" name="Graphic 4" descr="Playbook with solid fill">
            <a:extLst>
              <a:ext uri="{FF2B5EF4-FFF2-40B4-BE49-F238E27FC236}">
                <a16:creationId xmlns:a16="http://schemas.microsoft.com/office/drawing/2014/main" id="{0DDC49F8-DAE4-41AF-93A8-ECC11DA113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4237" y="1386067"/>
            <a:ext cx="1595377" cy="1595377"/>
          </a:xfrm>
          <a:prstGeom prst="rect">
            <a:avLst/>
          </a:prstGeom>
        </p:spPr>
      </p:pic>
    </p:spTree>
    <p:extLst>
      <p:ext uri="{BB962C8B-B14F-4D97-AF65-F5344CB8AC3E}">
        <p14:creationId xmlns:p14="http://schemas.microsoft.com/office/powerpoint/2010/main" val="366205211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5" name="Flowchart: Connector 4">
            <a:extLst>
              <a:ext uri="{FF2B5EF4-FFF2-40B4-BE49-F238E27FC236}">
                <a16:creationId xmlns:a16="http://schemas.microsoft.com/office/drawing/2014/main" id="{9A7C0AC3-3B22-40FA-B11C-E0FA26AA8F43}"/>
              </a:ext>
            </a:extLst>
          </p:cNvPr>
          <p:cNvSpPr/>
          <p:nvPr/>
        </p:nvSpPr>
        <p:spPr>
          <a:xfrm>
            <a:off x="-2121923" y="-4344712"/>
            <a:ext cx="16435846" cy="15547423"/>
          </a:xfrm>
          <a:prstGeom prst="flowChartConnector">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9FE08565-548B-4E0C-AB29-057B3C7E19BC}"/>
              </a:ext>
            </a:extLst>
          </p:cNvPr>
          <p:cNvSpPr txBox="1"/>
          <p:nvPr/>
        </p:nvSpPr>
        <p:spPr>
          <a:xfrm>
            <a:off x="3187041" y="159138"/>
            <a:ext cx="581791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000" b="1" i="0" u="none" strike="noStrike" kern="1200" cap="none" spc="0" normalizeH="0" baseline="0" noProof="0" dirty="0">
                <a:ln>
                  <a:noFill/>
                </a:ln>
                <a:solidFill>
                  <a:schemeClr val="bg1"/>
                </a:solidFill>
                <a:effectLst/>
                <a:uLnTx/>
                <a:uFillTx/>
                <a:latin typeface="Raleway" pitchFamily="2" charset="0"/>
                <a:ea typeface="+mn-ea"/>
                <a:cs typeface="+mn-cs"/>
              </a:rPr>
              <a:t>CHALLENGES</a:t>
            </a:r>
            <a:endParaRPr kumimoji="0" lang="en-US" sz="3000" b="1" i="0" u="none" strike="noStrike" kern="1200" cap="none" spc="0" normalizeH="0" baseline="0" noProof="0" dirty="0">
              <a:ln>
                <a:noFill/>
              </a:ln>
              <a:solidFill>
                <a:schemeClr val="bg1"/>
              </a:solidFill>
              <a:effectLst/>
              <a:uLnTx/>
              <a:uFillTx/>
              <a:latin typeface="Raleway" pitchFamily="2" charset="0"/>
              <a:ea typeface="+mn-ea"/>
              <a:cs typeface="+mn-cs"/>
            </a:endParaRPr>
          </a:p>
        </p:txBody>
      </p:sp>
      <p:pic>
        <p:nvPicPr>
          <p:cNvPr id="10" name="Graphic 9" descr="Playbook with solid fill">
            <a:extLst>
              <a:ext uri="{FF2B5EF4-FFF2-40B4-BE49-F238E27FC236}">
                <a16:creationId xmlns:a16="http://schemas.microsoft.com/office/drawing/2014/main" id="{1AAAF352-5A24-4EA8-99E8-CA9D93E82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08445" y="0"/>
            <a:ext cx="872274" cy="872274"/>
          </a:xfrm>
          <a:prstGeom prst="rect">
            <a:avLst/>
          </a:prstGeom>
        </p:spPr>
      </p:pic>
      <p:sp>
        <p:nvSpPr>
          <p:cNvPr id="4" name="TextBox 3">
            <a:extLst>
              <a:ext uri="{FF2B5EF4-FFF2-40B4-BE49-F238E27FC236}">
                <a16:creationId xmlns:a16="http://schemas.microsoft.com/office/drawing/2014/main" id="{FC92B9D7-0A76-4A33-8AB4-C33DE753E4D7}"/>
              </a:ext>
            </a:extLst>
          </p:cNvPr>
          <p:cNvSpPr txBox="1"/>
          <p:nvPr/>
        </p:nvSpPr>
        <p:spPr>
          <a:xfrm>
            <a:off x="241330" y="949580"/>
            <a:ext cx="5486399" cy="5927905"/>
          </a:xfrm>
          <a:prstGeom prst="rect">
            <a:avLst/>
          </a:prstGeom>
          <a:noFill/>
        </p:spPr>
        <p:txBody>
          <a:bodyPr wrap="square" rtlCol="0">
            <a:spAutoFit/>
          </a:bodyPr>
          <a:lstStyle/>
          <a:p>
            <a:pPr>
              <a:lnSpc>
                <a:spcPct val="107000"/>
              </a:lnSpc>
              <a:spcBef>
                <a:spcPts val="900"/>
              </a:spcBef>
              <a:spcAft>
                <a:spcPts val="800"/>
              </a:spcAft>
            </a:pPr>
            <a:r>
              <a:rPr lang="en-US" sz="1600" b="1" dirty="0">
                <a:solidFill>
                  <a:schemeClr val="bg1"/>
                </a:solidFill>
                <a:effectLst/>
                <a:latin typeface="Raleway" pitchFamily="2" charset="0"/>
                <a:ea typeface="Times New Roman" panose="02020603050405020304" pitchFamily="18" charset="0"/>
                <a:cs typeface="Times New Roman" panose="02020603050405020304" pitchFamily="18" charset="0"/>
              </a:rPr>
              <a:t>Merging GitHub with VS Code</a:t>
            </a:r>
            <a:r>
              <a:rPr lang="en-US" sz="1600" dirty="0">
                <a:solidFill>
                  <a:schemeClr val="bg1"/>
                </a:solidFill>
                <a:effectLst/>
                <a:latin typeface="Raleway" pitchFamily="2" charset="0"/>
                <a:ea typeface="Times New Roman" panose="02020603050405020304" pitchFamily="18" charset="0"/>
                <a:cs typeface="Times New Roman" panose="02020603050405020304" pitchFamily="18" charset="0"/>
              </a:rPr>
              <a:t>: One of the technical challenges </a:t>
            </a:r>
            <a:r>
              <a:rPr lang="en-US" sz="1600" dirty="0">
                <a:solidFill>
                  <a:schemeClr val="bg1"/>
                </a:solidFill>
                <a:latin typeface="Raleway" pitchFamily="2" charset="0"/>
                <a:ea typeface="Times New Roman" panose="02020603050405020304" pitchFamily="18" charset="0"/>
                <a:cs typeface="Times New Roman" panose="02020603050405020304" pitchFamily="18" charset="0"/>
              </a:rPr>
              <a:t>I</a:t>
            </a:r>
            <a:r>
              <a:rPr lang="en-US" sz="1600" dirty="0">
                <a:solidFill>
                  <a:schemeClr val="bg1"/>
                </a:solidFill>
                <a:effectLst/>
                <a:latin typeface="Raleway" pitchFamily="2" charset="0"/>
                <a:ea typeface="Times New Roman" panose="02020603050405020304" pitchFamily="18" charset="0"/>
                <a:cs typeface="Times New Roman" panose="02020603050405020304" pitchFamily="18" charset="0"/>
              </a:rPr>
              <a:t> faced was integrating </a:t>
            </a:r>
            <a:r>
              <a:rPr lang="en-US" sz="1600" dirty="0">
                <a:solidFill>
                  <a:schemeClr val="bg1"/>
                </a:solidFill>
                <a:latin typeface="Raleway" pitchFamily="2" charset="0"/>
                <a:ea typeface="Times New Roman" panose="02020603050405020304" pitchFamily="18" charset="0"/>
                <a:cs typeface="Times New Roman" panose="02020603050405020304" pitchFamily="18" charset="0"/>
              </a:rPr>
              <a:t>my</a:t>
            </a:r>
            <a:r>
              <a:rPr lang="en-US" sz="1600" dirty="0">
                <a:solidFill>
                  <a:schemeClr val="bg1"/>
                </a:solidFill>
                <a:effectLst/>
                <a:latin typeface="Raleway" pitchFamily="2" charset="0"/>
                <a:ea typeface="Times New Roman" panose="02020603050405020304" pitchFamily="18" charset="0"/>
                <a:cs typeface="Times New Roman" panose="02020603050405020304" pitchFamily="18" charset="0"/>
              </a:rPr>
              <a:t> version control workflow with </a:t>
            </a:r>
            <a:r>
              <a:rPr lang="en-US" sz="1600" dirty="0">
                <a:solidFill>
                  <a:schemeClr val="bg1"/>
                </a:solidFill>
                <a:latin typeface="Raleway" pitchFamily="2" charset="0"/>
                <a:ea typeface="Times New Roman" panose="02020603050405020304" pitchFamily="18" charset="0"/>
                <a:cs typeface="Times New Roman" panose="02020603050405020304" pitchFamily="18" charset="0"/>
              </a:rPr>
              <a:t>the</a:t>
            </a:r>
            <a:r>
              <a:rPr lang="en-US" sz="1600" dirty="0">
                <a:solidFill>
                  <a:schemeClr val="bg1"/>
                </a:solidFill>
                <a:effectLst/>
                <a:latin typeface="Raleway" pitchFamily="2" charset="0"/>
                <a:ea typeface="Times New Roman" panose="02020603050405020304" pitchFamily="18" charset="0"/>
                <a:cs typeface="Times New Roman" panose="02020603050405020304" pitchFamily="18" charset="0"/>
              </a:rPr>
              <a:t> development environment. </a:t>
            </a:r>
            <a:r>
              <a:rPr lang="en-US" sz="1600" dirty="0">
                <a:solidFill>
                  <a:schemeClr val="bg1"/>
                </a:solidFill>
                <a:latin typeface="Raleway" pitchFamily="2" charset="0"/>
                <a:ea typeface="Times New Roman" panose="02020603050405020304" pitchFamily="18" charset="0"/>
                <a:cs typeface="Times New Roman" panose="02020603050405020304" pitchFamily="18" charset="0"/>
              </a:rPr>
              <a:t>I</a:t>
            </a:r>
            <a:r>
              <a:rPr lang="en-US" sz="1600" dirty="0">
                <a:solidFill>
                  <a:schemeClr val="bg1"/>
                </a:solidFill>
                <a:effectLst/>
                <a:latin typeface="Raleway" pitchFamily="2" charset="0"/>
                <a:ea typeface="Times New Roman" panose="02020603050405020304" pitchFamily="18" charset="0"/>
                <a:cs typeface="Times New Roman" panose="02020603050405020304" pitchFamily="18" charset="0"/>
              </a:rPr>
              <a:t> wanted to streamline the process by merging GitHub repositories directly within Visual Studio Code.</a:t>
            </a:r>
            <a:endParaRPr lang="en-US" sz="1600" dirty="0">
              <a:solidFill>
                <a:schemeClr val="bg1"/>
              </a:solidFill>
              <a:effectLst/>
              <a:latin typeface="Raleway" pitchFamily="2" charset="0"/>
              <a:ea typeface="Calibri" panose="020F0502020204030204" pitchFamily="34" charset="0"/>
              <a:cs typeface="Times New Roman" panose="02020603050405020304" pitchFamily="18" charset="0"/>
            </a:endParaRPr>
          </a:p>
          <a:p>
            <a:pPr>
              <a:lnSpc>
                <a:spcPct val="107000"/>
              </a:lnSpc>
              <a:spcBef>
                <a:spcPts val="900"/>
              </a:spcBef>
              <a:spcAft>
                <a:spcPts val="800"/>
              </a:spcAft>
            </a:pPr>
            <a:r>
              <a:rPr lang="en-US" sz="1600" b="1" dirty="0">
                <a:solidFill>
                  <a:schemeClr val="bg1"/>
                </a:solidFill>
                <a:effectLst/>
                <a:latin typeface="Raleway" pitchFamily="2" charset="0"/>
                <a:ea typeface="Times New Roman" panose="02020603050405020304" pitchFamily="18" charset="0"/>
                <a:cs typeface="Times New Roman" panose="02020603050405020304" pitchFamily="18" charset="0"/>
              </a:rPr>
              <a:t>Technical Challenges</a:t>
            </a:r>
            <a:r>
              <a:rPr lang="en-US" sz="1600" dirty="0">
                <a:solidFill>
                  <a:schemeClr val="bg1"/>
                </a:solidFill>
                <a:effectLst/>
                <a:latin typeface="Raleway" pitchFamily="2" charset="0"/>
                <a:ea typeface="Times New Roman" panose="02020603050405020304" pitchFamily="18" charset="0"/>
                <a:cs typeface="Times New Roman" panose="02020603050405020304" pitchFamily="18" charset="0"/>
              </a:rPr>
              <a:t>:</a:t>
            </a:r>
            <a:endParaRPr lang="en-US" sz="1600" dirty="0">
              <a:solidFill>
                <a:schemeClr val="bg1"/>
              </a:solidFill>
              <a:effectLst/>
              <a:latin typeface="Raleway" pitchFamily="2"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600" b="1" dirty="0">
                <a:solidFill>
                  <a:schemeClr val="bg1"/>
                </a:solidFill>
                <a:effectLst/>
                <a:latin typeface="Raleway" pitchFamily="2" charset="0"/>
                <a:ea typeface="Times New Roman" panose="02020603050405020304" pitchFamily="18" charset="0"/>
                <a:cs typeface="Times New Roman" panose="02020603050405020304" pitchFamily="18" charset="0"/>
              </a:rPr>
              <a:t>Workflow Optimization</a:t>
            </a:r>
            <a:r>
              <a:rPr lang="en-US" sz="1600" dirty="0">
                <a:solidFill>
                  <a:schemeClr val="bg1"/>
                </a:solidFill>
                <a:effectLst/>
                <a:latin typeface="Raleway" pitchFamily="2" charset="0"/>
                <a:ea typeface="Times New Roman" panose="02020603050405020304" pitchFamily="18" charset="0"/>
                <a:cs typeface="Times New Roman" panose="02020603050405020304" pitchFamily="18" charset="0"/>
              </a:rPr>
              <a:t>: Creating a workflow that allowed for easy pull requests, code reviews, and merges without leaving the VS Code environment.</a:t>
            </a:r>
            <a:endParaRPr lang="en-US" sz="1600" dirty="0">
              <a:solidFill>
                <a:schemeClr val="bg1"/>
              </a:solidFill>
              <a:effectLst/>
              <a:latin typeface="Raleway" pitchFamily="2"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r>
              <a:rPr lang="en-US" sz="1600" b="1" dirty="0">
                <a:solidFill>
                  <a:schemeClr val="bg1"/>
                </a:solidFill>
                <a:effectLst/>
                <a:latin typeface="Raleway" pitchFamily="2" charset="0"/>
                <a:ea typeface="Times New Roman" panose="02020603050405020304" pitchFamily="18" charset="0"/>
                <a:cs typeface="Times New Roman" panose="02020603050405020304" pitchFamily="18" charset="0"/>
              </a:rPr>
              <a:t>Developer Experience</a:t>
            </a:r>
            <a:r>
              <a:rPr lang="en-US" sz="1600" dirty="0">
                <a:solidFill>
                  <a:schemeClr val="bg1"/>
                </a:solidFill>
                <a:effectLst/>
                <a:latin typeface="Raleway" pitchFamily="2" charset="0"/>
                <a:ea typeface="Times New Roman" panose="02020603050405020304" pitchFamily="18" charset="0"/>
                <a:cs typeface="Times New Roman" panose="02020603050405020304" pitchFamily="18" charset="0"/>
              </a:rPr>
              <a:t>: Providing a smooth experience for the developer when switching between coding and version control tasks.</a:t>
            </a:r>
            <a:endParaRPr lang="en-US" sz="1600" dirty="0">
              <a:solidFill>
                <a:schemeClr val="bg1"/>
              </a:solidFill>
              <a:effectLst/>
              <a:latin typeface="Raleway" pitchFamily="2"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US" sz="1600" b="1" dirty="0">
                <a:solidFill>
                  <a:schemeClr val="bg1"/>
                </a:solidFill>
                <a:latin typeface="Raleway" pitchFamily="2" charset="0"/>
              </a:rPr>
              <a:t>Solution:</a:t>
            </a:r>
          </a:p>
          <a:p>
            <a:pPr>
              <a:lnSpc>
                <a:spcPct val="107000"/>
              </a:lnSpc>
              <a:spcAft>
                <a:spcPts val="800"/>
              </a:spcAft>
              <a:buSzPts val="1000"/>
              <a:tabLst>
                <a:tab pos="457200" algn="l"/>
              </a:tabLst>
            </a:pPr>
            <a:r>
              <a:rPr lang="en-US" sz="1600" b="1" dirty="0">
                <a:solidFill>
                  <a:schemeClr val="bg1"/>
                </a:solidFill>
                <a:effectLst/>
                <a:latin typeface="Raleway" pitchFamily="2" charset="0"/>
                <a:ea typeface="Times New Roman" panose="02020603050405020304" pitchFamily="18" charset="0"/>
                <a:cs typeface="Times New Roman" panose="02020603050405020304" pitchFamily="18" charset="0"/>
              </a:rPr>
              <a:t>Implementing User Preferences</a:t>
            </a:r>
            <a:r>
              <a:rPr lang="en-US" sz="1600" dirty="0">
                <a:solidFill>
                  <a:schemeClr val="bg1"/>
                </a:solidFill>
                <a:effectLst/>
                <a:latin typeface="Raleway" pitchFamily="2" charset="0"/>
                <a:ea typeface="Times New Roman" panose="02020603050405020304" pitchFamily="18" charset="0"/>
                <a:cs typeface="Times New Roman" panose="02020603050405020304" pitchFamily="18" charset="0"/>
              </a:rPr>
              <a:t>: Another significant challenge was implementing a system that could adapt to user preferences, providing a personalized experience for each visitor to our “Cuddly Hugs Teddy Bear Portfolio”.</a:t>
            </a:r>
            <a:endParaRPr lang="en-US" sz="1600" dirty="0">
              <a:solidFill>
                <a:schemeClr val="bg1"/>
              </a:solidFill>
              <a:effectLst/>
              <a:latin typeface="Raleway" pitchFamily="2"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endParaRPr lang="en-US" sz="1600" b="1" dirty="0">
              <a:solidFill>
                <a:schemeClr val="bg1"/>
              </a:solidFill>
              <a:latin typeface="Raleway" pitchFamily="2" charset="0"/>
            </a:endParaRPr>
          </a:p>
        </p:txBody>
      </p:sp>
      <p:sp>
        <p:nvSpPr>
          <p:cNvPr id="6" name="TextBox 5">
            <a:extLst>
              <a:ext uri="{FF2B5EF4-FFF2-40B4-BE49-F238E27FC236}">
                <a16:creationId xmlns:a16="http://schemas.microsoft.com/office/drawing/2014/main" id="{F5094E70-29A9-4237-AC1A-4A4538A7DBFB}"/>
              </a:ext>
            </a:extLst>
          </p:cNvPr>
          <p:cNvSpPr txBox="1"/>
          <p:nvPr/>
        </p:nvSpPr>
        <p:spPr>
          <a:xfrm>
            <a:off x="6180267" y="1510297"/>
            <a:ext cx="5625294" cy="4018023"/>
          </a:xfrm>
          <a:prstGeom prst="rect">
            <a:avLst/>
          </a:prstGeom>
          <a:noFill/>
        </p:spPr>
        <p:txBody>
          <a:bodyPr wrap="square" rtlCol="0">
            <a:spAutoFit/>
          </a:bodyPr>
          <a:lstStyle/>
          <a:p>
            <a:pPr>
              <a:lnSpc>
                <a:spcPct val="107000"/>
              </a:lnSpc>
              <a:spcBef>
                <a:spcPts val="900"/>
              </a:spcBef>
              <a:spcAft>
                <a:spcPts val="800"/>
              </a:spcAft>
            </a:pPr>
            <a:r>
              <a:rPr lang="en-US" sz="1500" b="1" dirty="0">
                <a:solidFill>
                  <a:schemeClr val="bg1"/>
                </a:solidFill>
                <a:effectLst/>
                <a:latin typeface="Raleway" pitchFamily="2" charset="0"/>
                <a:ea typeface="Times New Roman" panose="02020603050405020304" pitchFamily="18" charset="0"/>
                <a:cs typeface="Times New Roman" panose="02020603050405020304" pitchFamily="18" charset="0"/>
              </a:rPr>
              <a:t>Technical Challenges</a:t>
            </a:r>
            <a:r>
              <a:rPr lang="en-US" sz="1500" dirty="0">
                <a:solidFill>
                  <a:schemeClr val="bg1"/>
                </a:solidFill>
                <a:effectLst/>
                <a:latin typeface="Raleway" pitchFamily="2" charset="0"/>
                <a:ea typeface="Times New Roman" panose="02020603050405020304" pitchFamily="18" charset="0"/>
                <a:cs typeface="Times New Roman" panose="02020603050405020304" pitchFamily="18" charset="0"/>
              </a:rPr>
              <a:t>:</a:t>
            </a:r>
            <a:endParaRPr lang="en-US" sz="1500" dirty="0">
              <a:solidFill>
                <a:schemeClr val="bg1"/>
              </a:solidFill>
              <a:effectLst/>
              <a:latin typeface="Raleway" pitchFamily="2"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500" b="1" dirty="0">
                <a:solidFill>
                  <a:schemeClr val="bg1"/>
                </a:solidFill>
                <a:effectLst/>
                <a:latin typeface="Raleway" pitchFamily="2" charset="0"/>
                <a:ea typeface="Times New Roman" panose="02020603050405020304" pitchFamily="18" charset="0"/>
                <a:cs typeface="Times New Roman" panose="02020603050405020304" pitchFamily="18" charset="0"/>
              </a:rPr>
              <a:t>Data Collection</a:t>
            </a:r>
            <a:r>
              <a:rPr lang="en-US" sz="1500" dirty="0">
                <a:solidFill>
                  <a:schemeClr val="bg1"/>
                </a:solidFill>
                <a:effectLst/>
                <a:latin typeface="Raleway" pitchFamily="2" charset="0"/>
                <a:ea typeface="Times New Roman" panose="02020603050405020304" pitchFamily="18" charset="0"/>
                <a:cs typeface="Times New Roman" panose="02020603050405020304" pitchFamily="18" charset="0"/>
              </a:rPr>
              <a:t>: Gathering and storing user preferences in a way that respects privacy and security.</a:t>
            </a:r>
            <a:endParaRPr lang="en-US" sz="1500" dirty="0">
              <a:solidFill>
                <a:schemeClr val="bg1"/>
              </a:solidFill>
              <a:effectLst/>
              <a:latin typeface="Raleway" pitchFamily="2"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500" b="1" dirty="0">
                <a:solidFill>
                  <a:schemeClr val="bg1"/>
                </a:solidFill>
                <a:effectLst/>
                <a:latin typeface="Raleway" pitchFamily="2" charset="0"/>
                <a:ea typeface="Times New Roman" panose="02020603050405020304" pitchFamily="18" charset="0"/>
                <a:cs typeface="Times New Roman" panose="02020603050405020304" pitchFamily="18" charset="0"/>
              </a:rPr>
              <a:t>Preference Persistence</a:t>
            </a:r>
            <a:r>
              <a:rPr lang="en-US" sz="1500" dirty="0">
                <a:solidFill>
                  <a:schemeClr val="bg1"/>
                </a:solidFill>
                <a:effectLst/>
                <a:latin typeface="Raleway" pitchFamily="2" charset="0"/>
                <a:ea typeface="Times New Roman" panose="02020603050405020304" pitchFamily="18" charset="0"/>
                <a:cs typeface="Times New Roman" panose="02020603050405020304" pitchFamily="18" charset="0"/>
              </a:rPr>
              <a:t>: Maintaining user preferences across sessions and devices.</a:t>
            </a:r>
            <a:endParaRPr lang="en-US" sz="1500" dirty="0">
              <a:solidFill>
                <a:schemeClr val="bg1"/>
              </a:solidFill>
              <a:effectLst/>
              <a:latin typeface="Raleway" pitchFamily="2" charset="0"/>
              <a:ea typeface="Calibri" panose="020F0502020204030204" pitchFamily="34" charset="0"/>
              <a:cs typeface="Times New Roman" panose="02020603050405020304" pitchFamily="18" charset="0"/>
            </a:endParaRPr>
          </a:p>
          <a:p>
            <a:pPr>
              <a:lnSpc>
                <a:spcPct val="107000"/>
              </a:lnSpc>
              <a:spcBef>
                <a:spcPts val="900"/>
              </a:spcBef>
              <a:spcAft>
                <a:spcPts val="800"/>
              </a:spcAft>
            </a:pPr>
            <a:r>
              <a:rPr lang="en-US" sz="1500" b="1" dirty="0">
                <a:solidFill>
                  <a:schemeClr val="bg1"/>
                </a:solidFill>
                <a:effectLst/>
                <a:latin typeface="Raleway" pitchFamily="2" charset="0"/>
                <a:ea typeface="Times New Roman" panose="02020603050405020304" pitchFamily="18" charset="0"/>
                <a:cs typeface="Times New Roman" panose="02020603050405020304" pitchFamily="18" charset="0"/>
              </a:rPr>
              <a:t>User Testing</a:t>
            </a:r>
            <a:r>
              <a:rPr lang="en-US" sz="1500" dirty="0">
                <a:solidFill>
                  <a:schemeClr val="bg1"/>
                </a:solidFill>
                <a:effectLst/>
                <a:latin typeface="Raleway" pitchFamily="2" charset="0"/>
                <a:ea typeface="Times New Roman" panose="02020603050405020304" pitchFamily="18" charset="0"/>
                <a:cs typeface="Times New Roman" panose="02020603050405020304" pitchFamily="18" charset="0"/>
              </a:rPr>
              <a:t>:</a:t>
            </a:r>
            <a:endParaRPr lang="en-US" sz="1500" dirty="0">
              <a:solidFill>
                <a:schemeClr val="bg1"/>
              </a:solidFill>
              <a:effectLst/>
              <a:latin typeface="Raleway" pitchFamily="2"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500" dirty="0">
                <a:solidFill>
                  <a:schemeClr val="bg1"/>
                </a:solidFill>
                <a:latin typeface="Raleway" pitchFamily="2" charset="0"/>
                <a:ea typeface="Times New Roman" panose="02020603050405020304" pitchFamily="18" charset="0"/>
                <a:cs typeface="Times New Roman" panose="02020603050405020304" pitchFamily="18" charset="0"/>
              </a:rPr>
              <a:t>I</a:t>
            </a:r>
            <a:r>
              <a:rPr lang="en-US" sz="1500" dirty="0">
                <a:solidFill>
                  <a:schemeClr val="bg1"/>
                </a:solidFill>
                <a:effectLst/>
                <a:latin typeface="Raleway" pitchFamily="2" charset="0"/>
                <a:ea typeface="Times New Roman" panose="02020603050405020304" pitchFamily="18" charset="0"/>
                <a:cs typeface="Times New Roman" panose="02020603050405020304" pitchFamily="18" charset="0"/>
              </a:rPr>
              <a:t> conducted extensive user testing to observe how users interacted with the GitHub integration and preference system.</a:t>
            </a:r>
            <a:endParaRPr lang="en-US" sz="1500" dirty="0">
              <a:solidFill>
                <a:schemeClr val="bg1"/>
              </a:solidFill>
              <a:effectLst/>
              <a:latin typeface="Raleway" pitchFamily="2"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500" dirty="0">
                <a:solidFill>
                  <a:schemeClr val="bg1"/>
                </a:solidFill>
                <a:effectLst/>
                <a:latin typeface="Raleway" pitchFamily="2" charset="0"/>
                <a:ea typeface="Times New Roman" panose="02020603050405020304" pitchFamily="18" charset="0"/>
                <a:cs typeface="Times New Roman" panose="02020603050405020304" pitchFamily="18" charset="0"/>
              </a:rPr>
              <a:t>Feedback from these sessions informed </a:t>
            </a:r>
            <a:r>
              <a:rPr lang="en-US" sz="1500" dirty="0">
                <a:solidFill>
                  <a:schemeClr val="bg1"/>
                </a:solidFill>
                <a:latin typeface="Raleway" pitchFamily="2" charset="0"/>
                <a:ea typeface="Times New Roman" panose="02020603050405020304" pitchFamily="18" charset="0"/>
                <a:cs typeface="Times New Roman" panose="02020603050405020304" pitchFamily="18" charset="0"/>
              </a:rPr>
              <a:t>the</a:t>
            </a:r>
            <a:r>
              <a:rPr lang="en-US" sz="1500" dirty="0">
                <a:solidFill>
                  <a:schemeClr val="bg1"/>
                </a:solidFill>
                <a:effectLst/>
                <a:latin typeface="Raleway" pitchFamily="2" charset="0"/>
                <a:ea typeface="Times New Roman" panose="02020603050405020304" pitchFamily="18" charset="0"/>
                <a:cs typeface="Times New Roman" panose="02020603050405020304" pitchFamily="18" charset="0"/>
              </a:rPr>
              <a:t> iterative development, allowing </a:t>
            </a:r>
            <a:r>
              <a:rPr lang="en-US" sz="1500" dirty="0">
                <a:solidFill>
                  <a:schemeClr val="bg1"/>
                </a:solidFill>
                <a:latin typeface="Raleway" pitchFamily="2" charset="0"/>
                <a:ea typeface="Times New Roman" panose="02020603050405020304" pitchFamily="18" charset="0"/>
                <a:cs typeface="Times New Roman" panose="02020603050405020304" pitchFamily="18" charset="0"/>
              </a:rPr>
              <a:t>me</a:t>
            </a:r>
            <a:r>
              <a:rPr lang="en-US" sz="1500" dirty="0">
                <a:solidFill>
                  <a:schemeClr val="bg1"/>
                </a:solidFill>
                <a:effectLst/>
                <a:latin typeface="Raleway" pitchFamily="2" charset="0"/>
                <a:ea typeface="Times New Roman" panose="02020603050405020304" pitchFamily="18" charset="0"/>
                <a:cs typeface="Times New Roman" panose="02020603050405020304" pitchFamily="18" charset="0"/>
              </a:rPr>
              <a:t> to refine both the developer experience and the end-user experience.</a:t>
            </a:r>
            <a:endParaRPr lang="en-US" sz="1500" dirty="0">
              <a:solidFill>
                <a:schemeClr val="bg1"/>
              </a:solidFill>
              <a:effectLst/>
              <a:latin typeface="Raleway" pitchFamily="2" charset="0"/>
              <a:ea typeface="Calibri" panose="020F0502020204030204" pitchFamily="34" charset="0"/>
              <a:cs typeface="Times New Roman" panose="02020603050405020304" pitchFamily="18" charset="0"/>
            </a:endParaRPr>
          </a:p>
          <a:p>
            <a:endParaRPr lang="en-US" sz="1500" dirty="0">
              <a:solidFill>
                <a:schemeClr val="bg1"/>
              </a:solidFill>
            </a:endParaRPr>
          </a:p>
        </p:txBody>
      </p:sp>
    </p:spTree>
    <p:extLst>
      <p:ext uri="{BB962C8B-B14F-4D97-AF65-F5344CB8AC3E}">
        <p14:creationId xmlns:p14="http://schemas.microsoft.com/office/powerpoint/2010/main" val="2516544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Flowchart: Connector 2">
            <a:extLst>
              <a:ext uri="{FF2B5EF4-FFF2-40B4-BE49-F238E27FC236}">
                <a16:creationId xmlns:a16="http://schemas.microsoft.com/office/drawing/2014/main" id="{CFB39812-D52D-4030-8E67-2246012E2757}"/>
              </a:ext>
            </a:extLst>
          </p:cNvPr>
          <p:cNvSpPr/>
          <p:nvPr/>
        </p:nvSpPr>
        <p:spPr>
          <a:xfrm>
            <a:off x="3188494" y="678656"/>
            <a:ext cx="5815013" cy="5500688"/>
          </a:xfrm>
          <a:prstGeom prst="flowChartConnector">
            <a:avLst/>
          </a:prstGeom>
          <a:solidFill>
            <a:srgbClr val="EEFCFF">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7513CC81-C0C7-4ADB-9907-5ACF732790B8}"/>
              </a:ext>
            </a:extLst>
          </p:cNvPr>
          <p:cNvSpPr txBox="1"/>
          <p:nvPr/>
        </p:nvSpPr>
        <p:spPr>
          <a:xfrm>
            <a:off x="3064228" y="2882696"/>
            <a:ext cx="6063537" cy="209288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500" b="1" i="0" u="none" strike="noStrike" kern="1200" cap="none" spc="0" normalizeH="0" baseline="0" noProof="0" dirty="0">
                <a:ln>
                  <a:noFill/>
                </a:ln>
                <a:solidFill>
                  <a:prstClr val="white"/>
                </a:solidFill>
                <a:effectLst/>
                <a:uLnTx/>
                <a:uFillTx/>
                <a:latin typeface="Raleway" pitchFamily="2" charset="0"/>
                <a:ea typeface="+mn-ea"/>
                <a:cs typeface="+mn-cs"/>
              </a:rPr>
              <a:t>TECHNICAL INTERESTS</a:t>
            </a:r>
            <a:endParaRPr kumimoji="0" lang="en-US" sz="6500" b="1" i="0" u="none" strike="noStrike" kern="1200" cap="none" spc="0" normalizeH="0" baseline="0" noProof="0" dirty="0">
              <a:ln>
                <a:noFill/>
              </a:ln>
              <a:solidFill>
                <a:prstClr val="white"/>
              </a:solidFill>
              <a:effectLst/>
              <a:uLnTx/>
              <a:uFillTx/>
              <a:latin typeface="Raleway" pitchFamily="2" charset="0"/>
              <a:ea typeface="+mn-ea"/>
              <a:cs typeface="+mn-cs"/>
            </a:endParaRPr>
          </a:p>
        </p:txBody>
      </p:sp>
      <p:pic>
        <p:nvPicPr>
          <p:cNvPr id="6" name="Graphic 5" descr="Brain with solid fill">
            <a:extLst>
              <a:ext uri="{FF2B5EF4-FFF2-40B4-BE49-F238E27FC236}">
                <a16:creationId xmlns:a16="http://schemas.microsoft.com/office/drawing/2014/main" id="{DEFDA5BF-96AD-4BD6-B3D8-60D115E853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17283" y="1161430"/>
            <a:ext cx="1549082" cy="1549082"/>
          </a:xfrm>
          <a:prstGeom prst="rect">
            <a:avLst/>
          </a:prstGeom>
        </p:spPr>
      </p:pic>
    </p:spTree>
    <p:extLst>
      <p:ext uri="{BB962C8B-B14F-4D97-AF65-F5344CB8AC3E}">
        <p14:creationId xmlns:p14="http://schemas.microsoft.com/office/powerpoint/2010/main" val="284408933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5" name="Flowchart: Connector 4">
            <a:extLst>
              <a:ext uri="{FF2B5EF4-FFF2-40B4-BE49-F238E27FC236}">
                <a16:creationId xmlns:a16="http://schemas.microsoft.com/office/drawing/2014/main" id="{9A7C0AC3-3B22-40FA-B11C-E0FA26AA8F43}"/>
              </a:ext>
            </a:extLst>
          </p:cNvPr>
          <p:cNvSpPr/>
          <p:nvPr/>
        </p:nvSpPr>
        <p:spPr>
          <a:xfrm>
            <a:off x="-2121923" y="-4344712"/>
            <a:ext cx="16435846" cy="15547423"/>
          </a:xfrm>
          <a:prstGeom prst="flowChartConnector">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55BBD11-C741-4D76-AD7A-068584907FA6}"/>
              </a:ext>
            </a:extLst>
          </p:cNvPr>
          <p:cNvSpPr txBox="1"/>
          <p:nvPr/>
        </p:nvSpPr>
        <p:spPr>
          <a:xfrm>
            <a:off x="282253" y="1041479"/>
            <a:ext cx="5315842" cy="5611664"/>
          </a:xfrm>
          <a:prstGeom prst="rect">
            <a:avLst/>
          </a:prstGeom>
          <a:noFill/>
        </p:spPr>
        <p:txBody>
          <a:bodyPr wrap="square" rtlCol="0">
            <a:spAutoFit/>
          </a:bodyPr>
          <a:lstStyle/>
          <a:p>
            <a:pPr>
              <a:lnSpc>
                <a:spcPct val="107000"/>
              </a:lnSpc>
              <a:spcBef>
                <a:spcPts val="900"/>
              </a:spcBef>
              <a:spcAft>
                <a:spcPts val="800"/>
              </a:spcAft>
            </a:pPr>
            <a:r>
              <a:rPr lang="en-US" dirty="0">
                <a:solidFill>
                  <a:schemeClr val="bg1"/>
                </a:solidFill>
                <a:effectLst/>
                <a:latin typeface="Raleway" pitchFamily="2" charset="0"/>
                <a:ea typeface="Times New Roman" panose="02020603050405020304" pitchFamily="18" charset="0"/>
                <a:cs typeface="Times New Roman" panose="02020603050405020304" pitchFamily="18" charset="0"/>
              </a:rPr>
              <a:t>The “Cuddly Hugs Teddy Bear Portfolio” project was not just a development task; it was a journey of discovery into the intricacies of e-commerce platforms. I delved into the nuances of web development, exploring how various technologies can harmonize to create a seamless user experience.</a:t>
            </a:r>
            <a:endParaRPr lang="en-US" dirty="0">
              <a:solidFill>
                <a:schemeClr val="bg1"/>
              </a:solidFill>
              <a:effectLst/>
              <a:latin typeface="Raleway" pitchFamily="2" charset="0"/>
              <a:ea typeface="Calibri" panose="020F0502020204030204" pitchFamily="34" charset="0"/>
              <a:cs typeface="Times New Roman" panose="02020603050405020304" pitchFamily="18" charset="0"/>
            </a:endParaRPr>
          </a:p>
          <a:p>
            <a:pPr>
              <a:lnSpc>
                <a:spcPct val="107000"/>
              </a:lnSpc>
              <a:spcBef>
                <a:spcPts val="900"/>
              </a:spcBef>
              <a:spcAft>
                <a:spcPts val="800"/>
              </a:spcAft>
            </a:pPr>
            <a:r>
              <a:rPr lang="en-US" b="1" dirty="0">
                <a:solidFill>
                  <a:schemeClr val="bg1"/>
                </a:solidFill>
                <a:effectLst/>
                <a:latin typeface="Raleway" pitchFamily="2" charset="0"/>
                <a:ea typeface="Times New Roman" panose="02020603050405020304" pitchFamily="18" charset="0"/>
                <a:cs typeface="Times New Roman" panose="02020603050405020304" pitchFamily="18" charset="0"/>
              </a:rPr>
              <a:t>Front-End Development</a:t>
            </a:r>
            <a:r>
              <a:rPr lang="en-US" dirty="0">
                <a:solidFill>
                  <a:schemeClr val="bg1"/>
                </a:solidFill>
                <a:effectLst/>
                <a:latin typeface="Raleway" pitchFamily="2" charset="0"/>
                <a:ea typeface="Times New Roman" panose="02020603050405020304" pitchFamily="18" charset="0"/>
                <a:cs typeface="Times New Roman" panose="02020603050405020304" pitchFamily="18" charset="0"/>
              </a:rPr>
              <a:t>:</a:t>
            </a:r>
            <a:endParaRPr lang="en-US" dirty="0">
              <a:solidFill>
                <a:schemeClr val="bg1"/>
              </a:solidFill>
              <a:effectLst/>
              <a:latin typeface="Raleway" pitchFamily="2"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dirty="0">
                <a:solidFill>
                  <a:schemeClr val="bg1"/>
                </a:solidFill>
                <a:latin typeface="Raleway" pitchFamily="2" charset="0"/>
                <a:ea typeface="Times New Roman" panose="02020603050405020304" pitchFamily="18" charset="0"/>
                <a:cs typeface="Times New Roman" panose="02020603050405020304" pitchFamily="18" charset="0"/>
              </a:rPr>
              <a:t>I</a:t>
            </a:r>
            <a:r>
              <a:rPr lang="en-US" dirty="0">
                <a:solidFill>
                  <a:schemeClr val="bg1"/>
                </a:solidFill>
                <a:effectLst/>
                <a:latin typeface="Raleway" pitchFamily="2" charset="0"/>
                <a:ea typeface="Times New Roman" panose="02020603050405020304" pitchFamily="18" charset="0"/>
                <a:cs typeface="Times New Roman" panose="02020603050405020304" pitchFamily="18" charset="0"/>
              </a:rPr>
              <a:t> learned the importance of </a:t>
            </a:r>
            <a:r>
              <a:rPr lang="en-US" b="1" dirty="0">
                <a:solidFill>
                  <a:schemeClr val="bg1"/>
                </a:solidFill>
                <a:effectLst/>
                <a:latin typeface="Raleway" pitchFamily="2" charset="0"/>
                <a:ea typeface="Times New Roman" panose="02020603050405020304" pitchFamily="18" charset="0"/>
                <a:cs typeface="Times New Roman" panose="02020603050405020304" pitchFamily="18" charset="0"/>
              </a:rPr>
              <a:t>responsive design</a:t>
            </a:r>
            <a:r>
              <a:rPr lang="en-US" dirty="0">
                <a:solidFill>
                  <a:schemeClr val="bg1"/>
                </a:solidFill>
                <a:effectLst/>
                <a:latin typeface="Raleway" pitchFamily="2" charset="0"/>
                <a:ea typeface="Times New Roman" panose="02020603050405020304" pitchFamily="18" charset="0"/>
                <a:cs typeface="Times New Roman" panose="02020603050405020304" pitchFamily="18" charset="0"/>
              </a:rPr>
              <a:t>, ensuring the website adapts to any screen size, providing a consistent experience across devices.</a:t>
            </a:r>
            <a:endParaRPr lang="en-US" dirty="0">
              <a:solidFill>
                <a:schemeClr val="bg1"/>
              </a:solidFill>
              <a:effectLst/>
              <a:latin typeface="Raleway" pitchFamily="2"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dirty="0">
                <a:solidFill>
                  <a:schemeClr val="bg1"/>
                </a:solidFill>
                <a:latin typeface="Raleway" pitchFamily="2" charset="0"/>
                <a:ea typeface="Times New Roman" panose="02020603050405020304" pitchFamily="18" charset="0"/>
                <a:cs typeface="Times New Roman" panose="02020603050405020304" pitchFamily="18" charset="0"/>
              </a:rPr>
              <a:t>I</a:t>
            </a:r>
            <a:r>
              <a:rPr lang="en-US" dirty="0">
                <a:solidFill>
                  <a:schemeClr val="bg1"/>
                </a:solidFill>
                <a:effectLst/>
                <a:latin typeface="Raleway" pitchFamily="2" charset="0"/>
                <a:ea typeface="Times New Roman" panose="02020603050405020304" pitchFamily="18" charset="0"/>
                <a:cs typeface="Times New Roman" panose="02020603050405020304" pitchFamily="18" charset="0"/>
              </a:rPr>
              <a:t> experimented with </a:t>
            </a:r>
            <a:r>
              <a:rPr lang="en-US" b="1" dirty="0">
                <a:solidFill>
                  <a:schemeClr val="bg1"/>
                </a:solidFill>
                <a:effectLst/>
                <a:latin typeface="Raleway" pitchFamily="2" charset="0"/>
                <a:ea typeface="Times New Roman" panose="02020603050405020304" pitchFamily="18" charset="0"/>
                <a:cs typeface="Times New Roman" panose="02020603050405020304" pitchFamily="18" charset="0"/>
              </a:rPr>
              <a:t>CSS animations</a:t>
            </a:r>
            <a:r>
              <a:rPr lang="en-US" dirty="0">
                <a:solidFill>
                  <a:schemeClr val="bg1"/>
                </a:solidFill>
                <a:effectLst/>
                <a:latin typeface="Raleway" pitchFamily="2" charset="0"/>
                <a:ea typeface="Times New Roman" panose="02020603050405020304" pitchFamily="18" charset="0"/>
                <a:cs typeface="Times New Roman" panose="02020603050405020304" pitchFamily="18" charset="0"/>
              </a:rPr>
              <a:t> and transitions, which added a delightful layer of interaction, making the customization process more engaging.</a:t>
            </a:r>
          </a:p>
          <a:p>
            <a:pPr marL="342900" lvl="0" indent="-342900">
              <a:lnSpc>
                <a:spcPct val="107000"/>
              </a:lnSpc>
              <a:spcAft>
                <a:spcPts val="800"/>
              </a:spcAft>
              <a:buSzPts val="1000"/>
              <a:buFont typeface="Symbol" panose="05050102010706020507" pitchFamily="18" charset="2"/>
              <a:buChar char=""/>
              <a:tabLst>
                <a:tab pos="457200" algn="l"/>
              </a:tabLst>
            </a:pP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00319E7-8D9D-4A35-BDD3-8BB3CF38D71D}"/>
              </a:ext>
            </a:extLst>
          </p:cNvPr>
          <p:cNvSpPr txBox="1"/>
          <p:nvPr/>
        </p:nvSpPr>
        <p:spPr>
          <a:xfrm>
            <a:off x="4267634" y="204857"/>
            <a:ext cx="5512612"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000" b="1" i="0" u="none" strike="noStrike" kern="1200" cap="none" spc="0" normalizeH="0" baseline="0" noProof="0" dirty="0">
                <a:ln>
                  <a:noFill/>
                </a:ln>
                <a:solidFill>
                  <a:schemeClr val="bg1"/>
                </a:solidFill>
                <a:effectLst/>
                <a:uLnTx/>
                <a:uFillTx/>
                <a:latin typeface="Raleway" pitchFamily="2" charset="0"/>
                <a:ea typeface="+mn-ea"/>
                <a:cs typeface="+mn-cs"/>
              </a:rPr>
              <a:t>TECHNICAL INTERESTS</a:t>
            </a:r>
            <a:endParaRPr kumimoji="0" lang="en-US" sz="3000" b="1" i="0" u="none" strike="noStrike" kern="1200" cap="none" spc="0" normalizeH="0" baseline="0" noProof="0" dirty="0">
              <a:ln>
                <a:noFill/>
              </a:ln>
              <a:solidFill>
                <a:schemeClr val="bg1"/>
              </a:solidFill>
              <a:effectLst/>
              <a:uLnTx/>
              <a:uFillTx/>
              <a:latin typeface="Raleway" pitchFamily="2" charset="0"/>
              <a:ea typeface="+mn-ea"/>
              <a:cs typeface="+mn-cs"/>
            </a:endParaRPr>
          </a:p>
        </p:txBody>
      </p:sp>
      <p:pic>
        <p:nvPicPr>
          <p:cNvPr id="9" name="Graphic 8" descr="Brain with solid fill">
            <a:extLst>
              <a:ext uri="{FF2B5EF4-FFF2-40B4-BE49-F238E27FC236}">
                <a16:creationId xmlns:a16="http://schemas.microsoft.com/office/drawing/2014/main" id="{87BFF63B-0610-4925-802E-13F9210C9A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74040" y="-52343"/>
            <a:ext cx="998321" cy="998321"/>
          </a:xfrm>
          <a:prstGeom prst="rect">
            <a:avLst/>
          </a:prstGeom>
        </p:spPr>
      </p:pic>
      <p:sp>
        <p:nvSpPr>
          <p:cNvPr id="4" name="TextBox 3">
            <a:extLst>
              <a:ext uri="{FF2B5EF4-FFF2-40B4-BE49-F238E27FC236}">
                <a16:creationId xmlns:a16="http://schemas.microsoft.com/office/drawing/2014/main" id="{1A097C33-63A3-4F56-BFC9-A01C49114FFF}"/>
              </a:ext>
            </a:extLst>
          </p:cNvPr>
          <p:cNvSpPr txBox="1"/>
          <p:nvPr/>
        </p:nvSpPr>
        <p:spPr>
          <a:xfrm>
            <a:off x="5783840" y="1158553"/>
            <a:ext cx="6125907" cy="5340565"/>
          </a:xfrm>
          <a:prstGeom prst="rect">
            <a:avLst/>
          </a:prstGeom>
          <a:noFill/>
        </p:spPr>
        <p:txBody>
          <a:bodyPr wrap="square" rtlCol="0">
            <a:spAutoFit/>
          </a:bodyPr>
          <a:lstStyle/>
          <a:p>
            <a:pPr>
              <a:lnSpc>
                <a:spcPct val="107000"/>
              </a:lnSpc>
              <a:spcBef>
                <a:spcPts val="900"/>
              </a:spcBef>
              <a:spcAft>
                <a:spcPts val="800"/>
              </a:spcAft>
            </a:pPr>
            <a:r>
              <a:rPr lang="en-US" sz="1800" b="1" dirty="0">
                <a:solidFill>
                  <a:schemeClr val="bg1"/>
                </a:solidFill>
                <a:effectLst/>
                <a:latin typeface="Raleway" pitchFamily="2" charset="0"/>
                <a:ea typeface="Times New Roman" panose="02020603050405020304" pitchFamily="18" charset="0"/>
                <a:cs typeface="Times New Roman" panose="02020603050405020304" pitchFamily="18" charset="0"/>
              </a:rPr>
              <a:t>Project Management</a:t>
            </a:r>
            <a:r>
              <a:rPr lang="en-US" sz="1800" dirty="0">
                <a:solidFill>
                  <a:schemeClr val="bg1"/>
                </a:solidFill>
                <a:effectLst/>
                <a:latin typeface="Raleway" pitchFamily="2" charset="0"/>
                <a:ea typeface="Times New Roman" panose="02020603050405020304" pitchFamily="18" charset="0"/>
                <a:cs typeface="Times New Roman" panose="02020603050405020304" pitchFamily="18" charset="0"/>
              </a:rPr>
              <a:t>:</a:t>
            </a:r>
            <a:endParaRPr lang="en-US" sz="1800" dirty="0">
              <a:solidFill>
                <a:schemeClr val="bg1"/>
              </a:solidFill>
              <a:effectLst/>
              <a:latin typeface="Raleway" pitchFamily="2"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dirty="0">
                <a:solidFill>
                  <a:schemeClr val="bg1"/>
                </a:solidFill>
                <a:latin typeface="Raleway" pitchFamily="2" charset="0"/>
                <a:ea typeface="Times New Roman" panose="02020603050405020304" pitchFamily="18" charset="0"/>
                <a:cs typeface="Times New Roman" panose="02020603050405020304" pitchFamily="18" charset="0"/>
              </a:rPr>
              <a:t>I</a:t>
            </a:r>
            <a:r>
              <a:rPr lang="en-US" sz="1800" dirty="0">
                <a:solidFill>
                  <a:schemeClr val="bg1"/>
                </a:solidFill>
                <a:effectLst/>
                <a:latin typeface="Raleway" pitchFamily="2" charset="0"/>
                <a:ea typeface="Times New Roman" panose="02020603050405020304" pitchFamily="18" charset="0"/>
                <a:cs typeface="Times New Roman" panose="02020603050405020304" pitchFamily="18" charset="0"/>
              </a:rPr>
              <a:t> embraced </a:t>
            </a:r>
            <a:r>
              <a:rPr lang="en-US" sz="1800" b="1" dirty="0">
                <a:solidFill>
                  <a:schemeClr val="bg1"/>
                </a:solidFill>
                <a:effectLst/>
                <a:latin typeface="Raleway" pitchFamily="2" charset="0"/>
                <a:ea typeface="Times New Roman" panose="02020603050405020304" pitchFamily="18" charset="0"/>
                <a:cs typeface="Times New Roman" panose="02020603050405020304" pitchFamily="18" charset="0"/>
              </a:rPr>
              <a:t>agile methodologies</a:t>
            </a:r>
            <a:r>
              <a:rPr lang="en-US" sz="1800" dirty="0">
                <a:solidFill>
                  <a:schemeClr val="bg1"/>
                </a:solidFill>
                <a:effectLst/>
                <a:latin typeface="Raleway" pitchFamily="2" charset="0"/>
                <a:ea typeface="Times New Roman" panose="02020603050405020304" pitchFamily="18" charset="0"/>
                <a:cs typeface="Times New Roman" panose="02020603050405020304" pitchFamily="18" charset="0"/>
              </a:rPr>
              <a:t>, which taught </a:t>
            </a:r>
            <a:r>
              <a:rPr lang="en-US" dirty="0">
                <a:solidFill>
                  <a:schemeClr val="bg1"/>
                </a:solidFill>
                <a:latin typeface="Raleway" pitchFamily="2" charset="0"/>
                <a:ea typeface="Times New Roman" panose="02020603050405020304" pitchFamily="18" charset="0"/>
                <a:cs typeface="Times New Roman" panose="02020603050405020304" pitchFamily="18" charset="0"/>
              </a:rPr>
              <a:t>me </a:t>
            </a:r>
            <a:r>
              <a:rPr lang="en-US" sz="1800" dirty="0">
                <a:solidFill>
                  <a:schemeClr val="bg1"/>
                </a:solidFill>
                <a:effectLst/>
                <a:latin typeface="Raleway" pitchFamily="2" charset="0"/>
                <a:ea typeface="Times New Roman" panose="02020603050405020304" pitchFamily="18" charset="0"/>
                <a:cs typeface="Times New Roman" panose="02020603050405020304" pitchFamily="18" charset="0"/>
              </a:rPr>
              <a:t>the value of flexibility and the ability to pivot quickly in response to user needs and market trends.</a:t>
            </a:r>
            <a:endParaRPr lang="en-US" sz="1800" dirty="0">
              <a:solidFill>
                <a:schemeClr val="bg1"/>
              </a:solidFill>
              <a:effectLst/>
              <a:latin typeface="Raleway" pitchFamily="2"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dirty="0">
                <a:solidFill>
                  <a:schemeClr val="bg1"/>
                </a:solidFill>
                <a:latin typeface="Raleway" pitchFamily="2" charset="0"/>
                <a:ea typeface="Times New Roman" panose="02020603050405020304" pitchFamily="18" charset="0"/>
                <a:cs typeface="Times New Roman" panose="02020603050405020304" pitchFamily="18" charset="0"/>
              </a:rPr>
              <a:t>I</a:t>
            </a:r>
            <a:r>
              <a:rPr lang="en-US" sz="1800" dirty="0">
                <a:solidFill>
                  <a:schemeClr val="bg1"/>
                </a:solidFill>
                <a:effectLst/>
                <a:latin typeface="Raleway" pitchFamily="2" charset="0"/>
                <a:ea typeface="Times New Roman" panose="02020603050405020304" pitchFamily="18" charset="0"/>
                <a:cs typeface="Times New Roman" panose="02020603050405020304" pitchFamily="18" charset="0"/>
              </a:rPr>
              <a:t> learned about the importance of </a:t>
            </a:r>
            <a:r>
              <a:rPr lang="en-US" sz="1800" b="1" dirty="0">
                <a:solidFill>
                  <a:schemeClr val="bg1"/>
                </a:solidFill>
                <a:effectLst/>
                <a:latin typeface="Raleway" pitchFamily="2" charset="0"/>
                <a:ea typeface="Times New Roman" panose="02020603050405020304" pitchFamily="18" charset="0"/>
                <a:cs typeface="Times New Roman" panose="02020603050405020304" pitchFamily="18" charset="0"/>
              </a:rPr>
              <a:t>collaboration tools</a:t>
            </a:r>
            <a:r>
              <a:rPr lang="en-US" sz="1800" dirty="0">
                <a:solidFill>
                  <a:schemeClr val="bg1"/>
                </a:solidFill>
                <a:effectLst/>
                <a:latin typeface="Raleway" pitchFamily="2" charset="0"/>
                <a:ea typeface="Times New Roman" panose="02020603050405020304" pitchFamily="18" charset="0"/>
                <a:cs typeface="Times New Roman" panose="02020603050405020304" pitchFamily="18" charset="0"/>
              </a:rPr>
              <a:t> and how they can keep a distributed connection and focus on common goals.</a:t>
            </a:r>
            <a:endParaRPr lang="en-US" sz="1800" dirty="0">
              <a:solidFill>
                <a:schemeClr val="bg1"/>
              </a:solidFill>
              <a:effectLst/>
              <a:latin typeface="Raleway" pitchFamily="2" charset="0"/>
              <a:ea typeface="Calibri" panose="020F0502020204030204" pitchFamily="34" charset="0"/>
              <a:cs typeface="Times New Roman" panose="02020603050405020304" pitchFamily="18" charset="0"/>
            </a:endParaRPr>
          </a:p>
          <a:p>
            <a:pPr>
              <a:lnSpc>
                <a:spcPct val="107000"/>
              </a:lnSpc>
              <a:spcBef>
                <a:spcPts val="900"/>
              </a:spcBef>
              <a:spcAft>
                <a:spcPts val="800"/>
              </a:spcAft>
            </a:pPr>
            <a:r>
              <a:rPr lang="en-US" sz="1800" dirty="0">
                <a:solidFill>
                  <a:schemeClr val="bg1"/>
                </a:solidFill>
                <a:effectLst/>
                <a:latin typeface="Raleway" pitchFamily="2" charset="0"/>
                <a:ea typeface="Times New Roman" panose="02020603050405020304" pitchFamily="18" charset="0"/>
                <a:cs typeface="Times New Roman" panose="02020603050405020304" pitchFamily="18" charset="0"/>
              </a:rPr>
              <a:t>This project was a catalyst for </a:t>
            </a:r>
            <a:r>
              <a:rPr lang="en-US" dirty="0">
                <a:solidFill>
                  <a:schemeClr val="bg1"/>
                </a:solidFill>
                <a:latin typeface="Raleway" pitchFamily="2" charset="0"/>
                <a:ea typeface="Times New Roman" panose="02020603050405020304" pitchFamily="18" charset="0"/>
                <a:cs typeface="Times New Roman" panose="02020603050405020304" pitchFamily="18" charset="0"/>
              </a:rPr>
              <a:t>my</a:t>
            </a:r>
            <a:r>
              <a:rPr lang="en-US" sz="1800" dirty="0">
                <a:solidFill>
                  <a:schemeClr val="bg1"/>
                </a:solidFill>
                <a:effectLst/>
                <a:latin typeface="Raleway" pitchFamily="2" charset="0"/>
                <a:ea typeface="Times New Roman" panose="02020603050405020304" pitchFamily="18" charset="0"/>
                <a:cs typeface="Times New Roman" panose="02020603050405020304" pitchFamily="18" charset="0"/>
              </a:rPr>
              <a:t> growth as a developer and designer. It challenged </a:t>
            </a:r>
            <a:r>
              <a:rPr lang="en-US" dirty="0">
                <a:solidFill>
                  <a:schemeClr val="bg1"/>
                </a:solidFill>
                <a:latin typeface="Raleway" pitchFamily="2" charset="0"/>
                <a:ea typeface="Times New Roman" panose="02020603050405020304" pitchFamily="18" charset="0"/>
                <a:cs typeface="Times New Roman" panose="02020603050405020304" pitchFamily="18" charset="0"/>
              </a:rPr>
              <a:t>me</a:t>
            </a:r>
            <a:r>
              <a:rPr lang="en-US" sz="1800" dirty="0">
                <a:solidFill>
                  <a:schemeClr val="bg1"/>
                </a:solidFill>
                <a:effectLst/>
                <a:latin typeface="Raleway" pitchFamily="2" charset="0"/>
                <a:ea typeface="Times New Roman" panose="02020603050405020304" pitchFamily="18" charset="0"/>
                <a:cs typeface="Times New Roman" panose="02020603050405020304" pitchFamily="18" charset="0"/>
              </a:rPr>
              <a:t> to think beyond code and consider the emotional connection users form with a product. </a:t>
            </a:r>
            <a:r>
              <a:rPr lang="en-US" dirty="0">
                <a:solidFill>
                  <a:schemeClr val="bg1"/>
                </a:solidFill>
                <a:latin typeface="Raleway" pitchFamily="2" charset="0"/>
                <a:ea typeface="Times New Roman" panose="02020603050405020304" pitchFamily="18" charset="0"/>
                <a:cs typeface="Times New Roman" panose="02020603050405020304" pitchFamily="18" charset="0"/>
              </a:rPr>
              <a:t>I</a:t>
            </a:r>
            <a:r>
              <a:rPr lang="en-US" sz="1800" dirty="0">
                <a:solidFill>
                  <a:schemeClr val="bg1"/>
                </a:solidFill>
                <a:effectLst/>
                <a:latin typeface="Raleway" pitchFamily="2" charset="0"/>
                <a:ea typeface="Times New Roman" panose="02020603050405020304" pitchFamily="18" charset="0"/>
                <a:cs typeface="Times New Roman" panose="02020603050405020304" pitchFamily="18" charset="0"/>
              </a:rPr>
              <a:t> emerged from this experience with a deeper appreciation for the art of combining technical skills with creative vision to craft experiences that resonate with users on a personal level.</a:t>
            </a:r>
            <a:endParaRPr lang="en-US" sz="1800" dirty="0">
              <a:solidFill>
                <a:schemeClr val="bg1"/>
              </a:solidFill>
              <a:effectLst/>
              <a:latin typeface="Raleway" pitchFamily="2" charset="0"/>
              <a:ea typeface="Calibri" panose="020F0502020204030204" pitchFamily="34" charset="0"/>
              <a:cs typeface="Times New Roman" panose="02020603050405020304" pitchFamily="18" charset="0"/>
            </a:endParaRPr>
          </a:p>
          <a:p>
            <a:endParaRPr lang="en-US" dirty="0">
              <a:solidFill>
                <a:schemeClr val="bg1"/>
              </a:solidFill>
            </a:endParaRPr>
          </a:p>
        </p:txBody>
      </p:sp>
    </p:spTree>
    <p:extLst>
      <p:ext uri="{BB962C8B-B14F-4D97-AF65-F5344CB8AC3E}">
        <p14:creationId xmlns:p14="http://schemas.microsoft.com/office/powerpoint/2010/main" val="1653259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5" name="Flowchart: Connector 4">
            <a:extLst>
              <a:ext uri="{FF2B5EF4-FFF2-40B4-BE49-F238E27FC236}">
                <a16:creationId xmlns:a16="http://schemas.microsoft.com/office/drawing/2014/main" id="{9A7C0AC3-3B22-40FA-B11C-E0FA26AA8F43}"/>
              </a:ext>
            </a:extLst>
          </p:cNvPr>
          <p:cNvSpPr/>
          <p:nvPr/>
        </p:nvSpPr>
        <p:spPr>
          <a:xfrm>
            <a:off x="-2121923" y="-4344712"/>
            <a:ext cx="16435846" cy="15547423"/>
          </a:xfrm>
          <a:prstGeom prst="flowChartConnector">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AF4168A-E240-4F81-8FAC-A3A1919E780A}"/>
              </a:ext>
            </a:extLst>
          </p:cNvPr>
          <p:cNvSpPr txBox="1"/>
          <p:nvPr/>
        </p:nvSpPr>
        <p:spPr>
          <a:xfrm>
            <a:off x="2688772" y="930765"/>
            <a:ext cx="6814456" cy="1092607"/>
          </a:xfrm>
          <a:prstGeom prst="rect">
            <a:avLst/>
          </a:prstGeom>
          <a:noFill/>
          <a:effectLst>
            <a:outerShdw blurRad="495300" sx="102000" sy="102000" algn="ctr" rotWithShape="0">
              <a:prstClr val="black">
                <a:alpha val="40000"/>
              </a:prstClr>
            </a:outerShdw>
          </a:effectLst>
        </p:spPr>
        <p:txBody>
          <a:bodyPr wrap="square" rtlCol="0">
            <a:spAutoFit/>
          </a:bodyPr>
          <a:lstStyle/>
          <a:p>
            <a:pPr algn="ctr"/>
            <a:r>
              <a:rPr lang="en-GB" sz="6500" b="1" dirty="0">
                <a:solidFill>
                  <a:schemeClr val="bg1"/>
                </a:solidFill>
                <a:latin typeface="Raleway" pitchFamily="2" charset="0"/>
              </a:rPr>
              <a:t>MEMBER</a:t>
            </a:r>
            <a:endParaRPr lang="en-US" sz="6500" b="1" dirty="0">
              <a:solidFill>
                <a:schemeClr val="bg1"/>
              </a:solidFill>
              <a:latin typeface="Raleway" pitchFamily="2" charset="0"/>
            </a:endParaRPr>
          </a:p>
        </p:txBody>
      </p:sp>
      <p:pic>
        <p:nvPicPr>
          <p:cNvPr id="7" name="Graphic 6" descr="Female Profile with solid fill">
            <a:extLst>
              <a:ext uri="{FF2B5EF4-FFF2-40B4-BE49-F238E27FC236}">
                <a16:creationId xmlns:a16="http://schemas.microsoft.com/office/drawing/2014/main" id="{2A84C4EB-727B-48DA-9D01-02B856A53F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68080" y="37952"/>
            <a:ext cx="1114685" cy="1114685"/>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D4DA6860-5585-41E3-AAA4-7432B68E9DA9}"/>
              </a:ext>
            </a:extLst>
          </p:cNvPr>
          <p:cNvSpPr txBox="1"/>
          <p:nvPr/>
        </p:nvSpPr>
        <p:spPr>
          <a:xfrm>
            <a:off x="4687748" y="2916185"/>
            <a:ext cx="7361498" cy="2751907"/>
          </a:xfrm>
          <a:prstGeom prst="rect">
            <a:avLst/>
          </a:prstGeom>
          <a:noFill/>
          <a:effectLst/>
        </p:spPr>
        <p:txBody>
          <a:bodyPr wrap="square" rtlCol="0">
            <a:spAutoFit/>
          </a:bodyPr>
          <a:lstStyle/>
          <a:p>
            <a:pPr>
              <a:lnSpc>
                <a:spcPct val="107000"/>
              </a:lnSpc>
              <a:spcBef>
                <a:spcPts val="900"/>
              </a:spcBef>
              <a:spcAft>
                <a:spcPts val="800"/>
              </a:spcAft>
            </a:pPr>
            <a:r>
              <a:rPr lang="en-US" sz="3000" i="1" dirty="0">
                <a:solidFill>
                  <a:schemeClr val="bg1"/>
                </a:solidFill>
                <a:effectLst/>
                <a:latin typeface="Mongolian Baiti" panose="03000500000000000000" pitchFamily="66" charset="0"/>
                <a:ea typeface="Times New Roman" panose="02020603050405020304" pitchFamily="18" charset="0"/>
                <a:cs typeface="Mongolian Baiti" panose="03000500000000000000" pitchFamily="66" charset="0"/>
              </a:rPr>
              <a:t>Project Manager</a:t>
            </a:r>
            <a:r>
              <a:rPr lang="en-US" sz="3000" dirty="0">
                <a:solidFill>
                  <a:schemeClr val="bg1"/>
                </a:solidFill>
                <a:effectLst/>
                <a:latin typeface="Mongolian Baiti" panose="03000500000000000000" pitchFamily="66" charset="0"/>
                <a:ea typeface="Times New Roman" panose="02020603050405020304" pitchFamily="18" charset="0"/>
                <a:cs typeface="Mongolian Baiti" panose="03000500000000000000" pitchFamily="66" charset="0"/>
              </a:rPr>
              <a:t>: Orchestrated the project’s workflow and ensured timely delivery. </a:t>
            </a:r>
          </a:p>
          <a:p>
            <a:pPr>
              <a:lnSpc>
                <a:spcPct val="107000"/>
              </a:lnSpc>
              <a:spcBef>
                <a:spcPts val="900"/>
              </a:spcBef>
              <a:spcAft>
                <a:spcPts val="800"/>
              </a:spcAft>
            </a:pPr>
            <a:r>
              <a:rPr lang="en-US" sz="3000" i="1" dirty="0">
                <a:solidFill>
                  <a:schemeClr val="bg1"/>
                </a:solidFill>
                <a:effectLst/>
                <a:latin typeface="Mongolian Baiti" panose="03000500000000000000" pitchFamily="66" charset="0"/>
                <a:ea typeface="Times New Roman" panose="02020603050405020304" pitchFamily="18" charset="0"/>
                <a:cs typeface="Mongolian Baiti" panose="03000500000000000000" pitchFamily="66" charset="0"/>
              </a:rPr>
              <a:t>Lead Developer</a:t>
            </a:r>
            <a:r>
              <a:rPr lang="en-US" sz="3000" dirty="0">
                <a:solidFill>
                  <a:schemeClr val="bg1"/>
                </a:solidFill>
                <a:effectLst/>
                <a:latin typeface="Mongolian Baiti" panose="03000500000000000000" pitchFamily="66" charset="0"/>
                <a:ea typeface="Times New Roman" panose="02020603050405020304" pitchFamily="18" charset="0"/>
                <a:cs typeface="Mongolian Baiti" panose="03000500000000000000" pitchFamily="66" charset="0"/>
              </a:rPr>
              <a:t>: Spearheaded the coding efforts, focusing on CSS and JavaScript functionalities.</a:t>
            </a:r>
            <a:endParaRPr lang="en-US" sz="3000" dirty="0">
              <a:solidFill>
                <a:schemeClr val="bg1"/>
              </a:solidFill>
              <a:effectLst/>
              <a:latin typeface="Mongolian Baiti" panose="03000500000000000000" pitchFamily="66" charset="0"/>
              <a:ea typeface="Calibri" panose="020F0502020204030204" pitchFamily="34" charset="0"/>
              <a:cs typeface="Mongolian Baiti" panose="03000500000000000000" pitchFamily="66" charset="0"/>
            </a:endParaRPr>
          </a:p>
        </p:txBody>
      </p:sp>
      <p:sp>
        <p:nvSpPr>
          <p:cNvPr id="2" name="TextBox 1">
            <a:extLst>
              <a:ext uri="{FF2B5EF4-FFF2-40B4-BE49-F238E27FC236}">
                <a16:creationId xmlns:a16="http://schemas.microsoft.com/office/drawing/2014/main" id="{EF539247-2C87-4DA7-9CD7-E1B65DE5177A}"/>
              </a:ext>
            </a:extLst>
          </p:cNvPr>
          <p:cNvSpPr txBox="1"/>
          <p:nvPr/>
        </p:nvSpPr>
        <p:spPr>
          <a:xfrm>
            <a:off x="269663" y="3066233"/>
            <a:ext cx="4418084" cy="2092881"/>
          </a:xfrm>
          <a:prstGeom prst="rect">
            <a:avLst/>
          </a:prstGeom>
          <a:noFill/>
        </p:spPr>
        <p:txBody>
          <a:bodyPr wrap="square" rtlCol="0">
            <a:spAutoFit/>
          </a:bodyPr>
          <a:lstStyle/>
          <a:p>
            <a:r>
              <a:rPr lang="en-GB" sz="6500" dirty="0">
                <a:solidFill>
                  <a:schemeClr val="bg1"/>
                </a:solidFill>
                <a:latin typeface="Mongolian Baiti" panose="03000500000000000000" pitchFamily="66" charset="0"/>
                <a:cs typeface="Mongolian Baiti" panose="03000500000000000000" pitchFamily="66" charset="0"/>
              </a:rPr>
              <a:t>ANNFAITH KAMAU</a:t>
            </a:r>
            <a:endParaRPr lang="en-US" sz="6500" dirty="0">
              <a:solidFill>
                <a:schemeClr val="bg1"/>
              </a:solidFill>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748056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Flowchart: Connector 2">
            <a:extLst>
              <a:ext uri="{FF2B5EF4-FFF2-40B4-BE49-F238E27FC236}">
                <a16:creationId xmlns:a16="http://schemas.microsoft.com/office/drawing/2014/main" id="{CFB39812-D52D-4030-8E67-2246012E2757}"/>
              </a:ext>
            </a:extLst>
          </p:cNvPr>
          <p:cNvSpPr/>
          <p:nvPr/>
        </p:nvSpPr>
        <p:spPr>
          <a:xfrm>
            <a:off x="3188494" y="678656"/>
            <a:ext cx="5815013" cy="5500688"/>
          </a:xfrm>
          <a:prstGeom prst="flowChartConnector">
            <a:avLst/>
          </a:prstGeom>
          <a:solidFill>
            <a:srgbClr val="EEFCFF">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7513CC81-C0C7-4ADB-9907-5ACF732790B8}"/>
              </a:ext>
            </a:extLst>
          </p:cNvPr>
          <p:cNvSpPr txBox="1"/>
          <p:nvPr/>
        </p:nvSpPr>
        <p:spPr>
          <a:xfrm>
            <a:off x="3311490" y="3429000"/>
            <a:ext cx="5692017"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500" b="0" i="0" u="none" strike="noStrike" kern="1200" cap="none" spc="0" normalizeH="0" baseline="0" noProof="0" dirty="0">
                <a:ln>
                  <a:noFill/>
                </a:ln>
                <a:solidFill>
                  <a:prstClr val="white"/>
                </a:solidFill>
                <a:effectLst/>
                <a:uLnTx/>
                <a:uFillTx/>
                <a:latin typeface="Raleway" pitchFamily="2" charset="0"/>
                <a:ea typeface="+mn-ea"/>
                <a:cs typeface="+mn-cs"/>
              </a:rPr>
              <a:t>INSPIRATION</a:t>
            </a:r>
            <a:endParaRPr kumimoji="0" lang="en-US" sz="6500" b="0" i="0" u="none" strike="noStrike" kern="1200" cap="none" spc="0" normalizeH="0" baseline="0" noProof="0" dirty="0">
              <a:ln>
                <a:noFill/>
              </a:ln>
              <a:solidFill>
                <a:prstClr val="white"/>
              </a:solidFill>
              <a:effectLst/>
              <a:uLnTx/>
              <a:uFillTx/>
              <a:latin typeface="Raleway" pitchFamily="2" charset="0"/>
              <a:ea typeface="+mn-ea"/>
              <a:cs typeface="+mn-cs"/>
            </a:endParaRPr>
          </a:p>
        </p:txBody>
      </p:sp>
      <p:pic>
        <p:nvPicPr>
          <p:cNvPr id="5" name="Graphic 4" descr="Thought bubble with solid fill">
            <a:extLst>
              <a:ext uri="{FF2B5EF4-FFF2-40B4-BE49-F238E27FC236}">
                <a16:creationId xmlns:a16="http://schemas.microsoft.com/office/drawing/2014/main" id="{2AA57822-3433-4CE2-9610-B8E3FA59E8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3759" y="1319849"/>
            <a:ext cx="2007477" cy="2007477"/>
          </a:xfrm>
          <a:prstGeom prst="rect">
            <a:avLst/>
          </a:prstGeom>
        </p:spPr>
      </p:pic>
    </p:spTree>
    <p:extLst>
      <p:ext uri="{BB962C8B-B14F-4D97-AF65-F5344CB8AC3E}">
        <p14:creationId xmlns:p14="http://schemas.microsoft.com/office/powerpoint/2010/main" val="292822749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7DECE5-0372-45B3-AF1E-4C59ADF3C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lowchart: Connector 4">
            <a:extLst>
              <a:ext uri="{FF2B5EF4-FFF2-40B4-BE49-F238E27FC236}">
                <a16:creationId xmlns:a16="http://schemas.microsoft.com/office/drawing/2014/main" id="{9A7C0AC3-3B22-40FA-B11C-E0FA26AA8F43}"/>
              </a:ext>
            </a:extLst>
          </p:cNvPr>
          <p:cNvSpPr/>
          <p:nvPr/>
        </p:nvSpPr>
        <p:spPr>
          <a:xfrm>
            <a:off x="-2121923" y="-4344712"/>
            <a:ext cx="16435846" cy="15547423"/>
          </a:xfrm>
          <a:prstGeom prst="flowChartConnector">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4A36F6B-5C4C-4CAB-BCE2-5C72E2C54A3C}"/>
              </a:ext>
            </a:extLst>
          </p:cNvPr>
          <p:cNvSpPr txBox="1"/>
          <p:nvPr/>
        </p:nvSpPr>
        <p:spPr>
          <a:xfrm>
            <a:off x="3444270" y="315836"/>
            <a:ext cx="569201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000" b="1" i="0" u="none" strike="noStrike" kern="1200" cap="none" spc="0" normalizeH="0" baseline="0" noProof="0" dirty="0">
                <a:ln>
                  <a:noFill/>
                </a:ln>
                <a:solidFill>
                  <a:schemeClr val="bg1"/>
                </a:solidFill>
                <a:effectLst/>
                <a:uLnTx/>
                <a:uFillTx/>
                <a:latin typeface="Raleway" pitchFamily="2" charset="0"/>
                <a:ea typeface="+mn-ea"/>
                <a:cs typeface="+mn-cs"/>
              </a:rPr>
              <a:t>INSPIRATION</a:t>
            </a:r>
            <a:endParaRPr kumimoji="0" lang="en-US" sz="3000" b="1" i="0" u="none" strike="noStrike" kern="1200" cap="none" spc="0" normalizeH="0" baseline="0" noProof="0" dirty="0">
              <a:ln>
                <a:noFill/>
              </a:ln>
              <a:solidFill>
                <a:schemeClr val="bg1"/>
              </a:solidFill>
              <a:effectLst/>
              <a:uLnTx/>
              <a:uFillTx/>
              <a:latin typeface="Raleway" pitchFamily="2" charset="0"/>
              <a:ea typeface="+mn-ea"/>
              <a:cs typeface="+mn-cs"/>
            </a:endParaRPr>
          </a:p>
        </p:txBody>
      </p:sp>
      <p:pic>
        <p:nvPicPr>
          <p:cNvPr id="11" name="Graphic 10" descr="Thought bubble with solid fill">
            <a:extLst>
              <a:ext uri="{FF2B5EF4-FFF2-40B4-BE49-F238E27FC236}">
                <a16:creationId xmlns:a16="http://schemas.microsoft.com/office/drawing/2014/main" id="{D0952D6E-0704-4815-8C06-4AB2FA5214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50845" y="114167"/>
            <a:ext cx="957337" cy="957337"/>
          </a:xfrm>
          <a:prstGeom prst="rect">
            <a:avLst/>
          </a:prstGeom>
        </p:spPr>
      </p:pic>
      <p:sp>
        <p:nvSpPr>
          <p:cNvPr id="2" name="TextBox 1">
            <a:extLst>
              <a:ext uri="{FF2B5EF4-FFF2-40B4-BE49-F238E27FC236}">
                <a16:creationId xmlns:a16="http://schemas.microsoft.com/office/drawing/2014/main" id="{6D914A79-15A2-4556-89EA-85A9DE03EED7}"/>
              </a:ext>
            </a:extLst>
          </p:cNvPr>
          <p:cNvSpPr txBox="1"/>
          <p:nvPr/>
        </p:nvSpPr>
        <p:spPr>
          <a:xfrm>
            <a:off x="38100" y="1185670"/>
            <a:ext cx="12192000" cy="4636206"/>
          </a:xfrm>
          <a:prstGeom prst="rect">
            <a:avLst/>
          </a:prstGeom>
          <a:noFill/>
        </p:spPr>
        <p:txBody>
          <a:bodyPr wrap="square" rtlCol="0">
            <a:spAutoFit/>
          </a:bodyPr>
          <a:lstStyle/>
          <a:p>
            <a:pPr>
              <a:lnSpc>
                <a:spcPct val="107000"/>
              </a:lnSpc>
              <a:spcBef>
                <a:spcPts val="900"/>
              </a:spcBef>
              <a:spcAft>
                <a:spcPts val="800"/>
              </a:spcAft>
            </a:pPr>
            <a:r>
              <a:rPr lang="en-US" sz="1600" dirty="0">
                <a:solidFill>
                  <a:schemeClr val="bg1"/>
                </a:solidFill>
                <a:effectLst/>
                <a:latin typeface="Raleway" pitchFamily="2" charset="0"/>
                <a:ea typeface="Times New Roman" panose="02020603050405020304" pitchFamily="18" charset="0"/>
                <a:cs typeface="Times New Roman" panose="02020603050405020304" pitchFamily="18" charset="0"/>
              </a:rPr>
              <a:t>The concept for “Gadget World Stock Taking Management System” emerged from a simple yet universal truth: everyone seeks comfort and joy in the little things. For many, teddy bears are a symbol of childhood innocence, a source of solace, and a silent companion through life’s ups and downs.</a:t>
            </a:r>
            <a:endParaRPr lang="en-US" sz="1600" dirty="0">
              <a:solidFill>
                <a:schemeClr val="bg1"/>
              </a:solidFill>
              <a:effectLst/>
              <a:latin typeface="Raleway" pitchFamily="2" charset="0"/>
              <a:ea typeface="Calibri" panose="020F0502020204030204" pitchFamily="34" charset="0"/>
              <a:cs typeface="Times New Roman" panose="02020603050405020304" pitchFamily="18" charset="0"/>
            </a:endParaRPr>
          </a:p>
          <a:p>
            <a:pPr>
              <a:lnSpc>
                <a:spcPct val="107000"/>
              </a:lnSpc>
              <a:spcBef>
                <a:spcPts val="900"/>
              </a:spcBef>
              <a:spcAft>
                <a:spcPts val="800"/>
              </a:spcAft>
            </a:pPr>
            <a:r>
              <a:rPr lang="en-US" sz="1600" dirty="0">
                <a:solidFill>
                  <a:schemeClr val="bg1"/>
                </a:solidFill>
                <a:latin typeface="Raleway" pitchFamily="2" charset="0"/>
                <a:ea typeface="Times New Roman" panose="02020603050405020304" pitchFamily="18" charset="0"/>
                <a:cs typeface="Times New Roman" panose="02020603050405020304" pitchFamily="18" charset="0"/>
              </a:rPr>
              <a:t>T</a:t>
            </a:r>
            <a:r>
              <a:rPr lang="en-US" sz="1600" dirty="0">
                <a:solidFill>
                  <a:schemeClr val="bg1"/>
                </a:solidFill>
                <a:effectLst/>
                <a:latin typeface="Raleway" pitchFamily="2" charset="0"/>
                <a:ea typeface="Times New Roman" panose="02020603050405020304" pitchFamily="18" charset="0"/>
                <a:cs typeface="Times New Roman" panose="02020603050405020304" pitchFamily="18" charset="0"/>
              </a:rPr>
              <a:t>he protectors of our childhood secrets and the silent witnesses to our dreams. </a:t>
            </a:r>
            <a:r>
              <a:rPr lang="en-US" sz="1600" dirty="0">
                <a:solidFill>
                  <a:schemeClr val="bg1"/>
                </a:solidFill>
                <a:latin typeface="Raleway" pitchFamily="2" charset="0"/>
                <a:ea typeface="Times New Roman" panose="02020603050405020304" pitchFamily="18" charset="0"/>
                <a:cs typeface="Times New Roman" panose="02020603050405020304" pitchFamily="18" charset="0"/>
              </a:rPr>
              <a:t>I</a:t>
            </a:r>
            <a:r>
              <a:rPr lang="en-US" sz="1600" dirty="0">
                <a:solidFill>
                  <a:schemeClr val="bg1"/>
                </a:solidFill>
                <a:effectLst/>
                <a:latin typeface="Raleway" pitchFamily="2" charset="0"/>
                <a:ea typeface="Times New Roman" panose="02020603050405020304" pitchFamily="18" charset="0"/>
                <a:cs typeface="Times New Roman" panose="02020603050405020304" pitchFamily="18" charset="0"/>
              </a:rPr>
              <a:t> realized that these stuffed companions were more than just toys; they were keepers of my most tender moments.</a:t>
            </a:r>
            <a:endParaRPr lang="en-US" sz="1600" dirty="0">
              <a:solidFill>
                <a:schemeClr val="bg1"/>
              </a:solidFill>
              <a:effectLst/>
              <a:latin typeface="Raleway" pitchFamily="2" charset="0"/>
              <a:ea typeface="Calibri" panose="020F0502020204030204" pitchFamily="34" charset="0"/>
              <a:cs typeface="Times New Roman" panose="02020603050405020304" pitchFamily="18" charset="0"/>
            </a:endParaRPr>
          </a:p>
          <a:p>
            <a:pPr>
              <a:lnSpc>
                <a:spcPct val="107000"/>
              </a:lnSpc>
              <a:spcBef>
                <a:spcPts val="900"/>
              </a:spcBef>
              <a:spcAft>
                <a:spcPts val="800"/>
              </a:spcAft>
            </a:pPr>
            <a:r>
              <a:rPr lang="en-US" sz="1600" dirty="0">
                <a:solidFill>
                  <a:schemeClr val="bg1"/>
                </a:solidFill>
                <a:effectLst/>
                <a:latin typeface="Raleway" pitchFamily="2" charset="0"/>
                <a:ea typeface="Times New Roman" panose="02020603050405020304" pitchFamily="18" charset="0"/>
                <a:cs typeface="Times New Roman" panose="02020603050405020304" pitchFamily="18" charset="0"/>
              </a:rPr>
              <a:t>This realization sparked a desire to recreate that sense of safety and affection in the digital realm. I wanted to craft an online experience that encapsulated the essence of a teddy bear’s hug - warm, secure, and loving. “Cuddly Hugs” was envisioned as a portal where anyone, regardless of age or background, could relive the comforting embrace of their furry friends.</a:t>
            </a:r>
            <a:endParaRPr lang="en-US" sz="1600" dirty="0">
              <a:solidFill>
                <a:schemeClr val="bg1"/>
              </a:solidFill>
              <a:effectLst/>
              <a:latin typeface="Raleway" pitchFamily="2" charset="0"/>
              <a:ea typeface="Calibri" panose="020F0502020204030204" pitchFamily="34" charset="0"/>
              <a:cs typeface="Times New Roman" panose="02020603050405020304" pitchFamily="18" charset="0"/>
            </a:endParaRPr>
          </a:p>
          <a:p>
            <a:pPr>
              <a:lnSpc>
                <a:spcPct val="107000"/>
              </a:lnSpc>
              <a:spcBef>
                <a:spcPts val="900"/>
              </a:spcBef>
              <a:spcAft>
                <a:spcPts val="800"/>
              </a:spcAft>
            </a:pPr>
            <a:r>
              <a:rPr lang="en-US" sz="1600" dirty="0">
                <a:solidFill>
                  <a:schemeClr val="bg1"/>
                </a:solidFill>
                <a:effectLst/>
                <a:latin typeface="Raleway" pitchFamily="2" charset="0"/>
                <a:ea typeface="Times New Roman" panose="02020603050405020304" pitchFamily="18" charset="0"/>
                <a:cs typeface="Times New Roman" panose="02020603050405020304" pitchFamily="18" charset="0"/>
              </a:rPr>
              <a:t>I imagined a place where users could not only find a perfect teddy bear but also resonate with their memories and emotions. Each bear in </a:t>
            </a:r>
            <a:r>
              <a:rPr lang="en-US" sz="1600" dirty="0">
                <a:solidFill>
                  <a:schemeClr val="bg1"/>
                </a:solidFill>
                <a:latin typeface="Raleway" pitchFamily="2" charset="0"/>
                <a:ea typeface="Times New Roman" panose="02020603050405020304" pitchFamily="18" charset="0"/>
                <a:cs typeface="Times New Roman" panose="02020603050405020304" pitchFamily="18" charset="0"/>
              </a:rPr>
              <a:t>my</a:t>
            </a:r>
            <a:r>
              <a:rPr lang="en-US" sz="1600" dirty="0">
                <a:solidFill>
                  <a:schemeClr val="bg1"/>
                </a:solidFill>
                <a:effectLst/>
                <a:latin typeface="Raleway" pitchFamily="2" charset="0"/>
                <a:ea typeface="Times New Roman" panose="02020603050405020304" pitchFamily="18" charset="0"/>
                <a:cs typeface="Times New Roman" panose="02020603050405020304" pitchFamily="18" charset="0"/>
              </a:rPr>
              <a:t> portfolio is not just a product but a potential lifelong companion, ready to offer a cuddly hugs whenever needed.</a:t>
            </a:r>
            <a:endParaRPr lang="en-US" sz="1600" dirty="0">
              <a:solidFill>
                <a:schemeClr val="bg1"/>
              </a:solidFill>
              <a:effectLst/>
              <a:latin typeface="Raleway" pitchFamily="2" charset="0"/>
              <a:ea typeface="Calibri" panose="020F0502020204030204" pitchFamily="34" charset="0"/>
              <a:cs typeface="Times New Roman" panose="02020603050405020304" pitchFamily="18" charset="0"/>
            </a:endParaRPr>
          </a:p>
          <a:p>
            <a:pPr>
              <a:lnSpc>
                <a:spcPct val="107000"/>
              </a:lnSpc>
              <a:spcBef>
                <a:spcPts val="900"/>
              </a:spcBef>
              <a:spcAft>
                <a:spcPts val="800"/>
              </a:spcAft>
            </a:pPr>
            <a:r>
              <a:rPr lang="en-US" sz="1600" dirty="0">
                <a:solidFill>
                  <a:schemeClr val="bg1"/>
                </a:solidFill>
                <a:effectLst/>
                <a:latin typeface="Raleway" pitchFamily="2" charset="0"/>
                <a:ea typeface="Times New Roman" panose="02020603050405020304" pitchFamily="18" charset="0"/>
                <a:cs typeface="Times New Roman" panose="02020603050405020304" pitchFamily="18" charset="0"/>
              </a:rPr>
              <a:t>As I embarked on this project, my goal was clear: to weave the nostalgic threads of our pasts into a modern tapestry that others could cherish. “Cuddly Hugs” is more than a brand; it’s a heartfelt tribute to the timeless companions who have given us comfort and joy.</a:t>
            </a:r>
            <a:endParaRPr lang="en-US" sz="1600" dirty="0">
              <a:solidFill>
                <a:schemeClr val="bg1"/>
              </a:solidFill>
              <a:effectLst/>
              <a:latin typeface="Raleway"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2220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Flowchart: Connector 2">
            <a:extLst>
              <a:ext uri="{FF2B5EF4-FFF2-40B4-BE49-F238E27FC236}">
                <a16:creationId xmlns:a16="http://schemas.microsoft.com/office/drawing/2014/main" id="{CFB39812-D52D-4030-8E67-2246012E2757}"/>
              </a:ext>
            </a:extLst>
          </p:cNvPr>
          <p:cNvSpPr/>
          <p:nvPr/>
        </p:nvSpPr>
        <p:spPr>
          <a:xfrm>
            <a:off x="3188494" y="678656"/>
            <a:ext cx="5815013" cy="5500688"/>
          </a:xfrm>
          <a:prstGeom prst="flowChartConnector">
            <a:avLst/>
          </a:prstGeom>
          <a:solidFill>
            <a:srgbClr val="EEFCFF">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7513CC81-C0C7-4ADB-9907-5ACF732790B8}"/>
              </a:ext>
            </a:extLst>
          </p:cNvPr>
          <p:cNvSpPr txBox="1"/>
          <p:nvPr/>
        </p:nvSpPr>
        <p:spPr>
          <a:xfrm>
            <a:off x="2836929" y="2667113"/>
            <a:ext cx="6689036" cy="249299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5200" dirty="0">
                <a:solidFill>
                  <a:prstClr val="white"/>
                </a:solidFill>
                <a:latin typeface="Raleway" pitchFamily="2" charset="0"/>
              </a:rPr>
              <a:t>TECHNOLOGY</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5200" dirty="0">
                <a:solidFill>
                  <a:prstClr val="white"/>
                </a:solidFill>
                <a:latin typeface="Raleway" pitchFamily="2" charset="0"/>
              </a:rPr>
              <a:t>&amp;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5200" dirty="0">
                <a:solidFill>
                  <a:prstClr val="white"/>
                </a:solidFill>
                <a:latin typeface="Raleway" pitchFamily="2" charset="0"/>
              </a:rPr>
              <a:t>ARCHITECTURE</a:t>
            </a:r>
            <a:endParaRPr kumimoji="0" lang="en-US" sz="5200" b="0" i="0" u="none" strike="noStrike" kern="1200" cap="none" spc="0" normalizeH="0" baseline="0" noProof="0" dirty="0">
              <a:ln>
                <a:noFill/>
              </a:ln>
              <a:solidFill>
                <a:prstClr val="white"/>
              </a:solidFill>
              <a:effectLst/>
              <a:uLnTx/>
              <a:uFillTx/>
              <a:latin typeface="Raleway" pitchFamily="2" charset="0"/>
              <a:ea typeface="+mn-ea"/>
              <a:cs typeface="+mn-cs"/>
            </a:endParaRPr>
          </a:p>
        </p:txBody>
      </p:sp>
      <p:pic>
        <p:nvPicPr>
          <p:cNvPr id="6" name="Graphic 5" descr="Internet with solid fill">
            <a:extLst>
              <a:ext uri="{FF2B5EF4-FFF2-40B4-BE49-F238E27FC236}">
                <a16:creationId xmlns:a16="http://schemas.microsoft.com/office/drawing/2014/main" id="{7EFE8DEA-A3BC-488E-9509-B339A215C2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2012" y="1354573"/>
            <a:ext cx="1687975" cy="1687975"/>
          </a:xfrm>
          <a:prstGeom prst="rect">
            <a:avLst/>
          </a:prstGeom>
        </p:spPr>
      </p:pic>
    </p:spTree>
    <p:extLst>
      <p:ext uri="{BB962C8B-B14F-4D97-AF65-F5344CB8AC3E}">
        <p14:creationId xmlns:p14="http://schemas.microsoft.com/office/powerpoint/2010/main" val="68099863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Flowchart: Connector 4">
            <a:extLst>
              <a:ext uri="{FF2B5EF4-FFF2-40B4-BE49-F238E27FC236}">
                <a16:creationId xmlns:a16="http://schemas.microsoft.com/office/drawing/2014/main" id="{9A7C0AC3-3B22-40FA-B11C-E0FA26AA8F43}"/>
              </a:ext>
            </a:extLst>
          </p:cNvPr>
          <p:cNvSpPr/>
          <p:nvPr/>
        </p:nvSpPr>
        <p:spPr>
          <a:xfrm>
            <a:off x="-2121923" y="-4344712"/>
            <a:ext cx="16435846" cy="15547423"/>
          </a:xfrm>
          <a:prstGeom prst="flowChartConnector">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28675D6C-A450-4B8A-A951-F6803597778B}"/>
              </a:ext>
            </a:extLst>
          </p:cNvPr>
          <p:cNvSpPr txBox="1"/>
          <p:nvPr/>
        </p:nvSpPr>
        <p:spPr>
          <a:xfrm>
            <a:off x="3571996" y="259650"/>
            <a:ext cx="6296025" cy="477054"/>
          </a:xfrm>
          <a:prstGeom prst="rect">
            <a:avLst/>
          </a:prstGeom>
          <a:noFill/>
          <a:effectLst>
            <a:outerShdw blurRad="50800" dist="50800" dir="5400000" algn="ctr" rotWithShape="0">
              <a:srgbClr val="000000"/>
            </a:outerShdw>
          </a:effectLst>
        </p:spPr>
        <p:txBody>
          <a:bodyPr wrap="square" rtlCol="0">
            <a:spAutoFit/>
          </a:bodyPr>
          <a:lstStyle/>
          <a:p>
            <a:pPr algn="ctr">
              <a:defRPr/>
            </a:pPr>
            <a:r>
              <a:rPr lang="en-GB" sz="2500" b="1" dirty="0">
                <a:solidFill>
                  <a:schemeClr val="bg1"/>
                </a:solidFill>
                <a:latin typeface="Raleway" pitchFamily="2" charset="0"/>
              </a:rPr>
              <a:t>TECHNOLOGY &amp; ARCHITECTURE</a:t>
            </a:r>
            <a:endParaRPr kumimoji="0" lang="en-US" sz="2500" b="1" i="0" u="none" strike="noStrike" kern="1200" cap="none" spc="0" normalizeH="0" baseline="0" noProof="0" dirty="0">
              <a:ln>
                <a:noFill/>
              </a:ln>
              <a:solidFill>
                <a:schemeClr val="bg1"/>
              </a:solidFill>
              <a:uLnTx/>
              <a:uFillTx/>
              <a:latin typeface="Raleway" pitchFamily="2" charset="0"/>
              <a:ea typeface="+mn-ea"/>
              <a:cs typeface="+mn-cs"/>
            </a:endParaRPr>
          </a:p>
        </p:txBody>
      </p:sp>
      <p:pic>
        <p:nvPicPr>
          <p:cNvPr id="9" name="Graphic 8" descr="Internet with solid fill">
            <a:extLst>
              <a:ext uri="{FF2B5EF4-FFF2-40B4-BE49-F238E27FC236}">
                <a16:creationId xmlns:a16="http://schemas.microsoft.com/office/drawing/2014/main" id="{62F31F46-AB21-42F0-BAE4-E77BBCF7E4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6122" y="110425"/>
            <a:ext cx="775504" cy="775504"/>
          </a:xfrm>
          <a:prstGeom prst="rect">
            <a:avLst/>
          </a:prstGeom>
        </p:spPr>
      </p:pic>
      <p:sp>
        <p:nvSpPr>
          <p:cNvPr id="4" name="TextBox 3">
            <a:extLst>
              <a:ext uri="{FF2B5EF4-FFF2-40B4-BE49-F238E27FC236}">
                <a16:creationId xmlns:a16="http://schemas.microsoft.com/office/drawing/2014/main" id="{4FA98E0B-1D0C-41B4-A19A-5D84A0122469}"/>
              </a:ext>
            </a:extLst>
          </p:cNvPr>
          <p:cNvSpPr txBox="1"/>
          <p:nvPr/>
        </p:nvSpPr>
        <p:spPr>
          <a:xfrm>
            <a:off x="273985" y="1228685"/>
            <a:ext cx="5544274" cy="4400628"/>
          </a:xfrm>
          <a:prstGeom prst="rect">
            <a:avLst/>
          </a:prstGeom>
          <a:noFill/>
        </p:spPr>
        <p:txBody>
          <a:bodyPr wrap="square" rtlCol="0">
            <a:spAutoFit/>
          </a:bodyPr>
          <a:lstStyle/>
          <a:p>
            <a:pPr>
              <a:lnSpc>
                <a:spcPct val="107000"/>
              </a:lnSpc>
              <a:spcBef>
                <a:spcPts val="900"/>
              </a:spcBef>
              <a:spcAft>
                <a:spcPts val="800"/>
              </a:spcAft>
            </a:pPr>
            <a:r>
              <a:rPr lang="en-US" b="1" dirty="0">
                <a:solidFill>
                  <a:schemeClr val="bg1"/>
                </a:solidFill>
                <a:effectLst/>
                <a:latin typeface="Raleway" pitchFamily="2" charset="0"/>
                <a:ea typeface="Times New Roman" panose="02020603050405020304" pitchFamily="18" charset="0"/>
                <a:cs typeface="Times New Roman" panose="02020603050405020304" pitchFamily="18" charset="0"/>
              </a:rPr>
              <a:t>HTML (Hyper-Text Markup Language)</a:t>
            </a:r>
            <a:r>
              <a:rPr lang="en-US" dirty="0">
                <a:solidFill>
                  <a:schemeClr val="bg1"/>
                </a:solidFill>
                <a:effectLst/>
                <a:latin typeface="Raleway" pitchFamily="2" charset="0"/>
                <a:ea typeface="Times New Roman" panose="02020603050405020304" pitchFamily="18" charset="0"/>
                <a:cs typeface="Times New Roman" panose="02020603050405020304" pitchFamily="18" charset="0"/>
              </a:rPr>
              <a:t>: The backbone of the website, HTML provides the essential structure. I used semantic HTML elements to create a clean, organized content hierarchy, making it accessible and SEO-friendly.</a:t>
            </a:r>
            <a:endParaRPr lang="en-US" dirty="0">
              <a:solidFill>
                <a:schemeClr val="bg1"/>
              </a:solidFill>
              <a:effectLst/>
              <a:latin typeface="Raleway" pitchFamily="2" charset="0"/>
              <a:ea typeface="Calibri" panose="020F0502020204030204" pitchFamily="34" charset="0"/>
              <a:cs typeface="Times New Roman" panose="02020603050405020304" pitchFamily="18" charset="0"/>
            </a:endParaRPr>
          </a:p>
          <a:p>
            <a:pPr>
              <a:lnSpc>
                <a:spcPct val="107000"/>
              </a:lnSpc>
              <a:spcBef>
                <a:spcPts val="900"/>
              </a:spcBef>
              <a:spcAft>
                <a:spcPts val="800"/>
              </a:spcAft>
            </a:pPr>
            <a:r>
              <a:rPr lang="en-US" b="1" dirty="0">
                <a:solidFill>
                  <a:schemeClr val="bg1"/>
                </a:solidFill>
                <a:effectLst/>
                <a:latin typeface="Raleway" pitchFamily="2" charset="0"/>
                <a:ea typeface="Times New Roman" panose="02020603050405020304" pitchFamily="18" charset="0"/>
                <a:cs typeface="Times New Roman" panose="02020603050405020304" pitchFamily="18" charset="0"/>
              </a:rPr>
              <a:t>CSS (Cascading Style Sheets)</a:t>
            </a:r>
            <a:r>
              <a:rPr lang="en-US" dirty="0">
                <a:solidFill>
                  <a:schemeClr val="bg1"/>
                </a:solidFill>
                <a:effectLst/>
                <a:latin typeface="Raleway" pitchFamily="2" charset="0"/>
                <a:ea typeface="Times New Roman" panose="02020603050405020304" pitchFamily="18" charset="0"/>
                <a:cs typeface="Times New Roman" panose="02020603050405020304" pitchFamily="18" charset="0"/>
              </a:rPr>
              <a:t>: With CSS, </a:t>
            </a:r>
            <a:r>
              <a:rPr lang="en-US" dirty="0">
                <a:solidFill>
                  <a:schemeClr val="bg1"/>
                </a:solidFill>
                <a:latin typeface="Raleway" pitchFamily="2" charset="0"/>
                <a:ea typeface="Times New Roman" panose="02020603050405020304" pitchFamily="18" charset="0"/>
                <a:cs typeface="Times New Roman" panose="02020603050405020304" pitchFamily="18" charset="0"/>
              </a:rPr>
              <a:t>I </a:t>
            </a:r>
            <a:r>
              <a:rPr lang="en-US" dirty="0">
                <a:solidFill>
                  <a:schemeClr val="bg1"/>
                </a:solidFill>
                <a:effectLst/>
                <a:latin typeface="Raleway" pitchFamily="2" charset="0"/>
                <a:ea typeface="Times New Roman" panose="02020603050405020304" pitchFamily="18" charset="0"/>
                <a:cs typeface="Times New Roman" panose="02020603050405020304" pitchFamily="18" charset="0"/>
              </a:rPr>
              <a:t>introduced elegance and responsiveness to the design. Utilizing Flexbox and Grid systems, I  crafted a fluid layout that adapts to various screen sizes. CSS animations were applied to enhance the user interaction, giving life to button hovers.</a:t>
            </a:r>
          </a:p>
          <a:p>
            <a:pPr>
              <a:lnSpc>
                <a:spcPct val="107000"/>
              </a:lnSpc>
              <a:spcBef>
                <a:spcPts val="900"/>
              </a:spcBef>
              <a:spcAft>
                <a:spcPts val="800"/>
              </a:spcAft>
            </a:pP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solidFill>
                <a:schemeClr val="bg1"/>
              </a:solidFill>
            </a:endParaRPr>
          </a:p>
        </p:txBody>
      </p:sp>
      <p:sp>
        <p:nvSpPr>
          <p:cNvPr id="6" name="TextBox 5">
            <a:extLst>
              <a:ext uri="{FF2B5EF4-FFF2-40B4-BE49-F238E27FC236}">
                <a16:creationId xmlns:a16="http://schemas.microsoft.com/office/drawing/2014/main" id="{4F8A9864-17D2-4C82-AB41-1C953720CAAE}"/>
              </a:ext>
            </a:extLst>
          </p:cNvPr>
          <p:cNvSpPr txBox="1"/>
          <p:nvPr/>
        </p:nvSpPr>
        <p:spPr>
          <a:xfrm>
            <a:off x="6516881" y="1294257"/>
            <a:ext cx="5208608" cy="4018536"/>
          </a:xfrm>
          <a:prstGeom prst="rect">
            <a:avLst/>
          </a:prstGeom>
          <a:noFill/>
        </p:spPr>
        <p:txBody>
          <a:bodyPr wrap="square" rtlCol="0">
            <a:spAutoFit/>
          </a:bodyPr>
          <a:lstStyle/>
          <a:p>
            <a:pPr>
              <a:lnSpc>
                <a:spcPct val="107000"/>
              </a:lnSpc>
              <a:spcBef>
                <a:spcPts val="900"/>
              </a:spcBef>
              <a:spcAft>
                <a:spcPts val="800"/>
              </a:spcAft>
            </a:pPr>
            <a:r>
              <a:rPr lang="en-US" sz="1700" b="1" dirty="0">
                <a:solidFill>
                  <a:schemeClr val="bg1"/>
                </a:solidFill>
                <a:effectLst/>
                <a:latin typeface="Raleway" pitchFamily="2" charset="0"/>
                <a:ea typeface="Times New Roman" panose="02020603050405020304" pitchFamily="18" charset="0"/>
                <a:cs typeface="Times New Roman" panose="02020603050405020304" pitchFamily="18" charset="0"/>
              </a:rPr>
              <a:t>JavaScript (JS)</a:t>
            </a:r>
            <a:r>
              <a:rPr lang="en-US" sz="1700" dirty="0">
                <a:solidFill>
                  <a:schemeClr val="bg1"/>
                </a:solidFill>
                <a:effectLst/>
                <a:latin typeface="Raleway" pitchFamily="2" charset="0"/>
                <a:ea typeface="Times New Roman" panose="02020603050405020304" pitchFamily="18" charset="0"/>
                <a:cs typeface="Times New Roman" panose="02020603050405020304" pitchFamily="18" charset="0"/>
              </a:rPr>
              <a:t>: JavaScript brought </a:t>
            </a:r>
            <a:r>
              <a:rPr lang="en-US" sz="1700" dirty="0">
                <a:solidFill>
                  <a:schemeClr val="bg1"/>
                </a:solidFill>
                <a:latin typeface="Raleway" pitchFamily="2" charset="0"/>
                <a:ea typeface="Times New Roman" panose="02020603050405020304" pitchFamily="18" charset="0"/>
                <a:cs typeface="Times New Roman" panose="02020603050405020304" pitchFamily="18" charset="0"/>
              </a:rPr>
              <a:t>the</a:t>
            </a:r>
            <a:r>
              <a:rPr lang="en-US" sz="1700" dirty="0">
                <a:solidFill>
                  <a:schemeClr val="bg1"/>
                </a:solidFill>
                <a:effectLst/>
                <a:latin typeface="Raleway" pitchFamily="2" charset="0"/>
                <a:ea typeface="Times New Roman" panose="02020603050405020304" pitchFamily="18" charset="0"/>
                <a:cs typeface="Times New Roman" panose="02020603050405020304" pitchFamily="18" charset="0"/>
              </a:rPr>
              <a:t> teddy bears to life. </a:t>
            </a:r>
            <a:r>
              <a:rPr lang="en-US" sz="1700" dirty="0">
                <a:solidFill>
                  <a:schemeClr val="bg1"/>
                </a:solidFill>
                <a:latin typeface="Raleway" pitchFamily="2" charset="0"/>
                <a:ea typeface="Times New Roman" panose="02020603050405020304" pitchFamily="18" charset="0"/>
                <a:cs typeface="Times New Roman" panose="02020603050405020304" pitchFamily="18" charset="0"/>
              </a:rPr>
              <a:t>A</a:t>
            </a:r>
            <a:r>
              <a:rPr lang="en-US" sz="1700" dirty="0">
                <a:solidFill>
                  <a:schemeClr val="bg1"/>
                </a:solidFill>
                <a:effectLst/>
                <a:latin typeface="Raleway" pitchFamily="2" charset="0"/>
                <a:ea typeface="Times New Roman" panose="02020603050405020304" pitchFamily="18" charset="0"/>
                <a:cs typeface="Times New Roman" panose="02020603050405020304" pitchFamily="18" charset="0"/>
              </a:rPr>
              <a:t>llowing users to select different colors and sizes of the teddy bear.</a:t>
            </a:r>
          </a:p>
          <a:p>
            <a:pPr>
              <a:lnSpc>
                <a:spcPct val="107000"/>
              </a:lnSpc>
              <a:spcBef>
                <a:spcPts val="900"/>
              </a:spcBef>
              <a:spcAft>
                <a:spcPts val="800"/>
              </a:spcAft>
            </a:pPr>
            <a:r>
              <a:rPr lang="en-US" sz="1700" b="1" dirty="0">
                <a:solidFill>
                  <a:schemeClr val="bg1"/>
                </a:solidFill>
                <a:effectLst/>
                <a:latin typeface="Raleway" pitchFamily="2" charset="0"/>
                <a:ea typeface="Times New Roman" panose="02020603050405020304" pitchFamily="18" charset="0"/>
                <a:cs typeface="Times New Roman" panose="02020603050405020304" pitchFamily="18" charset="0"/>
              </a:rPr>
              <a:t>Architecture</a:t>
            </a:r>
            <a:r>
              <a:rPr lang="en-US" sz="1700" dirty="0">
                <a:solidFill>
                  <a:schemeClr val="bg1"/>
                </a:solidFill>
                <a:effectLst/>
                <a:latin typeface="Raleway" pitchFamily="2" charset="0"/>
                <a:ea typeface="Times New Roman" panose="02020603050405020304" pitchFamily="18" charset="0"/>
                <a:cs typeface="Times New Roman" panose="02020603050405020304" pitchFamily="18" charset="0"/>
              </a:rPr>
              <a:t>: </a:t>
            </a:r>
            <a:r>
              <a:rPr lang="en-US" sz="1700" dirty="0">
                <a:solidFill>
                  <a:schemeClr val="bg1"/>
                </a:solidFill>
                <a:latin typeface="Raleway" pitchFamily="2" charset="0"/>
                <a:ea typeface="Times New Roman" panose="02020603050405020304" pitchFamily="18" charset="0"/>
                <a:cs typeface="Times New Roman" panose="02020603050405020304" pitchFamily="18" charset="0"/>
              </a:rPr>
              <a:t>The</a:t>
            </a:r>
            <a:r>
              <a:rPr lang="en-US" sz="1700" dirty="0">
                <a:solidFill>
                  <a:schemeClr val="bg1"/>
                </a:solidFill>
                <a:effectLst/>
                <a:latin typeface="Raleway" pitchFamily="2" charset="0"/>
                <a:ea typeface="Times New Roman" panose="02020603050405020304" pitchFamily="18" charset="0"/>
                <a:cs typeface="Times New Roman" panose="02020603050405020304" pitchFamily="18" charset="0"/>
              </a:rPr>
              <a:t> architecture is modular, separating concerns for maintainability and scalability. The front end interacts with a RESTful API, fetching data about teddy bears. I ensured cross-browser compatibility and used progressive enhancement strategies to provide a core experience for users with older browsers while enabling richer features for those with modern browsers.</a:t>
            </a:r>
            <a:endParaRPr lang="en-US" sz="1700" dirty="0">
              <a:solidFill>
                <a:schemeClr val="bg1"/>
              </a:solidFill>
              <a:effectLst/>
              <a:latin typeface="Raleway" pitchFamily="2" charset="0"/>
              <a:ea typeface="Calibri" panose="020F0502020204030204" pitchFamily="34" charset="0"/>
              <a:cs typeface="Times New Roman" panose="02020603050405020304" pitchFamily="18" charset="0"/>
            </a:endParaRPr>
          </a:p>
          <a:p>
            <a:endParaRPr lang="en-US" sz="1600" dirty="0">
              <a:solidFill>
                <a:schemeClr val="bg1"/>
              </a:solidFill>
              <a:latin typeface="Raleway" pitchFamily="2" charset="0"/>
            </a:endParaRPr>
          </a:p>
        </p:txBody>
      </p:sp>
    </p:spTree>
    <p:extLst>
      <p:ext uri="{BB962C8B-B14F-4D97-AF65-F5344CB8AC3E}">
        <p14:creationId xmlns:p14="http://schemas.microsoft.com/office/powerpoint/2010/main" val="1259568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Flowchart: Connector 2">
            <a:extLst>
              <a:ext uri="{FF2B5EF4-FFF2-40B4-BE49-F238E27FC236}">
                <a16:creationId xmlns:a16="http://schemas.microsoft.com/office/drawing/2014/main" id="{CFB39812-D52D-4030-8E67-2246012E2757}"/>
              </a:ext>
            </a:extLst>
          </p:cNvPr>
          <p:cNvSpPr/>
          <p:nvPr/>
        </p:nvSpPr>
        <p:spPr>
          <a:xfrm>
            <a:off x="3188494" y="678656"/>
            <a:ext cx="5815013" cy="5500688"/>
          </a:xfrm>
          <a:prstGeom prst="flowChartConnector">
            <a:avLst/>
          </a:prstGeom>
          <a:solidFill>
            <a:srgbClr val="EEFCFF">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7513CC81-C0C7-4ADB-9907-5ACF732790B8}"/>
              </a:ext>
            </a:extLst>
          </p:cNvPr>
          <p:cNvSpPr txBox="1"/>
          <p:nvPr/>
        </p:nvSpPr>
        <p:spPr>
          <a:xfrm>
            <a:off x="2751481" y="2922901"/>
            <a:ext cx="6689036" cy="178510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500" b="0" i="0" u="none" strike="noStrike" kern="1200" cap="none" spc="0" normalizeH="0" baseline="0" noProof="0" dirty="0">
                <a:ln>
                  <a:noFill/>
                </a:ln>
                <a:solidFill>
                  <a:prstClr val="white"/>
                </a:solidFill>
                <a:effectLst/>
                <a:uLnTx/>
                <a:uFillTx/>
                <a:latin typeface="Raleway" pitchFamily="2" charset="0"/>
                <a:ea typeface="+mn-ea"/>
                <a:cs typeface="+mn-cs"/>
              </a:rPr>
              <a:t>CODE SNIPPET &amp; ALGORITHM</a:t>
            </a:r>
            <a:endParaRPr kumimoji="0" lang="en-US" sz="5500" b="0" i="0" u="none" strike="noStrike" kern="1200" cap="none" spc="0" normalizeH="0" baseline="0" noProof="0" dirty="0">
              <a:ln>
                <a:noFill/>
              </a:ln>
              <a:solidFill>
                <a:prstClr val="white"/>
              </a:solidFill>
              <a:effectLst/>
              <a:uLnTx/>
              <a:uFillTx/>
              <a:latin typeface="Raleway" pitchFamily="2" charset="0"/>
              <a:ea typeface="+mn-ea"/>
              <a:cs typeface="+mn-cs"/>
            </a:endParaRPr>
          </a:p>
        </p:txBody>
      </p:sp>
      <p:pic>
        <p:nvPicPr>
          <p:cNvPr id="5" name="Graphic 4" descr="Gears with solid fill">
            <a:extLst>
              <a:ext uri="{FF2B5EF4-FFF2-40B4-BE49-F238E27FC236}">
                <a16:creationId xmlns:a16="http://schemas.microsoft.com/office/drawing/2014/main" id="{CDD6A89B-B5DC-408E-A642-8462F718E6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8821" y="1315559"/>
            <a:ext cx="1514355" cy="1514355"/>
          </a:xfrm>
          <a:prstGeom prst="rect">
            <a:avLst/>
          </a:prstGeom>
        </p:spPr>
      </p:pic>
    </p:spTree>
    <p:extLst>
      <p:ext uri="{BB962C8B-B14F-4D97-AF65-F5344CB8AC3E}">
        <p14:creationId xmlns:p14="http://schemas.microsoft.com/office/powerpoint/2010/main" val="380968007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bstract background of node and mesh">
            <a:extLst>
              <a:ext uri="{FF2B5EF4-FFF2-40B4-BE49-F238E27FC236}">
                <a16:creationId xmlns:a16="http://schemas.microsoft.com/office/drawing/2014/main" id="{142C2E8C-9606-4178-9B51-37AE3676A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lowchart: Connector 4">
            <a:extLst>
              <a:ext uri="{FF2B5EF4-FFF2-40B4-BE49-F238E27FC236}">
                <a16:creationId xmlns:a16="http://schemas.microsoft.com/office/drawing/2014/main" id="{9A7C0AC3-3B22-40FA-B11C-E0FA26AA8F43}"/>
              </a:ext>
            </a:extLst>
          </p:cNvPr>
          <p:cNvSpPr/>
          <p:nvPr/>
        </p:nvSpPr>
        <p:spPr>
          <a:xfrm>
            <a:off x="-2121923" y="-4344712"/>
            <a:ext cx="16435846" cy="15547423"/>
          </a:xfrm>
          <a:prstGeom prst="flowChartConnector">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6260245-FDCC-4723-ADCB-E1C96DD5F0F5}"/>
              </a:ext>
            </a:extLst>
          </p:cNvPr>
          <p:cNvSpPr txBox="1"/>
          <p:nvPr/>
        </p:nvSpPr>
        <p:spPr>
          <a:xfrm>
            <a:off x="3176624" y="216971"/>
            <a:ext cx="668903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500" b="0" i="0" u="none" strike="noStrike" kern="1200" cap="none" spc="0" normalizeH="0" baseline="0" noProof="0" dirty="0">
                <a:ln>
                  <a:noFill/>
                </a:ln>
                <a:solidFill>
                  <a:prstClr val="white"/>
                </a:solidFill>
                <a:effectLst/>
                <a:uLnTx/>
                <a:uFillTx/>
                <a:latin typeface="Raleway" pitchFamily="2" charset="0"/>
                <a:ea typeface="+mn-ea"/>
                <a:cs typeface="+mn-cs"/>
              </a:rPr>
              <a:t>CODE SNIPPET &amp; ALGORITHM</a:t>
            </a:r>
            <a:endParaRPr kumimoji="0" lang="en-US" sz="2500" b="0" i="0" u="none" strike="noStrike" kern="1200" cap="none" spc="0" normalizeH="0" baseline="0" noProof="0" dirty="0">
              <a:ln>
                <a:noFill/>
              </a:ln>
              <a:solidFill>
                <a:prstClr val="white"/>
              </a:solidFill>
              <a:effectLst/>
              <a:uLnTx/>
              <a:uFillTx/>
              <a:latin typeface="Raleway" pitchFamily="2" charset="0"/>
              <a:ea typeface="+mn-ea"/>
              <a:cs typeface="+mn-cs"/>
            </a:endParaRPr>
          </a:p>
        </p:txBody>
      </p:sp>
      <p:pic>
        <p:nvPicPr>
          <p:cNvPr id="10" name="Graphic 9" descr="Gears with solid fill">
            <a:extLst>
              <a:ext uri="{FF2B5EF4-FFF2-40B4-BE49-F238E27FC236}">
                <a16:creationId xmlns:a16="http://schemas.microsoft.com/office/drawing/2014/main" id="{91955CC3-2854-4391-AA33-F59FE733B6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6624" y="0"/>
            <a:ext cx="990866" cy="990866"/>
          </a:xfrm>
          <a:prstGeom prst="rect">
            <a:avLst/>
          </a:prstGeom>
        </p:spPr>
      </p:pic>
      <p:sp>
        <p:nvSpPr>
          <p:cNvPr id="13" name="TextBox 12">
            <a:extLst>
              <a:ext uri="{FF2B5EF4-FFF2-40B4-BE49-F238E27FC236}">
                <a16:creationId xmlns:a16="http://schemas.microsoft.com/office/drawing/2014/main" id="{67B1B48F-E3BA-4707-B828-A9E5E492FC7B}"/>
              </a:ext>
            </a:extLst>
          </p:cNvPr>
          <p:cNvSpPr txBox="1"/>
          <p:nvPr/>
        </p:nvSpPr>
        <p:spPr>
          <a:xfrm>
            <a:off x="5570161" y="4591625"/>
            <a:ext cx="6531428" cy="1200329"/>
          </a:xfrm>
          <a:prstGeom prst="rect">
            <a:avLst/>
          </a:prstGeom>
          <a:noFill/>
        </p:spPr>
        <p:txBody>
          <a:bodyPr wrap="square" rtlCol="0">
            <a:spAutoFit/>
          </a:bodyPr>
          <a:lstStyle/>
          <a:p>
            <a:pPr algn="l"/>
            <a:r>
              <a:rPr lang="en-US" b="1" i="0" dirty="0">
                <a:solidFill>
                  <a:schemeClr val="bg1"/>
                </a:solidFill>
                <a:effectLst/>
                <a:latin typeface="-apple-system"/>
              </a:rPr>
              <a:t>Interactive Navbar Toggle</a:t>
            </a:r>
            <a:r>
              <a:rPr lang="en-US" b="0" i="0" dirty="0">
                <a:solidFill>
                  <a:schemeClr val="bg1"/>
                </a:solidFill>
                <a:effectLst/>
                <a:latin typeface="-apple-system"/>
              </a:rPr>
              <a:t> (JavaScript):</a:t>
            </a:r>
          </a:p>
          <a:p>
            <a:pPr algn="l">
              <a:buFont typeface="Arial" panose="020B0604020202020204" pitchFamily="34" charset="0"/>
              <a:buChar char="•"/>
            </a:pPr>
            <a:r>
              <a:rPr lang="en-US" b="0" i="0" dirty="0">
                <a:solidFill>
                  <a:schemeClr val="bg1"/>
                </a:solidFill>
                <a:effectLst/>
                <a:latin typeface="-apple-system"/>
              </a:rPr>
              <a:t>This snippet handles the behavior of a navigation menu when a user clicks a menu button. It toggles the active state of the navigation bar. </a:t>
            </a:r>
          </a:p>
        </p:txBody>
      </p:sp>
      <p:sp>
        <p:nvSpPr>
          <p:cNvPr id="14" name="TextBox 13">
            <a:extLst>
              <a:ext uri="{FF2B5EF4-FFF2-40B4-BE49-F238E27FC236}">
                <a16:creationId xmlns:a16="http://schemas.microsoft.com/office/drawing/2014/main" id="{AF2FE76F-146A-426E-A8B7-45E550EBFBAC}"/>
              </a:ext>
            </a:extLst>
          </p:cNvPr>
          <p:cNvSpPr txBox="1"/>
          <p:nvPr/>
        </p:nvSpPr>
        <p:spPr>
          <a:xfrm>
            <a:off x="5570161" y="928430"/>
            <a:ext cx="6531428" cy="2862322"/>
          </a:xfrm>
          <a:prstGeom prst="rect">
            <a:avLst/>
          </a:prstGeom>
          <a:noFill/>
        </p:spPr>
        <p:txBody>
          <a:bodyPr wrap="square" rtlCol="0">
            <a:spAutoFit/>
          </a:bodyPr>
          <a:lstStyle/>
          <a:p>
            <a:pPr algn="l"/>
            <a:r>
              <a:rPr lang="en-US" b="1" i="0" dirty="0">
                <a:solidFill>
                  <a:schemeClr val="bg1"/>
                </a:solidFill>
                <a:effectLst/>
                <a:latin typeface="-apple-system"/>
              </a:rPr>
              <a:t>CSS Custom Properties (Variables)</a:t>
            </a:r>
            <a:r>
              <a:rPr lang="en-US" b="0" i="0" dirty="0">
                <a:solidFill>
                  <a:schemeClr val="bg1"/>
                </a:solidFill>
                <a:effectLst/>
                <a:latin typeface="-apple-system"/>
              </a:rPr>
              <a:t>:</a:t>
            </a:r>
          </a:p>
          <a:p>
            <a:pPr algn="l">
              <a:buFont typeface="Arial" panose="020B0604020202020204" pitchFamily="34" charset="0"/>
              <a:buChar char="•"/>
            </a:pPr>
            <a:r>
              <a:rPr lang="en-US" b="0" i="0" dirty="0">
                <a:solidFill>
                  <a:schemeClr val="bg1"/>
                </a:solidFill>
                <a:effectLst/>
                <a:latin typeface="-apple-system"/>
              </a:rPr>
              <a:t>In this snippet, we define some custom properties (variables) to set consistent values for colors, borders, and other styling elements.</a:t>
            </a:r>
          </a:p>
          <a:p>
            <a:r>
              <a:rPr lang="en-US" dirty="0">
                <a:solidFill>
                  <a:schemeClr val="bg1"/>
                </a:solidFill>
              </a:rPr>
              <a:t>In this version:</a:t>
            </a:r>
          </a:p>
          <a:p>
            <a:r>
              <a:rPr lang="en-US" dirty="0">
                <a:solidFill>
                  <a:schemeClr val="bg1"/>
                </a:solidFill>
              </a:rPr>
              <a:t>--main-color represents the primary color used throughout the website.</a:t>
            </a:r>
          </a:p>
          <a:p>
            <a:r>
              <a:rPr lang="en-US" dirty="0">
                <a:solidFill>
                  <a:schemeClr val="bg1"/>
                </a:solidFill>
              </a:rPr>
              <a:t>--purple defines the theme of the store.</a:t>
            </a:r>
          </a:p>
          <a:p>
            <a:r>
              <a:rPr lang="en-US" dirty="0">
                <a:solidFill>
                  <a:schemeClr val="bg1"/>
                </a:solidFill>
              </a:rPr>
              <a:t>--purple and white sets the background color.</a:t>
            </a:r>
          </a:p>
          <a:p>
            <a:r>
              <a:rPr lang="en-US" dirty="0">
                <a:solidFill>
                  <a:schemeClr val="bg1"/>
                </a:solidFill>
              </a:rPr>
              <a:t>--box-sizing specifies a border style.</a:t>
            </a:r>
          </a:p>
          <a:p>
            <a:endParaRPr lang="en-US" dirty="0">
              <a:solidFill>
                <a:schemeClr val="bg1"/>
              </a:solidFill>
            </a:endParaRPr>
          </a:p>
        </p:txBody>
      </p:sp>
      <p:pic>
        <p:nvPicPr>
          <p:cNvPr id="11" name="Picture 10">
            <a:extLst>
              <a:ext uri="{FF2B5EF4-FFF2-40B4-BE49-F238E27FC236}">
                <a16:creationId xmlns:a16="http://schemas.microsoft.com/office/drawing/2014/main" id="{D7750CAD-6725-433D-971D-6BB21D0A59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974" y="959196"/>
            <a:ext cx="3971516" cy="2566384"/>
          </a:xfrm>
          <a:prstGeom prst="rect">
            <a:avLst/>
          </a:prstGeom>
        </p:spPr>
      </p:pic>
      <p:pic>
        <p:nvPicPr>
          <p:cNvPr id="15" name="Picture 14">
            <a:extLst>
              <a:ext uri="{FF2B5EF4-FFF2-40B4-BE49-F238E27FC236}">
                <a16:creationId xmlns:a16="http://schemas.microsoft.com/office/drawing/2014/main" id="{4E999E14-1C69-4127-9417-8DCE28A119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410" y="3690019"/>
            <a:ext cx="4740381" cy="3003542"/>
          </a:xfrm>
          <a:prstGeom prst="rect">
            <a:avLst/>
          </a:prstGeom>
        </p:spPr>
      </p:pic>
    </p:spTree>
    <p:extLst>
      <p:ext uri="{BB962C8B-B14F-4D97-AF65-F5344CB8AC3E}">
        <p14:creationId xmlns:p14="http://schemas.microsoft.com/office/powerpoint/2010/main" val="3294226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Flowchart: Connector 2">
            <a:extLst>
              <a:ext uri="{FF2B5EF4-FFF2-40B4-BE49-F238E27FC236}">
                <a16:creationId xmlns:a16="http://schemas.microsoft.com/office/drawing/2014/main" id="{CFB39812-D52D-4030-8E67-2246012E2757}"/>
              </a:ext>
            </a:extLst>
          </p:cNvPr>
          <p:cNvSpPr/>
          <p:nvPr/>
        </p:nvSpPr>
        <p:spPr>
          <a:xfrm>
            <a:off x="3188494" y="678656"/>
            <a:ext cx="5815013" cy="5500688"/>
          </a:xfrm>
          <a:prstGeom prst="flowChartConnector">
            <a:avLst/>
          </a:prstGeom>
          <a:solidFill>
            <a:srgbClr val="EEFCFF">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7513CC81-C0C7-4ADB-9907-5ACF732790B8}"/>
              </a:ext>
            </a:extLst>
          </p:cNvPr>
          <p:cNvSpPr txBox="1"/>
          <p:nvPr/>
        </p:nvSpPr>
        <p:spPr>
          <a:xfrm>
            <a:off x="3064229" y="2702982"/>
            <a:ext cx="6063537" cy="240065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0" b="1" i="0" u="none" strike="noStrike" kern="1200" cap="none" spc="0" normalizeH="0" baseline="0" noProof="0" dirty="0">
                <a:ln>
                  <a:noFill/>
                </a:ln>
                <a:solidFill>
                  <a:prstClr val="white"/>
                </a:solidFill>
                <a:effectLst/>
                <a:uLnTx/>
                <a:uFillTx/>
                <a:latin typeface="Raleway" pitchFamily="2" charset="0"/>
                <a:ea typeface="+mn-ea"/>
                <a:cs typeface="+mn-cs"/>
              </a:rPr>
              <a:t>PROCESS,</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5000" b="1" dirty="0">
                <a:solidFill>
                  <a:prstClr val="white"/>
                </a:solidFill>
                <a:latin typeface="Raleway" pitchFamily="2" charset="0"/>
              </a:rPr>
              <a:t>COLLABORATION,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0" b="1" i="0" u="none" strike="noStrike" kern="1200" cap="none" spc="0" normalizeH="0" baseline="0" noProof="0" dirty="0">
                <a:ln>
                  <a:noFill/>
                </a:ln>
                <a:solidFill>
                  <a:prstClr val="white"/>
                </a:solidFill>
                <a:effectLst/>
                <a:uLnTx/>
                <a:uFillTx/>
                <a:latin typeface="Raleway" pitchFamily="2" charset="0"/>
                <a:ea typeface="+mn-ea"/>
                <a:cs typeface="+mn-cs"/>
              </a:rPr>
              <a:t>TIMELINE</a:t>
            </a:r>
            <a:endParaRPr kumimoji="0" lang="en-US" sz="5000" b="1" i="0" u="none" strike="noStrike" kern="1200" cap="none" spc="0" normalizeH="0" baseline="0" noProof="0" dirty="0">
              <a:ln>
                <a:noFill/>
              </a:ln>
              <a:solidFill>
                <a:prstClr val="white"/>
              </a:solidFill>
              <a:effectLst/>
              <a:uLnTx/>
              <a:uFillTx/>
              <a:latin typeface="Raleway" pitchFamily="2" charset="0"/>
              <a:ea typeface="+mn-ea"/>
              <a:cs typeface="+mn-cs"/>
            </a:endParaRPr>
          </a:p>
        </p:txBody>
      </p:sp>
      <p:pic>
        <p:nvPicPr>
          <p:cNvPr id="6" name="Graphic 5" descr="Lightbulb and gear with solid fill">
            <a:extLst>
              <a:ext uri="{FF2B5EF4-FFF2-40B4-BE49-F238E27FC236}">
                <a16:creationId xmlns:a16="http://schemas.microsoft.com/office/drawing/2014/main" id="{92C18B2A-5F22-4652-8DE0-711094BCBB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04094" y="1119176"/>
            <a:ext cx="1583806" cy="1583806"/>
          </a:xfrm>
          <a:prstGeom prst="rect">
            <a:avLst/>
          </a:prstGeom>
        </p:spPr>
      </p:pic>
    </p:spTree>
    <p:extLst>
      <p:ext uri="{BB962C8B-B14F-4D97-AF65-F5344CB8AC3E}">
        <p14:creationId xmlns:p14="http://schemas.microsoft.com/office/powerpoint/2010/main" val="6923751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1196</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Calibri</vt:lpstr>
      <vt:lpstr>Calibri Light</vt:lpstr>
      <vt:lpstr>Mongolian Baiti</vt:lpstr>
      <vt:lpstr>Raleway</vt:lpstr>
      <vt:lpstr>Roboto</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dc:creator>
  <cp:lastModifiedBy>Ann</cp:lastModifiedBy>
  <cp:revision>73</cp:revision>
  <dcterms:created xsi:type="dcterms:W3CDTF">2024-04-03T19:35:39Z</dcterms:created>
  <dcterms:modified xsi:type="dcterms:W3CDTF">2024-07-16T17:23:16Z</dcterms:modified>
</cp:coreProperties>
</file>