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69" r:id="rId5"/>
    <p:sldId id="266" r:id="rId6"/>
    <p:sldId id="267" r:id="rId7"/>
    <p:sldId id="268" r:id="rId8"/>
    <p:sldId id="271" r:id="rId9"/>
    <p:sldId id="272" r:id="rId10"/>
    <p:sldId id="274" r:id="rId11"/>
    <p:sldId id="27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6" d="100"/>
          <a:sy n="66" d="100"/>
        </p:scale>
        <p:origin x="687"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229492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5530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141554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402409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93998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1863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250312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283690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12206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358401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9EBE70-ABB7-4612-B803-099DBB9EB0EC}" type="datetimeFigureOut">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74DD63-FFBA-4B78-8F48-FACC2A732046}" type="slidenum">
              <a:rPr lang="en-US" smtClean="0"/>
              <a:t>‹#›</a:t>
            </a:fld>
            <a:endParaRPr lang="en-US" dirty="0"/>
          </a:p>
        </p:txBody>
      </p:sp>
    </p:spTree>
    <p:extLst>
      <p:ext uri="{BB962C8B-B14F-4D97-AF65-F5344CB8AC3E}">
        <p14:creationId xmlns:p14="http://schemas.microsoft.com/office/powerpoint/2010/main" val="340707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EBE70-ABB7-4612-B803-099DBB9EB0EC}" type="datetimeFigureOut">
              <a:rPr lang="en-US" smtClean="0"/>
              <a:t>9/17/2023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4DD63-FFBA-4B78-8F48-FACC2A732046}" type="slidenum">
              <a:rPr lang="en-US" smtClean="0"/>
              <a:t>‹#›</a:t>
            </a:fld>
            <a:endParaRPr lang="en-US" dirty="0"/>
          </a:p>
        </p:txBody>
      </p:sp>
    </p:spTree>
    <p:extLst>
      <p:ext uri="{BB962C8B-B14F-4D97-AF65-F5344CB8AC3E}">
        <p14:creationId xmlns:p14="http://schemas.microsoft.com/office/powerpoint/2010/main" val="3375109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oebeachcapital/homicide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3E92-FE1F-CB23-48DB-C6783DF5BF55}"/>
              </a:ext>
            </a:extLst>
          </p:cNvPr>
          <p:cNvSpPr>
            <a:spLocks noGrp="1"/>
          </p:cNvSpPr>
          <p:nvPr>
            <p:ph type="ctrTitle"/>
          </p:nvPr>
        </p:nvSpPr>
        <p:spPr>
          <a:xfrm>
            <a:off x="1429657" y="1557790"/>
            <a:ext cx="9144000" cy="2197213"/>
          </a:xfrm>
        </p:spPr>
        <p:txBody>
          <a:bodyPr>
            <a:normAutofit/>
          </a:bodyPr>
          <a:lstStyle/>
          <a:p>
            <a:r>
              <a:rPr lang="en-US" sz="4800" b="1" dirty="0">
                <a:solidFill>
                  <a:schemeClr val="bg1"/>
                </a:solidFill>
              </a:rPr>
              <a:t>Homicide over the past decade</a:t>
            </a:r>
            <a:br>
              <a:rPr lang="en-US" sz="4800" b="1" dirty="0">
                <a:solidFill>
                  <a:schemeClr val="bg1"/>
                </a:solidFill>
              </a:rPr>
            </a:br>
            <a:r>
              <a:rPr lang="en-US" sz="4800" b="1" dirty="0">
                <a:solidFill>
                  <a:schemeClr val="bg1"/>
                </a:solidFill>
              </a:rPr>
              <a:t>Project-4 Group-1</a:t>
            </a:r>
            <a:br>
              <a:rPr lang="en-US" sz="4800" b="1" dirty="0">
                <a:solidFill>
                  <a:schemeClr val="bg1"/>
                </a:solidFill>
              </a:rPr>
            </a:br>
            <a:r>
              <a:rPr lang="en-US" sz="4800" b="1" dirty="0">
                <a:solidFill>
                  <a:schemeClr val="bg1"/>
                </a:solidFill>
              </a:rPr>
              <a:t>SMU Data Science Bootcamp</a:t>
            </a:r>
            <a:endParaRPr lang="en-US" sz="4800" dirty="0">
              <a:solidFill>
                <a:schemeClr val="bg1"/>
              </a:solidFill>
            </a:endParaRPr>
          </a:p>
        </p:txBody>
      </p:sp>
      <p:sp>
        <p:nvSpPr>
          <p:cNvPr id="3" name="Subtitle 2">
            <a:extLst>
              <a:ext uri="{FF2B5EF4-FFF2-40B4-BE49-F238E27FC236}">
                <a16:creationId xmlns:a16="http://schemas.microsoft.com/office/drawing/2014/main" id="{46420CC5-C343-14F5-7CE8-75B3877C3EC2}"/>
              </a:ext>
            </a:extLst>
          </p:cNvPr>
          <p:cNvSpPr>
            <a:spLocks noGrp="1"/>
          </p:cNvSpPr>
          <p:nvPr>
            <p:ph type="subTitle" idx="1"/>
          </p:nvPr>
        </p:nvSpPr>
        <p:spPr>
          <a:xfrm>
            <a:off x="8192814" y="261199"/>
            <a:ext cx="3741683" cy="421973"/>
          </a:xfrm>
        </p:spPr>
        <p:txBody>
          <a:bodyPr>
            <a:normAutofit/>
          </a:bodyPr>
          <a:lstStyle/>
          <a:p>
            <a:r>
              <a:rPr lang="en-US" sz="2400" b="1" dirty="0">
                <a:solidFill>
                  <a:srgbClr val="C00000"/>
                </a:solidFill>
              </a:rPr>
              <a:t>Sep-2023</a:t>
            </a:r>
            <a:endParaRPr lang="en-US" dirty="0">
              <a:solidFill>
                <a:srgbClr val="C00000"/>
              </a:solidFill>
            </a:endParaRPr>
          </a:p>
        </p:txBody>
      </p:sp>
    </p:spTree>
    <p:extLst>
      <p:ext uri="{BB962C8B-B14F-4D97-AF65-F5344CB8AC3E}">
        <p14:creationId xmlns:p14="http://schemas.microsoft.com/office/powerpoint/2010/main" val="124364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MACHINE LEARNING</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xxxxxxxxxxxxxxxxxxxxxxxxxxxxxxxxxxxxxxx</a:t>
            </a:r>
          </a:p>
          <a:p>
            <a:pPr marL="285750" indent="-285750" algn="l">
              <a:buFont typeface="Wingdings" panose="05000000000000000000" pitchFamily="2" charset="2"/>
              <a:buChar char="§"/>
            </a:pPr>
            <a:r>
              <a:rPr lang="en-US" sz="2000" b="1" dirty="0">
                <a:solidFill>
                  <a:schemeClr val="tx2">
                    <a:lumMod val="50000"/>
                  </a:schemeClr>
                </a:solidFill>
                <a:latin typeface="+mj-lt"/>
              </a:rPr>
              <a:t>xxxxxxxxxxxxxxxxxxxxxxxxxxxxxxxxxx</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393114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DATA VISULASIZATION - TABLEAU</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xxxxxxxxxxxxxxxxxxxxxxxxxxxxxxxxxxxxxxx</a:t>
            </a:r>
          </a:p>
          <a:p>
            <a:pPr marL="285750" indent="-285750" algn="l">
              <a:buFont typeface="Wingdings" panose="05000000000000000000" pitchFamily="2" charset="2"/>
              <a:buChar char="§"/>
            </a:pPr>
            <a:r>
              <a:rPr lang="en-US" sz="2000" b="1" dirty="0">
                <a:solidFill>
                  <a:schemeClr val="tx2">
                    <a:lumMod val="50000"/>
                  </a:schemeClr>
                </a:solidFill>
                <a:latin typeface="+mj-lt"/>
              </a:rPr>
              <a:t>xxxxxxxxxxxxxxxxxxxxxxxxxxxxxxxxxx</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216470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915E-29CC-230D-994B-C9E8BC2DE5C1}"/>
              </a:ext>
            </a:extLst>
          </p:cNvPr>
          <p:cNvSpPr>
            <a:spLocks noGrp="1"/>
          </p:cNvSpPr>
          <p:nvPr>
            <p:ph type="title"/>
          </p:nvPr>
        </p:nvSpPr>
        <p:spPr>
          <a:xfrm>
            <a:off x="526143" y="386897"/>
            <a:ext cx="10515600" cy="1325563"/>
          </a:xfrm>
        </p:spPr>
        <p:txBody>
          <a:bodyPr>
            <a:normAutofit/>
          </a:bodyPr>
          <a:lstStyle/>
          <a:p>
            <a:r>
              <a:rPr lang="en-US" sz="4000" dirty="0">
                <a:solidFill>
                  <a:schemeClr val="tx2">
                    <a:lumMod val="50000"/>
                  </a:schemeClr>
                </a:solidFill>
              </a:rPr>
              <a:t>Q&amp;A</a:t>
            </a:r>
          </a:p>
        </p:txBody>
      </p:sp>
      <p:sp>
        <p:nvSpPr>
          <p:cNvPr id="4" name="Content Placeholder 2">
            <a:extLst>
              <a:ext uri="{FF2B5EF4-FFF2-40B4-BE49-F238E27FC236}">
                <a16:creationId xmlns:a16="http://schemas.microsoft.com/office/drawing/2014/main" id="{5CE0318A-581A-C23C-4BFF-0948AD6B634A}"/>
              </a:ext>
            </a:extLst>
          </p:cNvPr>
          <p:cNvSpPr txBox="1">
            <a:spLocks/>
          </p:cNvSpPr>
          <p:nvPr/>
        </p:nvSpPr>
        <p:spPr>
          <a:xfrm>
            <a:off x="702516" y="1712460"/>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References</a:t>
            </a:r>
          </a:p>
          <a:p>
            <a:pPr marL="285750" indent="-285750" algn="l">
              <a:buFont typeface="Wingdings" panose="05000000000000000000" pitchFamily="2" charset="2"/>
              <a:buChar char="§"/>
            </a:pPr>
            <a:r>
              <a:rPr lang="en-US" sz="2000" b="1" dirty="0">
                <a:solidFill>
                  <a:schemeClr val="tx2">
                    <a:lumMod val="50000"/>
                  </a:schemeClr>
                </a:solidFill>
                <a:latin typeface="+mj-lt"/>
              </a:rPr>
              <a:t>xxxxxxxxxxxxxxxxxxxxxxxxxxxxxxxxxx</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69179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Meet Our Team</a:t>
            </a:r>
            <a:endParaRPr lang="en-US" sz="4000" dirty="0">
              <a:solidFill>
                <a:schemeClr val="tx2">
                  <a:lumMod val="50000"/>
                </a:schemeClr>
              </a:solidFill>
            </a:endParaRPr>
          </a:p>
        </p:txBody>
      </p:sp>
      <p:sp>
        <p:nvSpPr>
          <p:cNvPr id="12" name="Subtitle 2">
            <a:extLst>
              <a:ext uri="{FF2B5EF4-FFF2-40B4-BE49-F238E27FC236}">
                <a16:creationId xmlns:a16="http://schemas.microsoft.com/office/drawing/2014/main" id="{C2C466BB-FC73-EB5C-E29C-581BC03E1EEF}"/>
              </a:ext>
            </a:extLst>
          </p:cNvPr>
          <p:cNvSpPr txBox="1">
            <a:spLocks/>
          </p:cNvSpPr>
          <p:nvPr/>
        </p:nvSpPr>
        <p:spPr>
          <a:xfrm>
            <a:off x="1961905" y="1713793"/>
            <a:ext cx="3741683" cy="19343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tx2">
                    <a:lumMod val="50000"/>
                  </a:schemeClr>
                </a:solidFill>
              </a:rPr>
              <a:t>Project Team Student Members :</a:t>
            </a:r>
          </a:p>
          <a:p>
            <a:pPr marL="342900" indent="-342900" algn="l">
              <a:buFont typeface="Wingdings" panose="05000000000000000000" pitchFamily="2" charset="2"/>
              <a:buChar char="§"/>
            </a:pPr>
            <a:r>
              <a:rPr lang="en-US" sz="2000" dirty="0">
                <a:solidFill>
                  <a:schemeClr val="tx2">
                    <a:lumMod val="50000"/>
                  </a:schemeClr>
                </a:solidFill>
              </a:rPr>
              <a:t>Carlos Delarosa</a:t>
            </a:r>
          </a:p>
          <a:p>
            <a:pPr marL="342900" indent="-342900" algn="l">
              <a:buFont typeface="Wingdings" panose="05000000000000000000" pitchFamily="2" charset="2"/>
              <a:buChar char="§"/>
            </a:pPr>
            <a:r>
              <a:rPr lang="en-US" sz="2000" dirty="0">
                <a:solidFill>
                  <a:schemeClr val="tx2">
                    <a:lumMod val="50000"/>
                  </a:schemeClr>
                </a:solidFill>
              </a:rPr>
              <a:t>Raj Agrawal</a:t>
            </a:r>
          </a:p>
          <a:p>
            <a:pPr marL="342900" indent="-342900" algn="l">
              <a:buFont typeface="Wingdings" panose="05000000000000000000" pitchFamily="2" charset="2"/>
              <a:buChar char="§"/>
            </a:pPr>
            <a:r>
              <a:rPr lang="en-US" sz="2000" dirty="0">
                <a:solidFill>
                  <a:schemeClr val="tx2">
                    <a:lumMod val="50000"/>
                  </a:schemeClr>
                </a:solidFill>
              </a:rPr>
              <a:t>Ann Ly</a:t>
            </a:r>
          </a:p>
          <a:p>
            <a:pPr marL="342900" indent="-342900" algn="l">
              <a:buFont typeface="Wingdings" panose="05000000000000000000" pitchFamily="2" charset="2"/>
              <a:buChar char="§"/>
            </a:pPr>
            <a:r>
              <a:rPr lang="en-US" sz="2000" dirty="0">
                <a:solidFill>
                  <a:schemeClr val="tx2">
                    <a:lumMod val="50000"/>
                  </a:schemeClr>
                </a:solidFill>
              </a:rPr>
              <a:t>John Banowsky</a:t>
            </a:r>
          </a:p>
        </p:txBody>
      </p:sp>
      <p:sp>
        <p:nvSpPr>
          <p:cNvPr id="13" name="Subtitle 2">
            <a:extLst>
              <a:ext uri="{FF2B5EF4-FFF2-40B4-BE49-F238E27FC236}">
                <a16:creationId xmlns:a16="http://schemas.microsoft.com/office/drawing/2014/main" id="{9FE2893E-D18A-9628-1F39-609D74906B91}"/>
              </a:ext>
            </a:extLst>
          </p:cNvPr>
          <p:cNvSpPr txBox="1">
            <a:spLocks/>
          </p:cNvSpPr>
          <p:nvPr/>
        </p:nvSpPr>
        <p:spPr>
          <a:xfrm>
            <a:off x="7177688" y="1713792"/>
            <a:ext cx="3741683" cy="1934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tx2">
                    <a:lumMod val="50000"/>
                  </a:schemeClr>
                </a:solidFill>
              </a:rPr>
              <a:t>Faculty :</a:t>
            </a:r>
          </a:p>
          <a:p>
            <a:pPr marL="342900" indent="-342900" algn="l">
              <a:buFont typeface="Wingdings" panose="05000000000000000000" pitchFamily="2" charset="2"/>
              <a:buChar char="§"/>
            </a:pPr>
            <a:r>
              <a:rPr lang="en-US" sz="2000" dirty="0">
                <a:solidFill>
                  <a:schemeClr val="tx2">
                    <a:lumMod val="50000"/>
                  </a:schemeClr>
                </a:solidFill>
              </a:rPr>
              <a:t>Alex Booth - Instructure</a:t>
            </a:r>
          </a:p>
          <a:p>
            <a:pPr marL="342900" indent="-342900" algn="l">
              <a:buFont typeface="Wingdings" panose="05000000000000000000" pitchFamily="2" charset="2"/>
              <a:buChar char="§"/>
            </a:pPr>
            <a:r>
              <a:rPr lang="en-US" sz="2000" dirty="0">
                <a:solidFill>
                  <a:schemeClr val="tx2">
                    <a:lumMod val="50000"/>
                  </a:schemeClr>
                </a:solidFill>
              </a:rPr>
              <a:t>Sherhone Grant - TA</a:t>
            </a:r>
          </a:p>
          <a:p>
            <a:pPr marL="342900" indent="-342900" algn="l">
              <a:buFont typeface="Wingdings" panose="05000000000000000000" pitchFamily="2" charset="2"/>
              <a:buChar char="§"/>
            </a:pPr>
            <a:r>
              <a:rPr lang="en-US" sz="2000" dirty="0">
                <a:solidFill>
                  <a:schemeClr val="tx2">
                    <a:lumMod val="50000"/>
                  </a:schemeClr>
                </a:solidFill>
              </a:rPr>
              <a:t>Sean Fleming - SSM</a:t>
            </a:r>
          </a:p>
        </p:txBody>
      </p:sp>
    </p:spTree>
    <p:extLst>
      <p:ext uri="{BB962C8B-B14F-4D97-AF65-F5344CB8AC3E}">
        <p14:creationId xmlns:p14="http://schemas.microsoft.com/office/powerpoint/2010/main" val="384285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AGENDA</a:t>
            </a:r>
            <a:endParaRPr lang="en-US" sz="4000" dirty="0">
              <a:solidFill>
                <a:schemeClr val="tx2">
                  <a:lumMod val="50000"/>
                </a:schemeClr>
              </a:solidFill>
            </a:endParaRPr>
          </a:p>
        </p:txBody>
      </p:sp>
      <p:sp>
        <p:nvSpPr>
          <p:cNvPr id="12" name="Subtitle 2">
            <a:extLst>
              <a:ext uri="{FF2B5EF4-FFF2-40B4-BE49-F238E27FC236}">
                <a16:creationId xmlns:a16="http://schemas.microsoft.com/office/drawing/2014/main" id="{C2C466BB-FC73-EB5C-E29C-581BC03E1EEF}"/>
              </a:ext>
            </a:extLst>
          </p:cNvPr>
          <p:cNvSpPr txBox="1">
            <a:spLocks/>
          </p:cNvSpPr>
          <p:nvPr/>
        </p:nvSpPr>
        <p:spPr>
          <a:xfrm>
            <a:off x="1961905" y="1713793"/>
            <a:ext cx="4467924" cy="3917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en-US" sz="2000" dirty="0">
                <a:solidFill>
                  <a:srgbClr val="002060"/>
                </a:solidFill>
              </a:rPr>
              <a:t>Introduction</a:t>
            </a:r>
          </a:p>
          <a:p>
            <a:pPr marL="342900" indent="-342900" algn="l">
              <a:buFont typeface="Wingdings" panose="05000000000000000000" pitchFamily="2" charset="2"/>
              <a:buChar char="§"/>
            </a:pPr>
            <a:r>
              <a:rPr lang="en-US" sz="2000" dirty="0">
                <a:solidFill>
                  <a:srgbClr val="002060"/>
                </a:solidFill>
              </a:rPr>
              <a:t>Inspiration to select data</a:t>
            </a:r>
          </a:p>
          <a:p>
            <a:pPr marL="342900" indent="-342900" algn="l">
              <a:buFont typeface="Wingdings" panose="05000000000000000000" pitchFamily="2" charset="2"/>
              <a:buChar char="§"/>
            </a:pPr>
            <a:r>
              <a:rPr lang="en-US" sz="2000" dirty="0">
                <a:solidFill>
                  <a:srgbClr val="002060"/>
                </a:solidFill>
              </a:rPr>
              <a:t>About Data</a:t>
            </a:r>
          </a:p>
          <a:p>
            <a:pPr marL="342900" indent="-342900" algn="l">
              <a:buFont typeface="Wingdings" panose="05000000000000000000" pitchFamily="2" charset="2"/>
              <a:buChar char="§"/>
            </a:pPr>
            <a:r>
              <a:rPr lang="en-US" sz="2000" dirty="0">
                <a:solidFill>
                  <a:srgbClr val="002060"/>
                </a:solidFill>
              </a:rPr>
              <a:t>Analysis</a:t>
            </a:r>
          </a:p>
          <a:p>
            <a:pPr marL="800100" lvl="1" indent="-342900" algn="l">
              <a:buFont typeface="Wingdings" panose="05000000000000000000" pitchFamily="2" charset="2"/>
              <a:buChar char="§"/>
            </a:pPr>
            <a:r>
              <a:rPr lang="en-US" dirty="0">
                <a:solidFill>
                  <a:srgbClr val="002060"/>
                </a:solidFill>
              </a:rPr>
              <a:t>Data cleaning</a:t>
            </a:r>
          </a:p>
          <a:p>
            <a:pPr marL="800100" lvl="1" indent="-342900" algn="l">
              <a:buFont typeface="Wingdings" panose="05000000000000000000" pitchFamily="2" charset="2"/>
              <a:buChar char="§"/>
            </a:pPr>
            <a:r>
              <a:rPr lang="en-US" dirty="0">
                <a:solidFill>
                  <a:srgbClr val="002060"/>
                </a:solidFill>
              </a:rPr>
              <a:t>Website</a:t>
            </a:r>
          </a:p>
          <a:p>
            <a:pPr marL="800100" lvl="1" indent="-342900" algn="l">
              <a:buFont typeface="Wingdings" panose="05000000000000000000" pitchFamily="2" charset="2"/>
              <a:buChar char="§"/>
            </a:pPr>
            <a:r>
              <a:rPr lang="en-US" dirty="0">
                <a:solidFill>
                  <a:srgbClr val="002060"/>
                </a:solidFill>
              </a:rPr>
              <a:t>Machine-learning</a:t>
            </a:r>
          </a:p>
          <a:p>
            <a:pPr marL="800100" lvl="1" indent="-342900" algn="l">
              <a:buFont typeface="Wingdings" panose="05000000000000000000" pitchFamily="2" charset="2"/>
              <a:buChar char="§"/>
            </a:pPr>
            <a:r>
              <a:rPr lang="en-US" dirty="0">
                <a:solidFill>
                  <a:srgbClr val="002060"/>
                </a:solidFill>
              </a:rPr>
              <a:t>Tableau</a:t>
            </a:r>
          </a:p>
        </p:txBody>
      </p:sp>
    </p:spTree>
    <p:extLst>
      <p:ext uri="{BB962C8B-B14F-4D97-AF65-F5344CB8AC3E}">
        <p14:creationId xmlns:p14="http://schemas.microsoft.com/office/powerpoint/2010/main" val="246296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Project Title &amp; Description</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898871" y="1314253"/>
            <a:ext cx="10515600" cy="50518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Title - “Homicides over the past decade”</a:t>
            </a:r>
          </a:p>
          <a:p>
            <a:pPr marL="457200" indent="-457200" algn="l">
              <a:buFont typeface="Wingdings" panose="05000000000000000000" pitchFamily="2" charset="2"/>
              <a:buChar char="§"/>
            </a:pPr>
            <a:r>
              <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We have selected above as our Title / theme to perform the data analysis</a:t>
            </a:r>
          </a:p>
          <a:p>
            <a:pPr marL="457200" indent="-457200" algn="l">
              <a:buFont typeface="Wingdings" panose="05000000000000000000" pitchFamily="2" charset="2"/>
              <a:buChar char="§"/>
            </a:pPr>
            <a:r>
              <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PROJECT 4  - Our main purpose is to use a standard dataset and utilize various tools that we learn so far i.e. – machine learning, Tableau</a:t>
            </a:r>
          </a:p>
          <a:p>
            <a:pPr marL="914400" lvl="1" indent="-457200" algn="l">
              <a:buFont typeface="Wingdings" panose="05000000000000000000" pitchFamily="2" charset="2"/>
              <a:buChar char="§"/>
            </a:pPr>
            <a:r>
              <a:rPr lang="en-US"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Ability to connect to a file set</a:t>
            </a:r>
          </a:p>
          <a:p>
            <a:pPr marL="914400" lvl="1" indent="-457200" algn="l">
              <a:buFont typeface="Wingdings" panose="05000000000000000000" pitchFamily="2" charset="2"/>
              <a:buChar char="§"/>
            </a:pPr>
            <a:r>
              <a:rPr lang="en-US"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Ability to fetch data and organize them with various useable data frame</a:t>
            </a:r>
          </a:p>
          <a:p>
            <a:pPr marL="914400" lvl="1" indent="-457200" algn="l">
              <a:buFont typeface="Wingdings" panose="05000000000000000000" pitchFamily="2" charset="2"/>
              <a:buChar char="§"/>
            </a:pPr>
            <a:r>
              <a:rPr lang="en-US"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Perform supervised model / predictions</a:t>
            </a:r>
          </a:p>
          <a:p>
            <a:pPr marL="914400" lvl="1" indent="-457200" algn="l">
              <a:buFont typeface="Wingdings" panose="05000000000000000000" pitchFamily="2" charset="2"/>
              <a:buChar char="§"/>
            </a:pPr>
            <a:r>
              <a:rPr lang="en-US"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To use correlation and create various Bar, Donut, line charts using Tableau</a:t>
            </a:r>
          </a:p>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Data Collection- </a:t>
            </a:r>
            <a:r>
              <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The Washington Post collected data on more than 52,000 criminal homicides over the past decade in 50 of the largest American cities. The data included the location of the killing, whether an arrest was made and, in most cases, basic demographic information about each victim.  Reporters received data in many formats, including paper, and worked for months to clean and standardize it, comparing homicide counts and aggregate closure rates with FBI data to ensure the records were as accurate as possible.</a:t>
            </a:r>
            <a:endParaRPr lang="en-US" sz="2000" dirty="0">
              <a:solidFill>
                <a:schemeClr val="tx2">
                  <a:lumMod val="50000"/>
                </a:schemeClr>
              </a:solidFill>
            </a:endParaRPr>
          </a:p>
        </p:txBody>
      </p:sp>
    </p:spTree>
    <p:extLst>
      <p:ext uri="{BB962C8B-B14F-4D97-AF65-F5344CB8AC3E}">
        <p14:creationId xmlns:p14="http://schemas.microsoft.com/office/powerpoint/2010/main" val="76138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INSPIRATION</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10515600" cy="39077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Why did you decide to use that topic? Inspiration, etc.</a:t>
            </a:r>
          </a:p>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Carlos – </a:t>
            </a:r>
            <a:r>
              <a:rPr lang="en-US" sz="2000" b="0" i="0" dirty="0">
                <a:solidFill>
                  <a:schemeClr val="tx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My inspiration is to analyzing a homicides dataset to investigate how victim age influences arrest outcomes in  cases</a:t>
            </a:r>
            <a:endPar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Raj – </a:t>
            </a:r>
            <a:r>
              <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To learn more about </a:t>
            </a:r>
            <a:r>
              <a:rPr lang="en-US" sz="2000" b="0" i="0" dirty="0">
                <a:solidFill>
                  <a:schemeClr val="tx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homicides dataset and related investigation</a:t>
            </a:r>
            <a:r>
              <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 and used acquired knowledge of the data science bootcamp for the data analysis. Eventually, participate in the volunteer program to help community to serve better.</a:t>
            </a:r>
          </a:p>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Ann – </a:t>
            </a:r>
            <a:r>
              <a:rPr lang="en-US" sz="2000" b="0" i="0" dirty="0">
                <a:solidFill>
                  <a:schemeClr val="tx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I am interested in knowing more about the shared factors among all the homicide cases.</a:t>
            </a:r>
          </a:p>
          <a:p>
            <a:pPr marL="457200" indent="-457200" algn="l">
              <a:buFont typeface="Wingdings" panose="05000000000000000000" pitchFamily="2" charset="2"/>
              <a:buChar char="§"/>
            </a:pPr>
            <a:r>
              <a:rPr lang="en-US" sz="2000" b="1"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rPr>
              <a:t>John – </a:t>
            </a:r>
            <a:r>
              <a:rPr lang="en-US" sz="2000" b="0" i="0" dirty="0">
                <a:solidFill>
                  <a:schemeClr val="tx2">
                    <a:lumMod val="50000"/>
                  </a:schemeClr>
                </a:solidFill>
                <a:effectLst/>
                <a:latin typeface="Calibri Light" panose="020F0302020204030204" pitchFamily="34" charset="0"/>
                <a:ea typeface="Calibri Light" panose="020F0302020204030204" pitchFamily="34" charset="0"/>
                <a:cs typeface="Calibri Light" panose="020F0302020204030204" pitchFamily="34" charset="0"/>
              </a:rPr>
              <a:t>Homicides are never a good thing. Having a better understanding of which populations are affected will help us better address homicide to protect these demographics.</a:t>
            </a:r>
            <a:endParaRPr lang="en-US" sz="2000" dirty="0">
              <a:solidFill>
                <a:schemeClr val="tx2">
                  <a:lumMod val="5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434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DATA</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10515600" cy="24040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Source of DATASET – Kaggle.com</a:t>
            </a:r>
          </a:p>
          <a:p>
            <a:pPr marL="800100" lvl="1" indent="-342900" algn="l">
              <a:buFont typeface="Wingdings" panose="05000000000000000000" pitchFamily="2" charset="2"/>
              <a:buChar char="§"/>
            </a:pPr>
            <a:r>
              <a:rPr lang="en-US" b="1" i="0" dirty="0">
                <a:solidFill>
                  <a:schemeClr val="tx2">
                    <a:lumMod val="50000"/>
                  </a:schemeClr>
                </a:solidFill>
                <a:effectLst/>
                <a:latin typeface="+mj-lt"/>
              </a:rPr>
              <a:t>File Name 1</a:t>
            </a:r>
            <a:r>
              <a:rPr lang="en-US" b="0" i="0" dirty="0">
                <a:solidFill>
                  <a:schemeClr val="tx2">
                    <a:lumMod val="50000"/>
                  </a:schemeClr>
                </a:solidFill>
                <a:effectLst/>
                <a:latin typeface="+mj-lt"/>
              </a:rPr>
              <a:t>	- </a:t>
            </a:r>
            <a:r>
              <a:rPr lang="en-US" dirty="0">
                <a:solidFill>
                  <a:schemeClr val="tx2">
                    <a:lumMod val="50000"/>
                  </a:schemeClr>
                </a:solidFill>
                <a:latin typeface="+mj-lt"/>
              </a:rPr>
              <a:t>homicide-data.csv     (size : ~5MB ; ~52,000 records))</a:t>
            </a:r>
          </a:p>
          <a:p>
            <a:pPr marL="800100" lvl="1" indent="-342900" algn="l">
              <a:buFont typeface="Wingdings" panose="05000000000000000000" pitchFamily="2" charset="2"/>
              <a:buChar char="§"/>
            </a:pPr>
            <a:endParaRPr lang="en-US" dirty="0">
              <a:solidFill>
                <a:schemeClr val="tx2">
                  <a:lumMod val="50000"/>
                </a:schemeClr>
              </a:solidFill>
              <a:latin typeface="+mj-lt"/>
            </a:endParaRPr>
          </a:p>
          <a:p>
            <a:pPr marL="800100" lvl="1" indent="-342900" algn="l">
              <a:buFont typeface="Wingdings" panose="05000000000000000000" pitchFamily="2" charset="2"/>
              <a:buChar char="§"/>
            </a:pPr>
            <a:r>
              <a:rPr lang="en-US" dirty="0">
                <a:solidFill>
                  <a:schemeClr val="tx2">
                    <a:lumMod val="50000"/>
                  </a:schemeClr>
                </a:solidFill>
                <a:latin typeface="+mj-lt"/>
              </a:rPr>
              <a:t>Link is as below----</a:t>
            </a:r>
          </a:p>
          <a:p>
            <a:pPr marL="800100" lvl="1" indent="-342900" algn="l">
              <a:buFont typeface="Wingdings" panose="05000000000000000000" pitchFamily="2" charset="2"/>
              <a:buChar char="§"/>
            </a:pPr>
            <a:r>
              <a:rPr lang="en-US" dirty="0">
                <a:solidFill>
                  <a:schemeClr val="bg2">
                    <a:lumMod val="50000"/>
                  </a:schemeClr>
                </a:solidFill>
                <a:latin typeface="+mj-lt"/>
                <a:hlinkClick r:id="rId3"/>
              </a:rPr>
              <a:t>https://www.kaggle.com/datasets/joebeachcapital/homicides</a:t>
            </a:r>
            <a:endParaRPr lang="en-US" dirty="0">
              <a:solidFill>
                <a:schemeClr val="bg2">
                  <a:lumMod val="50000"/>
                </a:schemeClr>
              </a:solidFill>
              <a:latin typeface="+mj-lt"/>
            </a:endParaRPr>
          </a:p>
          <a:p>
            <a:pPr lvl="1" algn="l"/>
            <a:endParaRPr lang="en-US" dirty="0">
              <a:solidFill>
                <a:schemeClr val="bg2">
                  <a:lumMod val="50000"/>
                </a:schemeClr>
              </a:solidFill>
              <a:latin typeface="+mj-lt"/>
            </a:endParaRPr>
          </a:p>
        </p:txBody>
      </p:sp>
      <p:graphicFrame>
        <p:nvGraphicFramePr>
          <p:cNvPr id="2" name="Table 1">
            <a:extLst>
              <a:ext uri="{FF2B5EF4-FFF2-40B4-BE49-F238E27FC236}">
                <a16:creationId xmlns:a16="http://schemas.microsoft.com/office/drawing/2014/main" id="{F21CA2D7-73B4-7C02-CF8F-54F84C90BC19}"/>
              </a:ext>
            </a:extLst>
          </p:cNvPr>
          <p:cNvGraphicFramePr>
            <a:graphicFrameLocks noGrp="1"/>
          </p:cNvGraphicFramePr>
          <p:nvPr>
            <p:extLst>
              <p:ext uri="{D42A27DB-BD31-4B8C-83A1-F6EECF244321}">
                <p14:modId xmlns:p14="http://schemas.microsoft.com/office/powerpoint/2010/main" val="2071777011"/>
              </p:ext>
            </p:extLst>
          </p:nvPr>
        </p:nvGraphicFramePr>
        <p:xfrm>
          <a:off x="840401" y="4615109"/>
          <a:ext cx="9906002" cy="1720110"/>
        </p:xfrm>
        <a:graphic>
          <a:graphicData uri="http://schemas.openxmlformats.org/drawingml/2006/table">
            <a:tbl>
              <a:tblPr/>
              <a:tblGrid>
                <a:gridCol w="692879">
                  <a:extLst>
                    <a:ext uri="{9D8B030D-6E8A-4147-A177-3AD203B41FA5}">
                      <a16:colId xmlns:a16="http://schemas.microsoft.com/office/drawing/2014/main" val="2272819069"/>
                    </a:ext>
                  </a:extLst>
                </a:gridCol>
                <a:gridCol w="736184">
                  <a:extLst>
                    <a:ext uri="{9D8B030D-6E8A-4147-A177-3AD203B41FA5}">
                      <a16:colId xmlns:a16="http://schemas.microsoft.com/office/drawing/2014/main" val="4044044637"/>
                    </a:ext>
                  </a:extLst>
                </a:gridCol>
                <a:gridCol w="1385757">
                  <a:extLst>
                    <a:ext uri="{9D8B030D-6E8A-4147-A177-3AD203B41FA5}">
                      <a16:colId xmlns:a16="http://schemas.microsoft.com/office/drawing/2014/main" val="1199908156"/>
                    </a:ext>
                  </a:extLst>
                </a:gridCol>
                <a:gridCol w="1775502">
                  <a:extLst>
                    <a:ext uri="{9D8B030D-6E8A-4147-A177-3AD203B41FA5}">
                      <a16:colId xmlns:a16="http://schemas.microsoft.com/office/drawing/2014/main" val="314467746"/>
                    </a:ext>
                  </a:extLst>
                </a:gridCol>
                <a:gridCol w="595443">
                  <a:extLst>
                    <a:ext uri="{9D8B030D-6E8A-4147-A177-3AD203B41FA5}">
                      <a16:colId xmlns:a16="http://schemas.microsoft.com/office/drawing/2014/main" val="3526248304"/>
                    </a:ext>
                  </a:extLst>
                </a:gridCol>
                <a:gridCol w="562964">
                  <a:extLst>
                    <a:ext uri="{9D8B030D-6E8A-4147-A177-3AD203B41FA5}">
                      <a16:colId xmlns:a16="http://schemas.microsoft.com/office/drawing/2014/main" val="4046838934"/>
                    </a:ext>
                  </a:extLst>
                </a:gridCol>
                <a:gridCol w="552138">
                  <a:extLst>
                    <a:ext uri="{9D8B030D-6E8A-4147-A177-3AD203B41FA5}">
                      <a16:colId xmlns:a16="http://schemas.microsoft.com/office/drawing/2014/main" val="644527793"/>
                    </a:ext>
                  </a:extLst>
                </a:gridCol>
                <a:gridCol w="779489">
                  <a:extLst>
                    <a:ext uri="{9D8B030D-6E8A-4147-A177-3AD203B41FA5}">
                      <a16:colId xmlns:a16="http://schemas.microsoft.com/office/drawing/2014/main" val="3298114422"/>
                    </a:ext>
                  </a:extLst>
                </a:gridCol>
                <a:gridCol w="281482">
                  <a:extLst>
                    <a:ext uri="{9D8B030D-6E8A-4147-A177-3AD203B41FA5}">
                      <a16:colId xmlns:a16="http://schemas.microsoft.com/office/drawing/2014/main" val="2223769630"/>
                    </a:ext>
                  </a:extLst>
                </a:gridCol>
                <a:gridCol w="714531">
                  <a:extLst>
                    <a:ext uri="{9D8B030D-6E8A-4147-A177-3AD203B41FA5}">
                      <a16:colId xmlns:a16="http://schemas.microsoft.com/office/drawing/2014/main" val="1449090657"/>
                    </a:ext>
                  </a:extLst>
                </a:gridCol>
                <a:gridCol w="747010">
                  <a:extLst>
                    <a:ext uri="{9D8B030D-6E8A-4147-A177-3AD203B41FA5}">
                      <a16:colId xmlns:a16="http://schemas.microsoft.com/office/drawing/2014/main" val="3282079519"/>
                    </a:ext>
                  </a:extLst>
                </a:gridCol>
                <a:gridCol w="1082623">
                  <a:extLst>
                    <a:ext uri="{9D8B030D-6E8A-4147-A177-3AD203B41FA5}">
                      <a16:colId xmlns:a16="http://schemas.microsoft.com/office/drawing/2014/main" val="1371775827"/>
                    </a:ext>
                  </a:extLst>
                </a:gridCol>
              </a:tblGrid>
              <a:tr h="158063">
                <a:tc>
                  <a:txBody>
                    <a:bodyPr/>
                    <a:lstStyle/>
                    <a:p>
                      <a:pPr algn="l" fontAlgn="b"/>
                      <a:r>
                        <a:rPr lang="en-US" sz="900" b="0" i="0" u="none" strike="noStrike" dirty="0">
                          <a:solidFill>
                            <a:srgbClr val="002060"/>
                          </a:solidFill>
                          <a:effectLst/>
                          <a:latin typeface="Calibri" panose="020F0502020204030204" pitchFamily="34" charset="0"/>
                        </a:rPr>
                        <a:t>uid</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reported_date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victim_last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victim_first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victim_race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victim_age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victim_sex</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city</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state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lat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lon</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disposition</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518636319"/>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20100504</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GARCIA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JUAN</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78</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35.0957885</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-106.5385549</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without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779040311"/>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20100216</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MONTOYA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CAMERON</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35.0568104</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-106.715321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by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586791209"/>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Alb-000003</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20100601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SATTERFIELD</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VIVIANA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White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15</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Female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35.086092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-106.695568</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without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62681847"/>
                  </a:ext>
                </a:extLst>
              </a:tr>
              <a:tr h="85641">
                <a:tc>
                  <a:txBody>
                    <a:bodyPr/>
                    <a:lstStyle/>
                    <a:p>
                      <a:pPr algn="l" fontAlgn="b"/>
                      <a:r>
                        <a:rPr lang="en-US" sz="900" b="0" i="0" u="none" strike="noStrike" dirty="0">
                          <a:solidFill>
                            <a:srgbClr val="002060"/>
                          </a:solidFill>
                          <a:effectLst/>
                          <a:latin typeface="Calibri" panose="020F0502020204030204" pitchFamily="34" charset="0"/>
                        </a:rPr>
                        <a:t>Alb-000004</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20100101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MENDIOLA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CARLOS</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35.0784929</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-106.5560938</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by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54640208"/>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Alb-000005</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20100102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MULA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VIVIAN</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White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72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Female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35.1303568</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-106.5809862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without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494756281"/>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Alb-000006</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20100126</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BOOK</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GERALDINE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White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91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Female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35.15111</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-106.537797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Open/No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362374855"/>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20100127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MALDONADO</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DAVID</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52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35.1117847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-106.7126144</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by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469924822"/>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Alb-000008</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20100127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MALDONADO</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CONNIE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52</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Female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35.1117847</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-106.7126144</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Closed by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933771439"/>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Alb-000009</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20100130</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MARTIN-LEYVA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GUSTAVO</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White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56</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35.0753799</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-106.5534583</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Open/No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209415693"/>
                  </a:ext>
                </a:extLst>
              </a:tr>
              <a:tr h="158063">
                <a:tc>
                  <a:txBody>
                    <a:bodyPr/>
                    <a:lstStyle/>
                    <a:p>
                      <a:pPr algn="l" fontAlgn="b"/>
                      <a:r>
                        <a:rPr lang="en-US" sz="900" b="0" i="0" u="none" strike="noStrike" dirty="0">
                          <a:solidFill>
                            <a:srgbClr val="002060"/>
                          </a:solidFill>
                          <a:effectLst/>
                          <a:latin typeface="Calibri" panose="020F0502020204030204" pitchFamily="34" charset="0"/>
                        </a:rPr>
                        <a:t>Alb-000010</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20100210</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HERRERA</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ISRAEL</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Hispanic</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43</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Male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Albuquerque</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NM</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35.0659296</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r" fontAlgn="b"/>
                      <a:r>
                        <a:rPr lang="en-US" sz="900" b="0" i="0" u="none" strike="noStrike" dirty="0">
                          <a:solidFill>
                            <a:srgbClr val="002060"/>
                          </a:solidFill>
                          <a:effectLst/>
                          <a:latin typeface="Calibri" panose="020F0502020204030204" pitchFamily="34" charset="0"/>
                        </a:rPr>
                        <a:t>-106.5722875</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fontAlgn="b"/>
                      <a:r>
                        <a:rPr lang="en-US" sz="900" b="0" i="0" u="none" strike="noStrike" dirty="0">
                          <a:solidFill>
                            <a:srgbClr val="002060"/>
                          </a:solidFill>
                          <a:effectLst/>
                          <a:latin typeface="Calibri" panose="020F0502020204030204" pitchFamily="34" charset="0"/>
                        </a:rPr>
                        <a:t>Open/No arrest</a:t>
                      </a:r>
                    </a:p>
                  </a:txBody>
                  <a:tcPr marL="2320" marR="2320" marT="2320"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178358873"/>
                  </a:ext>
                </a:extLst>
              </a:tr>
            </a:tbl>
          </a:graphicData>
        </a:graphic>
      </p:graphicFrame>
    </p:spTree>
    <p:extLst>
      <p:ext uri="{BB962C8B-B14F-4D97-AF65-F5344CB8AC3E}">
        <p14:creationId xmlns:p14="http://schemas.microsoft.com/office/powerpoint/2010/main" val="238152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PLANNING</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Color palette</a:t>
            </a:r>
          </a:p>
          <a:p>
            <a:pPr marL="285750" indent="-285750" algn="l">
              <a:buFont typeface="Wingdings" panose="05000000000000000000" pitchFamily="2" charset="2"/>
              <a:buChar char="§"/>
            </a:pPr>
            <a:r>
              <a:rPr lang="en-US" sz="2000" b="1" dirty="0">
                <a:solidFill>
                  <a:schemeClr val="tx2">
                    <a:lumMod val="50000"/>
                  </a:schemeClr>
                </a:solidFill>
                <a:latin typeface="+mj-lt"/>
              </a:rPr>
              <a:t>Mixed selection – low gray</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
        <p:nvSpPr>
          <p:cNvPr id="3" name="Content Placeholder 2">
            <a:extLst>
              <a:ext uri="{FF2B5EF4-FFF2-40B4-BE49-F238E27FC236}">
                <a16:creationId xmlns:a16="http://schemas.microsoft.com/office/drawing/2014/main" id="{A8639995-286B-C21F-C859-1A8DD700EAA9}"/>
              </a:ext>
            </a:extLst>
          </p:cNvPr>
          <p:cNvSpPr txBox="1">
            <a:spLocks/>
          </p:cNvSpPr>
          <p:nvPr/>
        </p:nvSpPr>
        <p:spPr>
          <a:xfrm>
            <a:off x="6780355"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Expected Outcome - of the data analysis</a:t>
            </a:r>
          </a:p>
          <a:p>
            <a:pPr marL="285750" indent="-285750" algn="l">
              <a:buFont typeface="Wingdings" panose="05000000000000000000" pitchFamily="2" charset="2"/>
              <a:buChar char="§"/>
            </a:pPr>
            <a:r>
              <a:rPr lang="en-US" sz="2000" b="0" i="0" dirty="0">
                <a:solidFill>
                  <a:schemeClr val="tx2">
                    <a:lumMod val="50000"/>
                  </a:schemeClr>
                </a:solidFill>
                <a:effectLst/>
                <a:latin typeface="+mj-lt"/>
              </a:rPr>
              <a:t>What are at least THREE research questions you want to explore/answer in this data source?</a:t>
            </a:r>
          </a:p>
          <a:p>
            <a:pPr marL="742950" lvl="1" indent="-285750" algn="l">
              <a:buFont typeface="Wingdings" panose="05000000000000000000" pitchFamily="2" charset="2"/>
              <a:buChar char="§"/>
            </a:pPr>
            <a:r>
              <a:rPr lang="en-US" b="0" i="0" dirty="0">
                <a:solidFill>
                  <a:schemeClr val="tx2">
                    <a:lumMod val="50000"/>
                  </a:schemeClr>
                </a:solidFill>
                <a:effectLst/>
                <a:latin typeface="+mj-lt"/>
              </a:rPr>
              <a:t>How race / age data summaries</a:t>
            </a:r>
          </a:p>
          <a:p>
            <a:pPr marL="742950" lvl="1" indent="-285750" algn="l">
              <a:buFont typeface="Wingdings" panose="05000000000000000000" pitchFamily="2" charset="2"/>
              <a:buChar char="§"/>
            </a:pPr>
            <a:r>
              <a:rPr lang="en-US" b="0" i="0" dirty="0">
                <a:solidFill>
                  <a:schemeClr val="tx2">
                    <a:lumMod val="50000"/>
                  </a:schemeClr>
                </a:solidFill>
                <a:effectLst/>
                <a:latin typeface="+mj-lt"/>
              </a:rPr>
              <a:t>Homicide over a period of time</a:t>
            </a:r>
            <a:endParaRPr lang="en-US" dirty="0">
              <a:solidFill>
                <a:schemeClr val="tx2">
                  <a:lumMod val="50000"/>
                </a:schemeClr>
              </a:solidFill>
              <a:latin typeface="+mj-lt"/>
            </a:endParaRPr>
          </a:p>
          <a:p>
            <a:pPr marL="742950" lvl="1" indent="-285750" algn="l">
              <a:buFont typeface="Wingdings" panose="05000000000000000000" pitchFamily="2" charset="2"/>
              <a:buChar char="§"/>
            </a:pPr>
            <a:r>
              <a:rPr lang="en-US" dirty="0">
                <a:solidFill>
                  <a:schemeClr val="tx2">
                    <a:lumMod val="50000"/>
                  </a:schemeClr>
                </a:solidFill>
                <a:latin typeface="+mj-lt"/>
              </a:rPr>
              <a:t>Census data merge with homicide data to see population / demographic</a:t>
            </a:r>
            <a:endParaRPr lang="en-US" b="0" i="0" dirty="0">
              <a:solidFill>
                <a:schemeClr val="tx2">
                  <a:lumMod val="50000"/>
                </a:schemeClr>
              </a:solidFill>
              <a:effectLst/>
              <a:latin typeface="+mj-lt"/>
            </a:endParaRPr>
          </a:p>
          <a:p>
            <a:pPr marL="285750" indent="-285750" algn="l">
              <a:buFont typeface="Wingdings" panose="05000000000000000000" pitchFamily="2" charset="2"/>
              <a:buChar char="§"/>
            </a:pPr>
            <a:r>
              <a:rPr lang="en-US" sz="2000" b="1" i="0" dirty="0">
                <a:solidFill>
                  <a:schemeClr val="tx2">
                    <a:lumMod val="50000"/>
                  </a:schemeClr>
                </a:solidFill>
                <a:effectLst/>
                <a:latin typeface="+mj-lt"/>
              </a:rPr>
              <a:t>Additional Research Questions to Answer</a:t>
            </a:r>
          </a:p>
          <a:p>
            <a:pPr marL="742950" lvl="1" indent="-285750" algn="l">
              <a:buFont typeface="Wingdings" panose="05000000000000000000" pitchFamily="2" charset="2"/>
              <a:buChar char="§"/>
            </a:pPr>
            <a:r>
              <a:rPr lang="en-US" dirty="0">
                <a:solidFill>
                  <a:schemeClr val="tx2">
                    <a:lumMod val="50000"/>
                  </a:schemeClr>
                </a:solidFill>
                <a:latin typeface="+mj-lt"/>
              </a:rPr>
              <a:t>Per 100,000 rate of homicides</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168801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DATA CLEANING</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xxxxxxxxxxxxxxxxxxxxxxxxxxxxxxxxxxxxxxx</a:t>
            </a:r>
          </a:p>
          <a:p>
            <a:pPr marL="285750" indent="-285750" algn="l">
              <a:buFont typeface="Wingdings" panose="05000000000000000000" pitchFamily="2" charset="2"/>
              <a:buChar char="§"/>
            </a:pPr>
            <a:r>
              <a:rPr lang="en-US" sz="2000" b="1" dirty="0">
                <a:solidFill>
                  <a:schemeClr val="tx2">
                    <a:lumMod val="50000"/>
                  </a:schemeClr>
                </a:solidFill>
                <a:latin typeface="+mj-lt"/>
              </a:rPr>
              <a:t>xxxxxxxxxxxxxxxxxxxxxxxxxxxxxxxxxx</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346024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9000" r="-9000"/>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516FE5-15CA-CC18-CA90-2A037E4A4D68}"/>
              </a:ext>
            </a:extLst>
          </p:cNvPr>
          <p:cNvSpPr txBox="1">
            <a:spLocks/>
          </p:cNvSpPr>
          <p:nvPr/>
        </p:nvSpPr>
        <p:spPr>
          <a:xfrm>
            <a:off x="946542" y="222114"/>
            <a:ext cx="10515600" cy="9783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tx2">
                    <a:lumMod val="50000"/>
                  </a:schemeClr>
                </a:solidFill>
              </a:rPr>
              <a:t>WEBSIDE DEVELOPMENT</a:t>
            </a:r>
            <a:endParaRPr lang="en-US" sz="4000" dirty="0">
              <a:solidFill>
                <a:schemeClr val="tx2">
                  <a:lumMod val="50000"/>
                </a:schemeClr>
              </a:solidFill>
            </a:endParaRPr>
          </a:p>
        </p:txBody>
      </p:sp>
      <p:sp>
        <p:nvSpPr>
          <p:cNvPr id="11" name="Content Placeholder 2">
            <a:extLst>
              <a:ext uri="{FF2B5EF4-FFF2-40B4-BE49-F238E27FC236}">
                <a16:creationId xmlns:a16="http://schemas.microsoft.com/office/drawing/2014/main" id="{694FE1D8-DDD0-957B-5431-FE33F6BAB920}"/>
              </a:ext>
            </a:extLst>
          </p:cNvPr>
          <p:cNvSpPr txBox="1">
            <a:spLocks/>
          </p:cNvSpPr>
          <p:nvPr/>
        </p:nvSpPr>
        <p:spPr>
          <a:xfrm>
            <a:off x="985544" y="1561272"/>
            <a:ext cx="4946500" cy="404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i="0" dirty="0">
                <a:solidFill>
                  <a:schemeClr val="tx2">
                    <a:lumMod val="50000"/>
                  </a:schemeClr>
                </a:solidFill>
                <a:effectLst/>
                <a:latin typeface="+mj-lt"/>
              </a:rPr>
              <a:t>xxxxxxxxxxxxxxxxxxxxxxxxxxxxxxxxxxxxxxx</a:t>
            </a:r>
          </a:p>
          <a:p>
            <a:pPr marL="285750" indent="-285750" algn="l">
              <a:buFont typeface="Wingdings" panose="05000000000000000000" pitchFamily="2" charset="2"/>
              <a:buChar char="§"/>
            </a:pPr>
            <a:r>
              <a:rPr lang="en-US" sz="2000" b="1" dirty="0">
                <a:solidFill>
                  <a:schemeClr val="tx2">
                    <a:lumMod val="50000"/>
                  </a:schemeClr>
                </a:solidFill>
                <a:latin typeface="+mj-lt"/>
              </a:rPr>
              <a:t>xxxxxxxxxxxxxxxxxxxxxxxxxxxxxxxxxx</a:t>
            </a:r>
          </a:p>
          <a:p>
            <a:pPr marL="742950" lvl="1" indent="-285750" algn="l">
              <a:buFont typeface="Wingdings" panose="05000000000000000000" pitchFamily="2" charset="2"/>
              <a:buChar char="§"/>
            </a:pPr>
            <a:endParaRPr lang="en-US" dirty="0">
              <a:solidFill>
                <a:schemeClr val="tx2">
                  <a:lumMod val="50000"/>
                </a:schemeClr>
              </a:solidFill>
              <a:latin typeface="+mj-lt"/>
            </a:endParaRPr>
          </a:p>
        </p:txBody>
      </p:sp>
    </p:spTree>
    <p:extLst>
      <p:ext uri="{BB962C8B-B14F-4D97-AF65-F5344CB8AC3E}">
        <p14:creationId xmlns:p14="http://schemas.microsoft.com/office/powerpoint/2010/main" val="3757946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TotalTime>
  <Words>676</Words>
  <Application>Microsoft Office PowerPoint</Application>
  <PresentationFormat>Widescreen</PresentationFormat>
  <Paragraphs>199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Homicide over the past decade Project-4 Group-1 SMU Data Science Bootcamp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Homicide over the past decade Project 4 Data Analysis SMU Data Science Bootcamp</dc:title>
  <dc:creator>Raj Agrawal</dc:creator>
  <cp:lastModifiedBy>Raj Agrawal</cp:lastModifiedBy>
  <cp:revision>4</cp:revision>
  <dcterms:created xsi:type="dcterms:W3CDTF">2023-09-17T18:48:40Z</dcterms:created>
  <dcterms:modified xsi:type="dcterms:W3CDTF">2023-09-17T19:44:56Z</dcterms:modified>
</cp:coreProperties>
</file>