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65" r:id="rId4"/>
    <p:sldId id="271" r:id="rId5"/>
    <p:sldId id="268" r:id="rId6"/>
    <p:sldId id="269" r:id="rId7"/>
    <p:sldId id="272" r:id="rId8"/>
    <p:sldId id="270" r:id="rId9"/>
    <p:sldId id="273" r:id="rId10"/>
    <p:sldId id="274" r:id="rId11"/>
    <p:sldId id="275" r:id="rId12"/>
    <p:sldId id="264"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3263" autoAdjust="0"/>
  </p:normalViewPr>
  <p:slideViewPr>
    <p:cSldViewPr snapToGrid="0">
      <p:cViewPr varScale="1">
        <p:scale>
          <a:sx n="62" d="100"/>
          <a:sy n="62" d="100"/>
        </p:scale>
        <p:origin x="78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F01148-2263-4665-9F09-7180AED50DC0}" type="datetimeFigureOut">
              <a:rPr lang="en-US" smtClean="0"/>
              <a:t>9/10/2023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410917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F01148-2263-4665-9F09-7180AED50DC0}"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4208248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F01148-2263-4665-9F09-7180AED50DC0}"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323933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F01148-2263-4665-9F09-7180AED50DC0}"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71C6C-1E51-4BE9-B1D6-A301BC8E7ED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4608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F01148-2263-4665-9F09-7180AED50DC0}"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3719089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F01148-2263-4665-9F09-7180AED50DC0}"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355309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F01148-2263-4665-9F09-7180AED50DC0}"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3432404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F01148-2263-4665-9F09-7180AED50DC0}"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4240197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F01148-2263-4665-9F09-7180AED50DC0}"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155041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F01148-2263-4665-9F09-7180AED50DC0}"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116510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F01148-2263-4665-9F09-7180AED50DC0}"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33207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F01148-2263-4665-9F09-7180AED50DC0}"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109999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F01148-2263-4665-9F09-7180AED50DC0}"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385136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F01148-2263-4665-9F09-7180AED50DC0}"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302579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01148-2263-4665-9F09-7180AED50DC0}" type="datetimeFigureOut">
              <a:rPr lang="en-US" smtClean="0"/>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109395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F01148-2263-4665-9F09-7180AED50DC0}"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318278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F01148-2263-4665-9F09-7180AED50DC0}"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71C6C-1E51-4BE9-B1D6-A301BC8E7ED8}" type="slidenum">
              <a:rPr lang="en-US" smtClean="0"/>
              <a:t>‹#›</a:t>
            </a:fld>
            <a:endParaRPr lang="en-US"/>
          </a:p>
        </p:txBody>
      </p:sp>
    </p:spTree>
    <p:extLst>
      <p:ext uri="{BB962C8B-B14F-4D97-AF65-F5344CB8AC3E}">
        <p14:creationId xmlns:p14="http://schemas.microsoft.com/office/powerpoint/2010/main" val="176669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F01148-2263-4665-9F09-7180AED50DC0}" type="datetimeFigureOut">
              <a:rPr lang="en-US" smtClean="0"/>
              <a:t>9/10/2023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071C6C-1E51-4BE9-B1D6-A301BC8E7ED8}" type="slidenum">
              <a:rPr lang="en-US" smtClean="0"/>
              <a:t>‹#›</a:t>
            </a:fld>
            <a:endParaRPr lang="en-US"/>
          </a:p>
        </p:txBody>
      </p:sp>
    </p:spTree>
    <p:extLst>
      <p:ext uri="{BB962C8B-B14F-4D97-AF65-F5344CB8AC3E}">
        <p14:creationId xmlns:p14="http://schemas.microsoft.com/office/powerpoint/2010/main" val="226889466"/>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1A5B5B-BEE9-53E3-714C-792162529B2B}"/>
              </a:ext>
            </a:extLst>
          </p:cNvPr>
          <p:cNvPicPr>
            <a:picLocks noChangeAspect="1"/>
          </p:cNvPicPr>
          <p:nvPr/>
        </p:nvPicPr>
        <p:blipFill>
          <a:blip r:embed="rId2"/>
          <a:stretch>
            <a:fillRect/>
          </a:stretch>
        </p:blipFill>
        <p:spPr>
          <a:xfrm>
            <a:off x="0" y="1"/>
            <a:ext cx="12192000" cy="6857999"/>
          </a:xfrm>
          <a:prstGeom prst="rect">
            <a:avLst/>
          </a:prstGeom>
        </p:spPr>
      </p:pic>
      <p:sp>
        <p:nvSpPr>
          <p:cNvPr id="2" name="Title 1">
            <a:extLst>
              <a:ext uri="{FF2B5EF4-FFF2-40B4-BE49-F238E27FC236}">
                <a16:creationId xmlns:a16="http://schemas.microsoft.com/office/drawing/2014/main" id="{C8B6924B-0CF7-3D5E-375E-BC912E26EB42}"/>
              </a:ext>
            </a:extLst>
          </p:cNvPr>
          <p:cNvSpPr>
            <a:spLocks noGrp="1"/>
          </p:cNvSpPr>
          <p:nvPr>
            <p:ph type="ctrTitle"/>
          </p:nvPr>
        </p:nvSpPr>
        <p:spPr>
          <a:xfrm>
            <a:off x="2062013" y="610398"/>
            <a:ext cx="7337157" cy="2387600"/>
          </a:xfrm>
        </p:spPr>
        <p:txBody>
          <a:bodyPr>
            <a:normAutofit/>
          </a:bodyPr>
          <a:lstStyle/>
          <a:p>
            <a:r>
              <a:rPr lang="en-US" sz="3600" b="1" dirty="0">
                <a:solidFill>
                  <a:schemeClr val="bg2">
                    <a:lumMod val="50000"/>
                  </a:schemeClr>
                </a:solidFill>
              </a:rPr>
              <a:t>Homicide over the past decade</a:t>
            </a:r>
            <a:br>
              <a:rPr lang="en-US" sz="3600" b="1" dirty="0">
                <a:solidFill>
                  <a:schemeClr val="bg2">
                    <a:lumMod val="50000"/>
                  </a:schemeClr>
                </a:solidFill>
              </a:rPr>
            </a:br>
            <a:r>
              <a:rPr lang="en-US" sz="3600" b="1" dirty="0">
                <a:solidFill>
                  <a:schemeClr val="bg2">
                    <a:lumMod val="50000"/>
                  </a:schemeClr>
                </a:solidFill>
              </a:rPr>
              <a:t>Project 4 Data Analysis</a:t>
            </a:r>
            <a:br>
              <a:rPr lang="en-US" sz="3600" b="1" dirty="0">
                <a:solidFill>
                  <a:schemeClr val="bg2">
                    <a:lumMod val="50000"/>
                  </a:schemeClr>
                </a:solidFill>
              </a:rPr>
            </a:br>
            <a:r>
              <a:rPr lang="en-US" sz="3600" b="1" dirty="0">
                <a:solidFill>
                  <a:schemeClr val="bg2">
                    <a:lumMod val="50000"/>
                  </a:schemeClr>
                </a:solidFill>
              </a:rPr>
              <a:t>SMU Data Science</a:t>
            </a:r>
          </a:p>
        </p:txBody>
      </p:sp>
      <p:sp>
        <p:nvSpPr>
          <p:cNvPr id="6" name="Subtitle 2">
            <a:extLst>
              <a:ext uri="{FF2B5EF4-FFF2-40B4-BE49-F238E27FC236}">
                <a16:creationId xmlns:a16="http://schemas.microsoft.com/office/drawing/2014/main" id="{038D6BE9-8F09-C7D9-B69B-142DCF254E1A}"/>
              </a:ext>
            </a:extLst>
          </p:cNvPr>
          <p:cNvSpPr txBox="1">
            <a:spLocks/>
          </p:cNvSpPr>
          <p:nvPr/>
        </p:nvSpPr>
        <p:spPr>
          <a:xfrm>
            <a:off x="701939" y="3387481"/>
            <a:ext cx="3144251" cy="25278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bg2">
                    <a:lumMod val="50000"/>
                  </a:schemeClr>
                </a:solidFill>
              </a:rPr>
              <a:t>Project Team Student Members :</a:t>
            </a:r>
          </a:p>
          <a:p>
            <a:pPr algn="l"/>
            <a:r>
              <a:rPr lang="en-US" sz="2000" b="1" dirty="0">
                <a:solidFill>
                  <a:schemeClr val="bg2">
                    <a:lumMod val="50000"/>
                  </a:schemeClr>
                </a:solidFill>
              </a:rPr>
              <a:t>Carlos Delarosa</a:t>
            </a:r>
          </a:p>
          <a:p>
            <a:pPr algn="l"/>
            <a:r>
              <a:rPr lang="en-US" sz="2000" b="1" dirty="0">
                <a:solidFill>
                  <a:schemeClr val="bg2">
                    <a:lumMod val="50000"/>
                  </a:schemeClr>
                </a:solidFill>
              </a:rPr>
              <a:t>Raj Agrawal</a:t>
            </a:r>
          </a:p>
          <a:p>
            <a:pPr algn="l"/>
            <a:r>
              <a:rPr lang="en-US" sz="2000" b="1" dirty="0">
                <a:solidFill>
                  <a:schemeClr val="bg2">
                    <a:lumMod val="50000"/>
                  </a:schemeClr>
                </a:solidFill>
              </a:rPr>
              <a:t>Ann Ly</a:t>
            </a:r>
          </a:p>
          <a:p>
            <a:pPr algn="l"/>
            <a:r>
              <a:rPr lang="en-US" sz="2000" b="1" dirty="0">
                <a:solidFill>
                  <a:schemeClr val="bg2">
                    <a:lumMod val="50000"/>
                  </a:schemeClr>
                </a:solidFill>
              </a:rPr>
              <a:t>John </a:t>
            </a:r>
            <a:r>
              <a:rPr lang="en-US" sz="2000" b="1" dirty="0" err="1">
                <a:solidFill>
                  <a:schemeClr val="bg2">
                    <a:lumMod val="50000"/>
                  </a:schemeClr>
                </a:solidFill>
              </a:rPr>
              <a:t>Banowsky</a:t>
            </a:r>
            <a:endParaRPr lang="en-US" sz="2000" b="1" dirty="0">
              <a:solidFill>
                <a:schemeClr val="bg2">
                  <a:lumMod val="50000"/>
                </a:schemeClr>
              </a:solidFill>
            </a:endParaRPr>
          </a:p>
        </p:txBody>
      </p:sp>
      <p:sp>
        <p:nvSpPr>
          <p:cNvPr id="7" name="Subtitle 2">
            <a:extLst>
              <a:ext uri="{FF2B5EF4-FFF2-40B4-BE49-F238E27FC236}">
                <a16:creationId xmlns:a16="http://schemas.microsoft.com/office/drawing/2014/main" id="{E5892F98-D940-542F-35B6-2E8599EC7D3E}"/>
              </a:ext>
            </a:extLst>
          </p:cNvPr>
          <p:cNvSpPr txBox="1">
            <a:spLocks/>
          </p:cNvSpPr>
          <p:nvPr/>
        </p:nvSpPr>
        <p:spPr>
          <a:xfrm>
            <a:off x="7091823" y="3387480"/>
            <a:ext cx="2029125" cy="23875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bg2">
                    <a:lumMod val="50000"/>
                  </a:schemeClr>
                </a:solidFill>
              </a:rPr>
              <a:t>Date :</a:t>
            </a:r>
          </a:p>
          <a:p>
            <a:pPr algn="l"/>
            <a:r>
              <a:rPr lang="en-US" sz="2000" b="1" dirty="0">
                <a:solidFill>
                  <a:schemeClr val="bg2">
                    <a:lumMod val="50000"/>
                  </a:schemeClr>
                </a:solidFill>
              </a:rPr>
              <a:t>07-SEP-2023</a:t>
            </a:r>
          </a:p>
        </p:txBody>
      </p:sp>
      <p:sp>
        <p:nvSpPr>
          <p:cNvPr id="10" name="Subtitle 2">
            <a:extLst>
              <a:ext uri="{FF2B5EF4-FFF2-40B4-BE49-F238E27FC236}">
                <a16:creationId xmlns:a16="http://schemas.microsoft.com/office/drawing/2014/main" id="{0B124800-77FB-6D27-DB67-9099D4DFF1EA}"/>
              </a:ext>
            </a:extLst>
          </p:cNvPr>
          <p:cNvSpPr txBox="1">
            <a:spLocks/>
          </p:cNvSpPr>
          <p:nvPr/>
        </p:nvSpPr>
        <p:spPr>
          <a:xfrm>
            <a:off x="3830725" y="3387480"/>
            <a:ext cx="3314984" cy="2387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bg2">
                    <a:lumMod val="50000"/>
                  </a:schemeClr>
                </a:solidFill>
              </a:rPr>
              <a:t>Faculty :</a:t>
            </a:r>
          </a:p>
          <a:p>
            <a:pPr algn="l"/>
            <a:r>
              <a:rPr lang="en-US" sz="2000" b="1" dirty="0">
                <a:solidFill>
                  <a:schemeClr val="bg2">
                    <a:lumMod val="50000"/>
                  </a:schemeClr>
                </a:solidFill>
              </a:rPr>
              <a:t>Alex Booth - Instructure</a:t>
            </a:r>
          </a:p>
          <a:p>
            <a:pPr algn="l"/>
            <a:r>
              <a:rPr lang="en-US" sz="2000" b="1" dirty="0" err="1">
                <a:solidFill>
                  <a:schemeClr val="bg2">
                    <a:lumMod val="50000"/>
                  </a:schemeClr>
                </a:solidFill>
              </a:rPr>
              <a:t>Sherhone</a:t>
            </a:r>
            <a:r>
              <a:rPr lang="en-US" sz="2000" b="1" dirty="0">
                <a:solidFill>
                  <a:schemeClr val="bg2">
                    <a:lumMod val="50000"/>
                  </a:schemeClr>
                </a:solidFill>
              </a:rPr>
              <a:t> Grant - TA</a:t>
            </a:r>
          </a:p>
          <a:p>
            <a:pPr algn="l"/>
            <a:r>
              <a:rPr lang="en-US" sz="2000" b="1" dirty="0">
                <a:solidFill>
                  <a:schemeClr val="bg2">
                    <a:lumMod val="50000"/>
                  </a:schemeClr>
                </a:solidFill>
              </a:rPr>
              <a:t>Sean Fleming - SSM</a:t>
            </a:r>
          </a:p>
        </p:txBody>
      </p:sp>
      <p:sp>
        <p:nvSpPr>
          <p:cNvPr id="8" name="TextBox 7">
            <a:extLst>
              <a:ext uri="{FF2B5EF4-FFF2-40B4-BE49-F238E27FC236}">
                <a16:creationId xmlns:a16="http://schemas.microsoft.com/office/drawing/2014/main" id="{9DA67165-8B3E-5BB0-4AC1-5B1C5ADAA9FF}"/>
              </a:ext>
            </a:extLst>
          </p:cNvPr>
          <p:cNvSpPr txBox="1"/>
          <p:nvPr/>
        </p:nvSpPr>
        <p:spPr>
          <a:xfrm>
            <a:off x="7996954" y="5315197"/>
            <a:ext cx="1731034" cy="523220"/>
          </a:xfrm>
          <a:prstGeom prst="rect">
            <a:avLst/>
          </a:prstGeom>
          <a:noFill/>
        </p:spPr>
        <p:txBody>
          <a:bodyPr wrap="square" rtlCol="0">
            <a:spAutoFit/>
          </a:bodyPr>
          <a:lstStyle/>
          <a:p>
            <a:r>
              <a:rPr lang="en-US" sz="2800" dirty="0"/>
              <a:t>DRAFT</a:t>
            </a:r>
          </a:p>
        </p:txBody>
      </p:sp>
    </p:spTree>
    <p:extLst>
      <p:ext uri="{BB962C8B-B14F-4D97-AF65-F5344CB8AC3E}">
        <p14:creationId xmlns:p14="http://schemas.microsoft.com/office/powerpoint/2010/main" val="215504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47E111E-6955-1FF4-822B-A61A688F08BE}"/>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630A44-326C-E27E-0364-AC6EA305AC22}"/>
              </a:ext>
            </a:extLst>
          </p:cNvPr>
          <p:cNvSpPr>
            <a:spLocks noGrp="1"/>
          </p:cNvSpPr>
          <p:nvPr>
            <p:ph type="title"/>
          </p:nvPr>
        </p:nvSpPr>
        <p:spPr>
          <a:xfrm>
            <a:off x="1141413" y="618518"/>
            <a:ext cx="9905998" cy="1048917"/>
          </a:xfrm>
        </p:spPr>
        <p:txBody>
          <a:bodyPr>
            <a:normAutofit/>
          </a:bodyPr>
          <a:lstStyle/>
          <a:p>
            <a:r>
              <a:rPr lang="en-US" sz="3200" b="1" dirty="0">
                <a:solidFill>
                  <a:schemeClr val="bg2">
                    <a:lumMod val="50000"/>
                  </a:schemeClr>
                </a:solidFill>
              </a:rPr>
              <a:t>Sample of visuals</a:t>
            </a:r>
          </a:p>
        </p:txBody>
      </p:sp>
      <p:sp>
        <p:nvSpPr>
          <p:cNvPr id="4" name="TextBox 3">
            <a:extLst>
              <a:ext uri="{FF2B5EF4-FFF2-40B4-BE49-F238E27FC236}">
                <a16:creationId xmlns:a16="http://schemas.microsoft.com/office/drawing/2014/main" id="{0C782664-3EDB-13B1-2256-96E1F39E0F2C}"/>
              </a:ext>
            </a:extLst>
          </p:cNvPr>
          <p:cNvSpPr txBox="1"/>
          <p:nvPr/>
        </p:nvSpPr>
        <p:spPr>
          <a:xfrm>
            <a:off x="1079941" y="1582230"/>
            <a:ext cx="7011346" cy="4524315"/>
          </a:xfrm>
          <a:prstGeom prst="rect">
            <a:avLst/>
          </a:prstGeom>
          <a:noFill/>
        </p:spPr>
        <p:txBody>
          <a:bodyPr wrap="square">
            <a:spAutoFit/>
          </a:bodyPr>
          <a:lstStyle/>
          <a:p>
            <a:r>
              <a:rPr lang="en-US" b="1" dirty="0">
                <a:solidFill>
                  <a:schemeClr val="bg2"/>
                </a:solidFill>
              </a:rPr>
              <a:t>Distribution</a:t>
            </a:r>
          </a:p>
          <a:p>
            <a:r>
              <a:rPr lang="en-US" dirty="0">
                <a:solidFill>
                  <a:schemeClr val="bg2"/>
                </a:solidFill>
              </a:rPr>
              <a:t>Show values in a dataset and how often they occur. The shape (or ‘skew’) of a distribution can be a memorable way of highlighting the lack of uniformity or equality in the data.</a:t>
            </a:r>
          </a:p>
          <a:p>
            <a:r>
              <a:rPr lang="en-US" dirty="0">
                <a:solidFill>
                  <a:schemeClr val="bg2"/>
                </a:solidFill>
              </a:rPr>
              <a:t>Dot Strip Plot </a:t>
            </a:r>
          </a:p>
          <a:p>
            <a:r>
              <a:rPr lang="en-US" dirty="0">
                <a:solidFill>
                  <a:schemeClr val="bg2"/>
                </a:solidFill>
              </a:rPr>
              <a:t>Dots placed in order on a strip are a space-efficient method of laying out ranks across multiple categories.</a:t>
            </a:r>
          </a:p>
          <a:p>
            <a:endParaRPr lang="en-US" dirty="0">
              <a:solidFill>
                <a:schemeClr val="bg2"/>
              </a:solidFill>
            </a:endParaRPr>
          </a:p>
          <a:p>
            <a:r>
              <a:rPr lang="en-US" b="1" dirty="0">
                <a:solidFill>
                  <a:schemeClr val="bg2"/>
                </a:solidFill>
              </a:rPr>
              <a:t>Change over Time</a:t>
            </a:r>
          </a:p>
          <a:p>
            <a:r>
              <a:rPr lang="en-US" dirty="0">
                <a:solidFill>
                  <a:schemeClr val="bg2"/>
                </a:solidFill>
              </a:rPr>
              <a:t>Give emphasis to changing trends. These can be short (intra-day) movements or extended series traversing decades or centuries: Choosing the correct time period is important to provide suitable context for the reader.</a:t>
            </a:r>
          </a:p>
          <a:p>
            <a:r>
              <a:rPr lang="en-US" dirty="0">
                <a:solidFill>
                  <a:schemeClr val="bg2"/>
                </a:solidFill>
              </a:rPr>
              <a:t>Line</a:t>
            </a:r>
          </a:p>
          <a:p>
            <a:r>
              <a:rPr lang="en-US" dirty="0">
                <a:solidFill>
                  <a:schemeClr val="bg2"/>
                </a:solidFill>
              </a:rPr>
              <a:t>The standard way to show a changing time series. If data are irregular, consider markers to represent data points.</a:t>
            </a:r>
          </a:p>
        </p:txBody>
      </p:sp>
      <p:pic>
        <p:nvPicPr>
          <p:cNvPr id="6" name="Picture 5">
            <a:extLst>
              <a:ext uri="{FF2B5EF4-FFF2-40B4-BE49-F238E27FC236}">
                <a16:creationId xmlns:a16="http://schemas.microsoft.com/office/drawing/2014/main" id="{D687EF09-2CA5-7AC2-8920-A507DFB2C508}"/>
              </a:ext>
            </a:extLst>
          </p:cNvPr>
          <p:cNvPicPr>
            <a:picLocks noChangeAspect="1"/>
          </p:cNvPicPr>
          <p:nvPr/>
        </p:nvPicPr>
        <p:blipFill>
          <a:blip r:embed="rId3"/>
          <a:stretch>
            <a:fillRect/>
          </a:stretch>
        </p:blipFill>
        <p:spPr>
          <a:xfrm>
            <a:off x="8623039" y="4225136"/>
            <a:ext cx="2707103" cy="2286000"/>
          </a:xfrm>
          <a:prstGeom prst="rect">
            <a:avLst/>
          </a:prstGeom>
        </p:spPr>
      </p:pic>
      <p:pic>
        <p:nvPicPr>
          <p:cNvPr id="8" name="Picture 7">
            <a:extLst>
              <a:ext uri="{FF2B5EF4-FFF2-40B4-BE49-F238E27FC236}">
                <a16:creationId xmlns:a16="http://schemas.microsoft.com/office/drawing/2014/main" id="{386CE9E5-A49B-1895-93F0-76C7E580EB2E}"/>
              </a:ext>
            </a:extLst>
          </p:cNvPr>
          <p:cNvPicPr>
            <a:picLocks noChangeAspect="1"/>
          </p:cNvPicPr>
          <p:nvPr/>
        </p:nvPicPr>
        <p:blipFill>
          <a:blip r:embed="rId4"/>
          <a:stretch>
            <a:fillRect/>
          </a:stretch>
        </p:blipFill>
        <p:spPr>
          <a:xfrm>
            <a:off x="8550076" y="1257553"/>
            <a:ext cx="2853030" cy="2853030"/>
          </a:xfrm>
          <a:prstGeom prst="rect">
            <a:avLst/>
          </a:prstGeom>
        </p:spPr>
      </p:pic>
    </p:spTree>
    <p:extLst>
      <p:ext uri="{BB962C8B-B14F-4D97-AF65-F5344CB8AC3E}">
        <p14:creationId xmlns:p14="http://schemas.microsoft.com/office/powerpoint/2010/main" val="134183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8ED074-3F56-4582-5401-AAE8151124B3}"/>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630A44-326C-E27E-0364-AC6EA305AC22}"/>
              </a:ext>
            </a:extLst>
          </p:cNvPr>
          <p:cNvSpPr>
            <a:spLocks noGrp="1"/>
          </p:cNvSpPr>
          <p:nvPr>
            <p:ph type="title"/>
          </p:nvPr>
        </p:nvSpPr>
        <p:spPr>
          <a:xfrm>
            <a:off x="1141413" y="618518"/>
            <a:ext cx="9905998" cy="1048917"/>
          </a:xfrm>
        </p:spPr>
        <p:txBody>
          <a:bodyPr>
            <a:normAutofit/>
          </a:bodyPr>
          <a:lstStyle/>
          <a:p>
            <a:r>
              <a:rPr lang="en-US" sz="3200" b="1" dirty="0">
                <a:solidFill>
                  <a:schemeClr val="bg2">
                    <a:lumMod val="50000"/>
                  </a:schemeClr>
                </a:solidFill>
              </a:rPr>
              <a:t>Sample of visuals</a:t>
            </a:r>
          </a:p>
        </p:txBody>
      </p:sp>
      <p:sp>
        <p:nvSpPr>
          <p:cNvPr id="4" name="TextBox 3">
            <a:extLst>
              <a:ext uri="{FF2B5EF4-FFF2-40B4-BE49-F238E27FC236}">
                <a16:creationId xmlns:a16="http://schemas.microsoft.com/office/drawing/2014/main" id="{0C782664-3EDB-13B1-2256-96E1F39E0F2C}"/>
              </a:ext>
            </a:extLst>
          </p:cNvPr>
          <p:cNvSpPr txBox="1"/>
          <p:nvPr/>
        </p:nvSpPr>
        <p:spPr>
          <a:xfrm>
            <a:off x="1079941" y="1582230"/>
            <a:ext cx="6104964" cy="5078313"/>
          </a:xfrm>
          <a:prstGeom prst="rect">
            <a:avLst/>
          </a:prstGeom>
          <a:noFill/>
        </p:spPr>
        <p:txBody>
          <a:bodyPr wrap="square">
            <a:spAutoFit/>
          </a:bodyPr>
          <a:lstStyle/>
          <a:p>
            <a:r>
              <a:rPr lang="en-US" b="1" dirty="0">
                <a:solidFill>
                  <a:schemeClr val="bg2"/>
                </a:solidFill>
              </a:rPr>
              <a:t>Part-to-Whole</a:t>
            </a:r>
          </a:p>
          <a:p>
            <a:r>
              <a:rPr lang="en-US" dirty="0">
                <a:solidFill>
                  <a:schemeClr val="bg2"/>
                </a:solidFill>
              </a:rPr>
              <a:t>Show how a single entity can be broken down into its component elements. If the reader’s interest is solely in the size of the components, consider a magnitude-type chart instead.</a:t>
            </a:r>
          </a:p>
          <a:p>
            <a:r>
              <a:rPr lang="en-US" b="1" dirty="0">
                <a:solidFill>
                  <a:schemeClr val="bg2"/>
                </a:solidFill>
              </a:rPr>
              <a:t>Donut Chart</a:t>
            </a:r>
          </a:p>
          <a:p>
            <a:r>
              <a:rPr lang="en-US" dirty="0">
                <a:solidFill>
                  <a:schemeClr val="bg2"/>
                </a:solidFill>
              </a:rPr>
              <a:t>Similar to a pie chart – but the </a:t>
            </a:r>
            <a:r>
              <a:rPr lang="en-US" dirty="0" err="1">
                <a:solidFill>
                  <a:schemeClr val="bg2"/>
                </a:solidFill>
              </a:rPr>
              <a:t>centre</a:t>
            </a:r>
            <a:r>
              <a:rPr lang="en-US" dirty="0">
                <a:solidFill>
                  <a:schemeClr val="bg2"/>
                </a:solidFill>
              </a:rPr>
              <a:t> can be a good way of making space to include more information about the data (e.g., total).</a:t>
            </a:r>
          </a:p>
          <a:p>
            <a:endParaRPr lang="en-US" dirty="0">
              <a:solidFill>
                <a:schemeClr val="bg2"/>
              </a:solidFill>
            </a:endParaRPr>
          </a:p>
          <a:p>
            <a:r>
              <a:rPr lang="en-US" b="1" dirty="0">
                <a:solidFill>
                  <a:schemeClr val="bg2"/>
                </a:solidFill>
              </a:rPr>
              <a:t>Spatial</a:t>
            </a:r>
          </a:p>
          <a:p>
            <a:r>
              <a:rPr lang="en-US" dirty="0">
                <a:solidFill>
                  <a:schemeClr val="bg2"/>
                </a:solidFill>
              </a:rPr>
              <a:t>Used only when precise locations or geographical patterns in data are more important to the reader than anything else.</a:t>
            </a:r>
          </a:p>
          <a:p>
            <a:r>
              <a:rPr lang="en-US" b="1" dirty="0">
                <a:solidFill>
                  <a:schemeClr val="bg2"/>
                </a:solidFill>
              </a:rPr>
              <a:t>Dot Density</a:t>
            </a:r>
          </a:p>
          <a:p>
            <a:r>
              <a:rPr lang="en-US" dirty="0">
                <a:solidFill>
                  <a:schemeClr val="bg2"/>
                </a:solidFill>
              </a:rPr>
              <a:t>Used to show the location of individual events/locations – make sure to annotate any patterns the reader should see.</a:t>
            </a:r>
          </a:p>
          <a:p>
            <a:r>
              <a:rPr lang="en-US" dirty="0">
                <a:solidFill>
                  <a:schemeClr val="bg2"/>
                </a:solidFill>
              </a:rPr>
              <a:t>Heat Map</a:t>
            </a:r>
          </a:p>
          <a:p>
            <a:r>
              <a:rPr lang="en-US" dirty="0">
                <a:solidFill>
                  <a:schemeClr val="bg2"/>
                </a:solidFill>
              </a:rPr>
              <a:t>Grid-based data values mapped with an intensity color scale. As choropleth map – but not snapped to an admin/political unit.</a:t>
            </a:r>
          </a:p>
        </p:txBody>
      </p:sp>
      <p:pic>
        <p:nvPicPr>
          <p:cNvPr id="5" name="Picture 4">
            <a:extLst>
              <a:ext uri="{FF2B5EF4-FFF2-40B4-BE49-F238E27FC236}">
                <a16:creationId xmlns:a16="http://schemas.microsoft.com/office/drawing/2014/main" id="{52B173FA-8CDB-9A24-22AA-6B367AE02F30}"/>
              </a:ext>
            </a:extLst>
          </p:cNvPr>
          <p:cNvPicPr>
            <a:picLocks noChangeAspect="1"/>
          </p:cNvPicPr>
          <p:nvPr/>
        </p:nvPicPr>
        <p:blipFill>
          <a:blip r:embed="rId3"/>
          <a:stretch>
            <a:fillRect/>
          </a:stretch>
        </p:blipFill>
        <p:spPr>
          <a:xfrm>
            <a:off x="8582404" y="4177191"/>
            <a:ext cx="2351975" cy="2521124"/>
          </a:xfrm>
          <a:prstGeom prst="rect">
            <a:avLst/>
          </a:prstGeom>
        </p:spPr>
      </p:pic>
      <p:pic>
        <p:nvPicPr>
          <p:cNvPr id="7" name="Picture 6">
            <a:extLst>
              <a:ext uri="{FF2B5EF4-FFF2-40B4-BE49-F238E27FC236}">
                <a16:creationId xmlns:a16="http://schemas.microsoft.com/office/drawing/2014/main" id="{FAD2E50F-6EB2-3953-58E3-6C818F3B4740}"/>
              </a:ext>
            </a:extLst>
          </p:cNvPr>
          <p:cNvPicPr>
            <a:picLocks noChangeAspect="1"/>
          </p:cNvPicPr>
          <p:nvPr/>
        </p:nvPicPr>
        <p:blipFill>
          <a:blip r:embed="rId4"/>
          <a:stretch>
            <a:fillRect/>
          </a:stretch>
        </p:blipFill>
        <p:spPr>
          <a:xfrm>
            <a:off x="8582405" y="1779313"/>
            <a:ext cx="2666999" cy="2286000"/>
          </a:xfrm>
          <a:prstGeom prst="rect">
            <a:avLst/>
          </a:prstGeom>
        </p:spPr>
      </p:pic>
    </p:spTree>
    <p:extLst>
      <p:ext uri="{BB962C8B-B14F-4D97-AF65-F5344CB8AC3E}">
        <p14:creationId xmlns:p14="http://schemas.microsoft.com/office/powerpoint/2010/main" val="175601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84F669-E29E-12AF-7174-4E34A410EFB6}"/>
              </a:ext>
            </a:extLst>
          </p:cNvPr>
          <p:cNvPicPr>
            <a:picLocks noChangeAspect="1"/>
          </p:cNvPicPr>
          <p:nvPr/>
        </p:nvPicPr>
        <p:blipFill>
          <a:blip r:embed="rId2"/>
          <a:stretch>
            <a:fill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DFF46254-F5E4-4C5E-A202-8F2A546A1990}"/>
              </a:ext>
            </a:extLst>
          </p:cNvPr>
          <p:cNvSpPr txBox="1"/>
          <p:nvPr/>
        </p:nvSpPr>
        <p:spPr>
          <a:xfrm>
            <a:off x="3043990" y="2438219"/>
            <a:ext cx="6104020" cy="1015663"/>
          </a:xfrm>
          <a:prstGeom prst="rect">
            <a:avLst/>
          </a:prstGeom>
          <a:noFill/>
        </p:spPr>
        <p:txBody>
          <a:bodyPr wrap="square">
            <a:spAutoFit/>
          </a:bodyPr>
          <a:lstStyle/>
          <a:p>
            <a:pPr algn="ctr"/>
            <a:r>
              <a:rPr lang="en-US" sz="2000" b="1" dirty="0"/>
              <a:t>Thank You</a:t>
            </a:r>
          </a:p>
          <a:p>
            <a:pPr algn="ctr"/>
            <a:endParaRPr lang="en-US" sz="2000" b="1" dirty="0"/>
          </a:p>
          <a:p>
            <a:pPr algn="ctr"/>
            <a:r>
              <a:rPr lang="en-US" sz="2000" b="1" dirty="0"/>
              <a:t>Q&amp;A</a:t>
            </a:r>
            <a:endParaRPr lang="en-US" sz="2000" dirty="0"/>
          </a:p>
        </p:txBody>
      </p:sp>
    </p:spTree>
    <p:extLst>
      <p:ext uri="{BB962C8B-B14F-4D97-AF65-F5344CB8AC3E}">
        <p14:creationId xmlns:p14="http://schemas.microsoft.com/office/powerpoint/2010/main" val="1185016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F46254-F5E4-4C5E-A202-8F2A546A1990}"/>
              </a:ext>
            </a:extLst>
          </p:cNvPr>
          <p:cNvSpPr txBox="1"/>
          <p:nvPr/>
        </p:nvSpPr>
        <p:spPr>
          <a:xfrm>
            <a:off x="3043990" y="2438219"/>
            <a:ext cx="6104020" cy="1015663"/>
          </a:xfrm>
          <a:prstGeom prst="rect">
            <a:avLst/>
          </a:prstGeom>
          <a:noFill/>
        </p:spPr>
        <p:txBody>
          <a:bodyPr wrap="square">
            <a:spAutoFit/>
          </a:bodyPr>
          <a:lstStyle/>
          <a:p>
            <a:pPr algn="ctr"/>
            <a:r>
              <a:rPr lang="en-US" sz="2000" b="1" dirty="0"/>
              <a:t>Thank You</a:t>
            </a:r>
          </a:p>
          <a:p>
            <a:pPr algn="ctr"/>
            <a:endParaRPr lang="en-US" sz="2000" b="1" dirty="0"/>
          </a:p>
          <a:p>
            <a:pPr algn="ctr"/>
            <a:r>
              <a:rPr lang="en-US" sz="2000" b="1" dirty="0"/>
              <a:t>Q&amp;A</a:t>
            </a:r>
            <a:endParaRPr lang="en-US" sz="2000" dirty="0"/>
          </a:p>
        </p:txBody>
      </p:sp>
      <p:pic>
        <p:nvPicPr>
          <p:cNvPr id="3" name="Picture 2">
            <a:extLst>
              <a:ext uri="{FF2B5EF4-FFF2-40B4-BE49-F238E27FC236}">
                <a16:creationId xmlns:a16="http://schemas.microsoft.com/office/drawing/2014/main" id="{A76F3A10-D0E3-87AE-2B50-A036CA851386}"/>
              </a:ext>
            </a:extLst>
          </p:cNvPr>
          <p:cNvPicPr>
            <a:picLocks noChangeAspect="1"/>
          </p:cNvPicPr>
          <p:nvPr/>
        </p:nvPicPr>
        <p:blipFill>
          <a:blip r:embed="rId2"/>
          <a:stretch>
            <a:fillRect/>
          </a:stretch>
        </p:blipFill>
        <p:spPr>
          <a:xfrm>
            <a:off x="340659" y="105649"/>
            <a:ext cx="11510682" cy="664670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9894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1C08BF-7E83-1822-7E65-5EA2F5DF36D7}"/>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630A44-326C-E27E-0364-AC6EA305AC22}"/>
              </a:ext>
            </a:extLst>
          </p:cNvPr>
          <p:cNvSpPr>
            <a:spLocks noGrp="1"/>
          </p:cNvSpPr>
          <p:nvPr>
            <p:ph type="title"/>
          </p:nvPr>
        </p:nvSpPr>
        <p:spPr>
          <a:xfrm>
            <a:off x="1141413" y="618518"/>
            <a:ext cx="9905998" cy="941341"/>
          </a:xfrm>
        </p:spPr>
        <p:txBody>
          <a:bodyPr>
            <a:normAutofit/>
          </a:bodyPr>
          <a:lstStyle/>
          <a:p>
            <a:r>
              <a:rPr lang="en-US" sz="3200" b="1" dirty="0">
                <a:solidFill>
                  <a:schemeClr val="bg2">
                    <a:lumMod val="50000"/>
                  </a:schemeClr>
                </a:solidFill>
              </a:rPr>
              <a:t>project title &amp; Description</a:t>
            </a:r>
          </a:p>
        </p:txBody>
      </p:sp>
      <p:sp>
        <p:nvSpPr>
          <p:cNvPr id="3" name="Content Placeholder 2">
            <a:extLst>
              <a:ext uri="{FF2B5EF4-FFF2-40B4-BE49-F238E27FC236}">
                <a16:creationId xmlns:a16="http://schemas.microsoft.com/office/drawing/2014/main" id="{A06E03FB-8140-A284-3DE8-B27E19A0595B}"/>
              </a:ext>
            </a:extLst>
          </p:cNvPr>
          <p:cNvSpPr>
            <a:spLocks noGrp="1"/>
          </p:cNvSpPr>
          <p:nvPr>
            <p:ph idx="1"/>
          </p:nvPr>
        </p:nvSpPr>
        <p:spPr>
          <a:xfrm>
            <a:off x="1030548" y="1563275"/>
            <a:ext cx="10848968" cy="5075729"/>
          </a:xfrm>
        </p:spPr>
        <p:txBody>
          <a:bodyPr>
            <a:noAutofit/>
          </a:bodyPr>
          <a:lstStyle/>
          <a:p>
            <a:pPr algn="l">
              <a:buFont typeface="Wingdings" panose="05000000000000000000" pitchFamily="2" charset="2"/>
              <a:buChar char="§"/>
            </a:pPr>
            <a:r>
              <a:rPr lang="en-US" sz="1800" b="1" i="0" dirty="0">
                <a:solidFill>
                  <a:schemeClr val="bg2">
                    <a:lumMod val="50000"/>
                  </a:schemeClr>
                </a:solidFill>
                <a:effectLst/>
                <a:latin typeface="Slack-Lato"/>
              </a:rPr>
              <a:t>Title - “Homicides over the past decade”</a:t>
            </a:r>
          </a:p>
          <a:p>
            <a:pPr algn="l">
              <a:buFont typeface="Wingdings" panose="05000000000000000000" pitchFamily="2" charset="2"/>
              <a:buChar char="§"/>
            </a:pPr>
            <a:r>
              <a:rPr lang="en-US" sz="1800" b="0" i="0" dirty="0">
                <a:solidFill>
                  <a:schemeClr val="bg2">
                    <a:lumMod val="50000"/>
                  </a:schemeClr>
                </a:solidFill>
                <a:effectLst/>
                <a:latin typeface="Slack-Lato"/>
              </a:rPr>
              <a:t>We have selected above as our Title / theme to perform the data analysis</a:t>
            </a:r>
          </a:p>
          <a:p>
            <a:pPr algn="l">
              <a:buFont typeface="Wingdings" panose="05000000000000000000" pitchFamily="2" charset="2"/>
              <a:buChar char="§"/>
            </a:pPr>
            <a:r>
              <a:rPr lang="en-US" sz="1800" b="0" i="0" dirty="0">
                <a:solidFill>
                  <a:schemeClr val="bg2">
                    <a:lumMod val="50000"/>
                  </a:schemeClr>
                </a:solidFill>
                <a:effectLst/>
                <a:latin typeface="Slack-Lato"/>
              </a:rPr>
              <a:t>PROJECT 4  - Our main purpose is to use a standard dataset and utilize various tools that we learn so far i.e. – machine learning, Tableau</a:t>
            </a:r>
          </a:p>
          <a:p>
            <a:pPr lvl="1">
              <a:buFont typeface="Wingdings" panose="05000000000000000000" pitchFamily="2" charset="2"/>
              <a:buChar char="§"/>
            </a:pPr>
            <a:r>
              <a:rPr lang="en-US" sz="1800" dirty="0">
                <a:solidFill>
                  <a:schemeClr val="bg2">
                    <a:lumMod val="50000"/>
                  </a:schemeClr>
                </a:solidFill>
                <a:latin typeface="Slack-Lato"/>
              </a:rPr>
              <a:t>Ability to connect to a file set</a:t>
            </a:r>
          </a:p>
          <a:p>
            <a:pPr lvl="1">
              <a:buFont typeface="Wingdings" panose="05000000000000000000" pitchFamily="2" charset="2"/>
              <a:buChar char="§"/>
            </a:pPr>
            <a:r>
              <a:rPr lang="en-US" sz="1800" b="0" i="0" dirty="0">
                <a:solidFill>
                  <a:schemeClr val="bg2">
                    <a:lumMod val="50000"/>
                  </a:schemeClr>
                </a:solidFill>
                <a:effectLst/>
                <a:latin typeface="Slack-Lato"/>
              </a:rPr>
              <a:t>Ability to fetch data and organize them with various useable data frame</a:t>
            </a:r>
            <a:endParaRPr lang="en-US" sz="1800" dirty="0">
              <a:solidFill>
                <a:schemeClr val="bg2">
                  <a:lumMod val="50000"/>
                </a:schemeClr>
              </a:solidFill>
              <a:latin typeface="Slack-Lato"/>
            </a:endParaRPr>
          </a:p>
          <a:p>
            <a:pPr lvl="1">
              <a:buFont typeface="Wingdings" panose="05000000000000000000" pitchFamily="2" charset="2"/>
              <a:buChar char="§"/>
            </a:pPr>
            <a:r>
              <a:rPr lang="en-US" sz="1800" b="0" i="0" dirty="0">
                <a:solidFill>
                  <a:schemeClr val="bg2">
                    <a:lumMod val="50000"/>
                  </a:schemeClr>
                </a:solidFill>
                <a:effectLst/>
                <a:latin typeface="Slack-Lato"/>
              </a:rPr>
              <a:t>Perform supervised model / predictions</a:t>
            </a:r>
          </a:p>
          <a:p>
            <a:pPr lvl="1">
              <a:buFont typeface="Wingdings" panose="05000000000000000000" pitchFamily="2" charset="2"/>
              <a:buChar char="§"/>
            </a:pPr>
            <a:r>
              <a:rPr lang="en-US" sz="1800" b="0" i="0" dirty="0">
                <a:solidFill>
                  <a:schemeClr val="bg2">
                    <a:lumMod val="50000"/>
                  </a:schemeClr>
                </a:solidFill>
                <a:effectLst/>
                <a:latin typeface="Slack-Lato"/>
              </a:rPr>
              <a:t>To use correlation and create various </a:t>
            </a:r>
            <a:r>
              <a:rPr lang="en-US" sz="1800" dirty="0">
                <a:solidFill>
                  <a:schemeClr val="bg2">
                    <a:lumMod val="50000"/>
                  </a:schemeClr>
                </a:solidFill>
                <a:latin typeface="Slack-Lato"/>
              </a:rPr>
              <a:t>Bar, Donut, line </a:t>
            </a:r>
            <a:r>
              <a:rPr lang="en-US" sz="1800" b="0" i="0" dirty="0">
                <a:solidFill>
                  <a:schemeClr val="bg2">
                    <a:lumMod val="50000"/>
                  </a:schemeClr>
                </a:solidFill>
                <a:effectLst/>
                <a:latin typeface="Slack-Lato"/>
              </a:rPr>
              <a:t>charts using Tableau</a:t>
            </a:r>
          </a:p>
          <a:p>
            <a:pPr>
              <a:buFont typeface="Wingdings" panose="05000000000000000000" pitchFamily="2" charset="2"/>
              <a:buChar char="§"/>
            </a:pPr>
            <a:r>
              <a:rPr lang="en-US" sz="1800" b="0" i="0" dirty="0">
                <a:solidFill>
                  <a:schemeClr val="bg2">
                    <a:lumMod val="50000"/>
                  </a:schemeClr>
                </a:solidFill>
                <a:effectLst/>
                <a:latin typeface="Slack-Lato"/>
              </a:rPr>
              <a:t>Data Collection- The Washington Post collected data on more than 52,000 criminal homicides over the past decade in 50 of the largest American cities. The data included the location of the killing, whether an arrest was made and, in most cases, basic demographic information about each victim.  Reporters received data in many formats, including paper, and worked for months to clean and standardize it, comparing homicide counts and aggregate closure rates with FBI data to ensure the records were as accurate as possible.</a:t>
            </a:r>
            <a:endParaRPr lang="en-US" sz="1800" dirty="0">
              <a:solidFill>
                <a:schemeClr val="bg2">
                  <a:lumMod val="50000"/>
                </a:schemeClr>
              </a:solidFill>
              <a:latin typeface="Slack-Lato"/>
            </a:endParaRPr>
          </a:p>
        </p:txBody>
      </p:sp>
    </p:spTree>
    <p:extLst>
      <p:ext uri="{BB962C8B-B14F-4D97-AF65-F5344CB8AC3E}">
        <p14:creationId xmlns:p14="http://schemas.microsoft.com/office/powerpoint/2010/main" val="412324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C88614-FCBB-AC3C-6DEE-F9B551C13182}"/>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630A44-326C-E27E-0364-AC6EA305AC22}"/>
              </a:ext>
            </a:extLst>
          </p:cNvPr>
          <p:cNvSpPr>
            <a:spLocks noGrp="1"/>
          </p:cNvSpPr>
          <p:nvPr>
            <p:ph type="title"/>
          </p:nvPr>
        </p:nvSpPr>
        <p:spPr>
          <a:xfrm>
            <a:off x="1141413" y="618518"/>
            <a:ext cx="9905998" cy="1018181"/>
          </a:xfrm>
        </p:spPr>
        <p:txBody>
          <a:bodyPr>
            <a:normAutofit/>
          </a:bodyPr>
          <a:lstStyle/>
          <a:p>
            <a:r>
              <a:rPr lang="en-US" sz="3200" b="1" dirty="0">
                <a:solidFill>
                  <a:schemeClr val="bg2">
                    <a:lumMod val="50000"/>
                  </a:schemeClr>
                </a:solidFill>
              </a:rPr>
              <a:t>Inspiration</a:t>
            </a:r>
          </a:p>
        </p:txBody>
      </p:sp>
      <p:sp>
        <p:nvSpPr>
          <p:cNvPr id="3" name="Content Placeholder 2">
            <a:extLst>
              <a:ext uri="{FF2B5EF4-FFF2-40B4-BE49-F238E27FC236}">
                <a16:creationId xmlns:a16="http://schemas.microsoft.com/office/drawing/2014/main" id="{A06E03FB-8140-A284-3DE8-B27E19A0595B}"/>
              </a:ext>
            </a:extLst>
          </p:cNvPr>
          <p:cNvSpPr>
            <a:spLocks noGrp="1"/>
          </p:cNvSpPr>
          <p:nvPr>
            <p:ph idx="1"/>
          </p:nvPr>
        </p:nvSpPr>
        <p:spPr>
          <a:xfrm>
            <a:off x="1003100" y="1636699"/>
            <a:ext cx="10392322" cy="4912034"/>
          </a:xfrm>
        </p:spPr>
        <p:txBody>
          <a:bodyPr>
            <a:noAutofit/>
          </a:bodyPr>
          <a:lstStyle/>
          <a:p>
            <a:pPr marL="0" indent="0" algn="l">
              <a:buNone/>
            </a:pPr>
            <a:r>
              <a:rPr lang="en-US" sz="1800" b="1" i="0" dirty="0">
                <a:solidFill>
                  <a:schemeClr val="bg2">
                    <a:lumMod val="50000"/>
                  </a:schemeClr>
                </a:solidFill>
                <a:effectLst/>
                <a:latin typeface="Slack-Lato"/>
              </a:rPr>
              <a:t>Why did you decide to use that topic? Inspiration, etc.</a:t>
            </a:r>
          </a:p>
          <a:p>
            <a:pPr>
              <a:buFont typeface="Wingdings" panose="05000000000000000000" pitchFamily="2" charset="2"/>
              <a:buChar char="§"/>
            </a:pPr>
            <a:r>
              <a:rPr lang="en-US" sz="1800" dirty="0">
                <a:solidFill>
                  <a:schemeClr val="bg2">
                    <a:lumMod val="50000"/>
                  </a:schemeClr>
                </a:solidFill>
                <a:latin typeface="Slack-Lato"/>
              </a:rPr>
              <a:t>Carlos – </a:t>
            </a:r>
            <a:r>
              <a:rPr lang="en-US" sz="1800" b="0" i="0" dirty="0">
                <a:solidFill>
                  <a:schemeClr val="bg2">
                    <a:lumMod val="50000"/>
                  </a:schemeClr>
                </a:solidFill>
                <a:effectLst/>
                <a:latin typeface="Slack-Lato"/>
              </a:rPr>
              <a:t>My inspiration is to analyzing a homicides dataset to investigate how victim age influences arrest outcomes in  cases</a:t>
            </a:r>
            <a:endParaRPr lang="en-US" sz="1800" dirty="0">
              <a:solidFill>
                <a:schemeClr val="bg2">
                  <a:lumMod val="50000"/>
                </a:schemeClr>
              </a:solidFill>
              <a:latin typeface="Slack-Lato"/>
            </a:endParaRPr>
          </a:p>
          <a:p>
            <a:pPr>
              <a:buFont typeface="Wingdings" panose="05000000000000000000" pitchFamily="2" charset="2"/>
              <a:buChar char="§"/>
            </a:pPr>
            <a:r>
              <a:rPr lang="en-US" sz="1800" dirty="0">
                <a:solidFill>
                  <a:schemeClr val="bg2">
                    <a:lumMod val="50000"/>
                  </a:schemeClr>
                </a:solidFill>
                <a:latin typeface="Slack-Lato"/>
              </a:rPr>
              <a:t>Raj – To learn more about </a:t>
            </a:r>
            <a:r>
              <a:rPr lang="en-US" sz="1800" b="0" i="0" dirty="0">
                <a:solidFill>
                  <a:schemeClr val="bg2">
                    <a:lumMod val="50000"/>
                  </a:schemeClr>
                </a:solidFill>
                <a:effectLst/>
                <a:latin typeface="Slack-Lato"/>
              </a:rPr>
              <a:t>homicides dataset and related investigation</a:t>
            </a:r>
            <a:r>
              <a:rPr lang="en-US" sz="1800" dirty="0">
                <a:solidFill>
                  <a:schemeClr val="bg2">
                    <a:lumMod val="50000"/>
                  </a:schemeClr>
                </a:solidFill>
                <a:latin typeface="Slack-Lato"/>
              </a:rPr>
              <a:t>, and used acquired knowledge of the data science bootcamp for the data analysis. Eventually, participate in the volunteer program to help community to serve better.</a:t>
            </a:r>
          </a:p>
          <a:p>
            <a:pPr>
              <a:buFont typeface="Wingdings" panose="05000000000000000000" pitchFamily="2" charset="2"/>
              <a:buChar char="§"/>
            </a:pPr>
            <a:r>
              <a:rPr lang="en-US" sz="1800" dirty="0">
                <a:solidFill>
                  <a:schemeClr val="bg2">
                    <a:lumMod val="50000"/>
                  </a:schemeClr>
                </a:solidFill>
                <a:latin typeface="Slack-Lato"/>
              </a:rPr>
              <a:t>Ann – </a:t>
            </a:r>
            <a:r>
              <a:rPr lang="en-US" sz="1800" b="0" i="0" dirty="0">
                <a:solidFill>
                  <a:schemeClr val="bg2">
                    <a:lumMod val="50000"/>
                  </a:schemeClr>
                </a:solidFill>
                <a:effectLst/>
                <a:latin typeface="Slack-Lato"/>
              </a:rPr>
              <a:t>I am interested in knowing more about the shared factors among all the homicide cases.</a:t>
            </a:r>
          </a:p>
          <a:p>
            <a:pPr>
              <a:buFont typeface="Wingdings" panose="05000000000000000000" pitchFamily="2" charset="2"/>
              <a:buChar char="§"/>
            </a:pPr>
            <a:r>
              <a:rPr lang="en-US" sz="1800" dirty="0">
                <a:solidFill>
                  <a:schemeClr val="bg2">
                    <a:lumMod val="50000"/>
                  </a:schemeClr>
                </a:solidFill>
                <a:latin typeface="Slack-Lato"/>
              </a:rPr>
              <a:t>John – </a:t>
            </a:r>
            <a:r>
              <a:rPr lang="en-US" sz="1800" b="0" i="0" dirty="0">
                <a:solidFill>
                  <a:schemeClr val="bg2">
                    <a:lumMod val="50000"/>
                  </a:schemeClr>
                </a:solidFill>
                <a:effectLst/>
                <a:latin typeface="Slack-Lato"/>
              </a:rPr>
              <a:t>Homicides are never a good thing. Having a better understanding of which populations are affected will help us better address homicide to protect these demographics.</a:t>
            </a:r>
            <a:endParaRPr lang="en-US" sz="1800" dirty="0">
              <a:solidFill>
                <a:schemeClr val="bg2">
                  <a:lumMod val="50000"/>
                </a:schemeClr>
              </a:solidFill>
              <a:latin typeface="Slack-Lato"/>
            </a:endParaRPr>
          </a:p>
        </p:txBody>
      </p:sp>
    </p:spTree>
    <p:extLst>
      <p:ext uri="{BB962C8B-B14F-4D97-AF65-F5344CB8AC3E}">
        <p14:creationId xmlns:p14="http://schemas.microsoft.com/office/powerpoint/2010/main" val="330789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F0C527-03BE-A250-AAA1-32432EA7F322}"/>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630A44-326C-E27E-0364-AC6EA305AC22}"/>
              </a:ext>
            </a:extLst>
          </p:cNvPr>
          <p:cNvSpPr>
            <a:spLocks noGrp="1"/>
          </p:cNvSpPr>
          <p:nvPr>
            <p:ph type="title"/>
          </p:nvPr>
        </p:nvSpPr>
        <p:spPr>
          <a:xfrm>
            <a:off x="1141413" y="557244"/>
            <a:ext cx="9905998" cy="1478570"/>
          </a:xfrm>
        </p:spPr>
        <p:txBody>
          <a:bodyPr>
            <a:normAutofit/>
          </a:bodyPr>
          <a:lstStyle/>
          <a:p>
            <a:r>
              <a:rPr lang="en-US" sz="3200" b="1" dirty="0">
                <a:solidFill>
                  <a:schemeClr val="bg2">
                    <a:lumMod val="50000"/>
                  </a:schemeClr>
                </a:solidFill>
              </a:rPr>
              <a:t>Team Members</a:t>
            </a:r>
          </a:p>
        </p:txBody>
      </p:sp>
      <p:sp>
        <p:nvSpPr>
          <p:cNvPr id="6" name="Subtitle 2">
            <a:extLst>
              <a:ext uri="{FF2B5EF4-FFF2-40B4-BE49-F238E27FC236}">
                <a16:creationId xmlns:a16="http://schemas.microsoft.com/office/drawing/2014/main" id="{2ED33A6A-998A-BB5D-4961-275DCB561095}"/>
              </a:ext>
            </a:extLst>
          </p:cNvPr>
          <p:cNvSpPr txBox="1">
            <a:spLocks/>
          </p:cNvSpPr>
          <p:nvPr/>
        </p:nvSpPr>
        <p:spPr>
          <a:xfrm>
            <a:off x="1207983" y="1632762"/>
            <a:ext cx="4539674" cy="23014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bg2">
                    <a:lumMod val="50000"/>
                  </a:schemeClr>
                </a:solidFill>
              </a:rPr>
              <a:t>Project Team Student Members :</a:t>
            </a:r>
          </a:p>
          <a:p>
            <a:pPr marL="285750" indent="-285750" algn="l">
              <a:buFont typeface="Wingdings" panose="05000000000000000000" pitchFamily="2" charset="2"/>
              <a:buChar char="§"/>
            </a:pPr>
            <a:r>
              <a:rPr lang="en-US" sz="2000" b="1" dirty="0">
                <a:solidFill>
                  <a:schemeClr val="bg2">
                    <a:lumMod val="50000"/>
                  </a:schemeClr>
                </a:solidFill>
              </a:rPr>
              <a:t>Carlos Delarosa</a:t>
            </a:r>
          </a:p>
          <a:p>
            <a:pPr marL="285750" indent="-285750" algn="l">
              <a:buFont typeface="Wingdings" panose="05000000000000000000" pitchFamily="2" charset="2"/>
              <a:buChar char="§"/>
            </a:pPr>
            <a:r>
              <a:rPr lang="en-US" sz="2000" b="1" dirty="0">
                <a:solidFill>
                  <a:schemeClr val="bg2">
                    <a:lumMod val="50000"/>
                  </a:schemeClr>
                </a:solidFill>
              </a:rPr>
              <a:t>Raj Agrawal</a:t>
            </a:r>
          </a:p>
          <a:p>
            <a:pPr marL="285750" indent="-285750" algn="l">
              <a:buFont typeface="Wingdings" panose="05000000000000000000" pitchFamily="2" charset="2"/>
              <a:buChar char="§"/>
            </a:pPr>
            <a:r>
              <a:rPr lang="en-US" sz="2000" b="1" dirty="0">
                <a:solidFill>
                  <a:schemeClr val="bg2">
                    <a:lumMod val="50000"/>
                  </a:schemeClr>
                </a:solidFill>
              </a:rPr>
              <a:t>Ann Ly</a:t>
            </a:r>
          </a:p>
          <a:p>
            <a:pPr marL="285750" indent="-285750" algn="l">
              <a:buFont typeface="Wingdings" panose="05000000000000000000" pitchFamily="2" charset="2"/>
              <a:buChar char="§"/>
            </a:pPr>
            <a:r>
              <a:rPr lang="en-US" sz="2000" b="1" dirty="0">
                <a:solidFill>
                  <a:schemeClr val="bg2">
                    <a:lumMod val="50000"/>
                  </a:schemeClr>
                </a:solidFill>
              </a:rPr>
              <a:t>John </a:t>
            </a:r>
            <a:r>
              <a:rPr lang="en-US" sz="2000" b="1" dirty="0" err="1">
                <a:solidFill>
                  <a:schemeClr val="bg2">
                    <a:lumMod val="50000"/>
                  </a:schemeClr>
                </a:solidFill>
              </a:rPr>
              <a:t>Banowsky</a:t>
            </a:r>
            <a:endParaRPr lang="en-US" sz="2000" b="1" dirty="0">
              <a:solidFill>
                <a:schemeClr val="bg2">
                  <a:lumMod val="50000"/>
                </a:schemeClr>
              </a:solidFill>
            </a:endParaRPr>
          </a:p>
        </p:txBody>
      </p:sp>
      <p:sp>
        <p:nvSpPr>
          <p:cNvPr id="7" name="Subtitle 2">
            <a:extLst>
              <a:ext uri="{FF2B5EF4-FFF2-40B4-BE49-F238E27FC236}">
                <a16:creationId xmlns:a16="http://schemas.microsoft.com/office/drawing/2014/main" id="{DDD1422D-ECE2-8202-34FF-2AE5F927622F}"/>
              </a:ext>
            </a:extLst>
          </p:cNvPr>
          <p:cNvSpPr txBox="1">
            <a:spLocks/>
          </p:cNvSpPr>
          <p:nvPr/>
        </p:nvSpPr>
        <p:spPr>
          <a:xfrm>
            <a:off x="1207982" y="4350309"/>
            <a:ext cx="4332205" cy="18891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bg2">
                    <a:lumMod val="50000"/>
                  </a:schemeClr>
                </a:solidFill>
              </a:rPr>
              <a:t>Faculty :</a:t>
            </a:r>
          </a:p>
          <a:p>
            <a:pPr marL="285750" indent="-285750" algn="l">
              <a:buFont typeface="Arial" panose="020B0604020202020204" pitchFamily="34" charset="0"/>
              <a:buChar char="•"/>
            </a:pPr>
            <a:r>
              <a:rPr lang="en-US" sz="2000" b="1" dirty="0">
                <a:solidFill>
                  <a:schemeClr val="bg2">
                    <a:lumMod val="50000"/>
                  </a:schemeClr>
                </a:solidFill>
              </a:rPr>
              <a:t>Alex Booth - Instructure</a:t>
            </a:r>
          </a:p>
          <a:p>
            <a:pPr marL="285750" indent="-285750" algn="l">
              <a:buFont typeface="Arial" panose="020B0604020202020204" pitchFamily="34" charset="0"/>
              <a:buChar char="•"/>
            </a:pPr>
            <a:r>
              <a:rPr lang="en-US" sz="2000" b="1" dirty="0" err="1">
                <a:solidFill>
                  <a:schemeClr val="bg2">
                    <a:lumMod val="50000"/>
                  </a:schemeClr>
                </a:solidFill>
              </a:rPr>
              <a:t>Sherhone</a:t>
            </a:r>
            <a:r>
              <a:rPr lang="en-US" sz="2000" b="1" dirty="0">
                <a:solidFill>
                  <a:schemeClr val="bg2">
                    <a:lumMod val="50000"/>
                  </a:schemeClr>
                </a:solidFill>
              </a:rPr>
              <a:t> Grant - TA</a:t>
            </a:r>
          </a:p>
          <a:p>
            <a:pPr marL="285750" indent="-285750" algn="l">
              <a:buFont typeface="Arial" panose="020B0604020202020204" pitchFamily="34" charset="0"/>
              <a:buChar char="•"/>
            </a:pPr>
            <a:r>
              <a:rPr lang="en-US" sz="2000" b="1" dirty="0">
                <a:solidFill>
                  <a:schemeClr val="bg2">
                    <a:lumMod val="50000"/>
                  </a:schemeClr>
                </a:solidFill>
              </a:rPr>
              <a:t>Sean Fleming - SSM</a:t>
            </a:r>
          </a:p>
        </p:txBody>
      </p:sp>
    </p:spTree>
    <p:extLst>
      <p:ext uri="{BB962C8B-B14F-4D97-AF65-F5344CB8AC3E}">
        <p14:creationId xmlns:p14="http://schemas.microsoft.com/office/powerpoint/2010/main" val="105790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7F9238-9CD5-F696-E181-0F2DD98D73B6}"/>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630A44-326C-E27E-0364-AC6EA305AC22}"/>
              </a:ext>
            </a:extLst>
          </p:cNvPr>
          <p:cNvSpPr>
            <a:spLocks noGrp="1"/>
          </p:cNvSpPr>
          <p:nvPr>
            <p:ph type="title"/>
          </p:nvPr>
        </p:nvSpPr>
        <p:spPr/>
        <p:txBody>
          <a:bodyPr>
            <a:normAutofit/>
          </a:bodyPr>
          <a:lstStyle/>
          <a:p>
            <a:r>
              <a:rPr lang="en-US" sz="3200" b="1" dirty="0">
                <a:solidFill>
                  <a:schemeClr val="bg2">
                    <a:lumMod val="50000"/>
                  </a:schemeClr>
                </a:solidFill>
              </a:rPr>
              <a:t>About Dataset</a:t>
            </a:r>
          </a:p>
        </p:txBody>
      </p:sp>
      <p:sp>
        <p:nvSpPr>
          <p:cNvPr id="3" name="Content Placeholder 2">
            <a:extLst>
              <a:ext uri="{FF2B5EF4-FFF2-40B4-BE49-F238E27FC236}">
                <a16:creationId xmlns:a16="http://schemas.microsoft.com/office/drawing/2014/main" id="{A06E03FB-8140-A284-3DE8-B27E19A0595B}"/>
              </a:ext>
            </a:extLst>
          </p:cNvPr>
          <p:cNvSpPr>
            <a:spLocks noGrp="1"/>
          </p:cNvSpPr>
          <p:nvPr>
            <p:ph idx="1"/>
          </p:nvPr>
        </p:nvSpPr>
        <p:spPr>
          <a:xfrm>
            <a:off x="1141413" y="1686851"/>
            <a:ext cx="9905999" cy="2383946"/>
          </a:xfrm>
        </p:spPr>
        <p:txBody>
          <a:bodyPr>
            <a:noAutofit/>
          </a:bodyPr>
          <a:lstStyle/>
          <a:p>
            <a:pPr algn="l">
              <a:buFont typeface="Wingdings" panose="05000000000000000000" pitchFamily="2" charset="2"/>
              <a:buChar char="§"/>
            </a:pPr>
            <a:r>
              <a:rPr lang="en-US" sz="2000" b="0" i="0" dirty="0">
                <a:solidFill>
                  <a:schemeClr val="bg2">
                    <a:lumMod val="50000"/>
                  </a:schemeClr>
                </a:solidFill>
                <a:effectLst/>
                <a:latin typeface="Slack-Lato"/>
              </a:rPr>
              <a:t>Source of DATASET – Kaggle.com</a:t>
            </a:r>
          </a:p>
          <a:p>
            <a:pPr lvl="1">
              <a:buFont typeface="Wingdings" panose="05000000000000000000" pitchFamily="2" charset="2"/>
              <a:buChar char="§"/>
            </a:pPr>
            <a:r>
              <a:rPr lang="en-US" b="0" i="0" dirty="0">
                <a:solidFill>
                  <a:schemeClr val="bg2">
                    <a:lumMod val="50000"/>
                  </a:schemeClr>
                </a:solidFill>
                <a:effectLst/>
                <a:latin typeface="Slack-Lato"/>
              </a:rPr>
              <a:t>File Name 1	- </a:t>
            </a:r>
            <a:r>
              <a:rPr lang="en-US" dirty="0">
                <a:solidFill>
                  <a:schemeClr val="bg2">
                    <a:lumMod val="50000"/>
                  </a:schemeClr>
                </a:solidFill>
                <a:latin typeface="Slack-Lato"/>
              </a:rPr>
              <a:t>homicide-data.csv     (size : ~5MB ; ~52,000 records))</a:t>
            </a:r>
          </a:p>
          <a:p>
            <a:pPr marL="457200" lvl="1" indent="0">
              <a:buNone/>
            </a:pPr>
            <a:endParaRPr lang="en-US" dirty="0">
              <a:solidFill>
                <a:schemeClr val="bg2">
                  <a:lumMod val="50000"/>
                </a:schemeClr>
              </a:solidFill>
              <a:latin typeface="Slack-Lato"/>
            </a:endParaRPr>
          </a:p>
          <a:p>
            <a:pPr marL="457200" lvl="1" indent="0">
              <a:buNone/>
            </a:pPr>
            <a:r>
              <a:rPr lang="en-US" dirty="0">
                <a:solidFill>
                  <a:schemeClr val="bg2">
                    <a:lumMod val="50000"/>
                  </a:schemeClr>
                </a:solidFill>
                <a:latin typeface="Slack-Lato"/>
              </a:rPr>
              <a:t>Links are listed as below----</a:t>
            </a:r>
          </a:p>
          <a:p>
            <a:pPr marL="457200" lvl="1" indent="0">
              <a:buNone/>
            </a:pPr>
            <a:r>
              <a:rPr lang="en-US" dirty="0">
                <a:solidFill>
                  <a:schemeClr val="bg2">
                    <a:lumMod val="50000"/>
                  </a:schemeClr>
                </a:solidFill>
                <a:latin typeface="Slack-Lato"/>
              </a:rPr>
              <a:t>https://www.kaggle.com/datasets/joebeachcapital/homicides</a:t>
            </a:r>
          </a:p>
        </p:txBody>
      </p:sp>
      <p:graphicFrame>
        <p:nvGraphicFramePr>
          <p:cNvPr id="4" name="Table 3">
            <a:extLst>
              <a:ext uri="{FF2B5EF4-FFF2-40B4-BE49-F238E27FC236}">
                <a16:creationId xmlns:a16="http://schemas.microsoft.com/office/drawing/2014/main" id="{D05B2FA7-4037-014E-A542-3D161E509C74}"/>
              </a:ext>
            </a:extLst>
          </p:cNvPr>
          <p:cNvGraphicFramePr>
            <a:graphicFrameLocks noGrp="1"/>
          </p:cNvGraphicFramePr>
          <p:nvPr>
            <p:extLst>
              <p:ext uri="{D42A27DB-BD31-4B8C-83A1-F6EECF244321}">
                <p14:modId xmlns:p14="http://schemas.microsoft.com/office/powerpoint/2010/main" val="2164353042"/>
              </p:ext>
            </p:extLst>
          </p:nvPr>
        </p:nvGraphicFramePr>
        <p:xfrm>
          <a:off x="749526" y="4187798"/>
          <a:ext cx="9906002" cy="1738693"/>
        </p:xfrm>
        <a:graphic>
          <a:graphicData uri="http://schemas.openxmlformats.org/drawingml/2006/table">
            <a:tbl>
              <a:tblPr/>
              <a:tblGrid>
                <a:gridCol w="692879">
                  <a:extLst>
                    <a:ext uri="{9D8B030D-6E8A-4147-A177-3AD203B41FA5}">
                      <a16:colId xmlns:a16="http://schemas.microsoft.com/office/drawing/2014/main" val="2272819069"/>
                    </a:ext>
                  </a:extLst>
                </a:gridCol>
                <a:gridCol w="736184">
                  <a:extLst>
                    <a:ext uri="{9D8B030D-6E8A-4147-A177-3AD203B41FA5}">
                      <a16:colId xmlns:a16="http://schemas.microsoft.com/office/drawing/2014/main" val="4044044637"/>
                    </a:ext>
                  </a:extLst>
                </a:gridCol>
                <a:gridCol w="1385757">
                  <a:extLst>
                    <a:ext uri="{9D8B030D-6E8A-4147-A177-3AD203B41FA5}">
                      <a16:colId xmlns:a16="http://schemas.microsoft.com/office/drawing/2014/main" val="1199908156"/>
                    </a:ext>
                  </a:extLst>
                </a:gridCol>
                <a:gridCol w="1775502">
                  <a:extLst>
                    <a:ext uri="{9D8B030D-6E8A-4147-A177-3AD203B41FA5}">
                      <a16:colId xmlns:a16="http://schemas.microsoft.com/office/drawing/2014/main" val="314467746"/>
                    </a:ext>
                  </a:extLst>
                </a:gridCol>
                <a:gridCol w="595443">
                  <a:extLst>
                    <a:ext uri="{9D8B030D-6E8A-4147-A177-3AD203B41FA5}">
                      <a16:colId xmlns:a16="http://schemas.microsoft.com/office/drawing/2014/main" val="3526248304"/>
                    </a:ext>
                  </a:extLst>
                </a:gridCol>
                <a:gridCol w="562964">
                  <a:extLst>
                    <a:ext uri="{9D8B030D-6E8A-4147-A177-3AD203B41FA5}">
                      <a16:colId xmlns:a16="http://schemas.microsoft.com/office/drawing/2014/main" val="4046838934"/>
                    </a:ext>
                  </a:extLst>
                </a:gridCol>
                <a:gridCol w="552138">
                  <a:extLst>
                    <a:ext uri="{9D8B030D-6E8A-4147-A177-3AD203B41FA5}">
                      <a16:colId xmlns:a16="http://schemas.microsoft.com/office/drawing/2014/main" val="644527793"/>
                    </a:ext>
                  </a:extLst>
                </a:gridCol>
                <a:gridCol w="779489">
                  <a:extLst>
                    <a:ext uri="{9D8B030D-6E8A-4147-A177-3AD203B41FA5}">
                      <a16:colId xmlns:a16="http://schemas.microsoft.com/office/drawing/2014/main" val="3298114422"/>
                    </a:ext>
                  </a:extLst>
                </a:gridCol>
                <a:gridCol w="281482">
                  <a:extLst>
                    <a:ext uri="{9D8B030D-6E8A-4147-A177-3AD203B41FA5}">
                      <a16:colId xmlns:a16="http://schemas.microsoft.com/office/drawing/2014/main" val="2223769630"/>
                    </a:ext>
                  </a:extLst>
                </a:gridCol>
                <a:gridCol w="714531">
                  <a:extLst>
                    <a:ext uri="{9D8B030D-6E8A-4147-A177-3AD203B41FA5}">
                      <a16:colId xmlns:a16="http://schemas.microsoft.com/office/drawing/2014/main" val="1449090657"/>
                    </a:ext>
                  </a:extLst>
                </a:gridCol>
                <a:gridCol w="747010">
                  <a:extLst>
                    <a:ext uri="{9D8B030D-6E8A-4147-A177-3AD203B41FA5}">
                      <a16:colId xmlns:a16="http://schemas.microsoft.com/office/drawing/2014/main" val="3282079519"/>
                    </a:ext>
                  </a:extLst>
                </a:gridCol>
                <a:gridCol w="1082623">
                  <a:extLst>
                    <a:ext uri="{9D8B030D-6E8A-4147-A177-3AD203B41FA5}">
                      <a16:colId xmlns:a16="http://schemas.microsoft.com/office/drawing/2014/main" val="1371775827"/>
                    </a:ext>
                  </a:extLst>
                </a:gridCol>
              </a:tblGrid>
              <a:tr h="158063">
                <a:tc>
                  <a:txBody>
                    <a:bodyPr/>
                    <a:lstStyle/>
                    <a:p>
                      <a:pPr algn="l" fontAlgn="b"/>
                      <a:r>
                        <a:rPr lang="en-US" sz="900" b="0" i="0" u="none" strike="noStrike">
                          <a:solidFill>
                            <a:srgbClr val="000000"/>
                          </a:solidFill>
                          <a:effectLst/>
                          <a:latin typeface="Calibri" panose="020F0502020204030204" pitchFamily="34" charset="0"/>
                        </a:rPr>
                        <a:t>uid</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reported_date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victim_last</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victim_first</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victim_race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victim_age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victim_sex</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city</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state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lat</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lon</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disposition</a:t>
                      </a:r>
                    </a:p>
                  </a:txBody>
                  <a:tcPr marL="2320" marR="2320" marT="2320" marB="0" anchor="b">
                    <a:lnL>
                      <a:noFill/>
                    </a:lnL>
                    <a:lnR>
                      <a:noFill/>
                    </a:lnR>
                    <a:lnT>
                      <a:noFill/>
                    </a:lnT>
                    <a:lnB>
                      <a:noFill/>
                    </a:lnB>
                  </a:tcPr>
                </a:tc>
                <a:extLst>
                  <a:ext uri="{0D108BD9-81ED-4DB2-BD59-A6C34878D82A}">
                    <a16:rowId xmlns:a16="http://schemas.microsoft.com/office/drawing/2014/main" val="1518636319"/>
                  </a:ext>
                </a:extLst>
              </a:tr>
              <a:tr h="158063">
                <a:tc>
                  <a:txBody>
                    <a:bodyPr/>
                    <a:lstStyle/>
                    <a:p>
                      <a:pPr algn="l" fontAlgn="b"/>
                      <a:r>
                        <a:rPr lang="en-US" sz="900" b="0" i="0" u="none" strike="noStrike">
                          <a:solidFill>
                            <a:srgbClr val="000000"/>
                          </a:solidFill>
                          <a:effectLst/>
                          <a:latin typeface="Calibri" panose="020F0502020204030204" pitchFamily="34" charset="0"/>
                        </a:rPr>
                        <a:t>Alb-000001</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20100504</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GARCIA</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JUAN</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Hispanic</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78</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Albuquerque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NM</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35.0957885</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-106.5385549</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Closed without arrest</a:t>
                      </a:r>
                    </a:p>
                  </a:txBody>
                  <a:tcPr marL="2320" marR="2320" marT="2320" marB="0" anchor="b">
                    <a:lnL>
                      <a:noFill/>
                    </a:lnL>
                    <a:lnR>
                      <a:noFill/>
                    </a:lnR>
                    <a:lnT>
                      <a:noFill/>
                    </a:lnT>
                    <a:lnB>
                      <a:noFill/>
                    </a:lnB>
                  </a:tcPr>
                </a:tc>
                <a:extLst>
                  <a:ext uri="{0D108BD9-81ED-4DB2-BD59-A6C34878D82A}">
                    <a16:rowId xmlns:a16="http://schemas.microsoft.com/office/drawing/2014/main" val="2779040311"/>
                  </a:ext>
                </a:extLst>
              </a:tr>
              <a:tr h="158063">
                <a:tc>
                  <a:txBody>
                    <a:bodyPr/>
                    <a:lstStyle/>
                    <a:p>
                      <a:pPr algn="l" fontAlgn="b"/>
                      <a:r>
                        <a:rPr lang="en-US" sz="900" b="0" i="0" u="none" strike="noStrike">
                          <a:solidFill>
                            <a:srgbClr val="000000"/>
                          </a:solidFill>
                          <a:effectLst/>
                          <a:latin typeface="Calibri" panose="020F0502020204030204" pitchFamily="34" charset="0"/>
                        </a:rPr>
                        <a:t>Alb-000002</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20100216</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MONTOYA</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CAMERON</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Hispanic</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Albuquerque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NM</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35.0568104</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-106.715321</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Closed by arrest</a:t>
                      </a:r>
                    </a:p>
                  </a:txBody>
                  <a:tcPr marL="2320" marR="2320" marT="2320" marB="0" anchor="b">
                    <a:lnL>
                      <a:noFill/>
                    </a:lnL>
                    <a:lnR>
                      <a:noFill/>
                    </a:lnR>
                    <a:lnT>
                      <a:noFill/>
                    </a:lnT>
                    <a:lnB>
                      <a:noFill/>
                    </a:lnB>
                  </a:tcPr>
                </a:tc>
                <a:extLst>
                  <a:ext uri="{0D108BD9-81ED-4DB2-BD59-A6C34878D82A}">
                    <a16:rowId xmlns:a16="http://schemas.microsoft.com/office/drawing/2014/main" val="1586791209"/>
                  </a:ext>
                </a:extLst>
              </a:tr>
              <a:tr h="158063">
                <a:tc>
                  <a:txBody>
                    <a:bodyPr/>
                    <a:lstStyle/>
                    <a:p>
                      <a:pPr algn="l" fontAlgn="b"/>
                      <a:r>
                        <a:rPr lang="en-US" sz="900" b="0" i="0" u="none" strike="noStrike">
                          <a:solidFill>
                            <a:srgbClr val="000000"/>
                          </a:solidFill>
                          <a:effectLst/>
                          <a:latin typeface="Calibri" panose="020F0502020204030204" pitchFamily="34" charset="0"/>
                        </a:rPr>
                        <a:t>Alb-000003</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20100601</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SATTERFIELD</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VIVIANA</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White</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15</a:t>
                      </a:r>
                    </a:p>
                  </a:txBody>
                  <a:tcPr marL="2320" marR="2320" marT="2320"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Female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Albuquerque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NM</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35.086092</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-106.695568</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Closed without arrest</a:t>
                      </a:r>
                    </a:p>
                  </a:txBody>
                  <a:tcPr marL="2320" marR="2320" marT="2320" marB="0" anchor="b">
                    <a:lnL>
                      <a:noFill/>
                    </a:lnL>
                    <a:lnR>
                      <a:noFill/>
                    </a:lnR>
                    <a:lnT>
                      <a:noFill/>
                    </a:lnT>
                    <a:lnB>
                      <a:noFill/>
                    </a:lnB>
                  </a:tcPr>
                </a:tc>
                <a:extLst>
                  <a:ext uri="{0D108BD9-81ED-4DB2-BD59-A6C34878D82A}">
                    <a16:rowId xmlns:a16="http://schemas.microsoft.com/office/drawing/2014/main" val="2262681847"/>
                  </a:ext>
                </a:extLst>
              </a:tr>
              <a:tr h="158063">
                <a:tc>
                  <a:txBody>
                    <a:bodyPr/>
                    <a:lstStyle/>
                    <a:p>
                      <a:pPr algn="l" fontAlgn="b"/>
                      <a:r>
                        <a:rPr lang="en-US" sz="900" b="0" i="0" u="none" strike="noStrike">
                          <a:solidFill>
                            <a:srgbClr val="000000"/>
                          </a:solidFill>
                          <a:effectLst/>
                          <a:latin typeface="Calibri" panose="020F0502020204030204" pitchFamily="34" charset="0"/>
                        </a:rPr>
                        <a:t>Alb-000004</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20100101</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MENDIOLA</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CARLOS</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Hispanic</a:t>
                      </a:r>
                    </a:p>
                  </a:txBody>
                  <a:tcPr marL="2320" marR="2320" marT="2320"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Albuquerque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NM</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35.0784929</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-106.5560938</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Closed by arrest</a:t>
                      </a:r>
                    </a:p>
                  </a:txBody>
                  <a:tcPr marL="2320" marR="2320" marT="2320" marB="0" anchor="b">
                    <a:lnL>
                      <a:noFill/>
                    </a:lnL>
                    <a:lnR>
                      <a:noFill/>
                    </a:lnR>
                    <a:lnT>
                      <a:noFill/>
                    </a:lnT>
                    <a:lnB>
                      <a:noFill/>
                    </a:lnB>
                  </a:tcPr>
                </a:tc>
                <a:extLst>
                  <a:ext uri="{0D108BD9-81ED-4DB2-BD59-A6C34878D82A}">
                    <a16:rowId xmlns:a16="http://schemas.microsoft.com/office/drawing/2014/main" val="2954640208"/>
                  </a:ext>
                </a:extLst>
              </a:tr>
              <a:tr h="158063">
                <a:tc>
                  <a:txBody>
                    <a:bodyPr/>
                    <a:lstStyle/>
                    <a:p>
                      <a:pPr algn="l" fontAlgn="b"/>
                      <a:r>
                        <a:rPr lang="en-US" sz="900" b="0" i="0" u="none" strike="noStrike">
                          <a:solidFill>
                            <a:srgbClr val="000000"/>
                          </a:solidFill>
                          <a:effectLst/>
                          <a:latin typeface="Calibri" panose="020F0502020204030204" pitchFamily="34" charset="0"/>
                        </a:rPr>
                        <a:t>Alb-000005</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20100102</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MULA</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VIVIAN</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White</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72</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Female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Albuquerque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NM</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35.1303568</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-106.5809862</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Closed without arrest</a:t>
                      </a:r>
                    </a:p>
                  </a:txBody>
                  <a:tcPr marL="2320" marR="2320" marT="2320" marB="0" anchor="b">
                    <a:lnL>
                      <a:noFill/>
                    </a:lnL>
                    <a:lnR>
                      <a:noFill/>
                    </a:lnR>
                    <a:lnT>
                      <a:noFill/>
                    </a:lnT>
                    <a:lnB>
                      <a:noFill/>
                    </a:lnB>
                  </a:tcPr>
                </a:tc>
                <a:extLst>
                  <a:ext uri="{0D108BD9-81ED-4DB2-BD59-A6C34878D82A}">
                    <a16:rowId xmlns:a16="http://schemas.microsoft.com/office/drawing/2014/main" val="3494756281"/>
                  </a:ext>
                </a:extLst>
              </a:tr>
              <a:tr h="158063">
                <a:tc>
                  <a:txBody>
                    <a:bodyPr/>
                    <a:lstStyle/>
                    <a:p>
                      <a:pPr algn="l" fontAlgn="b"/>
                      <a:r>
                        <a:rPr lang="en-US" sz="900" b="0" i="0" u="none" strike="noStrike">
                          <a:solidFill>
                            <a:srgbClr val="000000"/>
                          </a:solidFill>
                          <a:effectLst/>
                          <a:latin typeface="Calibri" panose="020F0502020204030204" pitchFamily="34" charset="0"/>
                        </a:rPr>
                        <a:t>Alb-000006</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20100126</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BOOK</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GERALDINE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White</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91</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Female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Albuquerque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NM</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35.15111</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-106.537797</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Open/No arrest</a:t>
                      </a:r>
                    </a:p>
                  </a:txBody>
                  <a:tcPr marL="2320" marR="2320" marT="2320" marB="0" anchor="b">
                    <a:lnL>
                      <a:noFill/>
                    </a:lnL>
                    <a:lnR>
                      <a:noFill/>
                    </a:lnR>
                    <a:lnT>
                      <a:noFill/>
                    </a:lnT>
                    <a:lnB>
                      <a:noFill/>
                    </a:lnB>
                  </a:tcPr>
                </a:tc>
                <a:extLst>
                  <a:ext uri="{0D108BD9-81ED-4DB2-BD59-A6C34878D82A}">
                    <a16:rowId xmlns:a16="http://schemas.microsoft.com/office/drawing/2014/main" val="2362374855"/>
                  </a:ext>
                </a:extLst>
              </a:tr>
              <a:tr h="158063">
                <a:tc>
                  <a:txBody>
                    <a:bodyPr/>
                    <a:lstStyle/>
                    <a:p>
                      <a:pPr algn="l" fontAlgn="b"/>
                      <a:r>
                        <a:rPr lang="en-US" sz="900" b="0" i="0" u="none" strike="noStrike">
                          <a:solidFill>
                            <a:srgbClr val="000000"/>
                          </a:solidFill>
                          <a:effectLst/>
                          <a:latin typeface="Calibri" panose="020F0502020204030204" pitchFamily="34" charset="0"/>
                        </a:rPr>
                        <a:t>Alb-000007</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20100127</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MALDONADO</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DAVID</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Hispanic</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52</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Albuquerque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NM</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35.1117847</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-106.7126144</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Closed by arrest</a:t>
                      </a:r>
                    </a:p>
                  </a:txBody>
                  <a:tcPr marL="2320" marR="2320" marT="2320" marB="0" anchor="b">
                    <a:lnL>
                      <a:noFill/>
                    </a:lnL>
                    <a:lnR>
                      <a:noFill/>
                    </a:lnR>
                    <a:lnT>
                      <a:noFill/>
                    </a:lnT>
                    <a:lnB>
                      <a:noFill/>
                    </a:lnB>
                  </a:tcPr>
                </a:tc>
                <a:extLst>
                  <a:ext uri="{0D108BD9-81ED-4DB2-BD59-A6C34878D82A}">
                    <a16:rowId xmlns:a16="http://schemas.microsoft.com/office/drawing/2014/main" val="3469924822"/>
                  </a:ext>
                </a:extLst>
              </a:tr>
              <a:tr h="158063">
                <a:tc>
                  <a:txBody>
                    <a:bodyPr/>
                    <a:lstStyle/>
                    <a:p>
                      <a:pPr algn="l" fontAlgn="b"/>
                      <a:r>
                        <a:rPr lang="en-US" sz="900" b="0" i="0" u="none" strike="noStrike">
                          <a:solidFill>
                            <a:srgbClr val="000000"/>
                          </a:solidFill>
                          <a:effectLst/>
                          <a:latin typeface="Calibri" panose="020F0502020204030204" pitchFamily="34" charset="0"/>
                        </a:rPr>
                        <a:t>Alb-000008</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20100127</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MALDONADO</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CONNIE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Hispanic</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52</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Female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Albuquerque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NM</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35.1117847</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-106.7126144</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Closed by arrest</a:t>
                      </a:r>
                    </a:p>
                  </a:txBody>
                  <a:tcPr marL="2320" marR="2320" marT="2320" marB="0" anchor="b">
                    <a:lnL>
                      <a:noFill/>
                    </a:lnL>
                    <a:lnR>
                      <a:noFill/>
                    </a:lnR>
                    <a:lnT>
                      <a:noFill/>
                    </a:lnT>
                    <a:lnB>
                      <a:noFill/>
                    </a:lnB>
                  </a:tcPr>
                </a:tc>
                <a:extLst>
                  <a:ext uri="{0D108BD9-81ED-4DB2-BD59-A6C34878D82A}">
                    <a16:rowId xmlns:a16="http://schemas.microsoft.com/office/drawing/2014/main" val="3933771439"/>
                  </a:ext>
                </a:extLst>
              </a:tr>
              <a:tr h="158063">
                <a:tc>
                  <a:txBody>
                    <a:bodyPr/>
                    <a:lstStyle/>
                    <a:p>
                      <a:pPr algn="l" fontAlgn="b"/>
                      <a:r>
                        <a:rPr lang="en-US" sz="900" b="0" i="0" u="none" strike="noStrike">
                          <a:solidFill>
                            <a:srgbClr val="000000"/>
                          </a:solidFill>
                          <a:effectLst/>
                          <a:latin typeface="Calibri" panose="020F0502020204030204" pitchFamily="34" charset="0"/>
                        </a:rPr>
                        <a:t>Alb-000009</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20100130</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MARTIN-LEYVA</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GUSTAVO</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White</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56</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Albuquerque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NM</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35.0753799</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-106.5534583</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Open/No arrest</a:t>
                      </a:r>
                    </a:p>
                  </a:txBody>
                  <a:tcPr marL="2320" marR="2320" marT="2320" marB="0" anchor="b">
                    <a:lnL>
                      <a:noFill/>
                    </a:lnL>
                    <a:lnR>
                      <a:noFill/>
                    </a:lnR>
                    <a:lnT>
                      <a:noFill/>
                    </a:lnT>
                    <a:lnB>
                      <a:noFill/>
                    </a:lnB>
                  </a:tcPr>
                </a:tc>
                <a:extLst>
                  <a:ext uri="{0D108BD9-81ED-4DB2-BD59-A6C34878D82A}">
                    <a16:rowId xmlns:a16="http://schemas.microsoft.com/office/drawing/2014/main" val="4209415693"/>
                  </a:ext>
                </a:extLst>
              </a:tr>
              <a:tr h="158063">
                <a:tc>
                  <a:txBody>
                    <a:bodyPr/>
                    <a:lstStyle/>
                    <a:p>
                      <a:pPr algn="l" fontAlgn="b"/>
                      <a:r>
                        <a:rPr lang="en-US" sz="900" b="0" i="0" u="none" strike="noStrike">
                          <a:solidFill>
                            <a:srgbClr val="000000"/>
                          </a:solidFill>
                          <a:effectLst/>
                          <a:latin typeface="Calibri" panose="020F0502020204030204" pitchFamily="34" charset="0"/>
                        </a:rPr>
                        <a:t>Alb-000010</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20100210</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HERRERA</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ISRAEL</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Hispanic</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Male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Albuquerque</a:t>
                      </a:r>
                    </a:p>
                  </a:txBody>
                  <a:tcPr marL="2320" marR="2320" marT="2320"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NM</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35.0659296</a:t>
                      </a:r>
                    </a:p>
                  </a:txBody>
                  <a:tcPr marL="2320" marR="2320" marT="2320"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-106.5722875</a:t>
                      </a:r>
                    </a:p>
                  </a:txBody>
                  <a:tcPr marL="2320" marR="2320" marT="2320"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Open/No arrest</a:t>
                      </a:r>
                    </a:p>
                  </a:txBody>
                  <a:tcPr marL="2320" marR="2320" marT="2320" marB="0" anchor="b">
                    <a:lnL>
                      <a:noFill/>
                    </a:lnL>
                    <a:lnR>
                      <a:noFill/>
                    </a:lnR>
                    <a:lnT>
                      <a:noFill/>
                    </a:lnT>
                    <a:lnB>
                      <a:noFill/>
                    </a:lnB>
                  </a:tcPr>
                </a:tc>
                <a:extLst>
                  <a:ext uri="{0D108BD9-81ED-4DB2-BD59-A6C34878D82A}">
                    <a16:rowId xmlns:a16="http://schemas.microsoft.com/office/drawing/2014/main" val="2178358873"/>
                  </a:ext>
                </a:extLst>
              </a:tr>
            </a:tbl>
          </a:graphicData>
        </a:graphic>
      </p:graphicFrame>
    </p:spTree>
    <p:extLst>
      <p:ext uri="{BB962C8B-B14F-4D97-AF65-F5344CB8AC3E}">
        <p14:creationId xmlns:p14="http://schemas.microsoft.com/office/powerpoint/2010/main" val="247290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3CAA37-EC22-802B-D6C1-AE356EA8E397}"/>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630A44-326C-E27E-0364-AC6EA305AC22}"/>
              </a:ext>
            </a:extLst>
          </p:cNvPr>
          <p:cNvSpPr>
            <a:spLocks noGrp="1"/>
          </p:cNvSpPr>
          <p:nvPr>
            <p:ph type="title"/>
          </p:nvPr>
        </p:nvSpPr>
        <p:spPr>
          <a:xfrm>
            <a:off x="1141413" y="618518"/>
            <a:ext cx="9905998" cy="1087337"/>
          </a:xfrm>
        </p:spPr>
        <p:txBody>
          <a:bodyPr>
            <a:normAutofit/>
          </a:bodyPr>
          <a:lstStyle/>
          <a:p>
            <a:r>
              <a:rPr lang="en-US" sz="3200" b="1" dirty="0">
                <a:solidFill>
                  <a:schemeClr val="bg2">
                    <a:lumMod val="50000"/>
                  </a:schemeClr>
                </a:solidFill>
              </a:rPr>
              <a:t>Expected Outcome of the data analysis</a:t>
            </a:r>
          </a:p>
        </p:txBody>
      </p:sp>
      <p:sp>
        <p:nvSpPr>
          <p:cNvPr id="3" name="Content Placeholder 2">
            <a:extLst>
              <a:ext uri="{FF2B5EF4-FFF2-40B4-BE49-F238E27FC236}">
                <a16:creationId xmlns:a16="http://schemas.microsoft.com/office/drawing/2014/main" id="{A06E03FB-8140-A284-3DE8-B27E19A0595B}"/>
              </a:ext>
            </a:extLst>
          </p:cNvPr>
          <p:cNvSpPr>
            <a:spLocks noGrp="1"/>
          </p:cNvSpPr>
          <p:nvPr>
            <p:ph idx="1"/>
          </p:nvPr>
        </p:nvSpPr>
        <p:spPr>
          <a:xfrm>
            <a:off x="1026152" y="1826864"/>
            <a:ext cx="8148585" cy="3989995"/>
          </a:xfrm>
        </p:spPr>
        <p:txBody>
          <a:bodyPr>
            <a:noAutofit/>
          </a:bodyPr>
          <a:lstStyle/>
          <a:p>
            <a:pPr marL="0" indent="0" algn="l">
              <a:buNone/>
            </a:pPr>
            <a:r>
              <a:rPr lang="en-US" sz="1800" b="1" i="0" dirty="0">
                <a:solidFill>
                  <a:schemeClr val="bg2">
                    <a:lumMod val="50000"/>
                  </a:schemeClr>
                </a:solidFill>
                <a:effectLst/>
                <a:latin typeface="Slack-Lato"/>
              </a:rPr>
              <a:t>Expected Outcome - of the data analysis</a:t>
            </a:r>
          </a:p>
          <a:p>
            <a:pPr algn="l">
              <a:buFont typeface="Wingdings" panose="05000000000000000000" pitchFamily="2" charset="2"/>
              <a:buChar char="§"/>
            </a:pPr>
            <a:r>
              <a:rPr lang="en-US" sz="1800" b="0" i="0" dirty="0">
                <a:solidFill>
                  <a:schemeClr val="bg2">
                    <a:lumMod val="50000"/>
                  </a:schemeClr>
                </a:solidFill>
                <a:effectLst/>
                <a:latin typeface="Slack-Lato"/>
              </a:rPr>
              <a:t>What are at least THREE research questions you want to explore/answer in this data source?</a:t>
            </a:r>
          </a:p>
          <a:p>
            <a:pPr lvl="1">
              <a:buFont typeface="Wingdings" panose="05000000000000000000" pitchFamily="2" charset="2"/>
              <a:buChar char="§"/>
            </a:pPr>
            <a:r>
              <a:rPr lang="en-US" sz="1800" b="0" i="0" dirty="0">
                <a:solidFill>
                  <a:schemeClr val="bg2">
                    <a:lumMod val="50000"/>
                  </a:schemeClr>
                </a:solidFill>
                <a:effectLst/>
                <a:latin typeface="Slack-Lato"/>
              </a:rPr>
              <a:t>How race / age data summaries</a:t>
            </a:r>
          </a:p>
          <a:p>
            <a:pPr lvl="1">
              <a:buFont typeface="Wingdings" panose="05000000000000000000" pitchFamily="2" charset="2"/>
              <a:buChar char="§"/>
            </a:pPr>
            <a:r>
              <a:rPr lang="en-US" sz="1800" b="0" i="0" dirty="0">
                <a:solidFill>
                  <a:schemeClr val="bg2">
                    <a:lumMod val="50000"/>
                  </a:schemeClr>
                </a:solidFill>
                <a:effectLst/>
                <a:latin typeface="Slack-Lato"/>
              </a:rPr>
              <a:t>Homicide over a period of time</a:t>
            </a:r>
            <a:endParaRPr lang="en-US" sz="1800" dirty="0">
              <a:solidFill>
                <a:schemeClr val="bg2">
                  <a:lumMod val="50000"/>
                </a:schemeClr>
              </a:solidFill>
              <a:latin typeface="Slack-Lato"/>
            </a:endParaRPr>
          </a:p>
          <a:p>
            <a:pPr lvl="1">
              <a:buFont typeface="Wingdings" panose="05000000000000000000" pitchFamily="2" charset="2"/>
              <a:buChar char="§"/>
            </a:pPr>
            <a:r>
              <a:rPr lang="en-US" sz="1800" dirty="0">
                <a:solidFill>
                  <a:schemeClr val="bg2">
                    <a:lumMod val="50000"/>
                  </a:schemeClr>
                </a:solidFill>
                <a:latin typeface="Slack-Lato"/>
              </a:rPr>
              <a:t>Census data merge with homicide data to see population / demographic</a:t>
            </a:r>
            <a:endParaRPr lang="en-US" sz="1800" b="0" i="0" dirty="0">
              <a:solidFill>
                <a:schemeClr val="bg2">
                  <a:lumMod val="50000"/>
                </a:schemeClr>
              </a:solidFill>
              <a:effectLst/>
              <a:latin typeface="Slack-Lato"/>
            </a:endParaRPr>
          </a:p>
          <a:p>
            <a:pPr marL="0" indent="0" algn="l">
              <a:buNone/>
            </a:pPr>
            <a:r>
              <a:rPr lang="en-US" sz="1800" b="1" i="0" dirty="0">
                <a:solidFill>
                  <a:schemeClr val="bg2">
                    <a:lumMod val="50000"/>
                  </a:schemeClr>
                </a:solidFill>
                <a:effectLst/>
                <a:latin typeface="Slack-Lato"/>
              </a:rPr>
              <a:t>Additional Research Questions to Answer</a:t>
            </a:r>
          </a:p>
          <a:p>
            <a:pPr lvl="1">
              <a:buFont typeface="Wingdings" panose="05000000000000000000" pitchFamily="2" charset="2"/>
              <a:buChar char="§"/>
            </a:pPr>
            <a:r>
              <a:rPr lang="en-US" sz="1800" b="0" i="0" dirty="0">
                <a:solidFill>
                  <a:schemeClr val="bg2">
                    <a:lumMod val="50000"/>
                  </a:schemeClr>
                </a:solidFill>
                <a:effectLst/>
                <a:latin typeface="Slack-Lato"/>
              </a:rPr>
              <a:t>TBD</a:t>
            </a:r>
            <a:endParaRPr lang="en-US" sz="1800" dirty="0">
              <a:solidFill>
                <a:schemeClr val="bg2">
                  <a:lumMod val="50000"/>
                </a:schemeClr>
              </a:solidFill>
              <a:latin typeface="Slack-Lato"/>
            </a:endParaRPr>
          </a:p>
        </p:txBody>
      </p:sp>
    </p:spTree>
    <p:extLst>
      <p:ext uri="{BB962C8B-B14F-4D97-AF65-F5344CB8AC3E}">
        <p14:creationId xmlns:p14="http://schemas.microsoft.com/office/powerpoint/2010/main" val="35180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87E493-296F-CA49-C9A1-6CFBD10FC7B3}"/>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630A44-326C-E27E-0364-AC6EA305AC22}"/>
              </a:ext>
            </a:extLst>
          </p:cNvPr>
          <p:cNvSpPr>
            <a:spLocks noGrp="1"/>
          </p:cNvSpPr>
          <p:nvPr>
            <p:ph type="title"/>
          </p:nvPr>
        </p:nvSpPr>
        <p:spPr>
          <a:xfrm>
            <a:off x="1141413" y="618518"/>
            <a:ext cx="9905998" cy="964393"/>
          </a:xfrm>
        </p:spPr>
        <p:txBody>
          <a:bodyPr>
            <a:normAutofit/>
          </a:bodyPr>
          <a:lstStyle/>
          <a:p>
            <a:r>
              <a:rPr lang="en-US" sz="3200" b="1" dirty="0">
                <a:solidFill>
                  <a:schemeClr val="bg2">
                    <a:lumMod val="50000"/>
                  </a:schemeClr>
                </a:solidFill>
              </a:rPr>
              <a:t>Color Palette</a:t>
            </a:r>
          </a:p>
        </p:txBody>
      </p:sp>
      <p:sp>
        <p:nvSpPr>
          <p:cNvPr id="8" name="TextBox 7">
            <a:extLst>
              <a:ext uri="{FF2B5EF4-FFF2-40B4-BE49-F238E27FC236}">
                <a16:creationId xmlns:a16="http://schemas.microsoft.com/office/drawing/2014/main" id="{24A90020-FF1E-BA58-66C5-E399F989E0AE}"/>
              </a:ext>
            </a:extLst>
          </p:cNvPr>
          <p:cNvSpPr txBox="1"/>
          <p:nvPr/>
        </p:nvSpPr>
        <p:spPr>
          <a:xfrm>
            <a:off x="1141413" y="1452766"/>
            <a:ext cx="6104964" cy="375552"/>
          </a:xfrm>
          <a:prstGeom prst="rect">
            <a:avLst/>
          </a:prstGeom>
          <a:noFill/>
        </p:spPr>
        <p:txBody>
          <a:bodyPr wrap="square">
            <a:spAutoFit/>
          </a:bodyPr>
          <a:lstStyle/>
          <a:p>
            <a:pPr marL="457200" marR="0" indent="-457200">
              <a:lnSpc>
                <a:spcPct val="107000"/>
              </a:lnSpc>
              <a:spcBef>
                <a:spcPts val="0"/>
              </a:spcBef>
              <a:spcAft>
                <a:spcPts val="0"/>
              </a:spcAft>
            </a:pPr>
            <a:r>
              <a:rPr lang="en-US" sz="1800" b="1" kern="100" dirty="0">
                <a:solidFill>
                  <a:schemeClr val="bg2">
                    <a:lumMod val="50000"/>
                  </a:schemeClr>
                </a:solidFill>
                <a:effectLst/>
                <a:latin typeface="Calibri" panose="020F0502020204030204" pitchFamily="34" charset="0"/>
                <a:ea typeface="Calibri" panose="020F0502020204030204" pitchFamily="34" charset="0"/>
                <a:cs typeface="Calibri" panose="020F0502020204030204" pitchFamily="34" charset="0"/>
              </a:rPr>
              <a:t>color Palette</a:t>
            </a:r>
            <a:endParaRPr lang="en-US" sz="1800" b="1"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417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A9F49C-D991-731B-DDD9-585EBB2C9506}"/>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630A44-326C-E27E-0364-AC6EA305AC22}"/>
              </a:ext>
            </a:extLst>
          </p:cNvPr>
          <p:cNvSpPr>
            <a:spLocks noGrp="1"/>
          </p:cNvSpPr>
          <p:nvPr>
            <p:ph type="title"/>
          </p:nvPr>
        </p:nvSpPr>
        <p:spPr>
          <a:xfrm>
            <a:off x="1141413" y="618518"/>
            <a:ext cx="9905998" cy="1048917"/>
          </a:xfrm>
        </p:spPr>
        <p:txBody>
          <a:bodyPr>
            <a:normAutofit/>
          </a:bodyPr>
          <a:lstStyle/>
          <a:p>
            <a:r>
              <a:rPr lang="en-US" sz="3200" b="1" dirty="0">
                <a:solidFill>
                  <a:schemeClr val="bg2">
                    <a:lumMod val="50000"/>
                  </a:schemeClr>
                </a:solidFill>
              </a:rPr>
              <a:t>Breakdown of tasks</a:t>
            </a:r>
          </a:p>
        </p:txBody>
      </p:sp>
      <p:sp>
        <p:nvSpPr>
          <p:cNvPr id="3" name="Content Placeholder 2">
            <a:extLst>
              <a:ext uri="{FF2B5EF4-FFF2-40B4-BE49-F238E27FC236}">
                <a16:creationId xmlns:a16="http://schemas.microsoft.com/office/drawing/2014/main" id="{A06E03FB-8140-A284-3DE8-B27E19A0595B}"/>
              </a:ext>
            </a:extLst>
          </p:cNvPr>
          <p:cNvSpPr>
            <a:spLocks noGrp="1"/>
          </p:cNvSpPr>
          <p:nvPr>
            <p:ph idx="1"/>
          </p:nvPr>
        </p:nvSpPr>
        <p:spPr>
          <a:xfrm>
            <a:off x="1141412" y="1527187"/>
            <a:ext cx="9905999" cy="5096450"/>
          </a:xfrm>
        </p:spPr>
        <p:txBody>
          <a:bodyPr>
            <a:noAutofit/>
          </a:bodyPr>
          <a:lstStyle/>
          <a:p>
            <a:pPr marL="0" indent="0" algn="l">
              <a:lnSpc>
                <a:spcPct val="100000"/>
              </a:lnSpc>
              <a:spcBef>
                <a:spcPts val="0"/>
              </a:spcBef>
              <a:buNone/>
            </a:pPr>
            <a:r>
              <a:rPr lang="en-US" sz="1600" b="1" dirty="0">
                <a:solidFill>
                  <a:schemeClr val="bg2">
                    <a:lumMod val="50000"/>
                  </a:schemeClr>
                </a:solidFill>
                <a:latin typeface="Slack-Lato"/>
              </a:rPr>
              <a:t>Carlos</a:t>
            </a:r>
            <a:endParaRPr lang="en-US" sz="1600" b="1" i="0" dirty="0">
              <a:solidFill>
                <a:schemeClr val="bg2">
                  <a:lumMod val="50000"/>
                </a:schemeClr>
              </a:solidFill>
              <a:effectLst/>
              <a:latin typeface="Slack-Lato"/>
            </a:endParaRPr>
          </a:p>
          <a:p>
            <a:pPr algn="l">
              <a:lnSpc>
                <a:spcPct val="100000"/>
              </a:lnSpc>
              <a:spcBef>
                <a:spcPts val="0"/>
              </a:spcBef>
              <a:buFont typeface="Wingdings" panose="05000000000000000000" pitchFamily="2" charset="2"/>
              <a:buChar char="§"/>
            </a:pPr>
            <a:r>
              <a:rPr lang="en-US" sz="1600" b="0" i="0" dirty="0">
                <a:solidFill>
                  <a:schemeClr val="bg2">
                    <a:lumMod val="50000"/>
                  </a:schemeClr>
                </a:solidFill>
                <a:effectLst/>
                <a:latin typeface="Slack-Lato"/>
              </a:rPr>
              <a:t>1. Web development / hosting</a:t>
            </a:r>
          </a:p>
          <a:p>
            <a:pPr algn="l">
              <a:lnSpc>
                <a:spcPct val="100000"/>
              </a:lnSpc>
              <a:spcBef>
                <a:spcPts val="0"/>
              </a:spcBef>
              <a:buFont typeface="Wingdings" panose="05000000000000000000" pitchFamily="2" charset="2"/>
              <a:buChar char="§"/>
            </a:pPr>
            <a:r>
              <a:rPr lang="en-US" sz="1600" dirty="0">
                <a:solidFill>
                  <a:schemeClr val="bg2">
                    <a:lumMod val="50000"/>
                  </a:schemeClr>
                </a:solidFill>
                <a:latin typeface="Slack-Lato"/>
              </a:rPr>
              <a:t>Writeups</a:t>
            </a:r>
            <a:endParaRPr lang="en-US" sz="1600" b="0" i="0" dirty="0">
              <a:solidFill>
                <a:schemeClr val="bg2">
                  <a:lumMod val="50000"/>
                </a:schemeClr>
              </a:solidFill>
              <a:effectLst/>
              <a:latin typeface="Slack-Lato"/>
            </a:endParaRPr>
          </a:p>
          <a:p>
            <a:pPr marL="0" indent="0" algn="l">
              <a:lnSpc>
                <a:spcPct val="100000"/>
              </a:lnSpc>
              <a:spcBef>
                <a:spcPts val="0"/>
              </a:spcBef>
              <a:buNone/>
            </a:pPr>
            <a:endParaRPr lang="en-US" sz="1600" b="0" i="0" dirty="0">
              <a:solidFill>
                <a:schemeClr val="bg2">
                  <a:lumMod val="50000"/>
                </a:schemeClr>
              </a:solidFill>
              <a:effectLst/>
              <a:latin typeface="Slack-Lato"/>
            </a:endParaRPr>
          </a:p>
          <a:p>
            <a:pPr marL="0" indent="0" algn="l">
              <a:lnSpc>
                <a:spcPct val="100000"/>
              </a:lnSpc>
              <a:spcBef>
                <a:spcPts val="0"/>
              </a:spcBef>
              <a:buNone/>
            </a:pPr>
            <a:r>
              <a:rPr lang="en-US" sz="1600" b="1" i="0" dirty="0">
                <a:solidFill>
                  <a:schemeClr val="bg2">
                    <a:lumMod val="50000"/>
                  </a:schemeClr>
                </a:solidFill>
                <a:effectLst/>
                <a:latin typeface="Slack-Lato"/>
              </a:rPr>
              <a:t>Raj</a:t>
            </a:r>
          </a:p>
          <a:p>
            <a:pPr algn="l">
              <a:lnSpc>
                <a:spcPct val="100000"/>
              </a:lnSpc>
              <a:spcBef>
                <a:spcPts val="0"/>
              </a:spcBef>
              <a:buFont typeface="Wingdings" panose="05000000000000000000" pitchFamily="2" charset="2"/>
              <a:buChar char="§"/>
            </a:pPr>
            <a:r>
              <a:rPr lang="en-US" sz="1600" b="0" i="0" dirty="0">
                <a:solidFill>
                  <a:schemeClr val="bg2">
                    <a:lumMod val="50000"/>
                  </a:schemeClr>
                </a:solidFill>
                <a:effectLst/>
                <a:latin typeface="Slack-Lato"/>
              </a:rPr>
              <a:t>1. Tableau Dashboard</a:t>
            </a:r>
          </a:p>
          <a:p>
            <a:pPr>
              <a:lnSpc>
                <a:spcPct val="100000"/>
              </a:lnSpc>
              <a:spcBef>
                <a:spcPts val="0"/>
              </a:spcBef>
              <a:buFont typeface="Wingdings" panose="05000000000000000000" pitchFamily="2" charset="2"/>
              <a:buChar char="§"/>
            </a:pPr>
            <a:r>
              <a:rPr lang="en-US" sz="1600" dirty="0">
                <a:solidFill>
                  <a:schemeClr val="bg2">
                    <a:lumMod val="50000"/>
                  </a:schemeClr>
                </a:solidFill>
                <a:latin typeface="Slack-Lato"/>
              </a:rPr>
              <a:t>Writeups</a:t>
            </a:r>
            <a:endParaRPr lang="en-US" sz="1600" b="0" i="0" dirty="0">
              <a:solidFill>
                <a:schemeClr val="bg2">
                  <a:lumMod val="50000"/>
                </a:schemeClr>
              </a:solidFill>
              <a:effectLst/>
              <a:latin typeface="Slack-Lato"/>
            </a:endParaRPr>
          </a:p>
          <a:p>
            <a:pPr marL="0" indent="0" algn="l">
              <a:lnSpc>
                <a:spcPct val="100000"/>
              </a:lnSpc>
              <a:spcBef>
                <a:spcPts val="0"/>
              </a:spcBef>
              <a:buNone/>
            </a:pPr>
            <a:endParaRPr lang="en-US" sz="1600" b="0" i="0" dirty="0">
              <a:solidFill>
                <a:schemeClr val="bg2">
                  <a:lumMod val="50000"/>
                </a:schemeClr>
              </a:solidFill>
              <a:effectLst/>
              <a:latin typeface="Slack-Lato"/>
            </a:endParaRPr>
          </a:p>
          <a:p>
            <a:pPr marL="0" indent="0" algn="l">
              <a:lnSpc>
                <a:spcPct val="100000"/>
              </a:lnSpc>
              <a:spcBef>
                <a:spcPts val="0"/>
              </a:spcBef>
              <a:buNone/>
            </a:pPr>
            <a:r>
              <a:rPr lang="en-US" sz="1600" b="1" i="0" dirty="0">
                <a:solidFill>
                  <a:schemeClr val="bg2">
                    <a:lumMod val="50000"/>
                  </a:schemeClr>
                </a:solidFill>
                <a:effectLst/>
                <a:latin typeface="Slack-Lato"/>
              </a:rPr>
              <a:t>Ann</a:t>
            </a:r>
          </a:p>
          <a:p>
            <a:pPr algn="l">
              <a:lnSpc>
                <a:spcPct val="100000"/>
              </a:lnSpc>
              <a:spcBef>
                <a:spcPts val="0"/>
              </a:spcBef>
              <a:buFont typeface="Wingdings" panose="05000000000000000000" pitchFamily="2" charset="2"/>
              <a:buChar char="§"/>
            </a:pPr>
            <a:r>
              <a:rPr lang="en-US" sz="1600" b="0" i="0" dirty="0">
                <a:solidFill>
                  <a:schemeClr val="bg2">
                    <a:lumMod val="50000"/>
                  </a:schemeClr>
                </a:solidFill>
                <a:effectLst/>
                <a:latin typeface="Slack-Lato"/>
              </a:rPr>
              <a:t>1. </a:t>
            </a:r>
            <a:r>
              <a:rPr lang="en-US" sz="1600" dirty="0">
                <a:solidFill>
                  <a:schemeClr val="bg2">
                    <a:lumMod val="50000"/>
                  </a:schemeClr>
                </a:solidFill>
                <a:latin typeface="Slack-Lato"/>
              </a:rPr>
              <a:t>Machine Learning</a:t>
            </a:r>
            <a:endParaRPr lang="en-US" sz="1600" b="0" i="0" dirty="0">
              <a:solidFill>
                <a:schemeClr val="bg2">
                  <a:lumMod val="50000"/>
                </a:schemeClr>
              </a:solidFill>
              <a:effectLst/>
              <a:latin typeface="Slack-Lato"/>
            </a:endParaRPr>
          </a:p>
          <a:p>
            <a:pPr algn="l">
              <a:lnSpc>
                <a:spcPct val="100000"/>
              </a:lnSpc>
              <a:spcBef>
                <a:spcPts val="0"/>
              </a:spcBef>
              <a:buFont typeface="Wingdings" panose="05000000000000000000" pitchFamily="2" charset="2"/>
              <a:buChar char="§"/>
            </a:pPr>
            <a:r>
              <a:rPr lang="en-US" sz="1600" b="0" i="0" dirty="0">
                <a:solidFill>
                  <a:schemeClr val="bg2">
                    <a:lumMod val="50000"/>
                  </a:schemeClr>
                </a:solidFill>
                <a:effectLst/>
                <a:latin typeface="Slack-Lato"/>
              </a:rPr>
              <a:t>Upload to the GIT</a:t>
            </a:r>
          </a:p>
          <a:p>
            <a:pPr marL="0" indent="0" algn="l">
              <a:lnSpc>
                <a:spcPct val="100000"/>
              </a:lnSpc>
              <a:spcBef>
                <a:spcPts val="0"/>
              </a:spcBef>
              <a:buNone/>
            </a:pPr>
            <a:endParaRPr lang="en-US" sz="1600" b="0" i="0" dirty="0">
              <a:solidFill>
                <a:schemeClr val="bg2">
                  <a:lumMod val="50000"/>
                </a:schemeClr>
              </a:solidFill>
              <a:effectLst/>
              <a:latin typeface="Slack-Lato"/>
            </a:endParaRPr>
          </a:p>
          <a:p>
            <a:pPr marL="0" indent="0" algn="l">
              <a:lnSpc>
                <a:spcPct val="100000"/>
              </a:lnSpc>
              <a:spcBef>
                <a:spcPts val="0"/>
              </a:spcBef>
              <a:buNone/>
            </a:pPr>
            <a:r>
              <a:rPr lang="en-US" sz="1600" b="1" i="0" dirty="0">
                <a:solidFill>
                  <a:schemeClr val="bg2">
                    <a:lumMod val="50000"/>
                  </a:schemeClr>
                </a:solidFill>
                <a:effectLst/>
                <a:latin typeface="Slack-Lato"/>
              </a:rPr>
              <a:t>John</a:t>
            </a:r>
          </a:p>
          <a:p>
            <a:pPr algn="l">
              <a:lnSpc>
                <a:spcPct val="100000"/>
              </a:lnSpc>
              <a:spcBef>
                <a:spcPts val="0"/>
              </a:spcBef>
              <a:buFont typeface="Wingdings" panose="05000000000000000000" pitchFamily="2" charset="2"/>
              <a:buChar char="§"/>
            </a:pPr>
            <a:r>
              <a:rPr lang="en-US" sz="1600" b="0" i="0" dirty="0">
                <a:solidFill>
                  <a:schemeClr val="bg2">
                    <a:lumMod val="50000"/>
                  </a:schemeClr>
                </a:solidFill>
                <a:effectLst/>
                <a:latin typeface="Slack-Lato"/>
              </a:rPr>
              <a:t>1. Data cleanup – organize the main data frame</a:t>
            </a:r>
          </a:p>
          <a:p>
            <a:pPr algn="l">
              <a:lnSpc>
                <a:spcPct val="100000"/>
              </a:lnSpc>
              <a:spcBef>
                <a:spcPts val="0"/>
              </a:spcBef>
              <a:buFont typeface="Wingdings" panose="05000000000000000000" pitchFamily="2" charset="2"/>
              <a:buChar char="§"/>
            </a:pPr>
            <a:r>
              <a:rPr lang="en-US" sz="1600" b="0" i="0" dirty="0">
                <a:solidFill>
                  <a:schemeClr val="bg2">
                    <a:lumMod val="50000"/>
                  </a:schemeClr>
                </a:solidFill>
                <a:effectLst/>
                <a:latin typeface="Slack-Lato"/>
              </a:rPr>
              <a:t>2. </a:t>
            </a:r>
            <a:r>
              <a:rPr lang="en-US" sz="1600" dirty="0">
                <a:solidFill>
                  <a:schemeClr val="bg2">
                    <a:lumMod val="50000"/>
                  </a:schemeClr>
                </a:solidFill>
                <a:latin typeface="Slack-Lato"/>
              </a:rPr>
              <a:t>Machine Learning</a:t>
            </a:r>
            <a:endParaRPr lang="en-US" sz="1600" b="0" i="0" dirty="0">
              <a:solidFill>
                <a:schemeClr val="bg2">
                  <a:lumMod val="50000"/>
                </a:schemeClr>
              </a:solidFill>
              <a:effectLst/>
              <a:latin typeface="Slack-Lato"/>
            </a:endParaRPr>
          </a:p>
          <a:p>
            <a:pPr marL="0" indent="0" algn="l">
              <a:lnSpc>
                <a:spcPct val="100000"/>
              </a:lnSpc>
              <a:spcBef>
                <a:spcPts val="0"/>
              </a:spcBef>
              <a:buNone/>
            </a:pPr>
            <a:endParaRPr lang="en-US" sz="1600" b="0" i="0" dirty="0">
              <a:solidFill>
                <a:schemeClr val="bg2">
                  <a:lumMod val="50000"/>
                </a:schemeClr>
              </a:solidFill>
              <a:effectLst/>
              <a:latin typeface="Slack-Lato"/>
            </a:endParaRPr>
          </a:p>
          <a:p>
            <a:pPr marL="0" indent="0" algn="l">
              <a:lnSpc>
                <a:spcPct val="100000"/>
              </a:lnSpc>
              <a:spcBef>
                <a:spcPts val="0"/>
              </a:spcBef>
              <a:buNone/>
            </a:pPr>
            <a:r>
              <a:rPr lang="en-US" sz="1600" b="1" dirty="0">
                <a:solidFill>
                  <a:schemeClr val="bg2">
                    <a:lumMod val="50000"/>
                  </a:schemeClr>
                </a:solidFill>
                <a:latin typeface="Slack-Lato"/>
              </a:rPr>
              <a:t>Timeline of the Project 4</a:t>
            </a:r>
          </a:p>
          <a:p>
            <a:pPr algn="l">
              <a:lnSpc>
                <a:spcPct val="100000"/>
              </a:lnSpc>
              <a:spcBef>
                <a:spcPts val="0"/>
              </a:spcBef>
              <a:buFont typeface="Wingdings" panose="05000000000000000000" pitchFamily="2" charset="2"/>
              <a:buChar char="§"/>
            </a:pPr>
            <a:r>
              <a:rPr lang="en-US" sz="1600" dirty="0">
                <a:solidFill>
                  <a:schemeClr val="bg2">
                    <a:lumMod val="50000"/>
                  </a:schemeClr>
                </a:solidFill>
                <a:latin typeface="Slack-Lato"/>
              </a:rPr>
              <a:t>Week1 (9/7/2023)  – Start gathering data / links ; data cleanup activities</a:t>
            </a:r>
          </a:p>
          <a:p>
            <a:pPr algn="l">
              <a:lnSpc>
                <a:spcPct val="100000"/>
              </a:lnSpc>
              <a:spcBef>
                <a:spcPts val="0"/>
              </a:spcBef>
              <a:buFont typeface="Wingdings" panose="05000000000000000000" pitchFamily="2" charset="2"/>
              <a:buChar char="§"/>
            </a:pPr>
            <a:r>
              <a:rPr lang="en-US" sz="1600" dirty="0">
                <a:solidFill>
                  <a:schemeClr val="bg2">
                    <a:lumMod val="50000"/>
                  </a:schemeClr>
                </a:solidFill>
                <a:latin typeface="Slack-Lato"/>
              </a:rPr>
              <a:t>Week2 (9/11/2023) –ML, Tableau &amp; conclusion</a:t>
            </a:r>
          </a:p>
        </p:txBody>
      </p:sp>
    </p:spTree>
    <p:extLst>
      <p:ext uri="{BB962C8B-B14F-4D97-AF65-F5344CB8AC3E}">
        <p14:creationId xmlns:p14="http://schemas.microsoft.com/office/powerpoint/2010/main" val="322869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B0223F-C246-3A01-0BE0-B8F9D7C2B304}"/>
              </a:ext>
            </a:extLst>
          </p:cNvPr>
          <p:cNvPicPr>
            <a:picLocks noChangeAspect="1"/>
          </p:cNvPicPr>
          <p:nvPr/>
        </p:nvPicPr>
        <p:blipFill>
          <a:blip r:embed="rId2"/>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86630A44-326C-E27E-0364-AC6EA305AC22}"/>
              </a:ext>
            </a:extLst>
          </p:cNvPr>
          <p:cNvSpPr>
            <a:spLocks noGrp="1"/>
          </p:cNvSpPr>
          <p:nvPr>
            <p:ph type="title"/>
          </p:nvPr>
        </p:nvSpPr>
        <p:spPr>
          <a:xfrm>
            <a:off x="1141413" y="618518"/>
            <a:ext cx="9905998" cy="1048917"/>
          </a:xfrm>
        </p:spPr>
        <p:txBody>
          <a:bodyPr>
            <a:normAutofit/>
          </a:bodyPr>
          <a:lstStyle/>
          <a:p>
            <a:r>
              <a:rPr lang="en-US" sz="3200" b="1" dirty="0">
                <a:solidFill>
                  <a:schemeClr val="bg2">
                    <a:lumMod val="50000"/>
                  </a:schemeClr>
                </a:solidFill>
              </a:rPr>
              <a:t>Sample of visuals</a:t>
            </a:r>
          </a:p>
        </p:txBody>
      </p:sp>
      <p:sp>
        <p:nvSpPr>
          <p:cNvPr id="3" name="TextBox 2">
            <a:extLst>
              <a:ext uri="{FF2B5EF4-FFF2-40B4-BE49-F238E27FC236}">
                <a16:creationId xmlns:a16="http://schemas.microsoft.com/office/drawing/2014/main" id="{62DBEDFC-6449-B6EF-6723-9C004B0EA6BF}"/>
              </a:ext>
            </a:extLst>
          </p:cNvPr>
          <p:cNvSpPr txBox="1"/>
          <p:nvPr/>
        </p:nvSpPr>
        <p:spPr>
          <a:xfrm>
            <a:off x="1072257" y="1374761"/>
            <a:ext cx="6896086" cy="4247317"/>
          </a:xfrm>
          <a:prstGeom prst="rect">
            <a:avLst/>
          </a:prstGeom>
          <a:noFill/>
        </p:spPr>
        <p:txBody>
          <a:bodyPr wrap="square">
            <a:spAutoFit/>
          </a:bodyPr>
          <a:lstStyle/>
          <a:p>
            <a:r>
              <a:rPr lang="en-US" b="1" dirty="0">
                <a:solidFill>
                  <a:schemeClr val="bg2"/>
                </a:solidFill>
              </a:rPr>
              <a:t>Correlation</a:t>
            </a:r>
          </a:p>
          <a:p>
            <a:r>
              <a:rPr lang="en-US" dirty="0">
                <a:solidFill>
                  <a:schemeClr val="bg2"/>
                </a:solidFill>
              </a:rPr>
              <a:t>Show the relationship between two or more variables. Be mindful that, unless you tell them otherwise, many readers will assume the relationships you show them to be causal (i.e., one causes the other).</a:t>
            </a:r>
          </a:p>
          <a:p>
            <a:r>
              <a:rPr lang="en-US" b="1" dirty="0">
                <a:solidFill>
                  <a:schemeClr val="bg2"/>
                </a:solidFill>
              </a:rPr>
              <a:t>Line + Column</a:t>
            </a:r>
          </a:p>
          <a:p>
            <a:r>
              <a:rPr lang="en-US" dirty="0">
                <a:solidFill>
                  <a:schemeClr val="bg2"/>
                </a:solidFill>
              </a:rPr>
              <a:t>A good way of showing the relationship between an amount (columns) and a rate (line).</a:t>
            </a:r>
          </a:p>
          <a:p>
            <a:endParaRPr lang="en-US" dirty="0">
              <a:solidFill>
                <a:schemeClr val="bg2"/>
              </a:solidFill>
            </a:endParaRPr>
          </a:p>
          <a:p>
            <a:r>
              <a:rPr lang="en-US" b="1" dirty="0">
                <a:solidFill>
                  <a:schemeClr val="bg2"/>
                </a:solidFill>
              </a:rPr>
              <a:t>Ranking</a:t>
            </a:r>
          </a:p>
          <a:p>
            <a:r>
              <a:rPr lang="en-US" dirty="0">
                <a:solidFill>
                  <a:schemeClr val="bg2"/>
                </a:solidFill>
              </a:rPr>
              <a:t>Use where an item’s position in an ordered list is more important than its absolute or relative value. Don’t be afraid to highlight the points of interest.</a:t>
            </a:r>
          </a:p>
          <a:p>
            <a:r>
              <a:rPr lang="en-US" b="1" dirty="0">
                <a:solidFill>
                  <a:schemeClr val="bg2"/>
                </a:solidFill>
              </a:rPr>
              <a:t>Ordered Column</a:t>
            </a:r>
          </a:p>
          <a:p>
            <a:r>
              <a:rPr lang="en-US" dirty="0">
                <a:solidFill>
                  <a:schemeClr val="bg2"/>
                </a:solidFill>
              </a:rPr>
              <a:t>Standard bar charts display the ranks of values much more easily when sorted into order.</a:t>
            </a:r>
          </a:p>
        </p:txBody>
      </p:sp>
      <p:pic>
        <p:nvPicPr>
          <p:cNvPr id="5" name="Picture 4">
            <a:extLst>
              <a:ext uri="{FF2B5EF4-FFF2-40B4-BE49-F238E27FC236}">
                <a16:creationId xmlns:a16="http://schemas.microsoft.com/office/drawing/2014/main" id="{00D69A00-B0EE-BFE1-C02C-72937809EE57}"/>
              </a:ext>
            </a:extLst>
          </p:cNvPr>
          <p:cNvPicPr>
            <a:picLocks noChangeAspect="1"/>
          </p:cNvPicPr>
          <p:nvPr/>
        </p:nvPicPr>
        <p:blipFill>
          <a:blip r:embed="rId3"/>
          <a:stretch>
            <a:fillRect/>
          </a:stretch>
        </p:blipFill>
        <p:spPr>
          <a:xfrm>
            <a:off x="8287956" y="1141354"/>
            <a:ext cx="3078430" cy="2286000"/>
          </a:xfrm>
          <a:prstGeom prst="rect">
            <a:avLst/>
          </a:prstGeom>
        </p:spPr>
      </p:pic>
      <p:pic>
        <p:nvPicPr>
          <p:cNvPr id="8" name="Picture 7">
            <a:extLst>
              <a:ext uri="{FF2B5EF4-FFF2-40B4-BE49-F238E27FC236}">
                <a16:creationId xmlns:a16="http://schemas.microsoft.com/office/drawing/2014/main" id="{DA6912A5-D3C7-8A32-09DB-FC100BF36EC7}"/>
              </a:ext>
            </a:extLst>
          </p:cNvPr>
          <p:cNvPicPr>
            <a:picLocks noChangeAspect="1"/>
          </p:cNvPicPr>
          <p:nvPr/>
        </p:nvPicPr>
        <p:blipFill>
          <a:blip r:embed="rId4"/>
          <a:stretch>
            <a:fillRect/>
          </a:stretch>
        </p:blipFill>
        <p:spPr>
          <a:xfrm>
            <a:off x="8141270" y="3611307"/>
            <a:ext cx="3307940" cy="2591623"/>
          </a:xfrm>
          <a:prstGeom prst="rect">
            <a:avLst/>
          </a:prstGeom>
        </p:spPr>
      </p:pic>
    </p:spTree>
    <p:extLst>
      <p:ext uri="{BB962C8B-B14F-4D97-AF65-F5344CB8AC3E}">
        <p14:creationId xmlns:p14="http://schemas.microsoft.com/office/powerpoint/2010/main" val="2011568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1921</TotalTime>
  <Words>1132</Words>
  <Application>Microsoft Office PowerPoint</Application>
  <PresentationFormat>Widescreen</PresentationFormat>
  <Paragraphs>244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Slack-Lato</vt:lpstr>
      <vt:lpstr>Tw Cen MT</vt:lpstr>
      <vt:lpstr>Wingdings</vt:lpstr>
      <vt:lpstr>Circuit</vt:lpstr>
      <vt:lpstr>Homicide over the past decade Project 4 Data Analysis SMU Data Science</vt:lpstr>
      <vt:lpstr>project title &amp; Description</vt:lpstr>
      <vt:lpstr>Inspiration</vt:lpstr>
      <vt:lpstr>Team Members</vt:lpstr>
      <vt:lpstr>About Dataset</vt:lpstr>
      <vt:lpstr>Expected Outcome of the data analysis</vt:lpstr>
      <vt:lpstr>Color Palette</vt:lpstr>
      <vt:lpstr>Breakdown of tasks</vt:lpstr>
      <vt:lpstr>Sample of visuals</vt:lpstr>
      <vt:lpstr>Sample of visuals</vt:lpstr>
      <vt:lpstr>Sample of visuals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World Of Video Games  Project 1 Data Analysis– SMU Data Science</dc:title>
  <dc:creator>Raj Agrawal</dc:creator>
  <cp:lastModifiedBy>Raj Agrawal</cp:lastModifiedBy>
  <cp:revision>23</cp:revision>
  <dcterms:created xsi:type="dcterms:W3CDTF">2023-05-08T16:30:37Z</dcterms:created>
  <dcterms:modified xsi:type="dcterms:W3CDTF">2023-09-11T03:06:47Z</dcterms:modified>
</cp:coreProperties>
</file>