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8" r:id="rId3"/>
    <p:sldId id="272" r:id="rId4"/>
    <p:sldId id="259" r:id="rId5"/>
    <p:sldId id="261" r:id="rId6"/>
    <p:sldId id="260" r:id="rId7"/>
    <p:sldId id="262" r:id="rId8"/>
    <p:sldId id="266" r:id="rId9"/>
    <p:sldId id="269" r:id="rId10"/>
    <p:sldId id="263" r:id="rId11"/>
    <p:sldId id="264" r:id="rId12"/>
    <p:sldId id="27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EFC70-D4FE-4C71-9435-BAA77DFF16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0D2CFD-CCD6-4B91-A79C-234277047EF7}">
      <dgm:prSet custT="1"/>
      <dgm:spPr/>
      <dgm:t>
        <a:bodyPr/>
        <a:lstStyle/>
        <a:p>
          <a:pPr algn="l"/>
          <a:r>
            <a:rPr lang="en-US" sz="2000" dirty="0"/>
            <a:t>The ability of chromosome doubling in wheat creates a great avenue for wheat improvement</a:t>
          </a:r>
        </a:p>
      </dgm:t>
    </dgm:pt>
    <dgm:pt modelId="{A25FBC04-8F22-46F8-9233-8BD0CB9CC422}" type="parTrans" cxnId="{59A09D3A-AFFF-40D0-940B-365E79E83C2C}">
      <dgm:prSet/>
      <dgm:spPr/>
      <dgm:t>
        <a:bodyPr/>
        <a:lstStyle/>
        <a:p>
          <a:endParaRPr lang="en-US"/>
        </a:p>
      </dgm:t>
    </dgm:pt>
    <dgm:pt modelId="{EE7B80EC-C8D7-47B5-8B2A-40BAB405CD4A}" type="sibTrans" cxnId="{59A09D3A-AFFF-40D0-940B-365E79E83C2C}">
      <dgm:prSet/>
      <dgm:spPr/>
      <dgm:t>
        <a:bodyPr/>
        <a:lstStyle/>
        <a:p>
          <a:endParaRPr lang="en-US"/>
        </a:p>
      </dgm:t>
    </dgm:pt>
    <dgm:pt modelId="{E55BDF72-A660-4682-883B-D56A2C5B5495}">
      <dgm:prSet custT="1"/>
      <dgm:spPr/>
      <dgm:t>
        <a:bodyPr/>
        <a:lstStyle/>
        <a:p>
          <a:r>
            <a:rPr lang="en-US" sz="2000" dirty="0"/>
            <a:t>Allows for crossing of wheat with wild diploid species.</a:t>
          </a:r>
        </a:p>
        <a:p>
          <a:r>
            <a:rPr lang="en-US" sz="2000" dirty="0"/>
            <a:t>Introduces genetic variety and novel alleles for important traits. E.g., Drought tolerance, disease resistance, heat shock tolerance… </a:t>
          </a:r>
        </a:p>
        <a:p>
          <a:endParaRPr lang="en-US" sz="1400" dirty="0"/>
        </a:p>
        <a:p>
          <a:endParaRPr lang="en-US" sz="1400" dirty="0"/>
        </a:p>
      </dgm:t>
    </dgm:pt>
    <dgm:pt modelId="{4B146021-CD99-4177-B5DF-A1F4A0559946}" type="parTrans" cxnId="{8449E955-B2C0-4D2F-A0AF-DB617ECF1239}">
      <dgm:prSet/>
      <dgm:spPr/>
      <dgm:t>
        <a:bodyPr/>
        <a:lstStyle/>
        <a:p>
          <a:endParaRPr lang="en-US"/>
        </a:p>
      </dgm:t>
    </dgm:pt>
    <dgm:pt modelId="{9240BEE6-D5F6-466D-AC2F-EEF5604BAA8B}" type="sibTrans" cxnId="{8449E955-B2C0-4D2F-A0AF-DB617ECF1239}">
      <dgm:prSet/>
      <dgm:spPr/>
      <dgm:t>
        <a:bodyPr/>
        <a:lstStyle/>
        <a:p>
          <a:endParaRPr lang="en-US"/>
        </a:p>
      </dgm:t>
    </dgm:pt>
    <dgm:pt modelId="{8E5801A0-6E18-4377-99B9-CE24A2FCBE69}" type="pres">
      <dgm:prSet presAssocID="{146EFC70-D4FE-4C71-9435-BAA77DFF162C}" presName="root" presStyleCnt="0">
        <dgm:presLayoutVars>
          <dgm:dir/>
          <dgm:resizeHandles val="exact"/>
        </dgm:presLayoutVars>
      </dgm:prSet>
      <dgm:spPr/>
    </dgm:pt>
    <dgm:pt modelId="{376C4269-A8EA-4261-878F-70DD02535D5C}" type="pres">
      <dgm:prSet presAssocID="{810D2CFD-CCD6-4B91-A79C-234277047EF7}" presName="compNode" presStyleCnt="0"/>
      <dgm:spPr/>
    </dgm:pt>
    <dgm:pt modelId="{1F39B1D6-A363-414E-BC3A-4932D832D92E}" type="pres">
      <dgm:prSet presAssocID="{810D2CFD-CCD6-4B91-A79C-234277047EF7}" presName="bgRect" presStyleLbl="bgShp" presStyleIdx="0" presStyleCnt="2"/>
      <dgm:spPr/>
    </dgm:pt>
    <dgm:pt modelId="{78012FB5-5D18-44CA-8708-447E21E42577}" type="pres">
      <dgm:prSet presAssocID="{810D2CFD-CCD6-4B91-A79C-234277047EF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A8C946CF-C765-45D2-9BFA-F4337D91069F}" type="pres">
      <dgm:prSet presAssocID="{810D2CFD-CCD6-4B91-A79C-234277047EF7}" presName="spaceRect" presStyleCnt="0"/>
      <dgm:spPr/>
    </dgm:pt>
    <dgm:pt modelId="{339C8EE4-EE91-4250-9F0F-1628470B8738}" type="pres">
      <dgm:prSet presAssocID="{810D2CFD-CCD6-4B91-A79C-234277047EF7}" presName="parTx" presStyleLbl="revTx" presStyleIdx="0" presStyleCnt="2">
        <dgm:presLayoutVars>
          <dgm:chMax val="0"/>
          <dgm:chPref val="0"/>
        </dgm:presLayoutVars>
      </dgm:prSet>
      <dgm:spPr/>
    </dgm:pt>
    <dgm:pt modelId="{CD05790A-5564-41B0-9CC5-EB924003AD1A}" type="pres">
      <dgm:prSet presAssocID="{EE7B80EC-C8D7-47B5-8B2A-40BAB405CD4A}" presName="sibTrans" presStyleCnt="0"/>
      <dgm:spPr/>
    </dgm:pt>
    <dgm:pt modelId="{C1D3C0A4-06EA-4DF2-8ABE-38C33A916F5C}" type="pres">
      <dgm:prSet presAssocID="{E55BDF72-A660-4682-883B-D56A2C5B5495}" presName="compNode" presStyleCnt="0"/>
      <dgm:spPr/>
    </dgm:pt>
    <dgm:pt modelId="{455393C9-875D-4D9C-BD0C-636A94D813AF}" type="pres">
      <dgm:prSet presAssocID="{E55BDF72-A660-4682-883B-D56A2C5B5495}" presName="bgRect" presStyleLbl="bgShp" presStyleIdx="1" presStyleCnt="2"/>
      <dgm:spPr/>
    </dgm:pt>
    <dgm:pt modelId="{D404F120-F7EC-4604-A30B-B244172271BA}" type="pres">
      <dgm:prSet presAssocID="{E55BDF72-A660-4682-883B-D56A2C5B549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in"/>
        </a:ext>
      </dgm:extLst>
    </dgm:pt>
    <dgm:pt modelId="{BDBFD275-6EBE-4A26-B256-22F1BC2DC612}" type="pres">
      <dgm:prSet presAssocID="{E55BDF72-A660-4682-883B-D56A2C5B5495}" presName="spaceRect" presStyleCnt="0"/>
      <dgm:spPr/>
    </dgm:pt>
    <dgm:pt modelId="{E1B319B4-58BF-44BC-BA7E-721169551957}" type="pres">
      <dgm:prSet presAssocID="{E55BDF72-A660-4682-883B-D56A2C5B549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9A09D3A-AFFF-40D0-940B-365E79E83C2C}" srcId="{146EFC70-D4FE-4C71-9435-BAA77DFF162C}" destId="{810D2CFD-CCD6-4B91-A79C-234277047EF7}" srcOrd="0" destOrd="0" parTransId="{A25FBC04-8F22-46F8-9233-8BD0CB9CC422}" sibTransId="{EE7B80EC-C8D7-47B5-8B2A-40BAB405CD4A}"/>
    <dgm:cxn modelId="{8449E955-B2C0-4D2F-A0AF-DB617ECF1239}" srcId="{146EFC70-D4FE-4C71-9435-BAA77DFF162C}" destId="{E55BDF72-A660-4682-883B-D56A2C5B5495}" srcOrd="1" destOrd="0" parTransId="{4B146021-CD99-4177-B5DF-A1F4A0559946}" sibTransId="{9240BEE6-D5F6-466D-AC2F-EEF5604BAA8B}"/>
    <dgm:cxn modelId="{CF87B690-BC35-4B87-A140-6DA9FC454513}" type="presOf" srcId="{E55BDF72-A660-4682-883B-D56A2C5B5495}" destId="{E1B319B4-58BF-44BC-BA7E-721169551957}" srcOrd="0" destOrd="0" presId="urn:microsoft.com/office/officeart/2018/2/layout/IconVerticalSolidList"/>
    <dgm:cxn modelId="{57F1A7CC-5FA1-4037-A2DC-52E9B6B2C058}" type="presOf" srcId="{810D2CFD-CCD6-4B91-A79C-234277047EF7}" destId="{339C8EE4-EE91-4250-9F0F-1628470B8738}" srcOrd="0" destOrd="0" presId="urn:microsoft.com/office/officeart/2018/2/layout/IconVerticalSolidList"/>
    <dgm:cxn modelId="{FDA9CED1-05EE-442E-BC9F-01DB32572963}" type="presOf" srcId="{146EFC70-D4FE-4C71-9435-BAA77DFF162C}" destId="{8E5801A0-6E18-4377-99B9-CE24A2FCBE69}" srcOrd="0" destOrd="0" presId="urn:microsoft.com/office/officeart/2018/2/layout/IconVerticalSolidList"/>
    <dgm:cxn modelId="{138FE877-AA86-423D-94B0-B988AEC9618D}" type="presParOf" srcId="{8E5801A0-6E18-4377-99B9-CE24A2FCBE69}" destId="{376C4269-A8EA-4261-878F-70DD02535D5C}" srcOrd="0" destOrd="0" presId="urn:microsoft.com/office/officeart/2018/2/layout/IconVerticalSolidList"/>
    <dgm:cxn modelId="{05EC46D5-D72A-40EB-B91A-54CD19334403}" type="presParOf" srcId="{376C4269-A8EA-4261-878F-70DD02535D5C}" destId="{1F39B1D6-A363-414E-BC3A-4932D832D92E}" srcOrd="0" destOrd="0" presId="urn:microsoft.com/office/officeart/2018/2/layout/IconVerticalSolidList"/>
    <dgm:cxn modelId="{33A0E33E-6919-4265-8FBD-2339E8EF07F3}" type="presParOf" srcId="{376C4269-A8EA-4261-878F-70DD02535D5C}" destId="{78012FB5-5D18-44CA-8708-447E21E42577}" srcOrd="1" destOrd="0" presId="urn:microsoft.com/office/officeart/2018/2/layout/IconVerticalSolidList"/>
    <dgm:cxn modelId="{580E6AAB-F644-4CF3-8D82-4DD417D03555}" type="presParOf" srcId="{376C4269-A8EA-4261-878F-70DD02535D5C}" destId="{A8C946CF-C765-45D2-9BFA-F4337D91069F}" srcOrd="2" destOrd="0" presId="urn:microsoft.com/office/officeart/2018/2/layout/IconVerticalSolidList"/>
    <dgm:cxn modelId="{87E8A94F-B34A-4499-8D46-66F1537183FD}" type="presParOf" srcId="{376C4269-A8EA-4261-878F-70DD02535D5C}" destId="{339C8EE4-EE91-4250-9F0F-1628470B8738}" srcOrd="3" destOrd="0" presId="urn:microsoft.com/office/officeart/2018/2/layout/IconVerticalSolidList"/>
    <dgm:cxn modelId="{A38F034D-59F8-476F-A653-4297ABCCF2A4}" type="presParOf" srcId="{8E5801A0-6E18-4377-99B9-CE24A2FCBE69}" destId="{CD05790A-5564-41B0-9CC5-EB924003AD1A}" srcOrd="1" destOrd="0" presId="urn:microsoft.com/office/officeart/2018/2/layout/IconVerticalSolidList"/>
    <dgm:cxn modelId="{8781D45A-9DB7-45D9-8333-6E43FBC272DB}" type="presParOf" srcId="{8E5801A0-6E18-4377-99B9-CE24A2FCBE69}" destId="{C1D3C0A4-06EA-4DF2-8ABE-38C33A916F5C}" srcOrd="2" destOrd="0" presId="urn:microsoft.com/office/officeart/2018/2/layout/IconVerticalSolidList"/>
    <dgm:cxn modelId="{2781F3D9-81AC-4AFA-9394-FEB574A70539}" type="presParOf" srcId="{C1D3C0A4-06EA-4DF2-8ABE-38C33A916F5C}" destId="{455393C9-875D-4D9C-BD0C-636A94D813AF}" srcOrd="0" destOrd="0" presId="urn:microsoft.com/office/officeart/2018/2/layout/IconVerticalSolidList"/>
    <dgm:cxn modelId="{116D9DFB-261D-4AF5-8F65-94E7739E9A27}" type="presParOf" srcId="{C1D3C0A4-06EA-4DF2-8ABE-38C33A916F5C}" destId="{D404F120-F7EC-4604-A30B-B244172271BA}" srcOrd="1" destOrd="0" presId="urn:microsoft.com/office/officeart/2018/2/layout/IconVerticalSolidList"/>
    <dgm:cxn modelId="{FA52DAD0-3EEB-41E7-995C-DEA04CFC446E}" type="presParOf" srcId="{C1D3C0A4-06EA-4DF2-8ABE-38C33A916F5C}" destId="{BDBFD275-6EBE-4A26-B256-22F1BC2DC612}" srcOrd="2" destOrd="0" presId="urn:microsoft.com/office/officeart/2018/2/layout/IconVerticalSolidList"/>
    <dgm:cxn modelId="{C63566C9-3D61-4D8E-B2B3-C17768926D72}" type="presParOf" srcId="{C1D3C0A4-06EA-4DF2-8ABE-38C33A916F5C}" destId="{E1B319B4-58BF-44BC-BA7E-7211695519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9B1D6-A363-414E-BC3A-4932D832D92E}">
      <dsp:nvSpPr>
        <dsp:cNvPr id="0" name=""/>
        <dsp:cNvSpPr/>
      </dsp:nvSpPr>
      <dsp:spPr>
        <a:xfrm>
          <a:off x="0" y="2944"/>
          <a:ext cx="7017250" cy="2078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12FB5-5D18-44CA-8708-447E21E42577}">
      <dsp:nvSpPr>
        <dsp:cNvPr id="0" name=""/>
        <dsp:cNvSpPr/>
      </dsp:nvSpPr>
      <dsp:spPr>
        <a:xfrm>
          <a:off x="628766" y="470621"/>
          <a:ext cx="1143211" cy="11432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C8EE4-EE91-4250-9F0F-1628470B8738}">
      <dsp:nvSpPr>
        <dsp:cNvPr id="0" name=""/>
        <dsp:cNvSpPr/>
      </dsp:nvSpPr>
      <dsp:spPr>
        <a:xfrm>
          <a:off x="2400743" y="2944"/>
          <a:ext cx="4173972" cy="2793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600" tIns="295600" rIns="295600" bIns="2956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ability of chromosome doubling in wheat creates a great avenue for wheat improvement</a:t>
          </a:r>
        </a:p>
      </dsp:txBody>
      <dsp:txXfrm>
        <a:off x="2400743" y="2944"/>
        <a:ext cx="4173972" cy="2793073"/>
      </dsp:txXfrm>
    </dsp:sp>
    <dsp:sp modelId="{455393C9-875D-4D9C-BD0C-636A94D813AF}">
      <dsp:nvSpPr>
        <dsp:cNvPr id="0" name=""/>
        <dsp:cNvSpPr/>
      </dsp:nvSpPr>
      <dsp:spPr>
        <a:xfrm>
          <a:off x="0" y="3234146"/>
          <a:ext cx="7017250" cy="2078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4F120-F7EC-4604-A30B-B244172271BA}">
      <dsp:nvSpPr>
        <dsp:cNvPr id="0" name=""/>
        <dsp:cNvSpPr/>
      </dsp:nvSpPr>
      <dsp:spPr>
        <a:xfrm>
          <a:off x="628766" y="3701823"/>
          <a:ext cx="1143211" cy="11432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319B4-58BF-44BC-BA7E-721169551957}">
      <dsp:nvSpPr>
        <dsp:cNvPr id="0" name=""/>
        <dsp:cNvSpPr/>
      </dsp:nvSpPr>
      <dsp:spPr>
        <a:xfrm>
          <a:off x="2400743" y="3234146"/>
          <a:ext cx="4173972" cy="2793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600" tIns="295600" rIns="295600" bIns="2956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Allows for crossing of wheat with wild diploid species.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Introduces genetic variety and novel alleles for important traits. E.g., Drought tolerance, disease resistance, heat shock tolerance…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400743" y="3234146"/>
        <a:ext cx="4173972" cy="2793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89820-2399-4993-9BB0-D4832691D41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E10FF-2471-4393-94FD-CB89A0F5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0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srael" TargetMode="External"/><Relationship Id="rId3" Type="http://schemas.openxmlformats.org/officeDocument/2006/relationships/hyperlink" Target="https://en.wikipedia.org/wiki/Middle_East" TargetMode="External"/><Relationship Id="rId7" Type="http://schemas.openxmlformats.org/officeDocument/2006/relationships/hyperlink" Target="https://en.wikipedia.org/wiki/State_of_Palestine" TargetMode="External"/><Relationship Id="rId12" Type="http://schemas.openxmlformats.org/officeDocument/2006/relationships/hyperlink" Target="https://en.wikipedia.org/wiki/Ira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Lebanon" TargetMode="External"/><Relationship Id="rId11" Type="http://schemas.openxmlformats.org/officeDocument/2006/relationships/hyperlink" Target="https://en.wikipedia.org/wiki/Turkey" TargetMode="External"/><Relationship Id="rId5" Type="http://schemas.openxmlformats.org/officeDocument/2006/relationships/hyperlink" Target="https://en.wikipedia.org/wiki/Syria" TargetMode="External"/><Relationship Id="rId10" Type="http://schemas.openxmlformats.org/officeDocument/2006/relationships/hyperlink" Target="https://en.wikipedia.org/wiki/Egypt" TargetMode="External"/><Relationship Id="rId4" Type="http://schemas.openxmlformats.org/officeDocument/2006/relationships/hyperlink" Target="https://en.wikipedia.org/wiki/Iraq" TargetMode="External"/><Relationship Id="rId9" Type="http://schemas.openxmlformats.org/officeDocument/2006/relationships/hyperlink" Target="https://en.wikipedia.org/wiki/Jorda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Fertile Crescent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crescent-shaped region in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iddle East"/>
              </a:rPr>
              <a:t>Middle East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spanning modern-day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Iraq"/>
              </a:rPr>
              <a:t>Iraq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yria"/>
              </a:rPr>
              <a:t>Syria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Lebanon"/>
              </a:rPr>
              <a:t>Lebanon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State of Palestine"/>
              </a:rPr>
              <a:t>Palestine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srael"/>
              </a:rPr>
              <a:t>Israel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Jordan"/>
              </a:rPr>
              <a:t>Jordan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Egypt"/>
              </a:rPr>
              <a:t>Egypt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together with the southeastern region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Turkey"/>
              </a:rPr>
              <a:t>Turkey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the western fringes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Iran"/>
              </a:rPr>
              <a:t>Iran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E10FF-2471-4393-94FD-CB89A0F553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9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4674-58B8-4881-97C1-494D49560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790" y="1019527"/>
            <a:ext cx="9440034" cy="1828801"/>
          </a:xfrm>
        </p:spPr>
        <p:txBody>
          <a:bodyPr/>
          <a:lstStyle/>
          <a:p>
            <a:r>
              <a:rPr lang="en-US" dirty="0"/>
              <a:t>The evolution of wheat: a chloroplast genome 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B3C84-5A69-4D0A-9084-8B0EE6F55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5790" y="4191857"/>
            <a:ext cx="9440034" cy="1514588"/>
          </a:xfrm>
        </p:spPr>
        <p:txBody>
          <a:bodyPr>
            <a:normAutofit/>
          </a:bodyPr>
          <a:lstStyle/>
          <a:p>
            <a:r>
              <a:rPr lang="en-US" sz="2400" dirty="0"/>
              <a:t>Ann Murithi</a:t>
            </a:r>
          </a:p>
          <a:p>
            <a:r>
              <a:rPr lang="en-US" sz="2400" dirty="0"/>
              <a:t>Final Project: EEOB 563 – Molecular phylogenetics</a:t>
            </a:r>
          </a:p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May 2021</a:t>
            </a:r>
          </a:p>
        </p:txBody>
      </p:sp>
    </p:spTree>
    <p:extLst>
      <p:ext uri="{BB962C8B-B14F-4D97-AF65-F5344CB8AC3E}">
        <p14:creationId xmlns:p14="http://schemas.microsoft.com/office/powerpoint/2010/main" val="828869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E939-ABBA-4434-8D0E-8AE2DD5C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5344"/>
            <a:ext cx="10353762" cy="592476"/>
          </a:xfrm>
        </p:spPr>
        <p:txBody>
          <a:bodyPr>
            <a:normAutofit fontScale="90000"/>
          </a:bodyPr>
          <a:lstStyle/>
          <a:p>
            <a:r>
              <a:rPr lang="en-US" dirty="0"/>
              <a:t>Neighbor Joining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5EC41-3DAA-468E-9A04-5B5053E5B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909" y="667819"/>
            <a:ext cx="8801526" cy="54478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3CFF6D-E2BB-410A-A196-109E27BDFD6F}"/>
              </a:ext>
            </a:extLst>
          </p:cNvPr>
          <p:cNvSpPr txBox="1"/>
          <p:nvPr/>
        </p:nvSpPr>
        <p:spPr>
          <a:xfrm>
            <a:off x="82194" y="5593458"/>
            <a:ext cx="3883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 – Diploids (All </a:t>
            </a:r>
            <a:r>
              <a:rPr lang="en-US" dirty="0" err="1"/>
              <a:t>Ageilops</a:t>
            </a:r>
            <a:r>
              <a:rPr lang="en-US" dirty="0"/>
              <a:t>) </a:t>
            </a:r>
          </a:p>
          <a:p>
            <a:r>
              <a:rPr lang="en-US" dirty="0"/>
              <a:t>Pink – Diploid (</a:t>
            </a:r>
            <a:r>
              <a:rPr lang="en-US" dirty="0" err="1"/>
              <a:t>Speltoids</a:t>
            </a:r>
            <a:r>
              <a:rPr lang="en-US" dirty="0"/>
              <a:t>)</a:t>
            </a:r>
          </a:p>
          <a:p>
            <a:r>
              <a:rPr lang="en-US" dirty="0"/>
              <a:t>Yellow – </a:t>
            </a:r>
            <a:r>
              <a:rPr lang="en-US" dirty="0" err="1"/>
              <a:t>Timophevevii</a:t>
            </a:r>
            <a:endParaRPr lang="en-US" dirty="0"/>
          </a:p>
          <a:p>
            <a:r>
              <a:rPr lang="en-US" dirty="0"/>
              <a:t>Green – T. </a:t>
            </a:r>
            <a:r>
              <a:rPr lang="en-US" dirty="0" err="1"/>
              <a:t>aestivum</a:t>
            </a:r>
            <a:r>
              <a:rPr lang="en-US" dirty="0"/>
              <a:t> + T. turgidum</a:t>
            </a:r>
          </a:p>
        </p:txBody>
      </p:sp>
    </p:spTree>
    <p:extLst>
      <p:ext uri="{BB962C8B-B14F-4D97-AF65-F5344CB8AC3E}">
        <p14:creationId xmlns:p14="http://schemas.microsoft.com/office/powerpoint/2010/main" val="294231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32BC-4066-4E00-A081-FBC4B498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786" y="0"/>
            <a:ext cx="10270963" cy="647272"/>
          </a:xfrm>
        </p:spPr>
        <p:txBody>
          <a:bodyPr>
            <a:normAutofit fontScale="90000"/>
          </a:bodyPr>
          <a:lstStyle/>
          <a:p>
            <a:r>
              <a:rPr lang="en-US" dirty="0"/>
              <a:t>Maximum Likelihood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7C75A-C4E0-4274-9432-C1C0B3617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312" y="647271"/>
            <a:ext cx="9719574" cy="49007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230761-7421-48DF-B490-33A337457C43}"/>
              </a:ext>
            </a:extLst>
          </p:cNvPr>
          <p:cNvSpPr txBox="1"/>
          <p:nvPr/>
        </p:nvSpPr>
        <p:spPr>
          <a:xfrm>
            <a:off x="133565" y="5476126"/>
            <a:ext cx="3555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 – Diploids (All </a:t>
            </a:r>
            <a:r>
              <a:rPr lang="en-US" dirty="0" err="1"/>
              <a:t>Ageilops</a:t>
            </a:r>
            <a:r>
              <a:rPr lang="en-US" dirty="0"/>
              <a:t>) </a:t>
            </a:r>
          </a:p>
          <a:p>
            <a:r>
              <a:rPr lang="en-US" dirty="0"/>
              <a:t>Pink – Diploid (</a:t>
            </a:r>
            <a:r>
              <a:rPr lang="en-US" dirty="0" err="1"/>
              <a:t>Speltoids</a:t>
            </a:r>
            <a:r>
              <a:rPr lang="en-US" dirty="0"/>
              <a:t>)</a:t>
            </a:r>
          </a:p>
          <a:p>
            <a:r>
              <a:rPr lang="en-US" dirty="0"/>
              <a:t>Yellow – </a:t>
            </a:r>
            <a:r>
              <a:rPr lang="en-US" dirty="0" err="1"/>
              <a:t>Timophevevii</a:t>
            </a:r>
            <a:endParaRPr lang="en-US" dirty="0"/>
          </a:p>
          <a:p>
            <a:r>
              <a:rPr lang="en-US" dirty="0"/>
              <a:t>Green – T. </a:t>
            </a:r>
            <a:r>
              <a:rPr lang="en-US" dirty="0" err="1"/>
              <a:t>aestivum</a:t>
            </a:r>
            <a:r>
              <a:rPr lang="en-US" dirty="0"/>
              <a:t> + T. turgidum</a:t>
            </a:r>
          </a:p>
        </p:txBody>
      </p:sp>
    </p:spTree>
    <p:extLst>
      <p:ext uri="{BB962C8B-B14F-4D97-AF65-F5344CB8AC3E}">
        <p14:creationId xmlns:p14="http://schemas.microsoft.com/office/powerpoint/2010/main" val="29176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1A26-3D4F-41BC-A608-4E2C5D63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353" y="260737"/>
            <a:ext cx="10353762" cy="674212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23CC-88B6-440E-893C-671BA481A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8" y="1099335"/>
            <a:ext cx="12099532" cy="6020656"/>
          </a:xfrm>
        </p:spPr>
        <p:txBody>
          <a:bodyPr/>
          <a:lstStyle/>
          <a:p>
            <a:r>
              <a:rPr lang="en-US" sz="2800" dirty="0"/>
              <a:t>The topology of NJ and ML phylogenetic trees was the same. Possibly indicates the strong relations among the individuals in the taxa</a:t>
            </a:r>
          </a:p>
          <a:p>
            <a:r>
              <a:rPr lang="en-US" sz="2800" dirty="0"/>
              <a:t>The ML tree produce for MEGA-X program was different. Possibly could not detect the small variation within the taxa, especially those of similar ploidy levels</a:t>
            </a:r>
          </a:p>
          <a:p>
            <a:r>
              <a:rPr lang="en-US" sz="2800" dirty="0"/>
              <a:t>The source of maternal genome (BB) remains elusive. Possibly is extinct or yet to be discovered</a:t>
            </a:r>
          </a:p>
          <a:p>
            <a:r>
              <a:rPr lang="en-US" sz="2800" dirty="0"/>
              <a:t>The source of maternal genome in (GG) the </a:t>
            </a:r>
            <a:r>
              <a:rPr lang="en-US" sz="2800" dirty="0" err="1"/>
              <a:t>Timopheevii</a:t>
            </a:r>
            <a:r>
              <a:rPr lang="en-US" sz="2800" dirty="0"/>
              <a:t> lineage is A. </a:t>
            </a:r>
            <a:r>
              <a:rPr lang="en-US" sz="2800" i="1" dirty="0" err="1"/>
              <a:t>spletoids</a:t>
            </a:r>
            <a:endParaRPr lang="en-US" sz="2800" i="1" dirty="0"/>
          </a:p>
          <a:p>
            <a:endParaRPr lang="en-US" sz="2800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19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32BC-4066-4E00-A081-FBC4B498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29329"/>
            <a:ext cx="4009233" cy="95788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dirty="0"/>
              <a:t>Thank you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16F623-02D5-44E8-B017-0A859B99C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084179C4-CA93-4A06-8DB2-EBB6D6F80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339" y="1427660"/>
            <a:ext cx="3551912" cy="35519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6B264A-7CC7-4B8F-9366-B14FBBB007F8}"/>
              </a:ext>
            </a:extLst>
          </p:cNvPr>
          <p:cNvSpPr txBox="1"/>
          <p:nvPr/>
        </p:nvSpPr>
        <p:spPr>
          <a:xfrm>
            <a:off x="6282268" y="3870788"/>
            <a:ext cx="46905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Dr. Dennis Lavrov</a:t>
            </a:r>
          </a:p>
          <a:p>
            <a:endParaRPr lang="en-US" sz="3200" dirty="0"/>
          </a:p>
          <a:p>
            <a:r>
              <a:rPr lang="en-US" sz="3200" dirty="0"/>
              <a:t>Classmates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58FC-FDB4-475E-A5B0-7638CC3D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0"/>
            <a:ext cx="10053681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origin of wheat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B1F6C676-3F02-40F9-9693-441AC019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685" y="1140457"/>
            <a:ext cx="6272084" cy="46884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58885F-228D-4423-955E-35BAD8885038}"/>
              </a:ext>
            </a:extLst>
          </p:cNvPr>
          <p:cNvSpPr/>
          <p:nvPr/>
        </p:nvSpPr>
        <p:spPr>
          <a:xfrm>
            <a:off x="0" y="1119881"/>
            <a:ext cx="568166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First cultivation of wheat (diploid and tetraploid) occurred about 10000 years ago, as part of the ‘Neolithic Revolution’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Cultivation spread to the Near East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000" dirty="0"/>
              <a:t>9000 years ago </a:t>
            </a:r>
            <a:r>
              <a:rPr lang="en-GB" sz="2000" dirty="0" err="1"/>
              <a:t>hexaploid</a:t>
            </a:r>
            <a:r>
              <a:rPr lang="en-GB" sz="2000" dirty="0"/>
              <a:t> bread wheat made its first appearance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The main route into Europe via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000" dirty="0"/>
              <a:t>Greece (8000 BP)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000" dirty="0"/>
              <a:t>Balkans to the Danube (7000 BP)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000" dirty="0"/>
              <a:t>Italy, France and Spain (7000 BP),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000" dirty="0"/>
              <a:t>UK and Scandinavia by about 5000 BP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92D14-EDBC-4321-A5EB-0B74CDB8821A}"/>
              </a:ext>
            </a:extLst>
          </p:cNvPr>
          <p:cNvSpPr txBox="1"/>
          <p:nvPr/>
        </p:nvSpPr>
        <p:spPr>
          <a:xfrm>
            <a:off x="8034391" y="6028487"/>
            <a:ext cx="209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fertile crescent </a:t>
            </a:r>
          </a:p>
        </p:txBody>
      </p:sp>
    </p:spTree>
    <p:extLst>
      <p:ext uri="{BB962C8B-B14F-4D97-AF65-F5344CB8AC3E}">
        <p14:creationId xmlns:p14="http://schemas.microsoft.com/office/powerpoint/2010/main" val="308444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F595-419B-46C4-A746-BBBA9EF4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730" y="95892"/>
            <a:ext cx="10353762" cy="705492"/>
          </a:xfrm>
        </p:spPr>
        <p:txBody>
          <a:bodyPr/>
          <a:lstStyle/>
          <a:p>
            <a:r>
              <a:rPr lang="en-US" dirty="0"/>
              <a:t>Wheat evolution: Main events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2A3A4A-BA0B-4AD4-A7C0-242545B98A0F}"/>
              </a:ext>
            </a:extLst>
          </p:cNvPr>
          <p:cNvSpPr/>
          <p:nvPr/>
        </p:nvSpPr>
        <p:spPr>
          <a:xfrm>
            <a:off x="5808324" y="1053102"/>
            <a:ext cx="1561672" cy="621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T.</a:t>
            </a:r>
            <a:r>
              <a:rPr lang="en-US" i="1" dirty="0" err="1"/>
              <a:t>Urartu</a:t>
            </a:r>
            <a:endParaRPr lang="en-US" i="1" dirty="0"/>
          </a:p>
          <a:p>
            <a:pPr algn="ctr"/>
            <a:r>
              <a:rPr lang="en-US" dirty="0"/>
              <a:t>(AA)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070AA-C3AF-4826-935C-F1E7055BEBC5}"/>
              </a:ext>
            </a:extLst>
          </p:cNvPr>
          <p:cNvSpPr/>
          <p:nvPr/>
        </p:nvSpPr>
        <p:spPr>
          <a:xfrm>
            <a:off x="2058256" y="4383641"/>
            <a:ext cx="1561672" cy="71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T.</a:t>
            </a:r>
            <a:r>
              <a:rPr lang="en-US" i="1" dirty="0" err="1"/>
              <a:t>timopheevii</a:t>
            </a:r>
            <a:endParaRPr lang="en-US" i="1" dirty="0"/>
          </a:p>
          <a:p>
            <a:pPr algn="ctr"/>
            <a:r>
              <a:rPr lang="en-US" dirty="0"/>
              <a:t>(AAAAGG)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CF85B0-3F11-42EA-838B-3552AA5422A3}"/>
              </a:ext>
            </a:extLst>
          </p:cNvPr>
          <p:cNvSpPr/>
          <p:nvPr/>
        </p:nvSpPr>
        <p:spPr>
          <a:xfrm>
            <a:off x="8960777" y="2619910"/>
            <a:ext cx="1561672" cy="530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T.</a:t>
            </a:r>
            <a:r>
              <a:rPr lang="en-US" i="1" dirty="0" err="1"/>
              <a:t>turgidum</a:t>
            </a:r>
            <a:endParaRPr lang="en-US" i="1" dirty="0"/>
          </a:p>
          <a:p>
            <a:pPr algn="ctr"/>
            <a:r>
              <a:rPr lang="en-US" dirty="0"/>
              <a:t>(AA)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AEBA-98B0-474B-B185-DBAC77760098}"/>
              </a:ext>
            </a:extLst>
          </p:cNvPr>
          <p:cNvSpPr/>
          <p:nvPr/>
        </p:nvSpPr>
        <p:spPr>
          <a:xfrm>
            <a:off x="1941816" y="2619910"/>
            <a:ext cx="1982912" cy="5171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T. </a:t>
            </a:r>
            <a:r>
              <a:rPr lang="en-US" i="1" dirty="0" err="1"/>
              <a:t>timopheevii</a:t>
            </a:r>
            <a:endParaRPr lang="en-US" i="1" dirty="0"/>
          </a:p>
          <a:p>
            <a:pPr algn="ctr"/>
            <a:r>
              <a:rPr lang="en-US" dirty="0"/>
              <a:t>(AAGG)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6830A0-7D04-4B28-93EF-95EC5174D4C7}"/>
              </a:ext>
            </a:extLst>
          </p:cNvPr>
          <p:cNvSpPr/>
          <p:nvPr/>
        </p:nvSpPr>
        <p:spPr>
          <a:xfrm>
            <a:off x="9044684" y="4424738"/>
            <a:ext cx="1561672" cy="71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T.</a:t>
            </a:r>
            <a:r>
              <a:rPr lang="en-US" i="1" dirty="0" err="1"/>
              <a:t>aestivum</a:t>
            </a:r>
            <a:endParaRPr lang="en-US" i="1" dirty="0"/>
          </a:p>
          <a:p>
            <a:pPr algn="ctr"/>
            <a:r>
              <a:rPr lang="en-US" dirty="0"/>
              <a:t>(AABBDD)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53B6D1-8532-48C6-B84C-D88E4075C331}"/>
              </a:ext>
            </a:extLst>
          </p:cNvPr>
          <p:cNvCxnSpPr/>
          <p:nvPr/>
        </p:nvCxnSpPr>
        <p:spPr>
          <a:xfrm flipH="1">
            <a:off x="4222679" y="1839074"/>
            <a:ext cx="1585645" cy="78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100F89-0EC3-421A-AD34-CDA533FBF7F1}"/>
              </a:ext>
            </a:extLst>
          </p:cNvPr>
          <p:cNvCxnSpPr>
            <a:cxnSpLocks/>
          </p:cNvCxnSpPr>
          <p:nvPr/>
        </p:nvCxnSpPr>
        <p:spPr>
          <a:xfrm>
            <a:off x="7161088" y="1890445"/>
            <a:ext cx="1347626" cy="64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D48FD07-4010-4F01-B791-491CC6C62B32}"/>
              </a:ext>
            </a:extLst>
          </p:cNvPr>
          <p:cNvSpPr/>
          <p:nvPr/>
        </p:nvSpPr>
        <p:spPr>
          <a:xfrm>
            <a:off x="2904164" y="1150706"/>
            <a:ext cx="1585644" cy="4109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Diploid (GG)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318D4E-1AFC-450D-B0D1-CDD1BB7F8777}"/>
              </a:ext>
            </a:extLst>
          </p:cNvPr>
          <p:cNvSpPr/>
          <p:nvPr/>
        </p:nvSpPr>
        <p:spPr>
          <a:xfrm>
            <a:off x="9722778" y="996593"/>
            <a:ext cx="1477765" cy="318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Diploid (BB)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2DBB29-38C9-4D57-A959-878FB72A2DA7}"/>
              </a:ext>
            </a:extLst>
          </p:cNvPr>
          <p:cNvCxnSpPr/>
          <p:nvPr/>
        </p:nvCxnSpPr>
        <p:spPr>
          <a:xfrm>
            <a:off x="2904164" y="3318553"/>
            <a:ext cx="0" cy="84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7A7DB0-8F7C-40D0-AD23-0E24F59FA273}"/>
              </a:ext>
            </a:extLst>
          </p:cNvPr>
          <p:cNvCxnSpPr/>
          <p:nvPr/>
        </p:nvCxnSpPr>
        <p:spPr>
          <a:xfrm>
            <a:off x="9830659" y="3429000"/>
            <a:ext cx="0" cy="84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43C8BE-68F3-48E3-8CED-6CFCA33B0CCC}"/>
              </a:ext>
            </a:extLst>
          </p:cNvPr>
          <p:cNvCxnSpPr>
            <a:cxnSpLocks/>
          </p:cNvCxnSpPr>
          <p:nvPr/>
        </p:nvCxnSpPr>
        <p:spPr>
          <a:xfrm>
            <a:off x="1820240" y="3507768"/>
            <a:ext cx="624153" cy="55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227D06-F760-4DD9-80AB-1852281AE1BE}"/>
              </a:ext>
            </a:extLst>
          </p:cNvPr>
          <p:cNvCxnSpPr>
            <a:cxnSpLocks/>
          </p:cNvCxnSpPr>
          <p:nvPr/>
        </p:nvCxnSpPr>
        <p:spPr>
          <a:xfrm flipH="1">
            <a:off x="10125184" y="3551434"/>
            <a:ext cx="672955" cy="71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A521B1-5F2B-4811-82BF-136DF8D33C52}"/>
              </a:ext>
            </a:extLst>
          </p:cNvPr>
          <p:cNvCxnSpPr/>
          <p:nvPr/>
        </p:nvCxnSpPr>
        <p:spPr>
          <a:xfrm flipH="1">
            <a:off x="3737230" y="1674688"/>
            <a:ext cx="227742" cy="69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2F96193-217F-4110-B57D-3C77E38BA849}"/>
              </a:ext>
            </a:extLst>
          </p:cNvPr>
          <p:cNvCxnSpPr/>
          <p:nvPr/>
        </p:nvCxnSpPr>
        <p:spPr>
          <a:xfrm flipH="1">
            <a:off x="9741613" y="1561672"/>
            <a:ext cx="383571" cy="81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E831FF7-6F04-4192-9A0B-DFEC9C536AFF}"/>
              </a:ext>
            </a:extLst>
          </p:cNvPr>
          <p:cNvSpPr/>
          <p:nvPr/>
        </p:nvSpPr>
        <p:spPr>
          <a:xfrm>
            <a:off x="10851223" y="3137899"/>
            <a:ext cx="1340778" cy="4863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T. </a:t>
            </a:r>
            <a:r>
              <a:rPr lang="en-US" i="1" dirty="0" err="1"/>
              <a:t>tauchii</a:t>
            </a:r>
            <a:r>
              <a:rPr lang="en-US" i="1" dirty="0"/>
              <a:t> </a:t>
            </a:r>
            <a:r>
              <a:rPr lang="en-US" dirty="0"/>
              <a:t>DD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4F2E9B8-834B-46F4-929E-701274095D5F}"/>
              </a:ext>
            </a:extLst>
          </p:cNvPr>
          <p:cNvSpPr/>
          <p:nvPr/>
        </p:nvSpPr>
        <p:spPr>
          <a:xfrm>
            <a:off x="0" y="2959813"/>
            <a:ext cx="1741476" cy="842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T. </a:t>
            </a:r>
            <a:r>
              <a:rPr lang="en-US" i="1" dirty="0" err="1"/>
              <a:t>monococcum</a:t>
            </a:r>
            <a:r>
              <a:rPr lang="en-US" i="1" dirty="0"/>
              <a:t> </a:t>
            </a:r>
            <a:r>
              <a:rPr lang="en-US" dirty="0"/>
              <a:t>AA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867A9F-1EF4-4DAB-B6E3-CF5F1C4E0B10}"/>
              </a:ext>
            </a:extLst>
          </p:cNvPr>
          <p:cNvSpPr txBox="1"/>
          <p:nvPr/>
        </p:nvSpPr>
        <p:spPr>
          <a:xfrm>
            <a:off x="1591642" y="6324012"/>
            <a:ext cx="237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Timopheevii</a:t>
            </a:r>
            <a:r>
              <a:rPr lang="en-US" dirty="0"/>
              <a:t> lineage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AE0071-C752-4F84-9728-9DF846B97551}"/>
              </a:ext>
            </a:extLst>
          </p:cNvPr>
          <p:cNvSpPr txBox="1"/>
          <p:nvPr/>
        </p:nvSpPr>
        <p:spPr>
          <a:xfrm>
            <a:off x="8827213" y="6324012"/>
            <a:ext cx="197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Emmer lineage</a:t>
            </a:r>
          </a:p>
        </p:txBody>
      </p:sp>
    </p:spTree>
    <p:extLst>
      <p:ext uri="{BB962C8B-B14F-4D97-AF65-F5344CB8AC3E}">
        <p14:creationId xmlns:p14="http://schemas.microsoft.com/office/powerpoint/2010/main" val="297764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135E-A636-4B2C-AC39-DEF05783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Why is this important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2A841-3876-4914-9400-39DC9FE51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072351B7-DF19-49EC-B81D-2FF673F1D1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4911793"/>
              </p:ext>
            </p:extLst>
          </p:nvPr>
        </p:nvGraphicFramePr>
        <p:xfrm>
          <a:off x="5044611" y="709683"/>
          <a:ext cx="7017250" cy="6030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7325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4611-32E1-48E9-B705-8DF3D988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618"/>
            <a:ext cx="10353762" cy="970450"/>
          </a:xfrm>
        </p:spPr>
        <p:txBody>
          <a:bodyPr/>
          <a:lstStyle/>
          <a:p>
            <a:r>
              <a:rPr lang="en-US" dirty="0"/>
              <a:t>Chloroplast genome and evolution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7FA44-F055-44A2-BC78-57379BEF6888}"/>
              </a:ext>
            </a:extLst>
          </p:cNvPr>
          <p:cNvSpPr txBox="1"/>
          <p:nvPr/>
        </p:nvSpPr>
        <p:spPr>
          <a:xfrm>
            <a:off x="107460" y="1232899"/>
            <a:ext cx="63750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Highly conserved, both in gene order and gene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Low rate of evolution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Maternally inherited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models for testing lineage-specific molecular evolution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0D93E-5425-4A79-95BB-4C3A26C83505}"/>
              </a:ext>
            </a:extLst>
          </p:cNvPr>
          <p:cNvSpPr txBox="1"/>
          <p:nvPr/>
        </p:nvSpPr>
        <p:spPr>
          <a:xfrm>
            <a:off x="0" y="2987225"/>
            <a:ext cx="6375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 composition and organization in angiosperms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single copy (LSC) regions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single copy (SSC)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Inverted repeats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genome encodes approximately 115-116 genes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91969-54FC-4D23-8836-A2A64ABEF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753" y="1056068"/>
            <a:ext cx="5162082" cy="5114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4C674E-B5A7-49A2-B399-52EB57673921}"/>
              </a:ext>
            </a:extLst>
          </p:cNvPr>
          <p:cNvSpPr txBox="1"/>
          <p:nvPr/>
        </p:nvSpPr>
        <p:spPr>
          <a:xfrm>
            <a:off x="107460" y="4741551"/>
            <a:ext cx="31261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Sources of variations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Structural rearrangements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IR expansion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Inversion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D980B-37A8-49AD-B819-6AB3C8E37CB3}"/>
              </a:ext>
            </a:extLst>
          </p:cNvPr>
          <p:cNvSpPr txBox="1"/>
          <p:nvPr/>
        </p:nvSpPr>
        <p:spPr>
          <a:xfrm>
            <a:off x="107460" y="6327454"/>
            <a:ext cx="115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Indels, small inversions, and inverted repeats have provided valuable resources to study molecular evolution in plants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7142BF-C7E5-4459-A7C2-BBE5B94FA4B2}"/>
              </a:ext>
            </a:extLst>
          </p:cNvPr>
          <p:cNvSpPr txBox="1"/>
          <p:nvPr/>
        </p:nvSpPr>
        <p:spPr>
          <a:xfrm rot="1380461">
            <a:off x="8297848" y="468507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IRa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52D5F9-5D6E-4329-9502-0624E12743F9}"/>
              </a:ext>
            </a:extLst>
          </p:cNvPr>
          <p:cNvSpPr txBox="1"/>
          <p:nvPr/>
        </p:nvSpPr>
        <p:spPr>
          <a:xfrm rot="18575892">
            <a:off x="10157353" y="420316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IRb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CF29B-06B3-4EE3-9A5B-1A57CDD00A9E}"/>
              </a:ext>
            </a:extLst>
          </p:cNvPr>
          <p:cNvSpPr txBox="1"/>
          <p:nvPr/>
        </p:nvSpPr>
        <p:spPr>
          <a:xfrm rot="20443199">
            <a:off x="9343165" y="483562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SSC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8CD376-E73F-427A-BDE8-A4059ED7F7D1}"/>
              </a:ext>
            </a:extLst>
          </p:cNvPr>
          <p:cNvSpPr txBox="1"/>
          <p:nvPr/>
        </p:nvSpPr>
        <p:spPr>
          <a:xfrm rot="20667945">
            <a:off x="8272448" y="185036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LSC</a:t>
            </a:r>
          </a:p>
        </p:txBody>
      </p:sp>
    </p:spTree>
    <p:extLst>
      <p:ext uri="{BB962C8B-B14F-4D97-AF65-F5344CB8AC3E}">
        <p14:creationId xmlns:p14="http://schemas.microsoft.com/office/powerpoint/2010/main" val="378682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4611-32E1-48E9-B705-8DF3D988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/>
          <a:lstStyle/>
          <a:p>
            <a:r>
              <a:rPr lang="en-US" dirty="0"/>
              <a:t>Materials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1E22C8D-FE8C-4279-B4CD-742CE4CBD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454907"/>
              </p:ext>
            </p:extLst>
          </p:nvPr>
        </p:nvGraphicFramePr>
        <p:xfrm>
          <a:off x="236306" y="883577"/>
          <a:ext cx="11311846" cy="573298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67595">
                  <a:extLst>
                    <a:ext uri="{9D8B030D-6E8A-4147-A177-3AD203B41FA5}">
                      <a16:colId xmlns:a16="http://schemas.microsoft.com/office/drawing/2014/main" val="4256285610"/>
                    </a:ext>
                  </a:extLst>
                </a:gridCol>
                <a:gridCol w="2614184">
                  <a:extLst>
                    <a:ext uri="{9D8B030D-6E8A-4147-A177-3AD203B41FA5}">
                      <a16:colId xmlns:a16="http://schemas.microsoft.com/office/drawing/2014/main" val="3654752676"/>
                    </a:ext>
                  </a:extLst>
                </a:gridCol>
                <a:gridCol w="3469293">
                  <a:extLst>
                    <a:ext uri="{9D8B030D-6E8A-4147-A177-3AD203B41FA5}">
                      <a16:colId xmlns:a16="http://schemas.microsoft.com/office/drawing/2014/main" val="2113614303"/>
                    </a:ext>
                  </a:extLst>
                </a:gridCol>
                <a:gridCol w="1588056">
                  <a:extLst>
                    <a:ext uri="{9D8B030D-6E8A-4147-A177-3AD203B41FA5}">
                      <a16:colId xmlns:a16="http://schemas.microsoft.com/office/drawing/2014/main" val="3656833026"/>
                    </a:ext>
                  </a:extLst>
                </a:gridCol>
                <a:gridCol w="1172718">
                  <a:extLst>
                    <a:ext uri="{9D8B030D-6E8A-4147-A177-3AD203B41FA5}">
                      <a16:colId xmlns:a16="http://schemas.microsoft.com/office/drawing/2014/main" val="2027387079"/>
                    </a:ext>
                  </a:extLst>
                </a:gridCol>
              </a:tblGrid>
              <a:tr h="9526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Ploidy level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Genus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Species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Number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Lineage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861766"/>
                  </a:ext>
                </a:extLst>
              </a:tr>
              <a:tr h="344017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Diploid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Aegilops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speltoids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79579"/>
                  </a:ext>
                </a:extLst>
              </a:tr>
              <a:tr h="344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searsii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432397"/>
                  </a:ext>
                </a:extLst>
              </a:tr>
              <a:tr h="344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sharonensis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520484"/>
                  </a:ext>
                </a:extLst>
              </a:tr>
              <a:tr h="344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longissima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714808"/>
                  </a:ext>
                </a:extLst>
              </a:tr>
              <a:tr h="344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kotschyi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587432"/>
                  </a:ext>
                </a:extLst>
              </a:tr>
              <a:tr h="344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tauchii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006753"/>
                  </a:ext>
                </a:extLst>
              </a:tr>
              <a:tr h="344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birconis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794050"/>
                  </a:ext>
                </a:extLst>
              </a:tr>
              <a:tr h="344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Triticum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urartu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970084"/>
                  </a:ext>
                </a:extLst>
              </a:tr>
              <a:tr h="34401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Tetraploid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Triticum turgidum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ssp. durum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Emmer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848659"/>
                  </a:ext>
                </a:extLst>
              </a:tr>
              <a:tr h="344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ssp. carthlicum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01184"/>
                  </a:ext>
                </a:extLst>
              </a:tr>
              <a:tr h="344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ssp. dicoccoides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268226"/>
                  </a:ext>
                </a:extLst>
              </a:tr>
              <a:tr h="6521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Triticum timophevii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ssp. armeniacum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Timpheevii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992841"/>
                  </a:ext>
                </a:extLst>
              </a:tr>
              <a:tr h="344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Hexaploid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Triticum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aestivum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6" marR="5816" marT="581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707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02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F3B8-E974-4B34-9B47-2612097F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36988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Phylogenetic analysis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29EA77-1432-4554-B134-2CD2A0F0D0FE}"/>
              </a:ext>
            </a:extLst>
          </p:cNvPr>
          <p:cNvSpPr/>
          <p:nvPr/>
        </p:nvSpPr>
        <p:spPr>
          <a:xfrm>
            <a:off x="308224" y="1242715"/>
            <a:ext cx="2547991" cy="1161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Sequence Alignment using MAFFT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99690-D71A-42D2-8FE0-4BA1D6F1EAE8}"/>
              </a:ext>
            </a:extLst>
          </p:cNvPr>
          <p:cNvSpPr/>
          <p:nvPr/>
        </p:nvSpPr>
        <p:spPr>
          <a:xfrm>
            <a:off x="5649073" y="1437184"/>
            <a:ext cx="2547991" cy="7634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phylogenetic trees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4FBCE1-6253-498E-A4A6-F51FCDCB8C06}"/>
              </a:ext>
            </a:extLst>
          </p:cNvPr>
          <p:cNvSpPr/>
          <p:nvPr/>
        </p:nvSpPr>
        <p:spPr>
          <a:xfrm>
            <a:off x="5270643" y="4086230"/>
            <a:ext cx="2547991" cy="7634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NJ based on JC distances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B5D8AD-038F-4961-8331-617C270119AF}"/>
              </a:ext>
            </a:extLst>
          </p:cNvPr>
          <p:cNvSpPr/>
          <p:nvPr/>
        </p:nvSpPr>
        <p:spPr>
          <a:xfrm>
            <a:off x="8724890" y="4086230"/>
            <a:ext cx="2547991" cy="7634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tree – 1000 bootstrap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90A401-F51C-479D-82AB-0151FB09A0C8}"/>
              </a:ext>
            </a:extLst>
          </p:cNvPr>
          <p:cNvSpPr/>
          <p:nvPr/>
        </p:nvSpPr>
        <p:spPr>
          <a:xfrm>
            <a:off x="1223921" y="4166711"/>
            <a:ext cx="2547991" cy="7634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Construction phylogenetic tree  based on MEGA - X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ACC12D-3564-4706-B604-298B16911D7C}"/>
              </a:ext>
            </a:extLst>
          </p:cNvPr>
          <p:cNvCxnSpPr/>
          <p:nvPr/>
        </p:nvCxnSpPr>
        <p:spPr>
          <a:xfrm flipH="1">
            <a:off x="3328827" y="2404153"/>
            <a:ext cx="2661007" cy="1541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6EF590-AF4C-483E-8EB9-6CF7F1D0D2A8}"/>
              </a:ext>
            </a:extLst>
          </p:cNvPr>
          <p:cNvCxnSpPr/>
          <p:nvPr/>
        </p:nvCxnSpPr>
        <p:spPr>
          <a:xfrm>
            <a:off x="8054939" y="2404153"/>
            <a:ext cx="1818526" cy="146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F77901-79DB-4DCC-92A1-EE6C3D5BA81B}"/>
              </a:ext>
            </a:extLst>
          </p:cNvPr>
          <p:cNvCxnSpPr/>
          <p:nvPr/>
        </p:nvCxnSpPr>
        <p:spPr>
          <a:xfrm>
            <a:off x="6923068" y="2404153"/>
            <a:ext cx="0" cy="117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043F3F-8B0C-41AB-A4E1-98C6005648CC}"/>
              </a:ext>
            </a:extLst>
          </p:cNvPr>
          <p:cNvCxnSpPr/>
          <p:nvPr/>
        </p:nvCxnSpPr>
        <p:spPr>
          <a:xfrm>
            <a:off x="3473961" y="1818932"/>
            <a:ext cx="1611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B104E07-FB2B-434B-8EA6-524CCB1FB6E0}"/>
              </a:ext>
            </a:extLst>
          </p:cNvPr>
          <p:cNvSpPr txBox="1"/>
          <p:nvPr/>
        </p:nvSpPr>
        <p:spPr>
          <a:xfrm>
            <a:off x="308224" y="2539430"/>
            <a:ext cx="302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GenBank</a:t>
            </a:r>
          </a:p>
          <a:p>
            <a:r>
              <a:rPr lang="en-US" dirty="0"/>
              <a:t>Whole chloroplast genome</a:t>
            </a:r>
          </a:p>
        </p:txBody>
      </p:sp>
    </p:spTree>
    <p:extLst>
      <p:ext uri="{BB962C8B-B14F-4D97-AF65-F5344CB8AC3E}">
        <p14:creationId xmlns:p14="http://schemas.microsoft.com/office/powerpoint/2010/main" val="357312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32BC-4066-4E00-A081-FBC4B498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988" y="0"/>
            <a:ext cx="10353762" cy="777411"/>
          </a:xfrm>
        </p:spPr>
        <p:txBody>
          <a:bodyPr/>
          <a:lstStyle/>
          <a:p>
            <a:r>
              <a:rPr lang="en-US" dirty="0"/>
              <a:t>Maximum parsimony – MEGA-X</a:t>
            </a:r>
          </a:p>
        </p:txBody>
      </p:sp>
      <p:pic>
        <p:nvPicPr>
          <p:cNvPr id="4" name="Picture 3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652DC3FE-D049-4F35-8EFE-E0A7BBB9A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25" y="1263721"/>
            <a:ext cx="9737949" cy="498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0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32BC-4066-4E00-A081-FBC4B498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988" y="0"/>
            <a:ext cx="10353762" cy="777411"/>
          </a:xfrm>
        </p:spPr>
        <p:txBody>
          <a:bodyPr/>
          <a:lstStyle/>
          <a:p>
            <a:r>
              <a:rPr lang="en-US" dirty="0"/>
              <a:t>Maximum Likelihood – MEGA-X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E710696-C0C7-4A31-A5BF-D8D4D3EC7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09" y="702595"/>
            <a:ext cx="10086403" cy="597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16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2885</TotalTime>
  <Words>592</Words>
  <Application>Microsoft Office PowerPoint</Application>
  <PresentationFormat>Widescreen</PresentationFormat>
  <Paragraphs>142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Calisto MT</vt:lpstr>
      <vt:lpstr>Times New Roman</vt:lpstr>
      <vt:lpstr>Wingdings 2</vt:lpstr>
      <vt:lpstr>Slate</vt:lpstr>
      <vt:lpstr>The evolution of wheat: a chloroplast genome story</vt:lpstr>
      <vt:lpstr>The origin of wheat</vt:lpstr>
      <vt:lpstr>Wheat evolution: Main events</vt:lpstr>
      <vt:lpstr>Why is this important</vt:lpstr>
      <vt:lpstr>Chloroplast genome and evolution</vt:lpstr>
      <vt:lpstr>Materials</vt:lpstr>
      <vt:lpstr>Phylogenetic analysis </vt:lpstr>
      <vt:lpstr>Maximum parsimony – MEGA-X</vt:lpstr>
      <vt:lpstr>Maximum Likelihood – MEGA-X</vt:lpstr>
      <vt:lpstr>Neighbor Joining </vt:lpstr>
      <vt:lpstr>Maximum Likelihood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Murithi, Ann</dc:creator>
  <cp:lastModifiedBy>Murithi, Ann</cp:lastModifiedBy>
  <cp:revision>38</cp:revision>
  <dcterms:created xsi:type="dcterms:W3CDTF">2021-04-30T03:43:44Z</dcterms:created>
  <dcterms:modified xsi:type="dcterms:W3CDTF">2021-05-03T05:50:09Z</dcterms:modified>
</cp:coreProperties>
</file>