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7" r:id="rId9"/>
    <p:sldId id="260" r:id="rId10"/>
    <p:sldId id="266" r:id="rId11"/>
    <p:sldId id="262" r:id="rId12"/>
    <p:sldId id="269" r:id="rId13"/>
    <p:sldId id="270" r:id="rId14"/>
    <p:sldId id="261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01DAA1-B50F-435A-8855-DDAB6863AB9C}" v="6" dt="2021-09-16T11:00:02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5C7DB-24D4-4698-BE2B-261142CA4B03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2603A-8676-4A97-A459-33969B088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44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2603A-8676-4A97-A459-33969B088B9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06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18983-9FFF-460B-805C-4C61CD5E8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84D136-566D-41C1-B725-4DF29784A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EC736D-B47B-4DBB-81C9-40A654BF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BCF5-7BCA-4C2D-A090-E1FC22556D8B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30D29B-9BFC-47C5-A184-B680207F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DEADF3-E336-45D5-B04E-E94946F8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9DA0-A61B-47D0-9452-CE9CCEB0B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38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E8B8B-EEF9-4AD0-8AAC-F7FE0894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1F9914-D5A9-42A2-8D3D-BDAF6B3A7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83EA54-7C3C-4016-A81F-6DE1FE4B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BCF5-7BCA-4C2D-A090-E1FC22556D8B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CAD2BA-9868-4770-9945-B549D40D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3851CD-6946-457E-8D9C-1BCEE102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9DA0-A61B-47D0-9452-CE9CCEB0B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4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7F0E360-98DF-40B1-8231-280BF31E3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B6D04F-CC10-4AA6-8C56-0B766B9D0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8A74D6-9CC2-432E-8B7B-D5871BBF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BCF5-7BCA-4C2D-A090-E1FC22556D8B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B92BA1-1E41-48C2-BAB5-B11A50AE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683EC6-9184-4075-8089-2B7312D5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9DA0-A61B-47D0-9452-CE9CCEB0B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94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8DBD4-20A3-4EF4-8C10-4A44CF11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498F86-D8A7-4C99-8EE7-DB827D043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466685-CFEE-4811-A456-637DA490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BCF5-7BCA-4C2D-A090-E1FC22556D8B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52BAD7-36DD-4149-9716-D2CAF348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26330D-6F31-43C5-850D-695290E8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9DA0-A61B-47D0-9452-CE9CCEB0B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CBBAC-CA27-4040-8121-C86D6B1E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382589-0A31-4B6E-88B6-046A1C348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AE7466-3F27-4003-A7B2-9D1AFB68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BCF5-7BCA-4C2D-A090-E1FC22556D8B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298F59-621B-462E-938A-F05A7E90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C38D2-1BEF-4C3A-91CD-C10E7935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9DA0-A61B-47D0-9452-CE9CCEB0B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6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186CD-BBB1-4215-B765-EE542E4A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9FD51E-25B1-4979-9359-3A83E2083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5706CB-9542-4724-B815-EC044F1DE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102645-7C04-4C9C-9FC2-1A04A290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BCF5-7BCA-4C2D-A090-E1FC22556D8B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C82C1A-F3B5-433D-AC74-5910ED36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23689-E19E-4E41-92A1-BD517374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9DA0-A61B-47D0-9452-CE9CCEB0B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69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20938-74A7-460E-AF56-115E9E027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972F37-A159-4C89-9979-3CE6A2F74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095789-8BDB-4C03-B66F-F2FB7D8F6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4FC8340-80D9-46EC-B6A3-9BF0532A3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311450-8523-4288-AE31-AEDB503E6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42DA32F-7CA9-4601-A4CE-151074AC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BCF5-7BCA-4C2D-A090-E1FC22556D8B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371628E-B448-4DE8-8229-3DB8E267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544FB3-168C-40AD-88FA-85598F34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9DA0-A61B-47D0-9452-CE9CCEB0B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80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0D4F8-F7DC-4FFB-9FE1-F6E2EFC4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6AEA74-0574-4090-A414-1C4C3DCD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BCF5-7BCA-4C2D-A090-E1FC22556D8B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A65EF2-6635-40F3-9875-6FFDF260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1A7FFC-B3DA-4BFC-9C5D-D72F65BE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9DA0-A61B-47D0-9452-CE9CCEB0B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76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E972466-FDBF-4DEF-AEE3-D12FDC97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BCF5-7BCA-4C2D-A090-E1FC22556D8B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760608-A2DA-478E-BC61-3BE9F578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537F18-FD04-4C09-A65A-3E1D2EF9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9DA0-A61B-47D0-9452-CE9CCEB0B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25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CD0E0-2E7A-4FDE-9AF8-D90FB13E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99367B-8844-4BFA-9FFC-833ADDA2C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D05518-0A02-4B0A-94D8-964C45805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2D73EE-744D-4CA0-B5CF-175DC9A8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BCF5-7BCA-4C2D-A090-E1FC22556D8B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FA2EA6-EE13-423C-A043-C4641BD8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8CC6E6-78F3-4668-BA55-C37BAAB4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9DA0-A61B-47D0-9452-CE9CCEB0B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8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B8412-B628-4BC3-B92D-12513968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A464870-8B6F-4340-9ADB-0270BB9AF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FEA5B1-3975-4B14-A2BA-24015CD67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5CE8C2-9197-4238-B6BC-F0FD93952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BCF5-7BCA-4C2D-A090-E1FC22556D8B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C58131-4C80-4C5A-8392-DF9B8F18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B291E4-8FE1-47C3-9B7C-4C7E0A61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9DA0-A61B-47D0-9452-CE9CCEB0B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12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B3121-6EDF-477A-94E4-1A4E0E19B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2F64E8-D548-45C1-8367-4EF5E8468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D8160F-2804-4641-940B-5805ED919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3BCF5-7BCA-4C2D-A090-E1FC22556D8B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DB4511-D00F-402B-9B6A-3BCC44646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249484-70B9-4E39-9F80-710CD254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99DA0-A61B-47D0-9452-CE9CCEB0B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68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EC29C-F217-40A3-A68D-87B21968A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1285240"/>
            <a:ext cx="10342880" cy="157988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Прокатное бюро Сан-Хуана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88507D-25FC-41B7-8919-588361E79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000" y="3429000"/>
            <a:ext cx="4362116" cy="3003884"/>
          </a:xfrm>
        </p:spPr>
        <p:txBody>
          <a:bodyPr>
            <a:normAutofit/>
          </a:bodyPr>
          <a:lstStyle/>
          <a:p>
            <a:pPr algn="l"/>
            <a:r>
              <a:rPr lang="ru-RU" sz="2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Студенты группы </a:t>
            </a:r>
            <a:r>
              <a:rPr lang="en-US" sz="2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K3243</a:t>
            </a:r>
            <a:r>
              <a:rPr lang="ru-RU" sz="2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Факультета ИКТ Университета ИТМО</a:t>
            </a:r>
            <a:endParaRPr lang="en-US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Герасимов Максим</a:t>
            </a:r>
          </a:p>
          <a:p>
            <a:pPr algn="l"/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Таиров Захар</a:t>
            </a:r>
          </a:p>
          <a:p>
            <a:pPr algn="l"/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Царьков Григорий</a:t>
            </a:r>
          </a:p>
          <a:p>
            <a:pPr algn="l"/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Нестеров Владислав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624EBD0B-E1C5-46F3-88E1-CC12B862876E}"/>
              </a:ext>
            </a:extLst>
          </p:cNvPr>
          <p:cNvSpPr txBox="1">
            <a:spLocks/>
          </p:cNvSpPr>
          <p:nvPr/>
        </p:nvSpPr>
        <p:spPr>
          <a:xfrm>
            <a:off x="5378116" y="4930942"/>
            <a:ext cx="3165107" cy="1251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Преподаватель: Говорова М.М.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DE4E68F-EFCB-4253-9DF9-462836C3FB97}"/>
              </a:ext>
            </a:extLst>
          </p:cNvPr>
          <p:cNvSpPr txBox="1">
            <a:spLocks/>
          </p:cNvSpPr>
          <p:nvPr/>
        </p:nvSpPr>
        <p:spPr>
          <a:xfrm>
            <a:off x="2010076" y="1449538"/>
            <a:ext cx="8354728" cy="1251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Лабораторная работа №1 по дисциплине «Базы данных»</a:t>
            </a:r>
          </a:p>
        </p:txBody>
      </p:sp>
    </p:spTree>
    <p:extLst>
      <p:ext uri="{BB962C8B-B14F-4D97-AF65-F5344CB8AC3E}">
        <p14:creationId xmlns:p14="http://schemas.microsoft.com/office/powerpoint/2010/main" val="1956094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18814-D7DB-494A-9B37-2B32242D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Накопители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354E93-7FDD-492F-AE95-977BEA77D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Журнал состояния яхт</a:t>
            </a:r>
          </a:p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Данные о путешествиях</a:t>
            </a:r>
          </a:p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База данных ремонтных доков</a:t>
            </a:r>
          </a:p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Хранилище платёжных документов</a:t>
            </a:r>
          </a:p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Яхты</a:t>
            </a:r>
          </a:p>
        </p:txBody>
      </p:sp>
    </p:spTree>
    <p:extLst>
      <p:ext uri="{BB962C8B-B14F-4D97-AF65-F5344CB8AC3E}">
        <p14:creationId xmlns:p14="http://schemas.microsoft.com/office/powerpoint/2010/main" val="119800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18814-D7DB-494A-9B37-2B32242D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Анализ процессов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354E93-7FDD-492F-AE95-977BEA77D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3F9E52-0E46-4983-B832-8B0D202CC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82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18814-D7DB-494A-9B37-2B32242D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354E93-7FDD-492F-AE95-977BEA77D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Изучен структурный подход к проектированию ИС, в частности, фазу анализа проекта, подразумевающую собой исследование предметной области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  <a:endParaRPr lang="ru-RU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Определены назначение ИС, его основной процесс и внешние сущности, потоки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  <a:endParaRPr lang="ru-RU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Составлена контекстная диаграмма нулевого уровня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</a:p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Проанализированы события и накопители данных, а также определены все связи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</a:p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Составлена детализированная контекстная диаграмма.</a:t>
            </a:r>
          </a:p>
          <a:p>
            <a:endParaRPr lang="ru-RU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276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18814-D7DB-494A-9B37-2B32242D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354E93-7FDD-492F-AE95-977BEA77D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Говоров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А. (20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15)</a:t>
            </a: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 Пример построения диаграммы потоков данных (Data </a:t>
            </a:r>
            <a:r>
              <a:rPr lang="ru-RU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Flow</a:t>
            </a: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Diagram</a:t>
            </a: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// </a:t>
            </a:r>
            <a:r>
              <a:rPr lang="en-US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Youtube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. 28 </a:t>
            </a: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февраля (</a:t>
            </a:r>
            <a:r>
              <a:rPr lang="en-GB" dirty="0">
                <a:solidFill>
                  <a:schemeClr val="bg1"/>
                </a:solidFill>
                <a:latin typeface="Bahnschrift SemiBold" panose="020B0502040204020203" pitchFamily="34" charset="0"/>
              </a:rPr>
              <a:t>https://www.youtube.com/watch?v=flGjJMsjnG0</a:t>
            </a: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)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Говорова М. Несколько рекомендаций по составлению 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DFD-</a:t>
            </a: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диаграмм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.docx// Google Docs </a:t>
            </a: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(</a:t>
            </a:r>
            <a:r>
              <a:rPr lang="en-GB" dirty="0">
                <a:solidFill>
                  <a:schemeClr val="bg1"/>
                </a:solidFill>
                <a:latin typeface="Bahnschrift SemiBold" panose="020B0502040204020203" pitchFamily="34" charset="0"/>
              </a:rPr>
              <a:t>https://docs.google.com/document/d/1O6-s4iM6aX8m_dmSLbHtWmGrvoHsby4J</a:t>
            </a: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)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Говорова М. Практикум ЛР 1 </a:t>
            </a:r>
            <a:r>
              <a:rPr lang="en-GB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ERwin</a:t>
            </a:r>
            <a:r>
              <a:rPr lang="en-GB" dirty="0">
                <a:solidFill>
                  <a:schemeClr val="bg1"/>
                </a:solidFill>
                <a:latin typeface="Bahnschrift SemiBold" panose="020B0502040204020203" pitchFamily="34" charset="0"/>
              </a:rPr>
              <a:t> Process Modeler</a:t>
            </a: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.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docx// Google Docs </a:t>
            </a: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(</a:t>
            </a:r>
            <a:r>
              <a:rPr lang="en-GB" dirty="0">
                <a:solidFill>
                  <a:schemeClr val="bg1"/>
                </a:solidFill>
                <a:latin typeface="Bahnschrift SemiBold" panose="020B0502040204020203" pitchFamily="34" charset="0"/>
              </a:rPr>
              <a:t>https://docs.google.com/document/d/1Aw4HeRed6YOBJCrEy-vc5lmtu2Dn0a4k</a:t>
            </a: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0723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18814-D7DB-494A-9B37-2B32242D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Спасибо за внимание!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29F2D4F-4029-4371-BA67-A71B967FB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88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E7AFCE6-55DE-435B-9878-774BB35E5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5" r="16744" b="-1"/>
          <a:stretch/>
        </p:blipFill>
        <p:spPr bwMode="auto">
          <a:xfrm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Freeform: Shape 138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3" name="Freeform: Shape 140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4824B-19B3-48AA-8221-48F4D65D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ru-RU">
                <a:latin typeface="Bahnschrift SemiBold" panose="020B0502040204020203" pitchFamily="34" charset="0"/>
              </a:rPr>
              <a:t>Предметная область</a:t>
            </a:r>
            <a:endParaRPr lang="ru-RU" dirty="0">
              <a:latin typeface="Bahnschrift SemiBold" panose="020B0502040204020203" pitchFamily="34" charset="0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BACD8B4D-2574-4A16-B4EC-8861BA38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>
                <a:latin typeface="Bahnschrift SemiBold" panose="020B0502040204020203" pitchFamily="34" charset="0"/>
              </a:rPr>
              <a:t>Основная деталь</a:t>
            </a:r>
            <a:r>
              <a:rPr lang="en-US" sz="2000">
                <a:latin typeface="Bahnschrift SemiBold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ru-RU" sz="2000">
                <a:latin typeface="Bahnschrift SemiBold" panose="020B0502040204020203" pitchFamily="34" charset="0"/>
              </a:rPr>
              <a:t>Прокатное бюро Сан-Хуана не сдаёт свои яхты в аренду, а является промежуточным звеном между арендатором и арендодателем.</a:t>
            </a:r>
            <a:endParaRPr lang="en-US" sz="20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455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Изображение выглядит как дерево, вода, внешний, природа&#10;&#10;Автоматически созданное описание">
            <a:extLst>
              <a:ext uri="{FF2B5EF4-FFF2-40B4-BE49-F238E27FC236}">
                <a16:creationId xmlns:a16="http://schemas.microsoft.com/office/drawing/2014/main" id="{39B1EAAF-7CF8-43D5-8E1F-940D0C1421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4" r="33484"/>
          <a:stretch/>
        </p:blipFill>
        <p:spPr bwMode="auto">
          <a:xfrm>
            <a:off x="4165648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FC7AB-A88F-4609-B28E-681431CA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ru-RU">
                <a:latin typeface="Bahnschrift SemiBold" panose="020B0502040204020203" pitchFamily="34" charset="0"/>
              </a:rPr>
              <a:t>Цель работы</a:t>
            </a:r>
            <a:r>
              <a:rPr lang="en-US">
                <a:latin typeface="Bahnschrift SemiBold" panose="020B0502040204020203" pitchFamily="34" charset="0"/>
              </a:rPr>
              <a:t>:</a:t>
            </a:r>
            <a:endParaRPr lang="ru-RU">
              <a:latin typeface="Bahnschrift SemiBol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7A921D-5A8F-439C-8579-1B547991A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5018612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Bahnschrift SemiBold" panose="020B0502040204020203" pitchFamily="34" charset="0"/>
              </a:rPr>
              <a:t>Провести анализ функционального поведения системы Автоматической Информационной Системы для прокатного бюро Сан-Хуана</a:t>
            </a:r>
          </a:p>
        </p:txBody>
      </p:sp>
    </p:spTree>
    <p:extLst>
      <p:ext uri="{BB962C8B-B14F-4D97-AF65-F5344CB8AC3E}">
        <p14:creationId xmlns:p14="http://schemas.microsoft.com/office/powerpoint/2010/main" val="795289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5A5CE-DCA1-424E-836B-32ECBD8C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Задачи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:</a:t>
            </a:r>
            <a:endParaRPr lang="ru-RU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68F382-4266-4F5C-87F7-3DF127BE8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8650" indent="-571500" rtl="0" fontAlgn="base">
              <a:spcBef>
                <a:spcPts val="1000"/>
              </a:spcBef>
              <a:spcAft>
                <a:spcPts val="0"/>
              </a:spcAft>
              <a:buBlip>
                <a:blip r:embed="rId3"/>
              </a:buBlip>
            </a:pPr>
            <a:r>
              <a:rPr lang="ru-RU" sz="3600" b="0" i="0" u="none" strike="noStrike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определение назначения ИС;</a:t>
            </a:r>
            <a:endParaRPr lang="en-US" sz="3600" b="0" i="0" u="none" strike="noStrike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marL="628650" indent="-571500" rtl="0" fontAlgn="base">
              <a:spcBef>
                <a:spcPts val="1000"/>
              </a:spcBef>
              <a:spcAft>
                <a:spcPts val="0"/>
              </a:spcAft>
              <a:buBlip>
                <a:blip r:embed="rId3"/>
              </a:buBlip>
            </a:pPr>
            <a:r>
              <a:rPr lang="ru-RU" sz="3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выделение основного процесса и внешних сущностей</a:t>
            </a:r>
            <a:r>
              <a:rPr lang="en-US" sz="3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  <a:endParaRPr lang="ru-RU" sz="3600" b="0" i="0" u="none" strike="noStrike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marL="628650" indent="-571500" rtl="0" fontAlgn="base">
              <a:spcBef>
                <a:spcPts val="1000"/>
              </a:spcBef>
              <a:spcAft>
                <a:spcPts val="0"/>
              </a:spcAft>
              <a:buBlip>
                <a:blip r:embed="rId3"/>
              </a:buBlip>
            </a:pPr>
            <a:r>
              <a:rPr lang="ru-RU" sz="3600" b="0" i="0" u="none" strike="noStrike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построение начальной диаграммы;</a:t>
            </a:r>
          </a:p>
          <a:p>
            <a:pPr marL="628650" indent="-571500" rtl="0" fontAlgn="base">
              <a:spcBef>
                <a:spcPts val="1000"/>
              </a:spcBef>
              <a:spcAft>
                <a:spcPts val="0"/>
              </a:spcAft>
              <a:buBlip>
                <a:blip r:embed="rId3"/>
              </a:buBlip>
            </a:pPr>
            <a:r>
              <a:rPr lang="ru-RU" sz="3600" b="0" i="0" u="none" strike="noStrike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анализ процессов;</a:t>
            </a:r>
          </a:p>
          <a:p>
            <a:pPr marL="628650" indent="-571500" rtl="0" fontAlgn="base">
              <a:spcBef>
                <a:spcPts val="1000"/>
              </a:spcBef>
              <a:spcAft>
                <a:spcPts val="0"/>
              </a:spcAft>
              <a:buBlip>
                <a:blip r:embed="rId3"/>
              </a:buBlip>
            </a:pPr>
            <a:r>
              <a:rPr lang="ru-RU" sz="3600" b="0" i="0" u="none" strike="noStrike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детализация диаграмм;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18814-D7DB-494A-9B37-2B32242D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Методология и 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CASE-</a:t>
            </a: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средство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354E93-7FDD-492F-AE95-977BEA77D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649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В качестве методологии используется 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DFD (Data Flow Diagram)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CASE-</a:t>
            </a: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средство – 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CA </a:t>
            </a:r>
            <a:r>
              <a:rPr lang="en-US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ERwin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 Process Modeler</a:t>
            </a:r>
            <a:endParaRPr lang="ru-RU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2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18814-D7DB-494A-9B37-2B32242D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Определение назначения 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354E93-7FDD-492F-AE95-977BEA77D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Автоматизация распределения данных между членами процесса аренды, упрощение работы менеджера с документами.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Информационное объединение людей, не сидящих в одном офисе и не имеющих возможности пересылать все данные друг другу на электронную почту.</a:t>
            </a:r>
          </a:p>
        </p:txBody>
      </p:sp>
    </p:spTree>
    <p:extLst>
      <p:ext uri="{BB962C8B-B14F-4D97-AF65-F5344CB8AC3E}">
        <p14:creationId xmlns:p14="http://schemas.microsoft.com/office/powerpoint/2010/main" val="297099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18814-D7DB-494A-9B37-2B32242D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Основной процесс и сущности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354E93-7FDD-492F-AE95-977BEA77D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Основной процесс  - Прокатное бюро Сан-Хуана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Сущности: </a:t>
            </a:r>
          </a:p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Менеджер по работе с клиентами</a:t>
            </a:r>
          </a:p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Арендатор</a:t>
            </a:r>
          </a:p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Арендодатель</a:t>
            </a:r>
          </a:p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Ремонтный сервис</a:t>
            </a:r>
          </a:p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Диспетчер</a:t>
            </a:r>
          </a:p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Аварийная бригада</a:t>
            </a:r>
          </a:p>
        </p:txBody>
      </p:sp>
    </p:spTree>
    <p:extLst>
      <p:ext uri="{BB962C8B-B14F-4D97-AF65-F5344CB8AC3E}">
        <p14:creationId xmlns:p14="http://schemas.microsoft.com/office/powerpoint/2010/main" val="2538197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18814-D7DB-494A-9B37-2B32242D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olidFill>
                  <a:schemeClr val="bg1"/>
                </a:solidFill>
                <a:latin typeface="Bahnschrift SemiBold" panose="020B0502040204020203" pitchFamily="34" charset="0"/>
              </a:rPr>
              <a:t>Построение начальной диаграммы</a:t>
            </a:r>
            <a:endParaRPr lang="ru-RU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354E93-7FDD-492F-AE95-977BEA77D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55C4DB-43EA-4D74-AFEA-F1E224DB4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93510"/>
            <a:ext cx="12192000" cy="878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3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18814-D7DB-494A-9B37-2B32242D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Процессы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354E93-7FDD-492F-AE95-977BEA77D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Оказание экстренного обслуживания</a:t>
            </a:r>
          </a:p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Осуществление ремонта яхты</a:t>
            </a:r>
          </a:p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Обслуживание яхты</a:t>
            </a:r>
          </a:p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Предоставление яхты в аренду</a:t>
            </a:r>
          </a:p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Аренда яхты</a:t>
            </a:r>
          </a:p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Приём-передача яхты</a:t>
            </a:r>
          </a:p>
        </p:txBody>
      </p:sp>
    </p:spTree>
    <p:extLst>
      <p:ext uri="{BB962C8B-B14F-4D97-AF65-F5344CB8AC3E}">
        <p14:creationId xmlns:p14="http://schemas.microsoft.com/office/powerpoint/2010/main" val="40755590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8D7062023802D40BB2874DFDF042041" ma:contentTypeVersion="2" ma:contentTypeDescription="Создание документа." ma:contentTypeScope="" ma:versionID="3ef22e4722ccc61852e10c5036237cb4">
  <xsd:schema xmlns:xsd="http://www.w3.org/2001/XMLSchema" xmlns:xs="http://www.w3.org/2001/XMLSchema" xmlns:p="http://schemas.microsoft.com/office/2006/metadata/properties" xmlns:ns3="bafa2e3b-52c9-4036-ad68-558d2969c5ea" targetNamespace="http://schemas.microsoft.com/office/2006/metadata/properties" ma:root="true" ma:fieldsID="f2c797c8c07a5a9c08411ec8db5f9119" ns3:_="">
    <xsd:import namespace="bafa2e3b-52c9-4036-ad68-558d2969c5e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fa2e3b-52c9-4036-ad68-558d2969c5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6FD9D2-022C-4DD6-968D-566B507594E7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bafa2e3b-52c9-4036-ad68-558d2969c5ea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1F46CC8-F720-4662-B66C-6F7312BD6F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15F507-9B9E-4693-A59D-082D01F047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fa2e3b-52c9-4036-ad68-558d2969c5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378</Words>
  <Application>Microsoft Office PowerPoint</Application>
  <PresentationFormat>Широкоэкранный</PresentationFormat>
  <Paragraphs>62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Bahnschrift SemiBold</vt:lpstr>
      <vt:lpstr>Calibri</vt:lpstr>
      <vt:lpstr>Calibri Light</vt:lpstr>
      <vt:lpstr>Тема Office</vt:lpstr>
      <vt:lpstr>Прокатное бюро Сан-Хуана</vt:lpstr>
      <vt:lpstr>Предметная область</vt:lpstr>
      <vt:lpstr>Цель работы:</vt:lpstr>
      <vt:lpstr>Задачи:</vt:lpstr>
      <vt:lpstr>Методология и CASE-средство</vt:lpstr>
      <vt:lpstr>Определение назначения ИС</vt:lpstr>
      <vt:lpstr>Основной процесс и сущности</vt:lpstr>
      <vt:lpstr>Построение начальной диаграммы</vt:lpstr>
      <vt:lpstr>Процессы</vt:lpstr>
      <vt:lpstr>Накопители</vt:lpstr>
      <vt:lpstr>Анализ процессов</vt:lpstr>
      <vt:lpstr>Выводы</vt:lpstr>
      <vt:lpstr>Источники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Прокатное бюро Сан-Хуана</dc:title>
  <dc:creator>Герасимов Максим Игоревич</dc:creator>
  <cp:lastModifiedBy>Царьков Григорий Иванович</cp:lastModifiedBy>
  <cp:revision>8</cp:revision>
  <dcterms:created xsi:type="dcterms:W3CDTF">2021-09-16T10:40:19Z</dcterms:created>
  <dcterms:modified xsi:type="dcterms:W3CDTF">2021-09-16T17:50:23Z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0x010100B8D7062023802D40BB2874DFDF042041</vt:lpwstr>
  </property>
</Properties>
</file>