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91" r:id="rId2"/>
  </p:sldMasterIdLst>
  <p:notesMasterIdLst>
    <p:notesMasterId r:id="rId97"/>
  </p:notesMasterIdLst>
  <p:handoutMasterIdLst>
    <p:handoutMasterId r:id="rId98"/>
  </p:handoutMasterIdLst>
  <p:sldIdLst>
    <p:sldId id="256" r:id="rId3"/>
    <p:sldId id="258" r:id="rId4"/>
    <p:sldId id="334" r:id="rId5"/>
    <p:sldId id="343" r:id="rId6"/>
    <p:sldId id="298" r:id="rId7"/>
    <p:sldId id="355" r:id="rId8"/>
    <p:sldId id="344" r:id="rId9"/>
    <p:sldId id="345" r:id="rId10"/>
    <p:sldId id="356" r:id="rId11"/>
    <p:sldId id="357" r:id="rId12"/>
    <p:sldId id="347" r:id="rId13"/>
    <p:sldId id="301" r:id="rId14"/>
    <p:sldId id="318" r:id="rId15"/>
    <p:sldId id="348" r:id="rId16"/>
    <p:sldId id="358" r:id="rId17"/>
    <p:sldId id="359" r:id="rId18"/>
    <p:sldId id="261" r:id="rId19"/>
    <p:sldId id="340" r:id="rId20"/>
    <p:sldId id="349" r:id="rId21"/>
    <p:sldId id="266" r:id="rId22"/>
    <p:sldId id="320" r:id="rId23"/>
    <p:sldId id="328" r:id="rId24"/>
    <p:sldId id="341" r:id="rId25"/>
    <p:sldId id="329" r:id="rId26"/>
    <p:sldId id="324" r:id="rId27"/>
    <p:sldId id="323" r:id="rId28"/>
    <p:sldId id="325" r:id="rId29"/>
    <p:sldId id="342" r:id="rId30"/>
    <p:sldId id="351" r:id="rId31"/>
    <p:sldId id="303" r:id="rId32"/>
    <p:sldId id="304" r:id="rId33"/>
    <p:sldId id="305" r:id="rId34"/>
    <p:sldId id="307" r:id="rId35"/>
    <p:sldId id="352" r:id="rId36"/>
    <p:sldId id="263" r:id="rId37"/>
    <p:sldId id="309" r:id="rId38"/>
    <p:sldId id="312" r:id="rId39"/>
    <p:sldId id="310" r:id="rId40"/>
    <p:sldId id="360" r:id="rId41"/>
    <p:sldId id="361" r:id="rId42"/>
    <p:sldId id="363" r:id="rId43"/>
    <p:sldId id="362" r:id="rId44"/>
    <p:sldId id="364" r:id="rId45"/>
    <p:sldId id="366" r:id="rId46"/>
    <p:sldId id="365" r:id="rId47"/>
    <p:sldId id="367" r:id="rId48"/>
    <p:sldId id="354" r:id="rId49"/>
    <p:sldId id="264" r:id="rId50"/>
    <p:sldId id="272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13" r:id="rId59"/>
    <p:sldId id="382" r:id="rId60"/>
    <p:sldId id="374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92" r:id="rId71"/>
    <p:sldId id="393" r:id="rId72"/>
    <p:sldId id="394" r:id="rId73"/>
    <p:sldId id="395" r:id="rId74"/>
    <p:sldId id="373" r:id="rId75"/>
    <p:sldId id="396" r:id="rId76"/>
    <p:sldId id="397" r:id="rId77"/>
    <p:sldId id="398" r:id="rId78"/>
    <p:sldId id="412" r:id="rId79"/>
    <p:sldId id="399" r:id="rId80"/>
    <p:sldId id="400" r:id="rId81"/>
    <p:sldId id="402" r:id="rId82"/>
    <p:sldId id="403" r:id="rId83"/>
    <p:sldId id="404" r:id="rId84"/>
    <p:sldId id="368" r:id="rId85"/>
    <p:sldId id="369" r:id="rId86"/>
    <p:sldId id="407" r:id="rId87"/>
    <p:sldId id="370" r:id="rId88"/>
    <p:sldId id="406" r:id="rId89"/>
    <p:sldId id="413" r:id="rId90"/>
    <p:sldId id="408" r:id="rId91"/>
    <p:sldId id="409" r:id="rId92"/>
    <p:sldId id="410" r:id="rId93"/>
    <p:sldId id="411" r:id="rId94"/>
    <p:sldId id="414" r:id="rId95"/>
    <p:sldId id="415" r:id="rId96"/>
  </p:sldIdLst>
  <p:sldSz cx="9144000" cy="6858000" type="overhead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6D"/>
    <a:srgbClr val="FFCCFF"/>
    <a:srgbClr val="FF6699"/>
    <a:srgbClr val="0099FF"/>
    <a:srgbClr val="0000FF"/>
    <a:srgbClr val="0000CC"/>
    <a:srgbClr val="DDDDDD"/>
    <a:srgbClr val="74E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6396" autoAdjust="0"/>
  </p:normalViewPr>
  <p:slideViewPr>
    <p:cSldViewPr>
      <p:cViewPr varScale="1">
        <p:scale>
          <a:sx n="127" d="100"/>
          <a:sy n="127" d="100"/>
        </p:scale>
        <p:origin x="11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32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Корпусная лингвистика. Основные понятия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9018D5F-46E9-4171-8A31-973B7A15B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DF0752-67F2-4800-A3B2-17ABA797B8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7FD085D-C688-49CC-BBFF-CDFE6D773A2C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5550" y="854075"/>
            <a:ext cx="5610225" cy="42084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5332413"/>
            <a:ext cx="6451600" cy="5051425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035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87004ec4d_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87004ec4d_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16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9BA58B1-2BED-4B2D-801C-653A248EA508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2C520E6-83E6-4126-8388-9584AD93B31E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255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96AE01F-A75E-41AE-8B83-EF7453273DC3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7551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B93C06E-FB0E-4186-B355-B579D02C60DB}" type="slidenum">
              <a:rPr lang="en-US" altLang="en-US">
                <a:latin typeface="Times New Roman" panose="02020603050405020304" pitchFamily="18" charset="0"/>
              </a:rPr>
              <a:pPr/>
              <a:t>67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7488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1AB7D94-3C59-409B-9C03-7EE415205667}" type="slidenum">
              <a:rPr lang="en-US" altLang="en-US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5307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257017F-0875-4324-8179-18D439BC1B71}" type="slidenum">
              <a:rPr lang="en-US" altLang="en-US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3926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50FE67E7-E5A9-4954-AA80-AB9B1B62D045}" type="slidenum">
              <a:rPr lang="en-US" altLang="en-US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7817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C27DAB5-C88B-4E47-89D7-03AE2A1643C2}" type="slidenum">
              <a:rPr lang="en-US" altLang="en-US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8742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8CC6C-DDB3-4821-8452-A0CF3F137C9D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С.Ю.Толдова "Введение в корпусную лингвистику". Лекция 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4180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7726EA-3A6B-449D-8B6D-08E3C982F382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С.Ю.Толдова "Введение в корпусную лингвистику". Лекция 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2301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A7F452-D906-403D-A5DD-EB5738EB527F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С.Ю.Толдова "Введение в корпусную лингвистику". Лекция 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26141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D712-ACA9-4FBF-9F7C-46590D191548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9695D-C3CE-4C80-A734-C10B5C4C86D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С.Ю.Толдова "Введение в корпусную лингвистику". Лекция 1.</a:t>
            </a:r>
          </a:p>
        </p:txBody>
      </p:sp>
    </p:spTree>
    <p:extLst>
      <p:ext uri="{BB962C8B-B14F-4D97-AF65-F5344CB8AC3E}">
        <p14:creationId xmlns:p14="http://schemas.microsoft.com/office/powerpoint/2010/main" val="167295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9454E-6090-405D-A397-8325C5A88E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328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8361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152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107895" y="-40709"/>
            <a:ext cx="9259580" cy="6898709"/>
            <a:chOff x="12822" y="-87587"/>
            <a:chExt cx="9357337" cy="6921031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2822" y="-87587"/>
              <a:ext cx="9357337" cy="6921031"/>
              <a:chOff x="12822" y="-87587"/>
              <a:chExt cx="9357337" cy="6921031"/>
            </a:xfrm>
          </p:grpSpPr>
          <p:pic>
            <p:nvPicPr>
              <p:cNvPr id="6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121857" y="-87587"/>
                <a:ext cx="9248302" cy="1177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Группа 7"/>
              <p:cNvGrpSpPr/>
              <p:nvPr/>
            </p:nvGrpSpPr>
            <p:grpSpPr>
              <a:xfrm>
                <a:off x="12822" y="6189119"/>
                <a:ext cx="8470630" cy="644325"/>
                <a:chOff x="12822" y="6189119"/>
                <a:chExt cx="8470630" cy="644325"/>
              </a:xfrm>
            </p:grpSpPr>
            <p:sp>
              <p:nvSpPr>
                <p:cNvPr id="9" name="Прямоугольник 8"/>
                <p:cNvSpPr/>
                <p:nvPr/>
              </p:nvSpPr>
              <p:spPr>
                <a:xfrm>
                  <a:off x="99519" y="6306570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35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" name="Прямоугольник 9"/>
                <p:cNvSpPr/>
                <p:nvPr/>
              </p:nvSpPr>
              <p:spPr>
                <a:xfrm>
                  <a:off x="12822" y="6279446"/>
                  <a:ext cx="5279258" cy="2547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050" kern="0" dirty="0">
                      <a:ln w="6350">
                        <a:solidFill>
                          <a:prstClr val="black"/>
                        </a:solidFill>
                      </a:ln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pic>
              <p:nvPicPr>
                <p:cNvPr id="11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1835696" y="167789"/>
            <a:ext cx="6434472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>
                <a:solidFill>
                  <a:prstClr val="black"/>
                </a:solidFill>
                <a:latin typeface="Calibri"/>
              </a:rPr>
              <a:t>Отступление</a:t>
            </a:r>
          </a:p>
        </p:txBody>
      </p:sp>
    </p:spTree>
    <p:extLst>
      <p:ext uri="{BB962C8B-B14F-4D97-AF65-F5344CB8AC3E}">
        <p14:creationId xmlns:p14="http://schemas.microsoft.com/office/powerpoint/2010/main" val="1865045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SE_C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107895" y="-40709"/>
            <a:ext cx="9259580" cy="6898709"/>
            <a:chOff x="12822" y="-87587"/>
            <a:chExt cx="9357337" cy="6921031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2822" y="-87587"/>
              <a:ext cx="9357337" cy="6921031"/>
              <a:chOff x="12822" y="-87587"/>
              <a:chExt cx="9357337" cy="6921031"/>
            </a:xfrm>
          </p:grpSpPr>
          <p:pic>
            <p:nvPicPr>
              <p:cNvPr id="6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121857" y="-87587"/>
                <a:ext cx="9248302" cy="1177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Группа 7"/>
              <p:cNvGrpSpPr/>
              <p:nvPr/>
            </p:nvGrpSpPr>
            <p:grpSpPr>
              <a:xfrm>
                <a:off x="12822" y="6189119"/>
                <a:ext cx="8470630" cy="644325"/>
                <a:chOff x="12822" y="6189119"/>
                <a:chExt cx="8470630" cy="644325"/>
              </a:xfrm>
            </p:grpSpPr>
            <p:sp>
              <p:nvSpPr>
                <p:cNvPr id="9" name="Прямоугольник 8"/>
                <p:cNvSpPr/>
                <p:nvPr/>
              </p:nvSpPr>
              <p:spPr>
                <a:xfrm>
                  <a:off x="99519" y="6306570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35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" name="Прямоугольник 9"/>
                <p:cNvSpPr/>
                <p:nvPr/>
              </p:nvSpPr>
              <p:spPr>
                <a:xfrm>
                  <a:off x="12822" y="6279446"/>
                  <a:ext cx="5279258" cy="2547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050" kern="0" dirty="0">
                      <a:ln w="6350">
                        <a:solidFill>
                          <a:prstClr val="black"/>
                        </a:solidFill>
                      </a:ln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pic>
              <p:nvPicPr>
                <p:cNvPr id="11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1835696" y="167789"/>
            <a:ext cx="6434472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>
                <a:solidFill>
                  <a:prstClr val="black"/>
                </a:solidFill>
                <a:latin typeface="Calibri"/>
              </a:rPr>
              <a:t>Отступление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0" y="0"/>
            <a:ext cx="9180511" cy="6796827"/>
            <a:chOff x="12190" y="-46746"/>
            <a:chExt cx="9204666" cy="6818819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12190" y="-46746"/>
              <a:ext cx="9204666" cy="6818819"/>
              <a:chOff x="12190" y="-46746"/>
              <a:chExt cx="9204666" cy="6818819"/>
            </a:xfrm>
          </p:grpSpPr>
          <p:pic>
            <p:nvPicPr>
              <p:cNvPr id="16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63996" y="-46746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12190" y="1152164"/>
                <a:ext cx="9204666" cy="1349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Прямоугольник 17"/>
              <p:cNvSpPr/>
              <p:nvPr/>
            </p:nvSpPr>
            <p:spPr>
              <a:xfrm>
                <a:off x="480964" y="6355230"/>
                <a:ext cx="5279258" cy="41684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ru-RU" sz="1050" kern="0" dirty="0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Высшая Школа Экономики, Москва, 2018. </a:t>
                </a:r>
              </a:p>
              <a:p>
                <a:pPr algn="ctr"/>
                <a:r>
                  <a:rPr lang="ru-RU" sz="1050" kern="0" dirty="0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С.Ю. </a:t>
                </a:r>
                <a:r>
                  <a:rPr lang="ru-RU" sz="1050" kern="0" dirty="0" err="1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Толдова</a:t>
                </a:r>
                <a:r>
                  <a:rPr lang="ru-RU" sz="1050" kern="0" dirty="0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050" kern="0" dirty="0" err="1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Е.Мещерякова</a:t>
                </a:r>
                <a:r>
                  <a:rPr lang="ru-RU" sz="1050" kern="0" dirty="0"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Компьютерная лингвистика </a:t>
                </a:r>
                <a:r>
                  <a:rPr lang="ru-RU" sz="1050" kern="0" dirty="0">
                    <a:ln w="6350">
                      <a:solidFill>
                        <a:schemeClr val="bg2">
                          <a:lumMod val="5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</a:p>
            </p:txBody>
          </p:sp>
        </p:grp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627684" cy="1096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41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33C1A-7D9E-4232-833B-D2B38D5E9CD2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С.Ю.Толдова "Введение в корпусную лингвистику". Лекция 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7399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B74E64-17F6-4301-80DF-0441D6D48472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С.Ю.Толдова "Введение в корпусную лингвистику". Лекция 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7467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F3223-1F48-461E-9CB7-ED63456919A0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С.Ю.Толдова "Введение в корпусную лингвистику". Лекция 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49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D457B8-D0AD-41B8-A072-71FC484A09BE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С.Ю.Толдова "Введение в корпусную лингвистику". Лекция 1.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0621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BF7A12-1155-4AB9-8CD8-89FAD83BA430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С.Ю.Толдова "Введение в корпусную лингвистику". Лекция 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0279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8801DF-714F-48AE-8F07-E2942A1C6162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С.Ю.Толдова "Введение в корпусную лингвистику". Лекция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4011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F238E-0994-40D6-BD4E-DB42DF5B2E6E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С.Ю.Толдова "Введение в корпусную лингвистику". Лекция 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498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FBC6FC-D209-4A9D-BED1-0B5E08879412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С.Ю.Толдова "Введение в корпусную лингвистику". Лекция 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2887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5B88C4-E096-47D9-A274-8D4767B5E7FE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altLang="en-US"/>
              <a:t>С.Ю.Толдова "Введение в корпусную лингвистику". Лекция 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9648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5" r:id="rId13"/>
    <p:sldLayoutId id="2147483696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28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ucnk.ff.cuni.cz/" TargetMode="External"/><Relationship Id="rId2" Type="http://schemas.openxmlformats.org/officeDocument/2006/relationships/hyperlink" Target="http://thetis.bl.uk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vb.ru/" TargetMode="External"/><Relationship Id="rId2" Type="http://schemas.openxmlformats.org/officeDocument/2006/relationships/hyperlink" Target="http://lib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eb-web.ru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hildes.talkbank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BC%D1%8B%D1%81%D0%BB" TargetMode="External"/><Relationship Id="rId3" Type="http://schemas.openxmlformats.org/officeDocument/2006/relationships/hyperlink" Target="https://ru.wiktionary.org/wiki/%CF%83%CF%85%CE%BC%CF%86%CF%89%CE%BD%CE%AF%CE%B1#%D0%94%D1%80%D0%B5%D0%B2%D0%BD%D0%B5%D0%B3%D1%80%D0%B5%D1%87%D0%B5%D1%81%D0%BA%D0%B8%D0%B9" TargetMode="External"/><Relationship Id="rId7" Type="http://schemas.openxmlformats.org/officeDocument/2006/relationships/hyperlink" Target="https://ru.wikipedia.org/wiki/%D0%97%D0%BD%D0%B0%D0%BC%D0%B5%D0%BD%D0%B0%D1%82%D0%B5%D0%BB%D1%8C%D0%BD%D1%8B%D0%B5_%D1%81%D0%BB%D0%BE%D0%B2%D0%B0" TargetMode="External"/><Relationship Id="rId2" Type="http://schemas.openxmlformats.org/officeDocument/2006/relationships/hyperlink" Target="https://ru.wikipedia.org/wiki/%D0%94%D1%80%D0%B5%D0%B2%D0%BD%D0%B5%D0%B3%D1%80%D0%B5%D1%87%D0%B5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A%D0%BD%D0%B8%D0%B3%D0%B0" TargetMode="External"/><Relationship Id="rId5" Type="http://schemas.openxmlformats.org/officeDocument/2006/relationships/hyperlink" Target="https://ru.wiktionary.org/wiki/concordia#%D0%9B%D0%B0%D1%82%D0%B8%D0%BD%D1%81%D0%BA%D0%B8%D0%B9" TargetMode="External"/><Relationship Id="rId4" Type="http://schemas.openxmlformats.org/officeDocument/2006/relationships/hyperlink" Target="https://ru.wikipedia.org/wiki/%D0%9B%D0%B0%D1%82%D0%B8%D0%BD%D1%81%D0%BA%D0%B8%D0%B9_%D1%8F%D0%B7%D1%8B%D0%BA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9750" y="981075"/>
            <a:ext cx="7488238" cy="4495800"/>
          </a:xfrm>
        </p:spPr>
        <p:txBody>
          <a:bodyPr tIns="10800" bIns="46800">
            <a:normAutofit fontScale="90000"/>
          </a:bodyPr>
          <a:lstStyle/>
          <a:p>
            <a:pPr eaLnBrk="1" hangingPunct="1">
              <a:defRPr/>
            </a:pPr>
            <a:r>
              <a:rPr lang="ru-RU" altLang="en-US" sz="5400">
                <a:cs typeface="Times New Roman" panose="02020603050405020304" pitchFamily="18" charset="0"/>
              </a:rPr>
              <a:t>Введение в корпусную лингвистику </a:t>
            </a:r>
            <a:r>
              <a:rPr lang="en-US" altLang="en-US" sz="5400">
                <a:cs typeface="Times New Roman" panose="02020603050405020304" pitchFamily="18" charset="0"/>
              </a:rPr>
              <a:t/>
            </a:r>
            <a:br>
              <a:rPr lang="en-US" altLang="en-US" sz="5400">
                <a:cs typeface="Times New Roman" panose="02020603050405020304" pitchFamily="18" charset="0"/>
              </a:rPr>
            </a:br>
            <a:r>
              <a:rPr lang="en-US" altLang="en-US" sz="5400">
                <a:cs typeface="Times New Roman" panose="02020603050405020304" pitchFamily="18" charset="0"/>
              </a:rPr>
              <a:t/>
            </a:r>
            <a:br>
              <a:rPr lang="en-US" altLang="en-US" sz="5400">
                <a:cs typeface="Times New Roman" panose="02020603050405020304" pitchFamily="18" charset="0"/>
              </a:rPr>
            </a:br>
            <a:r>
              <a:rPr lang="ru-RU" altLang="en-US" sz="4400">
                <a:latin typeface="Arial" panose="020B0604020202020204" pitchFamily="34" charset="0"/>
                <a:cs typeface="Times New Roman" panose="02020603050405020304" pitchFamily="18" charset="0"/>
              </a:rPr>
              <a:t>Лекция </a:t>
            </a:r>
            <a:r>
              <a:rPr lang="en-US" altLang="en-US" sz="44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ru-RU" altLang="en-US" sz="4400">
                <a:latin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ru-RU" altLang="en-US" sz="440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ru-RU" altLang="en-US" sz="5400">
                <a:cs typeface="Times New Roman" panose="02020603050405020304" pitchFamily="18" charset="0"/>
              </a:rPr>
              <a:t/>
            </a:r>
            <a:br>
              <a:rPr lang="ru-RU" altLang="en-US" sz="5400">
                <a:cs typeface="Times New Roman" panose="02020603050405020304" pitchFamily="18" charset="0"/>
              </a:rPr>
            </a:br>
            <a:endParaRPr lang="en-US" altLang="en-US" sz="5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Пример 7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1D712-ACA9-4FBF-9F7C-46590D191548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D9695D-C3CE-4C80-A734-C10B5C4C86D8}" type="slidenum">
              <a:rPr lang="ru-RU" altLang="en-US" smtClean="0"/>
              <a:pPr>
                <a:defRPr/>
              </a:pPr>
              <a:t>10</a:t>
            </a:fld>
            <a:endParaRPr lang="ru-R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0" y="1417638"/>
            <a:ext cx="868011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3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6AA3569-D006-47BD-8C1D-25DC744B4374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17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E3126B6-A347-478D-B590-931EEAC80273}" type="slidenum">
              <a:rPr lang="ru-RU" altLang="en-US">
                <a:latin typeface="Arial" panose="020B0604020202020204" pitchFamily="34" charset="0"/>
              </a:rPr>
              <a:pPr/>
              <a:t>11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95288" y="404813"/>
            <a:ext cx="8518525" cy="564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курса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Tx/>
              <a:defRPr/>
            </a:pPr>
            <a:r>
              <a:rPr lang="ru-RU" alt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корпусных данных</a:t>
            </a:r>
            <a:r>
              <a:rPr lang="ru-RU" altLang="en-US" sz="3600" dirty="0">
                <a:effectLst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</a:rPr>
              <a:t>Что такое корпус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</a:rPr>
              <a:t>Национальный корпус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</a:rPr>
              <a:t>Использование корпусов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</a:rPr>
              <a:t>История корпусной лингвистики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</a:rPr>
              <a:t>Основные единицы</a:t>
            </a:r>
            <a:endParaRPr lang="en-US" altLang="en-US" sz="360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</a:rPr>
              <a:t>Поиск в корпусе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</a:rPr>
              <a:t>Основные требования, предъявляемые к корпусам</a:t>
            </a:r>
            <a:endParaRPr lang="en-US" altLang="en-US" sz="36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07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04813"/>
            <a:ext cx="8229600" cy="9080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/>
              <a:t>Методы исследования: </a:t>
            </a:r>
            <a:r>
              <a:rPr lang="ru-RU" altLang="en-US" sz="4000"/>
              <a:t/>
            </a:r>
            <a:br>
              <a:rPr lang="ru-RU" altLang="en-US" sz="4000"/>
            </a:br>
            <a:endParaRPr lang="ru-RU" altLang="en-US" sz="4000"/>
          </a:p>
        </p:txBody>
      </p:sp>
      <p:sp>
        <p:nvSpPr>
          <p:cNvPr id="80902" name="Rectangle 6"/>
          <p:cNvSpPr>
            <a:spLocks noGrp="1" noChangeArrowheads="1"/>
          </p:cNvSpPr>
          <p:nvPr>
            <p:ph idx="1"/>
          </p:nvPr>
        </p:nvSpPr>
        <p:spPr>
          <a:xfrm>
            <a:off x="526240" y="1089923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/>
              <a:t>эксперимент vs. </a:t>
            </a:r>
            <a:r>
              <a:rPr lang="en-US" altLang="en-US" sz="2800" dirty="0" err="1"/>
              <a:t>наблюдение</a:t>
            </a:r>
            <a:endParaRPr lang="ru-RU" altLang="en-US" sz="280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ru-RU" altLang="en-US" sz="3600" dirty="0"/>
          </a:p>
        </p:txBody>
      </p:sp>
      <p:sp>
        <p:nvSpPr>
          <p:cNvPr id="1741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B13FFBF-5F89-463F-90BA-983D7E035383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741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50EAF93E-8671-44BE-8A8F-F97E460946CA}" type="slidenum">
              <a:rPr lang="ru-RU" altLang="en-US">
                <a:latin typeface="Arial" panose="020B0604020202020204" pitchFamily="34" charset="0"/>
              </a:rPr>
              <a:pPr/>
              <a:t>12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01610" y="1686181"/>
            <a:ext cx="7632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3200" dirty="0">
                <a:latin typeface="+mn-lt"/>
              </a:rPr>
              <a:t>Эксперимент: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162162" y="2195140"/>
            <a:ext cx="698477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 dirty="0"/>
              <a:t> </a:t>
            </a:r>
            <a:r>
              <a:rPr lang="ru-RU" altLang="en-US" sz="2800" dirty="0" err="1">
                <a:latin typeface="+mn-lt"/>
              </a:rPr>
              <a:t>воспроизводимость</a:t>
            </a:r>
            <a:r>
              <a:rPr lang="ru-RU" altLang="en-US" sz="2800" dirty="0">
                <a:latin typeface="+mn-lt"/>
              </a:rPr>
              <a:t> исходных условий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800" dirty="0">
                <a:latin typeface="+mn-lt"/>
              </a:rPr>
              <a:t> контролируемость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800" dirty="0">
                <a:latin typeface="+mn-lt"/>
              </a:rPr>
              <a:t> достоверность - устойчивость результата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504566" y="4095914"/>
            <a:ext cx="261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3200"/>
              <a:t>Наблюдение</a:t>
            </a:r>
            <a:r>
              <a:rPr lang="ru-RU" altLang="en-US" sz="3200"/>
              <a:t>: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1187450" y="4724400"/>
            <a:ext cx="77057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altLang="en-US" sz="2800" dirty="0">
                <a:latin typeface="+mn-lt"/>
              </a:rPr>
              <a:t> невозможность воспроизведения условий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altLang="en-US" sz="2800" dirty="0">
                <a:latin typeface="+mn-lt"/>
              </a:rPr>
              <a:t> отсутствие отрицательного результата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altLang="en-US" sz="2800" dirty="0">
                <a:latin typeface="+mn-lt"/>
              </a:rPr>
              <a:t> неконтролируемость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build="p"/>
      <p:bldP spid="80903" grpId="0"/>
      <p:bldP spid="80904" grpId="0"/>
      <p:bldP spid="80906" grpId="0"/>
      <p:bldP spid="809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260350"/>
            <a:ext cx="871378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altLang="en-US" sz="4000" dirty="0"/>
              <a:t>Н</a:t>
            </a:r>
            <a:r>
              <a:rPr lang="en-US" altLang="en-US" sz="4000" dirty="0" err="1"/>
              <a:t>аблюдение</a:t>
            </a:r>
            <a:r>
              <a:rPr lang="ru-RU" altLang="en-US" sz="4000" dirty="0"/>
              <a:t>: </a:t>
            </a:r>
            <a:r>
              <a:rPr lang="ru-RU" altLang="en-US" dirty="0"/>
              <a:t> </a:t>
            </a:r>
            <a:r>
              <a:rPr lang="ru-RU" altLang="en-US" b="0" dirty="0"/>
              <a:t>а</a:t>
            </a:r>
            <a:r>
              <a:rPr lang="en-US" altLang="en-US" b="0" dirty="0" err="1"/>
              <a:t>ргументы</a:t>
            </a:r>
            <a:r>
              <a:rPr lang="en-US" altLang="en-US" b="0" dirty="0"/>
              <a:t> «</a:t>
            </a:r>
            <a:r>
              <a:rPr lang="ru-RU" altLang="en-US" b="0" dirty="0"/>
              <a:t>за</a:t>
            </a:r>
            <a:r>
              <a:rPr lang="en-US" altLang="en-US" b="0" dirty="0"/>
              <a:t>» </a:t>
            </a: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en-US" sz="4000" dirty="0">
                <a:latin typeface="+mn-lt"/>
                <a:cs typeface="Times New Roman" panose="02020603050405020304" pitchFamily="18" charset="0"/>
              </a:rPr>
              <a:t>Преимущества корпусных данных</a:t>
            </a:r>
            <a:endParaRPr lang="en-US" altLang="en-US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8280400" cy="4537075"/>
          </a:xfrm>
        </p:spPr>
        <p:txBody>
          <a:bodyPr/>
          <a:lstStyle/>
          <a:p>
            <a:pPr algn="just" eaLnBrk="1" hangingPunct="1">
              <a:defRPr/>
            </a:pPr>
            <a:r>
              <a:rPr lang="ru-RU" altLang="en-US" sz="2800" dirty="0">
                <a:cs typeface="Times New Roman" panose="02020603050405020304" pitchFamily="18" charset="0"/>
              </a:rPr>
              <a:t>Возможность верификации результатов  исследования</a:t>
            </a:r>
          </a:p>
          <a:p>
            <a:pPr eaLnBrk="1" hangingPunct="1">
              <a:defRPr/>
            </a:pPr>
            <a:r>
              <a:rPr lang="ru-RU" altLang="en-US" sz="2800" dirty="0">
                <a:cs typeface="Times New Roman" panose="02020603050405020304" pitchFamily="18" charset="0"/>
              </a:rPr>
              <a:t>Большинство высказываний  грамматичны 	в 	определенных контекстах</a:t>
            </a:r>
          </a:p>
          <a:p>
            <a:pPr algn="just" eaLnBrk="1" hangingPunct="1">
              <a:defRPr/>
            </a:pPr>
            <a:r>
              <a:rPr lang="ru-RU" altLang="en-US" sz="2800" dirty="0">
                <a:cs typeface="Times New Roman" panose="02020603050405020304" pitchFamily="18" charset="0"/>
              </a:rPr>
              <a:t>Доступность квантитативных данных</a:t>
            </a:r>
          </a:p>
          <a:p>
            <a:pPr algn="just" eaLnBrk="1" hangingPunct="1">
              <a:defRPr/>
            </a:pPr>
            <a:r>
              <a:rPr lang="ru-RU" altLang="en-US" sz="2800" dirty="0">
                <a:cs typeface="Times New Roman" panose="02020603050405020304" pitchFamily="18" charset="0"/>
              </a:rPr>
              <a:t>Компьютерная поддержка -&gt; возможность 	легкого доступа к большому количеству 	данных, соответствующих конкретным 	интересам пользователя</a:t>
            </a:r>
          </a:p>
        </p:txBody>
      </p:sp>
      <p:sp>
        <p:nvSpPr>
          <p:cNvPr id="19458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1C315A3-3B80-4108-8879-C5434F0809B5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9459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704E88E-68B8-43B8-B48A-5F197F44D709}" type="slidenum">
              <a:rPr lang="ru-RU" altLang="en-US">
                <a:latin typeface="Arial" panose="020B0604020202020204" pitchFamily="34" charset="0"/>
              </a:rPr>
              <a:pPr/>
              <a:t>13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8769101-F62F-4557-9AA3-7E218FD341A8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17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E3126B6-A347-478D-B590-931EEAC80273}" type="slidenum">
              <a:rPr lang="ru-RU" altLang="en-US">
                <a:latin typeface="Arial" panose="020B0604020202020204" pitchFamily="34" charset="0"/>
              </a:rPr>
              <a:pPr/>
              <a:t>14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95288" y="404813"/>
            <a:ext cx="8518525" cy="564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Цели и задачи курса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Преимущества корпусных данных 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Tx/>
              <a:defRPr/>
            </a:pPr>
            <a:r>
              <a:rPr lang="ru-RU" altLang="en-US" sz="3600" dirty="0">
                <a:effectLst/>
                <a:latin typeface="+mn-lt"/>
                <a:cs typeface="Times New Roman" panose="02020603050405020304" pitchFamily="18" charset="0"/>
              </a:rPr>
              <a:t>Что такое корпус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Национальный корпус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Использование корпусов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История корпусной лингвистики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Основные единицы</a:t>
            </a:r>
            <a:endParaRPr lang="en-US" altLang="en-US" sz="3600" dirty="0"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Поиск в корпусе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Основные требования, предъявляемые к корпусам</a:t>
            </a:r>
            <a:endParaRPr lang="en-US" altLang="en-US" sz="3600" dirty="0"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031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Что такое корпус</a:t>
            </a:r>
            <a:r>
              <a:rPr lang="en-US" altLang="en-US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4419600" cy="3724275"/>
          </a:xfrm>
        </p:spPr>
        <p:txBody>
          <a:bodyPr/>
          <a:lstStyle/>
          <a:p>
            <a:pPr eaLnBrk="1" hangingPunct="1"/>
            <a:r>
              <a:rPr lang="en-US" altLang="en-US" sz="2400" u="sng"/>
              <a:t>John Sinclair</a:t>
            </a:r>
            <a:r>
              <a:rPr lang="en-US" altLang="en-US" sz="2400"/>
              <a:t> (1933-2007)</a:t>
            </a:r>
          </a:p>
        </p:txBody>
      </p:sp>
      <p:pic>
        <p:nvPicPr>
          <p:cNvPr id="45061" name="Picture 5" descr="sinclai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2080" y="2132856"/>
            <a:ext cx="2844800" cy="4267200"/>
          </a:xfrm>
          <a:noFill/>
        </p:spPr>
      </p:pic>
    </p:spTree>
    <p:extLst>
      <p:ext uri="{BB962C8B-B14F-4D97-AF65-F5344CB8AC3E}">
        <p14:creationId xmlns:p14="http://schemas.microsoft.com/office/powerpoint/2010/main" val="19367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Что такое корпус</a:t>
            </a:r>
            <a:r>
              <a:rPr lang="en-US" altLang="en-US"/>
              <a:t>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90800"/>
            <a:ext cx="7693025" cy="3495675"/>
          </a:xfrm>
        </p:spPr>
        <p:txBody>
          <a:bodyPr/>
          <a:lstStyle/>
          <a:p>
            <a:pPr eaLnBrk="1" hangingPunct="1"/>
            <a:r>
              <a:rPr lang="en-US" altLang="en-US" u="sng"/>
              <a:t>John Sinclair</a:t>
            </a:r>
            <a:r>
              <a:rPr lang="en-US" altLang="en-US"/>
              <a:t> (1933-2007)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14400" y="3429000"/>
            <a:ext cx="76962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/>
              <a:t>A corpus is </a:t>
            </a:r>
            <a:r>
              <a:rPr lang="ru-RU" altLang="en-US" dirty="0"/>
              <a:t>(1) </a:t>
            </a:r>
            <a:r>
              <a:rPr lang="en-US" altLang="en-US" dirty="0"/>
              <a:t>a collection of pieces of language text in electronic form, </a:t>
            </a:r>
            <a:r>
              <a:rPr lang="ru-RU" altLang="en-US" dirty="0"/>
              <a:t>(2) </a:t>
            </a:r>
            <a:r>
              <a:rPr lang="en-US" altLang="en-US" dirty="0"/>
              <a:t>selected according to external criteria</a:t>
            </a:r>
            <a:r>
              <a:rPr lang="ru-RU" altLang="en-US" dirty="0"/>
              <a:t> (3)</a:t>
            </a:r>
            <a:r>
              <a:rPr lang="en-US" altLang="en-US" dirty="0"/>
              <a:t> to represent, as far as possible, a language or language variety </a:t>
            </a:r>
            <a:r>
              <a:rPr lang="ru-RU" altLang="en-US" dirty="0"/>
              <a:t>(4) </a:t>
            </a:r>
            <a:r>
              <a:rPr lang="en-US" altLang="en-US" dirty="0"/>
              <a:t>as a source of data for linguistic research.</a:t>
            </a:r>
            <a:r>
              <a:rPr lang="en-US" altLang="en-US" sz="2400" dirty="0"/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						(Sinclair 2004)</a:t>
            </a:r>
          </a:p>
        </p:txBody>
      </p:sp>
    </p:spTree>
    <p:extLst>
      <p:ext uri="{BB962C8B-B14F-4D97-AF65-F5344CB8AC3E}">
        <p14:creationId xmlns:p14="http://schemas.microsoft.com/office/powerpoint/2010/main" val="18912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539750" y="188913"/>
            <a:ext cx="83058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Корпус</a:t>
            </a:r>
            <a:endParaRPr lang="en-US" altLang="en-US" sz="3600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196262" cy="5486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altLang="en-US" sz="2400" b="1" dirty="0">
                <a:cs typeface="Times New Roman" panose="02020603050405020304" pitchFamily="18" charset="0"/>
              </a:rPr>
              <a:t>Корпус – </a:t>
            </a:r>
            <a:r>
              <a:rPr lang="ru-RU" altLang="en-US" sz="2400" dirty="0">
                <a:cs typeface="Times New Roman" panose="02020603050405020304" pitchFamily="18" charset="0"/>
              </a:rPr>
              <a:t>множество текстов, </a:t>
            </a:r>
            <a:endParaRPr lang="ru-RU" altLang="en-US" sz="2400" b="1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ru-RU" altLang="en-US" sz="2400" dirty="0"/>
              <a:t>коллекция реальных текстов (фрагментов текстов) </a:t>
            </a:r>
          </a:p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ru-RU" altLang="en-US" sz="2400" dirty="0"/>
              <a:t>в электронной форме, </a:t>
            </a:r>
          </a:p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ru-RU" altLang="en-US" sz="2400" dirty="0"/>
              <a:t>отобранных в соответствии с </a:t>
            </a:r>
            <a:r>
              <a:rPr lang="ru-RU" altLang="en-US" sz="2400"/>
              <a:t>определенными критериями и принципами, </a:t>
            </a:r>
            <a:endParaRPr lang="ru-RU" altLang="en-US" sz="2400" dirty="0"/>
          </a:p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ru-RU" altLang="en-US" sz="2400" dirty="0"/>
              <a:t>представляющих собой репрезентативную выборку (насколько это возможно), которая отражает свойства языка или варианта языка;</a:t>
            </a:r>
          </a:p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ru-RU" altLang="en-US" sz="2400" dirty="0"/>
              <a:t>данная коллекция текстов создается как источник материала для анализа языковых явлений</a:t>
            </a:r>
            <a:r>
              <a:rPr lang="en-US" altLang="en-US" sz="2400"/>
              <a:t>	</a:t>
            </a:r>
            <a:endParaRPr lang="ru-RU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1506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01AECA3-B4C2-48E2-A8CA-C20B1216C7CB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1507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5D555B0-C540-43B3-BABF-DA1E8F1CD5D8}" type="slidenum">
              <a:rPr lang="ru-RU" altLang="en-US">
                <a:latin typeface="Arial" panose="020B0604020202020204" pitchFamily="34" charset="0"/>
              </a:rPr>
              <a:pPr/>
              <a:t>17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en-US" dirty="0"/>
              <a:t>Корпус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73238"/>
            <a:ext cx="8540750" cy="4464050"/>
          </a:xfrm>
        </p:spPr>
        <p:txBody>
          <a:bodyPr/>
          <a:lstStyle/>
          <a:p>
            <a:pPr marL="0" indent="355600" eaLnBrk="1" hangingPunct="1">
              <a:buFont typeface="Wingdings" panose="05000000000000000000" pitchFamily="2" charset="2"/>
              <a:buNone/>
              <a:defRPr/>
            </a:pPr>
            <a:r>
              <a:rPr lang="ru-RU" altLang="en-US" b="1" i="1" dirty="0">
                <a:effectLst/>
              </a:rPr>
              <a:t>Лингвистический, или языковой, корпус текстов</a:t>
            </a:r>
            <a:r>
              <a:rPr lang="ru-RU" altLang="en-US" dirty="0">
                <a:effectLst/>
              </a:rPr>
              <a:t> – большой, представленный в электронном виде, унифицированный, структурированный, размеченный, филологически компетентный массив языковых данных, предназначенный для решения конкретных лингвистических задач.</a:t>
            </a:r>
          </a:p>
        </p:txBody>
      </p:sp>
      <p:sp>
        <p:nvSpPr>
          <p:cNvPr id="2253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C6A69F7-A1A6-4F12-BFDD-FF3FEB789072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253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9486698-B1ED-4541-892D-6E88F74DF564}" type="slidenum">
              <a:rPr lang="ru-RU" altLang="en-US">
                <a:latin typeface="Arial" panose="020B0604020202020204" pitchFamily="34" charset="0"/>
              </a:rPr>
              <a:pPr/>
              <a:t>18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9E7A9F-E7EF-44D2-9BD0-C508493D5A71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1/13/2020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126B6-A347-478D-B590-931EEAC80273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95288" y="404813"/>
            <a:ext cx="8518525" cy="564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Цели и задачи курса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Преимущества корпусных данных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ru-RU" altLang="en-US" sz="3600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  <a:cs typeface="Times New Roman" panose="02020603050405020304" pitchFamily="18" charset="0"/>
              </a:rPr>
              <a:t>Что такое корпус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Tx/>
              <a:defRPr/>
            </a:pPr>
            <a:r>
              <a:rPr lang="ru-RU" altLang="en-US" sz="3600" dirty="0">
                <a:solidFill>
                  <a:prstClr val="black"/>
                </a:solidFill>
                <a:effectLst/>
                <a:latin typeface="+mn-lt"/>
                <a:cs typeface="Times New Roman" panose="02020603050405020304" pitchFamily="18" charset="0"/>
              </a:rPr>
              <a:t>Национальный корпус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</a:rPr>
              <a:t>Использование корпусов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</a:rPr>
              <a:t>История корпусной лингвистики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</a:rPr>
              <a:t>Основные единицы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</a:rPr>
              <a:t>Поиск в корпусе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</a:rPr>
              <a:t>Основные требования, предъявляемые к корпусам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692151"/>
            <a:ext cx="8229600" cy="4321026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ru-RU" altLang="en-US" sz="2800" dirty="0"/>
              <a:t>План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altLang="en-US" sz="2800" dirty="0" smtClean="0">
                <a:cs typeface="Times New Roman" panose="02020603050405020304" pitchFamily="18" charset="0"/>
              </a:rPr>
              <a:t>Преимущества </a:t>
            </a:r>
            <a:r>
              <a:rPr lang="ru-RU" altLang="en-US" sz="2800" dirty="0">
                <a:cs typeface="Times New Roman" panose="02020603050405020304" pitchFamily="18" charset="0"/>
              </a:rPr>
              <a:t>корпусных данных</a:t>
            </a:r>
            <a:r>
              <a:rPr lang="ru-RU" altLang="en-US" sz="2800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altLang="en-US" sz="2800" dirty="0"/>
              <a:t>Что такое корпус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altLang="en-US" sz="2800" dirty="0"/>
              <a:t>Национальный корпус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altLang="en-US" sz="2800" dirty="0"/>
              <a:t>Использование корпусов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altLang="en-US" sz="2800" dirty="0"/>
              <a:t>История корпусной лингвистики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altLang="en-US" sz="2800" dirty="0"/>
              <a:t>Основные единицы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ru-RU" altLang="en-US" sz="2800" dirty="0"/>
              <a:t>Основные требования, предъявляемые к корпусам</a:t>
            </a:r>
            <a:endParaRPr lang="en-US" altLang="en-US" sz="2800" dirty="0"/>
          </a:p>
        </p:txBody>
      </p:sp>
      <p:sp>
        <p:nvSpPr>
          <p:cNvPr id="6146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815BFFE-126D-4416-8118-69DDEACE0522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147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B2251E1-4A20-46B6-AE86-9A36F0C28BC7}" type="slidenum">
              <a:rPr lang="ru-RU" altLang="en-US">
                <a:latin typeface="Arial" panose="020B0604020202020204" pitchFamily="34" charset="0"/>
              </a:rPr>
              <a:pPr/>
              <a:t>2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04813"/>
            <a:ext cx="8229600" cy="8445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600" dirty="0" err="1">
                <a:cs typeface="Times New Roman" panose="02020603050405020304" pitchFamily="18" charset="0"/>
              </a:rPr>
              <a:t>Национальный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cs typeface="Times New Roman" panose="02020603050405020304" pitchFamily="18" charset="0"/>
              </a:rPr>
              <a:t>корпус</a:t>
            </a:r>
            <a:r>
              <a:rPr lang="en-US" altLang="en-US" sz="3600" dirty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7920038" cy="525621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altLang="en-US" sz="2400" dirty="0">
                <a:cs typeface="Times New Roman" panose="02020603050405020304" pitchFamily="18" charset="0"/>
              </a:rPr>
              <a:t>это собрание текстов в электронной форме, представляющих данный язык (на определенном этапе его существования), отображающий данный язык  во всем многообразии жанров, стилей, территориальных и социальных вариантов и т. п. </a:t>
            </a:r>
            <a:endParaRPr lang="ru-RU" altLang="en-US" sz="240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altLang="en-US" sz="2400" dirty="0"/>
              <a:t> </a:t>
            </a:r>
            <a:r>
              <a:rPr lang="ru-RU" altLang="en-US" sz="2400" dirty="0">
                <a:cs typeface="Times New Roman" panose="02020603050405020304" pitchFamily="18" charset="0"/>
              </a:rPr>
              <a:t>Общепризнанным</a:t>
            </a:r>
            <a:r>
              <a:rPr lang="ru-RU" altLang="en-US" sz="2400" dirty="0">
                <a:latin typeface="Times New Roman" panose="02020603050405020304" pitchFamily="18" charset="0"/>
              </a:rPr>
              <a:t>и</a:t>
            </a:r>
            <a:r>
              <a:rPr lang="ru-RU" altLang="en-US" sz="2400" dirty="0">
                <a:cs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образц</a:t>
            </a:r>
            <a:r>
              <a:rPr lang="ru-RU" altLang="en-US" sz="2400" dirty="0">
                <a:latin typeface="Times New Roman" panose="02020603050405020304" pitchFamily="18" charset="0"/>
              </a:rPr>
              <a:t>а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altLang="en-US" sz="2400" dirty="0">
                <a:latin typeface="Times New Roman" panose="02020603050405020304" pitchFamily="18" charset="0"/>
              </a:rPr>
              <a:t>и</a:t>
            </a:r>
            <a:r>
              <a:rPr lang="ru-RU" altLang="en-US" sz="2400" dirty="0">
                <a:cs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</a:t>
            </a:r>
            <a:r>
              <a:rPr lang="ru-RU" altLang="en-US" sz="2400" dirty="0">
                <a:latin typeface="Times New Roman" panose="02020603050405020304" pitchFamily="18" charset="0"/>
              </a:rPr>
              <a:t>ю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тся</a:t>
            </a:r>
            <a:r>
              <a:rPr lang="ru-RU" altLang="en-US" sz="2400" dirty="0">
                <a:cs typeface="Times New Roman" panose="02020603050405020304" pitchFamily="18" charset="0"/>
              </a:rPr>
              <a:t>, в частности, </a:t>
            </a:r>
            <a:r>
              <a:rPr lang="ru-RU" altLang="en-US" sz="2400" dirty="0">
                <a:cs typeface="Times New Roman" panose="02020603050405020304" pitchFamily="18" charset="0"/>
                <a:hlinkClick r:id="rId2"/>
              </a:rPr>
              <a:t>Британский национальный корпус</a:t>
            </a:r>
            <a:r>
              <a:rPr lang="ru-RU" altLang="en-US" sz="2400" dirty="0">
                <a:cs typeface="Times New Roman" panose="02020603050405020304" pitchFamily="18" charset="0"/>
              </a:rPr>
              <a:t> (BNC), на который ориентированы и многие другие корпуса; среди славянских корпусов выделяется </a:t>
            </a:r>
            <a:r>
              <a:rPr lang="ru-RU" altLang="en-US" sz="2400" dirty="0">
                <a:cs typeface="Times New Roman" panose="02020603050405020304" pitchFamily="18" charset="0"/>
                <a:hlinkClick r:id="rId3"/>
              </a:rPr>
              <a:t>Чешский национальный корпус</a:t>
            </a:r>
            <a:r>
              <a:rPr lang="ru-RU" altLang="en-US" sz="2400" dirty="0">
                <a:cs typeface="Times New Roman" panose="02020603050405020304" pitchFamily="18" charset="0"/>
              </a:rPr>
              <a:t>, созданный в </a:t>
            </a:r>
            <a:r>
              <a:rPr lang="ru-RU" altLang="en-US" sz="2400" dirty="0" err="1">
                <a:cs typeface="Times New Roman" panose="02020603050405020304" pitchFamily="18" charset="0"/>
              </a:rPr>
              <a:t>Карловом</a:t>
            </a:r>
            <a:r>
              <a:rPr lang="ru-RU" altLang="en-US" sz="2400" dirty="0">
                <a:cs typeface="Times New Roman" panose="02020603050405020304" pitchFamily="18" charset="0"/>
              </a:rPr>
              <a:t> университете Праги</a:t>
            </a:r>
            <a:r>
              <a:rPr lang="ru-RU" altLang="en-US" sz="2400" dirty="0"/>
              <a:t>,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altLang="en-US" sz="2400" dirty="0"/>
              <a:t> Национальный корпус русского языка</a:t>
            </a:r>
            <a:endParaRPr lang="ru-RU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765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51907C33-F68F-4F8F-87ED-3B7418609ACF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765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9A763D9-1B4C-4553-BA4B-6532EAABEF6C}" type="slidenum">
              <a:rPr lang="ru-RU" altLang="en-US">
                <a:latin typeface="Arial" panose="020B0604020202020204" pitchFamily="34" charset="0"/>
              </a:rPr>
              <a:pPr/>
              <a:t>20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18891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altLang="en-US" sz="4000" b="0"/>
              <a:t>Национальный корпус русского языка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229600" cy="37449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/>
              <a:t>“</a:t>
            </a:r>
            <a:r>
              <a:rPr lang="ru-RU" altLang="en-US" sz="2800"/>
              <a:t>Корпус русского языка — это информационно-справочная система, основанная на собрании русских текстов в электронной форме.</a:t>
            </a:r>
          </a:p>
          <a:p>
            <a:pPr eaLnBrk="1" hangingPunct="1">
              <a:defRPr/>
            </a:pPr>
            <a:r>
              <a:rPr lang="ru-RU" altLang="en-US" sz="2800"/>
              <a:t>Корпус предназначен для всех, кто интересуется самыми разными вопросами, связанными с русским языком: профессиональных лингвистов, преподавателей языка, школьников и студентов, иностранцев, изучающих русский язык</a:t>
            </a:r>
            <a:r>
              <a:rPr lang="en-US" altLang="en-US" sz="2800"/>
              <a:t>”</a:t>
            </a:r>
            <a:r>
              <a:rPr lang="ru-RU" altLang="en-US" sz="2800"/>
              <a:t>.</a:t>
            </a:r>
          </a:p>
        </p:txBody>
      </p:sp>
      <p:sp>
        <p:nvSpPr>
          <p:cNvPr id="28674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0453B20-3EBE-4050-B6B7-7639E111158E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867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32DEB6C-8AB0-4D16-B268-317A6B760E64}" type="slidenum">
              <a:rPr lang="ru-RU" altLang="en-US">
                <a:latin typeface="Arial" panose="020B0604020202020204" pitchFamily="34" charset="0"/>
              </a:rPr>
              <a:pPr/>
              <a:t>21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900113" y="5229225"/>
            <a:ext cx="871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Национальный корпус русского языка</a:t>
            </a:r>
            <a:r>
              <a:rPr lang="en-US" altLang="en-US" sz="1600"/>
              <a:t>. </a:t>
            </a:r>
            <a:r>
              <a:rPr lang="ru-RU" altLang="en-US" sz="1600"/>
              <a:t>Что такое корпус</a:t>
            </a:r>
            <a:r>
              <a:rPr lang="en-US" altLang="en-US" sz="1600"/>
              <a:t>? http://ruscorpora.ru/corpora-intro.html</a:t>
            </a:r>
            <a:endParaRPr lang="ru-RU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en-US" sz="3600"/>
              <a:t>Корпус </a:t>
            </a:r>
            <a:r>
              <a:rPr lang="en-US" altLang="en-US" sz="3600"/>
              <a:t>vs. </a:t>
            </a:r>
            <a:r>
              <a:rPr lang="ru-RU" altLang="en-US" sz="3600"/>
              <a:t>электронная библиотека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10000"/>
              </a:spcAft>
              <a:defRPr/>
            </a:pPr>
            <a:r>
              <a:rPr lang="ru-RU" altLang="en-US" sz="2800" dirty="0"/>
              <a:t>Примеры коллекции текстов: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altLang="en-US" dirty="0"/>
              <a:t>«</a:t>
            </a:r>
            <a:r>
              <a:rPr lang="ru-RU" altLang="en-US" dirty="0">
                <a:hlinkClick r:id="rId2"/>
              </a:rPr>
              <a:t>библиотека Максима Мошкова</a:t>
            </a:r>
            <a:r>
              <a:rPr lang="ru-RU" altLang="en-US" dirty="0"/>
              <a:t>»,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altLang="en-US" dirty="0"/>
              <a:t> «</a:t>
            </a:r>
            <a:r>
              <a:rPr lang="ru-RU" altLang="en-US" dirty="0">
                <a:hlinkClick r:id="rId3"/>
              </a:rPr>
              <a:t>Русская виртуальная библиотека</a:t>
            </a:r>
            <a:r>
              <a:rPr lang="ru-RU" altLang="en-US" dirty="0"/>
              <a:t>»),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altLang="en-US" dirty="0"/>
              <a:t>«</a:t>
            </a:r>
            <a:r>
              <a:rPr lang="ru-RU" altLang="en-US" dirty="0">
                <a:hlinkClick r:id="rId4"/>
              </a:rPr>
              <a:t>Фундаментальная электронная библиотека</a:t>
            </a:r>
            <a:r>
              <a:rPr lang="ru-RU" altLang="en-US" dirty="0"/>
              <a:t>» русской классической литературы, ориентированная на академический режим подачи текстов, максимально точное воспроизведение авторитетных печатных изданий. 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altLang="en-US" sz="2800" dirty="0"/>
          </a:p>
        </p:txBody>
      </p:sp>
      <p:sp>
        <p:nvSpPr>
          <p:cNvPr id="30722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810FB05-CA35-4CBA-B2A7-F41EA501EF60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0723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905347E-6861-44C7-B47B-A3D53F5A00B3}" type="slidenum">
              <a:rPr lang="ru-RU" altLang="en-US">
                <a:latin typeface="Arial" panose="020B0604020202020204" pitchFamily="34" charset="0"/>
              </a:rPr>
              <a:pPr/>
              <a:t>22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/>
              <a:t>Библиотеки текстов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050"/>
            <a:ext cx="9144000" cy="61214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ru-RU" sz="2400" b="1" dirty="0"/>
              <a:t>Что такое ФЭБ?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Фундаментальная электронная библиотека “Русская литература и фольклор” (ФЭБ) — это сетевая многофункциональная информационная система, аккумулирующая информацию различных видов (текстовую, звуковую, изобразительную и т. п.) в области русской литературы XI-XX вв. и русского фольклора, а также истории русской филологии и фольклористики.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ru-RU" sz="2400" dirty="0"/>
              <a:t>ФЭБ представляет собой, во-первых, </a:t>
            </a:r>
            <a:r>
              <a:rPr lang="ru-RU" sz="2400" dirty="0" err="1"/>
              <a:t>репозиторий</a:t>
            </a:r>
            <a:r>
              <a:rPr lang="ru-RU" sz="2400" dirty="0"/>
              <a:t> текстов (источников, исследовательской и справочной литературы), а во-вторых, эффективный инструмент для их анализа. Электронная форма представления информации и современное программное обеспечение предоставляют исследователям и читателям качественно новые, по сравнению с традиционными, средства работы с огромными информационными массивами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6215314-F4AB-4BAF-904A-F2F509C417A2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9FE8A9-4207-421E-9BE7-7C90862519CD}" type="slidenum">
              <a:rPr lang="ru-RU" altLang="en-US" sz="12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ru-RU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229600" cy="85090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en-US" sz="3600"/>
              <a:t>Корпус </a:t>
            </a:r>
            <a:r>
              <a:rPr lang="en-US" altLang="en-US" sz="3600"/>
              <a:t>vs. </a:t>
            </a:r>
            <a:r>
              <a:rPr lang="ru-RU" altLang="en-US" sz="3600"/>
              <a:t>электронная библиотека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idx="1"/>
          </p:nvPr>
        </p:nvSpPr>
        <p:spPr>
          <a:xfrm>
            <a:off x="250825" y="2852738"/>
            <a:ext cx="8229600" cy="129698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en-US" sz="4400"/>
              <a:t>Чем они различаются</a:t>
            </a:r>
            <a:r>
              <a:rPr lang="en-US" altLang="en-US" sz="4400"/>
              <a:t>?</a:t>
            </a:r>
            <a:endParaRPr lang="ru-RU" altLang="en-US" sz="4400"/>
          </a:p>
        </p:txBody>
      </p:sp>
      <p:sp>
        <p:nvSpPr>
          <p:cNvPr id="3277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4BA57DC-E785-488B-ACE0-82DE63D860AD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277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0F0589A-83D2-4609-A0DE-6C8A9600FBA8}" type="slidenum">
              <a:rPr lang="ru-RU" altLang="en-US">
                <a:latin typeface="Arial" panose="020B0604020202020204" pitchFamily="34" charset="0"/>
              </a:rPr>
              <a:pPr/>
              <a:t>24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388350" cy="5762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/>
              <a:t>Национальный корпус</a:t>
            </a:r>
            <a:r>
              <a:rPr lang="ru-RU" altLang="en-US" sz="3600"/>
              <a:t>: особенности</a:t>
            </a:r>
            <a:r>
              <a:rPr lang="en-US" altLang="en-US" sz="4000"/>
              <a:t>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692150"/>
            <a:ext cx="8229600" cy="5289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è"/>
              <a:defRPr/>
            </a:pPr>
            <a:r>
              <a:rPr lang="en-US" altLang="en-US" sz="2800"/>
              <a:t>“</a:t>
            </a:r>
            <a:r>
              <a:rPr lang="ru-RU" altLang="en-US" sz="2800"/>
              <a:t>Во-первых, он характеризуется представительностью, или сбалансированным составом текстов. </a:t>
            </a:r>
          </a:p>
          <a:p>
            <a:pPr lvl="1" eaLnBrk="1" hangingPunct="1">
              <a:defRPr/>
            </a:pPr>
            <a:r>
              <a:rPr lang="ru-RU" altLang="en-US" sz="2400"/>
              <a:t>Это означает, что корпус содержит по возможности все типы письменных и устных текстов, представленные в данном языке (художественные разных жанров, публицистические, учебные, научные, деловые, разговорные, диалектные и т.п.), и что все эти тексты входят в корпус по возможности пропорционально их доле в языке соответствующего периода. Следует иметь в виду, что хорошая представительность достигается только при значительном объеме корпуса (десятки и сотни миллионов словоупотреблений)</a:t>
            </a:r>
            <a:r>
              <a:rPr lang="en-US" altLang="en-US" sz="2400"/>
              <a:t>”</a:t>
            </a:r>
            <a:r>
              <a:rPr lang="ru-RU" altLang="en-US" sz="2400"/>
              <a:t>. </a:t>
            </a:r>
          </a:p>
        </p:txBody>
      </p:sp>
      <p:sp>
        <p:nvSpPr>
          <p:cNvPr id="33794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886BC32-9AF3-4EFF-8EEB-3E631D93DA2C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379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A08610D-C715-4518-AC89-076FB38F5B54}" type="slidenum">
              <a:rPr lang="ru-RU" altLang="en-US">
                <a:latin typeface="Arial" panose="020B0604020202020204" pitchFamily="34" charset="0"/>
              </a:rPr>
              <a:pPr/>
              <a:t>25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827088" y="5876925"/>
            <a:ext cx="871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Национальный корпус русского языка</a:t>
            </a:r>
            <a:r>
              <a:rPr lang="en-US" altLang="en-US" sz="1600"/>
              <a:t>. </a:t>
            </a:r>
            <a:r>
              <a:rPr lang="ru-RU" altLang="en-US" sz="1600"/>
              <a:t>Что такое корпус</a:t>
            </a:r>
            <a:r>
              <a:rPr lang="en-US" altLang="en-US" sz="1600"/>
              <a:t>? http://ruscorpora.ru/corpora-intro.html</a:t>
            </a:r>
            <a:endParaRPr lang="ru-RU" altLang="en-US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179388" y="188913"/>
            <a:ext cx="8686800" cy="7064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3600"/>
              <a:t>Национальный корпус</a:t>
            </a:r>
            <a:r>
              <a:rPr lang="ru-RU" altLang="en-US" sz="3600"/>
              <a:t>: особенности</a:t>
            </a:r>
            <a:r>
              <a:rPr lang="en-US" altLang="en-US" sz="3600"/>
              <a:t/>
            </a:r>
            <a:br>
              <a:rPr lang="en-US" altLang="en-US" sz="3600"/>
            </a:br>
            <a:r>
              <a:rPr lang="ru-RU" altLang="en-US" sz="3600"/>
              <a:t>Электронная библиотека </a:t>
            </a:r>
            <a:r>
              <a:rPr lang="en-US" altLang="en-US" sz="3600"/>
              <a:t>vs.</a:t>
            </a:r>
            <a:r>
              <a:rPr lang="ru-RU" altLang="en-US" sz="3600"/>
              <a:t> корпус</a:t>
            </a:r>
            <a:r>
              <a:rPr lang="en-US" altLang="en-US" sz="4000"/>
              <a:t>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485292" y="1556792"/>
            <a:ext cx="7921004" cy="388843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è"/>
              <a:defRPr/>
            </a:pPr>
            <a:r>
              <a:rPr lang="ru-RU" altLang="en-US" sz="2400" dirty="0"/>
              <a:t>«Во-вторых, корпус содержит особую дополнительную информацию о свойствах входящих в него текстов (так называемую </a:t>
            </a:r>
            <a:r>
              <a:rPr lang="ru-RU" altLang="en-US" sz="2400" b="1" dirty="0"/>
              <a:t>разметку</a:t>
            </a:r>
            <a:r>
              <a:rPr lang="ru-RU" altLang="en-US" sz="2400" dirty="0"/>
              <a:t>, или аннотацию).</a:t>
            </a:r>
            <a:r>
              <a:rPr lang="ru-RU" altLang="en-US" sz="2200" dirty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altLang="en-US" sz="2200" dirty="0"/>
              <a:t>Разметка — главная характеристика корпуса; она отличает корпус от простых коллекций (или «библиотек») текстов</a:t>
            </a:r>
          </a:p>
          <a:p>
            <a:pPr>
              <a:spcBef>
                <a:spcPts val="1200"/>
              </a:spcBef>
              <a:defRPr/>
            </a:pPr>
            <a:r>
              <a:rPr lang="ru-RU" altLang="en-US" sz="2400" dirty="0"/>
              <a:t>Библиотеки в необработанном виде для научных исследований языка пригодны очень ограниченно. Не следует забывать также, что библиотеки создаются теми, кому интересно в большей степени содержание текстов, чем их языковые качества». </a:t>
            </a:r>
          </a:p>
        </p:txBody>
      </p:sp>
      <p:sp>
        <p:nvSpPr>
          <p:cNvPr id="34818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BFCFA92-D9BC-4BEF-A92A-6AB27AC28BF5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4819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AAD655B-E64A-4D88-A4E7-FE2E22E829E0}" type="slidenum">
              <a:rPr lang="ru-RU" altLang="en-US">
                <a:latin typeface="Arial" panose="020B0604020202020204" pitchFamily="34" charset="0"/>
              </a:rPr>
              <a:pPr/>
              <a:t>26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2916238" y="5589588"/>
            <a:ext cx="575945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10000"/>
              </a:spcBef>
            </a:pPr>
            <a:r>
              <a:rPr lang="ru-RU" altLang="en-US" sz="1600"/>
              <a:t>Национальный корпус русского языка</a:t>
            </a:r>
            <a:r>
              <a:rPr lang="en-US" altLang="en-US" sz="1600"/>
              <a:t>. </a:t>
            </a:r>
            <a:r>
              <a:rPr lang="ru-RU" altLang="en-US" sz="1600"/>
              <a:t>Что такое корпус</a:t>
            </a:r>
            <a:r>
              <a:rPr lang="en-US" altLang="en-US" sz="1600"/>
              <a:t>? </a:t>
            </a:r>
            <a:endParaRPr lang="ru-RU" altLang="en-US" sz="1600"/>
          </a:p>
          <a:p>
            <a:pPr eaLnBrk="1" hangingPunct="1">
              <a:lnSpc>
                <a:spcPct val="60000"/>
              </a:lnSpc>
              <a:spcBef>
                <a:spcPct val="10000"/>
              </a:spcBef>
            </a:pPr>
            <a:r>
              <a:rPr lang="en-US" altLang="en-US" sz="1600"/>
              <a:t>http://ruscorpora.ru/corpora-intro.html</a:t>
            </a:r>
            <a:endParaRPr lang="ru-RU" altLang="en-US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79388" y="188913"/>
            <a:ext cx="8686800" cy="7064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/>
              <a:t>Национальный корпус</a:t>
            </a:r>
            <a:r>
              <a:rPr lang="ru-RU" altLang="en-US" sz="4000"/>
              <a:t>: особенности</a:t>
            </a:r>
            <a:r>
              <a:rPr lang="en-US" altLang="en-US" sz="4000"/>
              <a:t/>
            </a:r>
            <a:br>
              <a:rPr lang="en-US" altLang="en-US" sz="4000"/>
            </a:br>
            <a:r>
              <a:rPr lang="ru-RU" altLang="en-US" sz="3600"/>
              <a:t>Электронная библиотека </a:t>
            </a:r>
            <a:r>
              <a:rPr lang="en-US" altLang="en-US" sz="3600"/>
              <a:t>vs.</a:t>
            </a:r>
            <a:r>
              <a:rPr lang="ru-RU" altLang="en-US" sz="3600"/>
              <a:t> корпус</a:t>
            </a:r>
            <a:r>
              <a:rPr lang="en-US" altLang="en-US" sz="4000"/>
              <a:t> 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229600" cy="38655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ru-RU" altLang="en-US" sz="2400" dirty="0"/>
              <a:t>«Для составителей Национального корпуса такие факторы, как увлекательность или полезность книги, ее высокие художественные или научные достоинства являются важными, но не первостепенными. Национальный корпус, в отличие от электронной библиотеки, — это не собрание «интересных» или «полезных» текстов; это собрание текстов, интересных или полезных для изучения языка. А такими могут оказаться и роман второстепенного писателя, и запись обычного телефонного разговора, и типовой договор аренды и т.п. — наряду, конечно, с классическими произведениями художественной литературы».</a:t>
            </a:r>
          </a:p>
        </p:txBody>
      </p:sp>
      <p:sp>
        <p:nvSpPr>
          <p:cNvPr id="35842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94C8B46-EA29-4C6F-86E4-1921F2ACCF83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5843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C6CB55F-44E6-45F2-A76C-266D5107F411}" type="slidenum">
              <a:rPr lang="ru-RU" altLang="en-US">
                <a:latin typeface="Arial" panose="020B0604020202020204" pitchFamily="34" charset="0"/>
              </a:rPr>
              <a:pPr/>
              <a:t>27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539750" y="6019800"/>
            <a:ext cx="871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Национальный корпус русского языка</a:t>
            </a:r>
            <a:r>
              <a:rPr lang="en-US" altLang="en-US" sz="1600"/>
              <a:t>. </a:t>
            </a:r>
            <a:r>
              <a:rPr lang="ru-RU" altLang="en-US" sz="1600"/>
              <a:t>Что такое корпус</a:t>
            </a:r>
            <a:r>
              <a:rPr lang="en-US" altLang="en-US" sz="1600"/>
              <a:t>? </a:t>
            </a:r>
            <a:r>
              <a:rPr lang="en-US" altLang="en-US" sz="1600" dirty="0"/>
              <a:t>http://ruscorpora.ru/corpora-intro.html</a:t>
            </a:r>
            <a:endParaRPr lang="ru-RU" altLang="en-US"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dirty="0"/>
              <a:t>Электронная библиотека </a:t>
            </a:r>
            <a:r>
              <a:rPr lang="en-US" sz="3600" dirty="0"/>
              <a:t>vs. </a:t>
            </a:r>
            <a:r>
              <a:rPr lang="ru-RU" sz="3600" dirty="0"/>
              <a:t>корпус</a:t>
            </a:r>
            <a:endParaRPr lang="en-US" sz="36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250825" y="1268413"/>
          <a:ext cx="8713788" cy="527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/>
                        <a:t>Библиотека</a:t>
                      </a:r>
                      <a:endParaRPr lang="en-US" sz="2400" dirty="0"/>
                    </a:p>
                  </a:txBody>
                  <a:tcPr marL="91449" marR="91449" marT="45726" marB="45726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/>
                        <a:t>Корпус</a:t>
                      </a:r>
                      <a:endParaRPr lang="en-US" sz="2400" dirty="0"/>
                    </a:p>
                  </a:txBody>
                  <a:tcPr marL="91449" marR="91449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9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200" dirty="0"/>
                        <a:t>Тексты</a:t>
                      </a:r>
                      <a:r>
                        <a:rPr lang="ru-RU" sz="2200" baseline="0" dirty="0"/>
                        <a:t> в электронном виде, есть разметка, можно искать</a:t>
                      </a:r>
                      <a:endParaRPr lang="en-US" sz="2200" dirty="0"/>
                    </a:p>
                  </a:txBody>
                  <a:tcPr marL="91449" marR="91449"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Тексты</a:t>
                      </a:r>
                      <a:r>
                        <a:rPr lang="ru-RU" sz="2200" baseline="0" dirty="0"/>
                        <a:t> в электронном виде, есть разметка, можно искать</a:t>
                      </a:r>
                      <a:endParaRPr lang="en-US" sz="2200" dirty="0"/>
                    </a:p>
                  </a:txBody>
                  <a:tcPr marL="91449" marR="91449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9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200" dirty="0"/>
                        <a:t>Главный фокус: исследование</a:t>
                      </a:r>
                      <a:r>
                        <a:rPr lang="ru-RU" sz="2200" baseline="0" dirty="0"/>
                        <a:t> целого текста</a:t>
                      </a:r>
                      <a:endParaRPr lang="en-US" sz="2200" dirty="0"/>
                    </a:p>
                  </a:txBody>
                  <a:tcPr marL="91449" marR="91449" marT="45726" marB="45726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200" dirty="0"/>
                        <a:t>Главный фокус: исследование языковых</a:t>
                      </a:r>
                      <a:r>
                        <a:rPr lang="en-US" sz="2200" dirty="0"/>
                        <a:t>/</a:t>
                      </a:r>
                      <a:r>
                        <a:rPr lang="ru-RU" sz="2200" dirty="0"/>
                        <a:t>речевых феноменов</a:t>
                      </a:r>
                      <a:endParaRPr lang="en-US" sz="2200" dirty="0"/>
                    </a:p>
                  </a:txBody>
                  <a:tcPr marL="91449" marR="91449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9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200" dirty="0"/>
                        <a:t>Возможность просмотра</a:t>
                      </a:r>
                      <a:r>
                        <a:rPr lang="ru-RU" sz="2200" baseline="0" dirty="0"/>
                        <a:t> полного текста</a:t>
                      </a:r>
                      <a:endParaRPr lang="en-US" sz="2200" dirty="0"/>
                    </a:p>
                  </a:txBody>
                  <a:tcPr marL="91449" marR="91449" marT="45726" marB="45726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200" dirty="0"/>
                        <a:t>Ограничение на объем просматриваемого фрагмента текста</a:t>
                      </a:r>
                      <a:endParaRPr lang="en-US" sz="2200" dirty="0"/>
                    </a:p>
                  </a:txBody>
                  <a:tcPr marL="91449" marR="91449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41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200" dirty="0"/>
                        <a:t>Филологическая</a:t>
                      </a:r>
                      <a:r>
                        <a:rPr lang="ru-RU" sz="2200" baseline="0" dirty="0"/>
                        <a:t> разметка текстов</a:t>
                      </a:r>
                      <a:endParaRPr lang="en-US" sz="2200" dirty="0"/>
                    </a:p>
                  </a:txBody>
                  <a:tcPr marL="91449" marR="91449" marT="45726" marB="45726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200" dirty="0"/>
                        <a:t>Разметка текстов с</a:t>
                      </a:r>
                      <a:r>
                        <a:rPr lang="ru-RU" sz="2200" baseline="0" dirty="0"/>
                        <a:t> точки зрения различных лингвистических феноменов</a:t>
                      </a:r>
                      <a:endParaRPr lang="en-US" sz="2200" dirty="0"/>
                    </a:p>
                  </a:txBody>
                  <a:tcPr marL="91449" marR="91449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27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200" dirty="0"/>
                        <a:t>Принцип отбора текстов: оценка литературной «ценности» текста</a:t>
                      </a:r>
                      <a:endParaRPr lang="en-US" sz="2200" dirty="0"/>
                    </a:p>
                  </a:txBody>
                  <a:tcPr marL="91449" marR="91449" marT="45726" marB="45726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200" dirty="0"/>
                        <a:t>Принцип отбора: «ценность» текста с точки зрения типичности</a:t>
                      </a:r>
                      <a:r>
                        <a:rPr lang="ru-RU" sz="2200" baseline="0" dirty="0"/>
                        <a:t> (представительности) языковых феноменов</a:t>
                      </a:r>
                      <a:r>
                        <a:rPr lang="ru-RU" sz="2200" dirty="0"/>
                        <a:t> </a:t>
                      </a:r>
                      <a:endParaRPr lang="en-US" sz="2200" dirty="0"/>
                    </a:p>
                  </a:txBody>
                  <a:tcPr marL="91449" marR="91449"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89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964826C-F868-426C-B8B6-C0E0339F4248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689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7F0D5C9-F55F-41A1-A958-EC18BCA0A7EE}" type="slidenum">
              <a:rPr lang="ru-RU" altLang="en-US">
                <a:latin typeface="Arial" panose="020B0604020202020204" pitchFamily="34" charset="0"/>
              </a:rPr>
              <a:pPr/>
              <a:t>28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5C490C-BC92-46CE-81A8-FA273B000493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1/13/2020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126B6-A347-478D-B590-931EEAC80273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95288" y="404813"/>
            <a:ext cx="8518525" cy="564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Цели и задачи курса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Преимущества корпусных данных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ru-RU" altLang="en-US" sz="3600" dirty="0">
                <a:solidFill>
                  <a:prstClr val="white">
                    <a:lumMod val="85000"/>
                  </a:prst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корпус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prstClr val="white">
                  <a:lumMod val="85000"/>
                </a:prstClr>
              </a:buClr>
              <a:defRPr/>
            </a:pPr>
            <a:r>
              <a:rPr lang="ru-RU" altLang="en-US" sz="3600" dirty="0">
                <a:solidFill>
                  <a:prstClr val="white">
                    <a:lumMod val="85000"/>
                  </a:prstClr>
                </a:solidFill>
                <a:effectLst/>
              </a:rPr>
              <a:t>Национальный корпус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Использование корпусов</a:t>
            </a:r>
          </a:p>
          <a:p>
            <a:pPr marR="0" lvl="0" fontAlgn="auto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Tx/>
              <a:tabLst/>
              <a:defRPr/>
            </a:pPr>
            <a:r>
              <a:rPr lang="ru-RU" altLang="en-US" sz="3600" dirty="0">
                <a:solidFill>
                  <a:prstClr val="black"/>
                </a:solidFill>
                <a:effectLst/>
                <a:latin typeface="+mn-lt"/>
                <a:cs typeface="Times New Roman" panose="02020603050405020304" pitchFamily="18" charset="0"/>
              </a:rPr>
              <a:t>История корпусной лингвистики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Основные единицы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Поиск в корпусе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Основные требования, предъявляемые к корпусам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36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2F23BAC-E474-4AE2-81B8-A61228BD6DF4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17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E3126B6-A347-478D-B590-931EEAC80273}" type="slidenum">
              <a:rPr lang="ru-RU" altLang="en-US">
                <a:latin typeface="Arial" panose="020B0604020202020204" pitchFamily="34" charset="0"/>
              </a:rPr>
              <a:pPr/>
              <a:t>3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95288" y="404813"/>
            <a:ext cx="8518525" cy="564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ru-RU" altLang="en-US" sz="3600" dirty="0">
                <a:effectLst/>
                <a:latin typeface="+mn-lt"/>
              </a:rPr>
              <a:t>Цели и задачи курса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Преимущества корпусных данных</a:t>
            </a: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Что такое корпус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Национальный корпус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Использование корпусов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История корпусной лингвистики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Основные единицы</a:t>
            </a:r>
            <a:endParaRPr lang="en-US" altLang="en-US" sz="3600" dirty="0"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Поиск в корпусе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Основные требования, предъявляемые к корпусам</a:t>
            </a:r>
            <a:endParaRPr lang="en-US" altLang="en-US" sz="3600" dirty="0"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333375"/>
            <a:ext cx="72120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altLang="en-US" sz="3200" dirty="0"/>
              <a:t>Предыстория</a:t>
            </a:r>
            <a:br>
              <a:rPr lang="ru-RU" altLang="en-US" sz="3200" dirty="0"/>
            </a:br>
            <a:endParaRPr lang="ru-RU" altLang="en-US" sz="40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060575"/>
            <a:ext cx="8280598" cy="201612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altLang="en-US" dirty="0"/>
              <a:t>Исследования полевых лингвистов Америки</a:t>
            </a:r>
          </a:p>
          <a:p>
            <a:pPr eaLnBrk="1" hangingPunct="1">
              <a:defRPr/>
            </a:pPr>
            <a:r>
              <a:rPr lang="en-US" altLang="en-US" dirty="0" err="1"/>
              <a:t>изучение</a:t>
            </a:r>
            <a:r>
              <a:rPr lang="en-US" altLang="en-US" dirty="0"/>
              <a:t> </a:t>
            </a:r>
            <a:r>
              <a:rPr lang="en-US" altLang="en-US" dirty="0" err="1"/>
              <a:t>языков</a:t>
            </a:r>
            <a:r>
              <a:rPr lang="en-US" altLang="en-US" dirty="0"/>
              <a:t> </a:t>
            </a:r>
            <a:r>
              <a:rPr lang="en-US" altLang="en-US" dirty="0" err="1"/>
              <a:t>американских</a:t>
            </a:r>
            <a:r>
              <a:rPr lang="en-US" altLang="en-US" dirty="0"/>
              <a:t> </a:t>
            </a:r>
            <a:r>
              <a:rPr lang="en-US" altLang="en-US" dirty="0" err="1"/>
              <a:t>индейцев</a:t>
            </a:r>
            <a:r>
              <a:rPr lang="en-US" altLang="en-US" dirty="0"/>
              <a:t>, </a:t>
            </a:r>
            <a:r>
              <a:rPr lang="en-US" altLang="en-US" dirty="0" err="1"/>
              <a:t>например</a:t>
            </a:r>
            <a:r>
              <a:rPr lang="en-US" altLang="en-US" dirty="0"/>
              <a:t>, </a:t>
            </a:r>
            <a:r>
              <a:rPr lang="en-US" altLang="en-US" dirty="0" err="1"/>
              <a:t>Боас</a:t>
            </a:r>
            <a:r>
              <a:rPr lang="en-US" altLang="en-US" dirty="0"/>
              <a:t> 1940г</a:t>
            </a:r>
            <a:r>
              <a:rPr lang="ru-RU" altLang="en-US" dirty="0"/>
              <a:t> </a:t>
            </a:r>
          </a:p>
        </p:txBody>
      </p:sp>
      <p:sp>
        <p:nvSpPr>
          <p:cNvPr id="44034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035F861-F629-48FD-A4C0-95CAC9EDDA6E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403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B375CA8-6FA8-4CCF-B111-583CAF9D8EBC}" type="slidenum">
              <a:rPr lang="ru-RU" altLang="en-US">
                <a:latin typeface="Arial" panose="020B0604020202020204" pitchFamily="34" charset="0"/>
              </a:rPr>
              <a:pPr/>
              <a:t>30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937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altLang="en-US" sz="3600" dirty="0"/>
              <a:t>Освоение языка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8353052" cy="52562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altLang="en-US" sz="2400" dirty="0"/>
              <a:t>Одно из направлений психолингвистики – это исследование процесса освоения языка детьми.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altLang="en-US" sz="2400" dirty="0"/>
              <a:t>Такие исследования невозможны без тщательного документирования речи ребенка на протяжении некоторого достаточно длительного времени. И действительно где-то с 1876 по 1926 гг. проводилось исследование детской речи, которое основывалось на родительских дневниках, где были тщательно задокументированы высказывания ребенка.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altLang="en-US" sz="2400" dirty="0"/>
              <a:t>В течении многих лет корпус продолжал пополняться и расширяться, так с 1927 по 1957 собран огромный материал – образцы речи многих детей самых разных возрастов. 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altLang="en-US" sz="2400" dirty="0"/>
              <a:t>Задачи, которые преследуются – выявить нормы языкового развития ребенка. Сбор образцов детской речи ведется до нашего времени – </a:t>
            </a:r>
            <a:r>
              <a:rPr lang="en-US" altLang="en-US" sz="2400" dirty="0"/>
              <a:t>Childes (</a:t>
            </a:r>
            <a:r>
              <a:rPr lang="en-US" sz="2400" dirty="0">
                <a:hlinkClick r:id="rId2"/>
              </a:rPr>
              <a:t>https://childes.talkbank.org/</a:t>
            </a:r>
            <a:r>
              <a:rPr lang="en-US" sz="2400" dirty="0"/>
              <a:t>)</a:t>
            </a:r>
            <a:r>
              <a:rPr lang="ru-RU" altLang="en-US" sz="2400" dirty="0"/>
              <a:t> </a:t>
            </a:r>
          </a:p>
        </p:txBody>
      </p:sp>
      <p:sp>
        <p:nvSpPr>
          <p:cNvPr id="45058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8DFE4D3-EF29-441F-AF76-C923CB3F2995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5059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3434749-DAAE-4AE2-863C-15ADB566EDED}" type="slidenum">
              <a:rPr lang="ru-RU" altLang="en-US">
                <a:latin typeface="Arial" panose="020B0604020202020204" pitchFamily="34" charset="0"/>
              </a:rPr>
              <a:pPr/>
              <a:t>31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600"/>
              <a:t>Spelling conventions</a:t>
            </a:r>
            <a:r>
              <a:rPr lang="ru-RU" altLang="en-US" sz="3600"/>
              <a:t>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ru-RU" altLang="en-US" sz="2800" dirty="0"/>
              <a:t>работа </a:t>
            </a:r>
            <a:r>
              <a:rPr lang="en-US" altLang="en-US" sz="2800"/>
              <a:t>Kading</a:t>
            </a:r>
            <a:r>
              <a:rPr lang="ru-RU" altLang="en-US" sz="2800"/>
              <a:t> (1897) – он использовал огромный корпус на немецком языке – 11 миллионов слов – чтобы подсчитать частоту букв и буквенных сочетаний в немецком языке </a:t>
            </a:r>
            <a:endParaRPr lang="en-US" altLang="en-US" sz="2800"/>
          </a:p>
          <a:p>
            <a:pPr>
              <a:defRPr/>
            </a:pPr>
            <a:r>
              <a:rPr lang="ru-RU" sz="2800"/>
              <a:t>французский стенографист Жан-Батист Эсту (1908  </a:t>
            </a:r>
            <a:r>
              <a:rPr lang="ru-RU" sz="2800" dirty="0"/>
              <a:t>«</a:t>
            </a:r>
            <a:r>
              <a:rPr lang="ru-RU" sz="2800"/>
              <a:t>Диапазон стенографии»)</a:t>
            </a:r>
          </a:p>
          <a:p>
            <a:pPr>
              <a:defRPr/>
            </a:pPr>
            <a:r>
              <a:rPr lang="ru-RU" sz="2800" dirty="0"/>
              <a:t>сотрудник Телефонных лабораторий фирмы «Белл» Э. Кондон (Е. </a:t>
            </a:r>
            <a:r>
              <a:rPr lang="ru-RU" sz="2800" dirty="0" err="1"/>
              <a:t>Condon</a:t>
            </a:r>
            <a:r>
              <a:rPr lang="ru-RU" sz="2800" dirty="0"/>
              <a:t>)— частоты слов понадобились для оптимизации телеграфных кодов.</a:t>
            </a:r>
            <a:endParaRPr lang="ru-RU" altLang="en-US" sz="2800" dirty="0"/>
          </a:p>
          <a:p>
            <a:pPr eaLnBrk="1" hangingPunct="1">
              <a:defRPr/>
            </a:pPr>
            <a:r>
              <a:rPr lang="ru-RU" altLang="en-US" sz="2800" dirty="0"/>
              <a:t>закон Ципфа</a:t>
            </a:r>
          </a:p>
        </p:txBody>
      </p:sp>
      <p:sp>
        <p:nvSpPr>
          <p:cNvPr id="46082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815FE07-2DB6-4958-9BAA-4D2721EDBA71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6083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02EF7D3-BCAC-4FB9-8E37-CBC3A4736E36}" type="slidenum">
              <a:rPr lang="ru-RU" altLang="en-US">
                <a:latin typeface="Arial" panose="020B0604020202020204" pitchFamily="34" charset="0"/>
              </a:rPr>
              <a:pPr/>
              <a:t>32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en-US" sz="3600"/>
              <a:t>Обучение языку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5819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altLang="en-US" sz="2400" dirty="0" err="1"/>
              <a:t>Фрайз</a:t>
            </a:r>
            <a:r>
              <a:rPr lang="ru-RU" altLang="en-US" sz="2400" dirty="0"/>
              <a:t> и </a:t>
            </a:r>
            <a:r>
              <a:rPr lang="ru-RU" altLang="en-US" sz="2400" dirty="0" err="1"/>
              <a:t>Трэвер</a:t>
            </a:r>
            <a:r>
              <a:rPr lang="ru-RU" altLang="en-US" sz="2400" dirty="0"/>
              <a:t> (1940) и некоторые другие – использовали корпус текстов для разработки методов обучения второму языку.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altLang="en-US" sz="2400" dirty="0"/>
              <a:t>Проблемы эмигрантов – задача быстро научить людей понимать некоторый минимум. Для этого необходимо выявить некоторый минимум общеупотребительной лексики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altLang="en-US" sz="2400" dirty="0"/>
              <a:t>Так в 1921 г был создан один из первых частотных словарей </a:t>
            </a:r>
            <a:r>
              <a:rPr lang="ru-RU" altLang="en-US" sz="2400" dirty="0" err="1"/>
              <a:t>Торндайка</a:t>
            </a:r>
            <a:r>
              <a:rPr lang="ru-RU" altLang="en-US" sz="2400" dirty="0"/>
              <a:t> как раз в этих целях. Для того, чтобы выявить этот самый необходимый лексический минимум надо было проанализировать некоторое достаточно большое множество текстов и при этом разных жанров </a:t>
            </a:r>
          </a:p>
        </p:txBody>
      </p:sp>
      <p:sp>
        <p:nvSpPr>
          <p:cNvPr id="4813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A6C2D43-B11C-442A-8D82-64641DADBC20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813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8907C9F-600F-425B-90EC-CC472782EE2A}" type="slidenum">
              <a:rPr lang="ru-RU" altLang="en-US">
                <a:latin typeface="Arial" panose="020B0604020202020204" pitchFamily="34" charset="0"/>
              </a:rPr>
              <a:pPr/>
              <a:t>33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25662-608B-4307-A55B-C0C93D6D3F24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1/13/2020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126B6-A347-478D-B590-931EEAC80273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95288" y="404813"/>
            <a:ext cx="8518525" cy="564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Цели и задачи курса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Преимущества корпусных данных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ru-RU" altLang="en-US" sz="3600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  <a:cs typeface="Times New Roman" panose="02020603050405020304" pitchFamily="18" charset="0"/>
              </a:rPr>
              <a:t>Что такое корпус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prstClr val="white">
                  <a:lumMod val="85000"/>
                </a:prstClr>
              </a:buClr>
              <a:defRPr/>
            </a:pPr>
            <a:r>
              <a:rPr lang="ru-RU" altLang="en-US" sz="3600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</a:rPr>
              <a:t>Национальный корпус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</a:rPr>
              <a:t>Использование корпусов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prstClr val="white">
                  <a:lumMod val="85000"/>
                </a:prstClr>
              </a:buClr>
              <a:defRPr/>
            </a:pPr>
            <a:r>
              <a:rPr lang="ru-RU" altLang="en-US" sz="3600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</a:rPr>
              <a:t>История корпусной лингвистики 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Tx/>
              <a:defRPr/>
            </a:pPr>
            <a:r>
              <a:rPr lang="ru-RU" altLang="en-US" sz="3600" dirty="0">
                <a:solidFill>
                  <a:prstClr val="black"/>
                </a:solidFill>
                <a:effectLst/>
                <a:latin typeface="+mn-lt"/>
                <a:cs typeface="Times New Roman" panose="02020603050405020304" pitchFamily="18" charset="0"/>
              </a:rPr>
              <a:t>Основные единицы</a:t>
            </a:r>
            <a:endParaRPr lang="en-US" altLang="en-US" sz="3600" dirty="0">
              <a:solidFill>
                <a:prstClr val="black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</a:rPr>
              <a:t>Поиск в корпусе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</a:rPr>
              <a:t>Основные требования, предъявляемые к корпусам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3539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179388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Основные</a:t>
            </a:r>
            <a:r>
              <a:rPr lang="en-US" altLang="en-US" dirty="0"/>
              <a:t> </a:t>
            </a:r>
            <a:r>
              <a:rPr lang="en-US" altLang="en-US" dirty="0" err="1"/>
              <a:t>единицы</a:t>
            </a:r>
            <a:r>
              <a:rPr lang="ru-RU" altLang="en-US" dirty="0"/>
              <a:t> </a:t>
            </a:r>
            <a:endParaRPr lang="en-US" alt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idx="1"/>
          </p:nvPr>
        </p:nvSpPr>
        <p:spPr>
          <a:xfrm>
            <a:off x="611560" y="1458119"/>
            <a:ext cx="7632700" cy="1157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altLang="en-US" sz="2800"/>
              <a:t>Основной элемент хранения в корпусе: текст (может быть полное произведение, фрагмент произведения, одно предложение и т.п.)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altLang="en-US" dirty="0"/>
          </a:p>
          <a:p>
            <a:pPr lvl="4" eaLnBrk="1" hangingPunct="1">
              <a:lnSpc>
                <a:spcPct val="80000"/>
              </a:lnSpc>
              <a:defRPr/>
            </a:pPr>
            <a:endParaRPr lang="en-US" altLang="en-US" sz="2800"/>
          </a:p>
        </p:txBody>
      </p:sp>
      <p:sp>
        <p:nvSpPr>
          <p:cNvPr id="50178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79A69C0-F2FD-4710-B994-3CFCA308CC32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 dirty="0">
              <a:latin typeface="Arial" panose="020B0604020202020204" pitchFamily="34" charset="0"/>
            </a:endParaRPr>
          </a:p>
        </p:txBody>
      </p:sp>
      <p:sp>
        <p:nvSpPr>
          <p:cNvPr id="50179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DF8F88E-C11F-479A-84BC-B301862C4447}" type="slidenum">
              <a:rPr lang="ru-RU" altLang="en-US">
                <a:latin typeface="Arial" panose="020B0604020202020204" pitchFamily="34" charset="0"/>
              </a:rPr>
              <a:pPr/>
              <a:t>35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3252" name="Text Box 1028"/>
          <p:cNvSpPr txBox="1">
            <a:spLocks noChangeArrowheads="1"/>
          </p:cNvSpPr>
          <p:nvPr/>
        </p:nvSpPr>
        <p:spPr bwMode="auto">
          <a:xfrm>
            <a:off x="359553" y="2893405"/>
            <a:ext cx="7704137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ebdings" panose="05030102010509060703" pitchFamily="18" charset="2"/>
              <a:buChar char="s"/>
              <a:defRPr/>
            </a:pPr>
            <a:r>
              <a:rPr lang="ru-RU" altLang="en-US" sz="2800" dirty="0"/>
              <a:t>- насколько большой объем текстов в данном корпусе, как измерять этот объем, как сравнивать корпуса: в количестве текстов, страниц и т.п.???</a:t>
            </a:r>
          </a:p>
        </p:txBody>
      </p:sp>
      <p:sp>
        <p:nvSpPr>
          <p:cNvPr id="53253" name="Text Box 1029"/>
          <p:cNvSpPr txBox="1">
            <a:spLocks noChangeArrowheads="1"/>
          </p:cNvSpPr>
          <p:nvPr/>
        </p:nvSpPr>
        <p:spPr bwMode="auto">
          <a:xfrm>
            <a:off x="971600" y="4775128"/>
            <a:ext cx="30947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793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58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381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175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1747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319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0891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463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kumimoji="0" lang="ru-RU" altLang="en-US" sz="2800" dirty="0">
                <a:latin typeface="+mn-lt"/>
              </a:rPr>
              <a:t>Возможный ответ: </a:t>
            </a:r>
          </a:p>
        </p:txBody>
      </p:sp>
      <p:sp>
        <p:nvSpPr>
          <p:cNvPr id="53254" name="Text Box 1030"/>
          <p:cNvSpPr txBox="1">
            <a:spLocks noChangeArrowheads="1"/>
          </p:cNvSpPr>
          <p:nvPr/>
        </p:nvSpPr>
        <p:spPr bwMode="auto">
          <a:xfrm>
            <a:off x="3481902" y="5373216"/>
            <a:ext cx="14594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ru-RU" altLang="en-US" sz="2800" dirty="0">
                <a:latin typeface="+mn-lt"/>
              </a:rPr>
              <a:t>в словах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build="p"/>
      <p:bldP spid="53252" grpId="0"/>
      <p:bldP spid="53253" grpId="0"/>
      <p:bldP spid="532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86074" y="1691720"/>
            <a:ext cx="7416800" cy="45259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altLang="en-US" sz="2800" dirty="0"/>
              <a:t>Но что такое слово? Что мы будем считать словом? </a:t>
            </a:r>
          </a:p>
          <a:p>
            <a:pPr lvl="4" eaLnBrk="1" hangingPunct="1">
              <a:buFont typeface="Webdings" panose="05030102010509060703" pitchFamily="18" charset="2"/>
              <a:buChar char="s"/>
              <a:defRPr/>
            </a:pPr>
            <a:r>
              <a:rPr lang="ru-RU" altLang="en-US" sz="2800" dirty="0"/>
              <a:t>словоупотребление</a:t>
            </a:r>
          </a:p>
          <a:p>
            <a:pPr lvl="4" eaLnBrk="1" hangingPunct="1">
              <a:buFont typeface="Webdings" panose="05030102010509060703" pitchFamily="18" charset="2"/>
              <a:buChar char="s"/>
              <a:defRPr/>
            </a:pPr>
            <a:r>
              <a:rPr lang="ru-RU" altLang="en-US" sz="2800" dirty="0"/>
              <a:t>Лемма (множество словоформ, сведенных к одной исходной форме (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ru-RU" altLang="en-US" sz="2800" dirty="0"/>
              <a:t>лексема))</a:t>
            </a:r>
          </a:p>
        </p:txBody>
      </p:sp>
      <p:sp>
        <p:nvSpPr>
          <p:cNvPr id="52226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D133353-7ED7-4475-AD8D-8F25CEEC9F10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2227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87A810C-4EA4-4CF1-B5DE-2B0625320DE8}" type="slidenum">
              <a:rPr lang="ru-RU" altLang="en-US">
                <a:latin typeface="Arial" panose="020B0604020202020204" pitchFamily="34" charset="0"/>
              </a:rPr>
              <a:pPr/>
              <a:t>36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179388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Основные</a:t>
            </a:r>
            <a:r>
              <a:rPr lang="en-US" altLang="en-US" dirty="0"/>
              <a:t> </a:t>
            </a:r>
            <a:r>
              <a:rPr lang="en-US" altLang="en-US" dirty="0" err="1"/>
              <a:t>единицы</a:t>
            </a:r>
            <a:r>
              <a:rPr lang="ru-RU" altLang="en-US" dirty="0"/>
              <a:t> 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1723" y="13414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altLang="en-US" dirty="0"/>
              <a:t>Основные единицы</a:t>
            </a:r>
            <a:br>
              <a:rPr lang="ru-RU" altLang="en-US" dirty="0"/>
            </a:br>
            <a:r>
              <a:rPr lang="ru-RU" altLang="en-US" dirty="0"/>
              <a:t>Лемма</a:t>
            </a:r>
          </a:p>
        </p:txBody>
      </p:sp>
      <p:sp>
        <p:nvSpPr>
          <p:cNvPr id="5325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3B087FA-D5C5-4FD9-BD2F-FA78946168B8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325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F5530BA-E52A-4867-BA4A-4DA33378EA9D}" type="slidenum">
              <a:rPr lang="ru-RU" altLang="en-US">
                <a:latin typeface="Arial" panose="020B0604020202020204" pitchFamily="34" charset="0"/>
              </a:rPr>
              <a:pPr/>
              <a:t>37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179388" y="1700213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3600"/>
              <a:t>древних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5508625" y="1341438"/>
            <a:ext cx="313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400"/>
              <a:t>мн</a:t>
            </a:r>
            <a:r>
              <a:rPr lang="en-US" altLang="en-US" sz="2400"/>
              <a:t>,</a:t>
            </a:r>
            <a:r>
              <a:rPr lang="ru-RU" altLang="en-US" sz="2400"/>
              <a:t>од</a:t>
            </a:r>
            <a:r>
              <a:rPr lang="en-US" altLang="en-US" sz="2400"/>
              <a:t>=(</a:t>
            </a:r>
            <a:r>
              <a:rPr lang="ru-RU" altLang="en-US" sz="2400"/>
              <a:t>род</a:t>
            </a:r>
            <a:r>
              <a:rPr lang="en-US" altLang="en-US" sz="2400"/>
              <a:t>|</a:t>
            </a:r>
            <a:r>
              <a:rPr lang="ru-RU" altLang="en-US" sz="2400"/>
              <a:t>вин</a:t>
            </a:r>
            <a:r>
              <a:rPr lang="en-US" altLang="en-US" sz="2400"/>
              <a:t>|</a:t>
            </a:r>
            <a:r>
              <a:rPr lang="ru-RU" altLang="en-US" sz="2400"/>
              <a:t>пр</a:t>
            </a:r>
            <a:r>
              <a:rPr lang="en-US" altLang="en-US" sz="2400"/>
              <a:t>)|</a:t>
            </a:r>
            <a:endParaRPr lang="ru-RU" altLang="en-US" sz="2400"/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5508625" y="2276475"/>
            <a:ext cx="363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=</a:t>
            </a:r>
            <a:r>
              <a:rPr lang="ru-RU" altLang="en-US" sz="2400"/>
              <a:t>род</a:t>
            </a:r>
            <a:r>
              <a:rPr lang="en-US" altLang="en-US" sz="2400"/>
              <a:t>,</a:t>
            </a:r>
            <a:r>
              <a:rPr lang="ru-RU" altLang="en-US" sz="2400"/>
              <a:t>мн</a:t>
            </a:r>
            <a:r>
              <a:rPr lang="en-US" altLang="en-US" sz="2400"/>
              <a:t>|</a:t>
            </a:r>
            <a:r>
              <a:rPr lang="ru-RU" altLang="en-US" sz="2400"/>
              <a:t>вин</a:t>
            </a:r>
            <a:r>
              <a:rPr lang="en-US" altLang="en-US" sz="2400"/>
              <a:t>,</a:t>
            </a:r>
            <a:r>
              <a:rPr lang="ru-RU" altLang="en-US" sz="2400"/>
              <a:t>мн</a:t>
            </a:r>
            <a:r>
              <a:rPr lang="en-US" altLang="en-US" sz="2400"/>
              <a:t>,</a:t>
            </a:r>
            <a:r>
              <a:rPr lang="ru-RU" altLang="en-US" sz="2400"/>
              <a:t>од</a:t>
            </a:r>
            <a:r>
              <a:rPr lang="en-US" altLang="en-US" sz="2400"/>
              <a:t>|</a:t>
            </a:r>
            <a:r>
              <a:rPr lang="ru-RU" altLang="en-US" sz="2400"/>
              <a:t>пр</a:t>
            </a:r>
            <a:r>
              <a:rPr lang="en-US" altLang="en-US" sz="2400"/>
              <a:t>,</a:t>
            </a:r>
            <a:r>
              <a:rPr lang="ru-RU" altLang="en-US" sz="2400"/>
              <a:t>мн</a:t>
            </a:r>
          </a:p>
        </p:txBody>
      </p:sp>
      <p:grpSp>
        <p:nvGrpSpPr>
          <p:cNvPr id="97337" name="Group 57"/>
          <p:cNvGrpSpPr>
            <a:grpSpLocks/>
          </p:cNvGrpSpPr>
          <p:nvPr/>
        </p:nvGrpSpPr>
        <p:grpSpPr bwMode="auto">
          <a:xfrm>
            <a:off x="2051050" y="1268413"/>
            <a:ext cx="2238375" cy="579437"/>
            <a:chOff x="1292" y="799"/>
            <a:chExt cx="1410" cy="365"/>
          </a:xfrm>
        </p:grpSpPr>
        <p:sp>
          <p:nvSpPr>
            <p:cNvPr id="53281" name="Text Box 5"/>
            <p:cNvSpPr txBox="1">
              <a:spLocks noChangeArrowheads="1"/>
            </p:cNvSpPr>
            <p:nvPr/>
          </p:nvSpPr>
          <p:spPr bwMode="auto">
            <a:xfrm>
              <a:off x="1655" y="799"/>
              <a:ext cx="10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/>
              <a:r>
                <a:rPr lang="ru-RU" alt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древние</a:t>
              </a:r>
            </a:p>
          </p:txBody>
        </p:sp>
        <p:sp>
          <p:nvSpPr>
            <p:cNvPr id="53282" name="Line 12"/>
            <p:cNvSpPr>
              <a:spLocks noChangeShapeType="1"/>
            </p:cNvSpPr>
            <p:nvPr/>
          </p:nvSpPr>
          <p:spPr bwMode="auto">
            <a:xfrm flipV="1">
              <a:off x="1292" y="1026"/>
              <a:ext cx="273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338" name="Group 58"/>
          <p:cNvGrpSpPr>
            <a:grpSpLocks/>
          </p:cNvGrpSpPr>
          <p:nvPr/>
        </p:nvGrpSpPr>
        <p:grpSpPr bwMode="auto">
          <a:xfrm>
            <a:off x="2051050" y="2205038"/>
            <a:ext cx="2305050" cy="579437"/>
            <a:chOff x="1292" y="1389"/>
            <a:chExt cx="1452" cy="365"/>
          </a:xfrm>
        </p:grpSpPr>
        <p:sp>
          <p:nvSpPr>
            <p:cNvPr id="53279" name="Text Box 6"/>
            <p:cNvSpPr txBox="1">
              <a:spLocks noChangeArrowheads="1"/>
            </p:cNvSpPr>
            <p:nvPr/>
          </p:nvSpPr>
          <p:spPr bwMode="auto">
            <a:xfrm>
              <a:off x="1655" y="1389"/>
              <a:ext cx="10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древний</a:t>
              </a:r>
            </a:p>
          </p:txBody>
        </p:sp>
        <p:sp>
          <p:nvSpPr>
            <p:cNvPr id="53280" name="Line 13"/>
            <p:cNvSpPr>
              <a:spLocks noChangeShapeType="1"/>
            </p:cNvSpPr>
            <p:nvPr/>
          </p:nvSpPr>
          <p:spPr bwMode="auto">
            <a:xfrm>
              <a:off x="1292" y="1389"/>
              <a:ext cx="273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4572000" y="1268413"/>
            <a:ext cx="100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C00000"/>
                </a:solidFill>
              </a:rPr>
              <a:t>=</a:t>
            </a:r>
            <a:r>
              <a:rPr lang="en-US" altLang="en-US" sz="3600" b="1" dirty="0">
                <a:solidFill>
                  <a:srgbClr val="C00000"/>
                </a:solidFill>
              </a:rPr>
              <a:t>S</a:t>
            </a:r>
            <a:r>
              <a:rPr lang="en-US" altLang="en-US" sz="3600" dirty="0">
                <a:solidFill>
                  <a:srgbClr val="C00000"/>
                </a:solidFill>
              </a:rPr>
              <a:t>,</a:t>
            </a:r>
            <a:endParaRPr lang="ru-RU" altLang="en-US" sz="3600" dirty="0">
              <a:solidFill>
                <a:srgbClr val="C00000"/>
              </a:solidFill>
            </a:endParaRPr>
          </a:p>
        </p:txBody>
      </p:sp>
      <p:sp>
        <p:nvSpPr>
          <p:cNvPr id="97311" name="Text Box 31"/>
          <p:cNvSpPr txBox="1">
            <a:spLocks noChangeArrowheads="1"/>
          </p:cNvSpPr>
          <p:nvPr/>
        </p:nvSpPr>
        <p:spPr bwMode="auto">
          <a:xfrm>
            <a:off x="4572000" y="2205038"/>
            <a:ext cx="792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rgbClr val="C00000"/>
                </a:solidFill>
              </a:rPr>
              <a:t>=A</a:t>
            </a:r>
            <a:endParaRPr lang="ru-RU" altLang="en-US" sz="3600" b="1" dirty="0">
              <a:solidFill>
                <a:srgbClr val="C00000"/>
              </a:solidFill>
            </a:endParaRPr>
          </a:p>
        </p:txBody>
      </p:sp>
      <p:sp>
        <p:nvSpPr>
          <p:cNvPr id="97312" name="Text Box 32"/>
          <p:cNvSpPr txBox="1">
            <a:spLocks noChangeArrowheads="1"/>
          </p:cNvSpPr>
          <p:nvPr/>
        </p:nvSpPr>
        <p:spPr bwMode="auto">
          <a:xfrm>
            <a:off x="179388" y="3500438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3600"/>
              <a:t>Является</a:t>
            </a: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4211638" y="3213100"/>
            <a:ext cx="3240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000" dirty="0"/>
              <a:t>=V=непрош,ед,изъяв,3л,нсв,</a:t>
            </a:r>
          </a:p>
        </p:txBody>
      </p:sp>
      <p:sp>
        <p:nvSpPr>
          <p:cNvPr id="97318" name="Text Box 38"/>
          <p:cNvSpPr txBox="1">
            <a:spLocks noChangeArrowheads="1"/>
          </p:cNvSpPr>
          <p:nvPr/>
        </p:nvSpPr>
        <p:spPr bwMode="auto">
          <a:xfrm>
            <a:off x="4427538" y="4005263"/>
            <a:ext cx="4176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000"/>
              <a:t>=V=непрош,ед,изъяв,3-л,нсв</a:t>
            </a:r>
            <a:r>
              <a:rPr lang="ru-RU" altLang="en-US"/>
              <a:t> </a:t>
            </a:r>
          </a:p>
        </p:txBody>
      </p:sp>
      <p:sp>
        <p:nvSpPr>
          <p:cNvPr id="97319" name="Text Box 39"/>
          <p:cNvSpPr txBox="1">
            <a:spLocks noChangeArrowheads="1"/>
          </p:cNvSpPr>
          <p:nvPr/>
        </p:nvSpPr>
        <p:spPr bwMode="auto">
          <a:xfrm>
            <a:off x="7524750" y="3141663"/>
            <a:ext cx="11160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800" b="1" dirty="0">
                <a:solidFill>
                  <a:srgbClr val="C00000"/>
                </a:solidFill>
              </a:rPr>
              <a:t>страд</a:t>
            </a:r>
          </a:p>
        </p:txBody>
      </p:sp>
      <p:grpSp>
        <p:nvGrpSpPr>
          <p:cNvPr id="97339" name="Group 59"/>
          <p:cNvGrpSpPr>
            <a:grpSpLocks/>
          </p:cNvGrpSpPr>
          <p:nvPr/>
        </p:nvGrpSpPr>
        <p:grpSpPr bwMode="auto">
          <a:xfrm>
            <a:off x="2051050" y="3141663"/>
            <a:ext cx="2087563" cy="579437"/>
            <a:chOff x="1292" y="1979"/>
            <a:chExt cx="1315" cy="365"/>
          </a:xfrm>
        </p:grpSpPr>
        <p:sp>
          <p:nvSpPr>
            <p:cNvPr id="53277" name="Text Box 35"/>
            <p:cNvSpPr txBox="1">
              <a:spLocks noChangeArrowheads="1"/>
            </p:cNvSpPr>
            <p:nvPr/>
          </p:nvSpPr>
          <p:spPr bwMode="auto">
            <a:xfrm>
              <a:off x="1746" y="1979"/>
              <a:ext cx="8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являть</a:t>
              </a:r>
            </a:p>
          </p:txBody>
        </p:sp>
        <p:sp>
          <p:nvSpPr>
            <p:cNvPr id="53278" name="Line 49"/>
            <p:cNvSpPr>
              <a:spLocks noChangeShapeType="1"/>
            </p:cNvSpPr>
            <p:nvPr/>
          </p:nvSpPr>
          <p:spPr bwMode="auto">
            <a:xfrm flipV="1">
              <a:off x="1292" y="2205"/>
              <a:ext cx="273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340" name="Group 60"/>
          <p:cNvGrpSpPr>
            <a:grpSpLocks/>
          </p:cNvGrpSpPr>
          <p:nvPr/>
        </p:nvGrpSpPr>
        <p:grpSpPr bwMode="auto">
          <a:xfrm>
            <a:off x="2124075" y="3860800"/>
            <a:ext cx="2447925" cy="579438"/>
            <a:chOff x="1338" y="2432"/>
            <a:chExt cx="1542" cy="365"/>
          </a:xfrm>
        </p:grpSpPr>
        <p:sp>
          <p:nvSpPr>
            <p:cNvPr id="53275" name="Text Box 36"/>
            <p:cNvSpPr txBox="1">
              <a:spLocks noChangeArrowheads="1"/>
            </p:cNvSpPr>
            <p:nvPr/>
          </p:nvSpPr>
          <p:spPr bwMode="auto">
            <a:xfrm>
              <a:off x="1610" y="2432"/>
              <a:ext cx="12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являться</a:t>
              </a:r>
            </a:p>
          </p:txBody>
        </p:sp>
        <p:sp>
          <p:nvSpPr>
            <p:cNvPr id="53276" name="Line 50"/>
            <p:cNvSpPr>
              <a:spLocks noChangeShapeType="1"/>
            </p:cNvSpPr>
            <p:nvPr/>
          </p:nvSpPr>
          <p:spPr bwMode="auto">
            <a:xfrm rot="3299646" flipV="1">
              <a:off x="1269" y="2501"/>
              <a:ext cx="273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331" name="Text Box 51"/>
          <p:cNvSpPr txBox="1">
            <a:spLocks noChangeArrowheads="1"/>
          </p:cNvSpPr>
          <p:nvPr/>
        </p:nvSpPr>
        <p:spPr bwMode="auto">
          <a:xfrm>
            <a:off x="468313" y="4868863"/>
            <a:ext cx="1008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3200"/>
              <a:t>для</a:t>
            </a:r>
          </a:p>
        </p:txBody>
      </p:sp>
      <p:sp>
        <p:nvSpPr>
          <p:cNvPr id="97333" name="Text Box 53"/>
          <p:cNvSpPr txBox="1">
            <a:spLocks noChangeArrowheads="1"/>
          </p:cNvSpPr>
          <p:nvPr/>
        </p:nvSpPr>
        <p:spPr bwMode="auto">
          <a:xfrm>
            <a:off x="4716463" y="4652963"/>
            <a:ext cx="4427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000" dirty="0"/>
              <a:t>=</a:t>
            </a:r>
            <a:r>
              <a:rPr lang="ru-RU" altLang="en-US" sz="2800" b="1" dirty="0" err="1">
                <a:solidFill>
                  <a:srgbClr val="C00000"/>
                </a:solidFill>
              </a:rPr>
              <a:t>V</a:t>
            </a:r>
            <a:r>
              <a:rPr lang="ru-RU" altLang="en-US" sz="2800" dirty="0" err="1"/>
              <a:t>,несов</a:t>
            </a:r>
            <a:r>
              <a:rPr lang="ru-RU" altLang="en-US" sz="2800" dirty="0"/>
              <a:t>=</a:t>
            </a:r>
            <a:r>
              <a:rPr lang="ru-RU" altLang="en-US" sz="2800" dirty="0" err="1"/>
              <a:t>непрош,деепр</a:t>
            </a:r>
            <a:endParaRPr lang="ru-RU" altLang="en-US" sz="2800" dirty="0"/>
          </a:p>
        </p:txBody>
      </p:sp>
      <p:sp>
        <p:nvSpPr>
          <p:cNvPr id="97334" name="Text Box 54"/>
          <p:cNvSpPr txBox="1">
            <a:spLocks noChangeArrowheads="1"/>
          </p:cNvSpPr>
          <p:nvPr/>
        </p:nvSpPr>
        <p:spPr bwMode="auto">
          <a:xfrm>
            <a:off x="4787900" y="5373688"/>
            <a:ext cx="2017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2800" b="1" dirty="0">
                <a:solidFill>
                  <a:srgbClr val="C00000"/>
                </a:solidFill>
              </a:rPr>
              <a:t>=PR</a:t>
            </a:r>
          </a:p>
        </p:txBody>
      </p:sp>
      <p:grpSp>
        <p:nvGrpSpPr>
          <p:cNvPr id="97342" name="Group 62"/>
          <p:cNvGrpSpPr>
            <a:grpSpLocks/>
          </p:cNvGrpSpPr>
          <p:nvPr/>
        </p:nvGrpSpPr>
        <p:grpSpPr bwMode="auto">
          <a:xfrm>
            <a:off x="1692275" y="5229225"/>
            <a:ext cx="2447925" cy="650875"/>
            <a:chOff x="1066" y="3294"/>
            <a:chExt cx="1542" cy="410"/>
          </a:xfrm>
        </p:grpSpPr>
        <p:sp>
          <p:nvSpPr>
            <p:cNvPr id="53273" name="Text Box 33"/>
            <p:cNvSpPr txBox="1">
              <a:spLocks noChangeArrowheads="1"/>
            </p:cNvSpPr>
            <p:nvPr/>
          </p:nvSpPr>
          <p:spPr bwMode="auto">
            <a:xfrm>
              <a:off x="1655" y="3339"/>
              <a:ext cx="9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для</a:t>
              </a:r>
            </a:p>
          </p:txBody>
        </p:sp>
        <p:sp>
          <p:nvSpPr>
            <p:cNvPr id="53274" name="Line 55"/>
            <p:cNvSpPr>
              <a:spLocks noChangeShapeType="1"/>
            </p:cNvSpPr>
            <p:nvPr/>
          </p:nvSpPr>
          <p:spPr bwMode="auto">
            <a:xfrm rot="3299646" flipV="1">
              <a:off x="997" y="3363"/>
              <a:ext cx="273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341" name="Group 61"/>
          <p:cNvGrpSpPr>
            <a:grpSpLocks/>
          </p:cNvGrpSpPr>
          <p:nvPr/>
        </p:nvGrpSpPr>
        <p:grpSpPr bwMode="auto">
          <a:xfrm>
            <a:off x="1547813" y="4581525"/>
            <a:ext cx="2808287" cy="579438"/>
            <a:chOff x="975" y="2886"/>
            <a:chExt cx="1769" cy="365"/>
          </a:xfrm>
        </p:grpSpPr>
        <p:sp>
          <p:nvSpPr>
            <p:cNvPr id="53271" name="Text Box 52"/>
            <p:cNvSpPr txBox="1">
              <a:spLocks noChangeArrowheads="1"/>
            </p:cNvSpPr>
            <p:nvPr/>
          </p:nvSpPr>
          <p:spPr bwMode="auto">
            <a:xfrm>
              <a:off x="1565" y="2886"/>
              <a:ext cx="11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длить</a:t>
              </a:r>
            </a:p>
          </p:txBody>
        </p:sp>
        <p:sp>
          <p:nvSpPr>
            <p:cNvPr id="53272" name="Line 56"/>
            <p:cNvSpPr>
              <a:spLocks noChangeShapeType="1"/>
            </p:cNvSpPr>
            <p:nvPr/>
          </p:nvSpPr>
          <p:spPr bwMode="auto">
            <a:xfrm flipV="1">
              <a:off x="975" y="3067"/>
              <a:ext cx="273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7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7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0" grpId="0"/>
      <p:bldP spid="97291" grpId="0"/>
      <p:bldP spid="97294" grpId="0"/>
      <p:bldP spid="97311" grpId="0"/>
      <p:bldP spid="97312" grpId="0"/>
      <p:bldP spid="97317" grpId="0"/>
      <p:bldP spid="97318" grpId="0"/>
      <p:bldP spid="97318" grpId="1"/>
      <p:bldP spid="97319" grpId="0"/>
      <p:bldP spid="97331" grpId="0"/>
      <p:bldP spid="97333" grpId="0"/>
      <p:bldP spid="973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188913"/>
            <a:ext cx="8229600" cy="863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altLang="en-US" sz="2800" dirty="0"/>
              <a:t>1 млн. словоупотреблений</a:t>
            </a:r>
            <a:br>
              <a:rPr lang="ru-RU" altLang="en-US" sz="2800" dirty="0"/>
            </a:br>
            <a:r>
              <a:rPr lang="ru-RU" altLang="en-US" sz="2400" dirty="0"/>
              <a:t>Сравнение данных корпусов относительно лексемы </a:t>
            </a:r>
            <a:r>
              <a:rPr lang="en-US" altLang="en-US" sz="2400" i="1"/>
              <a:t>imaginable</a:t>
            </a:r>
            <a:endParaRPr lang="ru-RU" altLang="en-US" sz="4000"/>
          </a:p>
        </p:txBody>
      </p:sp>
      <p:graphicFrame>
        <p:nvGraphicFramePr>
          <p:cNvPr id="90441" name="Group 32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6966250"/>
              </p:ext>
            </p:extLst>
          </p:nvPr>
        </p:nvGraphicFramePr>
        <p:xfrm>
          <a:off x="539751" y="1268413"/>
          <a:ext cx="7869238" cy="5029246"/>
        </p:xfrm>
        <a:graphic>
          <a:graphicData uri="http://schemas.openxmlformats.org/drawingml/2006/table">
            <a:tbl>
              <a:tblPr/>
              <a:tblGrid>
                <a:gridCol w="1979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864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(в миллионах)</a:t>
                      </a:r>
                      <a:endParaRPr kumimoji="1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70213" algn="ctr"/>
                          <a:tab pos="5940425" algn="r"/>
                        </a:tabLst>
                      </a:pPr>
                      <a:r>
                        <a:rPr kumimoji="1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Корпус</a:t>
                      </a:r>
                      <a:endParaRPr kumimoji="1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Абс.част</a:t>
                      </a:r>
                      <a:r>
                        <a:rPr kumimoji="1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1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 на 1 млн.</a:t>
                      </a:r>
                      <a:endParaRPr kumimoji="1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1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70213" algn="ctr"/>
                          <a:tab pos="5940425" algn="r"/>
                        </a:tabLst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Brown Corpus</a:t>
                      </a:r>
                      <a:endParaRPr kumimoji="1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0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Bible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1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Shakespeare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0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WSJ (Wall Street Journal)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970213" algn="ctr"/>
                          <a:tab pos="5940425" algn="r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70213" algn="ctr"/>
                          <a:tab pos="5940425" algn="r"/>
                        </a:tabLst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01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Hansard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</a:t>
                      </a:r>
                      <a:endParaRPr kumimoji="1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274" name="Дата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D0AF063-1136-4853-90CB-00555E04293A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4275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5272FD4F-6CE4-4657-95F3-BC0F457689A9}" type="slidenum">
              <a:rPr lang="ru-RU" altLang="en-US">
                <a:latin typeface="Arial" panose="020B0604020202020204" pitchFamily="34" charset="0"/>
              </a:rPr>
              <a:pPr/>
              <a:t>38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2F23BAC-E474-4AE2-81B8-A61228BD6DF4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17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E3126B6-A347-478D-B590-931EEAC80273}" type="slidenum">
              <a:rPr lang="ru-RU" altLang="en-US">
                <a:latin typeface="Arial" panose="020B0604020202020204" pitchFamily="34" charset="0"/>
              </a:rPr>
              <a:pPr/>
              <a:t>39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95288" y="404813"/>
            <a:ext cx="8518525" cy="564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Цели и задачи курса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Преимущества корпусных данных</a:t>
            </a: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Что такое корпус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Национальный корпус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Использование корпусов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История корпусной лингвистики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Основные единицы</a:t>
            </a:r>
            <a:endParaRPr lang="en-US" altLang="en-US" sz="3600" dirty="0"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ru-RU" altLang="en-US" sz="3600" dirty="0">
                <a:effectLst/>
                <a:latin typeface="+mn-lt"/>
              </a:rPr>
              <a:t>Поиск в корпусе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ru-RU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Основные требования, предъявляемые к корпусам</a:t>
            </a:r>
            <a:endParaRPr lang="en-US" altLang="en-US" sz="3600" dirty="0"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671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/>
              <a:t>Пример 1: Национальный корпус русского языка</a:t>
            </a:r>
          </a:p>
        </p:txBody>
      </p:sp>
      <p:sp>
        <p:nvSpPr>
          <p:cNvPr id="10242" name="Дата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53A7E2-45F7-4E6F-BF25-9CA96D304FD3}" type="datetime1">
              <a:rPr lang="en-US" altLang="en-US" sz="1200" smtClean="0">
                <a:latin typeface="Arial" panose="020B0604020202020204" pitchFamily="34" charset="0"/>
              </a:rPr>
              <a:t>1/13/2020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10243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F0D17B-1EDF-464A-B8AF-07BFBDB5DE75}" type="slidenum">
              <a:rPr lang="ru-RU" altLang="en-US" sz="12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ru-RU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690563"/>
            <a:ext cx="795496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/>
              <a:t>Конкорданс</a:t>
            </a:r>
            <a:endParaRPr lang="en-US" sz="3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33C1A-7D9E-4232-833B-D2B38D5E9CD2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40</a:t>
            </a:fld>
            <a:endParaRPr lang="ru-RU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32856"/>
            <a:ext cx="813690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09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/>
              <a:t>Конкорданс</a:t>
            </a:r>
            <a:endParaRPr lang="en-US" sz="3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33C1A-7D9E-4232-833B-D2B38D5E9CD2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41</a:t>
            </a:fld>
            <a:endParaRPr lang="ru-RU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 err="1"/>
              <a:t>Симфо́ния</a:t>
            </a:r>
            <a:r>
              <a:rPr lang="ru-RU" sz="2800" dirty="0"/>
              <a:t> (</a:t>
            </a:r>
            <a:r>
              <a:rPr lang="ru-RU" sz="2800" dirty="0">
                <a:hlinkClick r:id="rId2" tooltip="Древнегреческий язык"/>
              </a:rPr>
              <a:t>др.-греч.</a:t>
            </a:r>
            <a:r>
              <a:rPr lang="ru-RU" sz="2800" dirty="0"/>
              <a:t> </a:t>
            </a:r>
            <a:r>
              <a:rPr lang="ru-RU" sz="2800" dirty="0" err="1">
                <a:hlinkClick r:id="rId3" tooltip="wikt:συμφωνία"/>
              </a:rPr>
              <a:t>συμφωνί</a:t>
            </a:r>
            <a:r>
              <a:rPr lang="ru-RU" sz="2800" dirty="0">
                <a:hlinkClick r:id="rId3" tooltip="wikt:συμφωνία"/>
              </a:rPr>
              <a:t>α</a:t>
            </a:r>
            <a:r>
              <a:rPr lang="ru-RU" sz="2800" dirty="0"/>
              <a:t> «созвучие») или </a:t>
            </a:r>
            <a:r>
              <a:rPr lang="ru-RU" sz="2800" b="1" dirty="0"/>
              <a:t>конкорда́нс</a:t>
            </a:r>
            <a:r>
              <a:rPr lang="ru-RU" sz="2800" dirty="0"/>
              <a:t>, </a:t>
            </a:r>
            <a:r>
              <a:rPr lang="ru-RU" sz="2800" b="1" dirty="0"/>
              <a:t>конкорда́нция</a:t>
            </a:r>
            <a:r>
              <a:rPr lang="ru-RU" sz="2800" dirty="0"/>
              <a:t> (от </a:t>
            </a:r>
            <a:r>
              <a:rPr lang="ru-RU" sz="2800" dirty="0">
                <a:hlinkClick r:id="rId4" tooltip="Латинский язык"/>
              </a:rPr>
              <a:t>лат.</a:t>
            </a:r>
            <a:r>
              <a:rPr lang="ru-RU" sz="2800" dirty="0"/>
              <a:t> </a:t>
            </a:r>
            <a:r>
              <a:rPr lang="ru-RU" sz="2800" i="1" dirty="0" err="1">
                <a:hlinkClick r:id="rId5" tooltip="wikt:concordia"/>
              </a:rPr>
              <a:t>concordia</a:t>
            </a:r>
            <a:r>
              <a:rPr lang="ru-RU" sz="2800" dirty="0"/>
              <a:t> «согласие») — </a:t>
            </a:r>
            <a:r>
              <a:rPr lang="ru-RU" sz="2800" dirty="0">
                <a:hlinkClick r:id="rId6" tooltip="Книга"/>
              </a:rPr>
              <a:t>книга</a:t>
            </a:r>
            <a:r>
              <a:rPr lang="ru-RU" sz="2800" dirty="0"/>
              <a:t>, в которой собраны из одного или нескольких сочинений места, состоящие из одних и тех же </a:t>
            </a:r>
            <a:r>
              <a:rPr lang="ru-RU" sz="2800" dirty="0">
                <a:hlinkClick r:id="rId7" tooltip="Знаменательные слова"/>
              </a:rPr>
              <a:t>слов</a:t>
            </a:r>
            <a:r>
              <a:rPr lang="ru-RU" sz="2800" dirty="0"/>
              <a:t> — </a:t>
            </a:r>
            <a:r>
              <a:rPr lang="ru-RU" sz="2800" i="1" dirty="0" err="1"/>
              <a:t>конкорданция</a:t>
            </a:r>
            <a:r>
              <a:rPr lang="ru-RU" sz="2800" i="1" dirty="0"/>
              <a:t> слов</a:t>
            </a:r>
            <a:r>
              <a:rPr lang="ru-RU" sz="2800" dirty="0"/>
              <a:t>, — или содержащие один и тот же </a:t>
            </a:r>
            <a:r>
              <a:rPr lang="ru-RU" sz="2800" dirty="0">
                <a:hlinkClick r:id="rId8" tooltip="Смысл"/>
              </a:rPr>
              <a:t>смысл</a:t>
            </a:r>
            <a:r>
              <a:rPr lang="ru-RU" sz="2800" dirty="0"/>
              <a:t> — </a:t>
            </a:r>
            <a:r>
              <a:rPr lang="ru-RU" sz="2800" i="1" dirty="0"/>
              <a:t>реальная </a:t>
            </a:r>
            <a:r>
              <a:rPr lang="ru-RU" sz="2800" i="1" dirty="0" err="1"/>
              <a:t>конкорданция</a:t>
            </a:r>
            <a:r>
              <a:rPr lang="ru-RU" sz="2800" dirty="0"/>
              <a:t>. </a:t>
            </a:r>
          </a:p>
          <a:p>
            <a:r>
              <a:rPr lang="ru-RU" sz="2800" dirty="0"/>
              <a:t>(Википедия)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529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/>
              <a:t>Конкорданс</a:t>
            </a:r>
            <a:endParaRPr lang="en-US" sz="360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8800"/>
            <a:ext cx="8229600" cy="424847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33C1A-7D9E-4232-833B-D2B38D5E9CD2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42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99347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/>
              <a:t>Конкорданс: формат </a:t>
            </a:r>
            <a:r>
              <a:rPr lang="en-US" sz="3600"/>
              <a:t>KWIC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33C1A-7D9E-4232-833B-D2B38D5E9CD2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43</a:t>
            </a:fld>
            <a:endParaRPr lang="ru-RU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4864"/>
            <a:ext cx="8229600" cy="3131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616" y="155679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in context</a:t>
            </a:r>
          </a:p>
        </p:txBody>
      </p:sp>
    </p:spTree>
    <p:extLst>
      <p:ext uri="{BB962C8B-B14F-4D97-AF65-F5344CB8AC3E}">
        <p14:creationId xmlns:p14="http://schemas.microsoft.com/office/powerpoint/2010/main" val="2969076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KWIC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33C1A-7D9E-4232-833B-D2B38D5E9CD2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44</a:t>
            </a:fld>
            <a:endParaRPr lang="ru-RU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6" y="1600200"/>
            <a:ext cx="806112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75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/>
              <a:t>Коллокации</a:t>
            </a:r>
            <a:endParaRPr lang="en-US" sz="3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33C1A-7D9E-4232-833B-D2B38D5E9CD2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45</a:t>
            </a:fld>
            <a:endParaRPr lang="ru-RU" alt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927" y="1176507"/>
            <a:ext cx="5251735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3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7750"/>
            <a:ext cx="8229600" cy="31108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33C1A-7D9E-4232-833B-D2B38D5E9CD2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E30D-DA03-4E7A-8AD9-7EB16B0EBE8E}" type="slidenum">
              <a:rPr lang="ru-RU" altLang="en-US" smtClean="0"/>
              <a:pPr>
                <a:defRPr/>
              </a:pPr>
              <a:t>46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92848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FF1D9-0DB4-4BF8-AB80-0E68785358F8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1/13/2020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126B6-A347-478D-B590-931EEAC80273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95288" y="404813"/>
            <a:ext cx="8518525" cy="564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Цели и задачи курса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Преимущества корпусных данных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ru-RU" altLang="en-US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  <a:cs typeface="Times New Roman" panose="02020603050405020304" pitchFamily="18" charset="0"/>
              </a:rPr>
              <a:t>Что такое корпус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prstClr val="white">
                  <a:lumMod val="85000"/>
                </a:prstClr>
              </a:buClr>
              <a:defRPr/>
            </a:pPr>
            <a:r>
              <a:rPr lang="ru-RU" altLang="en-US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</a:rPr>
              <a:t>Национальный корпус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</a:rPr>
              <a:t>Использование корпусов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prstClr val="white">
                  <a:lumMod val="85000"/>
                </a:prstClr>
              </a:buClr>
              <a:defRPr/>
            </a:pPr>
            <a:r>
              <a:rPr lang="ru-RU" altLang="en-US" dirty="0">
                <a:solidFill>
                  <a:prstClr val="white">
                    <a:lumMod val="85000"/>
                  </a:prstClr>
                </a:solidFill>
                <a:effectLst/>
                <a:latin typeface="+mn-lt"/>
              </a:rPr>
              <a:t>История корпусной лингвистики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</a:rPr>
              <a:t>Основные единицы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ru-RU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</a:rPr>
              <a:t>Поиск в корпусе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Tx/>
              <a:defRPr/>
            </a:pPr>
            <a:r>
              <a:rPr lang="ru-RU" altLang="en-US" dirty="0">
                <a:solidFill>
                  <a:prstClr val="black"/>
                </a:solidFill>
                <a:effectLst/>
                <a:latin typeface="+mn-lt"/>
                <a:cs typeface="Times New Roman" panose="02020603050405020304" pitchFamily="18" charset="0"/>
              </a:rPr>
              <a:t>Основные требования, предъявляемые к корпусам</a:t>
            </a:r>
            <a:endParaRPr lang="en-US" altLang="en-US" dirty="0">
              <a:solidFill>
                <a:prstClr val="black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99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0" y="333375"/>
            <a:ext cx="8534400" cy="1439863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en-US">
                <a:cs typeface="Times New Roman" panose="02020603050405020304" pitchFamily="18" charset="0"/>
              </a:rPr>
              <a:t>Требования пользователя к корпусу:</a:t>
            </a:r>
            <a:endParaRPr lang="en-US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305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en-US" dirty="0">
                <a:latin typeface="Wingdings" panose="05000000000000000000" pitchFamily="2" charset="2"/>
                <a:cs typeface="Times New Roman" panose="02020603050405020304" pitchFamily="18" charset="0"/>
              </a:rPr>
              <a:t>è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ru-RU" altLang="en-US" dirty="0">
                <a:cs typeface="Times New Roman" panose="02020603050405020304" pitchFamily="18" charset="0"/>
              </a:rPr>
              <a:t>репрезентативность корпуса</a:t>
            </a:r>
          </a:p>
          <a:p>
            <a:pPr eaLnBrk="1" hangingPunct="1">
              <a:defRPr/>
            </a:pPr>
            <a:r>
              <a:rPr lang="ru-RU" altLang="en-US" dirty="0">
                <a:latin typeface="Wingdings" panose="05000000000000000000" pitchFamily="2" charset="2"/>
                <a:cs typeface="Times New Roman" panose="02020603050405020304" pitchFamily="18" charset="0"/>
              </a:rPr>
              <a:t>è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ru-RU" altLang="en-US" dirty="0">
                <a:cs typeface="Times New Roman" panose="02020603050405020304" pitchFamily="18" charset="0"/>
              </a:rPr>
              <a:t>полнота</a:t>
            </a:r>
          </a:p>
          <a:p>
            <a:pPr eaLnBrk="1" hangingPunct="1">
              <a:defRPr/>
            </a:pPr>
            <a:r>
              <a:rPr lang="ru-RU" altLang="en-US" dirty="0">
                <a:latin typeface="Wingdings" panose="05000000000000000000" pitchFamily="2" charset="2"/>
                <a:cs typeface="Times New Roman" panose="02020603050405020304" pitchFamily="18" charset="0"/>
              </a:rPr>
              <a:t>è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ru-RU" altLang="en-US" dirty="0">
                <a:cs typeface="Times New Roman" panose="02020603050405020304" pitchFamily="18" charset="0"/>
              </a:rPr>
              <a:t>экономичность</a:t>
            </a:r>
          </a:p>
          <a:p>
            <a:pPr eaLnBrk="1" hangingPunct="1">
              <a:defRPr/>
            </a:pPr>
            <a:r>
              <a:rPr lang="ru-RU" altLang="en-US" dirty="0">
                <a:latin typeface="Wingdings" panose="05000000000000000000" pitchFamily="2" charset="2"/>
                <a:cs typeface="Times New Roman" panose="02020603050405020304" pitchFamily="18" charset="0"/>
              </a:rPr>
              <a:t>è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en-US">
                <a:cs typeface="Times New Roman" panose="02020603050405020304" pitchFamily="18" charset="0"/>
              </a:rPr>
              <a:t>структурированность </a:t>
            </a:r>
            <a:r>
              <a:rPr lang="ru-RU" altLang="en-US" dirty="0">
                <a:cs typeface="Times New Roman" panose="02020603050405020304" pitchFamily="18" charset="0"/>
              </a:rPr>
              <a:t>(разметка, </a:t>
            </a:r>
            <a:r>
              <a:rPr lang="ru-RU" altLang="en-US" dirty="0" err="1">
                <a:cs typeface="Times New Roman" panose="02020603050405020304" pitchFamily="18" charset="0"/>
              </a:rPr>
              <a:t>лемматизация</a:t>
            </a:r>
            <a:r>
              <a:rPr lang="ru-RU" altLang="en-US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defRPr/>
            </a:pPr>
            <a:r>
              <a:rPr lang="ru-RU" altLang="en-US" dirty="0">
                <a:latin typeface="Wingdings" panose="05000000000000000000" pitchFamily="2" charset="2"/>
                <a:cs typeface="Times New Roman" panose="02020603050405020304" pitchFamily="18" charset="0"/>
              </a:rPr>
              <a:t>è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ru-RU" altLang="en-US" dirty="0">
                <a:cs typeface="Times New Roman" panose="02020603050405020304" pitchFamily="18" charset="0"/>
              </a:rPr>
              <a:t>компьютерная поддержка</a:t>
            </a:r>
          </a:p>
        </p:txBody>
      </p:sp>
      <p:sp>
        <p:nvSpPr>
          <p:cNvPr id="62466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DEE9118-E6EF-4B2F-8730-979389651430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2467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98E58A7-EED3-473B-B6FA-35F6837C7B90}" type="slidenum">
              <a:rPr lang="ru-RU" altLang="en-US">
                <a:latin typeface="Arial" panose="020B0604020202020204" pitchFamily="34" charset="0"/>
              </a:rPr>
              <a:pPr/>
              <a:t>48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Требования к корпусу:</a:t>
            </a:r>
            <a:r>
              <a:rPr kumimoji="1" lang="ru-RU" sz="3600" dirty="0"/>
              <a:t> </a:t>
            </a:r>
            <a:br>
              <a:rPr kumimoji="1" lang="ru-RU" sz="3600" dirty="0"/>
            </a:br>
            <a:r>
              <a:rPr kumimoji="1" lang="ru-RU" sz="3600" dirty="0"/>
              <a:t>Репрезентативность</a:t>
            </a:r>
            <a:endParaRPr kumimoji="1" lang="en-US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8679"/>
            <a:ext cx="8208143" cy="410480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altLang="en-US" sz="2800" b="1" dirty="0">
                <a:cs typeface="Times New Roman" panose="02020603050405020304" pitchFamily="18" charset="0"/>
              </a:rPr>
              <a:t>Репрезентативность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ru-RU" altLang="en-US" sz="2800" dirty="0">
                <a:cs typeface="Times New Roman" panose="02020603050405020304" pitchFamily="18" charset="0"/>
              </a:rPr>
              <a:t>	- способность корпуса текстов отражать все свойства проблемной области, релевантные для данного типа лингвистических исследований, в определенной пропорции, определяемой частотой явления в проблемной области.  </a:t>
            </a:r>
            <a:endParaRPr lang="ru-RU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6349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6BE1631-5949-4245-9DBE-9BCCBE00F683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349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386DF4B-F9BB-4FB1-89A6-9EB8EF9A9BC0}" type="slidenum">
              <a:rPr lang="ru-RU" altLang="en-US">
                <a:latin typeface="Arial" panose="020B0604020202020204" pitchFamily="34" charset="0"/>
              </a:rPr>
              <a:pPr/>
              <a:t>49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274638"/>
            <a:ext cx="871378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altLang="en-US" sz="2800" dirty="0"/>
              <a:t>Пример 2: </a:t>
            </a:r>
            <a:r>
              <a:rPr lang="en-US" altLang="en-US" sz="2800" dirty="0"/>
              <a:t>BNC</a:t>
            </a:r>
            <a:r>
              <a:rPr lang="ru-RU" altLang="en-US" sz="2800" dirty="0"/>
              <a:t>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ru-RU" altLang="en-US"/>
          </a:p>
        </p:txBody>
      </p:sp>
      <p:sp>
        <p:nvSpPr>
          <p:cNvPr id="1229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057785B-EA7F-4C4E-9F29-E6A5311CF506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2291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611FFA6-9386-4FF0-9B5F-A8681805742D}" type="slidenum">
              <a:rPr lang="ru-RU" altLang="en-US">
                <a:latin typeface="Arial" panose="020B0604020202020204" pitchFamily="34" charset="0"/>
              </a:rPr>
              <a:pPr/>
              <a:t>5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5" name="Object 4"/>
          <p:cNvGraphicFramePr>
            <a:graphicFrameLocks noChangeAspect="1"/>
          </p:cNvGraphicFramePr>
          <p:nvPr/>
        </p:nvGraphicFramePr>
        <p:xfrm>
          <a:off x="468313" y="1268413"/>
          <a:ext cx="8135937" cy="511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Точечный рисунок" r:id="rId3" imgW="7125695" imgH="3809524" progId="Paint.Picture">
                  <p:embed/>
                </p:oleObj>
              </mc:Choice>
              <mc:Fallback>
                <p:oleObj name="Точечный рисунок" r:id="rId3" imgW="7125695" imgH="380952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268413"/>
                        <a:ext cx="8135937" cy="511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D4F1CD4B-2BDB-4CED-83A6-01AC1B34562F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8915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62EFA47A-B532-4047-9B59-A01592DF3F47}" type="slidenum">
              <a:rPr lang="ru-RU" altLang="en-US">
                <a:latin typeface="Arial" panose="020B0604020202020204" pitchFamily="34" charset="0"/>
              </a:rPr>
              <a:pPr eaLnBrk="1" hangingPunct="1"/>
              <a:t>50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47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98997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3600" b="0" dirty="0">
                <a:solidFill>
                  <a:schemeClr val="tx1"/>
                </a:solidFill>
              </a:rPr>
              <a:t>Требования к корпусу:</a:t>
            </a:r>
            <a:r>
              <a:rPr kumimoji="1" lang="ru-RU" sz="3600" b="0" dirty="0"/>
              <a:t> </a:t>
            </a:r>
            <a:r>
              <a:rPr kumimoji="1" lang="ru-RU" sz="36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kumimoji="1" lang="ru-RU" sz="3600" b="0" dirty="0">
                <a:latin typeface="Times New Roman" pitchFamily="18" charset="0"/>
                <a:cs typeface="Times New Roman" pitchFamily="18" charset="0"/>
              </a:rPr>
              <a:t>епрезентативность</a:t>
            </a:r>
            <a:endParaRPr lang="en-US" sz="3600" dirty="0">
              <a:cs typeface="Times New Roman" pitchFamily="18" charset="0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424862" cy="39608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ru-RU" dirty="0">
                <a:cs typeface="Times New Roman" pitchFamily="18" charset="0"/>
              </a:rPr>
              <a:t>Требование репрезентативности при создании национального корпуса</a:t>
            </a:r>
          </a:p>
          <a:p>
            <a:pPr>
              <a:lnSpc>
                <a:spcPct val="90000"/>
              </a:lnSpc>
              <a:buNone/>
            </a:pPr>
            <a:endParaRPr lang="ru-RU" altLang="en-US" dirty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en-US" dirty="0">
                <a:effectLst/>
              </a:rPr>
              <a:t>Размеры и процентные соотношения: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dirty="0">
                <a:effectLst/>
              </a:rPr>
              <a:t>Жанры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dirty="0">
                <a:effectLst/>
              </a:rPr>
              <a:t>Стили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dirty="0">
                <a:effectLst/>
              </a:rPr>
              <a:t>Периоды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dirty="0">
                <a:effectLst/>
              </a:rPr>
              <a:t>Авторы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dirty="0">
                <a:effectLst/>
              </a:rPr>
              <a:t>Хронологические границы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en-US" dirty="0">
                <a:effectLst/>
              </a:rPr>
              <a:t>……………………….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190273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01EF9841-450A-4E1D-ACE2-C8547CA353E1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9939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C3B3EDCF-C1CA-4DE4-9D11-20AB26A5FAA1}" type="slidenum">
              <a:rPr lang="ru-RU" altLang="en-US">
                <a:latin typeface="Arial" panose="020B0604020202020204" pitchFamily="34" charset="0"/>
              </a:rPr>
              <a:pPr eaLnBrk="1" hangingPunct="1"/>
              <a:t>51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49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21574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3200" b="0" dirty="0">
                <a:solidFill>
                  <a:schemeClr val="tx1"/>
                </a:solidFill>
              </a:rPr>
              <a:t>Требования к корпусу:</a:t>
            </a:r>
            <a:r>
              <a:rPr kumimoji="1" lang="ru-RU" sz="3600" b="0" dirty="0"/>
              <a:t> р</a:t>
            </a:r>
            <a:r>
              <a:rPr kumimoji="1" lang="ru-RU" sz="3200" b="0" dirty="0">
                <a:latin typeface="Times New Roman" pitchFamily="18" charset="0"/>
                <a:cs typeface="Times New Roman" pitchFamily="18" charset="0"/>
              </a:rPr>
              <a:t>епрезентативность</a:t>
            </a:r>
            <a:r>
              <a:rPr kumimoji="1" lang="ru-RU" sz="3600" b="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ru-RU" sz="3600" b="0" dirty="0">
                <a:latin typeface="Times New Roman" pitchFamily="18" charset="0"/>
                <a:cs typeface="Times New Roman" pitchFamily="18" charset="0"/>
              </a:rPr>
            </a:br>
            <a:r>
              <a:rPr kumimoji="1" lang="ru-RU" sz="6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cs typeface="Times New Roman" pitchFamily="18" charset="0"/>
              </a:rPr>
              <a:t>Требование репрезентативности при создании национального корпуса</a:t>
            </a:r>
            <a:endParaRPr lang="en-US" sz="3600" dirty="0">
              <a:cs typeface="Times New Roman" pitchFamily="18" charset="0"/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76475"/>
            <a:ext cx="8424862" cy="39608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effectLst/>
              </a:rPr>
              <a:t>Всеобщий корпус, нацеленный на пропорциональный охват языковой практики, по анализам Д. </a:t>
            </a:r>
            <a:r>
              <a:rPr lang="ru-RU" sz="2800" dirty="0" err="1">
                <a:effectLst/>
              </a:rPr>
              <a:t>Байбера</a:t>
            </a:r>
            <a:r>
              <a:rPr lang="ru-RU" sz="2800" dirty="0">
                <a:effectLst/>
              </a:rPr>
              <a:t>, должен был бы содержать приблизительно 90% разговоров (обычной разговорной речи), 3% писем и замечаний и 7% опубликованных и неопубликованных текстов классических стилей и жанров.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14360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0EB673C7-42E8-48C7-89E3-57EF3C284FCF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0963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35D09FCD-CE06-4951-AD40-047968AF6BD0}" type="slidenum">
              <a:rPr lang="ru-RU" altLang="en-US">
                <a:latin typeface="Arial" panose="020B0604020202020204" pitchFamily="34" charset="0"/>
              </a:rPr>
              <a:pPr eaLnBrk="1" hangingPunct="1"/>
              <a:t>52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51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22050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3200" b="0" dirty="0">
                <a:solidFill>
                  <a:schemeClr val="tx1"/>
                </a:solidFill>
              </a:rPr>
              <a:t>Требования к корпусу:</a:t>
            </a:r>
            <a:r>
              <a:rPr kumimoji="1" lang="ru-RU" sz="3600" b="0" dirty="0"/>
              <a:t> </a:t>
            </a:r>
            <a:r>
              <a:rPr kumimoji="1" lang="ru-RU" sz="32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kumimoji="1" lang="ru-RU" sz="3200" b="0" dirty="0">
                <a:latin typeface="Times New Roman" pitchFamily="18" charset="0"/>
                <a:cs typeface="Times New Roman" pitchFamily="18" charset="0"/>
              </a:rPr>
              <a:t>епрезентативность</a:t>
            </a:r>
            <a:r>
              <a:rPr kumimoji="1" lang="ru-RU" sz="3600" b="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ru-RU" sz="3600" b="0" dirty="0">
                <a:latin typeface="Times New Roman" pitchFamily="18" charset="0"/>
                <a:cs typeface="Times New Roman" pitchFamily="18" charset="0"/>
              </a:rPr>
            </a:br>
            <a:r>
              <a:rPr kumimoji="1" lang="ru-RU" sz="6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cs typeface="Times New Roman" pitchFamily="18" charset="0"/>
              </a:rPr>
              <a:t>Требование репрезентативности при создании национального корпуса</a:t>
            </a:r>
            <a:endParaRPr lang="en-US" sz="3600" dirty="0">
              <a:cs typeface="Times New Roman" pitchFamily="18" charset="0"/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924175"/>
            <a:ext cx="8424863" cy="1296988"/>
          </a:xfrm>
        </p:spPr>
        <p:txBody>
          <a:bodyPr/>
          <a:lstStyle/>
          <a:p>
            <a:pPr eaLnBrk="1" hangingPunct="1">
              <a:defRPr/>
            </a:pPr>
            <a:r>
              <a:rPr lang="ru-RU"/>
              <a:t>Обычно художественные тексты составляют в национальных корпусах 20-40%</a:t>
            </a:r>
          </a:p>
        </p:txBody>
      </p:sp>
    </p:spTree>
    <p:extLst>
      <p:ext uri="{BB962C8B-B14F-4D97-AF65-F5344CB8AC3E}">
        <p14:creationId xmlns:p14="http://schemas.microsoft.com/office/powerpoint/2010/main" val="2480424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4F0C14AF-4A6E-45FD-9C3B-2450129CD2CF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198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2A323167-D166-469C-9F68-BF10A6CBF67B}" type="slidenum">
              <a:rPr lang="ru-RU" altLang="en-US">
                <a:latin typeface="Arial" panose="020B0604020202020204" pitchFamily="34" charset="0"/>
              </a:rPr>
              <a:pPr eaLnBrk="1" hangingPunct="1"/>
              <a:t>53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50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989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3200" b="0" dirty="0">
                <a:solidFill>
                  <a:schemeClr val="tx1"/>
                </a:solidFill>
              </a:rPr>
              <a:t>Требования к корпусу:</a:t>
            </a:r>
            <a:r>
              <a:rPr kumimoji="1" lang="ru-RU" sz="3600" b="0" dirty="0"/>
              <a:t> </a:t>
            </a:r>
            <a:r>
              <a:rPr kumimoji="1" lang="ru-RU" sz="32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kumimoji="1" lang="ru-RU" sz="3200" b="0" dirty="0">
                <a:latin typeface="Times New Roman" pitchFamily="18" charset="0"/>
                <a:cs typeface="Times New Roman" pitchFamily="18" charset="0"/>
              </a:rPr>
              <a:t>епрезентативность</a:t>
            </a:r>
            <a:r>
              <a:rPr kumimoji="1" lang="ru-RU" sz="3600" b="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ru-RU" sz="3600" b="0" dirty="0">
                <a:latin typeface="Times New Roman" pitchFamily="18" charset="0"/>
                <a:cs typeface="Times New Roman" pitchFamily="18" charset="0"/>
              </a:rPr>
            </a:br>
            <a:r>
              <a:rPr kumimoji="1" lang="ru-RU" sz="6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cs typeface="Times New Roman" pitchFamily="18" charset="0"/>
              </a:rPr>
              <a:t>Требование репрезентативности при создании национального корпуса</a:t>
            </a:r>
            <a:endParaRPr lang="en-US" sz="3600" dirty="0">
              <a:cs typeface="Times New Roman" pitchFamily="18" charset="0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60575"/>
            <a:ext cx="8893175" cy="39608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en-US" sz="2800">
                <a:effectLst/>
              </a:rPr>
              <a:t>Если всеобщий национальный корпус составляется из письменных текстов современного языка, при создании проекта все же необходимо: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CCECFF"/>
              </a:buClr>
              <a:buFont typeface="Wingdings" panose="05000000000000000000" pitchFamily="2" charset="2"/>
              <a:buChar char="§"/>
            </a:pPr>
            <a:r>
              <a:rPr lang="ru-RU" altLang="en-US" sz="2400">
                <a:effectLst/>
              </a:rPr>
              <a:t>с хронологической точки зрения ограничить современный язык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CCECFF"/>
              </a:buClr>
              <a:buFont typeface="Wingdings" panose="05000000000000000000" pitchFamily="2" charset="2"/>
              <a:buChar char="§"/>
            </a:pPr>
            <a:r>
              <a:rPr lang="ru-RU" altLang="en-US" sz="2400">
                <a:effectLst/>
              </a:rPr>
              <a:t>с точки зрения репрезентативности определить, будут ли тексты для корпуса подбираться на основе принципа адекватного представления всех стилей и жанров (типов текстов)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CCECFF"/>
              </a:buClr>
              <a:buFont typeface="Wingdings" panose="05000000000000000000" pitchFamily="2" charset="2"/>
              <a:buChar char="§"/>
            </a:pPr>
            <a:r>
              <a:rPr lang="ru-RU" altLang="en-US" sz="2400">
                <a:effectLst/>
              </a:rPr>
              <a:t>или на основе адекватного размещения языковых явлений в соответствующих текстах / целом корпусе</a:t>
            </a:r>
          </a:p>
        </p:txBody>
      </p:sp>
    </p:spTree>
    <p:extLst>
      <p:ext uri="{BB962C8B-B14F-4D97-AF65-F5344CB8AC3E}">
        <p14:creationId xmlns:p14="http://schemas.microsoft.com/office/powerpoint/2010/main" val="1014023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CABC1280-530A-4468-9B4C-7B8DE0EAC0A1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3011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BDAB2D8E-B07F-419F-9E5B-6E489E9054DE}" type="slidenum">
              <a:rPr lang="ru-RU" altLang="en-US">
                <a:latin typeface="Arial" panose="020B0604020202020204" pitchFamily="34" charset="0"/>
              </a:rPr>
              <a:pPr eaLnBrk="1" hangingPunct="1"/>
              <a:t>54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52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88913"/>
            <a:ext cx="9144000" cy="1341437"/>
          </a:xfrm>
        </p:spPr>
        <p:txBody>
          <a:bodyPr/>
          <a:lstStyle/>
          <a:p>
            <a:pPr eaLnBrk="1" hangingPunct="1">
              <a:lnSpc>
                <a:spcPct val="60000"/>
              </a:lnSpc>
              <a:defRPr/>
            </a:pPr>
            <a:r>
              <a:rPr lang="ru-RU" sz="2800" b="0" dirty="0">
                <a:solidFill>
                  <a:schemeClr val="tx1"/>
                </a:solidFill>
              </a:rPr>
              <a:t>Требования к корпусу:</a:t>
            </a:r>
            <a:r>
              <a:rPr kumimoji="1" lang="ru-RU" sz="2800" b="0" dirty="0"/>
              <a:t> </a:t>
            </a:r>
            <a:r>
              <a:rPr kumimoji="1" lang="ru-RU" sz="28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kumimoji="1" lang="ru-RU" sz="2800" b="0" dirty="0">
                <a:latin typeface="Times New Roman" pitchFamily="18" charset="0"/>
                <a:cs typeface="Times New Roman" pitchFamily="18" charset="0"/>
              </a:rPr>
              <a:t>епрезентативность</a:t>
            </a:r>
            <a:r>
              <a:rPr kumimoji="1" lang="ru-RU" sz="3600" b="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ru-RU" sz="3600" b="0" dirty="0">
                <a:latin typeface="Times New Roman" pitchFamily="18" charset="0"/>
                <a:cs typeface="Times New Roman" pitchFamily="18" charset="0"/>
              </a:rPr>
            </a:br>
            <a:r>
              <a:rPr kumimoji="1" lang="ru-RU" sz="6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cs typeface="Times New Roman" pitchFamily="18" charset="0"/>
              </a:rPr>
              <a:t>Требование репрезентативности при создании национального корпуса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503548" y="1700808"/>
            <a:ext cx="8136904" cy="427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400" b="1" dirty="0">
                <a:latin typeface="+mn-lt"/>
              </a:rPr>
              <a:t>Культурно-репрезентативный корпус</a:t>
            </a:r>
            <a:endParaRPr lang="ru-RU" sz="2400" dirty="0">
              <a:latin typeface="+mn-lt"/>
            </a:endParaRPr>
          </a:p>
          <a:p>
            <a:r>
              <a:rPr kumimoji="1" lang="en-US" altLang="en-US" sz="2400" dirty="0" err="1">
                <a:latin typeface="+mn-lt"/>
              </a:rPr>
              <a:t>От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лингвистической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работы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часто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требуется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не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языковой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пример</a:t>
            </a:r>
            <a:r>
              <a:rPr kumimoji="1" lang="en-US" altLang="en-US" sz="2400" dirty="0">
                <a:latin typeface="+mn-lt"/>
              </a:rPr>
              <a:t>, а </a:t>
            </a:r>
            <a:r>
              <a:rPr kumimoji="1" lang="en-US" altLang="en-US" sz="2400" i="1" dirty="0" err="1">
                <a:latin typeface="+mn-lt"/>
              </a:rPr>
              <a:t>хороший</a:t>
            </a:r>
            <a:r>
              <a:rPr kumimoji="1" lang="en-US" altLang="en-US" sz="2400" i="1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языковой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пример</a:t>
            </a:r>
            <a:r>
              <a:rPr kumimoji="1" lang="en-US" altLang="en-US" sz="2400" dirty="0">
                <a:latin typeface="+mn-lt"/>
              </a:rPr>
              <a:t>, “</a:t>
            </a:r>
            <a:r>
              <a:rPr kumimoji="1" lang="en-US" altLang="en-US" sz="2400" dirty="0" err="1">
                <a:latin typeface="+mn-lt"/>
              </a:rPr>
              <a:t>освященный</a:t>
            </a:r>
            <a:r>
              <a:rPr kumimoji="1" lang="en-US" altLang="en-US" sz="2400" dirty="0">
                <a:latin typeface="+mn-lt"/>
              </a:rPr>
              <a:t>” </a:t>
            </a:r>
            <a:r>
              <a:rPr kumimoji="1" lang="en-US" altLang="en-US" sz="2400" dirty="0" err="1">
                <a:latin typeface="+mn-lt"/>
              </a:rPr>
              <a:t>авторитетом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сочинителя</a:t>
            </a:r>
            <a:endParaRPr kumimoji="1" lang="ru-RU" altLang="en-US" sz="2400" dirty="0">
              <a:latin typeface="+mn-lt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kumimoji="1" lang="ru-RU" altLang="en-US" sz="2400" dirty="0">
                <a:latin typeface="+mn-lt"/>
              </a:rPr>
              <a:t> </a:t>
            </a:r>
            <a:r>
              <a:rPr kumimoji="1" lang="en-US" altLang="en-US" sz="2400" b="1" i="1" dirty="0" err="1">
                <a:latin typeface="+mn-lt"/>
              </a:rPr>
              <a:t>собрание</a:t>
            </a:r>
            <a:r>
              <a:rPr kumimoji="1" lang="en-US" altLang="en-US" sz="2400" b="1" i="1" dirty="0">
                <a:latin typeface="+mn-lt"/>
              </a:rPr>
              <a:t> </a:t>
            </a:r>
            <a:r>
              <a:rPr kumimoji="1" lang="en-US" altLang="en-US" sz="2400" b="1" i="1" dirty="0" err="1">
                <a:latin typeface="+mn-lt"/>
              </a:rPr>
              <a:t>культурно</a:t>
            </a:r>
            <a:r>
              <a:rPr kumimoji="1" lang="en-US" altLang="en-US" sz="2400" b="1" i="1" dirty="0">
                <a:latin typeface="+mn-lt"/>
              </a:rPr>
              <a:t> </a:t>
            </a:r>
            <a:r>
              <a:rPr kumimoji="1" lang="en-US" altLang="en-US" sz="2400" b="1" i="1" dirty="0" err="1">
                <a:latin typeface="+mn-lt"/>
              </a:rPr>
              <a:t>значимых</a:t>
            </a:r>
            <a:r>
              <a:rPr kumimoji="1" lang="en-US" altLang="en-US" sz="2400" b="1" i="1" dirty="0">
                <a:latin typeface="+mn-lt"/>
              </a:rPr>
              <a:t> </a:t>
            </a:r>
            <a:r>
              <a:rPr kumimoji="1" lang="en-US" altLang="en-US" sz="2400" b="1" i="1" dirty="0" err="1">
                <a:latin typeface="+mn-lt"/>
              </a:rPr>
              <a:t>текстов</a:t>
            </a:r>
            <a:r>
              <a:rPr kumimoji="1" lang="en-US" altLang="en-US" sz="2400" i="1" dirty="0">
                <a:latin typeface="+mn-lt"/>
              </a:rPr>
              <a:t> </a:t>
            </a:r>
            <a:endParaRPr kumimoji="1" lang="ru-RU" altLang="en-US" sz="2400" i="1" dirty="0">
              <a:latin typeface="+mn-lt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kumimoji="1" lang="ru-RU" altLang="en-US" sz="2400" dirty="0">
                <a:latin typeface="+mn-lt"/>
              </a:rPr>
              <a:t>	</a:t>
            </a:r>
            <a:r>
              <a:rPr kumimoji="1" lang="en-US" altLang="en-US" sz="2400" dirty="0" err="1">
                <a:latin typeface="+mn-lt"/>
              </a:rPr>
              <a:t>на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данном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языке</a:t>
            </a:r>
            <a:r>
              <a:rPr kumimoji="1" lang="en-US" altLang="en-US" sz="2400" dirty="0">
                <a:latin typeface="+mn-lt"/>
              </a:rPr>
              <a:t> </a:t>
            </a:r>
            <a:endParaRPr kumimoji="1" lang="ru-RU" altLang="en-US" sz="2400" dirty="0">
              <a:latin typeface="+mn-lt"/>
            </a:endParaRPr>
          </a:p>
          <a:p>
            <a:r>
              <a:rPr kumimoji="1" lang="en-US" altLang="en-US" sz="2400" dirty="0">
                <a:latin typeface="+mn-lt"/>
              </a:rPr>
              <a:t>В </a:t>
            </a:r>
            <a:r>
              <a:rPr kumimoji="1" lang="en-US" altLang="en-US" sz="2400" dirty="0" err="1">
                <a:latin typeface="+mn-lt"/>
              </a:rPr>
              <a:t>практическом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преломлении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b="1" u="sng" dirty="0">
                <a:latin typeface="+mn-lt"/>
              </a:rPr>
              <a:t>“</a:t>
            </a:r>
            <a:r>
              <a:rPr kumimoji="1" lang="en-US" altLang="en-US" sz="2400" b="1" u="sng" dirty="0" err="1">
                <a:latin typeface="+mn-lt"/>
              </a:rPr>
              <a:t>культурная</a:t>
            </a:r>
            <a:r>
              <a:rPr kumimoji="1" lang="en-US" altLang="en-US" sz="2400" b="1" u="sng" dirty="0">
                <a:latin typeface="+mn-lt"/>
              </a:rPr>
              <a:t> </a:t>
            </a:r>
            <a:r>
              <a:rPr kumimoji="1" lang="en-US" altLang="en-US" sz="2400" b="1" u="sng" dirty="0" err="1">
                <a:latin typeface="+mn-lt"/>
              </a:rPr>
              <a:t>значимость</a:t>
            </a:r>
            <a:r>
              <a:rPr kumimoji="1" lang="en-US" altLang="en-US" sz="2400" b="1" u="sng" dirty="0">
                <a:latin typeface="+mn-lt"/>
              </a:rPr>
              <a:t>”</a:t>
            </a:r>
            <a:r>
              <a:rPr kumimoji="1" lang="ru-RU" altLang="en-US" sz="2400" b="1" u="sng" dirty="0">
                <a:latin typeface="+mn-lt"/>
              </a:rPr>
              <a:t> </a:t>
            </a:r>
            <a:endParaRPr kumimoji="1" lang="ru-RU" altLang="en-US" sz="24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en-US" sz="2400" u="sng" dirty="0" err="1">
                <a:latin typeface="+mn-lt"/>
              </a:rPr>
              <a:t>потенциальным</a:t>
            </a:r>
            <a:r>
              <a:rPr kumimoji="1" lang="en-US" altLang="en-US" sz="2400" u="sng" dirty="0">
                <a:latin typeface="+mn-lt"/>
              </a:rPr>
              <a:t> </a:t>
            </a:r>
            <a:r>
              <a:rPr kumimoji="1" lang="en-US" altLang="en-US" sz="2400" u="sng" dirty="0" err="1">
                <a:latin typeface="+mn-lt"/>
              </a:rPr>
              <a:t>источником</a:t>
            </a:r>
            <a:r>
              <a:rPr kumimoji="1" lang="en-US" altLang="en-US" sz="2400" u="sng" dirty="0">
                <a:latin typeface="+mn-lt"/>
              </a:rPr>
              <a:t> </a:t>
            </a:r>
            <a:r>
              <a:rPr kumimoji="1" lang="en-US" altLang="en-US" sz="2400" u="sng" dirty="0" err="1">
                <a:latin typeface="+mn-lt"/>
              </a:rPr>
              <a:t>расхожих</a:t>
            </a:r>
            <a:r>
              <a:rPr kumimoji="1" lang="en-US" altLang="en-US" sz="2400" u="sng" dirty="0">
                <a:latin typeface="+mn-lt"/>
              </a:rPr>
              <a:t> </a:t>
            </a:r>
            <a:r>
              <a:rPr kumimoji="1" lang="en-US" altLang="en-US" sz="2400" u="sng" dirty="0" err="1">
                <a:latin typeface="+mn-lt"/>
              </a:rPr>
              <a:t>цитат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текст</a:t>
            </a:r>
            <a:r>
              <a:rPr kumimoji="1" lang="en-US" altLang="en-US" sz="2400" dirty="0">
                <a:latin typeface="+mn-lt"/>
              </a:rPr>
              <a:t> </a:t>
            </a:r>
            <a:endParaRPr kumimoji="1" lang="ru-RU" altLang="en-US" sz="24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ru-RU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признаётся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принадлежащим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данному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слою</a:t>
            </a:r>
            <a:r>
              <a:rPr kumimoji="1" lang="en-US" altLang="en-US" sz="2400" dirty="0">
                <a:latin typeface="+mn-lt"/>
              </a:rPr>
              <a:t>, </a:t>
            </a:r>
            <a:r>
              <a:rPr kumimoji="1" lang="en-US" altLang="en-US" sz="2400" dirty="0" err="1">
                <a:latin typeface="+mn-lt"/>
              </a:rPr>
              <a:t>если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он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u="sng" dirty="0" err="1">
                <a:latin typeface="+mn-lt"/>
              </a:rPr>
              <a:t>вносит</a:t>
            </a:r>
            <a:r>
              <a:rPr kumimoji="1" lang="en-US" altLang="en-US" sz="2400" u="sng" dirty="0">
                <a:latin typeface="+mn-lt"/>
              </a:rPr>
              <a:t> </a:t>
            </a:r>
            <a:r>
              <a:rPr kumimoji="1" lang="en-US" altLang="en-US" sz="2400" u="sng" dirty="0" err="1">
                <a:latin typeface="+mn-lt"/>
              </a:rPr>
              <a:t>какой-то</a:t>
            </a:r>
            <a:r>
              <a:rPr kumimoji="1" lang="en-US" altLang="en-US" sz="2400" u="sng" dirty="0">
                <a:latin typeface="+mn-lt"/>
              </a:rPr>
              <a:t> </a:t>
            </a:r>
            <a:r>
              <a:rPr kumimoji="1" lang="en-US" altLang="en-US" sz="2400" u="sng" dirty="0" err="1">
                <a:latin typeface="+mn-lt"/>
              </a:rPr>
              <a:t>вклад</a:t>
            </a:r>
            <a:r>
              <a:rPr kumimoji="1" lang="en-US" altLang="en-US" sz="2400" u="sng" dirty="0">
                <a:latin typeface="+mn-lt"/>
              </a:rPr>
              <a:t> в </a:t>
            </a:r>
            <a:r>
              <a:rPr kumimoji="1" lang="en-US" altLang="en-US" sz="2400" u="sng" dirty="0" err="1">
                <a:latin typeface="+mn-lt"/>
              </a:rPr>
              <a:t>историю</a:t>
            </a:r>
            <a:r>
              <a:rPr kumimoji="1" lang="en-US" altLang="en-US" sz="2400" u="sng" dirty="0">
                <a:latin typeface="+mn-lt"/>
              </a:rPr>
              <a:t> </a:t>
            </a:r>
            <a:r>
              <a:rPr kumimoji="1" lang="en-US" altLang="en-US" sz="2400" u="sng" dirty="0" err="1">
                <a:latin typeface="+mn-lt"/>
              </a:rPr>
              <a:t>русского</a:t>
            </a:r>
            <a:r>
              <a:rPr kumimoji="1" lang="en-US" altLang="en-US" sz="2400" u="sng" dirty="0">
                <a:latin typeface="+mn-lt"/>
              </a:rPr>
              <a:t> </a:t>
            </a:r>
            <a:r>
              <a:rPr kumimoji="1" lang="en-US" altLang="en-US" sz="2400" u="sng" dirty="0" err="1">
                <a:latin typeface="+mn-lt"/>
              </a:rPr>
              <a:t>языка</a:t>
            </a:r>
            <a:r>
              <a:rPr kumimoji="1" lang="en-US" altLang="en-US" sz="2400" dirty="0">
                <a:latin typeface="+mn-lt"/>
              </a:rPr>
              <a:t> (в </a:t>
            </a:r>
            <a:r>
              <a:rPr kumimoji="1" lang="en-US" altLang="en-US" sz="2400" dirty="0" err="1">
                <a:latin typeface="+mn-lt"/>
              </a:rPr>
              <a:t>том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числе</a:t>
            </a:r>
            <a:r>
              <a:rPr kumimoji="1" lang="en-US" altLang="en-US" sz="2400" dirty="0">
                <a:latin typeface="+mn-lt"/>
              </a:rPr>
              <a:t> и </a:t>
            </a:r>
            <a:r>
              <a:rPr kumimoji="1" lang="en-US" altLang="en-US" sz="2400" dirty="0" err="1">
                <a:latin typeface="+mn-lt"/>
              </a:rPr>
              <a:t>интересен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языковыми</a:t>
            </a:r>
            <a:r>
              <a:rPr kumimoji="1" lang="en-US" altLang="en-US" sz="2400" dirty="0">
                <a:latin typeface="+mn-lt"/>
              </a:rPr>
              <a:t> </a:t>
            </a:r>
            <a:r>
              <a:rPr kumimoji="1" lang="en-US" altLang="en-US" sz="2400" dirty="0" err="1">
                <a:latin typeface="+mn-lt"/>
              </a:rPr>
              <a:t>экспериментами</a:t>
            </a:r>
            <a:r>
              <a:rPr kumimoji="1" lang="en-US" altLang="en-US" sz="2400" dirty="0">
                <a:latin typeface="+mn-lt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3108355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DEE64818-8564-47C1-B5C7-3E8D5AEBF73E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4035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F8C4E563-F194-4524-A011-96C6CD9D6A39}" type="slidenum">
              <a:rPr lang="ru-RU" altLang="en-US">
                <a:latin typeface="Arial" panose="020B0604020202020204" pitchFamily="34" charset="0"/>
              </a:rPr>
              <a:pPr eaLnBrk="1" hangingPunct="1"/>
              <a:t>55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57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989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3200" b="0" dirty="0">
                <a:solidFill>
                  <a:schemeClr val="tx1"/>
                </a:solidFill>
              </a:rPr>
              <a:t>Требования к корпусу:</a:t>
            </a:r>
            <a:r>
              <a:rPr kumimoji="1" lang="ru-RU" sz="3600" b="0" dirty="0"/>
              <a:t> </a:t>
            </a:r>
            <a:r>
              <a:rPr kumimoji="1" lang="ru-RU" sz="32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kumimoji="1" lang="ru-RU" sz="3200" b="0" dirty="0">
                <a:latin typeface="Times New Roman" pitchFamily="18" charset="0"/>
                <a:cs typeface="Times New Roman" pitchFamily="18" charset="0"/>
              </a:rPr>
              <a:t>епрезентативность</a:t>
            </a:r>
            <a:r>
              <a:rPr kumimoji="1" lang="ru-RU" sz="3600" b="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ru-RU" sz="3600" b="0" dirty="0">
                <a:latin typeface="Times New Roman" pitchFamily="18" charset="0"/>
                <a:cs typeface="Times New Roman" pitchFamily="18" charset="0"/>
              </a:rPr>
            </a:br>
            <a:r>
              <a:rPr kumimoji="1" lang="ru-RU" sz="6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cs typeface="Times New Roman" pitchFamily="18" charset="0"/>
              </a:rPr>
              <a:t>Требование репрезентативности при создании национального корпуса</a:t>
            </a:r>
            <a:endParaRPr lang="en-US" sz="3600" dirty="0">
              <a:cs typeface="Times New Roman" pitchFamily="18" charset="0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872"/>
            <a:ext cx="8137599" cy="39608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en-US" sz="2800" dirty="0">
                <a:effectLst/>
              </a:rPr>
              <a:t>культурная значимость не гарантирует “стандартности” авторского языка.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en-US" sz="2800" dirty="0">
                <a:effectLst/>
              </a:rPr>
              <a:t>От корпуса языка требуется соответствие узусу и языковой компетенции его образованного носителя. Между тем тексты таких авторов, как Зощенко, Платонов или даже Гоголь изобилуют </a:t>
            </a:r>
            <a:r>
              <a:rPr lang="en-US" altLang="en-US" sz="2800" dirty="0">
                <a:effectLst/>
              </a:rPr>
              <a:t>“</a:t>
            </a:r>
            <a:r>
              <a:rPr lang="ru-RU" altLang="en-US" sz="2800" dirty="0">
                <a:effectLst/>
              </a:rPr>
              <a:t>авторскими особенностями</a:t>
            </a:r>
            <a:r>
              <a:rPr lang="en-US" altLang="en-US" sz="2800" dirty="0">
                <a:effectLst/>
              </a:rPr>
              <a:t>” </a:t>
            </a:r>
            <a:r>
              <a:rPr lang="ru-RU" altLang="en-US" sz="2800" dirty="0">
                <a:effectLst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en-US" sz="2800" dirty="0">
                <a:effectLst/>
              </a:rPr>
              <a:t>Отсюда задача: “</a:t>
            </a:r>
            <a:r>
              <a:rPr lang="ru-RU" altLang="en-US" sz="2800" i="1" dirty="0">
                <a:effectLst/>
              </a:rPr>
              <a:t>стандартный</a:t>
            </a:r>
            <a:r>
              <a:rPr lang="ru-RU" altLang="en-US" sz="2800" dirty="0">
                <a:effectLst/>
              </a:rPr>
              <a:t>”, “</a:t>
            </a:r>
            <a:r>
              <a:rPr lang="ru-RU" altLang="en-US" sz="2800" i="1" dirty="0">
                <a:effectLst/>
              </a:rPr>
              <a:t>эталонный</a:t>
            </a:r>
            <a:r>
              <a:rPr lang="ru-RU" altLang="en-US" sz="2800" dirty="0">
                <a:effectLst/>
              </a:rPr>
              <a:t>” корпус русского языка; языка лишенного по возможности сознательных стилевых и лексических экспериментов, тем не менее “гладкого” и “профессионального”. </a:t>
            </a:r>
          </a:p>
        </p:txBody>
      </p:sp>
    </p:spTree>
    <p:extLst>
      <p:ext uri="{BB962C8B-B14F-4D97-AF65-F5344CB8AC3E}">
        <p14:creationId xmlns:p14="http://schemas.microsoft.com/office/powerpoint/2010/main" val="2321503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F4F659B4-9391-46FE-9731-44FFE09593E9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5059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71366827-86E2-49B8-BFD4-48F215F4A2F8}" type="slidenum">
              <a:rPr lang="ru-RU" altLang="en-US">
                <a:latin typeface="Arial" panose="020B0604020202020204" pitchFamily="34" charset="0"/>
              </a:rPr>
              <a:pPr eaLnBrk="1" hangingPunct="1"/>
              <a:t>56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88913"/>
            <a:ext cx="9144000" cy="2016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3200" b="0" dirty="0">
                <a:solidFill>
                  <a:schemeClr val="tx1"/>
                </a:solidFill>
              </a:rPr>
              <a:t>Требования к корпусу:</a:t>
            </a:r>
            <a:r>
              <a:rPr kumimoji="1" lang="ru-RU" sz="3600" b="0" dirty="0"/>
              <a:t> </a:t>
            </a:r>
            <a:r>
              <a:rPr kumimoji="1" lang="ru-RU" sz="32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kumimoji="1" lang="ru-RU" sz="3200" b="0" dirty="0">
                <a:latin typeface="Times New Roman" pitchFamily="18" charset="0"/>
                <a:cs typeface="Times New Roman" pitchFamily="18" charset="0"/>
              </a:rPr>
              <a:t>епрезентативность</a:t>
            </a:r>
            <a:r>
              <a:rPr kumimoji="1" lang="ru-RU" sz="3600" b="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ru-RU" sz="3600" b="0" dirty="0">
                <a:latin typeface="Times New Roman" pitchFamily="18" charset="0"/>
                <a:cs typeface="Times New Roman" pitchFamily="18" charset="0"/>
              </a:rPr>
            </a:br>
            <a:r>
              <a:rPr kumimoji="1" lang="ru-RU" sz="6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0" dirty="0">
                <a:cs typeface="Times New Roman" pitchFamily="18" charset="0"/>
              </a:rPr>
              <a:t>Требование репрезентативности при создании исследовательского корпуса</a:t>
            </a:r>
            <a:endParaRPr lang="en-US" sz="4000" b="0" dirty="0">
              <a:cs typeface="Times New Roman" pitchFamily="18" charset="0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565400"/>
            <a:ext cx="8424863" cy="266541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en-US" sz="2400" dirty="0">
                <a:effectLst/>
              </a:rPr>
              <a:t>Например,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en-US" sz="2400" dirty="0">
                <a:effectLst/>
              </a:rPr>
              <a:t>пример 1 – </a:t>
            </a:r>
            <a:r>
              <a:rPr lang="ru-RU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корпус текстов по дискурсивным словам русского языка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en-US" sz="2400" dirty="0">
                <a:effectLst/>
              </a:rPr>
              <a:t>Ср. частота частицы </a:t>
            </a:r>
            <a:r>
              <a:rPr lang="ru-RU" altLang="en-US" sz="2400" i="1" u="sng" dirty="0">
                <a:effectLst/>
              </a:rPr>
              <a:t>же </a:t>
            </a:r>
            <a:r>
              <a:rPr lang="en-US" altLang="en-US" sz="2400" dirty="0">
                <a:effectLst/>
              </a:rPr>
              <a:t>vs.</a:t>
            </a:r>
            <a:r>
              <a:rPr lang="en-US" altLang="en-US" sz="2400" i="1" dirty="0">
                <a:effectLst/>
              </a:rPr>
              <a:t> </a:t>
            </a:r>
            <a:r>
              <a:rPr lang="ru-RU" altLang="en-US" sz="2400" i="1" u="sng" dirty="0">
                <a:effectLst/>
              </a:rPr>
              <a:t>типа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en-US" sz="2400" i="1" u="sng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en-US" sz="2400" dirty="0"/>
              <a:t>пример 2 – </a:t>
            </a:r>
            <a:r>
              <a:rPr lang="ru-RU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второй родительный</a:t>
            </a:r>
          </a:p>
        </p:txBody>
      </p:sp>
    </p:spTree>
    <p:extLst>
      <p:ext uri="{BB962C8B-B14F-4D97-AF65-F5344CB8AC3E}">
        <p14:creationId xmlns:p14="http://schemas.microsoft.com/office/powerpoint/2010/main" val="2386415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Требования к корпусу:</a:t>
            </a:r>
            <a:r>
              <a:rPr kumimoji="1" lang="ru-RU" sz="4000" dirty="0"/>
              <a:t> </a:t>
            </a:r>
            <a:br>
              <a:rPr kumimoji="1" lang="ru-RU" sz="4000" dirty="0"/>
            </a:br>
            <a:r>
              <a:rPr kumimoji="1" lang="ru-RU" sz="3600" dirty="0"/>
              <a:t>Полнота</a:t>
            </a:r>
            <a:endParaRPr kumimoji="1" lang="ru-RU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332038"/>
            <a:ext cx="7992119" cy="203306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ru-RU" altLang="en-US" sz="2800" b="1" dirty="0"/>
              <a:t>Полнота</a:t>
            </a:r>
            <a:r>
              <a:rPr kumimoji="1" lang="ru-RU" altLang="en-US" sz="2800" dirty="0"/>
              <a:t> требует учета релевантных явлений, даже если они очень редкие и не попадают в корпус в соответствии с требованием репрезентативности</a:t>
            </a:r>
            <a:endParaRPr kumimoji="1" lang="en-US" altLang="en-US" sz="2800" dirty="0"/>
          </a:p>
        </p:txBody>
      </p:sp>
      <p:sp>
        <p:nvSpPr>
          <p:cNvPr id="64514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7C0B71C-B440-4C8E-94BA-7C45FB9A7100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451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5C9D840-8C5D-4B42-9D64-CBFE06D12F98}" type="slidenum">
              <a:rPr lang="ru-RU" altLang="en-US">
                <a:latin typeface="Arial" panose="020B0604020202020204" pitchFamily="34" charset="0"/>
              </a:rPr>
              <a:pPr/>
              <a:t>57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AC7E05EF-DC02-46E1-892F-D75ED7ECA71B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710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928619B8-9ED1-4A5F-B2A9-016D50191146}" type="slidenum">
              <a:rPr lang="ru-RU" altLang="en-US">
                <a:latin typeface="Arial" panose="020B0604020202020204" pitchFamily="34" charset="0"/>
              </a:rPr>
              <a:pPr eaLnBrk="1" hangingPunct="1"/>
              <a:t>58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24815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kumimoji="1" lang="en-US" sz="2800" dirty="0">
                <a:latin typeface="Times New Roman" pitchFamily="18" charset="0"/>
              </a:rPr>
              <a:t>“</a:t>
            </a:r>
            <a:r>
              <a:rPr kumimoji="1" lang="ru-RU" sz="2800" dirty="0">
                <a:latin typeface="Times New Roman" pitchFamily="18" charset="0"/>
              </a:rPr>
              <a:t>Корпус должен экономить усилия исследователя при изучении проблемной области. </a:t>
            </a:r>
            <a:endParaRPr kumimoji="1" lang="en-US" sz="2800" dirty="0">
              <a:latin typeface="Times New Roman" pitchFamily="18" charset="0"/>
            </a:endParaRPr>
          </a:p>
          <a:p>
            <a:pPr eaLnBrk="1" hangingPunct="1">
              <a:spcBef>
                <a:spcPts val="1800"/>
              </a:spcBef>
              <a:defRPr/>
            </a:pPr>
            <a:r>
              <a:rPr kumimoji="1" lang="ru-RU" sz="2800" dirty="0">
                <a:latin typeface="Times New Roman" pitchFamily="18" charset="0"/>
              </a:rPr>
              <a:t>В частности, он должен быть не просто строгим подмножеством проблемной области, но, по возможности, существенно отличаться от нее (</a:t>
            </a:r>
            <a:r>
              <a:rPr kumimoji="1" lang="ru-RU" sz="2800" u="sng" dirty="0">
                <a:solidFill>
                  <a:srgbClr val="99CCFF"/>
                </a:solidFill>
                <a:latin typeface="Times New Roman" pitchFamily="18" charset="0"/>
              </a:rPr>
              <a:t>меньше</a:t>
            </a:r>
            <a:r>
              <a:rPr kumimoji="1" lang="ru-RU" sz="2800" dirty="0">
                <a:latin typeface="Times New Roman" pitchFamily="18" charset="0"/>
              </a:rPr>
              <a:t>) по объему</a:t>
            </a:r>
            <a:r>
              <a:rPr kumimoji="1" lang="en-US" sz="2800" dirty="0">
                <a:latin typeface="Times New Roman" pitchFamily="18" charset="0"/>
              </a:rPr>
              <a:t>”</a:t>
            </a:r>
          </a:p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kumimoji="1" lang="en-US" sz="1800" dirty="0">
              <a:latin typeface="Times New Roman" pitchFamily="18" charset="0"/>
            </a:endParaRPr>
          </a:p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ru-RU" sz="1800" dirty="0" err="1">
                <a:latin typeface="Times New Roman" pitchFamily="18" charset="0"/>
              </a:rPr>
              <a:t>А.Н.Баранов</a:t>
            </a:r>
            <a:r>
              <a:rPr kumimoji="1" lang="ru-RU" sz="1800" dirty="0">
                <a:latin typeface="Times New Roman" pitchFamily="18" charset="0"/>
              </a:rPr>
              <a:t>. Введение в прикладную лингвистику. С.119.</a:t>
            </a:r>
          </a:p>
        </p:txBody>
      </p:sp>
      <p:sp>
        <p:nvSpPr>
          <p:cNvPr id="242691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2800" dirty="0"/>
              <a:t>Требования к корпусу:</a:t>
            </a:r>
            <a:r>
              <a:rPr kumimoji="1" lang="ru-RU" sz="3200" dirty="0"/>
              <a:t> </a:t>
            </a:r>
            <a:br>
              <a:rPr kumimoji="1" lang="ru-RU" sz="3200" dirty="0"/>
            </a:br>
            <a:r>
              <a:rPr kumimoji="1" lang="en-US" sz="4000" dirty="0"/>
              <a:t>??  </a:t>
            </a:r>
            <a:r>
              <a:rPr kumimoji="1" lang="ru-RU" sz="4000" dirty="0"/>
              <a:t>Экономичность</a:t>
            </a:r>
            <a:endParaRPr kumimoji="1" lang="en-US" sz="4000" dirty="0"/>
          </a:p>
        </p:txBody>
      </p:sp>
    </p:spTree>
    <p:extLst>
      <p:ext uri="{BB962C8B-B14F-4D97-AF65-F5344CB8AC3E}">
        <p14:creationId xmlns:p14="http://schemas.microsoft.com/office/powerpoint/2010/main" val="3523808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EFE3E80A-6023-42EA-8E73-C1600561F38B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8131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6A342D40-CA8D-4A3B-8300-39AE9C459C46}" type="slidenum">
              <a:rPr lang="ru-RU" altLang="en-US">
                <a:latin typeface="Arial" panose="020B0604020202020204" pitchFamily="34" charset="0"/>
              </a:rPr>
              <a:pPr eaLnBrk="1" hangingPunct="1"/>
              <a:t>59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ru-RU" sz="2800" dirty="0">
                <a:latin typeface="Times New Roman" pitchFamily="18" charset="0"/>
              </a:rPr>
              <a:t>Лингвистическая  аннотация: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kumimoji="1" lang="ru-RU" sz="2800" dirty="0">
                <a:latin typeface="Times New Roman" pitchFamily="18" charset="0"/>
              </a:rPr>
              <a:t>Метаинформация о текстах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kumimoji="1" lang="ru-RU" sz="2800" dirty="0">
                <a:latin typeface="Times New Roman" pitchFamily="18" charset="0"/>
              </a:rPr>
              <a:t>Морфологическая, синтаксическая и др. разметка</a:t>
            </a:r>
            <a:endParaRPr kumimoji="1" lang="en-US" sz="2800" dirty="0">
              <a:latin typeface="Times New Roman" pitchFamily="18" charset="0"/>
            </a:endParaRPr>
          </a:p>
        </p:txBody>
      </p:sp>
      <p:sp>
        <p:nvSpPr>
          <p:cNvPr id="24576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400" b="0" dirty="0"/>
              <a:t>Требования к корпусу:</a:t>
            </a:r>
            <a:r>
              <a:rPr kumimoji="1" lang="ru-RU" sz="3200" dirty="0"/>
              <a:t> </a:t>
            </a:r>
            <a:br>
              <a:rPr kumimoji="1" lang="ru-RU" sz="3200" dirty="0"/>
            </a:br>
            <a:r>
              <a:rPr kumimoji="1" lang="ru-RU" sz="3600" dirty="0"/>
              <a:t>Структуризация</a:t>
            </a:r>
            <a:endParaRPr kumimoji="1" lang="en-US" sz="3600" dirty="0"/>
          </a:p>
        </p:txBody>
      </p:sp>
    </p:spTree>
    <p:extLst>
      <p:ext uri="{BB962C8B-B14F-4D97-AF65-F5344CB8AC3E}">
        <p14:creationId xmlns:p14="http://schemas.microsoft.com/office/powerpoint/2010/main" val="91315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746920F-4012-4E7E-AC6B-6ECCC7FF2712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4339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B4A2199-3323-4793-8C80-CAB8EC148B42}" type="slidenum">
              <a:rPr lang="ru-RU" altLang="en-US">
                <a:latin typeface="Arial" panose="020B0604020202020204" pitchFamily="34" charset="0"/>
              </a:rPr>
              <a:pPr/>
              <a:t>6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737977"/>
            <a:ext cx="8119844" cy="425040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Пример </a:t>
            </a:r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47904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Принципы отбора текстов в </a:t>
            </a:r>
            <a:r>
              <a:rPr lang="ru-RU" sz="3600" dirty="0" err="1"/>
              <a:t>копрус</a:t>
            </a:r>
            <a:endParaRPr lang="en-US" sz="3600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ru-RU" sz="3600" b="1" i="1" u="sng" dirty="0">
                <a:latin typeface="Times New Roman" pitchFamily="18" charset="0"/>
                <a:cs typeface="Times New Roman" pitchFamily="18" charset="0"/>
              </a:rPr>
              <a:t>Сбалансированный корпус</a:t>
            </a:r>
            <a:endParaRPr lang="ru-RU" sz="3600" i="1" u="sng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ru-RU" dirty="0">
                <a:cs typeface="Times New Roman" pitchFamily="18" charset="0"/>
              </a:rPr>
              <a:t>в корпусе должны быть представлены в соответствующих пропорциях тексты разных функциональных стилей,  жанров, авторов и т.п. (например, как художественная литература, так и газетные и журнальные статьи, учебники, научно-</a:t>
            </a:r>
            <a:r>
              <a:rPr lang="ru-RU" dirty="0" err="1">
                <a:cs typeface="Times New Roman" pitchFamily="18" charset="0"/>
              </a:rPr>
              <a:t>популяпная</a:t>
            </a:r>
            <a:r>
              <a:rPr lang="ru-RU" dirty="0">
                <a:cs typeface="Times New Roman" pitchFamily="18" charset="0"/>
              </a:rPr>
              <a:t> литература и т.д.). Пример:  </a:t>
            </a:r>
            <a:r>
              <a:rPr lang="ru-RU" b="1" dirty="0" err="1">
                <a:cs typeface="Times New Roman" pitchFamily="18" charset="0"/>
                <a:hlinkClick r:id="" action="ppaction://noaction"/>
              </a:rPr>
              <a:t>Брауновский</a:t>
            </a:r>
            <a:r>
              <a:rPr lang="ru-RU" b="1" dirty="0">
                <a:cs typeface="Times New Roman" pitchFamily="18" charset="0"/>
                <a:hlinkClick r:id="" action="ppaction://noaction"/>
              </a:rPr>
              <a:t> корпус</a:t>
            </a:r>
            <a:r>
              <a:rPr lang="ru-RU" b="1" dirty="0"/>
              <a:t>  </a:t>
            </a:r>
            <a:r>
              <a:rPr lang="ru-RU" dirty="0" err="1">
                <a:cs typeface="Times New Roman" pitchFamily="18" charset="0"/>
              </a:rPr>
              <a:t>Фрэнсис</a:t>
            </a:r>
            <a:r>
              <a:rPr lang="ru-RU" dirty="0">
                <a:cs typeface="Times New Roman" pitchFamily="18" charset="0"/>
              </a:rPr>
              <a:t> – Кучера. 1млн словоупотреблений. 500 текстов по 2000 словоупотреблений.</a:t>
            </a:r>
          </a:p>
          <a:p>
            <a:pPr eaLnBrk="1" hangingPunct="1">
              <a:defRPr/>
            </a:pPr>
            <a:r>
              <a:rPr lang="ru-RU" sz="3600" b="1" i="1" u="sng" dirty="0">
                <a:latin typeface="Times New Roman" pitchFamily="18" charset="0"/>
                <a:cs typeface="Times New Roman" pitchFamily="18" charset="0"/>
              </a:rPr>
              <a:t>Мониторный корпус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3600" dirty="0"/>
          </a:p>
        </p:txBody>
      </p:sp>
      <p:sp>
        <p:nvSpPr>
          <p:cNvPr id="50178" name="Дата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5CE57D61-BB2F-40A5-BDE5-4077BC9B335B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0179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CDAD6B83-C5A5-4E04-ADE0-F83F9304AC70}" type="slidenum">
              <a:rPr lang="ru-RU" altLang="en-US">
                <a:latin typeface="Arial" panose="020B0604020202020204" pitchFamily="34" charset="0"/>
              </a:rPr>
              <a:pPr eaLnBrk="1" hangingPunct="1"/>
              <a:t>60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70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136A497A-48E8-4012-95F5-2CD7976D8322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1203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DA26680C-96AE-4E00-AFD4-9C42B7D2AB7E}" type="slidenum">
              <a:rPr lang="ru-RU" altLang="en-US">
                <a:latin typeface="Arial" panose="020B0604020202020204" pitchFamily="34" charset="0"/>
              </a:rPr>
              <a:pPr eaLnBrk="1" hangingPunct="1"/>
              <a:t>61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81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913"/>
            <a:ext cx="8540750" cy="12239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600" dirty="0"/>
              <a:t>Требование унификации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4752975"/>
          </a:xfrm>
        </p:spPr>
        <p:txBody>
          <a:bodyPr/>
          <a:lstStyle/>
          <a:p>
            <a:pPr marL="0" indent="4445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sz="2800">
                <a:effectLst/>
              </a:rPr>
              <a:t>многократное использование;</a:t>
            </a:r>
          </a:p>
          <a:p>
            <a:pPr marL="0" indent="4445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sz="2800">
                <a:effectLst/>
              </a:rPr>
              <a:t>много пользователей; </a:t>
            </a:r>
          </a:p>
          <a:p>
            <a:pPr marL="0" indent="4445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sz="2800">
                <a:effectLst/>
              </a:rPr>
              <a:t>совместимость с другими корпусами;</a:t>
            </a:r>
          </a:p>
          <a:p>
            <a:pPr marL="0" indent="4445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sz="2800">
                <a:effectLst/>
              </a:rPr>
              <a:t>совместимость с другими лингвопроцессорами;</a:t>
            </a:r>
          </a:p>
          <a:p>
            <a:pPr marL="0" indent="4445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sz="2800">
                <a:effectLst/>
              </a:rPr>
              <a:t>совместимость с общепринятыми научными теориями;</a:t>
            </a:r>
          </a:p>
          <a:p>
            <a:pPr marL="0" indent="4445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sz="2800">
                <a:effectLst/>
              </a:rPr>
              <a:t>совместимость с общепринятыми классификациями;</a:t>
            </a:r>
          </a:p>
          <a:p>
            <a:pPr marL="0" indent="4445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sz="2800">
                <a:effectLst/>
              </a:rPr>
              <a:t>возможность применения стандартных программных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2335699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DFD9843B-2132-4149-9415-BBCBA1167C98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222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BEA23E37-8484-4497-962D-46976B836B03}" type="slidenum">
              <a:rPr lang="ru-RU" altLang="en-US">
                <a:latin typeface="Arial" panose="020B0604020202020204" pitchFamily="34" charset="0"/>
              </a:rPr>
              <a:pPr eaLnBrk="1" hangingPunct="1"/>
              <a:t>62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/>
              <a:t>Объекты стандартизации</a:t>
            </a:r>
            <a:r>
              <a:rPr lang="ru-RU" sz="4000"/>
              <a:t>  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6985000" cy="4752975"/>
          </a:xfrm>
        </p:spPr>
        <p:txBody>
          <a:bodyPr/>
          <a:lstStyle/>
          <a:p>
            <a:pPr marL="0" indent="533400" eaLnBrk="1" hangingPunct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Структура формата</a:t>
            </a:r>
          </a:p>
          <a:p>
            <a:pPr marL="0" indent="533400" eaLnBrk="1" hangingPunct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Наполнение формата</a:t>
            </a:r>
            <a:endParaRPr lang="ru-RU" altLang="en-US" sz="2400">
              <a:effectLst/>
            </a:endParaRPr>
          </a:p>
          <a:p>
            <a:pPr marL="0" indent="533400" eaLnBrk="1" hangingPunct="1">
              <a:buFont typeface="Wingdings" panose="05000000000000000000" pitchFamily="2" charset="2"/>
              <a:buNone/>
            </a:pPr>
            <a:r>
              <a:rPr lang="ru-RU" altLang="en-US" sz="2400">
                <a:effectLst/>
              </a:rPr>
              <a:t>	Метаданные </a:t>
            </a:r>
          </a:p>
          <a:p>
            <a:pPr marL="0" indent="533400" eaLnBrk="1" hangingPunct="1">
              <a:buFont typeface="Wingdings" panose="05000000000000000000" pitchFamily="2" charset="2"/>
              <a:buNone/>
            </a:pPr>
            <a:r>
              <a:rPr lang="ru-RU" altLang="en-US" sz="2400">
                <a:effectLst/>
              </a:rPr>
              <a:t>	Классификаторы	</a:t>
            </a:r>
          </a:p>
          <a:p>
            <a:pPr marL="0" indent="533400" eaLnBrk="1" hangingPunct="1">
              <a:buFont typeface="Wingdings" panose="05000000000000000000" pitchFamily="2" charset="2"/>
              <a:buNone/>
            </a:pPr>
            <a:r>
              <a:rPr lang="ru-RU" altLang="en-US" sz="2400">
                <a:effectLst/>
              </a:rPr>
              <a:t>	Лингвистическая разметка</a:t>
            </a:r>
          </a:p>
          <a:p>
            <a:pPr marL="0" indent="533400" eaLnBrk="1" hangingPunct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Кодировки</a:t>
            </a:r>
          </a:p>
        </p:txBody>
      </p:sp>
    </p:spTree>
    <p:extLst>
      <p:ext uri="{BB962C8B-B14F-4D97-AF65-F5344CB8AC3E}">
        <p14:creationId xmlns:p14="http://schemas.microsoft.com/office/powerpoint/2010/main" val="35902565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1ADE4E75-C835-4768-9AFF-8E74D5FAB803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3251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EB82D8D0-A5A6-46D0-8BCF-017B499C1BA1}" type="slidenum">
              <a:rPr lang="ru-RU" altLang="en-US">
                <a:latin typeface="Arial" panose="020B0604020202020204" pitchFamily="34" charset="0"/>
              </a:rPr>
              <a:pPr eaLnBrk="1" hangingPunct="1"/>
              <a:t>63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215900"/>
            <a:ext cx="8229600" cy="927100"/>
          </a:xfrm>
        </p:spPr>
        <p:txBody>
          <a:bodyPr/>
          <a:lstStyle/>
          <a:p>
            <a:pPr eaLnBrk="1" hangingPunct="1">
              <a:defRPr/>
            </a:pPr>
            <a:r>
              <a:rPr lang="ru-RU"/>
              <a:t>Стандарты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800" dirty="0"/>
              <a:t>Пример: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/>
              <a:t>		</a:t>
            </a:r>
            <a:r>
              <a:rPr lang="ru-RU" sz="2800" dirty="0" err="1"/>
              <a:t>In</a:t>
            </a:r>
            <a:r>
              <a:rPr lang="ru-RU" sz="2800" dirty="0"/>
              <a:t> </a:t>
            </a:r>
            <a:r>
              <a:rPr lang="ru-RU" sz="2800" dirty="0" err="1"/>
              <a:t>passing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door</a:t>
            </a:r>
            <a:r>
              <a:rPr lang="ru-RU" sz="2800" dirty="0"/>
              <a:t> </a:t>
            </a:r>
            <a:r>
              <a:rPr lang="ru-RU" sz="2800" dirty="0" err="1"/>
              <a:t>of</a:t>
            </a:r>
            <a:r>
              <a:rPr lang="ru-RU" sz="2800" dirty="0"/>
              <a:t> </a:t>
            </a:r>
            <a:r>
              <a:rPr lang="ru-RU" sz="2800" dirty="0" err="1"/>
              <a:t>that</a:t>
            </a:r>
            <a:r>
              <a:rPr lang="ru-RU" sz="2800" dirty="0"/>
              <a:t> </a:t>
            </a:r>
            <a:r>
              <a:rPr lang="ru-RU" sz="2800" dirty="0" err="1"/>
              <a:t>sanctum</a:t>
            </a:r>
            <a:r>
              <a:rPr lang="ru-RU" sz="2800" dirty="0"/>
              <a:t> </a:t>
            </a:r>
            <a:r>
              <a:rPr lang="ru-RU" sz="2800" dirty="0" err="1"/>
              <a:t>some</a:t>
            </a:r>
            <a:r>
              <a:rPr lang="ru-RU" sz="2800" dirty="0"/>
              <a:t> </a:t>
            </a:r>
            <a:r>
              <a:rPr lang="ru-RU" sz="2800" dirty="0" err="1"/>
              <a:t>time</a:t>
            </a:r>
            <a:r>
              <a:rPr lang="ru-RU" sz="2800" dirty="0"/>
              <a:t> </a:t>
            </a:r>
            <a:r>
              <a:rPr lang="ru-RU" sz="2800" dirty="0" err="1"/>
              <a:t>after</a:t>
            </a:r>
            <a:r>
              <a:rPr lang="ru-RU" sz="2800" dirty="0"/>
              <a:t>, I </a:t>
            </a:r>
            <a:r>
              <a:rPr lang="ru-RU" sz="2800" dirty="0" err="1"/>
              <a:t>caught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words</a:t>
            </a:r>
            <a:r>
              <a:rPr lang="ru-RU" sz="2800" dirty="0"/>
              <a:t> --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/>
              <a:t>		'</a:t>
            </a:r>
            <a:r>
              <a:rPr lang="ru-RU" sz="2800" dirty="0" err="1"/>
              <a:t>She'll</a:t>
            </a:r>
            <a:r>
              <a:rPr lang="ru-RU" sz="2800" dirty="0"/>
              <a:t> </a:t>
            </a:r>
            <a:r>
              <a:rPr lang="ru-RU" sz="2800" dirty="0" err="1"/>
              <a:t>happen</a:t>
            </a:r>
            <a:r>
              <a:rPr lang="ru-RU" sz="2800" dirty="0"/>
              <a:t> </a:t>
            </a:r>
            <a:r>
              <a:rPr lang="ru-RU" sz="2800" dirty="0" err="1"/>
              <a:t>do</a:t>
            </a:r>
            <a:r>
              <a:rPr lang="ru-RU" sz="2800" dirty="0"/>
              <a:t> </a:t>
            </a:r>
            <a:r>
              <a:rPr lang="ru-RU" sz="2800" dirty="0" err="1"/>
              <a:t>better</a:t>
            </a:r>
            <a:r>
              <a:rPr lang="ru-RU" sz="2800" dirty="0"/>
              <a:t> </a:t>
            </a:r>
            <a:r>
              <a:rPr lang="ru-RU" sz="2800" dirty="0" err="1"/>
              <a:t>for</a:t>
            </a:r>
            <a:r>
              <a:rPr lang="ru-RU" sz="2800" dirty="0"/>
              <a:t> </a:t>
            </a:r>
            <a:r>
              <a:rPr lang="ru-RU" sz="2800" dirty="0" err="1"/>
              <a:t>him</a:t>
            </a:r>
            <a:r>
              <a:rPr lang="ru-RU" sz="2800" dirty="0"/>
              <a:t> </a:t>
            </a:r>
            <a:r>
              <a:rPr lang="ru-RU" sz="2800" dirty="0" err="1"/>
              <a:t>nor</a:t>
            </a:r>
            <a:r>
              <a:rPr lang="ru-RU" sz="2800" dirty="0"/>
              <a:t> </a:t>
            </a:r>
            <a:r>
              <a:rPr lang="ru-RU" sz="2800" dirty="0" err="1"/>
              <a:t>ony</a:t>
            </a:r>
            <a:r>
              <a:rPr lang="ru-RU" sz="2800" dirty="0"/>
              <a:t> o' f </a:t>
            </a:r>
            <a:r>
              <a:rPr lang="ru-RU" sz="2800" dirty="0" err="1"/>
              <a:t>grand</a:t>
            </a:r>
            <a:r>
              <a:rPr lang="ru-RU" sz="2800" dirty="0"/>
              <a:t> </a:t>
            </a:r>
            <a:r>
              <a:rPr lang="ru-RU" sz="2800" dirty="0" err="1"/>
              <a:t>ladies</a:t>
            </a:r>
            <a:r>
              <a:rPr lang="ru-RU" sz="2800" dirty="0"/>
              <a:t>.'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again</a:t>
            </a:r>
            <a:r>
              <a:rPr lang="ru-RU" sz="2800" dirty="0"/>
              <a:t>, '</a:t>
            </a:r>
            <a:r>
              <a:rPr lang="ru-RU" sz="2800" dirty="0" err="1"/>
              <a:t>If</a:t>
            </a:r>
            <a:r>
              <a:rPr lang="ru-RU" sz="2800" dirty="0"/>
              <a:t> </a:t>
            </a:r>
            <a:r>
              <a:rPr lang="ru-RU" sz="2800" dirty="0" err="1"/>
              <a:t>she</a:t>
            </a:r>
            <a:r>
              <a:rPr lang="ru-RU" sz="2800" dirty="0"/>
              <a:t> </a:t>
            </a:r>
            <a:r>
              <a:rPr lang="ru-RU" sz="2800" dirty="0" err="1"/>
              <a:t>ben't</a:t>
            </a:r>
            <a:r>
              <a:rPr lang="ru-RU" sz="2800" dirty="0"/>
              <a:t> </a:t>
            </a:r>
            <a:r>
              <a:rPr lang="ru-RU" sz="2800" dirty="0" err="1"/>
              <a:t>one</a:t>
            </a:r>
            <a:r>
              <a:rPr lang="ru-RU" sz="2800" dirty="0"/>
              <a:t> o' </a:t>
            </a:r>
            <a:r>
              <a:rPr lang="ru-RU" sz="2800" dirty="0" err="1"/>
              <a:t>th</a:t>
            </a:r>
            <a:r>
              <a:rPr lang="ru-RU" sz="2800" dirty="0"/>
              <a:t>' </a:t>
            </a:r>
            <a:r>
              <a:rPr lang="ru-RU" sz="2800" dirty="0" err="1"/>
              <a:t>handsomest</a:t>
            </a:r>
            <a:r>
              <a:rPr lang="ru-RU" sz="2800" dirty="0"/>
              <a:t>, </a:t>
            </a:r>
            <a:r>
              <a:rPr lang="ru-RU" sz="2800" dirty="0" err="1"/>
              <a:t>she's</a:t>
            </a:r>
            <a:r>
              <a:rPr lang="ru-RU" sz="2800" dirty="0"/>
              <a:t> </a:t>
            </a:r>
            <a:r>
              <a:rPr lang="ru-RU" sz="2800" dirty="0" err="1"/>
              <a:t>noan</a:t>
            </a:r>
            <a:r>
              <a:rPr lang="ru-RU" sz="2800" dirty="0"/>
              <a:t> </a:t>
            </a:r>
            <a:r>
              <a:rPr lang="ru-RU" sz="2800" dirty="0" err="1"/>
              <a:t>faa</a:t>
            </a:r>
            <a:r>
              <a:rPr lang="ru-RU" sz="2800" dirty="0"/>
              <a:t>''l,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varry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 err="1"/>
              <a:t>good-natured</a:t>
            </a:r>
            <a:r>
              <a:rPr lang="ru-RU" sz="2800" dirty="0"/>
              <a:t>; </a:t>
            </a:r>
            <a:r>
              <a:rPr lang="ru-RU" sz="2800" dirty="0" err="1"/>
              <a:t>and</a:t>
            </a:r>
            <a:r>
              <a:rPr lang="ru-RU" sz="2800" dirty="0"/>
              <a:t> i' </a:t>
            </a:r>
            <a:r>
              <a:rPr lang="ru-RU" sz="2800" dirty="0" err="1"/>
              <a:t>his</a:t>
            </a:r>
            <a:r>
              <a:rPr lang="ru-RU" sz="2800" dirty="0"/>
              <a:t> </a:t>
            </a:r>
            <a:r>
              <a:rPr lang="ru-RU" sz="2800" dirty="0" err="1"/>
              <a:t>een</a:t>
            </a:r>
            <a:r>
              <a:rPr lang="ru-RU" sz="2800" dirty="0"/>
              <a:t> </a:t>
            </a:r>
            <a:r>
              <a:rPr lang="ru-RU" sz="2800" dirty="0" err="1"/>
              <a:t>she's</a:t>
            </a:r>
            <a:r>
              <a:rPr lang="ru-RU" sz="2800" dirty="0"/>
              <a:t> </a:t>
            </a:r>
            <a:r>
              <a:rPr lang="ru-RU" sz="2800" dirty="0" err="1"/>
              <a:t>fair</a:t>
            </a:r>
            <a:r>
              <a:rPr lang="ru-RU" sz="2800" dirty="0"/>
              <a:t> </a:t>
            </a:r>
            <a:r>
              <a:rPr lang="ru-RU" sz="2800" dirty="0" err="1"/>
              <a:t>beauti</a:t>
            </a:r>
            <a:r>
              <a:rPr lang="ru-RU" sz="2800" dirty="0"/>
              <a:t>-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/>
              <a:t>    </a:t>
            </a:r>
            <a:r>
              <a:rPr lang="ru-RU" sz="2800" dirty="0" err="1"/>
              <a:t>ful</a:t>
            </a:r>
            <a:r>
              <a:rPr lang="ru-RU" sz="2800" dirty="0"/>
              <a:t>, </a:t>
            </a:r>
            <a:r>
              <a:rPr lang="ru-RU" sz="2800" dirty="0" err="1"/>
              <a:t>onybody</a:t>
            </a:r>
            <a:r>
              <a:rPr lang="ru-RU" sz="2800" dirty="0"/>
              <a:t> </a:t>
            </a:r>
            <a:r>
              <a:rPr lang="ru-RU" sz="2800" dirty="0" err="1"/>
              <a:t>may</a:t>
            </a:r>
            <a:r>
              <a:rPr lang="ru-RU" sz="2800" dirty="0"/>
              <a:t> </a:t>
            </a:r>
            <a:r>
              <a:rPr lang="ru-RU" sz="2800" dirty="0" err="1"/>
              <a:t>see</a:t>
            </a:r>
            <a:r>
              <a:rPr lang="ru-RU" sz="2800" dirty="0"/>
              <a:t> </a:t>
            </a:r>
            <a:r>
              <a:rPr lang="ru-RU" sz="2800" dirty="0" err="1"/>
              <a:t>that</a:t>
            </a:r>
            <a:r>
              <a:rPr lang="ru-RU" sz="2800" dirty="0"/>
              <a:t>.‘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/>
              <a:t>     474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/>
              <a:t>JANE EYRE                     475</a:t>
            </a:r>
          </a:p>
        </p:txBody>
      </p:sp>
    </p:spTree>
    <p:extLst>
      <p:ext uri="{BB962C8B-B14F-4D97-AF65-F5344CB8AC3E}">
        <p14:creationId xmlns:p14="http://schemas.microsoft.com/office/powerpoint/2010/main" val="26711441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A9869D8E-4000-4F5B-8A0B-C682F49DEE84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427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946FA27C-1CDC-4FDB-8E58-A65CFC849E2C}" type="slidenum">
              <a:rPr lang="ru-RU" altLang="en-US">
                <a:latin typeface="Arial" panose="020B0604020202020204" pitchFamily="34" charset="0"/>
              </a:rPr>
              <a:pPr eaLnBrk="1" hangingPunct="1"/>
              <a:t>64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23590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/>
              <a:t>Стандарты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428625" y="143035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ru-RU" sz="2800" dirty="0"/>
              <a:t>Пример: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/>
              <a:t>		</a:t>
            </a:r>
            <a:r>
              <a:rPr lang="ru-RU" sz="2800" dirty="0" err="1"/>
              <a:t>In</a:t>
            </a:r>
            <a:r>
              <a:rPr lang="ru-RU" sz="2800" dirty="0"/>
              <a:t> </a:t>
            </a:r>
            <a:r>
              <a:rPr lang="ru-RU" sz="2800" dirty="0" err="1"/>
              <a:t>passing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door</a:t>
            </a:r>
            <a:r>
              <a:rPr lang="ru-RU" sz="2800" dirty="0"/>
              <a:t> </a:t>
            </a:r>
            <a:r>
              <a:rPr lang="ru-RU" sz="2800" dirty="0" err="1"/>
              <a:t>of</a:t>
            </a:r>
            <a:r>
              <a:rPr lang="ru-RU" sz="2800" dirty="0"/>
              <a:t> </a:t>
            </a:r>
            <a:r>
              <a:rPr lang="ru-RU" sz="2800" dirty="0" err="1"/>
              <a:t>that</a:t>
            </a:r>
            <a:r>
              <a:rPr lang="ru-RU" sz="2800" dirty="0"/>
              <a:t> </a:t>
            </a:r>
            <a:r>
              <a:rPr lang="ru-RU" sz="2800" dirty="0" err="1"/>
              <a:t>sanctum</a:t>
            </a:r>
            <a:r>
              <a:rPr lang="ru-RU" sz="2800" dirty="0"/>
              <a:t> </a:t>
            </a:r>
            <a:r>
              <a:rPr lang="ru-RU" sz="2800" dirty="0" err="1"/>
              <a:t>some</a:t>
            </a:r>
            <a:r>
              <a:rPr lang="ru-RU" sz="2800" dirty="0"/>
              <a:t> </a:t>
            </a:r>
            <a:r>
              <a:rPr lang="ru-RU" sz="2800" dirty="0" err="1"/>
              <a:t>time</a:t>
            </a:r>
            <a:r>
              <a:rPr lang="ru-RU" sz="2800" dirty="0"/>
              <a:t> </a:t>
            </a:r>
            <a:r>
              <a:rPr lang="ru-RU" sz="2800" dirty="0" err="1"/>
              <a:t>after</a:t>
            </a:r>
            <a:r>
              <a:rPr lang="ru-RU" sz="2800" dirty="0"/>
              <a:t>, I </a:t>
            </a:r>
            <a:r>
              <a:rPr lang="ru-RU" sz="2800" dirty="0" err="1"/>
              <a:t>caught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words</a:t>
            </a:r>
            <a:r>
              <a:rPr lang="ru-RU" sz="2800" dirty="0"/>
              <a:t> </a:t>
            </a:r>
            <a:r>
              <a:rPr lang="ru-RU" sz="2800" b="1" dirty="0">
                <a:solidFill>
                  <a:srgbClr val="FF3300"/>
                </a:solidFill>
              </a:rPr>
              <a:t>--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/>
              <a:t>		</a:t>
            </a:r>
            <a:r>
              <a:rPr lang="ru-RU" sz="2800" b="1" dirty="0">
                <a:solidFill>
                  <a:srgbClr val="FF3300"/>
                </a:solidFill>
              </a:rPr>
              <a:t>'</a:t>
            </a:r>
            <a:r>
              <a:rPr lang="ru-RU" sz="2800" dirty="0" err="1"/>
              <a:t>She</a:t>
            </a:r>
            <a:r>
              <a:rPr lang="ru-RU" sz="2800" b="1" dirty="0" err="1">
                <a:solidFill>
                  <a:srgbClr val="FF3300"/>
                </a:solidFill>
              </a:rPr>
              <a:t>'</a:t>
            </a:r>
            <a:r>
              <a:rPr lang="ru-RU" sz="2800" dirty="0" err="1"/>
              <a:t>ll</a:t>
            </a:r>
            <a:r>
              <a:rPr lang="ru-RU" sz="2800" dirty="0"/>
              <a:t> </a:t>
            </a:r>
            <a:r>
              <a:rPr lang="ru-RU" sz="2800" dirty="0" err="1"/>
              <a:t>happen</a:t>
            </a:r>
            <a:r>
              <a:rPr lang="ru-RU" sz="2800" dirty="0"/>
              <a:t> </a:t>
            </a:r>
            <a:r>
              <a:rPr lang="ru-RU" sz="2800" dirty="0" err="1"/>
              <a:t>do</a:t>
            </a:r>
            <a:r>
              <a:rPr lang="ru-RU" sz="2800" dirty="0"/>
              <a:t> </a:t>
            </a:r>
            <a:r>
              <a:rPr lang="ru-RU" sz="2800" dirty="0" err="1"/>
              <a:t>better</a:t>
            </a:r>
            <a:r>
              <a:rPr lang="ru-RU" sz="2800" dirty="0"/>
              <a:t> </a:t>
            </a:r>
            <a:r>
              <a:rPr lang="ru-RU" sz="2800" dirty="0" err="1"/>
              <a:t>for</a:t>
            </a:r>
            <a:r>
              <a:rPr lang="ru-RU" sz="2800" dirty="0"/>
              <a:t> </a:t>
            </a:r>
            <a:r>
              <a:rPr lang="ru-RU" sz="2800" dirty="0" err="1"/>
              <a:t>him</a:t>
            </a:r>
            <a:r>
              <a:rPr lang="ru-RU" sz="2800" dirty="0"/>
              <a:t> </a:t>
            </a:r>
            <a:r>
              <a:rPr lang="ru-RU" sz="2800" dirty="0" err="1"/>
              <a:t>nor</a:t>
            </a:r>
            <a:r>
              <a:rPr lang="ru-RU" sz="2800" dirty="0"/>
              <a:t> </a:t>
            </a:r>
            <a:r>
              <a:rPr lang="ru-RU" sz="2800" dirty="0" err="1"/>
              <a:t>ony</a:t>
            </a:r>
            <a:r>
              <a:rPr lang="ru-RU" sz="2800" dirty="0"/>
              <a:t> o' f </a:t>
            </a:r>
            <a:r>
              <a:rPr lang="ru-RU" sz="2800" dirty="0" err="1"/>
              <a:t>grand</a:t>
            </a:r>
            <a:r>
              <a:rPr lang="ru-RU" sz="2800" dirty="0"/>
              <a:t> </a:t>
            </a:r>
            <a:r>
              <a:rPr lang="ru-RU" sz="2800" dirty="0" err="1"/>
              <a:t>ladies</a:t>
            </a:r>
            <a:r>
              <a:rPr lang="ru-RU" sz="2800" dirty="0"/>
              <a:t>.'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again</a:t>
            </a:r>
            <a:r>
              <a:rPr lang="ru-RU" sz="2800" dirty="0"/>
              <a:t>, '</a:t>
            </a:r>
            <a:r>
              <a:rPr lang="ru-RU" sz="2800" dirty="0" err="1"/>
              <a:t>If</a:t>
            </a:r>
            <a:r>
              <a:rPr lang="ru-RU" sz="2800" dirty="0"/>
              <a:t> </a:t>
            </a:r>
            <a:r>
              <a:rPr lang="ru-RU" sz="2800" dirty="0" err="1"/>
              <a:t>she</a:t>
            </a:r>
            <a:r>
              <a:rPr lang="ru-RU" sz="2800" dirty="0"/>
              <a:t> </a:t>
            </a:r>
            <a:r>
              <a:rPr lang="ru-RU" sz="2800" dirty="0" err="1"/>
              <a:t>ben't</a:t>
            </a:r>
            <a:r>
              <a:rPr lang="ru-RU" sz="2800" dirty="0"/>
              <a:t> </a:t>
            </a:r>
            <a:r>
              <a:rPr lang="ru-RU" sz="2800" dirty="0" err="1"/>
              <a:t>one</a:t>
            </a:r>
            <a:r>
              <a:rPr lang="ru-RU" sz="2800" dirty="0"/>
              <a:t> o' </a:t>
            </a:r>
            <a:r>
              <a:rPr lang="ru-RU" sz="2800" dirty="0" err="1"/>
              <a:t>th</a:t>
            </a:r>
            <a:r>
              <a:rPr lang="ru-RU" sz="2800" dirty="0"/>
              <a:t>' </a:t>
            </a:r>
            <a:r>
              <a:rPr lang="ru-RU" sz="2800" dirty="0" err="1"/>
              <a:t>handsomest</a:t>
            </a:r>
            <a:r>
              <a:rPr lang="ru-RU" sz="2800" dirty="0"/>
              <a:t>, </a:t>
            </a:r>
            <a:r>
              <a:rPr lang="ru-RU" sz="2800" dirty="0" err="1"/>
              <a:t>she's</a:t>
            </a:r>
            <a:r>
              <a:rPr lang="ru-RU" sz="2800" dirty="0"/>
              <a:t> </a:t>
            </a:r>
            <a:r>
              <a:rPr lang="ru-RU" sz="2800" dirty="0" err="1"/>
              <a:t>noan</a:t>
            </a:r>
            <a:r>
              <a:rPr lang="ru-RU" sz="2800" dirty="0"/>
              <a:t> </a:t>
            </a:r>
            <a:r>
              <a:rPr lang="ru-RU" sz="2800" b="1" dirty="0" err="1">
                <a:solidFill>
                  <a:srgbClr val="FF3300"/>
                </a:solidFill>
              </a:rPr>
              <a:t>faa</a:t>
            </a:r>
            <a:r>
              <a:rPr lang="ru-RU" sz="2800" b="1" dirty="0">
                <a:solidFill>
                  <a:srgbClr val="FF3300"/>
                </a:solidFill>
              </a:rPr>
              <a:t>''l</a:t>
            </a:r>
            <a:r>
              <a:rPr lang="ru-RU" sz="2800" dirty="0"/>
              <a:t>,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varry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 err="1"/>
              <a:t>good-natured</a:t>
            </a:r>
            <a:r>
              <a:rPr lang="ru-RU" sz="2800" dirty="0"/>
              <a:t>; </a:t>
            </a:r>
            <a:r>
              <a:rPr lang="ru-RU" sz="2800" dirty="0" err="1"/>
              <a:t>and</a:t>
            </a:r>
            <a:r>
              <a:rPr lang="ru-RU" sz="2800" dirty="0"/>
              <a:t> i' </a:t>
            </a:r>
            <a:r>
              <a:rPr lang="ru-RU" sz="2800" dirty="0" err="1"/>
              <a:t>his</a:t>
            </a:r>
            <a:r>
              <a:rPr lang="ru-RU" sz="2800" dirty="0"/>
              <a:t> </a:t>
            </a:r>
            <a:r>
              <a:rPr lang="ru-RU" sz="2800" dirty="0" err="1"/>
              <a:t>een</a:t>
            </a:r>
            <a:r>
              <a:rPr lang="ru-RU" sz="2800" dirty="0"/>
              <a:t> </a:t>
            </a:r>
            <a:r>
              <a:rPr lang="ru-RU" sz="2800" dirty="0" err="1"/>
              <a:t>she's</a:t>
            </a:r>
            <a:r>
              <a:rPr lang="ru-RU" sz="2800" dirty="0"/>
              <a:t> </a:t>
            </a:r>
            <a:r>
              <a:rPr lang="ru-RU" sz="2800" dirty="0" err="1"/>
              <a:t>fair</a:t>
            </a:r>
            <a:r>
              <a:rPr lang="ru-RU" sz="2800" dirty="0"/>
              <a:t> </a:t>
            </a:r>
            <a:r>
              <a:rPr lang="ru-RU" sz="2800" dirty="0" err="1"/>
              <a:t>beauti</a:t>
            </a:r>
            <a:r>
              <a:rPr lang="ru-RU" sz="2800" dirty="0"/>
              <a:t>-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/>
              <a:t>    </a:t>
            </a:r>
            <a:r>
              <a:rPr lang="ru-RU" sz="2800" dirty="0" err="1"/>
              <a:t>ful</a:t>
            </a:r>
            <a:r>
              <a:rPr lang="ru-RU" sz="2800" dirty="0"/>
              <a:t>, </a:t>
            </a:r>
            <a:r>
              <a:rPr lang="ru-RU" sz="2800" dirty="0" err="1"/>
              <a:t>onybody</a:t>
            </a:r>
            <a:r>
              <a:rPr lang="ru-RU" sz="2800" dirty="0"/>
              <a:t> </a:t>
            </a:r>
            <a:r>
              <a:rPr lang="ru-RU" sz="2800" dirty="0" err="1"/>
              <a:t>may</a:t>
            </a:r>
            <a:r>
              <a:rPr lang="ru-RU" sz="2800" dirty="0"/>
              <a:t> </a:t>
            </a:r>
            <a:r>
              <a:rPr lang="ru-RU" sz="2800" dirty="0" err="1"/>
              <a:t>see</a:t>
            </a:r>
            <a:r>
              <a:rPr lang="ru-RU" sz="2800" dirty="0"/>
              <a:t> </a:t>
            </a:r>
            <a:r>
              <a:rPr lang="ru-RU" sz="2800" dirty="0" err="1"/>
              <a:t>that</a:t>
            </a:r>
            <a:r>
              <a:rPr lang="ru-RU" sz="2800" dirty="0"/>
              <a:t>.‘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b="1" dirty="0">
                <a:solidFill>
                  <a:srgbClr val="FF3300"/>
                </a:solidFill>
              </a:rPr>
              <a:t>474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b="1" dirty="0">
                <a:solidFill>
                  <a:srgbClr val="FF3300"/>
                </a:solidFill>
              </a:rPr>
              <a:t>JANE EYRE                     475</a:t>
            </a:r>
          </a:p>
        </p:txBody>
      </p:sp>
    </p:spTree>
    <p:extLst>
      <p:ext uri="{BB962C8B-B14F-4D97-AF65-F5344CB8AC3E}">
        <p14:creationId xmlns:p14="http://schemas.microsoft.com/office/powerpoint/2010/main" val="7585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E1AAF4CE-43D5-4348-80EC-7C2A2EE0FE09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5299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C8A55614-B772-4D78-AE78-FB67B022CDDE}" type="slidenum">
              <a:rPr lang="ru-RU" altLang="en-US">
                <a:latin typeface="Arial" panose="020B0604020202020204" pitchFamily="34" charset="0"/>
              </a:rPr>
              <a:pPr eaLnBrk="1" hangingPunct="1"/>
              <a:t>65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/>
              <a:t>Стандарты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964612" cy="4525962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/>
              <a:t>In passing the door of </a:t>
            </a:r>
            <a:br>
              <a:rPr lang="ru-RU" sz="2800"/>
            </a:br>
            <a:r>
              <a:rPr lang="ru-RU" sz="2800"/>
              <a:t>that sanctum some time after, I caught the words &amp;dash;</a:t>
            </a:r>
          </a:p>
          <a:p>
            <a:pPr eaLnBrk="1" hangingPunct="1">
              <a:defRPr/>
            </a:pPr>
            <a:r>
              <a:rPr lang="ru-RU" sz="2800"/>
              <a:t>&lt;p&gt;&lt;q&gt;She'll happen do better for him nor ony o' t' grand </a:t>
            </a:r>
            <a:br>
              <a:rPr lang="ru-RU" sz="2800"/>
            </a:br>
            <a:r>
              <a:rPr lang="ru-RU" sz="2800"/>
              <a:t>ladies.&lt;/q&gt; And again, &lt;q&gt;If she ben't one o' th' </a:t>
            </a:r>
            <a:br>
              <a:rPr lang="ru-RU" sz="2800"/>
            </a:br>
            <a:r>
              <a:rPr lang="ru-RU" sz="2800"/>
              <a:t>handsomest, she's noan fa&amp;agrave;l, and varry good-natured; </a:t>
            </a:r>
            <a:br>
              <a:rPr lang="ru-RU" sz="2800"/>
            </a:br>
            <a:r>
              <a:rPr lang="ru-RU" sz="2800"/>
              <a:t>and i' his een she's fair beautiful, onybody may see </a:t>
            </a:r>
            <a:br>
              <a:rPr lang="ru-RU" sz="2800"/>
            </a:br>
            <a:r>
              <a:rPr lang="ru-RU" sz="2800"/>
              <a:t>that.&lt;/q&gt;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sz="2800"/>
              <a:t>    &lt;pb n='475'&gt; </a:t>
            </a:r>
          </a:p>
        </p:txBody>
      </p:sp>
    </p:spTree>
    <p:extLst>
      <p:ext uri="{BB962C8B-B14F-4D97-AF65-F5344CB8AC3E}">
        <p14:creationId xmlns:p14="http://schemas.microsoft.com/office/powerpoint/2010/main" val="3130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9189847C-053E-44D0-8F5E-4955E546B0DE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6323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CC67D647-0C25-4D26-A0B0-6EC0DCD0407E}" type="slidenum">
              <a:rPr lang="ru-RU" altLang="en-US">
                <a:latin typeface="Arial" panose="020B0604020202020204" pitchFamily="34" charset="0"/>
              </a:rPr>
              <a:pPr eaLnBrk="1" hangingPunct="1"/>
              <a:t>66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260350"/>
            <a:ext cx="8382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/>
              <a:t>Стандарты разметки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TEI – text encoding initiative</a:t>
            </a:r>
            <a:r>
              <a:rPr lang="ru-RU"/>
              <a:t> </a:t>
            </a:r>
            <a:endParaRPr lang="en-US"/>
          </a:p>
          <a:p>
            <a:pPr eaLnBrk="1" hangingPunct="1">
              <a:defRPr/>
            </a:pPr>
            <a:r>
              <a:rPr lang="en-US">
                <a:cs typeface="Times New Roman" pitchFamily="18" charset="0"/>
              </a:rPr>
              <a:t>EAGLES</a:t>
            </a:r>
            <a:r>
              <a:rPr lang="en-US"/>
              <a:t> </a:t>
            </a:r>
            <a:r>
              <a:rPr lang="ru-RU"/>
              <a:t>-</a:t>
            </a:r>
            <a:r>
              <a:rPr lang="en-US">
                <a:cs typeface="Arial" charset="0"/>
              </a:rPr>
              <a:t>Expert Advisory Group on Language 			Engineering Standards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 </a:t>
            </a:r>
            <a:endParaRPr lang="ru-RU"/>
          </a:p>
          <a:p>
            <a:pPr eaLnBrk="1" hangingPunct="1">
              <a:defRPr/>
            </a:pPr>
            <a:r>
              <a:rPr lang="en-US"/>
              <a:t>SGML </a:t>
            </a:r>
            <a:r>
              <a:rPr lang="ru-RU"/>
              <a:t>- </a:t>
            </a:r>
            <a:r>
              <a:rPr lang="en-US"/>
              <a:t>Standard Generalised Markup Language </a:t>
            </a:r>
            <a:endParaRPr lang="ru-RU"/>
          </a:p>
          <a:p>
            <a:pPr eaLnBrk="1" hangingPunct="1">
              <a:defRPr/>
            </a:pPr>
            <a:r>
              <a:rPr lang="en-US"/>
              <a:t>XML  </a:t>
            </a:r>
            <a:r>
              <a:rPr lang="ru-RU"/>
              <a:t>(</a:t>
            </a:r>
            <a:r>
              <a:rPr lang="en-US">
                <a:cs typeface="Arial" charset="0"/>
              </a:rPr>
              <a:t>Extensible Markup Language</a:t>
            </a:r>
            <a:r>
              <a:rPr lang="ru-RU"/>
              <a:t>) - язык разметки документов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63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485B1A05-39EA-43F6-A86D-693DF35588D9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734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F6941378-67BB-4245-AD12-7E9610D8D802}" type="slidenum">
              <a:rPr lang="ru-RU" altLang="en-US">
                <a:latin typeface="Arial" panose="020B0604020202020204" pitchFamily="34" charset="0"/>
              </a:rPr>
              <a:pPr eaLnBrk="1" hangingPunct="1"/>
              <a:t>67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85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28600"/>
            <a:ext cx="8518525" cy="1471613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/>
              <a:t>Другие международные проекты и стандарты  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540750" cy="4392613"/>
          </a:xfrm>
        </p:spPr>
        <p:txBody>
          <a:bodyPr/>
          <a:lstStyle/>
          <a:p>
            <a:pPr marL="0" indent="5334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sz="2800">
                <a:effectLst/>
              </a:rPr>
              <a:t>стандарт</a:t>
            </a:r>
            <a:r>
              <a:rPr lang="en-US" altLang="en-US" sz="2800">
                <a:effectLst/>
              </a:rPr>
              <a:t> CES (Corpus Encoding Standard)</a:t>
            </a:r>
            <a:r>
              <a:rPr lang="ru-RU" altLang="en-US" sz="2800">
                <a:effectLst/>
              </a:rPr>
              <a:t>;</a:t>
            </a:r>
          </a:p>
          <a:p>
            <a:pPr marL="0" indent="5334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sz="2800">
                <a:effectLst/>
              </a:rPr>
              <a:t>стандарт</a:t>
            </a:r>
            <a:r>
              <a:rPr lang="en-US" altLang="en-US" sz="2800">
                <a:effectLst/>
              </a:rPr>
              <a:t> XCES (Corpus Encoding Standard for XML)</a:t>
            </a:r>
            <a:r>
              <a:rPr lang="ru-RU" altLang="en-US" sz="2800">
                <a:effectLst/>
              </a:rPr>
              <a:t>;</a:t>
            </a:r>
          </a:p>
          <a:p>
            <a:pPr marL="0" indent="5334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sz="2800">
                <a:effectLst/>
              </a:rPr>
              <a:t>проект</a:t>
            </a:r>
            <a:r>
              <a:rPr lang="en-US" altLang="en-US" sz="2800">
                <a:effectLst/>
              </a:rPr>
              <a:t>  ISLE (International Standards for Language Engineering)</a:t>
            </a:r>
            <a:r>
              <a:rPr lang="ru-RU" altLang="en-US" sz="2800">
                <a:effectLst/>
              </a:rPr>
              <a:t>;</a:t>
            </a:r>
          </a:p>
          <a:p>
            <a:pPr marL="0" indent="5334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en-US" sz="2800">
                <a:effectLst/>
              </a:rPr>
              <a:t>стандарт</a:t>
            </a:r>
            <a:r>
              <a:rPr lang="en-US" altLang="en-US" sz="2800">
                <a:effectLst/>
              </a:rPr>
              <a:t> CDIF (Corpus Document Interchange Format,  BNC)</a:t>
            </a:r>
            <a:r>
              <a:rPr lang="ru-RU" altLang="en-US" sz="280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16276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216F5020-0364-496B-BEEC-0903670797C3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8371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6919D0C1-32F1-41B0-B762-AE9504816F85}" type="slidenum">
              <a:rPr lang="ru-RU" altLang="en-US">
                <a:latin typeface="Arial" panose="020B0604020202020204" pitchFamily="34" charset="0"/>
              </a:rPr>
              <a:pPr eaLnBrk="1" hangingPunct="1"/>
              <a:t>68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87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200"/>
              <a:t>Группа</a:t>
            </a:r>
            <a:r>
              <a:rPr lang="en-US" sz="3200"/>
              <a:t> </a:t>
            </a:r>
            <a:r>
              <a:rPr lang="ru-RU" sz="3200"/>
              <a:t>стандартов</a:t>
            </a:r>
            <a:r>
              <a:rPr lang="en-US" sz="3200"/>
              <a:t> TEI </a:t>
            </a:r>
            <a:r>
              <a:rPr lang="ru-RU" sz="3200"/>
              <a:t>для</a:t>
            </a:r>
            <a:r>
              <a:rPr lang="en-US" sz="3200"/>
              <a:t> </a:t>
            </a:r>
            <a:r>
              <a:rPr lang="ru-RU" sz="3200"/>
              <a:t>корпусов</a:t>
            </a:r>
            <a:br>
              <a:rPr lang="ru-RU" sz="3200"/>
            </a:br>
            <a:r>
              <a:rPr lang="ru-RU" sz="3200"/>
              <a:t>(</a:t>
            </a:r>
            <a:r>
              <a:rPr lang="cs-CZ" sz="3200"/>
              <a:t>TEI  P</a:t>
            </a:r>
            <a:r>
              <a:rPr lang="ru-RU" sz="3200"/>
              <a:t>4, </a:t>
            </a:r>
            <a:r>
              <a:rPr lang="cs-CZ" sz="3200"/>
              <a:t>TEI  P</a:t>
            </a:r>
            <a:r>
              <a:rPr lang="ru-RU" sz="3200"/>
              <a:t>5)</a:t>
            </a:r>
            <a:r>
              <a:rPr lang="ru-RU"/>
              <a:t> 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540750" cy="4176713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en-US">
                <a:effectLst/>
              </a:rPr>
              <a:t>Схема описания документа: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ru-RU" altLang="en-US">
              <a:effectLst/>
            </a:endParaRPr>
          </a:p>
          <a:p>
            <a:pPr marL="533400" indent="-533400" eaLnBrk="1" hangingPunct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библиографическое описание текста, </a:t>
            </a:r>
          </a:p>
          <a:p>
            <a:pPr marL="533400" indent="-533400" eaLnBrk="1" hangingPunct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собственно метаописание текста и </a:t>
            </a:r>
          </a:p>
          <a:p>
            <a:pPr marL="533400" indent="-533400" eaLnBrk="1" hangingPunct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"технологическое" описание: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en-US">
                <a:effectLst/>
              </a:rPr>
              <a:t>		</a:t>
            </a:r>
            <a:r>
              <a:rPr lang="ru-RU" altLang="en-US" sz="2400">
                <a:effectLst/>
              </a:rPr>
              <a:t>кодировка текста, история создания электронной версии и т.п.</a:t>
            </a:r>
          </a:p>
        </p:txBody>
      </p:sp>
    </p:spTree>
    <p:extLst>
      <p:ext uri="{BB962C8B-B14F-4D97-AF65-F5344CB8AC3E}">
        <p14:creationId xmlns:p14="http://schemas.microsoft.com/office/powerpoint/2010/main" val="37579005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AC63CEC8-F672-4EAF-98C4-81989957D428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9395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68E3ED44-B8A1-4A53-A00C-A7253A07AFFE}" type="slidenum">
              <a:rPr lang="ru-RU" altLang="en-US">
                <a:latin typeface="Arial" panose="020B0604020202020204" pitchFamily="34" charset="0"/>
              </a:rPr>
              <a:pPr eaLnBrk="1" hangingPunct="1"/>
              <a:t>69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89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/>
              <a:t>Стандарт</a:t>
            </a:r>
            <a:r>
              <a:rPr lang="en-US" sz="4000"/>
              <a:t> </a:t>
            </a:r>
            <a:r>
              <a:rPr lang="cs-CZ" sz="4000"/>
              <a:t>T</a:t>
            </a:r>
            <a:r>
              <a:rPr lang="en-US" sz="4000"/>
              <a:t>ext Encoding Initiative (TEI)</a:t>
            </a:r>
            <a:r>
              <a:rPr lang="ru-RU" sz="4000"/>
              <a:t> 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57338"/>
            <a:ext cx="8496300" cy="453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AutoNum type="arabicPeriod"/>
            </a:pPr>
            <a:r>
              <a:rPr lang="ru-RU" altLang="en-US" sz="2000" b="1" i="1">
                <a:effectLst/>
                <a:latin typeface="Times New Roman" panose="02020603050405020304" pitchFamily="18" charset="0"/>
              </a:rPr>
              <a:t>формальное описание текста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en-US" sz="2000">
                <a:effectLst/>
              </a:rPr>
              <a:t>		Название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en-US" sz="2000">
                <a:effectLst/>
              </a:rPr>
              <a:t>		Автор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en-US" sz="2000">
                <a:effectLst/>
              </a:rPr>
              <a:t>		Год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en-US" sz="2000">
                <a:effectLst/>
              </a:rPr>
              <a:t>		Размер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en-US" sz="2000">
                <a:effectLst/>
              </a:rPr>
              <a:t>		………</a:t>
            </a:r>
          </a:p>
          <a:p>
            <a:pPr marL="533400" indent="-533400" eaLnBrk="1" hangingPunct="1">
              <a:buFont typeface="Arial" panose="020B0604020202020204" pitchFamily="34" charset="0"/>
              <a:buAutoNum type="arabicPeriod" startAt="2"/>
            </a:pPr>
            <a:r>
              <a:rPr lang="ru-RU" altLang="en-US" sz="2000" b="1" i="1">
                <a:effectLst/>
                <a:latin typeface="Times New Roman" panose="02020603050405020304" pitchFamily="18" charset="0"/>
              </a:rPr>
              <a:t>содержательное описание текста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en-US" sz="2000">
                <a:effectLst/>
              </a:rPr>
              <a:t>		Жанр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en-US" sz="2000">
                <a:effectLst/>
              </a:rPr>
              <a:t>		Стиль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en-US" sz="2000">
                <a:effectLst/>
              </a:rPr>
              <a:t>		Целевая аудитория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en-US" sz="2000">
                <a:effectLst/>
              </a:rPr>
              <a:t>		Время создания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en-US" sz="2000" b="1" i="1">
                <a:effectLst/>
              </a:rPr>
              <a:t>		………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ru-RU" altLang="en-US" sz="2000" b="1" i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937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en-US" sz="2800" dirty="0"/>
              <a:t>Пример</a:t>
            </a:r>
            <a:r>
              <a:rPr lang="ru-RU" altLang="en-US" sz="3200" dirty="0"/>
              <a:t> </a:t>
            </a:r>
            <a:r>
              <a:rPr lang="en-US" altLang="en-US" sz="3200" dirty="0"/>
              <a:t>4</a:t>
            </a:r>
            <a:endParaRPr lang="ru-RU" altLang="en-US" sz="32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71427"/>
            <a:ext cx="8229600" cy="3164433"/>
          </a:xfrm>
          <a:prstGeom prst="rect">
            <a:avLst/>
          </a:prstGeom>
        </p:spPr>
      </p:pic>
      <p:sp>
        <p:nvSpPr>
          <p:cNvPr id="13314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5F80765-3230-44E8-AA40-8AFE5C8A0BBC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331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58046F58-42E3-4D3C-91E1-5A6A24258BB7}" type="slidenum">
              <a:rPr lang="ru-RU" altLang="en-US">
                <a:latin typeface="Arial" panose="020B0604020202020204" pitchFamily="34" charset="0"/>
              </a:rPr>
              <a:pPr/>
              <a:t>7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C5AD81C2-C14A-45FB-A530-2E20892FA552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0419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92C6989C-1C6F-49C7-AD92-9A3295476291}" type="slidenum">
              <a:rPr lang="ru-RU" altLang="en-US">
                <a:latin typeface="Arial" panose="020B0604020202020204" pitchFamily="34" charset="0"/>
              </a:rPr>
              <a:pPr eaLnBrk="1" hangingPunct="1"/>
              <a:t>70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91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TEI</a:t>
            </a:r>
            <a:endParaRPr lang="ru-RU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40750" cy="4175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en-US" dirty="0">
                <a:effectLst/>
              </a:rPr>
              <a:t>	</a:t>
            </a:r>
            <a:r>
              <a:rPr lang="en-US" altLang="en-US" dirty="0">
                <a:effectLst/>
              </a:rPr>
              <a:t>TEI </a:t>
            </a:r>
            <a:r>
              <a:rPr lang="ru-RU" altLang="en-US" dirty="0">
                <a:effectLst/>
              </a:rPr>
              <a:t>– универсальное множество, из которого создатель корпуса может выбрать любое подмножество, релевантное для своей конкретной задачи. </a:t>
            </a:r>
          </a:p>
        </p:txBody>
      </p:sp>
    </p:spTree>
    <p:extLst>
      <p:ext uri="{BB962C8B-B14F-4D97-AF65-F5344CB8AC3E}">
        <p14:creationId xmlns:p14="http://schemas.microsoft.com/office/powerpoint/2010/main" val="40874542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D81E4D89-330C-487A-B853-A1D6C01649F8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1443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5DCA1767-DD5B-42A2-BBD3-9FF6B3A5B1C0}" type="slidenum">
              <a:rPr lang="ru-RU" altLang="en-US">
                <a:latin typeface="Arial" panose="020B0604020202020204" pitchFamily="34" charset="0"/>
              </a:rPr>
              <a:pPr eaLnBrk="1" hangingPunct="1"/>
              <a:t>71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93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333375"/>
            <a:ext cx="8785225" cy="194468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Pizza Chef</a:t>
            </a:r>
            <a:r>
              <a:rPr lang="ru-RU" sz="3200"/>
              <a:t>:</a:t>
            </a:r>
            <a:br>
              <a:rPr lang="ru-RU" sz="3200"/>
            </a:br>
            <a:r>
              <a:rPr lang="ru-RU" sz="3200"/>
              <a:t>технология и программное обеспечение</a:t>
            </a:r>
            <a:br>
              <a:rPr lang="ru-RU" sz="3200"/>
            </a:br>
            <a:r>
              <a:rPr lang="ru-RU" sz="3200"/>
              <a:t>для создания собственного подмножества </a:t>
            </a:r>
            <a:r>
              <a:rPr lang="cs-CZ" sz="3200"/>
              <a:t>TEI</a:t>
            </a:r>
            <a:r>
              <a:rPr lang="ru-RU" sz="3200"/>
              <a:t/>
            </a:r>
            <a:br>
              <a:rPr lang="ru-RU" sz="3200"/>
            </a:br>
            <a:r>
              <a:rPr lang="ru-RU" sz="2400"/>
              <a:t>(</a:t>
            </a:r>
            <a:r>
              <a:rPr lang="en-US" sz="2400"/>
              <a:t>TEI Lite</a:t>
            </a:r>
            <a:r>
              <a:rPr lang="ru-RU" sz="2400"/>
              <a:t>, </a:t>
            </a:r>
            <a:r>
              <a:rPr lang="en-US" sz="2400"/>
              <a:t>Burnard</a:t>
            </a:r>
            <a:r>
              <a:rPr lang="ru-RU" sz="2400"/>
              <a:t> &amp; </a:t>
            </a:r>
            <a:r>
              <a:rPr lang="en-US" sz="2400"/>
              <a:t>Sperberg</a:t>
            </a:r>
            <a:r>
              <a:rPr lang="ru-RU" sz="2400"/>
              <a:t>-</a:t>
            </a:r>
            <a:r>
              <a:rPr lang="en-US" sz="2400"/>
              <a:t>McQueen</a:t>
            </a:r>
            <a:r>
              <a:rPr lang="ru-RU" sz="2400"/>
              <a:t> 1995)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565400"/>
            <a:ext cx="8540750" cy="3600450"/>
          </a:xfrm>
        </p:spPr>
        <p:txBody>
          <a:bodyPr/>
          <a:lstStyle/>
          <a:p>
            <a:pPr marL="0" indent="6223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ru-RU" altLang="en-US" sz="2400">
                <a:effectLst/>
              </a:rPr>
              <a:t>Выбрать нужное подмножество тэгов (проза, речь, словарь и т.п.)</a:t>
            </a:r>
          </a:p>
          <a:p>
            <a:pPr marL="0" indent="6223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ru-RU" altLang="en-US" sz="2400">
                <a:effectLst/>
              </a:rPr>
              <a:t>Выбрать стандарт кодирования (</a:t>
            </a:r>
            <a:r>
              <a:rPr lang="en-US" altLang="en-US" sz="2400">
                <a:effectLst/>
              </a:rPr>
              <a:t>ISO Latin</a:t>
            </a:r>
            <a:r>
              <a:rPr lang="ru-RU" altLang="en-US" sz="2400">
                <a:effectLst/>
              </a:rPr>
              <a:t> 1, </a:t>
            </a:r>
            <a:r>
              <a:rPr lang="en-US" altLang="en-US" sz="2400">
                <a:effectLst/>
              </a:rPr>
              <a:t>ISO Cyrillic</a:t>
            </a:r>
            <a:r>
              <a:rPr lang="ru-RU" altLang="en-US" sz="2400">
                <a:effectLst/>
              </a:rPr>
              <a:t> 2 и т.п.)</a:t>
            </a:r>
          </a:p>
          <a:p>
            <a:pPr marL="0" indent="6223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ru-RU" altLang="en-US" sz="2400">
                <a:effectLst/>
              </a:rPr>
              <a:t>Создать файлы модификации для удаления или переопределения элементов</a:t>
            </a:r>
          </a:p>
          <a:p>
            <a:pPr marL="0" indent="6223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ru-RU" altLang="en-US" sz="2400">
                <a:effectLst/>
              </a:rPr>
              <a:t>Загрузить файлы модификации </a:t>
            </a:r>
          </a:p>
          <a:p>
            <a:pPr marL="0" indent="62230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ru-RU" altLang="en-US" sz="2400">
                <a:effectLst/>
              </a:rPr>
              <a:t>"Можно запекать пиццу"! -</a:t>
            </a:r>
          </a:p>
          <a:p>
            <a:pPr marL="0" indent="6223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2400">
                <a:effectLst/>
              </a:rPr>
              <a:t>	генерируется пользовательская таблица </a:t>
            </a:r>
            <a:r>
              <a:rPr lang="en-US" altLang="en-US" sz="2400">
                <a:effectLst/>
              </a:rPr>
              <a:t>DTD</a:t>
            </a:r>
            <a:r>
              <a:rPr lang="ru-RU" altLang="en-US" sz="2400">
                <a:effectLst/>
              </a:rPr>
              <a:t> </a:t>
            </a:r>
          </a:p>
          <a:p>
            <a:pPr marL="0" indent="6223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2400">
                <a:effectLst/>
              </a:rPr>
              <a:t>	для нужного подмножества </a:t>
            </a:r>
            <a:r>
              <a:rPr lang="en-US" altLang="en-US" sz="2400">
                <a:effectLst/>
              </a:rPr>
              <a:t>TEI</a:t>
            </a:r>
            <a:endParaRPr lang="ru-RU" altLang="en-US" sz="2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3106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3905DFA5-BA01-4AE6-8568-44793074BA7B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4515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8B108771-F349-4CA2-9CAC-A105A9DE0856}" type="slidenum">
              <a:rPr lang="ru-RU" altLang="en-US">
                <a:latin typeface="Arial" panose="020B0604020202020204" pitchFamily="34" charset="0"/>
              </a:rPr>
              <a:pPr eaLnBrk="1" hangingPunct="1"/>
              <a:t>72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755650" y="620713"/>
            <a:ext cx="8001000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kumimoji="1"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The example is taken from William Blake's </a:t>
            </a:r>
            <a:r>
              <a:rPr kumimoji="1"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Songs of innocence and experience</a:t>
            </a:r>
            <a:r>
              <a:rPr kumimoji="1"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(1794). </a:t>
            </a:r>
            <a:endParaRPr kumimoji="1" lang="ru-RU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en-US" sz="2000" dirty="0">
                <a:latin typeface="Arial Unicode MS" panose="020B0604020202020204" pitchFamily="34" charset="-128"/>
              </a:rPr>
              <a:t>&lt;anthology&gt; &lt;poem&gt;&lt;title&gt;The SICK ROSE&lt;/title&gt;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&lt;stanza&gt;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&lt;line&gt;O Rose thou art sick.&lt;/line&gt;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&lt;line&gt;The invisible worm,&lt;/line&gt;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&lt;line&gt;That flies in the night&lt;/line&gt;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&lt;line&gt;In the howling storm:&lt;/line&gt;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&lt;/stanza&gt;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&lt;stanza&gt;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&lt;line&gt;Has found out thy bed&lt;/line&gt;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&lt;line&gt;Of crimson joy:&lt;/line&gt;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&lt;line&gt;And his dark secret love&lt;/line&gt;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&lt;line&gt;Does thy life destroy.&lt;/line&gt;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&lt;/stanza&gt;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&lt;/poem&gt;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&lt;!-- more poems go here --&gt; </a:t>
            </a:r>
            <a:br>
              <a:rPr kumimoji="1" lang="en-US" altLang="en-US" sz="2000" dirty="0">
                <a:latin typeface="Arial Unicode MS" panose="020B0604020202020204" pitchFamily="34" charset="-128"/>
              </a:rPr>
            </a:br>
            <a:r>
              <a:rPr kumimoji="1" lang="en-US" altLang="en-US" sz="2000" dirty="0">
                <a:latin typeface="Arial Unicode MS" panose="020B0604020202020204" pitchFamily="34" charset="-128"/>
              </a:rPr>
              <a:t>&lt;/anthology&gt; </a:t>
            </a:r>
            <a:endParaRPr kumimoji="1" lang="en-US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401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FF1D9-0DB4-4BF8-AB80-0E68785358F8}" type="datetime1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1/13/2020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126B6-A347-478D-B590-931EEAC80273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95288" y="404813"/>
            <a:ext cx="8518525" cy="564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>
                <a:prstClr val="white">
                  <a:lumMod val="85000"/>
                </a:prstClr>
              </a:buClr>
              <a:buSzPct val="70000"/>
              <a:buNone/>
              <a:tabLst/>
              <a:defRPr/>
            </a:pPr>
            <a:r>
              <a:rPr lang="ru-RU" altLang="en-US" sz="3600" dirty="0">
                <a:solidFill>
                  <a:prstClr val="black"/>
                </a:solidFill>
                <a:effectLst/>
                <a:latin typeface="+mn-lt"/>
                <a:cs typeface="Times New Roman" panose="02020603050405020304" pitchFamily="18" charset="0"/>
              </a:rPr>
              <a:t>Типы лингвистической разметки</a:t>
            </a:r>
            <a:endParaRPr lang="en-US" altLang="en-US" sz="3600" dirty="0">
              <a:solidFill>
                <a:prstClr val="black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метатекстовая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разметка (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т.ч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разбиение текста на фрагменты)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морфологическая разметка (в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т.ч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лемматизация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синтаксическая разметка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семантическая разметка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фонетическая разметка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</a:rPr>
              <a:t>			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другие типы разметки: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анафорическая</a:t>
            </a:r>
            <a:endParaRPr lang="ru-RU" sz="2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структура дискурса</a:t>
            </a:r>
          </a:p>
        </p:txBody>
      </p:sp>
    </p:spTree>
    <p:extLst>
      <p:ext uri="{BB962C8B-B14F-4D97-AF65-F5344CB8AC3E}">
        <p14:creationId xmlns:p14="http://schemas.microsoft.com/office/powerpoint/2010/main" val="13491684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EDA1FB6A-5EE6-4E08-B0EC-5D7950A80A63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758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0E76E3FD-1AFD-4B21-B8DD-9D9158AAC006}" type="slidenum">
              <a:rPr lang="ru-RU" altLang="en-US">
                <a:latin typeface="Arial" panose="020B0604020202020204" pitchFamily="34" charset="0"/>
              </a:rPr>
              <a:pPr eaLnBrk="1" hangingPunct="1"/>
              <a:t>74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304800"/>
            <a:ext cx="6096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/>
              <a:t>Метаразметка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341438"/>
            <a:ext cx="7253288" cy="4114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800">
                <a:latin typeface="Arial Unicode MS" pitchFamily="34" charset="-128"/>
              </a:rPr>
              <a:t>Факторы: </a:t>
            </a:r>
            <a:endParaRPr lang="en-US" sz="2800"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>
                <a:latin typeface="Arial Unicode MS" pitchFamily="34" charset="-128"/>
              </a:rPr>
              <a:t>1)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ru-RU" sz="2800">
                <a:latin typeface="Arial Unicode MS" pitchFamily="34" charset="-128"/>
              </a:rPr>
              <a:t>факторы, относящиеся к созданию текста автором; </a:t>
            </a:r>
            <a:endParaRPr lang="en-US" sz="2800"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>
                <a:latin typeface="Arial Unicode MS" pitchFamily="34" charset="-128"/>
              </a:rPr>
              <a:t>2)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ru-RU" sz="2800">
                <a:latin typeface="Arial Unicode MS" pitchFamily="34" charset="-128"/>
              </a:rPr>
              <a:t>факторы, относящиеся к внешним признакам текста; </a:t>
            </a:r>
            <a:endParaRPr lang="en-US" sz="2800"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>
                <a:latin typeface="Arial Unicode MS" pitchFamily="34" charset="-128"/>
              </a:rPr>
              <a:t>3)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ru-RU" sz="2800">
                <a:latin typeface="Arial Unicode MS" pitchFamily="34" charset="-128"/>
              </a:rPr>
              <a:t>факторы, относящиеся к целям создания текста и его влиянию на аудиторию. </a:t>
            </a:r>
            <a:endParaRPr lang="en-US" sz="2800"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>
                <a:latin typeface="Arial Unicode MS" pitchFamily="34" charset="-128"/>
              </a:rPr>
              <a:t>4)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ru-RU" sz="2800">
                <a:latin typeface="Arial Unicode MS" pitchFamily="34" charset="-128"/>
              </a:rPr>
              <a:t>предметная область текста; </a:t>
            </a:r>
            <a:endParaRPr lang="en-US" sz="2800"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>
                <a:latin typeface="Arial Unicode MS" pitchFamily="34" charset="-128"/>
              </a:rPr>
              <a:t>5)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ru-RU" sz="2800">
                <a:latin typeface="Arial Unicode MS" pitchFamily="34" charset="-128"/>
              </a:rPr>
              <a:t>стилистические особенности текста. </a:t>
            </a:r>
            <a:endParaRPr lang="en-US" sz="2800"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28263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F2746B8A-4BEB-4F2B-A4A0-ADAECA3AC8CA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8611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60A8AF90-35E9-4D13-B953-8E6C6AA420ED}" type="slidenum">
              <a:rPr lang="ru-RU" altLang="en-US">
                <a:latin typeface="Arial" panose="020B0604020202020204" pitchFamily="34" charset="0"/>
              </a:rPr>
              <a:pPr eaLnBrk="1" hangingPunct="1"/>
              <a:t>75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188913"/>
            <a:ext cx="7410450" cy="6080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/>
              <a:t>Пример метаразметки:</a:t>
            </a:r>
            <a:endParaRPr lang="en-US" sz="40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458200" cy="580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cs typeface="Times New Roman" pitchFamily="18" charset="0"/>
              </a:rPr>
              <a:t>&lt;A BEAUMONT ELIZABETH&gt;	</a:t>
            </a:r>
            <a:r>
              <a:rPr lang="ru-RU" sz="2400" dirty="0" err="1">
                <a:cs typeface="Times New Roman" pitchFamily="18" charset="0"/>
              </a:rPr>
              <a:t>Author's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name</a:t>
            </a:r>
            <a:endParaRPr lang="ru-RU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cs typeface="Times New Roman" pitchFamily="18" charset="0"/>
              </a:rPr>
              <a:t>&lt;C E1&gt;			</a:t>
            </a:r>
            <a:r>
              <a:rPr lang="ru-RU" sz="2400" dirty="0" err="1">
                <a:cs typeface="Times New Roman" pitchFamily="18" charset="0"/>
              </a:rPr>
              <a:t>Sub-period</a:t>
            </a:r>
            <a:endParaRPr lang="ru-RU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cs typeface="Times New Roman" pitchFamily="18" charset="0"/>
              </a:rPr>
              <a:t>&lt;O 1500-1570&gt;		</a:t>
            </a:r>
            <a:r>
              <a:rPr lang="ru-RU" sz="2400" dirty="0" err="1">
                <a:cs typeface="Times New Roman" pitchFamily="18" charset="0"/>
              </a:rPr>
              <a:t>Date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of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original</a:t>
            </a:r>
            <a:endParaRPr lang="ru-RU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cs typeface="Times New Roman" pitchFamily="18" charset="0"/>
              </a:rPr>
              <a:t>&lt;M X&gt;			</a:t>
            </a:r>
            <a:r>
              <a:rPr lang="ru-RU" sz="2400" dirty="0" err="1">
                <a:cs typeface="Times New Roman" pitchFamily="18" charset="0"/>
              </a:rPr>
              <a:t>Date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of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manuscript</a:t>
            </a:r>
            <a:endParaRPr lang="ru-RU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cs typeface="Times New Roman" pitchFamily="18" charset="0"/>
              </a:rPr>
              <a:t>&lt;K X&gt;			</a:t>
            </a:r>
            <a:r>
              <a:rPr lang="ru-RU" sz="2400" dirty="0" err="1">
                <a:cs typeface="Times New Roman" pitchFamily="18" charset="0"/>
              </a:rPr>
              <a:t>Contemporaneity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of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original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and</a:t>
            </a:r>
            <a:r>
              <a:rPr lang="ru-RU" sz="2400" dirty="0">
                <a:cs typeface="Times New Roman" pitchFamily="18" charset="0"/>
              </a:rPr>
              <a:t> 					</a:t>
            </a:r>
            <a:r>
              <a:rPr lang="ru-RU" sz="2400" dirty="0" err="1">
                <a:cs typeface="Times New Roman" pitchFamily="18" charset="0"/>
              </a:rPr>
              <a:t>manuscript</a:t>
            </a:r>
            <a:endParaRPr lang="ru-RU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cs typeface="Times New Roman" pitchFamily="18" charset="0"/>
              </a:rPr>
              <a:t>&lt;D ENGLISH&gt;		Dialect</a:t>
            </a:r>
            <a:endParaRPr lang="ru-RU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cs typeface="Times New Roman" pitchFamily="18" charset="0"/>
              </a:rPr>
              <a:t>&lt;V PROSE&gt;		</a:t>
            </a:r>
            <a:r>
              <a:rPr lang="ru-RU" sz="2400" dirty="0" err="1">
                <a:cs typeface="Times New Roman" pitchFamily="18" charset="0"/>
              </a:rPr>
              <a:t>Verse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or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prose</a:t>
            </a:r>
            <a:endParaRPr lang="ru-RU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cs typeface="Times New Roman" pitchFamily="18" charset="0"/>
              </a:rPr>
              <a:t>&lt;T LET PRIV&gt;		</a:t>
            </a:r>
            <a:r>
              <a:rPr lang="ru-RU" sz="2400" dirty="0" err="1">
                <a:cs typeface="Times New Roman" pitchFamily="18" charset="0"/>
              </a:rPr>
              <a:t>Text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type</a:t>
            </a:r>
            <a:endParaRPr lang="ru-RU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cs typeface="Times New Roman" pitchFamily="18" charset="0"/>
              </a:rPr>
              <a:t>&lt;F X&gt;			</a:t>
            </a:r>
            <a:r>
              <a:rPr lang="ru-RU" sz="2400" dirty="0" err="1">
                <a:cs typeface="Times New Roman" pitchFamily="18" charset="0"/>
              </a:rPr>
              <a:t>Language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of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foreign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original</a:t>
            </a:r>
            <a:endParaRPr lang="ru-RU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cs typeface="Times New Roman" pitchFamily="18" charset="0"/>
              </a:rPr>
              <a:t>&lt;W WRITTEN&gt;		</a:t>
            </a:r>
            <a:r>
              <a:rPr lang="ru-RU" sz="2400" dirty="0" err="1">
                <a:cs typeface="Times New Roman" pitchFamily="18" charset="0"/>
              </a:rPr>
              <a:t>Relationship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to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spoken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language</a:t>
            </a:r>
            <a:endParaRPr lang="ru-RU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cs typeface="Times New Roman" pitchFamily="18" charset="0"/>
              </a:rPr>
              <a:t>&lt;X FEMALE&gt;		</a:t>
            </a:r>
            <a:r>
              <a:rPr lang="ru-RU" sz="2400" dirty="0" err="1">
                <a:cs typeface="Times New Roman" pitchFamily="18" charset="0"/>
              </a:rPr>
              <a:t>Sex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of</a:t>
            </a:r>
            <a:r>
              <a:rPr lang="ru-RU" sz="2400" dirty="0">
                <a:cs typeface="Times New Roman" pitchFamily="18" charset="0"/>
              </a:rPr>
              <a:t> </a:t>
            </a:r>
            <a:r>
              <a:rPr lang="ru-RU" sz="2400" dirty="0" err="1">
                <a:cs typeface="Times New Roman" pitchFamily="18" charset="0"/>
              </a:rPr>
              <a:t>author</a:t>
            </a:r>
            <a:endParaRPr lang="ru-RU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cs typeface="Times New Roman" pitchFamily="18" charset="0"/>
              </a:rPr>
              <a:t>&lt;J INTERACTIVE&gt;	</a:t>
            </a:r>
            <a:r>
              <a:rPr lang="ru-RU" sz="2400" dirty="0" err="1">
                <a:cs typeface="Times New Roman" pitchFamily="18" charset="0"/>
              </a:rPr>
              <a:t>Interactive</a:t>
            </a:r>
            <a:r>
              <a:rPr lang="ru-RU" sz="2400" dirty="0">
                <a:cs typeface="Times New Roman" pitchFamily="18" charset="0"/>
              </a:rPr>
              <a:t>/</a:t>
            </a:r>
            <a:r>
              <a:rPr lang="ru-RU" sz="2400" dirty="0" err="1">
                <a:cs typeface="Times New Roman" pitchFamily="18" charset="0"/>
              </a:rPr>
              <a:t>non-interactive</a:t>
            </a:r>
            <a:endParaRPr lang="ru-RU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>
                <a:cs typeface="Times New Roman" pitchFamily="18" charset="0"/>
              </a:rPr>
              <a:t>&lt;I INFORMAL&gt;		</a:t>
            </a:r>
            <a:r>
              <a:rPr lang="ru-RU" sz="2400" dirty="0" err="1">
                <a:cs typeface="Times New Roman" pitchFamily="18" charset="0"/>
              </a:rPr>
              <a:t>Formal</a:t>
            </a:r>
            <a:r>
              <a:rPr lang="ru-RU" sz="2400" dirty="0">
                <a:cs typeface="Times New Roman" pitchFamily="18" charset="0"/>
              </a:rPr>
              <a:t>/</a:t>
            </a:r>
            <a:r>
              <a:rPr lang="ru-RU" sz="2400" dirty="0" err="1">
                <a:cs typeface="Times New Roman" pitchFamily="18" charset="0"/>
              </a:rPr>
              <a:t>informal</a:t>
            </a:r>
            <a:endParaRPr lang="ru-RU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499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CE1DADAF-0AFC-4060-BCC6-C12D4FEB17E6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9635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55A81AAC-4CEC-40F0-B73A-E3041FA04301}" type="slidenum">
              <a:rPr lang="ru-RU" altLang="en-US">
                <a:latin typeface="Arial" panose="020B0604020202020204" pitchFamily="34" charset="0"/>
              </a:rPr>
              <a:pPr eaLnBrk="1" hangingPunct="1"/>
              <a:t>76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152400" y="228600"/>
            <a:ext cx="8610600" cy="664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</a:t>
            </a:r>
            <a:r>
              <a:rPr kumimoji="1" lang="ru-RU" altLang="en-US" sz="2000">
                <a:latin typeface="Times New Roman" panose="02020603050405020304" pitchFamily="18" charset="0"/>
                <a:ea typeface="MS Mincho" pitchFamily="49" charset="-128"/>
              </a:rPr>
              <a:t>Трифонов, "</a:t>
            </a:r>
            <a:r>
              <a:rPr kumimoji="1" lang="en-US" altLang="en-US" sz="2000">
                <a:latin typeface="Times New Roman" panose="02020603050405020304" pitchFamily="18" charset="0"/>
                <a:ea typeface="MS Mincho" pitchFamily="49" charset="-128"/>
              </a:rPr>
              <a:t>Дом на набережной</a:t>
            </a:r>
            <a:r>
              <a:rPr kumimoji="1" lang="ru-RU" altLang="en-US" sz="2000">
                <a:latin typeface="Times New Roman" panose="02020603050405020304" pitchFamily="18" charset="0"/>
                <a:ea typeface="MS Mincho" pitchFamily="49" charset="-128"/>
              </a:rPr>
              <a:t>":</a:t>
            </a:r>
            <a:endParaRPr kumimoji="1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&lt;teiHeader id="TRIF1" target="TRIFONOW/dom.txt"</a:t>
            </a:r>
            <a:r>
              <a:rPr kumimoji="1"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type="text" lang="ru"&gt;</a:t>
            </a:r>
            <a:endParaRPr kumimoji="1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&lt;fileDesc&gt;</a:t>
            </a:r>
            <a:endParaRPr kumimoji="1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&lt;titleStmt&gt;</a:t>
            </a:r>
            <a:r>
              <a:rPr kumimoji="1" lang="en-US" altLang="en-US" sz="2000">
                <a:latin typeface="Times New Roman" panose="02020603050405020304" pitchFamily="18" charset="0"/>
                <a:ea typeface="MS Mincho" pitchFamily="49" charset="-128"/>
              </a:rPr>
              <a:t> </a:t>
            </a:r>
            <a:endParaRPr kumimoji="1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&lt;title&gt;Дом на набережной&lt;/title&gt;&lt;author&gt;Юрий Трифонов&lt;/author&gt;</a:t>
            </a:r>
            <a:endParaRPr kumimoji="1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&lt;extent type="w"&gt;45238&lt;/extent&gt;</a:t>
            </a:r>
            <a:endParaRPr kumimoji="1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&lt;extent type="u"&gt;4&lt;/extent&gt;</a:t>
            </a:r>
            <a:endParaRPr kumimoji="1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&lt;extent type="s"&gt;4132&lt;/extent&gt;</a:t>
            </a:r>
            <a:endParaRPr kumimoji="1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&lt;/titleStmt&gt;</a:t>
            </a:r>
            <a:endParaRPr kumimoji="1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&lt;sourceDesc&gt;</a:t>
            </a:r>
            <a:endParaRPr kumimoji="1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&lt;respStmt&gt;&lt;name&gt;</a:t>
            </a:r>
            <a:r>
              <a:rPr kumimoji="1"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Мошков</a:t>
            </a: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&lt;/name&gt;&lt;resp&gt;</a:t>
            </a:r>
            <a:r>
              <a:rPr kumimoji="1"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Электронная библиотека</a:t>
            </a: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&lt;/resp&gt;&lt;/respStmt&gt;</a:t>
            </a:r>
            <a:endParaRPr kumimoji="1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&lt;address&gt;http://www.lib.ru/PROZA/TRIFONOW/dom.txt&lt;/address&gt;</a:t>
            </a:r>
            <a:endParaRPr kumimoji="1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&lt;/sourceDesc&gt;</a:t>
            </a:r>
            <a:endParaRPr kumimoji="1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1"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fileDesc&gt;</a:t>
            </a:r>
          </a:p>
        </p:txBody>
      </p:sp>
    </p:spTree>
    <p:extLst>
      <p:ext uri="{BB962C8B-B14F-4D97-AF65-F5344CB8AC3E}">
        <p14:creationId xmlns:p14="http://schemas.microsoft.com/office/powerpoint/2010/main" val="10343108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Дата 3"/>
          <p:cNvSpPr>
            <a:spLocks noGrp="1"/>
          </p:cNvSpPr>
          <p:nvPr>
            <p:ph type="dt" sz="quarter" idx="10"/>
          </p:nvPr>
        </p:nvSpPr>
        <p:spPr>
          <a:xfrm>
            <a:off x="14288" y="63087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FD46F8E3-AE76-4265-9CC7-5FE6A0ACC23E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86019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807FF6E2-096B-416F-ADFB-5019F5C47887}" type="slidenum">
              <a:rPr lang="ru-RU" altLang="en-US">
                <a:latin typeface="Arial" panose="020B0604020202020204" pitchFamily="34" charset="0"/>
              </a:rPr>
              <a:pPr eaLnBrk="1" hangingPunct="1"/>
              <a:t>77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115888"/>
            <a:ext cx="8534400" cy="7620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/>
              <a:t>Фонетическая разметка</a:t>
            </a:r>
            <a:endParaRPr lang="en-US" sz="28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56864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 Unicode MS" pitchFamily="34" charset="-128"/>
                <a:cs typeface="Courier New" pitchFamily="49" charset="0"/>
              </a:rPr>
              <a:t>1 8 14 1470 1 1 A 11 ^what </a:t>
            </a:r>
            <a:r>
              <a:rPr lang="en-US" sz="2400" dirty="0" err="1">
                <a:latin typeface="Arial Unicode MS" pitchFamily="34" charset="-128"/>
                <a:cs typeface="Courier New" pitchFamily="49" charset="0"/>
              </a:rPr>
              <a:t>a_bout</a:t>
            </a:r>
            <a:r>
              <a:rPr lang="en-US" sz="2400" dirty="0">
                <a:latin typeface="Arial Unicode MS" pitchFamily="34" charset="-128"/>
                <a:cs typeface="Courier New" pitchFamily="49" charset="0"/>
              </a:rPr>
              <a:t> a cigar\</a:t>
            </a:r>
            <a:r>
              <a:rPr lang="en-US" sz="2400" dirty="0" err="1">
                <a:latin typeface="Arial Unicode MS" pitchFamily="34" charset="-128"/>
                <a:cs typeface="Courier New" pitchFamily="49" charset="0"/>
              </a:rPr>
              <a:t>ette</a:t>
            </a:r>
            <a:r>
              <a:rPr lang="en-US" sz="2400" dirty="0">
                <a:latin typeface="Arial Unicode MS" pitchFamily="34" charset="-128"/>
                <a:cs typeface="Courier New" pitchFamily="49" charset="0"/>
              </a:rPr>
              <a:t># .		   /1 8 15 1480 1 1 A 20 *((4 </a:t>
            </a:r>
            <a:r>
              <a:rPr lang="en-US" sz="2400" dirty="0" err="1">
                <a:latin typeface="Arial Unicode MS" pitchFamily="34" charset="-128"/>
                <a:cs typeface="Courier New" pitchFamily="49" charset="0"/>
              </a:rPr>
              <a:t>sylls</a:t>
            </a:r>
            <a:r>
              <a:rPr lang="en-US" sz="2400" dirty="0">
                <a:latin typeface="Arial Unicode MS" pitchFamily="34" charset="-128"/>
                <a:cs typeface="Courier New" pitchFamily="49" charset="0"/>
              </a:rPr>
              <a:t>))*				   /1 8 14 1490 1 1 B 11 *I ^w\</a:t>
            </a:r>
            <a:r>
              <a:rPr lang="en-US" sz="2400" dirty="0" err="1">
                <a:latin typeface="Arial Unicode MS" pitchFamily="34" charset="-128"/>
                <a:cs typeface="Courier New" pitchFamily="49" charset="0"/>
              </a:rPr>
              <a:t>on't</a:t>
            </a:r>
            <a:r>
              <a:rPr lang="en-US" sz="2400" dirty="0">
                <a:latin typeface="Arial Unicode MS" pitchFamily="34" charset="-128"/>
                <a:cs typeface="Courier New" pitchFamily="49" charset="0"/>
              </a:rPr>
              <a:t> have one </a:t>
            </a:r>
            <a:r>
              <a:rPr lang="en-US" sz="2400" dirty="0" err="1">
                <a:latin typeface="Arial Unicode MS" pitchFamily="34" charset="-128"/>
                <a:cs typeface="Courier New" pitchFamily="49" charset="0"/>
              </a:rPr>
              <a:t>th</a:t>
            </a:r>
            <a:r>
              <a:rPr lang="en-US" sz="2400" dirty="0">
                <a:latin typeface="Arial Unicode MS" pitchFamily="34" charset="-128"/>
                <a:cs typeface="Courier New" pitchFamily="49" charset="0"/>
              </a:rPr>
              <a:t>/</a:t>
            </a:r>
            <a:r>
              <a:rPr lang="en-US" sz="2400" dirty="0" err="1">
                <a:latin typeface="Arial Unicode MS" pitchFamily="34" charset="-128"/>
                <a:cs typeface="Courier New" pitchFamily="49" charset="0"/>
              </a:rPr>
              <a:t>anks</a:t>
            </a:r>
            <a:r>
              <a:rPr lang="en-US" sz="2400" dirty="0">
                <a:latin typeface="Arial Unicode MS" pitchFamily="34" charset="-128"/>
                <a:cs typeface="Courier New" pitchFamily="49" charset="0"/>
              </a:rPr>
              <a:t>#* - - - 	   /1 8 14 1500 1 1 A 11 ^aren't you .going to sit d/own# - 	   /1 8 14 1510 1 1 B 11 ^[/\m]# -		</a:t>
            </a:r>
            <a:endParaRPr lang="ru-RU" sz="2400" dirty="0">
              <a:latin typeface="Arial Unicode MS" pitchFamily="34" charset="-128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 Unicode MS" pitchFamily="34" charset="-128"/>
                <a:cs typeface="Courier New" pitchFamily="49" charset="0"/>
              </a:rPr>
              <a:t>			   </a:t>
            </a:r>
            <a:endParaRPr lang="ru-RU" sz="24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# end of tone group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^ onset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/ rising nuclear tone</a:t>
            </a:r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\ falling nuclear tone</a:t>
            </a:r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/\ rise-fall nuclear tone_ level nuclear tone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[] enclose partial words and phonetic symbols. 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normal stress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! booster: higher pitch than preceding prominent syllable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= booster: continuance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(( )) unclear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* * simultaneous speech</a:t>
            </a:r>
            <a:endParaRPr lang="ru-RU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- pause of one stress unit </a:t>
            </a:r>
          </a:p>
        </p:txBody>
      </p:sp>
    </p:spTree>
    <p:extLst>
      <p:ext uri="{BB962C8B-B14F-4D97-AF65-F5344CB8AC3E}">
        <p14:creationId xmlns:p14="http://schemas.microsoft.com/office/powerpoint/2010/main" val="34277274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EE00DAEF-4744-486C-A297-57DA37A89178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0659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DB61DFB6-2249-41C3-AAFD-256D244A8153}" type="slidenum">
              <a:rPr lang="ru-RU" altLang="en-US">
                <a:latin typeface="Arial" panose="020B0604020202020204" pitchFamily="34" charset="0"/>
              </a:rPr>
              <a:pPr eaLnBrk="1" hangingPunct="1"/>
              <a:t>78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088" y="333375"/>
            <a:ext cx="80772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600" dirty="0"/>
              <a:t>Морфологическая разметка</a:t>
            </a:r>
            <a:endParaRPr lang="en-US" sz="36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844824"/>
            <a:ext cx="7056586" cy="223170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800" dirty="0" err="1"/>
              <a:t>Лемматизация</a:t>
            </a:r>
            <a:endParaRPr lang="ru-RU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dirty="0"/>
              <a:t>Разметка по частям речи (</a:t>
            </a:r>
            <a:r>
              <a:rPr lang="en-US" sz="2800" dirty="0"/>
              <a:t>POS tagging</a:t>
            </a:r>
            <a:r>
              <a:rPr lang="ru-RU" sz="2800" dirty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dirty="0"/>
              <a:t>Морфологическая разметка (по всем грамматическим категориям)</a:t>
            </a:r>
          </a:p>
        </p:txBody>
      </p:sp>
    </p:spTree>
    <p:extLst>
      <p:ext uri="{BB962C8B-B14F-4D97-AF65-F5344CB8AC3E}">
        <p14:creationId xmlns:p14="http://schemas.microsoft.com/office/powerpoint/2010/main" val="33322319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Дата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CDD3C186-9710-4DD3-8A93-5B9FB9DDE8CF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2707" name="Номер слайда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D4FB8D8D-F842-4A29-AE9A-01B8E1CBDFBA}" type="slidenum">
              <a:rPr lang="ru-RU" altLang="en-US">
                <a:latin typeface="Arial" panose="020B0604020202020204" pitchFamily="34" charset="0"/>
              </a:rPr>
              <a:pPr eaLnBrk="1" hangingPunct="1"/>
              <a:t>79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3568" y="959793"/>
            <a:ext cx="7956376" cy="2088207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 eaLnBrk="1" hangingPunct="1">
              <a:spcBef>
                <a:spcPct val="40000"/>
              </a:spcBef>
              <a:spcAft>
                <a:spcPct val="20000"/>
              </a:spcAft>
              <a:defRPr/>
            </a:pPr>
            <a:r>
              <a:rPr lang="en-US" sz="1800" b="0" dirty="0">
                <a:solidFill>
                  <a:schemeClr val="bg1"/>
                </a:solidFill>
                <a:latin typeface="Times New Roman" pitchFamily="18" charset="0"/>
              </a:rPr>
              <a:t>This example is from </a:t>
            </a:r>
            <a:r>
              <a:rPr lang="en-US" sz="1800" b="0" dirty="0">
                <a:solidFill>
                  <a:schemeClr val="bg1"/>
                </a:solidFill>
                <a:latin typeface="Arial" charset="0"/>
                <a:cs typeface="Arial" charset="0"/>
              </a:rPr>
              <a:t>the Spoken English Corpus and used the C7 </a:t>
            </a:r>
            <a:r>
              <a:rPr lang="en-US" sz="1800" b="0" dirty="0" err="1">
                <a:solidFill>
                  <a:schemeClr val="bg1"/>
                </a:solidFill>
                <a:latin typeface="Arial" charset="0"/>
                <a:cs typeface="Arial" charset="0"/>
              </a:rPr>
              <a:t>tagset</a:t>
            </a:r>
            <a:r>
              <a:rPr lang="en-US" sz="1800" b="0" dirty="0">
                <a:solidFill>
                  <a:schemeClr val="bg1"/>
                </a:solidFill>
                <a:latin typeface="Arial" charset="0"/>
                <a:cs typeface="Arial" charset="0"/>
              </a:rPr>
              <a:t>:</a:t>
            </a: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rial Unicode MS" pitchFamily="34" charset="-128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Arial Unicode MS" pitchFamily="34" charset="-128"/>
              </a:rPr>
            </a:br>
            <a:r>
              <a:rPr lang="en-US" sz="1800" dirty="0">
                <a:solidFill>
                  <a:schemeClr val="bg1"/>
                </a:solidFill>
                <a:latin typeface="Arial Unicode MS" pitchFamily="34" charset="-128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Arial Unicode MS" pitchFamily="34" charset="-128"/>
              </a:rPr>
            </a:b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Perdita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&amp;NN1-NP0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,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&amp;PUN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</a:t>
            </a:r>
            <a:r>
              <a:rPr lang="en-US" sz="2000" b="0" dirty="0" err="1">
                <a:solidFill>
                  <a:srgbClr val="99CCFF"/>
                </a:solidFill>
                <a:latin typeface="Arial" charset="0"/>
                <a:cs typeface="Arial" charset="0"/>
              </a:rPr>
              <a:t>covering</a:t>
            </a:r>
            <a:r>
              <a:rPr lang="en-US" sz="2000" b="0" dirty="0" err="1">
                <a:solidFill>
                  <a:srgbClr val="FF99FF"/>
                </a:solidFill>
                <a:latin typeface="Arial" charset="0"/>
                <a:cs typeface="Arial" charset="0"/>
              </a:rPr>
              <a:t>&amp;VVG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the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&amp;AT0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bottom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&amp;NN1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</a:t>
            </a:r>
            <a:r>
              <a:rPr lang="en-US" sz="2000" b="0" dirty="0" err="1">
                <a:solidFill>
                  <a:srgbClr val="99CCFF"/>
                </a:solidFill>
                <a:latin typeface="Arial" charset="0"/>
                <a:cs typeface="Arial" charset="0"/>
              </a:rPr>
              <a:t>of</a:t>
            </a:r>
            <a:r>
              <a:rPr lang="en-US" sz="2000" b="0" dirty="0" err="1">
                <a:solidFill>
                  <a:srgbClr val="FF99FF"/>
                </a:solidFill>
                <a:latin typeface="Arial" charset="0"/>
                <a:cs typeface="Arial" charset="0"/>
              </a:rPr>
              <a:t>&amp;PRF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the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&amp;AT0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lorries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&amp;NN2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</a:t>
            </a:r>
            <a:r>
              <a:rPr lang="en-US" sz="2000" b="0" dirty="0" err="1">
                <a:solidFill>
                  <a:srgbClr val="99CCFF"/>
                </a:solidFill>
                <a:latin typeface="Arial" charset="0"/>
                <a:cs typeface="Arial" charset="0"/>
              </a:rPr>
              <a:t>with</a:t>
            </a:r>
            <a:r>
              <a:rPr lang="en-US" sz="2000" b="0" dirty="0" err="1">
                <a:solidFill>
                  <a:srgbClr val="FF99FF"/>
                </a:solidFill>
                <a:latin typeface="Arial" charset="0"/>
                <a:cs typeface="Arial" charset="0"/>
              </a:rPr>
              <a:t>&amp;PRP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straw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&amp;NN1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to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&amp;TO0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</a:t>
            </a:r>
            <a:r>
              <a:rPr lang="en-US" sz="2000" b="0" dirty="0" err="1">
                <a:solidFill>
                  <a:srgbClr val="99CCFF"/>
                </a:solidFill>
                <a:latin typeface="Arial" charset="0"/>
                <a:cs typeface="Arial" charset="0"/>
              </a:rPr>
              <a:t>protect</a:t>
            </a:r>
            <a:r>
              <a:rPr lang="en-US" sz="2000" b="0" dirty="0" err="1">
                <a:solidFill>
                  <a:srgbClr val="FF99FF"/>
                </a:solidFill>
                <a:latin typeface="Arial" charset="0"/>
                <a:cs typeface="Arial" charset="0"/>
              </a:rPr>
              <a:t>&amp;VVI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the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&amp;AT0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ponies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&amp;NN2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'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&amp;POS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feet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&amp;NN2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,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&amp;PUN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suddenly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&amp;AV0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</a:t>
            </a:r>
            <a:r>
              <a:rPr lang="en-US" sz="2000" b="0" dirty="0" err="1">
                <a:solidFill>
                  <a:srgbClr val="99CCFF"/>
                </a:solidFill>
                <a:latin typeface="Arial" charset="0"/>
                <a:cs typeface="Arial" charset="0"/>
              </a:rPr>
              <a:t>heard</a:t>
            </a:r>
            <a:r>
              <a:rPr lang="en-US" sz="2000" b="0" dirty="0" err="1">
                <a:solidFill>
                  <a:srgbClr val="FF99FF"/>
                </a:solidFill>
                <a:latin typeface="Arial" charset="0"/>
                <a:cs typeface="Arial" charset="0"/>
              </a:rPr>
              <a:t>&amp;VVD-VVN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Alejandro</a:t>
            </a:r>
            <a:r>
              <a:rPr lang="en-US" sz="2000" b="0" dirty="0">
                <a:solidFill>
                  <a:srgbClr val="FF99FF"/>
                </a:solidFill>
                <a:latin typeface="Arial" charset="0"/>
                <a:cs typeface="Arial" charset="0"/>
              </a:rPr>
              <a:t>&amp;NN1-NP0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</a:t>
            </a:r>
            <a:r>
              <a:rPr lang="en-US" sz="2000" b="0" dirty="0" err="1">
                <a:solidFill>
                  <a:srgbClr val="99CCFF"/>
                </a:solidFill>
                <a:latin typeface="Arial" charset="0"/>
                <a:cs typeface="Arial" charset="0"/>
              </a:rPr>
              <a:t>shouting</a:t>
            </a:r>
            <a:r>
              <a:rPr lang="en-US" sz="2000" b="0" dirty="0" err="1">
                <a:solidFill>
                  <a:srgbClr val="FF99FF"/>
                </a:solidFill>
                <a:latin typeface="Arial" charset="0"/>
                <a:cs typeface="Arial" charset="0"/>
              </a:rPr>
              <a:t>&amp;VVG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 </a:t>
            </a:r>
            <a:r>
              <a:rPr lang="en-US" sz="2000" b="0" dirty="0" err="1">
                <a:solidFill>
                  <a:srgbClr val="99CCFF"/>
                </a:solidFill>
                <a:latin typeface="Arial" charset="0"/>
                <a:cs typeface="Arial" charset="0"/>
              </a:rPr>
              <a:t>that</a:t>
            </a:r>
            <a:r>
              <a:rPr lang="en-US" sz="2000" b="0" dirty="0" err="1">
                <a:solidFill>
                  <a:srgbClr val="FF99FF"/>
                </a:solidFill>
                <a:latin typeface="Arial" charset="0"/>
                <a:cs typeface="Arial" charset="0"/>
              </a:rPr>
              <a:t>&amp;CJT</a:t>
            </a:r>
            <a:r>
              <a:rPr lang="en-US" sz="2000" b="0" dirty="0">
                <a:solidFill>
                  <a:srgbClr val="99CCFF"/>
                </a:solidFill>
                <a:latin typeface="Arial" charset="0"/>
                <a:cs typeface="Arial" charset="0"/>
              </a:rPr>
              <a:t>;</a:t>
            </a:r>
            <a:r>
              <a:rPr lang="en-US" sz="1800" dirty="0">
                <a:solidFill>
                  <a:srgbClr val="009999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434" y="3140968"/>
            <a:ext cx="4643438" cy="3810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Times New Roman" pitchFamily="18" charset="0"/>
              </a:rPr>
              <a:t>AJ0: general adjective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AT0: article, neutral for number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AV0: general adverb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AVP: prepositional adverb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CJC: </a:t>
            </a:r>
            <a:r>
              <a:rPr lang="en-US" sz="2000" dirty="0" err="1">
                <a:cs typeface="Times New Roman" pitchFamily="18" charset="0"/>
              </a:rPr>
              <a:t>co-ordinating</a:t>
            </a:r>
            <a:r>
              <a:rPr lang="en-US" sz="2000" dirty="0">
                <a:cs typeface="Times New Roman" pitchFamily="18" charset="0"/>
              </a:rPr>
              <a:t> conjunction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CJS: subordinating conjunction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CJT: </a:t>
            </a:r>
            <a:r>
              <a:rPr lang="en-US" sz="2000" i="1" dirty="0">
                <a:cs typeface="Times New Roman" pitchFamily="18" charset="0"/>
              </a:rPr>
              <a:t>that</a:t>
            </a:r>
            <a:r>
              <a:rPr lang="en-US" sz="2000" dirty="0">
                <a:cs typeface="Times New Roman" pitchFamily="18" charset="0"/>
              </a:rPr>
              <a:t> conjunction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DPS: possessive determiner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DT0: singular determiner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NN0: common noun, neutral for number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NN1: singular common noun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NN2: plural common noun</a:t>
            </a:r>
            <a:br>
              <a:rPr lang="en-US" sz="2000" dirty="0">
                <a:cs typeface="Times New Roman" pitchFamily="18" charset="0"/>
              </a:rPr>
            </a:br>
            <a:endParaRPr lang="en-US" sz="2000" dirty="0">
              <a:cs typeface="Times New Roman" pitchFamily="18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56088" y="3122980"/>
            <a:ext cx="4648200" cy="3581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000" dirty="0">
                <a:cs typeface="Times New Roman" pitchFamily="18" charset="0"/>
              </a:rPr>
              <a:t>NP0: proper noun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POS: genitive marker</a:t>
            </a:r>
            <a:br>
              <a:rPr lang="en-US" sz="2000" dirty="0">
                <a:cs typeface="Times New Roman" pitchFamily="18" charset="0"/>
              </a:rPr>
            </a:br>
            <a:r>
              <a:rPr lang="en-US" sz="1800" dirty="0">
                <a:cs typeface="Times New Roman" pitchFamily="18" charset="0"/>
              </a:rPr>
              <a:t>PNP: pronoun</a:t>
            </a:r>
            <a:br>
              <a:rPr lang="en-US" sz="1800" dirty="0">
                <a:cs typeface="Times New Roman" pitchFamily="18" charset="0"/>
              </a:rPr>
            </a:br>
            <a:r>
              <a:rPr lang="en-US" sz="1800" dirty="0">
                <a:cs typeface="Times New Roman" pitchFamily="18" charset="0"/>
              </a:rPr>
              <a:t>PRF: </a:t>
            </a:r>
            <a:r>
              <a:rPr lang="en-US" sz="1800" i="1" dirty="0">
                <a:cs typeface="Times New Roman" pitchFamily="18" charset="0"/>
              </a:rPr>
              <a:t>of</a:t>
            </a:r>
            <a:r>
              <a:rPr lang="en-US" sz="1800" dirty="0">
                <a:cs typeface="Times New Roman" pitchFamily="18" charset="0"/>
              </a:rPr>
              <a:t/>
            </a:r>
            <a:br>
              <a:rPr lang="en-US" sz="1800" dirty="0">
                <a:cs typeface="Times New Roman" pitchFamily="18" charset="0"/>
              </a:rPr>
            </a:br>
            <a:r>
              <a:rPr lang="en-US" sz="1800" dirty="0">
                <a:cs typeface="Times New Roman" pitchFamily="18" charset="0"/>
              </a:rPr>
              <a:t>PRP: </a:t>
            </a:r>
            <a:r>
              <a:rPr lang="en-US" sz="1800" dirty="0" err="1">
                <a:cs typeface="Times New Roman" pitchFamily="18" charset="0"/>
              </a:rPr>
              <a:t>prepostition</a:t>
            </a:r>
            <a:r>
              <a:rPr lang="en-US" sz="1800" dirty="0">
                <a:cs typeface="Times New Roman" pitchFamily="18" charset="0"/>
              </a:rPr>
              <a:t/>
            </a:r>
            <a:br>
              <a:rPr lang="en-US" sz="1800" dirty="0">
                <a:cs typeface="Times New Roman" pitchFamily="18" charset="0"/>
              </a:rPr>
            </a:br>
            <a:r>
              <a:rPr lang="en-US" sz="1800" dirty="0">
                <a:cs typeface="Times New Roman" pitchFamily="18" charset="0"/>
              </a:rPr>
              <a:t>PUN: punctuation</a:t>
            </a:r>
            <a:br>
              <a:rPr lang="en-US" sz="1800" dirty="0">
                <a:cs typeface="Times New Roman" pitchFamily="18" charset="0"/>
              </a:rPr>
            </a:br>
            <a:r>
              <a:rPr lang="en-US" sz="1800" dirty="0">
                <a:cs typeface="Times New Roman" pitchFamily="18" charset="0"/>
              </a:rPr>
              <a:t>TO0: </a:t>
            </a:r>
            <a:r>
              <a:rPr lang="en-US" sz="1800" dirty="0" err="1">
                <a:cs typeface="Times New Roman" pitchFamily="18" charset="0"/>
              </a:rPr>
              <a:t>infintive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i="1" dirty="0">
                <a:cs typeface="Times New Roman" pitchFamily="18" charset="0"/>
              </a:rPr>
              <a:t>to</a:t>
            </a:r>
            <a:r>
              <a:rPr lang="en-US" sz="1800" dirty="0">
                <a:cs typeface="Times New Roman" pitchFamily="18" charset="0"/>
              </a:rPr>
              <a:t/>
            </a:r>
            <a:br>
              <a:rPr lang="en-US" sz="1800" dirty="0">
                <a:cs typeface="Times New Roman" pitchFamily="18" charset="0"/>
              </a:rPr>
            </a:br>
            <a:r>
              <a:rPr lang="en-US" sz="1800" dirty="0">
                <a:cs typeface="Arial" charset="0"/>
              </a:rPr>
              <a:t>VBI: </a:t>
            </a:r>
            <a:r>
              <a:rPr lang="en-US" sz="1800" i="1" dirty="0">
                <a:cs typeface="Arial" charset="0"/>
              </a:rPr>
              <a:t>be</a:t>
            </a:r>
            <a:r>
              <a:rPr lang="en-US" sz="1800" dirty="0">
                <a:cs typeface="Arial" charset="0"/>
              </a:rPr>
              <a:t/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VM0: modal auxiliary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VVB: base form of lexical verb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VVD: past tense form of lexical verb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VVG: -</a:t>
            </a:r>
            <a:r>
              <a:rPr lang="en-US" sz="1800" dirty="0" err="1">
                <a:cs typeface="Arial" charset="0"/>
              </a:rPr>
              <a:t>ing</a:t>
            </a:r>
            <a:r>
              <a:rPr lang="en-US" sz="1800" dirty="0">
                <a:cs typeface="Arial" charset="0"/>
              </a:rPr>
              <a:t> form of lexical verb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VVI: infinitive form of lexical verb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VVN: past participle form of lexical verb </a:t>
            </a:r>
          </a:p>
        </p:txBody>
      </p:sp>
      <p:sp>
        <p:nvSpPr>
          <p:cNvPr id="45061" name="Rectangle 5"/>
          <p:cNvSpPr>
            <a:spLocks noRot="1" noChangeArrowheads="1"/>
          </p:cNvSpPr>
          <p:nvPr/>
        </p:nvSpPr>
        <p:spPr bwMode="auto">
          <a:xfrm>
            <a:off x="827088" y="0"/>
            <a:ext cx="80772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3600" dirty="0"/>
              <a:t>Морфологическая разметка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318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692150"/>
            <a:ext cx="871378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altLang="en-US" sz="3100" dirty="0">
                <a:latin typeface="+mn-lt"/>
              </a:rPr>
              <a:t>Пример </a:t>
            </a:r>
            <a:r>
              <a:rPr lang="en-US" altLang="en-US" sz="3100" dirty="0">
                <a:latin typeface="+mn-lt"/>
              </a:rPr>
              <a:t>5</a:t>
            </a:r>
            <a:r>
              <a:rPr lang="en-US" altLang="en-US" sz="2800" dirty="0">
                <a:latin typeface="+mn-lt"/>
              </a:rPr>
              <a:t/>
            </a:r>
            <a:br>
              <a:rPr lang="en-US" altLang="en-US" sz="2800" dirty="0">
                <a:latin typeface="+mn-lt"/>
              </a:rPr>
            </a:br>
            <a:r>
              <a:rPr lang="ru-RU" sz="2800" cap="small" dirty="0">
                <a:effectLst/>
                <a:latin typeface="+mn-lt"/>
              </a:rPr>
              <a:t>Согласование сказуемого с количественной группой по</a:t>
            </a:r>
            <a:r>
              <a:rPr lang="en-US" sz="2800" cap="small" dirty="0">
                <a:effectLst/>
                <a:latin typeface="+mn-lt"/>
              </a:rPr>
              <a:t> </a:t>
            </a:r>
            <a:r>
              <a:rPr lang="ru-RU" sz="2800" cap="small" dirty="0">
                <a:effectLst/>
                <a:latin typeface="+mn-lt"/>
              </a:rPr>
              <a:t>числу (</a:t>
            </a:r>
            <a:r>
              <a:rPr lang="ru-RU" sz="1800" i="1" cap="small" dirty="0">
                <a:effectLst/>
                <a:latin typeface="+mn-lt"/>
              </a:rPr>
              <a:t>пять студентов пришли / много студентов пришло / пришло пять студентов / пришли пять студентов</a:t>
            </a:r>
            <a:r>
              <a:rPr lang="ru-RU" sz="2800" cap="small" dirty="0">
                <a:effectLst/>
                <a:latin typeface="+mn-lt"/>
              </a:rPr>
              <a:t>)</a:t>
            </a:r>
            <a:r>
              <a:rPr lang="en-US" sz="2800" cap="small" dirty="0">
                <a:effectLst/>
                <a:latin typeface="+mn-lt"/>
              </a:rPr>
              <a:t> </a:t>
            </a:r>
            <a:r>
              <a:rPr lang="ru-RU" sz="2800" cap="small" dirty="0">
                <a:effectLst/>
                <a:latin typeface="+mn-lt"/>
              </a:rPr>
              <a:t/>
            </a:r>
            <a:br>
              <a:rPr lang="ru-RU" sz="2800" cap="small" dirty="0">
                <a:effectLst/>
                <a:latin typeface="+mn-lt"/>
              </a:rPr>
            </a:br>
            <a:r>
              <a:rPr lang="en-US" altLang="en-US" sz="2800" dirty="0">
                <a:latin typeface="+mn-lt"/>
              </a:rPr>
              <a:t>Gr</a:t>
            </a:r>
            <a:r>
              <a:rPr lang="en-US" altLang="en-US" sz="3200" dirty="0">
                <a:latin typeface="+mn-lt"/>
              </a:rPr>
              <a:t>. Corbett</a:t>
            </a:r>
            <a:endParaRPr lang="ru-RU" altLang="en-US" sz="3200" dirty="0">
              <a:latin typeface="+mn-lt"/>
            </a:endParaRPr>
          </a:p>
        </p:txBody>
      </p:sp>
      <p:graphicFrame>
        <p:nvGraphicFramePr>
          <p:cNvPr id="79189" name="Group 341"/>
          <p:cNvGraphicFramePr>
            <a:graphicFrameLocks noGrp="1"/>
          </p:cNvGraphicFramePr>
          <p:nvPr>
            <p:ph type="tbl" idx="1"/>
          </p:nvPr>
        </p:nvGraphicFramePr>
        <p:xfrm>
          <a:off x="1042988" y="2552700"/>
          <a:ext cx="7418389" cy="3671888"/>
        </p:xfrm>
        <a:graphic>
          <a:graphicData uri="http://schemas.openxmlformats.org/drawingml/2006/table">
            <a:tbl>
              <a:tblPr/>
              <a:tblGrid>
                <a:gridCol w="105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0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9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829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одушевленные ИГ</a:t>
                      </a:r>
                      <a:endParaRPr kumimoji="1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неодушевленные ИГ</a:t>
                      </a:r>
                      <a:endParaRPr kumimoji="1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 %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 %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1" lang="ru-R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1" lang="ru-R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kumimoji="1" lang="ru-R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kumimoji="1" lang="ru-R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1" lang="ru-R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kumimoji="1" lang="ru-R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2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</a:t>
                      </a:r>
                      <a:endParaRPr kumimoji="1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88925" algn="l"/>
                          <a:tab pos="449263" algn="l"/>
                        </a:tabLst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88925" algn="l"/>
                          <a:tab pos="449263" algn="l"/>
                        </a:tabLst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288925" algn="l"/>
                          <a:tab pos="449263" algn="l"/>
                        </a:tabLst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288925" algn="l"/>
                          <a:tab pos="449263" algn="l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88925" algn="l"/>
                          <a:tab pos="449263" algn="l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88925" algn="l"/>
                          <a:tab pos="449263" algn="l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88925" algn="l"/>
                          <a:tab pos="449263" algn="l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88925" algn="l"/>
                          <a:tab pos="449263" algn="l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tabLst>
                          <a:tab pos="288925" algn="l"/>
                          <a:tab pos="449263" algn="l"/>
                        </a:tabLs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49263" algn="l"/>
                        </a:tabLst>
                      </a:pPr>
                      <a:r>
                        <a:rPr kumimoji="1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kumimoji="1" lang="ru-R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kumimoji="1" lang="ru-R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kumimoji="1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kumimoji="1" lang="ru-R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1" lang="ru-R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1" lang="ru-R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53" marR="91453" marT="45706" marB="45706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38" name="Дата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746920F-4012-4E7E-AC6B-6ECCC7FF2712}" type="datetime1">
              <a:rPr lang="en-US" altLang="en-US" smtClean="0">
                <a:latin typeface="Arial" panose="020B0604020202020204" pitchFamily="34" charset="0"/>
              </a:rPr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4339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B4A2199-3323-4793-8C80-CAB8EC148B42}" type="slidenum">
              <a:rPr lang="ru-RU" altLang="en-US">
                <a:latin typeface="Arial" panose="020B0604020202020204" pitchFamily="34" charset="0"/>
              </a:rPr>
              <a:pPr/>
              <a:t>8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15547E57-0738-4C1D-8421-717582E9E8A1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4755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656A6ADB-61DE-443F-B974-3DBB4512581A}" type="slidenum">
              <a:rPr lang="ru-RU" altLang="en-US">
                <a:latin typeface="Arial" panose="020B0604020202020204" pitchFamily="34" charset="0"/>
              </a:rPr>
              <a:pPr eaLnBrk="1" hangingPunct="1"/>
              <a:t>80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304800"/>
            <a:ext cx="87630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latin typeface="Arial Unicode MS" pitchFamily="34" charset="-128"/>
              </a:rPr>
              <a:t>Пример морфологической разметки  Национального корпуса русского языка:</a:t>
            </a:r>
            <a:r>
              <a:rPr lang="en-US" sz="3200">
                <a:latin typeface="Arial Unicode MS" pitchFamily="34" charset="-128"/>
              </a:rPr>
              <a:t/>
            </a:r>
            <a:br>
              <a:rPr lang="en-US" sz="3200">
                <a:latin typeface="Arial Unicode MS" pitchFamily="34" charset="-128"/>
              </a:rPr>
            </a:br>
            <a:endParaRPr lang="en-US" sz="3200">
              <a:latin typeface="Arial Unicode MS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47800"/>
            <a:ext cx="8713788" cy="47244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sz="2400" dirty="0">
                <a:cs typeface="Courier New" pitchFamily="49" charset="0"/>
              </a:rPr>
              <a:t>&lt;p&gt;&lt;se&gt;&lt;w&gt;&lt;</a:t>
            </a:r>
            <a:r>
              <a:rPr lang="en-US" sz="2400" dirty="0" err="1">
                <a:cs typeface="Courier New" pitchFamily="49" charset="0"/>
              </a:rPr>
              <a:t>ana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lex</a:t>
            </a:r>
            <a:r>
              <a:rPr lang="en-US" sz="2400" dirty="0">
                <a:cs typeface="Courier New" pitchFamily="49" charset="0"/>
              </a:rPr>
              <a:t>="</a:t>
            </a:r>
            <a:r>
              <a:rPr lang="ru-RU" sz="2400" dirty="0">
                <a:cs typeface="Courier New" pitchFamily="49" charset="0"/>
              </a:rPr>
              <a:t>звать" </a:t>
            </a:r>
            <a:r>
              <a:rPr lang="en-US" sz="2400" dirty="0" err="1">
                <a:cs typeface="Courier New" pitchFamily="49" charset="0"/>
              </a:rPr>
              <a:t>sem</a:t>
            </a:r>
            <a:r>
              <a:rPr lang="en-US" sz="2400" dirty="0">
                <a:cs typeface="Courier New" pitchFamily="49" charset="0"/>
              </a:rPr>
              <a:t>="</a:t>
            </a:r>
            <a:r>
              <a:rPr lang="en-US" sz="2400" dirty="0" err="1">
                <a:cs typeface="Courier New" pitchFamily="49" charset="0"/>
              </a:rPr>
              <a:t>t:speech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ca:noncaus</a:t>
            </a:r>
            <a:r>
              <a:rPr lang="en-US" sz="2400" dirty="0">
                <a:cs typeface="Courier New" pitchFamily="49" charset="0"/>
              </a:rPr>
              <a:t> d:root" sem2="</a:t>
            </a:r>
            <a:r>
              <a:rPr lang="en-US" sz="2400" dirty="0" err="1">
                <a:cs typeface="Courier New" pitchFamily="49" charset="0"/>
              </a:rPr>
              <a:t>t:speech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ca:noncaus</a:t>
            </a:r>
            <a:r>
              <a:rPr lang="en-US" sz="2400" dirty="0">
                <a:cs typeface="Courier New" pitchFamily="49" charset="0"/>
              </a:rPr>
              <a:t> d:root" gr="V </a:t>
            </a:r>
            <a:r>
              <a:rPr lang="en-US" sz="2400" dirty="0" err="1">
                <a:cs typeface="Courier New" pitchFamily="49" charset="0"/>
              </a:rPr>
              <a:t>ipf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tran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pl</a:t>
            </a:r>
            <a:r>
              <a:rPr lang="en-US" sz="2400" dirty="0">
                <a:cs typeface="Courier New" pitchFamily="49" charset="0"/>
              </a:rPr>
              <a:t> act </a:t>
            </a:r>
            <a:r>
              <a:rPr lang="en-US" sz="2400" dirty="0" err="1">
                <a:cs typeface="Courier New" pitchFamily="49" charset="0"/>
              </a:rPr>
              <a:t>praes</a:t>
            </a:r>
            <a:r>
              <a:rPr lang="en-US" sz="2400" dirty="0">
                <a:cs typeface="Courier New" pitchFamily="49" charset="0"/>
              </a:rPr>
              <a:t> 3p </a:t>
            </a:r>
            <a:r>
              <a:rPr lang="en-US" sz="2400" dirty="0" err="1">
                <a:cs typeface="Courier New" pitchFamily="49" charset="0"/>
              </a:rPr>
              <a:t>indic</a:t>
            </a:r>
            <a:r>
              <a:rPr lang="en-US" sz="2400" dirty="0">
                <a:cs typeface="Courier New" pitchFamily="49" charset="0"/>
              </a:rPr>
              <a:t> act"/&gt;</a:t>
            </a:r>
            <a:r>
              <a:rPr lang="ru-RU" sz="2400" dirty="0" err="1">
                <a:cs typeface="Courier New" pitchFamily="49" charset="0"/>
              </a:rPr>
              <a:t>Зов`ут</a:t>
            </a:r>
            <a:r>
              <a:rPr lang="ru-RU" sz="2400" dirty="0">
                <a:cs typeface="Courier New" pitchFamily="49" charset="0"/>
              </a:rPr>
              <a:t>&lt;/</a:t>
            </a:r>
            <a:r>
              <a:rPr lang="en-US" sz="2400" dirty="0">
                <a:cs typeface="Courier New" pitchFamily="49" charset="0"/>
              </a:rPr>
              <a:t>w&gt;</a:t>
            </a:r>
            <a:endParaRPr lang="ru-RU" sz="2400" dirty="0">
              <a:cs typeface="Courier New" pitchFamily="49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dirty="0">
                <a:cs typeface="Courier New" pitchFamily="49" charset="0"/>
              </a:rPr>
              <a:t>&lt;w&gt;&lt;</a:t>
            </a:r>
            <a:r>
              <a:rPr lang="en-US" sz="2400" dirty="0" err="1">
                <a:cs typeface="Courier New" pitchFamily="49" charset="0"/>
              </a:rPr>
              <a:t>ana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lex</a:t>
            </a:r>
            <a:r>
              <a:rPr lang="en-US" sz="2400" dirty="0">
                <a:cs typeface="Courier New" pitchFamily="49" charset="0"/>
              </a:rPr>
              <a:t>="</a:t>
            </a:r>
            <a:r>
              <a:rPr lang="ru-RU" sz="2400" dirty="0">
                <a:cs typeface="Courier New" pitchFamily="49" charset="0"/>
              </a:rPr>
              <a:t>я" </a:t>
            </a:r>
            <a:r>
              <a:rPr lang="en-US" sz="2400" dirty="0">
                <a:cs typeface="Courier New" pitchFamily="49" charset="0"/>
              </a:rPr>
              <a:t>gr="S-PRO </a:t>
            </a:r>
            <a:r>
              <a:rPr lang="en-US" sz="2400" dirty="0" err="1">
                <a:cs typeface="Courier New" pitchFamily="49" charset="0"/>
              </a:rPr>
              <a:t>sg</a:t>
            </a:r>
            <a:r>
              <a:rPr lang="en-US" sz="2400" dirty="0">
                <a:cs typeface="Courier New" pitchFamily="49" charset="0"/>
              </a:rPr>
              <a:t> 1p </a:t>
            </a:r>
            <a:r>
              <a:rPr lang="en-US" sz="2400" dirty="0" err="1">
                <a:cs typeface="Courier New" pitchFamily="49" charset="0"/>
              </a:rPr>
              <a:t>acc</a:t>
            </a:r>
            <a:r>
              <a:rPr lang="en-US" sz="2400" dirty="0">
                <a:cs typeface="Courier New" pitchFamily="49" charset="0"/>
              </a:rPr>
              <a:t>"/&gt;</a:t>
            </a:r>
            <a:r>
              <a:rPr lang="ru-RU" sz="2400" dirty="0" err="1">
                <a:cs typeface="Courier New" pitchFamily="49" charset="0"/>
              </a:rPr>
              <a:t>мен`я</a:t>
            </a:r>
            <a:r>
              <a:rPr lang="ru-RU" sz="2400" dirty="0">
                <a:cs typeface="Courier New" pitchFamily="49" charset="0"/>
              </a:rPr>
              <a:t>&lt;/</a:t>
            </a:r>
            <a:r>
              <a:rPr lang="en-US" sz="2400" dirty="0">
                <a:cs typeface="Courier New" pitchFamily="49" charset="0"/>
              </a:rPr>
              <a:t>w&gt;</a:t>
            </a:r>
            <a:endParaRPr lang="ru-RU" sz="2400" dirty="0">
              <a:cs typeface="Courier New" pitchFamily="49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dirty="0">
                <a:cs typeface="Courier New" pitchFamily="49" charset="0"/>
              </a:rPr>
              <a:t>&lt;w&gt;&lt;</a:t>
            </a:r>
            <a:r>
              <a:rPr lang="en-US" sz="2400" dirty="0" err="1">
                <a:cs typeface="Courier New" pitchFamily="49" charset="0"/>
              </a:rPr>
              <a:t>ana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lex</a:t>
            </a:r>
            <a:r>
              <a:rPr lang="en-US" sz="2400" dirty="0">
                <a:cs typeface="Courier New" pitchFamily="49" charset="0"/>
              </a:rPr>
              <a:t>="</a:t>
            </a:r>
            <a:r>
              <a:rPr lang="ru-RU" sz="2400" dirty="0">
                <a:cs typeface="Courier New" pitchFamily="49" charset="0"/>
              </a:rPr>
              <a:t>Сергей" </a:t>
            </a:r>
            <a:r>
              <a:rPr lang="en-US" sz="2400" dirty="0" err="1">
                <a:cs typeface="Courier New" pitchFamily="49" charset="0"/>
              </a:rPr>
              <a:t>sem</a:t>
            </a:r>
            <a:r>
              <a:rPr lang="en-US" sz="2400" dirty="0">
                <a:cs typeface="Courier New" pitchFamily="49" charset="0"/>
              </a:rPr>
              <a:t>="</a:t>
            </a:r>
            <a:r>
              <a:rPr lang="en-US" sz="2400" dirty="0" err="1">
                <a:cs typeface="Courier New" pitchFamily="49" charset="0"/>
              </a:rPr>
              <a:t>t:hum</a:t>
            </a:r>
            <a:r>
              <a:rPr lang="en-US" sz="2400" dirty="0">
                <a:cs typeface="Courier New" pitchFamily="49" charset="0"/>
              </a:rPr>
              <a:t> r:propn t:persn" sem2="</a:t>
            </a:r>
            <a:r>
              <a:rPr lang="en-US" sz="2400" dirty="0" err="1">
                <a:cs typeface="Courier New" pitchFamily="49" charset="0"/>
              </a:rPr>
              <a:t>t:hum</a:t>
            </a:r>
            <a:r>
              <a:rPr lang="en-US" sz="2400" dirty="0">
                <a:cs typeface="Courier New" pitchFamily="49" charset="0"/>
              </a:rPr>
              <a:t> r:propn t:persn" gr="S m </a:t>
            </a:r>
            <a:r>
              <a:rPr lang="en-US" sz="2400" dirty="0" err="1">
                <a:cs typeface="Courier New" pitchFamily="49" charset="0"/>
              </a:rPr>
              <a:t>anim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sg</a:t>
            </a:r>
            <a:r>
              <a:rPr lang="en-US" sz="2400" dirty="0">
                <a:cs typeface="Courier New" pitchFamily="49" charset="0"/>
              </a:rPr>
              <a:t> nom"/&gt;</a:t>
            </a:r>
            <a:r>
              <a:rPr lang="ru-RU" sz="2400" dirty="0">
                <a:cs typeface="Courier New" pitchFamily="49" charset="0"/>
              </a:rPr>
              <a:t>Сергей&lt;/</a:t>
            </a:r>
            <a:r>
              <a:rPr lang="en-US" sz="2400" dirty="0">
                <a:cs typeface="Courier New" pitchFamily="49" charset="0"/>
              </a:rPr>
              <a:t>w&gt; </a:t>
            </a:r>
            <a:endParaRPr lang="ru-RU" sz="2400" dirty="0">
              <a:cs typeface="Courier New" pitchFamily="49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dirty="0">
                <a:cs typeface="Courier New" pitchFamily="49" charset="0"/>
              </a:rPr>
              <a:t>&lt;w&gt;&lt;</a:t>
            </a:r>
            <a:r>
              <a:rPr lang="en-US" sz="2400" dirty="0" err="1">
                <a:cs typeface="Courier New" pitchFamily="49" charset="0"/>
              </a:rPr>
              <a:t>ana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lex</a:t>
            </a:r>
            <a:r>
              <a:rPr lang="en-US" sz="2400" dirty="0">
                <a:cs typeface="Courier New" pitchFamily="49" charset="0"/>
              </a:rPr>
              <a:t>="</a:t>
            </a:r>
            <a:r>
              <a:rPr lang="ru-RU" sz="2400" dirty="0">
                <a:cs typeface="Courier New" pitchFamily="49" charset="0"/>
              </a:rPr>
              <a:t>Иннокентьевич" </a:t>
            </a:r>
            <a:r>
              <a:rPr lang="en-US" sz="2400" dirty="0" err="1">
                <a:cs typeface="Courier New" pitchFamily="49" charset="0"/>
              </a:rPr>
              <a:t>sem</a:t>
            </a:r>
            <a:r>
              <a:rPr lang="en-US" sz="2400" dirty="0">
                <a:cs typeface="Courier New" pitchFamily="49" charset="0"/>
              </a:rPr>
              <a:t>="</a:t>
            </a:r>
            <a:r>
              <a:rPr lang="en-US" sz="2400" dirty="0" err="1">
                <a:cs typeface="Courier New" pitchFamily="49" charset="0"/>
              </a:rPr>
              <a:t>t:hum</a:t>
            </a:r>
            <a:r>
              <a:rPr lang="en-US" sz="2400" dirty="0">
                <a:cs typeface="Courier New" pitchFamily="49" charset="0"/>
              </a:rPr>
              <a:t> t:patrn r:propn </a:t>
            </a:r>
            <a:r>
              <a:rPr lang="en-US" sz="2400" dirty="0" err="1">
                <a:cs typeface="Courier New" pitchFamily="49" charset="0"/>
              </a:rPr>
              <a:t>der:s</a:t>
            </a:r>
            <a:r>
              <a:rPr lang="en-US" sz="2400" dirty="0">
                <a:cs typeface="Courier New" pitchFamily="49" charset="0"/>
              </a:rPr>
              <a:t>" sem2="</a:t>
            </a:r>
            <a:r>
              <a:rPr lang="en-US" sz="2400" dirty="0" err="1">
                <a:cs typeface="Courier New" pitchFamily="49" charset="0"/>
              </a:rPr>
              <a:t>t:hum</a:t>
            </a:r>
            <a:r>
              <a:rPr lang="en-US" sz="2400" dirty="0">
                <a:cs typeface="Courier New" pitchFamily="49" charset="0"/>
              </a:rPr>
              <a:t> t:patrn r:propn </a:t>
            </a:r>
            <a:r>
              <a:rPr lang="en-US" sz="2400" dirty="0" err="1">
                <a:cs typeface="Courier New" pitchFamily="49" charset="0"/>
              </a:rPr>
              <a:t>der:s</a:t>
            </a:r>
            <a:r>
              <a:rPr lang="en-US" sz="2400" dirty="0">
                <a:cs typeface="Courier New" pitchFamily="49" charset="0"/>
              </a:rPr>
              <a:t>" gr="S m </a:t>
            </a:r>
            <a:r>
              <a:rPr lang="en-US" sz="2400" dirty="0" err="1">
                <a:cs typeface="Courier New" pitchFamily="49" charset="0"/>
              </a:rPr>
              <a:t>anim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sg</a:t>
            </a:r>
            <a:r>
              <a:rPr lang="en-US" sz="2400" dirty="0">
                <a:cs typeface="Courier New" pitchFamily="49" charset="0"/>
              </a:rPr>
              <a:t> nom"/&gt;</a:t>
            </a:r>
            <a:r>
              <a:rPr lang="ru-RU" sz="2400" dirty="0">
                <a:cs typeface="Courier New" pitchFamily="49" charset="0"/>
              </a:rPr>
              <a:t>Иннокентьевич&lt;/</a:t>
            </a:r>
            <a:r>
              <a:rPr lang="en-US" sz="2400" dirty="0">
                <a:cs typeface="Courier New" pitchFamily="49" charset="0"/>
              </a:rPr>
              <a:t>w&gt;</a:t>
            </a:r>
          </a:p>
        </p:txBody>
      </p:sp>
    </p:spTree>
    <p:extLst>
      <p:ext uri="{BB962C8B-B14F-4D97-AF65-F5344CB8AC3E}">
        <p14:creationId xmlns:p14="http://schemas.microsoft.com/office/powerpoint/2010/main" val="7704097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15547E57-0738-4C1D-8421-717582E9E8A1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4755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656A6ADB-61DE-443F-B974-3DBB4512581A}" type="slidenum">
              <a:rPr lang="ru-RU" altLang="en-US">
                <a:latin typeface="Arial" panose="020B0604020202020204" pitchFamily="34" charset="0"/>
              </a:rPr>
              <a:pPr eaLnBrk="1" hangingPunct="1"/>
              <a:t>81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304800"/>
            <a:ext cx="87630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200" dirty="0">
                <a:latin typeface="Arial Unicode MS" pitchFamily="34" charset="-128"/>
              </a:rPr>
              <a:t>Пример морфологической разметки</a:t>
            </a:r>
            <a:r>
              <a:rPr lang="en-US" sz="3200" dirty="0">
                <a:latin typeface="Arial Unicode MS" pitchFamily="34" charset="-128"/>
              </a:rPr>
              <a:t/>
            </a:r>
            <a:br>
              <a:rPr lang="en-US" sz="3200" dirty="0">
                <a:latin typeface="Arial Unicode MS" pitchFamily="34" charset="-128"/>
              </a:rPr>
            </a:br>
            <a:endParaRPr lang="en-US" sz="3200" dirty="0">
              <a:latin typeface="Arial Unicode MS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958" y="980728"/>
            <a:ext cx="8713788" cy="51194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&lt;?xml version="1.0" encoding="utf-8"?&gt;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&lt;document </a:t>
            </a:r>
            <a:r>
              <a:rPr lang="en-US" sz="1400" dirty="0" err="1">
                <a:cs typeface="Courier New" pitchFamily="49" charset="0"/>
              </a:rPr>
              <a:t>xsi:noNamespaceSchemaLocation</a:t>
            </a:r>
            <a:r>
              <a:rPr lang="en-US" sz="1400" dirty="0">
                <a:cs typeface="Courier New" pitchFamily="49" charset="0"/>
              </a:rPr>
              <a:t>="file:FlexInterlinear.xsd" </a:t>
            </a:r>
            <a:r>
              <a:rPr lang="en-US" sz="1400" dirty="0" err="1">
                <a:cs typeface="Courier New" pitchFamily="49" charset="0"/>
              </a:rPr>
              <a:t>xmlns:xsi</a:t>
            </a:r>
            <a:r>
              <a:rPr lang="en-US" sz="1400" dirty="0">
                <a:cs typeface="Courier New" pitchFamily="49" charset="0"/>
              </a:rPr>
              <a:t>="http://www.w3.org/2001/XMLSchema-instance"&gt;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&lt;interlinear-text </a:t>
            </a:r>
            <a:r>
              <a:rPr lang="en-US" sz="1400" dirty="0" err="1">
                <a:cs typeface="Courier New" pitchFamily="49" charset="0"/>
              </a:rPr>
              <a:t>guid</a:t>
            </a:r>
            <a:r>
              <a:rPr lang="en-US" sz="1400" dirty="0">
                <a:cs typeface="Courier New" pitchFamily="49" charset="0"/>
              </a:rPr>
              <a:t>="64b8c8a0-7147-451e-9911-4abc38a46f00"&gt;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&lt;item type="title" </a:t>
            </a:r>
            <a:r>
              <a:rPr lang="en-US" sz="1400" dirty="0" err="1">
                <a:cs typeface="Courier New" pitchFamily="49" charset="0"/>
              </a:rPr>
              <a:t>lang</a:t>
            </a:r>
            <a:r>
              <a:rPr lang="en-US" sz="1400" dirty="0">
                <a:cs typeface="Courier New" pitchFamily="49" charset="0"/>
              </a:rPr>
              <a:t>="</a:t>
            </a:r>
            <a:r>
              <a:rPr lang="en-US" sz="1400" dirty="0" err="1">
                <a:cs typeface="Courier New" pitchFamily="49" charset="0"/>
              </a:rPr>
              <a:t>mdf-Latn</a:t>
            </a:r>
            <a:r>
              <a:rPr lang="en-US" sz="1400" dirty="0">
                <a:cs typeface="Courier New" pitchFamily="49" charset="0"/>
              </a:rPr>
              <a:t>"&gt;LVJ_RI_12052013_</a:t>
            </a:r>
            <a:r>
              <a:rPr lang="ru-RU" sz="1400" dirty="0" err="1">
                <a:cs typeface="Courier New" pitchFamily="49" charset="0"/>
              </a:rPr>
              <a:t>о_деревне</a:t>
            </a:r>
            <a:r>
              <a:rPr lang="ru-RU" sz="1400" dirty="0">
                <a:cs typeface="Courier New" pitchFamily="49" charset="0"/>
              </a:rPr>
              <a:t>&lt;/</a:t>
            </a:r>
            <a:r>
              <a:rPr lang="en-US" sz="1400" dirty="0">
                <a:cs typeface="Courier New" pitchFamily="49" charset="0"/>
              </a:rPr>
              <a:t>item&gt;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&lt;paragraphs&gt;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&lt;paragraph&gt;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&lt;phrases&gt;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&lt;word&gt;&lt;words&gt;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    &lt;word&gt;&lt;item type="txt" </a:t>
            </a:r>
            <a:r>
              <a:rPr lang="en-US" sz="1400" dirty="0" err="1">
                <a:cs typeface="Courier New" pitchFamily="49" charset="0"/>
              </a:rPr>
              <a:t>lang</a:t>
            </a:r>
            <a:r>
              <a:rPr lang="en-US" sz="1400" dirty="0">
                <a:cs typeface="Courier New" pitchFamily="49" charset="0"/>
              </a:rPr>
              <a:t>="</a:t>
            </a:r>
            <a:r>
              <a:rPr lang="en-US" sz="1400" dirty="0" err="1">
                <a:cs typeface="Courier New" pitchFamily="49" charset="0"/>
              </a:rPr>
              <a:t>mdf-Latn</a:t>
            </a:r>
            <a:r>
              <a:rPr lang="en-US" sz="1400" dirty="0">
                <a:cs typeface="Courier New" pitchFamily="49" charset="0"/>
              </a:rPr>
              <a:t>"&gt;</a:t>
            </a:r>
            <a:r>
              <a:rPr lang="en-US" sz="1400" dirty="0" err="1">
                <a:cs typeface="Courier New" pitchFamily="49" charset="0"/>
              </a:rPr>
              <a:t>mokšəks</a:t>
            </a:r>
            <a:r>
              <a:rPr lang="en-US" sz="1400" dirty="0">
                <a:cs typeface="Courier New" pitchFamily="49" charset="0"/>
              </a:rPr>
              <a:t>&lt;/item&gt;&lt;item type="</a:t>
            </a:r>
            <a:r>
              <a:rPr lang="en-US" sz="1400" dirty="0" err="1">
                <a:cs typeface="Courier New" pitchFamily="49" charset="0"/>
              </a:rPr>
              <a:t>pos</a:t>
            </a:r>
            <a:r>
              <a:rPr lang="en-US" sz="1400" dirty="0">
                <a:cs typeface="Courier New" pitchFamily="49" charset="0"/>
              </a:rPr>
              <a:t>" </a:t>
            </a:r>
            <a:r>
              <a:rPr lang="en-US" sz="1400" dirty="0" err="1">
                <a:cs typeface="Courier New" pitchFamily="49" charset="0"/>
              </a:rPr>
              <a:t>lang</a:t>
            </a:r>
            <a:r>
              <a:rPr lang="en-US" sz="1400" dirty="0">
                <a:cs typeface="Courier New" pitchFamily="49" charset="0"/>
              </a:rPr>
              <a:t>="</a:t>
            </a:r>
            <a:r>
              <a:rPr lang="en-US" sz="1400" dirty="0" err="1">
                <a:cs typeface="Courier New" pitchFamily="49" charset="0"/>
              </a:rPr>
              <a:t>ru-Cyrl</a:t>
            </a:r>
            <a:r>
              <a:rPr lang="en-US" sz="1400" dirty="0">
                <a:cs typeface="Courier New" pitchFamily="49" charset="0"/>
              </a:rPr>
              <a:t>"&gt;</a:t>
            </a:r>
            <a:r>
              <a:rPr lang="ru-RU" sz="1400" dirty="0" err="1">
                <a:cs typeface="Courier New" pitchFamily="49" charset="0"/>
              </a:rPr>
              <a:t>сущ</a:t>
            </a:r>
            <a:r>
              <a:rPr lang="ru-RU" sz="1400" dirty="0">
                <a:cs typeface="Courier New" pitchFamily="49" charset="0"/>
              </a:rPr>
              <a:t>&lt;/</a:t>
            </a:r>
            <a:r>
              <a:rPr lang="en-US" sz="1400" dirty="0">
                <a:cs typeface="Courier New" pitchFamily="49" charset="0"/>
              </a:rPr>
              <a:t>item&gt;&lt;morphemes&gt;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        &lt;morph type="stem" </a:t>
            </a:r>
            <a:r>
              <a:rPr lang="en-US" sz="1400" dirty="0" err="1">
                <a:cs typeface="Courier New" pitchFamily="49" charset="0"/>
              </a:rPr>
              <a:t>guid</a:t>
            </a:r>
            <a:r>
              <a:rPr lang="en-US" sz="1400" dirty="0">
                <a:cs typeface="Courier New" pitchFamily="49" charset="0"/>
              </a:rPr>
              <a:t>="d7f713e8-e8cf-11d3-9764-00c04f186933"&gt;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          &lt;item type="txt" </a:t>
            </a:r>
            <a:r>
              <a:rPr lang="en-US" sz="1400" dirty="0" err="1">
                <a:cs typeface="Courier New" pitchFamily="49" charset="0"/>
              </a:rPr>
              <a:t>lang</a:t>
            </a:r>
            <a:r>
              <a:rPr lang="en-US" sz="1400" dirty="0">
                <a:cs typeface="Courier New" pitchFamily="49" charset="0"/>
              </a:rPr>
              <a:t>="</a:t>
            </a:r>
            <a:r>
              <a:rPr lang="en-US" sz="1400" dirty="0" err="1">
                <a:cs typeface="Courier New" pitchFamily="49" charset="0"/>
              </a:rPr>
              <a:t>mdf-Latn</a:t>
            </a:r>
            <a:r>
              <a:rPr lang="en-US" sz="1400" dirty="0">
                <a:cs typeface="Courier New" pitchFamily="49" charset="0"/>
              </a:rPr>
              <a:t>"&gt;</a:t>
            </a:r>
            <a:r>
              <a:rPr lang="en-US" sz="1400" dirty="0" err="1">
                <a:cs typeface="Courier New" pitchFamily="49" charset="0"/>
              </a:rPr>
              <a:t>mokšə</a:t>
            </a:r>
            <a:r>
              <a:rPr lang="en-US" sz="1400" dirty="0">
                <a:cs typeface="Courier New" pitchFamily="49" charset="0"/>
              </a:rPr>
              <a:t>&lt;/item&gt;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          &lt;item type="</a:t>
            </a:r>
            <a:r>
              <a:rPr lang="en-US" sz="1400" dirty="0" err="1">
                <a:cs typeface="Courier New" pitchFamily="49" charset="0"/>
              </a:rPr>
              <a:t>cf</a:t>
            </a:r>
            <a:r>
              <a:rPr lang="en-US" sz="1400" dirty="0">
                <a:cs typeface="Courier New" pitchFamily="49" charset="0"/>
              </a:rPr>
              <a:t>" </a:t>
            </a:r>
            <a:r>
              <a:rPr lang="en-US" sz="1400" dirty="0" err="1">
                <a:cs typeface="Courier New" pitchFamily="49" charset="0"/>
              </a:rPr>
              <a:t>lang</a:t>
            </a:r>
            <a:r>
              <a:rPr lang="en-US" sz="1400" dirty="0">
                <a:cs typeface="Courier New" pitchFamily="49" charset="0"/>
              </a:rPr>
              <a:t>="</a:t>
            </a:r>
            <a:r>
              <a:rPr lang="en-US" sz="1400" dirty="0" err="1">
                <a:cs typeface="Courier New" pitchFamily="49" charset="0"/>
              </a:rPr>
              <a:t>mdf-Latn</a:t>
            </a:r>
            <a:r>
              <a:rPr lang="en-US" sz="1400" dirty="0">
                <a:cs typeface="Courier New" pitchFamily="49" charset="0"/>
              </a:rPr>
              <a:t>"&gt;</a:t>
            </a:r>
            <a:r>
              <a:rPr lang="en-US" sz="1400" dirty="0" err="1">
                <a:cs typeface="Courier New" pitchFamily="49" charset="0"/>
              </a:rPr>
              <a:t>mokšə</a:t>
            </a:r>
            <a:r>
              <a:rPr lang="en-US" sz="1400" dirty="0">
                <a:cs typeface="Courier New" pitchFamily="49" charset="0"/>
              </a:rPr>
              <a:t>&lt;/item&gt;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          &lt;item type="</a:t>
            </a:r>
            <a:r>
              <a:rPr lang="en-US" sz="1400" dirty="0" err="1">
                <a:cs typeface="Courier New" pitchFamily="49" charset="0"/>
              </a:rPr>
              <a:t>gls</a:t>
            </a:r>
            <a:r>
              <a:rPr lang="en-US" sz="1400" dirty="0">
                <a:cs typeface="Courier New" pitchFamily="49" charset="0"/>
              </a:rPr>
              <a:t>" </a:t>
            </a:r>
            <a:r>
              <a:rPr lang="en-US" sz="1400" dirty="0" err="1">
                <a:cs typeface="Courier New" pitchFamily="49" charset="0"/>
              </a:rPr>
              <a:t>lang</a:t>
            </a:r>
            <a:r>
              <a:rPr lang="en-US" sz="1400" dirty="0">
                <a:cs typeface="Courier New" pitchFamily="49" charset="0"/>
              </a:rPr>
              <a:t>="</a:t>
            </a:r>
            <a:r>
              <a:rPr lang="en-US" sz="1400" dirty="0" err="1">
                <a:cs typeface="Courier New" pitchFamily="49" charset="0"/>
              </a:rPr>
              <a:t>ru-Cyrl</a:t>
            </a:r>
            <a:r>
              <a:rPr lang="en-US" sz="1400" dirty="0">
                <a:cs typeface="Courier New" pitchFamily="49" charset="0"/>
              </a:rPr>
              <a:t>"&gt;</a:t>
            </a:r>
            <a:r>
              <a:rPr lang="ru-RU" sz="1400" dirty="0">
                <a:cs typeface="Courier New" pitchFamily="49" charset="0"/>
              </a:rPr>
              <a:t>мокша&lt;/</a:t>
            </a:r>
            <a:r>
              <a:rPr lang="en-US" sz="1400" dirty="0">
                <a:cs typeface="Courier New" pitchFamily="49" charset="0"/>
              </a:rPr>
              <a:t>item&gt;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        &lt;/morph&gt;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        &lt;morph type="suffix" </a:t>
            </a:r>
            <a:r>
              <a:rPr lang="en-US" sz="1400" dirty="0" err="1">
                <a:cs typeface="Courier New" pitchFamily="49" charset="0"/>
              </a:rPr>
              <a:t>guid</a:t>
            </a:r>
            <a:r>
              <a:rPr lang="en-US" sz="1400" dirty="0">
                <a:cs typeface="Courier New" pitchFamily="49" charset="0"/>
              </a:rPr>
              <a:t>="d7f713dd-e8cf-11d3-9764-00c04f186933"&gt;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          &lt;item type="txt" </a:t>
            </a:r>
            <a:r>
              <a:rPr lang="en-US" sz="1400" dirty="0" err="1">
                <a:cs typeface="Courier New" pitchFamily="49" charset="0"/>
              </a:rPr>
              <a:t>lang</a:t>
            </a:r>
            <a:r>
              <a:rPr lang="en-US" sz="1400" dirty="0">
                <a:cs typeface="Courier New" pitchFamily="49" charset="0"/>
              </a:rPr>
              <a:t>="</a:t>
            </a:r>
            <a:r>
              <a:rPr lang="en-US" sz="1400" dirty="0" err="1">
                <a:cs typeface="Courier New" pitchFamily="49" charset="0"/>
              </a:rPr>
              <a:t>mdf-Latn</a:t>
            </a:r>
            <a:r>
              <a:rPr lang="en-US" sz="1400" dirty="0">
                <a:cs typeface="Courier New" pitchFamily="49" charset="0"/>
              </a:rPr>
              <a:t>"&gt;-</a:t>
            </a:r>
            <a:r>
              <a:rPr lang="en-US" sz="1400" dirty="0" err="1">
                <a:cs typeface="Courier New" pitchFamily="49" charset="0"/>
              </a:rPr>
              <a:t>ks</a:t>
            </a:r>
            <a:r>
              <a:rPr lang="en-US" sz="1400" dirty="0">
                <a:cs typeface="Courier New" pitchFamily="49" charset="0"/>
              </a:rPr>
              <a:t>&lt;/item&gt;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          &lt;item type="</a:t>
            </a:r>
            <a:r>
              <a:rPr lang="en-US" sz="1400" dirty="0" err="1">
                <a:cs typeface="Courier New" pitchFamily="49" charset="0"/>
              </a:rPr>
              <a:t>cf</a:t>
            </a:r>
            <a:r>
              <a:rPr lang="en-US" sz="1400" dirty="0">
                <a:cs typeface="Courier New" pitchFamily="49" charset="0"/>
              </a:rPr>
              <a:t>" </a:t>
            </a:r>
            <a:r>
              <a:rPr lang="en-US" sz="1400" dirty="0" err="1">
                <a:cs typeface="Courier New" pitchFamily="49" charset="0"/>
              </a:rPr>
              <a:t>lang</a:t>
            </a:r>
            <a:r>
              <a:rPr lang="en-US" sz="1400" dirty="0">
                <a:cs typeface="Courier New" pitchFamily="49" charset="0"/>
              </a:rPr>
              <a:t>="</a:t>
            </a:r>
            <a:r>
              <a:rPr lang="en-US" sz="1400" dirty="0" err="1">
                <a:cs typeface="Courier New" pitchFamily="49" charset="0"/>
              </a:rPr>
              <a:t>mdf-Latn</a:t>
            </a:r>
            <a:r>
              <a:rPr lang="en-US" sz="1400" dirty="0">
                <a:cs typeface="Courier New" pitchFamily="49" charset="0"/>
              </a:rPr>
              <a:t>"&gt;-</a:t>
            </a:r>
            <a:r>
              <a:rPr lang="en-US" sz="1400" dirty="0" err="1">
                <a:cs typeface="Courier New" pitchFamily="49" charset="0"/>
              </a:rPr>
              <a:t>ks</a:t>
            </a:r>
            <a:r>
              <a:rPr lang="en-US" sz="1400" dirty="0">
                <a:cs typeface="Courier New" pitchFamily="49" charset="0"/>
              </a:rPr>
              <a:t>&lt;/item&gt;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          &lt;item type="</a:t>
            </a:r>
            <a:r>
              <a:rPr lang="en-US" sz="1400" dirty="0" err="1">
                <a:cs typeface="Courier New" pitchFamily="49" charset="0"/>
              </a:rPr>
              <a:t>hn</a:t>
            </a:r>
            <a:r>
              <a:rPr lang="en-US" sz="1400" dirty="0">
                <a:cs typeface="Courier New" pitchFamily="49" charset="0"/>
              </a:rPr>
              <a:t>" </a:t>
            </a:r>
            <a:r>
              <a:rPr lang="en-US" sz="1400" dirty="0" err="1">
                <a:cs typeface="Courier New" pitchFamily="49" charset="0"/>
              </a:rPr>
              <a:t>lang</a:t>
            </a:r>
            <a:r>
              <a:rPr lang="en-US" sz="1400" dirty="0">
                <a:cs typeface="Courier New" pitchFamily="49" charset="0"/>
              </a:rPr>
              <a:t>="</a:t>
            </a:r>
            <a:r>
              <a:rPr lang="en-US" sz="1400" dirty="0" err="1">
                <a:cs typeface="Courier New" pitchFamily="49" charset="0"/>
              </a:rPr>
              <a:t>en</a:t>
            </a:r>
            <a:r>
              <a:rPr lang="en-US" sz="1400" dirty="0">
                <a:cs typeface="Courier New" pitchFamily="49" charset="0"/>
              </a:rPr>
              <a:t>"&gt;1&lt;/item&gt;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          &lt;item type="</a:t>
            </a:r>
            <a:r>
              <a:rPr lang="en-US" sz="1400" dirty="0" err="1">
                <a:cs typeface="Courier New" pitchFamily="49" charset="0"/>
              </a:rPr>
              <a:t>gls</a:t>
            </a:r>
            <a:r>
              <a:rPr lang="en-US" sz="1400" dirty="0">
                <a:cs typeface="Courier New" pitchFamily="49" charset="0"/>
              </a:rPr>
              <a:t>" </a:t>
            </a:r>
            <a:r>
              <a:rPr lang="en-US" sz="1400" dirty="0" err="1">
                <a:cs typeface="Courier New" pitchFamily="49" charset="0"/>
              </a:rPr>
              <a:t>lang</a:t>
            </a:r>
            <a:r>
              <a:rPr lang="en-US" sz="1400" dirty="0">
                <a:cs typeface="Courier New" pitchFamily="49" charset="0"/>
              </a:rPr>
              <a:t>="</a:t>
            </a:r>
            <a:r>
              <a:rPr lang="en-US" sz="1400" dirty="0" err="1">
                <a:cs typeface="Courier New" pitchFamily="49" charset="0"/>
              </a:rPr>
              <a:t>ru-Cyrl</a:t>
            </a:r>
            <a:r>
              <a:rPr lang="en-US" sz="1400" dirty="0">
                <a:cs typeface="Courier New" pitchFamily="49" charset="0"/>
              </a:rPr>
              <a:t>"&gt;TRANS&lt;/item&gt;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        &lt;/morph&gt;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>
                <a:cs typeface="Courier New" pitchFamily="49" charset="0"/>
              </a:rPr>
              <a:t>                &lt;/morphemes&gt;&lt;/word&gt;</a:t>
            </a:r>
          </a:p>
        </p:txBody>
      </p:sp>
    </p:spTree>
    <p:extLst>
      <p:ext uri="{BB962C8B-B14F-4D97-AF65-F5344CB8AC3E}">
        <p14:creationId xmlns:p14="http://schemas.microsoft.com/office/powerpoint/2010/main" val="30416585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15547E57-0738-4C1D-8421-717582E9E8A1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4755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656A6ADB-61DE-443F-B974-3DBB4512581A}" type="slidenum">
              <a:rPr lang="ru-RU" altLang="en-US">
                <a:latin typeface="Arial" panose="020B0604020202020204" pitchFamily="34" charset="0"/>
              </a:rPr>
              <a:pPr eaLnBrk="1" hangingPunct="1"/>
              <a:t>82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304800"/>
            <a:ext cx="8763000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latin typeface="Arial Unicode MS" pitchFamily="34" charset="-128"/>
              </a:rPr>
              <a:t>Пример морфологической</a:t>
            </a:r>
            <a:r>
              <a:rPr lang="en-US" sz="2800" dirty="0">
                <a:latin typeface="Arial Unicode MS" pitchFamily="34" charset="-128"/>
              </a:rPr>
              <a:t> </a:t>
            </a:r>
            <a:r>
              <a:rPr lang="ru-RU" sz="2800" dirty="0">
                <a:latin typeface="Arial Unicode MS" pitchFamily="34" charset="-128"/>
              </a:rPr>
              <a:t>и синтаксической разметки. Стандарты</a:t>
            </a:r>
            <a:endParaRPr lang="en-US" sz="2800" dirty="0">
              <a:latin typeface="Arial Unicode MS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25411"/>
              </p:ext>
            </p:extLst>
          </p:nvPr>
        </p:nvGraphicFramePr>
        <p:xfrm>
          <a:off x="323528" y="1484780"/>
          <a:ext cx="8424935" cy="4970911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552456">
                  <a:extLst>
                    <a:ext uri="{9D8B030D-6E8A-4147-A177-3AD203B41FA5}">
                      <a16:colId xmlns:a16="http://schemas.microsoft.com/office/drawing/2014/main" val="933141986"/>
                    </a:ext>
                  </a:extLst>
                </a:gridCol>
                <a:gridCol w="239632">
                  <a:extLst>
                    <a:ext uri="{9D8B030D-6E8A-4147-A177-3AD203B41FA5}">
                      <a16:colId xmlns:a16="http://schemas.microsoft.com/office/drawing/2014/main" val="84687491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54039124"/>
                    </a:ext>
                  </a:extLst>
                </a:gridCol>
                <a:gridCol w="801237">
                  <a:extLst>
                    <a:ext uri="{9D8B030D-6E8A-4147-A177-3AD203B41FA5}">
                      <a16:colId xmlns:a16="http://schemas.microsoft.com/office/drawing/2014/main" val="4064559747"/>
                    </a:ext>
                  </a:extLst>
                </a:gridCol>
                <a:gridCol w="943778">
                  <a:extLst>
                    <a:ext uri="{9D8B030D-6E8A-4147-A177-3AD203B41FA5}">
                      <a16:colId xmlns:a16="http://schemas.microsoft.com/office/drawing/2014/main" val="954530702"/>
                    </a:ext>
                  </a:extLst>
                </a:gridCol>
                <a:gridCol w="343217">
                  <a:extLst>
                    <a:ext uri="{9D8B030D-6E8A-4147-A177-3AD203B41FA5}">
                      <a16:colId xmlns:a16="http://schemas.microsoft.com/office/drawing/2014/main" val="3132312534"/>
                    </a:ext>
                  </a:extLst>
                </a:gridCol>
                <a:gridCol w="537258">
                  <a:extLst>
                    <a:ext uri="{9D8B030D-6E8A-4147-A177-3AD203B41FA5}">
                      <a16:colId xmlns:a16="http://schemas.microsoft.com/office/drawing/2014/main" val="1874945384"/>
                    </a:ext>
                  </a:extLst>
                </a:gridCol>
                <a:gridCol w="552456">
                  <a:extLst>
                    <a:ext uri="{9D8B030D-6E8A-4147-A177-3AD203B41FA5}">
                      <a16:colId xmlns:a16="http://schemas.microsoft.com/office/drawing/2014/main" val="2588940038"/>
                    </a:ext>
                  </a:extLst>
                </a:gridCol>
                <a:gridCol w="1432930">
                  <a:extLst>
                    <a:ext uri="{9D8B030D-6E8A-4147-A177-3AD203B41FA5}">
                      <a16:colId xmlns:a16="http://schemas.microsoft.com/office/drawing/2014/main" val="146826923"/>
                    </a:ext>
                  </a:extLst>
                </a:gridCol>
                <a:gridCol w="483395">
                  <a:extLst>
                    <a:ext uri="{9D8B030D-6E8A-4147-A177-3AD203B41FA5}">
                      <a16:colId xmlns:a16="http://schemas.microsoft.com/office/drawing/2014/main" val="4048133699"/>
                    </a:ext>
                  </a:extLst>
                </a:gridCol>
                <a:gridCol w="234321">
                  <a:extLst>
                    <a:ext uri="{9D8B030D-6E8A-4147-A177-3AD203B41FA5}">
                      <a16:colId xmlns:a16="http://schemas.microsoft.com/office/drawing/2014/main" val="16218300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866100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3708845706"/>
                    </a:ext>
                  </a:extLst>
                </a:gridCol>
              </a:tblGrid>
              <a:tr h="21602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# </a:t>
                      </a:r>
                      <a:r>
                        <a:rPr lang="en-US" sz="1800" u="none" strike="noStrike" dirty="0" err="1">
                          <a:effectLst/>
                        </a:rPr>
                        <a:t>sent_id</a:t>
                      </a:r>
                      <a:r>
                        <a:rPr lang="en-US" sz="1800" u="none" strike="noStrike" dirty="0">
                          <a:effectLst/>
                        </a:rPr>
                        <a:t> =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3400"/>
                  </a:ext>
                </a:extLst>
              </a:tr>
              <a:tr h="585425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Впрочем, им зачастую уже и гость не интересен, он нужен лишь как повод поговорить друг с другом, и не на кухне, а прямо в студии – гость им не мешает.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02343"/>
                  </a:ext>
                </a:extLst>
              </a:tr>
              <a:tr h="557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Впрочем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впрочем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Degree=</a:t>
                      </a:r>
                      <a:r>
                        <a:rPr lang="en-US" sz="1800" u="none" strike="noStrike" dirty="0" err="1">
                          <a:effectLst/>
                        </a:rPr>
                        <a:t>Pos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parataxis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extLst>
                  <a:ext uri="{0D108BD9-81ED-4DB2-BD59-A6C34878D82A}">
                    <a16:rowId xmlns:a16="http://schemas.microsoft.com/office/drawing/2014/main" val="2272836013"/>
                  </a:ext>
                </a:extLst>
              </a:tr>
              <a:tr h="280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,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,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PUNCT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_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_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punct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extLst>
                  <a:ext uri="{0D108BD9-81ED-4DB2-BD59-A6C34878D82A}">
                    <a16:rowId xmlns:a16="http://schemas.microsoft.com/office/drawing/2014/main" val="3009570572"/>
                  </a:ext>
                </a:extLst>
              </a:tr>
              <a:tr h="426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им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они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_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Case=Dat|Number=Plur|Person=3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iobj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extLst>
                  <a:ext uri="{0D108BD9-81ED-4DB2-BD59-A6C34878D82A}">
                    <a16:rowId xmlns:a16="http://schemas.microsoft.com/office/drawing/2014/main" val="476938093"/>
                  </a:ext>
                </a:extLst>
              </a:tr>
              <a:tr h="557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зачастую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зачастую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ADV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_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Degree=Pos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advmod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extLst>
                  <a:ext uri="{0D108BD9-81ED-4DB2-BD59-A6C34878D82A}">
                    <a16:rowId xmlns:a16="http://schemas.microsoft.com/office/drawing/2014/main" val="3282718003"/>
                  </a:ext>
                </a:extLst>
              </a:tr>
              <a:tr h="280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уже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уже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ADV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_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Degree=Pos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obl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extLst>
                  <a:ext uri="{0D108BD9-81ED-4DB2-BD59-A6C34878D82A}">
                    <a16:rowId xmlns:a16="http://schemas.microsoft.com/office/drawing/2014/main" val="1673821405"/>
                  </a:ext>
                </a:extLst>
              </a:tr>
              <a:tr h="280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CCONJ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_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_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advmod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extLst>
                  <a:ext uri="{0D108BD9-81ED-4DB2-BD59-A6C34878D82A}">
                    <a16:rowId xmlns:a16="http://schemas.microsoft.com/office/drawing/2014/main" val="324241409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гость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гость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NOUN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_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Animacy=Anim|Case=Nom|Gender=Masc|Number=Sing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nsubj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extLst>
                  <a:ext uri="{0D108BD9-81ED-4DB2-BD59-A6C34878D82A}">
                    <a16:rowId xmlns:a16="http://schemas.microsoft.com/office/drawing/2014/main" val="554532071"/>
                  </a:ext>
                </a:extLst>
              </a:tr>
              <a:tr h="280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не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не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PART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_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_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advmod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extLst>
                  <a:ext uri="{0D108BD9-81ED-4DB2-BD59-A6C34878D82A}">
                    <a16:rowId xmlns:a16="http://schemas.microsoft.com/office/drawing/2014/main" val="3440211538"/>
                  </a:ext>
                </a:extLst>
              </a:tr>
              <a:tr h="439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интересен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интересный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_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Degree=Pos|Gender=Masc|Number=Sing|Variant=Short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root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extLst>
                  <a:ext uri="{0D108BD9-81ED-4DB2-BD59-A6C34878D82A}">
                    <a16:rowId xmlns:a16="http://schemas.microsoft.com/office/drawing/2014/main" val="2584748913"/>
                  </a:ext>
                </a:extLst>
              </a:tr>
              <a:tr h="280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,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,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PUNCT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_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punct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5" marR="4355" marT="4355" marB="0" anchor="b"/>
                </a:tc>
                <a:extLst>
                  <a:ext uri="{0D108BD9-81ED-4DB2-BD59-A6C34878D82A}">
                    <a16:rowId xmlns:a16="http://schemas.microsoft.com/office/drawing/2014/main" val="216362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568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485900" y="1484784"/>
            <a:ext cx="6172200" cy="4428492"/>
          </a:xfrm>
        </p:spPr>
        <p:txBody>
          <a:bodyPr>
            <a:normAutofit fontScale="92500" lnSpcReduction="20000"/>
          </a:bodyPr>
          <a:lstStyle/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008000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008000"/>
                </a:solidFill>
                <a:latin typeface="Arial" charset="0"/>
                <a:cs typeface="Arial" charset="0"/>
              </a:rPr>
              <a:t>america</a:t>
            </a:r>
            <a:r>
              <a:rPr lang="ru-RU" sz="1350" b="1" dirty="0">
                <a:solidFill>
                  <a:srgbClr val="008000"/>
                </a:solidFill>
                <a:latin typeface="Arial" charset="0"/>
                <a:cs typeface="Arial" charset="0"/>
              </a:rPr>
              <a:t>-s] ADJ POS @&gt;N #1-&gt;4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&gt;N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008000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008000"/>
                </a:solidFill>
                <a:latin typeface="Arial" charset="0"/>
                <a:cs typeface="Arial" charset="0"/>
              </a:rPr>
              <a:t>true</a:t>
            </a:r>
            <a:r>
              <a:rPr lang="ru-RU" sz="1350" b="1" dirty="0">
                <a:solidFill>
                  <a:srgbClr val="008000"/>
                </a:solidFill>
                <a:latin typeface="Arial" charset="0"/>
                <a:cs typeface="Arial" charset="0"/>
              </a:rPr>
              <a:t>] ADJ POS @&gt;N #2-&gt;4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&gt;N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founding</a:t>
            </a: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@&gt;N #3-&gt;4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&gt;N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father</a:t>
            </a: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@SUBJ&gt; #4-&gt;7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SUBJ&gt;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000000"/>
                </a:solidFill>
                <a:latin typeface="Arial" charset="0"/>
                <a:cs typeface="Arial" charset="0"/>
              </a:rPr>
              <a:t>[,] PU @PU #5-&gt;0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PU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George</a:t>
            </a: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=</a:t>
            </a:r>
            <a:r>
              <a:rPr lang="ru-RU" sz="135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Washington</a:t>
            </a: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@SUBJ&gt; [</a:t>
            </a:r>
            <a:r>
              <a:rPr lang="ru-RU" sz="135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George</a:t>
            </a: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=</a:t>
            </a:r>
            <a:r>
              <a:rPr lang="ru-RU" sz="135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Washington</a:t>
            </a: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@SUBJ&gt; #6-&gt;4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SUBJ&gt; [</a:t>
            </a:r>
            <a:r>
              <a:rPr lang="ru-RU" sz="1275" baseline="-30000" dirty="0" err="1">
                <a:solidFill>
                  <a:prstClr val="black"/>
                </a:solidFill>
                <a:latin typeface="Arial" charset="0"/>
                <a:cs typeface="Arial" charset="0"/>
              </a:rPr>
              <a:t>George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=</a:t>
            </a:r>
            <a:r>
              <a:rPr lang="ru-RU" sz="1275" baseline="-30000" dirty="0" err="1">
                <a:solidFill>
                  <a:prstClr val="black"/>
                </a:solidFill>
                <a:latin typeface="Arial" charset="0"/>
                <a:cs typeface="Arial" charset="0"/>
              </a:rPr>
              <a:t>Washington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]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FF0000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set</a:t>
            </a:r>
            <a:r>
              <a:rPr lang="ru-RU" sz="1350" b="1" dirty="0">
                <a:solidFill>
                  <a:srgbClr val="FF0000"/>
                </a:solidFill>
                <a:latin typeface="Arial" charset="0"/>
                <a:cs typeface="Arial" charset="0"/>
              </a:rPr>
              <a:t>] V IMPF @FS-STA #7-&gt;0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FS-STA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7CFC00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7CFC00"/>
                </a:solidFill>
                <a:latin typeface="Arial" charset="0"/>
                <a:cs typeface="Arial" charset="0"/>
              </a:rPr>
              <a:t>the</a:t>
            </a:r>
            <a:r>
              <a:rPr lang="ru-RU" sz="1350" b="1" dirty="0">
                <a:solidFill>
                  <a:srgbClr val="7CFC00"/>
                </a:solidFill>
                <a:latin typeface="Arial" charset="0"/>
                <a:cs typeface="Arial" charset="0"/>
              </a:rPr>
              <a:t>] ART S/P @&gt;N #8-&gt;9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&gt;N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precedent</a:t>
            </a: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@7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&lt;ACC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A52A2A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A52A2A"/>
                </a:solidFill>
                <a:latin typeface="Arial" charset="0"/>
                <a:cs typeface="Arial" charset="0"/>
              </a:rPr>
              <a:t>for</a:t>
            </a:r>
            <a:r>
              <a:rPr lang="ru-RU" sz="1350" b="1" dirty="0">
                <a:solidFill>
                  <a:srgbClr val="A52A2A"/>
                </a:solidFill>
                <a:latin typeface="Arial" charset="0"/>
                <a:cs typeface="Arial" charset="0"/>
              </a:rPr>
              <a:t>] PRP @ADVL&gt; #10-&gt;22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ADVL&gt;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what</a:t>
            </a: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] INDP S/P @P&lt; #11-&gt;10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P&lt;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9400D3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9400D3"/>
                </a:solidFill>
                <a:latin typeface="Arial" charset="0"/>
                <a:cs typeface="Arial" charset="0"/>
              </a:rPr>
              <a:t>we</a:t>
            </a:r>
            <a:r>
              <a:rPr lang="ru-RU" sz="1350" b="1" dirty="0">
                <a:solidFill>
                  <a:srgbClr val="9400D3"/>
                </a:solidFill>
                <a:latin typeface="Arial" charset="0"/>
                <a:cs typeface="Arial" charset="0"/>
              </a:rPr>
              <a:t>] PERS GEN 1P @&gt;N #12-&gt;13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&gt;N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country</a:t>
            </a: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@SUBJ&gt; #13-&gt;21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SUBJ&gt;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808080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808080"/>
                </a:solidFill>
                <a:latin typeface="Arial" charset="0"/>
                <a:cs typeface="Arial" charset="0"/>
              </a:rPr>
              <a:t>and</a:t>
            </a:r>
            <a:r>
              <a:rPr lang="ru-RU" sz="1350" b="1" dirty="0">
                <a:solidFill>
                  <a:srgbClr val="808080"/>
                </a:solidFill>
                <a:latin typeface="Arial" charset="0"/>
                <a:cs typeface="Arial" charset="0"/>
              </a:rPr>
              <a:t>] KC @CO #14-&gt;13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CO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7CFC00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7CFC00"/>
                </a:solidFill>
                <a:latin typeface="Arial" charset="0"/>
                <a:cs typeface="Arial" charset="0"/>
              </a:rPr>
              <a:t>the</a:t>
            </a:r>
            <a:r>
              <a:rPr lang="ru-RU" sz="1350" b="1" dirty="0">
                <a:solidFill>
                  <a:srgbClr val="7CFC00"/>
                </a:solidFill>
                <a:latin typeface="Arial" charset="0"/>
                <a:cs typeface="Arial" charset="0"/>
              </a:rPr>
              <a:t>] ART S/P @&gt;N #15-&gt;16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&gt;N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position</a:t>
            </a: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@SUBJ&gt; #16-&gt;13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SUBJ&gt;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A52A2A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A52A2A"/>
                </a:solidFill>
                <a:latin typeface="Arial" charset="0"/>
                <a:cs typeface="Arial" charset="0"/>
              </a:rPr>
              <a:t>of</a:t>
            </a:r>
            <a:r>
              <a:rPr lang="ru-RU" sz="1350" b="1" dirty="0">
                <a:solidFill>
                  <a:srgbClr val="A52A2A"/>
                </a:solidFill>
                <a:latin typeface="Arial" charset="0"/>
                <a:cs typeface="Arial" charset="0"/>
              </a:rPr>
              <a:t>] PRP @N&lt; #17-&gt;16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N&lt;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Commander</a:t>
            </a: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@P&lt; #18-&gt;17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P&lt;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A52A2A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A52A2A"/>
                </a:solidFill>
                <a:latin typeface="Arial" charset="0"/>
                <a:cs typeface="Arial" charset="0"/>
              </a:rPr>
              <a:t>in</a:t>
            </a:r>
            <a:r>
              <a:rPr lang="ru-RU" sz="1350" b="1" dirty="0">
                <a:solidFill>
                  <a:srgbClr val="A52A2A"/>
                </a:solidFill>
                <a:latin typeface="Arial" charset="0"/>
                <a:cs typeface="Arial" charset="0"/>
              </a:rPr>
              <a:t>] PRP @N&lt; #19-&gt;16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N&lt;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chief</a:t>
            </a:r>
            <a:r>
              <a:rPr lang="ru-RU" sz="1350" b="1" dirty="0">
                <a:solidFill>
                  <a:srgbClr val="0000FF"/>
                </a:solidFill>
                <a:latin typeface="Arial" charset="0"/>
                <a:cs typeface="Arial" charset="0"/>
              </a:rPr>
              <a:t>] N S NOM @P&lt; #20-&gt;19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P&lt;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FF0000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will</a:t>
            </a:r>
            <a:r>
              <a:rPr lang="ru-RU" sz="1350" b="1" dirty="0">
                <a:solidFill>
                  <a:srgbClr val="FF0000"/>
                </a:solidFill>
                <a:latin typeface="Arial" charset="0"/>
                <a:cs typeface="Arial" charset="0"/>
              </a:rPr>
              <a:t>] V IMPF @FS-P&lt; #21-&gt;0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FS-P&lt;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FF0000"/>
                </a:solidFill>
                <a:latin typeface="Arial" charset="0"/>
                <a:cs typeface="Arial" charset="0"/>
              </a:rPr>
              <a:t>[</a:t>
            </a:r>
            <a:r>
              <a:rPr lang="ru-RU" sz="135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be</a:t>
            </a:r>
            <a:r>
              <a:rPr lang="ru-RU" sz="1350" b="1" dirty="0">
                <a:solidFill>
                  <a:srgbClr val="FF0000"/>
                </a:solidFill>
                <a:latin typeface="Arial" charset="0"/>
                <a:cs typeface="Arial" charset="0"/>
              </a:rPr>
              <a:t>] V INF @ICL-AUX&lt; #22-&gt;21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ICL-AUX&lt;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350" b="1" dirty="0">
                <a:solidFill>
                  <a:srgbClr val="000000"/>
                </a:solidFill>
                <a:latin typeface="Arial" charset="0"/>
                <a:cs typeface="Arial" charset="0"/>
              </a:rPr>
              <a:t>[.] PU @PU #23-&gt;0</a:t>
            </a:r>
            <a:r>
              <a:rPr lang="ru-RU" sz="1275" baseline="-30000" dirty="0">
                <a:solidFill>
                  <a:prstClr val="black"/>
                </a:solidFill>
                <a:latin typeface="Arial" charset="0"/>
                <a:cs typeface="Arial" charset="0"/>
              </a:rPr>
              <a:t>PU</a:t>
            </a:r>
            <a:r>
              <a:rPr lang="ru-RU" sz="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614877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1350" dirty="0"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350" dirty="0"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37AE-7EE3-4C8E-AE24-156D9688CAB6}" type="datetime1">
              <a:rPr lang="en-US" smtClean="0"/>
              <a:t>1/13/2020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83</a:t>
            </a:fld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5" y="5689596"/>
            <a:ext cx="298225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304800"/>
            <a:ext cx="8763000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latin typeface="Arial Unicode MS" pitchFamily="34" charset="-128"/>
              </a:rPr>
              <a:t>Пример морфологической</a:t>
            </a:r>
            <a:r>
              <a:rPr lang="en-US" sz="2800" dirty="0">
                <a:latin typeface="Arial Unicode MS" pitchFamily="34" charset="-128"/>
              </a:rPr>
              <a:t> </a:t>
            </a:r>
            <a:r>
              <a:rPr lang="ru-RU" sz="2800" dirty="0">
                <a:latin typeface="Arial Unicode MS" pitchFamily="34" charset="-128"/>
              </a:rPr>
              <a:t>и синтаксической разметки. Стандарты</a:t>
            </a:r>
            <a:endParaRPr lang="en-US" sz="280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43148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5676" y="872102"/>
            <a:ext cx="6172200" cy="857250"/>
          </a:xfrm>
        </p:spPr>
        <p:txBody>
          <a:bodyPr/>
          <a:lstStyle/>
          <a:p>
            <a:r>
              <a:rPr lang="en-US" dirty="0"/>
              <a:t>NLP Pipeline: Syntax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0199"/>
            <a:ext cx="787695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57754" y="5298589"/>
            <a:ext cx="383442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http://www.connexor.com/nlplib/?q=demo/syntax</a:t>
            </a:r>
            <a:endParaRPr lang="ru-RU"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ABC-FE12-473A-9357-972945432041}" type="datetime1">
              <a:rPr lang="en-US" smtClean="0"/>
              <a:t>1/13/2020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880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Дата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2275D603-868C-4003-9F23-F8C5A8FF99A4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8851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0A78438D-5B5D-4B41-91F0-3D3027B7A648}" type="slidenum">
              <a:rPr lang="ru-RU" altLang="en-US">
                <a:latin typeface="Arial" panose="020B0604020202020204" pitchFamily="34" charset="0"/>
              </a:rPr>
              <a:pPr eaLnBrk="1" hangingPunct="1"/>
              <a:t>85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685800"/>
            <a:ext cx="3886200" cy="762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ru-RU"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Skeleton Parsing</a:t>
            </a:r>
            <a:endParaRPr kumimoji="1" lang="en-US" sz="2800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53" name="Rectangle 3"/>
          <p:cNvSpPr>
            <a:spLocks noChangeArrowheads="1"/>
          </p:cNvSpPr>
          <p:nvPr/>
        </p:nvSpPr>
        <p:spPr bwMode="auto">
          <a:xfrm>
            <a:off x="457200" y="1676400"/>
            <a:ext cx="8001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kumimoji="1"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[S&amp; [P For_IF [N the_AT members_NN2 [P of_IO [N this_DD1 university_NNL1 N]P]N]P] [N this_DD1 charter_NN1 N] [V enshrines_VVZ [N a_AT1 victorious_JJ principle_NN1 N]V]S&amp;] ;_; and_CC [S+[N the_AT fruits_NN2 [P of_IO [N that_DD1 victory_NN1 N]P]N] [V can_VM immediately_RR be_VB0 seen_VVN [P in_II [N the_AT international_JJ community_NNJ [P of_IO [N scholars_NN2 N]P] [Fr that_CST [V has_VHZ graduated_VVN here_RL today_RT V]Fr]N]P]V]S+] </a:t>
            </a:r>
            <a:endParaRPr kumimoji="1" lang="en-US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6469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060848"/>
            <a:ext cx="6758508" cy="3816423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[America’s true founding father] </a:t>
            </a:r>
            <a:r>
              <a:rPr 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[George Washington]</a:t>
            </a:r>
            <a:r>
              <a:rPr lang="en-US" i="1" baseline="-25000" dirty="0">
                <a:solidFill>
                  <a:srgbClr val="FF0000"/>
                </a:solidFill>
              </a:rPr>
              <a:t> </a:t>
            </a:r>
            <a:r>
              <a:rPr 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i="1" dirty="0"/>
              <a:t> set the precedent for what our country and the position of Commander in Chief would be.  As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[a Virginia delegate at the Second Continental Congress]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[he]</a:t>
            </a:r>
            <a:r>
              <a:rPr lang="en-US" i="1" baseline="-25000" dirty="0">
                <a:solidFill>
                  <a:srgbClr val="FF0000"/>
                </a:solidFill>
              </a:rPr>
              <a:t> </a:t>
            </a:r>
            <a:r>
              <a:rPr 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i="1" dirty="0"/>
              <a:t> was elected as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[Commander in Chief of the Continental Army] </a:t>
            </a:r>
            <a:r>
              <a:rPr lang="en-US" i="1" dirty="0"/>
              <a:t>and led </a:t>
            </a:r>
            <a:r>
              <a:rPr lang="en-US" i="1" dirty="0">
                <a:solidFill>
                  <a:srgbClr val="FF0000"/>
                </a:solidFill>
              </a:rPr>
              <a:t>[his]</a:t>
            </a:r>
            <a:r>
              <a:rPr lang="en-US" i="1" baseline="-25000" dirty="0">
                <a:solidFill>
                  <a:srgbClr val="FF0000"/>
                </a:solidFill>
              </a:rPr>
              <a:t> </a:t>
            </a:r>
            <a:r>
              <a:rPr 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i="1" dirty="0"/>
              <a:t> ill-trained, under supplied troops to victory and thus, independence. In a letter to James Madison </a:t>
            </a:r>
            <a:r>
              <a:rPr lang="en-US" i="1" dirty="0">
                <a:solidFill>
                  <a:srgbClr val="FF0000"/>
                </a:solidFill>
              </a:rPr>
              <a:t>[Washington]</a:t>
            </a:r>
            <a:r>
              <a:rPr lang="en-US" i="1" baseline="-25000" dirty="0">
                <a:solidFill>
                  <a:srgbClr val="FF0000"/>
                </a:solidFill>
              </a:rPr>
              <a:t> </a:t>
            </a:r>
            <a:r>
              <a:rPr 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i="1" dirty="0"/>
              <a:t> wrote “As the first of everything, in our situation will serve to establish a Precedent…it is devoutly wished on </a:t>
            </a:r>
            <a:r>
              <a:rPr lang="en-US" i="1" dirty="0">
                <a:solidFill>
                  <a:srgbClr val="FF0000"/>
                </a:solidFill>
              </a:rPr>
              <a:t>[my]</a:t>
            </a:r>
            <a:r>
              <a:rPr lang="en-US" i="1" baseline="-25000" dirty="0">
                <a:solidFill>
                  <a:srgbClr val="FF0000"/>
                </a:solidFill>
              </a:rPr>
              <a:t> </a:t>
            </a:r>
            <a:r>
              <a:rPr 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i="1" dirty="0"/>
              <a:t> part, that these precedents may be fixed on true principles."</a:t>
            </a:r>
            <a:endParaRPr lang="ru-RU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A072-FB69-45F7-AEA6-8002EF018924}" type="datetime1">
              <a:rPr lang="en-US" smtClean="0"/>
              <a:t>1/13/2020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7388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AutoShape 2"/>
          <p:cNvSpPr>
            <a:spLocks noChangeArrowheads="1"/>
          </p:cNvSpPr>
          <p:nvPr/>
        </p:nvSpPr>
        <p:spPr bwMode="auto">
          <a:xfrm>
            <a:off x="1614488" y="2226469"/>
            <a:ext cx="5913835" cy="3262313"/>
          </a:xfrm>
          <a:custGeom>
            <a:avLst/>
            <a:gdLst>
              <a:gd name="T0" fmla="*/ 7885113 w 7885113"/>
              <a:gd name="T1" fmla="*/ 2174875 h 4349750"/>
              <a:gd name="T2" fmla="*/ 3942557 w 7885113"/>
              <a:gd name="T3" fmla="*/ 4349750 h 4349750"/>
              <a:gd name="T4" fmla="*/ 0 w 7885113"/>
              <a:gd name="T5" fmla="*/ 2174875 h 4349750"/>
              <a:gd name="T6" fmla="*/ 3942557 w 7885113"/>
              <a:gd name="T7" fmla="*/ 0 h 43497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7885113"/>
              <a:gd name="T13" fmla="*/ 0 h 4349750"/>
              <a:gd name="T14" fmla="*/ 7885113 w 7885113"/>
              <a:gd name="T15" fmla="*/ 4349750 h 4349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85113" h="4349750">
                <a:moveTo>
                  <a:pt x="0" y="0"/>
                </a:moveTo>
                <a:lnTo>
                  <a:pt x="29207" y="0"/>
                </a:lnTo>
                <a:lnTo>
                  <a:pt x="29207" y="12084"/>
                </a:lnTo>
                <a:lnTo>
                  <a:pt x="0" y="1208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 sz="1350">
              <a:solidFill>
                <a:prstClr val="black"/>
              </a:solidFill>
            </a:endParaRPr>
          </a:p>
        </p:txBody>
      </p:sp>
      <p:pic>
        <p:nvPicPr>
          <p:cNvPr id="552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0898" y="2158604"/>
            <a:ext cx="6401990" cy="324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Line 10"/>
          <p:cNvSpPr>
            <a:spLocks noChangeShapeType="1"/>
          </p:cNvSpPr>
          <p:nvPr/>
        </p:nvSpPr>
        <p:spPr bwMode="auto">
          <a:xfrm>
            <a:off x="1264444" y="3898107"/>
            <a:ext cx="391716" cy="18335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 sz="1350">
              <a:solidFill>
                <a:prstClr val="black"/>
              </a:solidFill>
            </a:endParaRPr>
          </a:p>
        </p:txBody>
      </p:sp>
      <p:sp>
        <p:nvSpPr>
          <p:cNvPr id="55300" name="AutoShape 13"/>
          <p:cNvSpPr>
            <a:spLocks/>
          </p:cNvSpPr>
          <p:nvPr/>
        </p:nvSpPr>
        <p:spPr bwMode="auto">
          <a:xfrm>
            <a:off x="5179219" y="4238625"/>
            <a:ext cx="163116" cy="1081088"/>
          </a:xfrm>
          <a:prstGeom prst="rightBrace">
            <a:avLst>
              <a:gd name="adj1" fmla="val 55231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sz="135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55301" name="Группа 2"/>
          <p:cNvGrpSpPr>
            <a:grpSpLocks/>
          </p:cNvGrpSpPr>
          <p:nvPr/>
        </p:nvGrpSpPr>
        <p:grpSpPr bwMode="auto">
          <a:xfrm>
            <a:off x="2102644" y="1525192"/>
            <a:ext cx="1876425" cy="1040606"/>
            <a:chOff x="2692399" y="714979"/>
            <a:chExt cx="2501900" cy="1388460"/>
          </a:xfrm>
        </p:grpSpPr>
        <p:sp>
          <p:nvSpPr>
            <p:cNvPr id="55324" name="Line 8"/>
            <p:cNvSpPr>
              <a:spLocks noChangeShapeType="1"/>
            </p:cNvSpPr>
            <p:nvPr/>
          </p:nvSpPr>
          <p:spPr bwMode="auto">
            <a:xfrm flipH="1">
              <a:off x="3992562" y="1191332"/>
              <a:ext cx="298011" cy="912107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350">
                <a:solidFill>
                  <a:prstClr val="black"/>
                </a:solidFill>
              </a:endParaRPr>
            </a:p>
          </p:txBody>
        </p:sp>
        <p:sp>
          <p:nvSpPr>
            <p:cNvPr id="55325" name="Line 9"/>
            <p:cNvSpPr>
              <a:spLocks noChangeShapeType="1"/>
            </p:cNvSpPr>
            <p:nvPr/>
          </p:nvSpPr>
          <p:spPr bwMode="auto">
            <a:xfrm>
              <a:off x="4290573" y="1212358"/>
              <a:ext cx="305539" cy="868307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350">
                <a:solidFill>
                  <a:prstClr val="black"/>
                </a:solidFill>
              </a:endParaRPr>
            </a:p>
          </p:txBody>
        </p:sp>
        <p:sp>
          <p:nvSpPr>
            <p:cNvPr id="55326" name="Rectangle 17"/>
            <p:cNvSpPr>
              <a:spLocks noChangeArrowheads="1"/>
            </p:cNvSpPr>
            <p:nvPr/>
          </p:nvSpPr>
          <p:spPr bwMode="auto">
            <a:xfrm>
              <a:off x="2692399" y="714979"/>
              <a:ext cx="2501900" cy="528554"/>
            </a:xfrm>
            <a:prstGeom prst="rect">
              <a:avLst/>
            </a:prstGeom>
            <a:noFill/>
            <a:ln w="38100">
              <a:solidFill>
                <a:srgbClr val="FF5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4000"/>
                </a:lnSpc>
                <a:buClr>
                  <a:srgbClr val="000000"/>
                </a:buClr>
                <a:buSzPct val="100000"/>
              </a:pPr>
              <a:r>
                <a:rPr lang="en-US" altLang="en-US" sz="2100">
                  <a:solidFill>
                    <a:prstClr val="black"/>
                  </a:solidFill>
                  <a:latin typeface="Calibri" pitchFamily="34" charset="0"/>
                </a:rPr>
                <a:t>Group head(s)</a:t>
              </a:r>
            </a:p>
          </p:txBody>
        </p:sp>
      </p:grpSp>
      <p:sp>
        <p:nvSpPr>
          <p:cNvPr id="55302" name="Rectangle 19"/>
          <p:cNvSpPr>
            <a:spLocks noChangeArrowheads="1"/>
          </p:cNvSpPr>
          <p:nvPr/>
        </p:nvSpPr>
        <p:spPr bwMode="auto">
          <a:xfrm>
            <a:off x="5407819" y="4605337"/>
            <a:ext cx="862737" cy="383182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100">
                <a:solidFill>
                  <a:prstClr val="black"/>
                </a:solidFill>
                <a:latin typeface="Calibri" pitchFamily="34" charset="0"/>
              </a:rPr>
              <a:t>Chain</a:t>
            </a:r>
            <a:r>
              <a:rPr lang="en-US" altLang="en-US" sz="2100">
                <a:solidFill>
                  <a:srgbClr val="009DD9"/>
                </a:solidFill>
                <a:latin typeface="Calibri" pitchFamily="34" charset="0"/>
              </a:rPr>
              <a:t> </a:t>
            </a:r>
          </a:p>
        </p:txBody>
      </p:sp>
      <p:grpSp>
        <p:nvGrpSpPr>
          <p:cNvPr id="55303" name="Группа 1"/>
          <p:cNvGrpSpPr>
            <a:grpSpLocks/>
          </p:cNvGrpSpPr>
          <p:nvPr/>
        </p:nvGrpSpPr>
        <p:grpSpPr bwMode="auto">
          <a:xfrm>
            <a:off x="178594" y="1510904"/>
            <a:ext cx="2007394" cy="1016794"/>
            <a:chOff x="595313" y="568326"/>
            <a:chExt cx="2168525" cy="1865781"/>
          </a:xfrm>
        </p:grpSpPr>
        <p:sp>
          <p:nvSpPr>
            <p:cNvPr id="55321" name="AutoShape 11"/>
            <p:cNvSpPr>
              <a:spLocks noChangeArrowheads="1"/>
            </p:cNvSpPr>
            <p:nvPr/>
          </p:nvSpPr>
          <p:spPr bwMode="auto">
            <a:xfrm>
              <a:off x="1925638" y="568326"/>
              <a:ext cx="838200" cy="346075"/>
            </a:xfrm>
            <a:custGeom>
              <a:avLst/>
              <a:gdLst>
                <a:gd name="T0" fmla="*/ 838200 w 838200"/>
                <a:gd name="T1" fmla="*/ 173038 h 346075"/>
                <a:gd name="T2" fmla="*/ 419100 w 838200"/>
                <a:gd name="T3" fmla="*/ 346075 h 346075"/>
                <a:gd name="T4" fmla="*/ 0 w 838200"/>
                <a:gd name="T5" fmla="*/ 173038 h 346075"/>
                <a:gd name="T6" fmla="*/ 419100 w 838200"/>
                <a:gd name="T7" fmla="*/ 0 h 346075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838200"/>
                <a:gd name="T13" fmla="*/ 0 h 346075"/>
                <a:gd name="T14" fmla="*/ 838200 w 838200"/>
                <a:gd name="T15" fmla="*/ 346075 h 3460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8200" h="346075">
                  <a:moveTo>
                    <a:pt x="0" y="0"/>
                  </a:moveTo>
                  <a:lnTo>
                    <a:pt x="3106" y="0"/>
                  </a:lnTo>
                  <a:lnTo>
                    <a:pt x="3106" y="963"/>
                  </a:lnTo>
                  <a:lnTo>
                    <a:pt x="0" y="963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wrap="none" lIns="67500" tIns="33750" rIns="67500" bIns="33750"/>
            <a:lstStyle/>
            <a:p>
              <a:endParaRPr lang="ru-RU" sz="1350">
                <a:solidFill>
                  <a:prstClr val="black"/>
                </a:solidFill>
              </a:endParaRPr>
            </a:p>
          </p:txBody>
        </p:sp>
        <p:sp>
          <p:nvSpPr>
            <p:cNvPr id="55322" name="Line 16"/>
            <p:cNvSpPr>
              <a:spLocks noChangeShapeType="1"/>
            </p:cNvSpPr>
            <p:nvPr/>
          </p:nvSpPr>
          <p:spPr bwMode="auto">
            <a:xfrm>
              <a:off x="2232025" y="1337770"/>
              <a:ext cx="406399" cy="109633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350">
                <a:solidFill>
                  <a:prstClr val="black"/>
                </a:solidFill>
              </a:endParaRPr>
            </a:p>
          </p:txBody>
        </p:sp>
        <p:sp>
          <p:nvSpPr>
            <p:cNvPr id="55323" name="Rectangle 20"/>
            <p:cNvSpPr>
              <a:spLocks noChangeArrowheads="1"/>
            </p:cNvSpPr>
            <p:nvPr/>
          </p:nvSpPr>
          <p:spPr bwMode="auto">
            <a:xfrm>
              <a:off x="595313" y="669045"/>
              <a:ext cx="1773237" cy="72689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2100">
                  <a:solidFill>
                    <a:prstClr val="black"/>
                  </a:solidFill>
                  <a:latin typeface="Calibri" pitchFamily="34" charset="0"/>
                </a:rPr>
                <a:t>NP Attributes</a:t>
              </a:r>
              <a:endParaRPr lang="ru-RU" altLang="en-US" sz="210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grpSp>
        <p:nvGrpSpPr>
          <p:cNvPr id="55304" name="Группа 4"/>
          <p:cNvGrpSpPr>
            <a:grpSpLocks/>
          </p:cNvGrpSpPr>
          <p:nvPr/>
        </p:nvGrpSpPr>
        <p:grpSpPr bwMode="auto">
          <a:xfrm>
            <a:off x="259556" y="5337569"/>
            <a:ext cx="2582630" cy="540455"/>
            <a:chOff x="346427" y="5973236"/>
            <a:chExt cx="3443015" cy="721890"/>
          </a:xfrm>
        </p:grpSpPr>
        <p:sp>
          <p:nvSpPr>
            <p:cNvPr id="55319" name="Line 4"/>
            <p:cNvSpPr>
              <a:spLocks noChangeShapeType="1"/>
            </p:cNvSpPr>
            <p:nvPr/>
          </p:nvSpPr>
          <p:spPr bwMode="auto">
            <a:xfrm flipV="1">
              <a:off x="1363753" y="5973236"/>
              <a:ext cx="755922" cy="21007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350">
                <a:solidFill>
                  <a:prstClr val="black"/>
                </a:solidFill>
              </a:endParaRPr>
            </a:p>
          </p:txBody>
        </p:sp>
        <p:sp>
          <p:nvSpPr>
            <p:cNvPr id="55320" name="Rectangle 21"/>
            <p:cNvSpPr>
              <a:spLocks noChangeArrowheads="1"/>
            </p:cNvSpPr>
            <p:nvPr/>
          </p:nvSpPr>
          <p:spPr bwMode="auto">
            <a:xfrm>
              <a:off x="346427" y="6183307"/>
              <a:ext cx="3443015" cy="51181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2100">
                  <a:solidFill>
                    <a:prstClr val="black"/>
                  </a:solidFill>
                  <a:latin typeface="Calibri" pitchFamily="34" charset="0"/>
                </a:rPr>
                <a:t>NP address in the text</a:t>
              </a:r>
            </a:p>
          </p:txBody>
        </p:sp>
      </p:grpSp>
      <p:sp>
        <p:nvSpPr>
          <p:cNvPr id="55305" name="Rectangle 22"/>
          <p:cNvSpPr>
            <a:spLocks noChangeArrowheads="1"/>
          </p:cNvSpPr>
          <p:nvPr/>
        </p:nvSpPr>
        <p:spPr bwMode="auto">
          <a:xfrm>
            <a:off x="85725" y="3587353"/>
            <a:ext cx="1302544" cy="383182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100">
                <a:solidFill>
                  <a:prstClr val="black"/>
                </a:solidFill>
                <a:latin typeface="Calibri" pitchFamily="34" charset="0"/>
              </a:rPr>
              <a:t>Annotator</a:t>
            </a:r>
          </a:p>
        </p:txBody>
      </p:sp>
      <p:grpSp>
        <p:nvGrpSpPr>
          <p:cNvPr id="55306" name="Группа 5"/>
          <p:cNvGrpSpPr>
            <a:grpSpLocks/>
          </p:cNvGrpSpPr>
          <p:nvPr/>
        </p:nvGrpSpPr>
        <p:grpSpPr bwMode="auto">
          <a:xfrm>
            <a:off x="3108721" y="5151836"/>
            <a:ext cx="497252" cy="713580"/>
            <a:chOff x="4144761" y="5725978"/>
            <a:chExt cx="662783" cy="951233"/>
          </a:xfrm>
        </p:grpSpPr>
        <p:sp>
          <p:nvSpPr>
            <p:cNvPr id="55317" name="Line 6"/>
            <p:cNvSpPr>
              <a:spLocks noChangeShapeType="1"/>
            </p:cNvSpPr>
            <p:nvPr/>
          </p:nvSpPr>
          <p:spPr bwMode="auto">
            <a:xfrm flipH="1" flipV="1">
              <a:off x="4168776" y="5725978"/>
              <a:ext cx="290512" cy="42545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350">
                <a:solidFill>
                  <a:prstClr val="black"/>
                </a:solidFill>
              </a:endParaRPr>
            </a:p>
          </p:txBody>
        </p:sp>
        <p:sp>
          <p:nvSpPr>
            <p:cNvPr id="55318" name="Rectangle 23"/>
            <p:cNvSpPr>
              <a:spLocks noChangeArrowheads="1"/>
            </p:cNvSpPr>
            <p:nvPr/>
          </p:nvSpPr>
          <p:spPr bwMode="auto">
            <a:xfrm>
              <a:off x="4144761" y="6149147"/>
              <a:ext cx="662783" cy="52806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2100">
                  <a:solidFill>
                    <a:prstClr val="black"/>
                  </a:solidFill>
                  <a:latin typeface="Calibri" pitchFamily="34" charset="0"/>
                </a:rPr>
                <a:t>NP</a:t>
              </a:r>
              <a:endParaRPr lang="ru-RU" altLang="en-US" sz="210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grpSp>
        <p:nvGrpSpPr>
          <p:cNvPr id="55307" name="Группа 6"/>
          <p:cNvGrpSpPr>
            <a:grpSpLocks/>
          </p:cNvGrpSpPr>
          <p:nvPr/>
        </p:nvGrpSpPr>
        <p:grpSpPr bwMode="auto">
          <a:xfrm>
            <a:off x="4090990" y="5319711"/>
            <a:ext cx="1252715" cy="599283"/>
            <a:chOff x="5454348" y="5949951"/>
            <a:chExt cx="1610468" cy="899316"/>
          </a:xfrm>
        </p:grpSpPr>
        <p:sp>
          <p:nvSpPr>
            <p:cNvPr id="55315" name="Line 5"/>
            <p:cNvSpPr>
              <a:spLocks noChangeShapeType="1"/>
            </p:cNvSpPr>
            <p:nvPr/>
          </p:nvSpPr>
          <p:spPr bwMode="auto">
            <a:xfrm flipV="1">
              <a:off x="6475413" y="5949951"/>
              <a:ext cx="0" cy="3587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350">
                <a:solidFill>
                  <a:prstClr val="black"/>
                </a:solidFill>
              </a:endParaRPr>
            </a:p>
          </p:txBody>
        </p:sp>
        <p:sp>
          <p:nvSpPr>
            <p:cNvPr id="55316" name="Rectangle 24"/>
            <p:cNvSpPr>
              <a:spLocks noChangeArrowheads="1"/>
            </p:cNvSpPr>
            <p:nvPr/>
          </p:nvSpPr>
          <p:spPr bwMode="auto">
            <a:xfrm>
              <a:off x="5454348" y="6254807"/>
              <a:ext cx="1610468" cy="59446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2100">
                  <a:solidFill>
                    <a:prstClr val="black"/>
                  </a:solidFill>
                  <a:latin typeface="Calibri" pitchFamily="34" charset="0"/>
                </a:rPr>
                <a:t>attributes</a:t>
              </a:r>
              <a:endParaRPr lang="ru-RU" altLang="en-US" sz="210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55308" name="Rectangle 25"/>
          <p:cNvSpPr>
            <a:spLocks noChangeArrowheads="1"/>
          </p:cNvSpPr>
          <p:nvPr/>
        </p:nvSpPr>
        <p:spPr bwMode="auto">
          <a:xfrm>
            <a:off x="4163616" y="1533525"/>
            <a:ext cx="869597" cy="396134"/>
          </a:xfrm>
          <a:prstGeom prst="rect">
            <a:avLst/>
          </a:prstGeom>
          <a:noFill/>
          <a:ln w="38100">
            <a:solidFill>
              <a:srgbClr val="FF5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100">
                <a:solidFill>
                  <a:prstClr val="black"/>
                </a:solidFill>
                <a:latin typeface="Calibri" pitchFamily="34" charset="0"/>
              </a:rPr>
              <a:t>Group</a:t>
            </a:r>
            <a:endParaRPr lang="ru-RU" altLang="en-US" sz="210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55309" name="Группа 3"/>
          <p:cNvGrpSpPr>
            <a:grpSpLocks/>
          </p:cNvGrpSpPr>
          <p:nvPr/>
        </p:nvGrpSpPr>
        <p:grpSpPr bwMode="auto">
          <a:xfrm>
            <a:off x="4711304" y="2750343"/>
            <a:ext cx="4092178" cy="1991053"/>
            <a:chOff x="6281738" y="2524258"/>
            <a:chExt cx="5457030" cy="2654090"/>
          </a:xfrm>
        </p:grpSpPr>
        <p:sp>
          <p:nvSpPr>
            <p:cNvPr id="55312" name="Line 12"/>
            <p:cNvSpPr>
              <a:spLocks noChangeShapeType="1"/>
            </p:cNvSpPr>
            <p:nvPr/>
          </p:nvSpPr>
          <p:spPr bwMode="auto">
            <a:xfrm flipH="1" flipV="1">
              <a:off x="6281738" y="2524258"/>
              <a:ext cx="4227423" cy="1774691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350">
                <a:solidFill>
                  <a:prstClr val="black"/>
                </a:solidFill>
              </a:endParaRPr>
            </a:p>
          </p:txBody>
        </p:sp>
        <p:sp>
          <p:nvSpPr>
            <p:cNvPr id="55313" name="Text Box 15"/>
            <p:cNvSpPr txBox="1">
              <a:spLocks noChangeArrowheads="1"/>
            </p:cNvSpPr>
            <p:nvPr/>
          </p:nvSpPr>
          <p:spPr bwMode="auto">
            <a:xfrm>
              <a:off x="9848055" y="4245329"/>
              <a:ext cx="1890713" cy="933019"/>
            </a:xfrm>
            <a:prstGeom prst="rect">
              <a:avLst/>
            </a:prstGeom>
            <a:noFill/>
            <a:ln w="38100">
              <a:solidFill>
                <a:srgbClr val="FF5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4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2100">
                  <a:solidFill>
                    <a:prstClr val="black"/>
                  </a:solidFill>
                  <a:latin typeface="Calibri" pitchFamily="34" charset="0"/>
                </a:rPr>
                <a:t>Chain number</a:t>
              </a:r>
              <a:endParaRPr lang="ru-RU" altLang="en-US" sz="210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55314" name="Line 12"/>
            <p:cNvSpPr>
              <a:spLocks noChangeShapeType="1"/>
            </p:cNvSpPr>
            <p:nvPr/>
          </p:nvSpPr>
          <p:spPr bwMode="auto">
            <a:xfrm flipH="1" flipV="1">
              <a:off x="10037763" y="3052292"/>
              <a:ext cx="471398" cy="1246657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55310" name="Прямая со стрелкой 8"/>
          <p:cNvCxnSpPr>
            <a:cxnSpLocks noChangeShapeType="1"/>
          </p:cNvCxnSpPr>
          <p:nvPr/>
        </p:nvCxnSpPr>
        <p:spPr bwMode="auto">
          <a:xfrm flipH="1">
            <a:off x="3374232" y="1872854"/>
            <a:ext cx="945356" cy="869156"/>
          </a:xfrm>
          <a:prstGeom prst="straightConnector1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</p:cxnSp>
      <p:sp>
        <p:nvSpPr>
          <p:cNvPr id="33" name="Заголовок 1"/>
          <p:cNvSpPr>
            <a:spLocks noGrp="1"/>
          </p:cNvSpPr>
          <p:nvPr>
            <p:ph type="title"/>
          </p:nvPr>
        </p:nvSpPr>
        <p:spPr>
          <a:xfrm>
            <a:off x="456605" y="216013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800" dirty="0" err="1">
                <a:solidFill>
                  <a:srgbClr val="0070C0"/>
                </a:solidFill>
              </a:rPr>
              <a:t>Кореферентная</a:t>
            </a:r>
            <a:r>
              <a:rPr lang="ru-RU" sz="2800" dirty="0">
                <a:solidFill>
                  <a:srgbClr val="0070C0"/>
                </a:solidFill>
              </a:rPr>
              <a:t> разметка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A771-B87A-4DEC-A6C2-AB444330F71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1/13/2020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CD2E-A16A-4EE8-A127-D7231CA81ED1}" type="slidenum">
              <a:rPr lang="ru-RU" smtClean="0">
                <a:solidFill>
                  <a:srgbClr val="04617B">
                    <a:shade val="90000"/>
                  </a:srgbClr>
                </a:solidFill>
              </a:rPr>
              <a:pPr/>
              <a:t>87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74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80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C51E1F6D-043D-4EA2-B766-2E09AD204599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7D3622DC-8F42-4CC0-9131-7402EFDFEC72}" type="slidenum">
              <a:rPr lang="ru-RU" altLang="en-US">
                <a:latin typeface="Arial" panose="020B0604020202020204" pitchFamily="34" charset="0"/>
              </a:rPr>
              <a:pPr eaLnBrk="1" hangingPunct="1"/>
              <a:t>88</a:t>
            </a:fld>
            <a:endParaRPr lang="ru-RU" altLang="en-US">
              <a:latin typeface="Arial" panose="020B0604020202020204" pitchFamily="34" charset="0"/>
            </a:endParaRPr>
          </a:p>
        </p:txBody>
      </p:sp>
      <p:pic>
        <p:nvPicPr>
          <p:cNvPr id="880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7085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9C3811A3-9D65-425E-A25D-A565FDDB8DEC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81923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EB55971A-F890-4230-9F94-827A36896277}" type="slidenum">
              <a:rPr lang="ru-RU" altLang="en-US">
                <a:latin typeface="Arial" panose="020B0604020202020204" pitchFamily="34" charset="0"/>
              </a:rPr>
              <a:pPr eaLnBrk="1" hangingPunct="1"/>
              <a:t>89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609600"/>
            <a:ext cx="8382000" cy="1066800"/>
          </a:xfrm>
        </p:spPr>
        <p:txBody>
          <a:bodyPr/>
          <a:lstStyle/>
          <a:p>
            <a:pPr eaLnBrk="1" hangingPunct="1">
              <a:defRPr/>
            </a:pPr>
            <a:r>
              <a:rPr lang="ru-RU"/>
              <a:t>Семантическая разметка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305800" cy="4114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/>
              <a:t>Разрешение семантической неоднозначности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/>
              <a:t>Выделение значений лексем в данном контексте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/>
              <a:t>Разметка в соответствии с тезаурусом Роже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/>
              <a:t>Разметка семантических ролей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/>
              <a:t>Разметка в соответсвии с выделяемыми в словаре подзначениями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/>
              <a:t>Разметка в соответствии с классами, выделяемыми в </a:t>
            </a:r>
            <a:r>
              <a:rPr lang="en-US"/>
              <a:t>WORDNET</a:t>
            </a:r>
          </a:p>
        </p:txBody>
      </p:sp>
    </p:spTree>
    <p:extLst>
      <p:ext uri="{BB962C8B-B14F-4D97-AF65-F5344CB8AC3E}">
        <p14:creationId xmlns:p14="http://schemas.microsoft.com/office/powerpoint/2010/main" val="355344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Пример 6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1D712-ACA9-4FBF-9F7C-46590D191548}" type="datetime1">
              <a:rPr lang="en-US" altLang="en-US" smtClean="0"/>
              <a:t>1/13/2020</a:t>
            </a:fld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D9695D-C3CE-4C80-A734-C10B5C4C86D8}" type="slidenum">
              <a:rPr lang="ru-RU" altLang="en-US" smtClean="0"/>
              <a:pPr>
                <a:defRPr/>
              </a:pPr>
              <a:t>9</a:t>
            </a:fld>
            <a:endParaRPr lang="ru-R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7650679" cy="23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15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Дата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05D1C8C4-B55E-420A-B35B-F2D59E4E1A0A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82947" name="Номер слайда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E6B950E1-F61F-472C-A7CC-D9E100BC3398}" type="slidenum">
              <a:rPr lang="ru-RU" altLang="en-US">
                <a:latin typeface="Arial" panose="020B0604020202020204" pitchFamily="34" charset="0"/>
              </a:rPr>
              <a:pPr eaLnBrk="1" hangingPunct="1"/>
              <a:t>90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088" y="404813"/>
            <a:ext cx="76200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200"/>
              <a:t>Пример семантической разметки:</a:t>
            </a:r>
            <a:r>
              <a:rPr lang="en-US" sz="3200"/>
              <a:t/>
            </a:r>
            <a:br>
              <a:rPr lang="en-US" sz="3200"/>
            </a:br>
            <a:r>
              <a:rPr lang="ru-RU" sz="3200"/>
              <a:t>По тезаурусу Роже</a:t>
            </a:r>
            <a:endParaRPr lang="en-US" sz="32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84313"/>
            <a:ext cx="3733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And		00000000</a:t>
            </a:r>
            <a:endParaRPr lang="ru-RU" sz="240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the		00000000</a:t>
            </a:r>
            <a:endParaRPr lang="ru-RU" sz="240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soldiers	23241000</a:t>
            </a:r>
            <a:endParaRPr lang="ru-RU" sz="240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platted	21072000</a:t>
            </a:r>
            <a:endParaRPr lang="ru-RU" sz="240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a		00000000</a:t>
            </a:r>
            <a:endParaRPr lang="ru-RU" sz="240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crown	21110400</a:t>
            </a:r>
            <a:endParaRPr lang="ru-RU" sz="240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of		00000000</a:t>
            </a:r>
            <a:endParaRPr lang="ru-RU" sz="240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thorns	13010000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24300" y="1484313"/>
            <a:ext cx="5040313" cy="518477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00000000	Low content word (and, the, a, of, on, his, they etc)</a:t>
            </a:r>
            <a:endParaRPr lang="ru-RU" sz="240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ru-RU" sz="2400">
                <a:latin typeface="Arial Unicode MS" pitchFamily="34" charset="-128"/>
                <a:cs typeface="Courier New" pitchFamily="49" charset="0"/>
              </a:rPr>
              <a:t>13010000	Plant life in general</a:t>
            </a:r>
            <a:endParaRPr lang="ru-RU" sz="240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21030000	Body and body parts</a:t>
            </a:r>
            <a:endParaRPr lang="ru-RU" sz="240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21072000	Object-oriented </a:t>
            </a:r>
            <a:r>
              <a:rPr lang="ru-RU" sz="2400">
                <a:latin typeface="Times New Roman" pitchFamily="18" charset="0"/>
              </a:rPr>
              <a:t>		</a:t>
            </a:r>
            <a:r>
              <a:rPr lang="en-US" sz="2400">
                <a:latin typeface="Arial Unicode MS" pitchFamily="34" charset="-128"/>
                <a:cs typeface="Courier New" pitchFamily="49" charset="0"/>
              </a:rPr>
              <a:t>physical activity (e.g. put)</a:t>
            </a:r>
            <a:endParaRPr lang="ru-RU" sz="240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21110321	Men's clothing: outer </a:t>
            </a:r>
            <a:r>
              <a:rPr lang="ru-RU" sz="2400">
                <a:latin typeface="Times New Roman" pitchFamily="18" charset="0"/>
              </a:rPr>
              <a:t>		</a:t>
            </a:r>
            <a:r>
              <a:rPr lang="en-US" sz="2400">
                <a:latin typeface="Arial Unicode MS" pitchFamily="34" charset="-128"/>
                <a:cs typeface="Courier New" pitchFamily="49" charset="0"/>
              </a:rPr>
              <a:t>clothing</a:t>
            </a:r>
            <a:endParaRPr lang="ru-RU" sz="240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21110400	Headgear</a:t>
            </a:r>
            <a:endParaRPr lang="ru-RU" sz="240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>
                <a:latin typeface="Arial Unicode MS" pitchFamily="34" charset="-128"/>
                <a:cs typeface="Courier New" pitchFamily="49" charset="0"/>
              </a:rPr>
              <a:t>23231000	War and conflict: </a:t>
            </a:r>
            <a:r>
              <a:rPr lang="ru-RU" sz="2400">
                <a:latin typeface="Times New Roman" pitchFamily="18" charset="0"/>
              </a:rPr>
              <a:t>		</a:t>
            </a:r>
            <a:r>
              <a:rPr lang="en-US" sz="2400">
                <a:latin typeface="Arial Unicode MS" pitchFamily="34" charset="-128"/>
                <a:cs typeface="Courier New" pitchFamily="49" charset="0"/>
              </a:rPr>
              <a:t>general</a:t>
            </a:r>
            <a:endParaRPr lang="ru-RU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840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087615F6-2980-4D08-AE28-0BA79D5FEA48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83971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A50F7F83-FEE1-45A1-B22C-9A7D28AFA85F}" type="slidenum">
              <a:rPr lang="ru-RU" altLang="en-US">
                <a:latin typeface="Arial" panose="020B0604020202020204" pitchFamily="34" charset="0"/>
              </a:rPr>
              <a:pPr eaLnBrk="1" hangingPunct="1"/>
              <a:t>91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250825" y="669925"/>
            <a:ext cx="8534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&lt;st&gt; 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При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при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ПРЕД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мощном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мощный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ср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ед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пр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сложении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сложение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ср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но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ед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пр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крупной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крупный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жр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ед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пр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голове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голова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жр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но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ед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пр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крупных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крупный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мн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пр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чертах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черта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жр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но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мн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пр</a:t>
            </a:r>
            <a:r>
              <a:rPr kumimoji="1"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en-US" sz="200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[Ex="</a:t>
            </a:r>
            <a:r>
              <a:rPr kumimoji="1" lang="ru-RU" altLang="en-US" sz="200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Провести черту</a:t>
            </a:r>
            <a:r>
              <a:rPr kumimoji="1" lang="en-US" altLang="en-US" sz="200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 </a:t>
            </a:r>
            <a:r>
              <a:rPr kumimoji="1" lang="ru-RU" altLang="en-US" sz="200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R="непр" Cl="форма" | Ex="Пограничная ч." R="непр" C3="характеристика" Ap="оценка:max" | Ex="Черты характера." R="непр" C3="характеристика" | Ex="Пограничная ч" R="предм" Cl="пр&amp;м" ]}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лица{лицо=С,ср,но=ед,рд} он{он=М-С,мр,ед,3л=им}, когда{когда=СОЮЗ} сидел{сидеть=Г,нс,нп,дст=мр,ед,прш}, производил{производить=Г,нс,пе=мр,ед,дст,прш </a:t>
            </a:r>
            <a:r>
              <a:rPr kumimoji="1" lang="ru-RU" altLang="en-US" sz="2000">
                <a:solidFill>
                  <a:srgbClr val="FF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[Mo="преф" | Ex="Завод производит станки." Cl="существование" Ca="каузация существования" Mo="преф" | Ex="П. свое имя от древнего рода." Mo="преф" ]} впечатление{впечатление=С,ср,но=ед,вн [R="непр" Cl="восприятие" C4="возд" | R="непр" Do="ментальная сфера"</a:t>
            </a:r>
            <a:r>
              <a:rPr kumimoji="1" lang="ru-RU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]} рослого{рослый=П=мр,ед,рд} человека{человек=С,мр,од=ед,рд}.&lt;/st&gt;</a:t>
            </a:r>
            <a:endParaRPr kumimoji="1" lang="en-US" altLang="en-US" sz="2000">
              <a:latin typeface="Arial Unicode MS" panose="020B0604020202020204" pitchFamily="34" charset="-128"/>
            </a:endParaRPr>
          </a:p>
          <a:p>
            <a:endParaRPr kumimoji="1"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Rot="1" noChangeArrowheads="1"/>
          </p:cNvSpPr>
          <p:nvPr/>
        </p:nvSpPr>
        <p:spPr bwMode="auto">
          <a:xfrm>
            <a:off x="430213" y="188913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 семантической разметки в НКРЯ</a:t>
            </a:r>
            <a:endParaRPr lang="en-US" sz="32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0344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5246B32E-F69D-4E36-A1D7-523B6590B597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84995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34FE2078-9664-4C47-A0AF-01C9F6E7013A}" type="slidenum">
              <a:rPr lang="ru-RU" altLang="en-US">
                <a:latin typeface="Arial" panose="020B0604020202020204" pitchFamily="34" charset="0"/>
              </a:rPr>
              <a:pPr eaLnBrk="1" hangingPunct="1"/>
              <a:t>92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684213" y="1268413"/>
            <a:ext cx="7620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rock moved down the hill rolling </a:t>
            </a:r>
            <a:b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400">
                <a:solidFill>
                  <a:srgbClr val="FF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MOTION PATH GROUND MANNER</a:t>
            </a:r>
            <a: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rock rolled down the hill </a:t>
            </a:r>
            <a:b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400">
                <a:solidFill>
                  <a:srgbClr val="FF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MOTION + MANNER PATH GROUND</a:t>
            </a:r>
            <a: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 botella entró a la cueva flotando </a:t>
            </a:r>
            <a:b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(the bottle) (moved-in) (to) (the cave) (floating) </a:t>
            </a:r>
            <a:b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400">
                <a:solidFill>
                  <a:srgbClr val="FF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MOTION + PATH PATH GROUND MANNER</a:t>
            </a:r>
            <a: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She powdered her nose </a:t>
            </a:r>
            <a:b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400">
                <a:solidFill>
                  <a:srgbClr val="FF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+ PATH + FIGURE GROUND </a:t>
            </a:r>
            <a:br>
              <a:rPr kumimoji="1" lang="en-US" altLang="en-US" sz="2400">
                <a:solidFill>
                  <a:srgbClr val="FF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shelved the books </a:t>
            </a:r>
            <a:b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400">
                <a:solidFill>
                  <a:srgbClr val="FF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+ PATH + GROUND FIGURE</a:t>
            </a:r>
            <a: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899" name="Rectangle 3"/>
          <p:cNvSpPr>
            <a:spLocks noRot="1" noChangeArrowheads="1"/>
          </p:cNvSpPr>
          <p:nvPr/>
        </p:nvSpPr>
        <p:spPr bwMode="auto">
          <a:xfrm>
            <a:off x="827088" y="188913"/>
            <a:ext cx="762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 семантической разметки:</a:t>
            </a:r>
            <a:endParaRPr lang="en-US" sz="32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1539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F268B5D7-37D2-4670-8153-3943BB142C6A}" type="datetime1">
              <a:rPr lang="en-US" altLang="en-US" smtClean="0">
                <a:latin typeface="Arial" panose="020B0604020202020204" pitchFamily="34" charset="0"/>
              </a:rPr>
              <a:pPr eaLnBrk="1" hangingPunct="1"/>
              <a:t>1/13/2020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89091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fld id="{2CE265DA-9E70-4FFE-8EA3-DD6B4722FEFE}" type="slidenum">
              <a:rPr lang="ru-RU" altLang="en-US">
                <a:latin typeface="Arial" panose="020B0604020202020204" pitchFamily="34" charset="0"/>
              </a:rPr>
              <a:pPr eaLnBrk="1" hangingPunct="1"/>
              <a:t>93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260350"/>
            <a:ext cx="8153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ru-RU"/>
              <a:t>Другие виды разметки</a:t>
            </a: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305800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структура дискурса</a:t>
            </a:r>
            <a:endParaRPr lang="ru-RU" sz="2800" dirty="0">
              <a:latin typeface="Times New Roman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•"/>
              <a:defRPr/>
            </a:pPr>
            <a:r>
              <a:rPr lang="en-US" sz="2800" dirty="0">
                <a:latin typeface="Times New Roman" pitchFamily="18" charset="0"/>
              </a:rPr>
              <a:t>"apologies" e.g. sorry, excuse me </a:t>
            </a:r>
          </a:p>
          <a:p>
            <a:pPr algn="just" eaLnBrk="1" hangingPunct="1">
              <a:buFont typeface="Wingdings" panose="05000000000000000000" pitchFamily="2" charset="2"/>
              <a:buChar char="•"/>
              <a:defRPr/>
            </a:pPr>
            <a:r>
              <a:rPr lang="ru-RU" sz="2800" dirty="0">
                <a:latin typeface="Times New Roman" pitchFamily="18" charset="0"/>
              </a:rPr>
              <a:t>"</a:t>
            </a:r>
            <a:r>
              <a:rPr lang="ru-RU" sz="2800" dirty="0" err="1">
                <a:latin typeface="Times New Roman" pitchFamily="18" charset="0"/>
              </a:rPr>
              <a:t>greetings</a:t>
            </a:r>
            <a:r>
              <a:rPr lang="ru-RU" sz="2800" dirty="0">
                <a:latin typeface="Times New Roman" pitchFamily="18" charset="0"/>
              </a:rPr>
              <a:t>" </a:t>
            </a:r>
            <a:r>
              <a:rPr lang="ru-RU" sz="2800" dirty="0" err="1">
                <a:latin typeface="Times New Roman" pitchFamily="18" charset="0"/>
              </a:rPr>
              <a:t>e.g</a:t>
            </a:r>
            <a:r>
              <a:rPr lang="ru-RU" sz="2800" dirty="0">
                <a:latin typeface="Times New Roman" pitchFamily="18" charset="0"/>
              </a:rPr>
              <a:t>. </a:t>
            </a:r>
            <a:r>
              <a:rPr lang="ru-RU" sz="2800" dirty="0" err="1">
                <a:latin typeface="Times New Roman" pitchFamily="18" charset="0"/>
              </a:rPr>
              <a:t>hello</a:t>
            </a:r>
            <a:r>
              <a:rPr lang="ru-RU" sz="2800" dirty="0">
                <a:latin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•"/>
              <a:defRPr/>
            </a:pPr>
            <a:r>
              <a:rPr lang="en-US" sz="2800" dirty="0">
                <a:latin typeface="Times New Roman" pitchFamily="18" charset="0"/>
              </a:rPr>
              <a:t>"hedges" e.g. kind of, sort of thing </a:t>
            </a:r>
          </a:p>
          <a:p>
            <a:pPr algn="just" eaLnBrk="1" hangingPunct="1">
              <a:buFont typeface="Wingdings" panose="05000000000000000000" pitchFamily="2" charset="2"/>
              <a:buChar char="•"/>
              <a:defRPr/>
            </a:pPr>
            <a:r>
              <a:rPr lang="ru-RU" sz="2800" dirty="0">
                <a:latin typeface="Times New Roman" pitchFamily="18" charset="0"/>
              </a:rPr>
              <a:t>"</a:t>
            </a:r>
            <a:r>
              <a:rPr lang="ru-RU" sz="2800" dirty="0" err="1">
                <a:latin typeface="Times New Roman" pitchFamily="18" charset="0"/>
              </a:rPr>
              <a:t>politeness</a:t>
            </a:r>
            <a:r>
              <a:rPr lang="ru-RU" sz="2800" dirty="0">
                <a:latin typeface="Times New Roman" pitchFamily="18" charset="0"/>
              </a:rPr>
              <a:t>" </a:t>
            </a:r>
            <a:r>
              <a:rPr lang="ru-RU" sz="2800" dirty="0" err="1">
                <a:latin typeface="Times New Roman" pitchFamily="18" charset="0"/>
              </a:rPr>
              <a:t>e.g</a:t>
            </a:r>
            <a:r>
              <a:rPr lang="ru-RU" sz="2800" dirty="0">
                <a:latin typeface="Times New Roman" pitchFamily="18" charset="0"/>
              </a:rPr>
              <a:t>. </a:t>
            </a:r>
            <a:r>
              <a:rPr lang="ru-RU" sz="2800" dirty="0" err="1">
                <a:latin typeface="Times New Roman" pitchFamily="18" charset="0"/>
              </a:rPr>
              <a:t>please</a:t>
            </a:r>
            <a:r>
              <a:rPr lang="ru-RU" sz="2800" dirty="0">
                <a:latin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•"/>
              <a:defRPr/>
            </a:pPr>
            <a:r>
              <a:rPr lang="en-US" sz="2800" dirty="0">
                <a:latin typeface="Times New Roman" pitchFamily="18" charset="0"/>
              </a:rPr>
              <a:t>"responses" e.g. really, that's right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ru-RU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03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ru" sz="3000"/>
              <a:t>Russian RST-Treebank. Annotation sample</a:t>
            </a:r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900"/>
          </a:p>
          <a:p>
            <a:pPr marL="0" indent="0">
              <a:spcBef>
                <a:spcPts val="1600"/>
              </a:spcBef>
              <a:buNone/>
            </a:pPr>
            <a:endParaRPr sz="900"/>
          </a:p>
          <a:p>
            <a:pPr marL="0" indent="0">
              <a:spcBef>
                <a:spcPts val="1600"/>
              </a:spcBef>
              <a:buNone/>
            </a:pPr>
            <a:endParaRPr sz="900"/>
          </a:p>
          <a:p>
            <a:pPr marL="0" indent="0">
              <a:spcBef>
                <a:spcPts val="1600"/>
              </a:spcBef>
              <a:buNone/>
            </a:pPr>
            <a:endParaRPr sz="900"/>
          </a:p>
          <a:p>
            <a:pPr marL="0" indent="0">
              <a:spcBef>
                <a:spcPts val="1600"/>
              </a:spcBef>
              <a:buNone/>
            </a:pPr>
            <a:endParaRPr sz="900"/>
          </a:p>
          <a:p>
            <a:pPr marL="0" indent="0">
              <a:spcBef>
                <a:spcPts val="1600"/>
              </a:spcBef>
              <a:buNone/>
            </a:pPr>
            <a:endParaRPr sz="900"/>
          </a:p>
          <a:p>
            <a:pPr marL="0" indent="0">
              <a:spcBef>
                <a:spcPts val="1600"/>
              </a:spcBef>
              <a:buNone/>
            </a:pPr>
            <a:endParaRPr sz="900"/>
          </a:p>
          <a:p>
            <a:pPr marL="0" indent="0">
              <a:spcBef>
                <a:spcPts val="1600"/>
              </a:spcBef>
              <a:buNone/>
            </a:pPr>
            <a:endParaRPr sz="900"/>
          </a:p>
          <a:p>
            <a:pPr marL="0" indent="0">
              <a:spcBef>
                <a:spcPts val="1600"/>
              </a:spcBef>
              <a:buNone/>
            </a:pPr>
            <a:endParaRPr sz="900"/>
          </a:p>
          <a:p>
            <a:pPr marL="0" indent="0">
              <a:spcBef>
                <a:spcPts val="1600"/>
              </a:spcBef>
              <a:buNone/>
            </a:pPr>
            <a:endParaRPr sz="9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94</a:t>
            </a:fld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50" y="1930900"/>
            <a:ext cx="5903700" cy="3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362925" y="5139175"/>
            <a:ext cx="37113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>
                <a:solidFill>
                  <a:schemeClr val="dk1"/>
                </a:solidFill>
              </a:rPr>
              <a:t>Example for of RST annotation,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ru">
                <a:solidFill>
                  <a:schemeClr val="dk1"/>
                </a:solidFill>
              </a:rPr>
              <a:t>the Science subcorpora</a:t>
            </a:r>
            <a:endParaRPr>
              <a:solidFill>
                <a:schemeClr val="dk1"/>
              </a:solidFill>
            </a:endParaRP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295176"/>
      </p:ext>
    </p:extLst>
  </p:cSld>
  <p:clrMapOvr>
    <a:masterClrMapping/>
  </p:clrMapOvr>
</p:sld>
</file>

<file path=ppt/theme/theme1.xml><?xml version="1.0" encoding="utf-8"?>
<a:theme xmlns:a="http://schemas.openxmlformats.org/drawingml/2006/main" name="HSE_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E_CL" id="{4C69750F-F721-4ACB-9110-2CC23A6160BF}" vid="{B71D9CFC-2713-45E5-8F67-5F76021B6602}"/>
    </a:ext>
  </a:extLst>
</a:theme>
</file>

<file path=ppt/theme/theme2.xml><?xml version="1.0" encoding="utf-8"?>
<a:theme xmlns:a="http://schemas.openxmlformats.org/drawingml/2006/main" name="Storyboard Layout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HSE_CL</Template>
  <TotalTime>5651</TotalTime>
  <Words>3598</Words>
  <Application>Microsoft Office PowerPoint</Application>
  <PresentationFormat>Overhead</PresentationFormat>
  <Paragraphs>851</Paragraphs>
  <Slides>94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7" baseType="lpstr">
      <vt:lpstr>Arial Unicode MS</vt:lpstr>
      <vt:lpstr>MS Mincho</vt:lpstr>
      <vt:lpstr>MS PGothic</vt:lpstr>
      <vt:lpstr>Arial</vt:lpstr>
      <vt:lpstr>Calibri</vt:lpstr>
      <vt:lpstr>Courier New</vt:lpstr>
      <vt:lpstr>Garamond</vt:lpstr>
      <vt:lpstr>Times New Roman</vt:lpstr>
      <vt:lpstr>Webdings</vt:lpstr>
      <vt:lpstr>Wingdings</vt:lpstr>
      <vt:lpstr>HSE_CL</vt:lpstr>
      <vt:lpstr>Storyboard Layouts</vt:lpstr>
      <vt:lpstr>Точечный рисунок</vt:lpstr>
      <vt:lpstr>Введение в корпусную лингвистику   Лекция 1  </vt:lpstr>
      <vt:lpstr>PowerPoint Presentation</vt:lpstr>
      <vt:lpstr>PowerPoint Presentation</vt:lpstr>
      <vt:lpstr>Пример 1: Национальный корпус русского языка</vt:lpstr>
      <vt:lpstr>Пример 2: BNC </vt:lpstr>
      <vt:lpstr>Пример 3</vt:lpstr>
      <vt:lpstr>Пример 4</vt:lpstr>
      <vt:lpstr>Пример 5 Согласование сказуемого с количественной группой по числу (пять студентов пришли / много студентов пришло / пришло пять студентов / пришли пять студентов)  Gr. Corbett</vt:lpstr>
      <vt:lpstr>Пример 6</vt:lpstr>
      <vt:lpstr>Пример 7</vt:lpstr>
      <vt:lpstr>PowerPoint Presentation</vt:lpstr>
      <vt:lpstr>Методы исследования:  </vt:lpstr>
      <vt:lpstr>Наблюдение:  аргументы «за»  Преимущества корпусных данных</vt:lpstr>
      <vt:lpstr>PowerPoint Presentation</vt:lpstr>
      <vt:lpstr>Что такое корпус?</vt:lpstr>
      <vt:lpstr>Что такое корпус?</vt:lpstr>
      <vt:lpstr>Корпус</vt:lpstr>
      <vt:lpstr>Корпус</vt:lpstr>
      <vt:lpstr>PowerPoint Presentation</vt:lpstr>
      <vt:lpstr>Национальный корпус </vt:lpstr>
      <vt:lpstr>Национальный корпус русского языка</vt:lpstr>
      <vt:lpstr>Корпус vs. электронная библиотека</vt:lpstr>
      <vt:lpstr>Библиотеки текстов</vt:lpstr>
      <vt:lpstr>Корпус vs. электронная библиотека</vt:lpstr>
      <vt:lpstr>Национальный корпус: особенности </vt:lpstr>
      <vt:lpstr>Национальный корпус: особенности Электронная библиотека vs. корпус </vt:lpstr>
      <vt:lpstr>Национальный корпус: особенности Электронная библиотека vs. корпус </vt:lpstr>
      <vt:lpstr>Электронная библиотека vs. корпус</vt:lpstr>
      <vt:lpstr>PowerPoint Presentation</vt:lpstr>
      <vt:lpstr>Предыстория </vt:lpstr>
      <vt:lpstr>Освоение языка</vt:lpstr>
      <vt:lpstr>Spelling conventions </vt:lpstr>
      <vt:lpstr>Обучение языку</vt:lpstr>
      <vt:lpstr>PowerPoint Presentation</vt:lpstr>
      <vt:lpstr>Основные единицы </vt:lpstr>
      <vt:lpstr>Основные единицы </vt:lpstr>
      <vt:lpstr>Основные единицы Лемма</vt:lpstr>
      <vt:lpstr>1 млн. словоупотреблений Сравнение данных корпусов относительно лексемы imaginable</vt:lpstr>
      <vt:lpstr>PowerPoint Presentation</vt:lpstr>
      <vt:lpstr>Конкорданс</vt:lpstr>
      <vt:lpstr>Конкорданс</vt:lpstr>
      <vt:lpstr>Конкорданс</vt:lpstr>
      <vt:lpstr>Конкорданс: формат KWIC</vt:lpstr>
      <vt:lpstr>KWIC</vt:lpstr>
      <vt:lpstr>Коллокации</vt:lpstr>
      <vt:lpstr>N-grams</vt:lpstr>
      <vt:lpstr>PowerPoint Presentation</vt:lpstr>
      <vt:lpstr>Требования пользователя к корпусу:</vt:lpstr>
      <vt:lpstr>Требования к корпусу:  Репрезентативность</vt:lpstr>
      <vt:lpstr>Требования к корпусу: репрезентативность</vt:lpstr>
      <vt:lpstr>Требования к корпусу: репрезентативность  Требование репрезентативности при создании национального корпуса</vt:lpstr>
      <vt:lpstr>Требования к корпусу: репрезентативность  Требование репрезентативности при создании национального корпуса</vt:lpstr>
      <vt:lpstr>Требования к корпусу: репрезентативность  Требование репрезентативности при создании национального корпуса</vt:lpstr>
      <vt:lpstr>Требования к корпусу: репрезентативность  Требование репрезентативности при создании национального корпуса</vt:lpstr>
      <vt:lpstr>Требования к корпусу: репрезентативность  Требование репрезентативности при создании национального корпуса</vt:lpstr>
      <vt:lpstr>Требования к корпусу: репрезентативность  Требование репрезентативности при создании исследовательского корпуса</vt:lpstr>
      <vt:lpstr>Требования к корпусу:  Полнота</vt:lpstr>
      <vt:lpstr>Требования к корпусу:  ??  Экономичность</vt:lpstr>
      <vt:lpstr>Требования к корпусу:  Структуризация</vt:lpstr>
      <vt:lpstr>Принципы отбора текстов в копрус</vt:lpstr>
      <vt:lpstr>Требование унификации</vt:lpstr>
      <vt:lpstr>Объекты стандартизации  </vt:lpstr>
      <vt:lpstr>Стандарты</vt:lpstr>
      <vt:lpstr>Стандарты</vt:lpstr>
      <vt:lpstr>Стандарты</vt:lpstr>
      <vt:lpstr>Стандарты разметки</vt:lpstr>
      <vt:lpstr>Другие международные проекты и стандарты  </vt:lpstr>
      <vt:lpstr>Группа стандартов TEI для корпусов (TEI  P4, TEI  P5) </vt:lpstr>
      <vt:lpstr>Стандарт Text Encoding Initiative (TEI) </vt:lpstr>
      <vt:lpstr>TEI</vt:lpstr>
      <vt:lpstr>Pizza Chef: технология и программное обеспечение для создания собственного подмножества TEI (TEI Lite, Burnard &amp; Sperberg-McQueen 1995)</vt:lpstr>
      <vt:lpstr>PowerPoint Presentation</vt:lpstr>
      <vt:lpstr>PowerPoint Presentation</vt:lpstr>
      <vt:lpstr>Метаразметка</vt:lpstr>
      <vt:lpstr>Пример метаразметки:</vt:lpstr>
      <vt:lpstr>PowerPoint Presentation</vt:lpstr>
      <vt:lpstr>Фонетическая разметка</vt:lpstr>
      <vt:lpstr>Морфологическая разметка</vt:lpstr>
      <vt:lpstr>This example is from the Spoken English Corpus and used the C7 tagset:   Perdita&amp;NN1-NP0; ,&amp;PUN; covering&amp;VVG; the&amp;AT0; bottom&amp;NN1; of&amp;PRF; the&amp;AT0; lorries&amp;NN2; with&amp;PRP; straw&amp;NN1; to&amp;TO0; protect&amp;VVI; the&amp;AT0; ponies&amp;NN2; '&amp;POS; feet&amp;NN2; ,&amp;PUN; suddenly&amp;AV0; heard&amp;VVD-VVN; Alejandro&amp;NN1-NP0; shouting&amp;VVG; that&amp;CJT; </vt:lpstr>
      <vt:lpstr>Пример морфологической разметки  Национального корпуса русского языка: </vt:lpstr>
      <vt:lpstr>Пример морфологической разметки </vt:lpstr>
      <vt:lpstr>Пример морфологической и синтаксической разметки. Стандарты</vt:lpstr>
      <vt:lpstr>Пример морфологической и синтаксической разметки. Стандарты</vt:lpstr>
      <vt:lpstr>NLP Pipeline: Syntax</vt:lpstr>
      <vt:lpstr>Skeleton Parsing</vt:lpstr>
      <vt:lpstr>PowerPoint Presentation</vt:lpstr>
      <vt:lpstr>Кореферентная разметка</vt:lpstr>
      <vt:lpstr>PowerPoint Presentation</vt:lpstr>
      <vt:lpstr>Семантическая разметка</vt:lpstr>
      <vt:lpstr>Пример семантической разметки: По тезаурусу Роже</vt:lpstr>
      <vt:lpstr>PowerPoint Presentation</vt:lpstr>
      <vt:lpstr>PowerPoint Presentation</vt:lpstr>
      <vt:lpstr>Другие виды разметки</vt:lpstr>
      <vt:lpstr>Russian RST-Treebank. Annotation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Svetlana Toldova</dc:creator>
  <cp:lastModifiedBy>Дмитрий Горшков</cp:lastModifiedBy>
  <cp:revision>124</cp:revision>
  <cp:lastPrinted>1601-01-01T00:00:00Z</cp:lastPrinted>
  <dcterms:created xsi:type="dcterms:W3CDTF">1601-01-01T00:00:00Z</dcterms:created>
  <dcterms:modified xsi:type="dcterms:W3CDTF">2020-01-13T14:24:27Z</dcterms:modified>
</cp:coreProperties>
</file>