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80"/>
  </p:notesMasterIdLst>
  <p:sldIdLst>
    <p:sldId id="275" r:id="rId3"/>
    <p:sldId id="335" r:id="rId4"/>
    <p:sldId id="336" r:id="rId5"/>
    <p:sldId id="278" r:id="rId6"/>
    <p:sldId id="279" r:id="rId7"/>
    <p:sldId id="33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339" r:id="rId18"/>
    <p:sldId id="340" r:id="rId19"/>
    <p:sldId id="341" r:id="rId20"/>
    <p:sldId id="345" r:id="rId21"/>
    <p:sldId id="344" r:id="rId22"/>
    <p:sldId id="342" r:id="rId23"/>
    <p:sldId id="343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46" r:id="rId34"/>
    <p:sldId id="301" r:id="rId35"/>
    <p:sldId id="302" r:id="rId36"/>
    <p:sldId id="258" r:id="rId37"/>
    <p:sldId id="259" r:id="rId38"/>
    <p:sldId id="260" r:id="rId39"/>
    <p:sldId id="261" r:id="rId40"/>
    <p:sldId id="264" r:id="rId41"/>
    <p:sldId id="266" r:id="rId42"/>
    <p:sldId id="268" r:id="rId43"/>
    <p:sldId id="269" r:id="rId44"/>
    <p:sldId id="270" r:id="rId45"/>
    <p:sldId id="271" r:id="rId46"/>
    <p:sldId id="272" r:id="rId47"/>
    <p:sldId id="332" r:id="rId48"/>
    <p:sldId id="322" r:id="rId49"/>
    <p:sldId id="333" r:id="rId50"/>
    <p:sldId id="334" r:id="rId51"/>
    <p:sldId id="327" r:id="rId52"/>
    <p:sldId id="328" r:id="rId53"/>
    <p:sldId id="329" r:id="rId54"/>
    <p:sldId id="331" r:id="rId55"/>
    <p:sldId id="330" r:id="rId56"/>
    <p:sldId id="347" r:id="rId57"/>
    <p:sldId id="289" r:id="rId58"/>
    <p:sldId id="350" r:id="rId59"/>
    <p:sldId id="351" r:id="rId60"/>
    <p:sldId id="352" r:id="rId61"/>
    <p:sldId id="353" r:id="rId62"/>
    <p:sldId id="273" r:id="rId63"/>
    <p:sldId id="354" r:id="rId64"/>
    <p:sldId id="355" r:id="rId65"/>
    <p:sldId id="356" r:id="rId66"/>
    <p:sldId id="357" r:id="rId67"/>
    <p:sldId id="362" r:id="rId68"/>
    <p:sldId id="363" r:id="rId69"/>
    <p:sldId id="364" r:id="rId70"/>
    <p:sldId id="365" r:id="rId71"/>
    <p:sldId id="349" r:id="rId72"/>
    <p:sldId id="366" r:id="rId73"/>
    <p:sldId id="367" r:id="rId74"/>
    <p:sldId id="368" r:id="rId75"/>
    <p:sldId id="360" r:id="rId76"/>
    <p:sldId id="369" r:id="rId77"/>
    <p:sldId id="371" r:id="rId78"/>
    <p:sldId id="37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12E6-F20C-4ABB-8027-46524B3809C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36D17-A955-42AB-9D4B-288D82729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0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68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80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-R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ru-RU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42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735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08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160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431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0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50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11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7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963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367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38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7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621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36D17-A955-42AB-9D4B-288D82729B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7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8EB3F3C-8440-4C3C-8129-0970EFCF1BF7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13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048D63C-E85C-400C-8C02-FA71D8923388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43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062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59569A1-E67B-4613-8B29-B3D6048E24E0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656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88808D3-9D3D-41D8-98F4-1CCFFB96E7D0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2021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263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27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CE5BE9E-D7E9-4A42-8930-2178961A7D63}" type="slidenum">
              <a:rPr lang="ru-RU" altLang="en-US" sz="1200" smtClean="0">
                <a:latin typeface="Arial" panose="020B0604020202020204" pitchFamily="34" charset="0"/>
              </a:rPr>
              <a:pPr/>
              <a:t>45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40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37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299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228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502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177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226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862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b42d940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1b42d940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880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617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669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504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45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63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42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ru-RU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63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86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2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3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2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0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3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46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11813" y="-50141"/>
            <a:ext cx="12203813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-23315" y="6340172"/>
            <a:ext cx="9868568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6" y="2057"/>
            <a:ext cx="2170245" cy="1096196"/>
          </a:xfrm>
          <a:prstGeom prst="rect">
            <a:avLst/>
          </a:prstGeom>
        </p:spPr>
      </p:pic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10760122" y="6224310"/>
            <a:ext cx="830036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961662" y="-36014"/>
            <a:ext cx="10230338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81612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B599-FEB4-402F-A3E5-4608AD88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cut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6522-2C51-42B8-A8AC-9E31DE72D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slow">
    <p:cut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orenlp.run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models/tree/master/research/syntaxnet" TargetMode="External"/><Relationship Id="rId3" Type="http://schemas.openxmlformats.org/officeDocument/2006/relationships/hyperlink" Target="http://www.maltparser.org/" TargetMode="External"/><Relationship Id="rId7" Type="http://schemas.openxmlformats.org/officeDocument/2006/relationships/hyperlink" Target="https://lindat.mff.cuni.cz/repository/xmlui/bitstream/handle/11234/1-2998/russian-syntagrus-ud-2.4-190531.udpipe?sequence=74&amp;isAllowed=y" TargetMode="External"/><Relationship Id="rId12" Type="http://schemas.openxmlformats.org/officeDocument/2006/relationships/hyperlink" Target="http://bionlp-www.utu.fi/dep-parser-models/models_ru_syntagrus.tgz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ufal.mff.cuni.cz/udpipe/users-manual#run_udpipe" TargetMode="External"/><Relationship Id="rId11" Type="http://schemas.openxmlformats.org/officeDocument/2006/relationships/hyperlink" Target="https://turkunlp.org/Turku-neural-parser-pipeline/" TargetMode="External"/><Relationship Id="rId5" Type="http://schemas.openxmlformats.org/officeDocument/2006/relationships/hyperlink" Target="https://habr.com/ru/post/148124/" TargetMode="External"/><Relationship Id="rId10" Type="http://schemas.openxmlformats.org/officeDocument/2006/relationships/hyperlink" Target="https://github.com/IINemo/docker-syntaxnet_rus" TargetMode="External"/><Relationship Id="rId4" Type="http://schemas.openxmlformats.org/officeDocument/2006/relationships/hyperlink" Target="http://corpus.leeds.ac.uk/tools/russian.mco" TargetMode="External"/><Relationship Id="rId9" Type="http://schemas.openxmlformats.org/officeDocument/2006/relationships/hyperlink" Target="https://github.com/tensorflow/models/blob/master/research/syntaxnet/g3doc/CLOUD.m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us-treebank.maimbava.net/res01/rtb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ufal.mff.cuni.cz/pdt3.0" TargetMode="External"/><Relationship Id="rId4" Type="http://schemas.openxmlformats.org/officeDocument/2006/relationships/hyperlink" Target="http://www.ruscorpora.ru/search-synta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lindat.mff.cuni.cz/repository/xmlui/handle/11234/1-1989" TargetMode="External"/><Relationship Id="rId5" Type="http://schemas.openxmlformats.org/officeDocument/2006/relationships/hyperlink" Target="https://tatianashavrina.github.io/taiga_site/" TargetMode="External"/><Relationship Id="rId4" Type="http://schemas.openxmlformats.org/officeDocument/2006/relationships/hyperlink" Target="https://github.com/UniversalDependencies/UD_Russian-SynTagRu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aldependencies.org/u/dep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universaldependencies.org/eacl17tutorial/" TargetMode="External"/><Relationship Id="rId5" Type="http://schemas.openxmlformats.org/officeDocument/2006/relationships/hyperlink" Target="http://universaldependencies.org/" TargetMode="External"/><Relationship Id="rId4" Type="http://schemas.openxmlformats.org/officeDocument/2006/relationships/hyperlink" Target="https://ufal.mff.cuni.cz/pdt3.0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ssex.ac.uk/Users/johnca/elsps.html" TargetMode="External"/><Relationship Id="rId7" Type="http://schemas.openxmlformats.org/officeDocument/2006/relationships/hyperlink" Target="http://universaldependencies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eb-corpora.net/wsgi3/ru-syntax/" TargetMode="External"/><Relationship Id="rId5" Type="http://schemas.openxmlformats.org/officeDocument/2006/relationships/hyperlink" Target="http://www.scs.leeds.ac.uk/amalgam/amalgam/multi-parsed.html" TargetMode="External"/><Relationship Id="rId4" Type="http://schemas.openxmlformats.org/officeDocument/2006/relationships/hyperlink" Target="http://nlpub.ru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ru.wikipedia.org/wiki/%D0%90%D0%BB%D1%84%D0%B0%D0%B2%D0%B8%D1%82_(%D0%B8%D0%BD%D1%84%D0%BE%D1%80%D0%BC%D0%B0%D1%82%D0%B8%D0%BA%D0%B0)" TargetMode="Externa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:8080/parser/" TargetMode="External"/><Relationship Id="rId2" Type="http://schemas.openxmlformats.org/officeDocument/2006/relationships/hyperlink" Target="http://nlp.stanford.edu/software/lex-parser.shtml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tech.yandex.ru/tomita/" TargetMode="External"/><Relationship Id="rId5" Type="http://schemas.openxmlformats.org/officeDocument/2006/relationships/hyperlink" Target="https://sharpnlp.codeplex.com/" TargetMode="External"/><Relationship Id="rId4" Type="http://schemas.openxmlformats.org/officeDocument/2006/relationships/hyperlink" Target="http://www.nltk.org/book/ch08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ru/2013/05/syntactic-ngrams-over-tim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nlp.stanford.edu/software/stanford-dependencies.shtml" TargetMode="External"/><Relationship Id="rId4" Type="http://schemas.openxmlformats.org/officeDocument/2006/relationships/hyperlink" Target="https://books.google.com/ngrams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universaldependencies.org/u/overview/syntax.html" TargetMode="Externa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universaldependencies.org/u/overview/syntax.html" TargetMode="Externa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universaldependencies.org/u/overview/syntax.html" TargetMode="Externa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universaldependencies.org/u/overview/syntax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4474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www.aclweb.org/anthology/K/K17/K17-3009.pdf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2314483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Автоматический синтаксический анализ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3052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0"/>
            <a:ext cx="12245684" cy="6897381"/>
            <a:chOff x="-49460" y="-24994"/>
            <a:chExt cx="9233386" cy="6897381"/>
          </a:xfrm>
        </p:grpSpPr>
        <p:pic>
          <p:nvPicPr>
            <p:cNvPr id="5" name="Picture 2" descr="http://www.hse.ru/pubs/lib/data/access/ram/ticket/79/144196565691ca43a1b8670fb6a227fde3c5e8e9a0/cached-thumb-img.29274.0.252964193739569.jp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14"/>
            <a:stretch/>
          </p:blipFill>
          <p:spPr bwMode="auto">
            <a:xfrm>
              <a:off x="-4430" y="-24994"/>
              <a:ext cx="9152860" cy="1171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Группа 5"/>
            <p:cNvGrpSpPr/>
            <p:nvPr/>
          </p:nvGrpSpPr>
          <p:grpSpPr>
            <a:xfrm>
              <a:off x="-49460" y="6439990"/>
              <a:ext cx="9233386" cy="432397"/>
              <a:chOff x="-49460" y="6439990"/>
              <a:chExt cx="9233386" cy="432397"/>
            </a:xfrm>
          </p:grpSpPr>
          <p:pic>
            <p:nvPicPr>
              <p:cNvPr id="7" name="Picture 2" descr="http://www.hse.ru/pubs/lib/data/access/ram/ticket/79/144196565691ca43a1b8670fb6a227fde3c5e8e9a0/cached-thumb-img.29274.0.252964193739569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781" b="59214"/>
              <a:stretch/>
            </p:blipFill>
            <p:spPr bwMode="auto">
              <a:xfrm>
                <a:off x="-49460" y="6439990"/>
                <a:ext cx="9197890" cy="432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-49460" y="6439990"/>
                <a:ext cx="91934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+mn-cs"/>
                  </a:rPr>
                  <a:t>National Research University “Higher School of Economic”</a:t>
                </a:r>
                <a:endParaRPr kumimoji="0" lang="ru-RU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-36512" y="6439990"/>
                <a:ext cx="9220438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9"/>
          <p:cNvGrpSpPr/>
          <p:nvPr/>
        </p:nvGrpSpPr>
        <p:grpSpPr>
          <a:xfrm>
            <a:off x="5479048" y="4863826"/>
            <a:ext cx="1694483" cy="613149"/>
            <a:chOff x="2123728" y="3995785"/>
            <a:chExt cx="4968552" cy="1916073"/>
          </a:xfrm>
        </p:grpSpPr>
        <p:pic>
          <p:nvPicPr>
            <p:cNvPr id="11" name="Picture 6" descr="http://www.hse.ru/data/2012/01/19/1263884310/logo_%D1%81_hse_black_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13"/>
            <a:stretch/>
          </p:blipFill>
          <p:spPr bwMode="auto">
            <a:xfrm>
              <a:off x="4810469" y="4037908"/>
              <a:ext cx="2281811" cy="187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995785"/>
              <a:ext cx="2686741" cy="1916073"/>
            </a:xfrm>
            <a:prstGeom prst="rect">
              <a:avLst/>
            </a:prstGeom>
          </p:spPr>
        </p:pic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6994CCF-74C0-41EC-907A-887C3606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АвтОбрЕЯ 2019. ВШЭ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050A4F-2671-4A79-AC00-A6C8E53A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D6522-2C51-42B8-A8AC-9E31DE72D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 descr="File:Chomsky.jp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076019" y="1364219"/>
            <a:ext cx="2558788" cy="349316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title" idx="4294967295"/>
          </p:nvPr>
        </p:nvSpPr>
        <p:spPr>
          <a:xfrm>
            <a:off x="3756025" y="163513"/>
            <a:ext cx="8435975" cy="7778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Представление синтаксической структуры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10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Shape 259" descr="http://www-history.mcs.st-and.ac.uk/BigPictures/Panini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4751" y="1484075"/>
            <a:ext cx="2581274" cy="192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1775520" y="4530723"/>
            <a:ext cx="2303463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Ноам Хомский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4048" y="1364219"/>
            <a:ext cx="1449386" cy="2166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174751" y="3863181"/>
            <a:ext cx="279111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Панини</a:t>
            </a:r>
            <a:endParaRPr lang="ru-RU" sz="2400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«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Аштадхьяи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» («</a:t>
            </a: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Восьмикнижие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»)</a:t>
            </a:r>
          </a:p>
        </p:txBody>
      </p:sp>
      <p:sp>
        <p:nvSpPr>
          <p:cNvPr id="10" name="Shape 260"/>
          <p:cNvSpPr txBox="1"/>
          <p:nvPr/>
        </p:nvSpPr>
        <p:spPr>
          <a:xfrm>
            <a:off x="8331344" y="5090931"/>
            <a:ext cx="2303463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ru-RU" sz="2400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Ноам</a:t>
            </a: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Хомский</a:t>
            </a:r>
          </a:p>
        </p:txBody>
      </p:sp>
    </p:spTree>
    <p:extLst>
      <p:ext uri="{BB962C8B-B14F-4D97-AF65-F5344CB8AC3E}">
        <p14:creationId xmlns:p14="http://schemas.microsoft.com/office/powerpoint/2010/main" val="20741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Грамматика зависимостей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title" idx="4294967295"/>
          </p:nvPr>
        </p:nvSpPr>
        <p:spPr>
          <a:xfrm>
            <a:off x="3756025" y="112713"/>
            <a:ext cx="8435975" cy="7778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Представление синтаксической структуры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11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pic>
        <p:nvPicPr>
          <p:cNvPr id="273" name="Shape 273" descr="http://superlinguist.ru/images/stories/covers/Tenier198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023" y="3297355"/>
            <a:ext cx="1496720" cy="222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4981600" y="2469761"/>
            <a:ext cx="22329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ru-RU" sz="24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Люсьен </a:t>
            </a:r>
            <a:r>
              <a:rPr lang="ru-RU" sz="24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Теньер</a:t>
            </a:r>
            <a:endParaRPr lang="ru-RU" sz="2400" dirty="0">
              <a:latin typeface="Calibri Light" panose="020F0302020204030204" pitchFamily="34" charset="0"/>
              <a:ea typeface="Times New Roman"/>
              <a:cs typeface="Calibri Light" panose="020F0302020204030204" pitchFamily="34" charset="0"/>
              <a:sym typeface="Times New Roman"/>
            </a:endParaRPr>
          </a:p>
        </p:txBody>
      </p:sp>
      <p:pic>
        <p:nvPicPr>
          <p:cNvPr id="275" name="Shape 275" descr="Л. Тенье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768" y="3356993"/>
            <a:ext cx="1904999" cy="190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42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Грамматика зависимостей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title" idx="4294967295"/>
          </p:nvPr>
        </p:nvSpPr>
        <p:spPr>
          <a:xfrm>
            <a:off x="3756025" y="123825"/>
            <a:ext cx="8435975" cy="7778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Представление синтаксической структуры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ftr" idx="4294967295"/>
          </p:nvPr>
        </p:nvSpPr>
        <p:spPr>
          <a:xfrm>
            <a:off x="9296400" y="6345238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pic>
        <p:nvPicPr>
          <p:cNvPr id="284" name="Shape 284" descr="http://uni-persona.srcc.msu.ru/site/research/melchyk/melchuk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506" y="1865601"/>
            <a:ext cx="1760252" cy="255079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2090738" y="5035547"/>
            <a:ext cx="316835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Игорь Александрович Мельчук</a:t>
            </a:r>
          </a:p>
          <a:p>
            <a:pPr>
              <a:buClr>
                <a:schemeClr val="lt1"/>
              </a:buClr>
              <a:buSzPct val="25000"/>
            </a:pPr>
            <a:r>
              <a:rPr lang="ru-RU" sz="24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(российская традиция)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998" y="1865601"/>
            <a:ext cx="1801796" cy="2579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7661176" y="4473342"/>
            <a:ext cx="4032448" cy="1785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Paul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M.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Postal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and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David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M.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Perlmutter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. 1977.</a:t>
            </a:r>
          </a:p>
          <a:p>
            <a:pPr>
              <a:buSzPct val="25000"/>
            </a:pP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Toward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a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Universal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Characterization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of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Passivization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 </a:t>
            </a:r>
          </a:p>
          <a:p>
            <a:pPr>
              <a:buSzPct val="25000"/>
            </a:pP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(</a:t>
            </a:r>
            <a:r>
              <a:rPr lang="ru-RU" sz="2200" dirty="0" err="1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Stanford</a:t>
            </a:r>
            <a:r>
              <a:rPr lang="ru-RU" sz="2200" dirty="0">
                <a:latin typeface="Calibri Light" panose="020F0302020204030204" pitchFamily="34" charset="0"/>
                <a:ea typeface="Times New Roman"/>
                <a:cs typeface="Calibri Light" panose="020F0302020204030204" pitchFamily="34" charset="0"/>
                <a:sym typeface="Times New Roman"/>
              </a:rPr>
              <a:t> NLP)</a:t>
            </a:r>
          </a:p>
        </p:txBody>
      </p:sp>
      <p:pic>
        <p:nvPicPr>
          <p:cNvPr id="288" name="Shape 288" descr="Studies in Relational Grammar 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7918" y="1837022"/>
            <a:ext cx="1656183" cy="253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71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617621" y="126331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грамматика зависимостей; 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грамматика непосредственных составляющих;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традиционные синтаксические учения о членах предложения (корпус русского языка ХАНКО): грамматика структурных схем (Академическая грамматика-80);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функциональная грамматика;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семантический синтаксис (валентности, </a:t>
            </a:r>
          </a:p>
          <a:p>
            <a:pPr marL="400050" lvl="1" indent="-6350">
              <a:spcBef>
                <a:spcPts val="480"/>
              </a:spcBef>
              <a:buClr>
                <a:schemeClr val="accent2"/>
              </a:buClr>
              <a:buSzPct val="25000"/>
              <a:buNone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семантические роли);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HPSG (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Head-driven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phrase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structure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grammar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, грамматика управляемых вершинами фразовых категорий) 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категориальная грамматика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грамматика связей (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Link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Grammar</a:t>
            </a: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)</a:t>
            </a:r>
          </a:p>
          <a:p>
            <a:pPr>
              <a:spcBef>
                <a:spcPts val="48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4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и др.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Представление синтаксической структуры в системах АОТ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ftr" idx="4294967295"/>
          </p:nvPr>
        </p:nvSpPr>
        <p:spPr>
          <a:xfrm>
            <a:off x="9296400" y="6237288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270172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2240130" y="-77786"/>
            <a:ext cx="8569325" cy="1077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Примеры</a:t>
            </a:r>
          </a:p>
          <a:p>
            <a:pPr algn="ctr">
              <a:buSzPct val="25000"/>
            </a:pP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1. </a:t>
            </a:r>
            <a:r>
              <a:rPr lang="ru-RU" sz="32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Penn</a:t>
            </a: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</a:t>
            </a:r>
            <a:r>
              <a:rPr lang="ru-RU" sz="32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Treebank</a:t>
            </a:r>
            <a:endParaRPr lang="ru-RU" sz="32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pic>
        <p:nvPicPr>
          <p:cNvPr id="343" name="Shape 343" descr="http://dingo.sbs.arizona.edu/~sandiway/treebankviewer/ptb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315" y="1202321"/>
            <a:ext cx="9345864" cy="488565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30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609600" y="2321404"/>
            <a:ext cx="10972800" cy="30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2.  </a:t>
            </a:r>
            <a:r>
              <a:rPr lang="ru-RU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СинТагРус</a:t>
            </a:r>
            <a:endParaRPr lang="ru-RU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15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28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FB484-1D8E-47AE-BD11-F95B98B7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Подход в терминах непосредственных составляющих:</a:t>
            </a:r>
          </a:p>
          <a:p>
            <a:r>
              <a:rPr lang="ru-RU" dirty="0"/>
              <a:t>Каждое предложение можно разделить на две непосредственные части; каждую такую часть также можно разделить на две непосредственные части</a:t>
            </a:r>
          </a:p>
          <a:p>
            <a:pPr marL="0" indent="0">
              <a:buNone/>
            </a:pPr>
            <a:r>
              <a:rPr lang="ru-RU" dirty="0"/>
              <a:t>Интуиция:</a:t>
            </a:r>
          </a:p>
          <a:p>
            <a:r>
              <a:rPr lang="ru-RU" dirty="0"/>
              <a:t>Между некоторыми словами связь «теснее», чем между другими в предложении</a:t>
            </a:r>
          </a:p>
          <a:p>
            <a:r>
              <a:rPr lang="ru-RU" i="1" dirty="0"/>
              <a:t>Васин друг быстро бегает</a:t>
            </a:r>
          </a:p>
          <a:p>
            <a:r>
              <a:rPr lang="ru-RU" dirty="0"/>
              <a:t>Слова в </a:t>
            </a:r>
            <a:r>
              <a:rPr lang="en-US" dirty="0"/>
              <a:t>[</a:t>
            </a:r>
            <a:r>
              <a:rPr lang="ru-RU" dirty="0"/>
              <a:t>Васин друг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теснее</a:t>
            </a:r>
            <a:r>
              <a:rPr lang="en-US" dirty="0"/>
              <a:t>”</a:t>
            </a:r>
            <a:r>
              <a:rPr lang="ru-RU" dirty="0"/>
              <a:t> связана между собой, чем </a:t>
            </a:r>
            <a:r>
              <a:rPr lang="en-US" i="1" dirty="0"/>
              <a:t>[</a:t>
            </a:r>
            <a:r>
              <a:rPr lang="ru-RU" i="1" dirty="0"/>
              <a:t>друг быстро</a:t>
            </a:r>
            <a:r>
              <a:rPr lang="en-US" i="1" dirty="0"/>
              <a:t>]</a:t>
            </a:r>
            <a:endParaRPr lang="ru-RU" i="1" dirty="0"/>
          </a:p>
          <a:p>
            <a:endParaRPr lang="ru-RU" dirty="0"/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Синтакисческая</a:t>
            </a: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структура. НС</a:t>
            </a:r>
          </a:p>
        </p:txBody>
      </p:sp>
    </p:spTree>
    <p:extLst>
      <p:ext uri="{BB962C8B-B14F-4D97-AF65-F5344CB8AC3E}">
        <p14:creationId xmlns:p14="http://schemas.microsoft.com/office/powerpoint/2010/main" val="304623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FB484-1D8E-47AE-BD11-F95B98B7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i="1" dirty="0"/>
              <a:t>[</a:t>
            </a:r>
            <a:r>
              <a:rPr lang="ru-RU" i="1" dirty="0"/>
              <a:t>Васин друг</a:t>
            </a:r>
            <a:r>
              <a:rPr lang="en-US" i="1" dirty="0"/>
              <a:t>]</a:t>
            </a:r>
            <a:r>
              <a:rPr lang="ru-RU" i="1" dirty="0"/>
              <a:t> </a:t>
            </a:r>
            <a:r>
              <a:rPr lang="en-US" i="1" dirty="0"/>
              <a:t>[</a:t>
            </a:r>
            <a:r>
              <a:rPr lang="ru-RU" i="1" dirty="0"/>
              <a:t>видит </a:t>
            </a:r>
            <a:r>
              <a:rPr lang="en-US" i="1" dirty="0"/>
              <a:t>[</a:t>
            </a:r>
            <a:r>
              <a:rPr lang="ru-RU" i="1" dirty="0"/>
              <a:t>этот </a:t>
            </a:r>
            <a:r>
              <a:rPr lang="en-US" i="1" dirty="0"/>
              <a:t>[</a:t>
            </a:r>
            <a:r>
              <a:rPr lang="ru-RU" i="1" dirty="0"/>
              <a:t>большой </a:t>
            </a:r>
            <a:r>
              <a:rPr lang="en-US" i="1" dirty="0"/>
              <a:t>[</a:t>
            </a:r>
            <a:r>
              <a:rPr lang="ru-RU" i="1" dirty="0"/>
              <a:t>дом </a:t>
            </a:r>
            <a:r>
              <a:rPr lang="en-US" i="1" dirty="0"/>
              <a:t>[</a:t>
            </a:r>
            <a:r>
              <a:rPr lang="ru-RU" i="1" dirty="0"/>
              <a:t>его сестры</a:t>
            </a:r>
            <a:r>
              <a:rPr lang="en-US" i="1" dirty="0"/>
              <a:t>]]]]]</a:t>
            </a:r>
            <a:r>
              <a:rPr lang="ru-RU" i="1" dirty="0"/>
              <a:t>.</a:t>
            </a:r>
            <a:endParaRPr lang="en-US" i="1" dirty="0"/>
          </a:p>
          <a:p>
            <a:endParaRPr lang="en-US" i="1" dirty="0"/>
          </a:p>
          <a:p>
            <a:r>
              <a:rPr lang="ru-RU" dirty="0"/>
              <a:t>Задача синтаксического анализа: представить предложение в виде системы вложенных друг в друга отрезков.</a:t>
            </a:r>
            <a:endParaRPr lang="en-US" dirty="0"/>
          </a:p>
          <a:p>
            <a:r>
              <a:rPr lang="en-US" i="1" dirty="0"/>
              <a:t>[</a:t>
            </a:r>
            <a:r>
              <a:rPr lang="ru-RU" i="1" dirty="0"/>
              <a:t>Васин друг</a:t>
            </a:r>
            <a:r>
              <a:rPr lang="en-US" i="1" dirty="0"/>
              <a:t>]</a:t>
            </a:r>
            <a:r>
              <a:rPr lang="ru-RU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[</a:t>
            </a:r>
            <a:r>
              <a:rPr lang="en-US" i="1" dirty="0"/>
              <a:t>[</a:t>
            </a:r>
            <a:r>
              <a:rPr lang="ru-RU" i="1" dirty="0"/>
              <a:t>видит </a:t>
            </a:r>
            <a:r>
              <a:rPr lang="en-US" i="1" dirty="0"/>
              <a:t>[</a:t>
            </a:r>
            <a:r>
              <a:rPr lang="ru-RU" i="1" dirty="0"/>
              <a:t>этот</a:t>
            </a:r>
            <a:r>
              <a:rPr lang="en-US" i="1" dirty="0">
                <a:solidFill>
                  <a:srgbClr val="FF0000"/>
                </a:solidFill>
              </a:rPr>
              <a:t>]</a:t>
            </a:r>
            <a:r>
              <a:rPr lang="ru-RU" i="1" dirty="0"/>
              <a:t> </a:t>
            </a:r>
            <a:r>
              <a:rPr lang="en-US" i="1" dirty="0"/>
              <a:t>[</a:t>
            </a:r>
            <a:r>
              <a:rPr lang="ru-RU" i="1" dirty="0"/>
              <a:t>большой </a:t>
            </a:r>
            <a:r>
              <a:rPr lang="en-US" i="1" dirty="0"/>
              <a:t>[</a:t>
            </a:r>
            <a:r>
              <a:rPr lang="ru-RU" i="1" dirty="0"/>
              <a:t>дом </a:t>
            </a:r>
            <a:r>
              <a:rPr lang="en-US" i="1" dirty="0"/>
              <a:t>[</a:t>
            </a:r>
            <a:r>
              <a:rPr lang="ru-RU" i="1" dirty="0"/>
              <a:t>его сестры</a:t>
            </a:r>
            <a:r>
              <a:rPr lang="en-US" i="1" dirty="0"/>
              <a:t>]]]]]</a:t>
            </a:r>
            <a:r>
              <a:rPr lang="ru-RU" i="1" dirty="0"/>
              <a:t>.</a:t>
            </a:r>
            <a:endParaRPr lang="en-US" i="1" dirty="0"/>
          </a:p>
          <a:p>
            <a:endParaRPr lang="ru-RU" dirty="0"/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Синтакисческая</a:t>
            </a: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структура. НС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6DA0B-FBB3-4D41-81ED-E40208DD6BCE}"/>
              </a:ext>
            </a:extLst>
          </p:cNvPr>
          <p:cNvGrpSpPr/>
          <p:nvPr/>
        </p:nvGrpSpPr>
        <p:grpSpPr>
          <a:xfrm>
            <a:off x="2721943" y="5337890"/>
            <a:ext cx="2832920" cy="381199"/>
            <a:chOff x="2721943" y="5337890"/>
            <a:chExt cx="2832920" cy="3811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DB1042-D562-4063-BFCA-54F53C427016}"/>
                </a:ext>
              </a:extLst>
            </p:cNvPr>
            <p:cNvGrpSpPr/>
            <p:nvPr/>
          </p:nvGrpSpPr>
          <p:grpSpPr>
            <a:xfrm>
              <a:off x="2721943" y="5337890"/>
              <a:ext cx="541517" cy="381199"/>
              <a:chOff x="2721943" y="5337890"/>
              <a:chExt cx="541517" cy="38119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AC67F36-E194-4C2D-B068-8144021AC227}"/>
                  </a:ext>
                </a:extLst>
              </p:cNvPr>
              <p:cNvCxnSpPr/>
              <p:nvPr/>
            </p:nvCxnSpPr>
            <p:spPr>
              <a:xfrm>
                <a:off x="2873042" y="5337890"/>
                <a:ext cx="390418" cy="36986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0086AA9-671E-4267-8B61-B2E974E2B0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943" y="5337890"/>
                <a:ext cx="449819" cy="381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5C8D92-B06B-4840-932F-30E4C6C15B7C}"/>
                </a:ext>
              </a:extLst>
            </p:cNvPr>
            <p:cNvGrpSpPr/>
            <p:nvPr/>
          </p:nvGrpSpPr>
          <p:grpSpPr>
            <a:xfrm>
              <a:off x="5013346" y="5337890"/>
              <a:ext cx="541517" cy="381199"/>
              <a:chOff x="2721943" y="5337890"/>
              <a:chExt cx="541517" cy="38119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E964F33-1D3F-4309-813C-A390E12CE994}"/>
                  </a:ext>
                </a:extLst>
              </p:cNvPr>
              <p:cNvCxnSpPr/>
              <p:nvPr/>
            </p:nvCxnSpPr>
            <p:spPr>
              <a:xfrm>
                <a:off x="2873042" y="5337890"/>
                <a:ext cx="390418" cy="36986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568B5C-7825-4342-85ED-D9305ED03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943" y="5337890"/>
                <a:ext cx="449819" cy="381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5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FB484-1D8E-47AE-BD11-F95B98B7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Похоже на школьную грамматику</a:t>
            </a:r>
          </a:p>
          <a:p>
            <a:r>
              <a:rPr lang="ru-RU" dirty="0"/>
              <a:t>Но:</a:t>
            </a:r>
          </a:p>
          <a:p>
            <a:r>
              <a:rPr lang="ru-RU" dirty="0"/>
              <a:t>Глагол главный – определяет оформление всех актантов (аргументов глагола</a:t>
            </a:r>
            <a:r>
              <a:rPr lang="en-US" dirty="0"/>
              <a:t>/</a:t>
            </a:r>
            <a:r>
              <a:rPr lang="ru-RU" dirty="0"/>
              <a:t>валентностей)</a:t>
            </a:r>
            <a:endParaRPr lang="en-US" dirty="0"/>
          </a:p>
          <a:p>
            <a:r>
              <a:rPr lang="ru-RU" dirty="0"/>
              <a:t>Например,</a:t>
            </a:r>
          </a:p>
          <a:p>
            <a:r>
              <a:rPr lang="ru-RU" dirty="0"/>
              <a:t>Ситуация </a:t>
            </a:r>
            <a:r>
              <a:rPr lang="en-US" dirty="0"/>
              <a:t>‘</a:t>
            </a:r>
            <a:r>
              <a:rPr lang="ru-RU" dirty="0"/>
              <a:t>Петя ловит рыбу</a:t>
            </a:r>
            <a:r>
              <a:rPr lang="en-US" dirty="0"/>
              <a:t>’</a:t>
            </a:r>
            <a:endParaRPr lang="ru-RU" dirty="0"/>
          </a:p>
          <a:p>
            <a:r>
              <a:rPr lang="ru-RU" dirty="0"/>
              <a:t>Событие </a:t>
            </a:r>
            <a:r>
              <a:rPr lang="en-US" dirty="0"/>
              <a:t>‘</a:t>
            </a:r>
            <a:r>
              <a:rPr lang="ru-RU" dirty="0"/>
              <a:t>ловля</a:t>
            </a:r>
            <a:r>
              <a:rPr lang="en-US" dirty="0"/>
              <a:t>’</a:t>
            </a:r>
            <a:r>
              <a:rPr lang="ru-RU" dirty="0"/>
              <a:t>, участники: </a:t>
            </a:r>
            <a:r>
              <a:rPr lang="en-US" dirty="0"/>
              <a:t>‘X - </a:t>
            </a:r>
            <a:r>
              <a:rPr lang="ru-RU" dirty="0"/>
              <a:t>кто ловит</a:t>
            </a:r>
            <a:r>
              <a:rPr lang="en-US" dirty="0"/>
              <a:t>’</a:t>
            </a:r>
            <a:r>
              <a:rPr lang="ru-RU" dirty="0"/>
              <a:t>, </a:t>
            </a:r>
            <a:r>
              <a:rPr lang="en-US" dirty="0"/>
              <a:t>‘Y</a:t>
            </a:r>
            <a:r>
              <a:rPr lang="ru-RU" dirty="0"/>
              <a:t> - что ловит</a:t>
            </a:r>
            <a:r>
              <a:rPr lang="en-US" dirty="0"/>
              <a:t>’</a:t>
            </a:r>
            <a:r>
              <a:rPr lang="ru-RU" dirty="0"/>
              <a:t>. Участники: Петя, рыба</a:t>
            </a:r>
            <a:r>
              <a:rPr lang="en-US" dirty="0"/>
              <a:t> </a:t>
            </a:r>
          </a:p>
          <a:p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 </a:t>
            </a:r>
            <a:r>
              <a:rPr lang="ru-RU" dirty="0"/>
              <a:t>- это аргументы глагола. </a:t>
            </a:r>
          </a:p>
          <a:p>
            <a:r>
              <a:rPr lang="ru-RU" dirty="0"/>
              <a:t>Без них получается неправильное (неполное) предложение: *Петя ловит. *Ловит. *Ловит рыбу.</a:t>
            </a:r>
          </a:p>
          <a:p>
            <a:r>
              <a:rPr lang="ru-RU" dirty="0"/>
              <a:t>(звездочка означает, что законченное предложение - неправильное)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Синтакисческая</a:t>
            </a: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структура.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331990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FB484-1D8E-47AE-BD11-F95B98B7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600201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(1) Зависит ли одно слово от другого, (2) кто вершина, кто зависимое, определяется тестами: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Тест на </a:t>
            </a:r>
            <a:r>
              <a:rPr lang="ru-RU" b="1" dirty="0" err="1"/>
              <a:t>эндоцентричность</a:t>
            </a:r>
            <a:r>
              <a:rPr lang="ru-RU" dirty="0"/>
              <a:t>:</a:t>
            </a:r>
          </a:p>
          <a:p>
            <a:r>
              <a:rPr lang="ru-RU" dirty="0"/>
              <a:t>Дистрибуция словосочетания совпадает с дистрибуцией главного слова</a:t>
            </a:r>
          </a:p>
          <a:p>
            <a:r>
              <a:rPr lang="ru-RU" i="1" dirty="0"/>
              <a:t>Я встретил подругу сестры – Я встретил </a:t>
            </a:r>
            <a:r>
              <a:rPr lang="ru-RU" b="1" i="1" dirty="0"/>
              <a:t>подругу</a:t>
            </a:r>
          </a:p>
          <a:p>
            <a:r>
              <a:rPr lang="ru-RU" i="1" dirty="0"/>
              <a:t>*Я встретил сестры</a:t>
            </a:r>
          </a:p>
          <a:p>
            <a:r>
              <a:rPr lang="ru-RU" dirty="0"/>
              <a:t>Главное слово определяется также тестом на морфосинтаксический локус: если вставить словосочетание в более широкий контекст изменяется главное слово:</a:t>
            </a:r>
          </a:p>
          <a:p>
            <a:r>
              <a:rPr lang="ru-RU" i="1" dirty="0"/>
              <a:t>Я подошел к </a:t>
            </a:r>
            <a:r>
              <a:rPr lang="ru-RU" b="1" i="1" dirty="0"/>
              <a:t>подруге</a:t>
            </a:r>
            <a:r>
              <a:rPr lang="ru-RU" i="1" dirty="0"/>
              <a:t> сестры</a:t>
            </a:r>
          </a:p>
          <a:p>
            <a:r>
              <a:rPr lang="ru-RU" dirty="0"/>
              <a:t>Есть другие тесты на выявление главного и зависимого</a:t>
            </a:r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Синтаксическая структура.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30420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Синтаксический </a:t>
            </a:r>
            <a:r>
              <a:rPr lang="ru-RU" b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парсинг</a:t>
            </a:r>
            <a:r>
              <a:rPr lang="ru-RU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– одна из немногих задач, где важен вклад лингвистических моделей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Важна лингвистическая теория и </a:t>
            </a:r>
            <a:r>
              <a:rPr lang="ru-RU" b="1" dirty="0">
                <a:ea typeface="Garamond"/>
                <a:sym typeface="Garamond"/>
              </a:rPr>
              <a:t>синтаксическая разметка корпуса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ru-RU" b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Современные модели – самые последние достижения в области машинного обучения</a:t>
            </a:r>
          </a:p>
          <a:p>
            <a:pPr marL="0" indent="0">
              <a:spcBef>
                <a:spcPts val="0"/>
              </a:spcBef>
              <a:buClr>
                <a:srgbClr val="B7CFFF"/>
              </a:buClr>
              <a:buSzPct val="70000"/>
              <a:buNone/>
            </a:pPr>
            <a:r>
              <a:rPr lang="ru-RU" b="1" dirty="0">
                <a:ea typeface="Garamond"/>
                <a:sym typeface="Garamond"/>
              </a:rPr>
              <a:t>Но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b="1" dirty="0">
                <a:ea typeface="Garamond"/>
                <a:sym typeface="Garamond"/>
              </a:rPr>
              <a:t>У нас е</a:t>
            </a:r>
            <a:r>
              <a:rPr lang="ru-RU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сть готовые модули и модели, натренированные на конкретных языках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ru-RU" b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Введение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88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Синтаксическая структура. Зависимости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3A724-18F7-45B6-AD45-FEAF3CC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8D11B-5A52-4B0E-B8DE-CD876200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10557"/>
            <a:ext cx="93345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4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1FB484-1D8E-47AE-BD11-F95B98B7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Меня попросили рассказать о том времени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Синтаксическая структура.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98710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1">
            <a:extLst>
              <a:ext uri="{FF2B5EF4-FFF2-40B4-BE49-F238E27FC236}">
                <a16:creationId xmlns:a16="http://schemas.microsoft.com/office/drawing/2014/main" id="{738A01FE-565F-4F8C-A60A-7C9902FE3ECD}"/>
              </a:ext>
            </a:extLst>
          </p:cNvPr>
          <p:cNvSpPr txBox="1">
            <a:spLocks/>
          </p:cNvSpPr>
          <p:nvPr/>
        </p:nvSpPr>
        <p:spPr>
          <a:xfrm>
            <a:off x="236990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Синтаксическая структура. Зависимости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0F7D0-45D1-43D0-9CB6-56B7296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52915"/>
            <a:ext cx="88296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4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говорил о книге с картинками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говорил о книге с писателем</a:t>
            </a:r>
          </a:p>
          <a:p>
            <a:pPr>
              <a:spcBef>
                <a:spcPts val="30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Служанке хозяйки, которая стояла на балконе</a:t>
            </a:r>
          </a:p>
          <a:p>
            <a:pPr>
              <a:spcBef>
                <a:spcPts val="18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только (красные яблоки)</a:t>
            </a:r>
          </a:p>
          <a:p>
            <a:pPr>
              <a:spcBef>
                <a:spcPts val="18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только (красные) яблоки</a:t>
            </a:r>
          </a:p>
          <a:p>
            <a:pPr>
              <a:spcBef>
                <a:spcPts val="24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красные (яблоки и груши)</a:t>
            </a:r>
          </a:p>
          <a:p>
            <a:pPr>
              <a:spcBef>
                <a:spcPts val="24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Я люблю красные (яблоки) и груши</a:t>
            </a:r>
          </a:p>
          <a:p>
            <a:pPr>
              <a:spcBef>
                <a:spcPts val="2400"/>
              </a:spcBef>
              <a:buClr>
                <a:schemeClr val="hlink"/>
              </a:buClr>
              <a:buSzPct val="70000"/>
              <a:buNone/>
            </a:pPr>
            <a:endParaRPr i="1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ftr" idx="4294967295"/>
          </p:nvPr>
        </p:nvSpPr>
        <p:spPr>
          <a:xfrm>
            <a:off x="92964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614862" y="297423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</a:p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 1</a:t>
            </a:r>
          </a:p>
          <a:p>
            <a:pPr algn="ctr"/>
            <a:endParaRPr sz="3600" b="1" dirty="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480926" y="1490103"/>
            <a:ext cx="1032543" cy="23834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2976102" y="2110257"/>
            <a:ext cx="2236412" cy="18436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253915" y="2839359"/>
            <a:ext cx="874712" cy="194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922003" y="2518223"/>
            <a:ext cx="2663824" cy="51593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5" name="Shape 425"/>
          <p:cNvSpPr/>
          <p:nvPr/>
        </p:nvSpPr>
        <p:spPr>
          <a:xfrm flipH="1">
            <a:off x="2857709" y="3415967"/>
            <a:ext cx="2745831" cy="33199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6" name="Shape 426"/>
          <p:cNvSpPr/>
          <p:nvPr/>
        </p:nvSpPr>
        <p:spPr>
          <a:xfrm flipH="1">
            <a:off x="4053723" y="4047676"/>
            <a:ext cx="1512888" cy="32543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7" name="Shape 427"/>
          <p:cNvSpPr/>
          <p:nvPr/>
        </p:nvSpPr>
        <p:spPr>
          <a:xfrm flipH="1">
            <a:off x="2976101" y="4739662"/>
            <a:ext cx="2236412" cy="3349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8" name="Shape 428"/>
          <p:cNvSpPr/>
          <p:nvPr/>
        </p:nvSpPr>
        <p:spPr>
          <a:xfrm flipH="1">
            <a:off x="2857709" y="5476539"/>
            <a:ext cx="1655761" cy="287337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32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hlink"/>
              </a:buClr>
              <a:buSzPct val="25000"/>
              <a:buNone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 2. Неразрешенная неоднозначность на морфологическом уровне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Мать любит дочь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Такие типы </a:t>
            </a:r>
            <a:r>
              <a:rPr lang="ru-RU" b="1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стали</a:t>
            </a:r>
            <a:r>
              <a:rPr lang="ru-RU" i="1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 есть в цехе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8229600" cy="76993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br>
              <a:rPr lang="ru-RU" b="1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lang="ru-RU" b="1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ftr" idx="4294967295"/>
          </p:nvPr>
        </p:nvSpPr>
        <p:spPr>
          <a:xfrm>
            <a:off x="92964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208212" y="-130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</a:p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</a:t>
            </a:r>
          </a:p>
        </p:txBody>
      </p:sp>
    </p:spTree>
    <p:extLst>
      <p:ext uri="{BB962C8B-B14F-4D97-AF65-F5344CB8AC3E}">
        <p14:creationId xmlns:p14="http://schemas.microsoft.com/office/powerpoint/2010/main" val="271836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4" name="Shape 444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8229600" cy="76993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br>
              <a:rPr lang="ru-RU" b="1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lang="ru-RU" b="1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ftr" idx="4294967295"/>
          </p:nvPr>
        </p:nvSpPr>
        <p:spPr>
          <a:xfrm>
            <a:off x="92964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25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2052637" y="636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ru-RU"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Омонимия 3. Синтаксические метки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852613" y="1779588"/>
            <a:ext cx="8785225" cy="2305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32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Мне нравятся фотографии  </a:t>
            </a:r>
            <a:r>
              <a:rPr lang="ru-RU" sz="3200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Головина </a:t>
            </a:r>
            <a:r>
              <a:rPr lang="ru-RU" sz="32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(приименная субъектная/приименная объектная связь)</a:t>
            </a:r>
          </a:p>
          <a:p>
            <a:pPr marL="342900" indent="-342900"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32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Головин сделал фотографии</a:t>
            </a:r>
          </a:p>
          <a:p>
            <a:pPr marL="342900" indent="-342900"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32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На фотографии изображен Головин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208212" y="-130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</a:p>
          <a:p>
            <a:pPr algn="ctr"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Омонимия: теги</a:t>
            </a:r>
          </a:p>
        </p:txBody>
      </p:sp>
    </p:spTree>
    <p:extLst>
      <p:ext uri="{BB962C8B-B14F-4D97-AF65-F5344CB8AC3E}">
        <p14:creationId xmlns:p14="http://schemas.microsoft.com/office/powerpoint/2010/main" val="3765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       </a:t>
            </a:r>
            <a:r>
              <a:rPr lang="en-US" i="1" dirty="0">
                <a:ea typeface="Garamond"/>
                <a:sym typeface="Garamond"/>
              </a:rPr>
              <a:t>		</a:t>
            </a:r>
            <a:r>
              <a:rPr lang="ru-RU" i="1" dirty="0">
                <a:ea typeface="Garamond"/>
                <a:sym typeface="Garamond"/>
              </a:rPr>
              <a:t>очень аккуратный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обещал это сделать, когда </a:t>
            </a:r>
            <a:r>
              <a:rPr lang="en-US" i="1" dirty="0">
                <a:ea typeface="Garamond"/>
                <a:sym typeface="Garamond"/>
              </a:rPr>
              <a:t>	</a:t>
            </a:r>
            <a:r>
              <a:rPr lang="ru-RU" i="1" dirty="0">
                <a:ea typeface="Garamond"/>
                <a:sym typeface="Garamond"/>
              </a:rPr>
              <a:t>       придет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Он любит красные яблоки и</a:t>
            </a:r>
            <a:r>
              <a:rPr lang="en-US" i="1" dirty="0">
                <a:ea typeface="Garamond"/>
                <a:sym typeface="Garamond"/>
              </a:rPr>
              <a:t>	</a:t>
            </a:r>
            <a:r>
              <a:rPr lang="ru-RU" i="1" dirty="0">
                <a:ea typeface="Garamond"/>
                <a:sym typeface="Garamond"/>
              </a:rPr>
              <a:t>    груши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любит красные яблоки, а Вася зеленые </a:t>
            </a:r>
            <a:endParaRPr lang="en-US" i="1" dirty="0">
              <a:ea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Петя пошел купить     хлеба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Дай мне          </a:t>
            </a:r>
            <a:r>
              <a:rPr lang="en-US" i="1" dirty="0">
                <a:ea typeface="Garamond"/>
                <a:sym typeface="Garamond"/>
              </a:rPr>
              <a:t>	</a:t>
            </a:r>
            <a:r>
              <a:rPr lang="ru-RU" i="1" dirty="0">
                <a:ea typeface="Garamond"/>
                <a:sym typeface="Garamond"/>
              </a:rPr>
              <a:t>    хлеба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i="1" dirty="0">
              <a:ea typeface="Garamond"/>
              <a:sym typeface="Garamond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title" idx="4294967295"/>
          </p:nvPr>
        </p:nvSpPr>
        <p:spPr>
          <a:xfrm>
            <a:off x="3962400" y="-11113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трудности. </a:t>
            </a:r>
            <a:br>
              <a:rPr lang="en-US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</a:b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«Пустые узлы» 3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26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5591968" y="2678908"/>
            <a:ext cx="1008063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??∅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119270" y="1640285"/>
            <a:ext cx="1152525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i="1" dirty="0">
                <a:solidFill>
                  <a:srgbClr val="C00000"/>
                </a:solidFill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∅/был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6507956" y="2102247"/>
            <a:ext cx="1008063" cy="522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∅/</a:t>
            </a:r>
            <a:r>
              <a:rPr lang="ru-RU" sz="28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он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417814" y="3140869"/>
            <a:ext cx="503238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128269" y="3666626"/>
            <a:ext cx="467271" cy="393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768559" y="4145551"/>
            <a:ext cx="503236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∅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390610" y="4145550"/>
            <a:ext cx="1474786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FF99FF"/>
              </a:buClr>
              <a:buSzPct val="25000"/>
            </a:pPr>
            <a:r>
              <a:rPr lang="ru-RU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немного</a:t>
            </a:r>
          </a:p>
        </p:txBody>
      </p:sp>
    </p:spTree>
    <p:extLst>
      <p:ext uri="{BB962C8B-B14F-4D97-AF65-F5344CB8AC3E}">
        <p14:creationId xmlns:p14="http://schemas.microsoft.com/office/powerpoint/2010/main" val="12016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457" grpId="0"/>
      <p:bldP spid="458" grpId="0"/>
      <p:bldP spid="459" grpId="0"/>
      <p:bldP spid="460" grpId="0"/>
      <p:bldP spid="4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None/>
            </a:pPr>
            <a:endParaRPr i="1" dirty="0">
              <a:ea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Он из Германии туманной привез учености плоды</a:t>
            </a:r>
          </a:p>
          <a:p>
            <a:pPr>
              <a:spcBef>
                <a:spcPts val="240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i="1" dirty="0">
                <a:ea typeface="Garamond"/>
                <a:sym typeface="Garamond"/>
              </a:rPr>
              <a:t>Посадил дед репку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title" idx="4294967295"/>
          </p:nvPr>
        </p:nvSpPr>
        <p:spPr>
          <a:xfrm>
            <a:off x="1809750" y="0"/>
            <a:ext cx="1038225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Лингвистические трудности </a:t>
            </a:r>
            <a:b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</a:br>
            <a:r>
              <a:rPr lang="ru-RU" sz="32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4. Порядок слов (</a:t>
            </a:r>
            <a:r>
              <a:rPr lang="ru-RU" sz="3200" b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непроективность</a:t>
            </a:r>
            <a:r>
              <a:rPr lang="ru-RU" sz="32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, разрывы составляющих)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ftr" idx="4294967295"/>
          </p:nvPr>
        </p:nvSpPr>
        <p:spPr>
          <a:xfrm>
            <a:off x="9296400" y="62642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27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 rot="10800000">
            <a:off x="4270376" y="1743076"/>
            <a:ext cx="2303463" cy="43338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4" name="Shape 474"/>
          <p:cNvSpPr/>
          <p:nvPr/>
        </p:nvSpPr>
        <p:spPr>
          <a:xfrm rot="10800000" flipH="1">
            <a:off x="1809750" y="2709863"/>
            <a:ext cx="1584325" cy="215899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939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animBg="1"/>
      <p:bldP spid="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B7CFFF"/>
              </a:buClr>
              <a:buSzPct val="25000"/>
              <a:buNone/>
            </a:pPr>
            <a:endParaRPr dirty="0">
              <a:ea typeface="Garamond"/>
              <a:sym typeface="Garamond"/>
            </a:endParaRPr>
          </a:p>
          <a:p>
            <a:pPr lvl="1">
              <a:spcBef>
                <a:spcPts val="56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и Вася пришли</a:t>
            </a:r>
            <a:endParaRPr lang="en-US" i="1" dirty="0">
              <a:ea typeface="Garamond"/>
              <a:sym typeface="Garamond"/>
            </a:endParaRPr>
          </a:p>
          <a:p>
            <a:pPr lvl="1">
              <a:spcBef>
                <a:spcPts val="560"/>
              </a:spcBef>
              <a:buSzPct val="70000"/>
              <a:buFont typeface="Arial" panose="020B0604020202020204" pitchFamily="34" charset="0"/>
              <a:buChar char="•"/>
            </a:pPr>
            <a:endParaRPr lang="ru-RU" i="1" dirty="0">
              <a:ea typeface="Garamond"/>
              <a:sym typeface="Garamond"/>
            </a:endParaRPr>
          </a:p>
          <a:p>
            <a:pPr lvl="1">
              <a:spcBef>
                <a:spcPts val="2400"/>
              </a:spcBef>
              <a:buSzPct val="70000"/>
              <a:buFont typeface="Arial" panose="020B0604020202020204" pitchFamily="34" charset="0"/>
              <a:buChar char="•"/>
            </a:pPr>
            <a:r>
              <a:rPr lang="ru-RU" i="1" dirty="0">
                <a:ea typeface="Garamond"/>
                <a:sym typeface="Garamond"/>
              </a:rPr>
              <a:t>Петя </a:t>
            </a:r>
            <a:r>
              <a:rPr lang="ru-RU" i="1" u="sng" dirty="0">
                <a:ea typeface="Garamond"/>
                <a:sym typeface="Garamond"/>
              </a:rPr>
              <a:t>рассказал</a:t>
            </a:r>
            <a:r>
              <a:rPr lang="ru-RU" i="1" dirty="0">
                <a:ea typeface="Garamond"/>
                <a:sym typeface="Garamond"/>
              </a:rPr>
              <a:t>, </a:t>
            </a:r>
            <a:r>
              <a:rPr lang="ru-RU" b="1" i="1" dirty="0">
                <a:ea typeface="Garamond"/>
                <a:sym typeface="Garamond"/>
              </a:rPr>
              <a:t>как</a:t>
            </a:r>
            <a:r>
              <a:rPr lang="ru-RU" i="1" dirty="0">
                <a:ea typeface="Garamond"/>
                <a:sym typeface="Garamond"/>
              </a:rPr>
              <a:t> он это </a:t>
            </a:r>
            <a:r>
              <a:rPr lang="ru-RU" i="1" u="sng" dirty="0">
                <a:ea typeface="Garamond"/>
                <a:sym typeface="Garamond"/>
              </a:rPr>
              <a:t>сделал</a:t>
            </a:r>
          </a:p>
          <a:p>
            <a:pPr>
              <a:spcBef>
                <a:spcPts val="640"/>
              </a:spcBef>
              <a:buClr>
                <a:srgbClr val="B7CFFF"/>
              </a:buClr>
              <a:buSzPct val="70000"/>
              <a:buNone/>
            </a:pPr>
            <a:endParaRPr i="1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Лингвистические трудности</a:t>
            </a:r>
            <a:b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</a:b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??? Единственность вершины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28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6" name="Shape 471">
            <a:extLst>
              <a:ext uri="{FF2B5EF4-FFF2-40B4-BE49-F238E27FC236}">
                <a16:creationId xmlns:a16="http://schemas.microsoft.com/office/drawing/2014/main" id="{FC8FFFB1-8E77-4C91-8C05-F675801E695F}"/>
              </a:ext>
            </a:extLst>
          </p:cNvPr>
          <p:cNvSpPr/>
          <p:nvPr/>
        </p:nvSpPr>
        <p:spPr>
          <a:xfrm flipV="1">
            <a:off x="2326642" y="1869439"/>
            <a:ext cx="599438" cy="334724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Shape 471">
            <a:extLst>
              <a:ext uri="{FF2B5EF4-FFF2-40B4-BE49-F238E27FC236}">
                <a16:creationId xmlns:a16="http://schemas.microsoft.com/office/drawing/2014/main" id="{CE78A1A8-BE10-4D19-B378-1767E4A4216B}"/>
              </a:ext>
            </a:extLst>
          </p:cNvPr>
          <p:cNvSpPr/>
          <p:nvPr/>
        </p:nvSpPr>
        <p:spPr>
          <a:xfrm rot="10800000">
            <a:off x="1783074" y="2469713"/>
            <a:ext cx="1600205" cy="38469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Shape 471">
            <a:extLst>
              <a:ext uri="{FF2B5EF4-FFF2-40B4-BE49-F238E27FC236}">
                <a16:creationId xmlns:a16="http://schemas.microsoft.com/office/drawing/2014/main" id="{FAFDE97C-DE26-41FB-AE41-6515670120D3}"/>
              </a:ext>
            </a:extLst>
          </p:cNvPr>
          <p:cNvSpPr/>
          <p:nvPr/>
        </p:nvSpPr>
        <p:spPr>
          <a:xfrm rot="10800000">
            <a:off x="2306318" y="2803047"/>
            <a:ext cx="589281" cy="147557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Shape 471">
            <a:extLst>
              <a:ext uri="{FF2B5EF4-FFF2-40B4-BE49-F238E27FC236}">
                <a16:creationId xmlns:a16="http://schemas.microsoft.com/office/drawing/2014/main" id="{A930E151-9422-4D14-8D95-E90129AF2C8E}"/>
              </a:ext>
            </a:extLst>
          </p:cNvPr>
          <p:cNvSpPr/>
          <p:nvPr/>
        </p:nvSpPr>
        <p:spPr>
          <a:xfrm flipV="1">
            <a:off x="1899919" y="2571035"/>
            <a:ext cx="1066801" cy="283368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Shape 471">
            <a:extLst>
              <a:ext uri="{FF2B5EF4-FFF2-40B4-BE49-F238E27FC236}">
                <a16:creationId xmlns:a16="http://schemas.microsoft.com/office/drawing/2014/main" id="{1965203D-51AE-4B59-B555-E8E36DEB1292}"/>
              </a:ext>
            </a:extLst>
          </p:cNvPr>
          <p:cNvSpPr/>
          <p:nvPr/>
        </p:nvSpPr>
        <p:spPr>
          <a:xfrm flipV="1">
            <a:off x="1793240" y="3311603"/>
            <a:ext cx="1173480" cy="266422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" name="Shape 471">
            <a:extLst>
              <a:ext uri="{FF2B5EF4-FFF2-40B4-BE49-F238E27FC236}">
                <a16:creationId xmlns:a16="http://schemas.microsoft.com/office/drawing/2014/main" id="{882763E7-4045-4A23-A6B3-DB3B53E5A265}"/>
              </a:ext>
            </a:extLst>
          </p:cNvPr>
          <p:cNvSpPr/>
          <p:nvPr/>
        </p:nvSpPr>
        <p:spPr>
          <a:xfrm flipV="1">
            <a:off x="1793237" y="3362959"/>
            <a:ext cx="640082" cy="245227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" name="Shape 471">
            <a:extLst>
              <a:ext uri="{FF2B5EF4-FFF2-40B4-BE49-F238E27FC236}">
                <a16:creationId xmlns:a16="http://schemas.microsoft.com/office/drawing/2014/main" id="{56D903DF-A31E-45B8-BECF-EA6A3E49961D}"/>
              </a:ext>
            </a:extLst>
          </p:cNvPr>
          <p:cNvSpPr/>
          <p:nvPr/>
        </p:nvSpPr>
        <p:spPr>
          <a:xfrm flipV="1">
            <a:off x="2306317" y="3960213"/>
            <a:ext cx="426723" cy="245228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" name="Shape 471">
            <a:extLst>
              <a:ext uri="{FF2B5EF4-FFF2-40B4-BE49-F238E27FC236}">
                <a16:creationId xmlns:a16="http://schemas.microsoft.com/office/drawing/2014/main" id="{1EEEF906-B582-4980-9DA5-565E2A077A30}"/>
              </a:ext>
            </a:extLst>
          </p:cNvPr>
          <p:cNvSpPr/>
          <p:nvPr/>
        </p:nvSpPr>
        <p:spPr>
          <a:xfrm flipV="1">
            <a:off x="1737359" y="1869439"/>
            <a:ext cx="589282" cy="283368"/>
          </a:xfrm>
          <a:prstGeom prst="curvedUpArrow">
            <a:avLst>
              <a:gd name="adj1" fmla="val 10117"/>
              <a:gd name="adj2" fmla="val 48511"/>
              <a:gd name="adj3" fmla="val 39999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" name="Shape 471">
            <a:extLst>
              <a:ext uri="{FF2B5EF4-FFF2-40B4-BE49-F238E27FC236}">
                <a16:creationId xmlns:a16="http://schemas.microsoft.com/office/drawing/2014/main" id="{B9731047-297D-4977-855D-DB42EE121953}"/>
              </a:ext>
            </a:extLst>
          </p:cNvPr>
          <p:cNvSpPr/>
          <p:nvPr/>
        </p:nvSpPr>
        <p:spPr>
          <a:xfrm rot="10357922">
            <a:off x="1812400" y="3964882"/>
            <a:ext cx="426723" cy="296910"/>
          </a:xfrm>
          <a:prstGeom prst="curvedUpArrow">
            <a:avLst>
              <a:gd name="adj1" fmla="val 10117"/>
              <a:gd name="adj2" fmla="val 48511"/>
              <a:gd name="adj3" fmla="val 26617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" name="Shape 471">
            <a:extLst>
              <a:ext uri="{FF2B5EF4-FFF2-40B4-BE49-F238E27FC236}">
                <a16:creationId xmlns:a16="http://schemas.microsoft.com/office/drawing/2014/main" id="{5936884D-4BEA-4A20-B895-837358C67ACA}"/>
              </a:ext>
            </a:extLst>
          </p:cNvPr>
          <p:cNvSpPr/>
          <p:nvPr/>
        </p:nvSpPr>
        <p:spPr>
          <a:xfrm rot="10800000">
            <a:off x="1564639" y="1746086"/>
            <a:ext cx="1676400" cy="438451"/>
          </a:xfrm>
          <a:prstGeom prst="curvedUpArrow">
            <a:avLst>
              <a:gd name="adj1" fmla="val 8696"/>
              <a:gd name="adj2" fmla="val 48304"/>
              <a:gd name="adj3" fmla="val 35093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Shape 471">
            <a:extLst>
              <a:ext uri="{FF2B5EF4-FFF2-40B4-BE49-F238E27FC236}">
                <a16:creationId xmlns:a16="http://schemas.microsoft.com/office/drawing/2014/main" id="{DBDC6A42-0FB7-4B7E-AD26-BED64A4FB89B}"/>
              </a:ext>
            </a:extLst>
          </p:cNvPr>
          <p:cNvSpPr/>
          <p:nvPr/>
        </p:nvSpPr>
        <p:spPr>
          <a:xfrm rot="10800000">
            <a:off x="1737359" y="3211251"/>
            <a:ext cx="1503680" cy="284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Shape 471">
            <a:extLst>
              <a:ext uri="{FF2B5EF4-FFF2-40B4-BE49-F238E27FC236}">
                <a16:creationId xmlns:a16="http://schemas.microsoft.com/office/drawing/2014/main" id="{BAD2864A-19AF-48B6-9A98-A1D3C981FAAF}"/>
              </a:ext>
            </a:extLst>
          </p:cNvPr>
          <p:cNvSpPr/>
          <p:nvPr/>
        </p:nvSpPr>
        <p:spPr>
          <a:xfrm rot="10800000">
            <a:off x="2214880" y="3780907"/>
            <a:ext cx="1227043" cy="42453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" name="Shape 471">
            <a:extLst>
              <a:ext uri="{FF2B5EF4-FFF2-40B4-BE49-F238E27FC236}">
                <a16:creationId xmlns:a16="http://schemas.microsoft.com/office/drawing/2014/main" id="{29CCD456-A427-4A2B-BB03-F2470E9D8AD7}"/>
              </a:ext>
            </a:extLst>
          </p:cNvPr>
          <p:cNvSpPr/>
          <p:nvPr/>
        </p:nvSpPr>
        <p:spPr>
          <a:xfrm rot="10800000">
            <a:off x="3840479" y="4762516"/>
            <a:ext cx="1503680" cy="495283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" name="Shape 471">
            <a:extLst>
              <a:ext uri="{FF2B5EF4-FFF2-40B4-BE49-F238E27FC236}">
                <a16:creationId xmlns:a16="http://schemas.microsoft.com/office/drawing/2014/main" id="{440DF438-9DBD-4A88-A3E2-BA87C8FE7AF7}"/>
              </a:ext>
            </a:extLst>
          </p:cNvPr>
          <p:cNvSpPr/>
          <p:nvPr/>
        </p:nvSpPr>
        <p:spPr>
          <a:xfrm rot="179458" flipV="1">
            <a:off x="2621595" y="4851710"/>
            <a:ext cx="1204493" cy="43302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06F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043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idx="1"/>
          </p:nvPr>
        </p:nvSpPr>
        <p:spPr>
          <a:xfrm>
            <a:off x="609600" y="124618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составные лексические единицы </a:t>
            </a:r>
            <a:r>
              <a:rPr lang="ru-RU" sz="2800" i="1" dirty="0">
                <a:ea typeface="Garamond"/>
                <a:sym typeface="Garamond"/>
              </a:rPr>
              <a:t>(буду писать)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морфологическая и синтаксическая омонимия </a:t>
            </a:r>
            <a:r>
              <a:rPr lang="ru-RU" sz="2800" i="1" dirty="0">
                <a:ea typeface="Garamond"/>
                <a:sym typeface="Garamond"/>
              </a:rPr>
              <a:t>(типы стали, </a:t>
            </a:r>
            <a:r>
              <a:rPr lang="ru-RU" sz="2800" i="1" dirty="0" err="1">
                <a:ea typeface="Garamond"/>
                <a:sym typeface="Garamond"/>
              </a:rPr>
              <a:t>he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i="1" dirty="0" err="1">
                <a:ea typeface="Garamond"/>
                <a:sym typeface="Garamond"/>
              </a:rPr>
              <a:t>saw</a:t>
            </a:r>
            <a:r>
              <a:rPr lang="ru-RU" sz="2800" i="1" dirty="0">
                <a:ea typeface="Garamond"/>
                <a:sym typeface="Garamond"/>
              </a:rPr>
              <a:t> a </a:t>
            </a:r>
            <a:r>
              <a:rPr lang="ru-RU" sz="2800" i="1" dirty="0" err="1">
                <a:ea typeface="Garamond"/>
                <a:sym typeface="Garamond"/>
              </a:rPr>
              <a:t>girl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i="1" dirty="0" err="1">
                <a:ea typeface="Garamond"/>
                <a:sym typeface="Garamond"/>
              </a:rPr>
              <a:t>with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i="1" dirty="0" err="1">
                <a:ea typeface="Garamond"/>
                <a:sym typeface="Garamond"/>
              </a:rPr>
              <a:t>telescope</a:t>
            </a:r>
            <a:r>
              <a:rPr lang="ru-RU" sz="2800" i="1" dirty="0">
                <a:ea typeface="Garamond"/>
                <a:sym typeface="Garamond"/>
              </a:rPr>
              <a:t>, портрет отца)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синтаксические нули </a:t>
            </a:r>
            <a:r>
              <a:rPr lang="ru-RU" sz="2800" i="1" dirty="0">
                <a:ea typeface="Garamond"/>
                <a:sym typeface="Garamond"/>
              </a:rPr>
              <a:t>(Он сказал, что придет)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800" dirty="0" err="1">
                <a:ea typeface="Garamond"/>
                <a:sym typeface="Garamond"/>
              </a:rPr>
              <a:t>представимость</a:t>
            </a:r>
            <a:r>
              <a:rPr lang="ru-RU" sz="2800" dirty="0">
                <a:ea typeface="Garamond"/>
                <a:sym typeface="Garamond"/>
              </a:rPr>
              <a:t> в выбранном формализме: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 err="1">
                <a:ea typeface="Garamond"/>
                <a:sym typeface="Garamond"/>
              </a:rPr>
              <a:t>непроективность</a:t>
            </a:r>
            <a:r>
              <a:rPr lang="ru-RU" sz="2400" dirty="0">
                <a:ea typeface="Garamond"/>
                <a:sym typeface="Garamond"/>
              </a:rPr>
              <a:t> – разрыв и перемещение составляющих </a:t>
            </a:r>
            <a:r>
              <a:rPr lang="ru-RU" sz="2400" i="1" dirty="0">
                <a:ea typeface="Garamond"/>
                <a:sym typeface="Garamond"/>
              </a:rPr>
              <a:t>(посадил дед репку)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>
                <a:ea typeface="Garamond"/>
                <a:sym typeface="Garamond"/>
              </a:rPr>
              <a:t>порядок объединения в синтаксические группы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>
                <a:ea typeface="Garamond"/>
                <a:sym typeface="Garamond"/>
              </a:rPr>
              <a:t>требование единственности вершины </a:t>
            </a:r>
            <a:r>
              <a:rPr lang="ru-RU" sz="2400" i="1" dirty="0">
                <a:ea typeface="Garamond"/>
                <a:sym typeface="Garamond"/>
              </a:rPr>
              <a:t>(он знает, что сказать)</a:t>
            </a:r>
          </a:p>
          <a:p>
            <a:pPr lvl="1"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ru-RU" sz="2400" dirty="0">
                <a:ea typeface="Garamond"/>
                <a:sym typeface="Garamond"/>
              </a:rPr>
              <a:t>требование </a:t>
            </a:r>
            <a:r>
              <a:rPr lang="ru-RU" sz="2400" dirty="0" err="1">
                <a:ea typeface="Garamond"/>
                <a:sym typeface="Garamond"/>
              </a:rPr>
              <a:t>бинарности</a:t>
            </a:r>
            <a:r>
              <a:rPr lang="ru-RU" sz="2400" dirty="0">
                <a:ea typeface="Garamond"/>
                <a:sym typeface="Garamond"/>
              </a:rPr>
              <a:t> </a:t>
            </a:r>
            <a:r>
              <a:rPr lang="ru-RU" sz="2400" i="1" dirty="0">
                <a:ea typeface="Garamond"/>
                <a:sym typeface="Garamond"/>
              </a:rPr>
              <a:t>(Петя дал ему книгу)</a:t>
            </a:r>
          </a:p>
          <a:p>
            <a:pPr>
              <a:spcBef>
                <a:spcPts val="560"/>
              </a:spcBef>
              <a:buClr>
                <a:schemeClr val="tx1"/>
              </a:buClr>
              <a:buSzPct val="25000"/>
              <a:buFont typeface="Wingdings" panose="05000000000000000000" pitchFamily="2" charset="2"/>
              <a:buChar char="Ø"/>
            </a:pPr>
            <a:r>
              <a:rPr lang="ru-RU" sz="2800" dirty="0">
                <a:ea typeface="Garamond"/>
                <a:sym typeface="Garamond"/>
              </a:rPr>
              <a:t> </a:t>
            </a:r>
          </a:p>
          <a:p>
            <a:pPr marL="0" indent="0">
              <a:spcBef>
                <a:spcPts val="640"/>
              </a:spcBef>
              <a:buClr>
                <a:schemeClr val="hlink"/>
              </a:buClr>
              <a:buSzPct val="25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title" idx="4294967295"/>
          </p:nvPr>
        </p:nvSpPr>
        <p:spPr>
          <a:xfrm>
            <a:off x="3962400" y="-571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Проблемы синтаксического анализа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29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9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r>
              <a:rPr lang="ru-RU" dirty="0"/>
              <a:t>Лингвистическая часть это прежде всего </a:t>
            </a:r>
            <a:endParaRPr lang="en-US" dirty="0"/>
          </a:p>
          <a:p>
            <a:r>
              <a:rPr lang="en-US" dirty="0"/>
              <a:t>(1) </a:t>
            </a:r>
            <a:r>
              <a:rPr lang="ru-RU" dirty="0"/>
              <a:t>грамматика непосредственных составляющих (</a:t>
            </a:r>
            <a:r>
              <a:rPr lang="en-US" dirty="0"/>
              <a:t>Stan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(2) грамматика зависимостей </a:t>
            </a:r>
          </a:p>
          <a:p>
            <a:r>
              <a:rPr lang="ru-RU" dirty="0" err="1"/>
              <a:t>Universal</a:t>
            </a:r>
            <a:r>
              <a:rPr lang="ru-RU" dirty="0"/>
              <a:t> </a:t>
            </a:r>
            <a:r>
              <a:rPr lang="ru-RU" dirty="0" err="1"/>
              <a:t>Dependcies</a:t>
            </a:r>
            <a:r>
              <a:rPr lang="ru-RU" dirty="0"/>
              <a:t> - стандарт разметки отношений, объединяющий большое количество языков.</a:t>
            </a:r>
          </a:p>
          <a:p>
            <a:r>
              <a:rPr lang="ru-RU" dirty="0"/>
              <a:t>На сайте </a:t>
            </a:r>
            <a:r>
              <a:rPr lang="ru-RU" dirty="0" err="1"/>
              <a:t>Universal</a:t>
            </a:r>
            <a:r>
              <a:rPr lang="ru-RU" dirty="0"/>
              <a:t> </a:t>
            </a:r>
            <a:r>
              <a:rPr lang="ru-RU" dirty="0" err="1"/>
              <a:t>dependencies</a:t>
            </a:r>
            <a:r>
              <a:rPr lang="ru-RU" dirty="0"/>
              <a:t> есть полное описание всех типов зависимостей, а также ссылки на доступные корпуса (там уже много языков): </a:t>
            </a:r>
            <a:r>
              <a:rPr lang="ru-RU" u="sng" dirty="0">
                <a:hlinkClick r:id="rId3"/>
              </a:rPr>
              <a:t>http://universaldependencies.org/</a:t>
            </a:r>
            <a:endParaRPr lang="ru-RU" dirty="0"/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en-US" b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en-US" dirty="0">
                <a:ea typeface="Garamond"/>
                <a:sym typeface="Garamond"/>
              </a:rPr>
              <a:t>(</a:t>
            </a:r>
            <a:r>
              <a:rPr lang="ru-RU" dirty="0">
                <a:ea typeface="Garamond"/>
                <a:sym typeface="Garamond"/>
              </a:rPr>
              <a:t>также примеры разных подходов см. </a:t>
            </a:r>
            <a:r>
              <a:rPr lang="en-US" dirty="0">
                <a:hlinkClick r:id="rId4"/>
              </a:rPr>
              <a:t>https://corenlp.run/</a:t>
            </a:r>
            <a:r>
              <a:rPr lang="en-US" dirty="0">
                <a:ea typeface="Garamond"/>
                <a:sym typeface="Garamond"/>
              </a:rPr>
              <a:t>)</a:t>
            </a:r>
            <a:endParaRPr lang="ru-RU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Введение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278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idx="1"/>
          </p:nvPr>
        </p:nvSpPr>
        <p:spPr>
          <a:xfrm>
            <a:off x="462455" y="1305912"/>
            <a:ext cx="11351172" cy="505284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fontAlgn="base"/>
            <a:r>
              <a:rPr lang="ru-RU" sz="2400" dirty="0" err="1"/>
              <a:t>MaltParser</a:t>
            </a:r>
            <a:r>
              <a:rPr lang="ru-RU" sz="2400" dirty="0"/>
              <a:t> </a:t>
            </a:r>
            <a:r>
              <a:rPr lang="ru-RU" sz="2400" u="sng" dirty="0">
                <a:hlinkClick r:id="rId3"/>
              </a:rPr>
              <a:t>http://www.maltparser.org/</a:t>
            </a:r>
            <a:r>
              <a:rPr lang="ru-RU" sz="2400" dirty="0"/>
              <a:t> (обученная </a:t>
            </a:r>
            <a:r>
              <a:rPr lang="ru-RU" sz="2400" u="sng" dirty="0">
                <a:hlinkClick r:id="rId4"/>
              </a:rPr>
              <a:t>модель</a:t>
            </a:r>
            <a:r>
              <a:rPr lang="ru-RU" sz="2400" dirty="0"/>
              <a:t> для русского языка, </a:t>
            </a:r>
            <a:r>
              <a:rPr lang="ru-RU" sz="2400" u="sng" dirty="0">
                <a:hlinkClick r:id="rId5"/>
              </a:rPr>
              <a:t>инструкция</a:t>
            </a:r>
            <a:r>
              <a:rPr lang="ru-RU" sz="2400" dirty="0"/>
              <a:t> по запуску)</a:t>
            </a:r>
          </a:p>
          <a:p>
            <a:pPr fontAlgn="base"/>
            <a:r>
              <a:rPr lang="ru-RU" sz="2400" dirty="0" err="1"/>
              <a:t>UDPipe</a:t>
            </a:r>
            <a:r>
              <a:rPr lang="ru-RU" sz="2400" dirty="0"/>
              <a:t> </a:t>
            </a:r>
            <a:r>
              <a:rPr lang="ru-RU" sz="2400" u="sng" dirty="0">
                <a:hlinkClick r:id="rId6"/>
              </a:rPr>
              <a:t>http://ufal.mff.cuni.cz/udpipe/users-manual#run_udpipe</a:t>
            </a:r>
            <a:r>
              <a:rPr lang="ru-RU" sz="2400" dirty="0"/>
              <a:t> (</a:t>
            </a:r>
            <a:r>
              <a:rPr lang="ru-RU" sz="2400" u="sng" dirty="0">
                <a:hlinkClick r:id="rId7"/>
              </a:rPr>
              <a:t>модель</a:t>
            </a:r>
            <a:r>
              <a:rPr lang="ru-RU" sz="2400" dirty="0"/>
              <a:t> для русского языка</a:t>
            </a:r>
            <a:r>
              <a:rPr lang="en-US" sz="2400" dirty="0"/>
              <a:t>, </a:t>
            </a:r>
            <a:r>
              <a:rPr lang="ru-RU" sz="2400" dirty="0"/>
              <a:t>от Карлова Университета в Чехии)</a:t>
            </a:r>
          </a:p>
          <a:p>
            <a:pPr fontAlgn="base"/>
            <a:r>
              <a:rPr lang="ru-RU" sz="2400" u="sng" dirty="0" err="1">
                <a:hlinkClick r:id="rId8"/>
              </a:rPr>
              <a:t>SyntaxNet</a:t>
            </a:r>
            <a:r>
              <a:rPr lang="ru-RU" sz="2400" dirty="0"/>
              <a:t> (</a:t>
            </a:r>
            <a:r>
              <a:rPr lang="ru-RU" sz="2400" u="sng" dirty="0">
                <a:hlinkClick r:id="rId9"/>
              </a:rPr>
              <a:t>инструкция</a:t>
            </a:r>
            <a:r>
              <a:rPr lang="ru-RU" sz="2400" dirty="0"/>
              <a:t> по запуску в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/>
              <a:t>Cloud</a:t>
            </a:r>
            <a:r>
              <a:rPr lang="ru-RU" sz="2400" dirty="0"/>
              <a:t>, </a:t>
            </a:r>
            <a:r>
              <a:rPr lang="ru-RU" sz="2400" u="sng" dirty="0">
                <a:hlinkClick r:id="rId10"/>
              </a:rPr>
              <a:t>модель</a:t>
            </a:r>
            <a:r>
              <a:rPr lang="ru-RU" sz="2400" dirty="0"/>
              <a:t> для русского языка</a:t>
            </a:r>
            <a:r>
              <a:rPr lang="en-US" sz="2400" dirty="0"/>
              <a:t>, </a:t>
            </a:r>
            <a:r>
              <a:rPr lang="ru-RU" sz="2400" dirty="0"/>
              <a:t>(DRAGNN))</a:t>
            </a:r>
          </a:p>
          <a:p>
            <a:pPr fontAlgn="base"/>
            <a:r>
              <a:rPr lang="ru-RU" sz="2400" u="sng" dirty="0" err="1">
                <a:hlinkClick r:id="rId11"/>
              </a:rPr>
              <a:t>TurkuNLP</a:t>
            </a:r>
            <a:r>
              <a:rPr lang="ru-RU" sz="2400" dirty="0"/>
              <a:t> (</a:t>
            </a:r>
            <a:r>
              <a:rPr lang="ru-RU" sz="2400" u="sng" dirty="0">
                <a:hlinkClick r:id="rId12"/>
              </a:rPr>
              <a:t>модель</a:t>
            </a:r>
            <a:r>
              <a:rPr lang="ru-RU" sz="2400" dirty="0"/>
              <a:t> для русского языка)</a:t>
            </a:r>
            <a:endParaRPr lang="en-US" sz="2400" dirty="0"/>
          </a:p>
          <a:p>
            <a:r>
              <a:rPr lang="ru-RU" sz="2400" dirty="0"/>
              <a:t>Самые популярных:</a:t>
            </a:r>
          </a:p>
          <a:p>
            <a:r>
              <a:rPr lang="ru-RU" sz="2400" dirty="0" err="1"/>
              <a:t>SyntaxNet</a:t>
            </a:r>
            <a:r>
              <a:rPr lang="ru-RU" sz="2400" dirty="0"/>
              <a:t> активно развивается, но его достаточно трудоемко ставить. </a:t>
            </a:r>
            <a:r>
              <a:rPr lang="ru-RU" sz="2400" dirty="0" err="1"/>
              <a:t>UdPipe</a:t>
            </a:r>
            <a:r>
              <a:rPr lang="ru-RU" sz="2400" dirty="0"/>
              <a:t> работает похуже, но установить его легче.</a:t>
            </a:r>
          </a:p>
          <a:p>
            <a:r>
              <a:rPr lang="ru-RU" sz="2400" dirty="0"/>
              <a:t>Если вам нужен английский, то удобнее всего разбирать предложения через </a:t>
            </a:r>
            <a:r>
              <a:rPr lang="ru-RU" sz="2400" b="1" dirty="0" err="1"/>
              <a:t>spacy</a:t>
            </a:r>
            <a:r>
              <a:rPr lang="ru-RU" sz="2400" dirty="0"/>
              <a:t>.</a:t>
            </a:r>
          </a:p>
          <a:p>
            <a:r>
              <a:rPr lang="ru-RU" sz="2400" dirty="0"/>
              <a:t>Ещё есть </a:t>
            </a:r>
            <a:r>
              <a:rPr lang="ru-RU" sz="2400" b="1" dirty="0" err="1"/>
              <a:t>MaltParser</a:t>
            </a:r>
            <a:r>
              <a:rPr lang="ru-RU" sz="2400" dirty="0"/>
              <a:t>: </a:t>
            </a:r>
            <a:r>
              <a:rPr lang="ru-RU" sz="2400" u="sng" dirty="0">
                <a:hlinkClick r:id="rId3"/>
              </a:rPr>
              <a:t>http://www.maltparser.org/</a:t>
            </a:r>
            <a:endParaRPr lang="ru-RU" sz="2400" dirty="0"/>
          </a:p>
          <a:p>
            <a:pPr fontAlgn="base"/>
            <a:endParaRPr lang="ru-RU" dirty="0"/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28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Примеры парсеров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30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dirty="0" err="1">
                <a:ea typeface="Garamond"/>
                <a:sym typeface="Garamond"/>
              </a:rPr>
              <a:t>Penn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Treebank</a:t>
            </a:r>
            <a:endParaRPr lang="ru-RU" dirty="0">
              <a:ea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dirty="0" err="1">
                <a:ea typeface="Garamond"/>
                <a:sym typeface="Garamond"/>
              </a:rPr>
              <a:t>Automatic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Mapping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Among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Lexico-Grammatical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Annotation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dirty="0" err="1">
                <a:ea typeface="Garamond"/>
                <a:sym typeface="Garamond"/>
              </a:rPr>
              <a:t>Models</a:t>
            </a:r>
            <a:r>
              <a:rPr lang="ru-RU" dirty="0">
                <a:ea typeface="Garamond"/>
                <a:sym typeface="Garamond"/>
              </a:rPr>
              <a:t> (AMALGAM)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dirty="0" err="1">
                <a:ea typeface="Garamond"/>
                <a:sym typeface="Garamond"/>
              </a:rPr>
              <a:t>Rus-Treebank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ru-RU" u="sng" dirty="0">
                <a:ea typeface="Garamond"/>
                <a:sym typeface="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http://rus-treebank.maimbava.net/res01/rtb.php</a:t>
            </a:r>
          </a:p>
          <a:p>
            <a:r>
              <a:rPr lang="ru-RU" dirty="0" err="1">
                <a:ea typeface="Garamond"/>
                <a:sym typeface="Garamond"/>
              </a:rPr>
              <a:t>СинТагРус</a:t>
            </a:r>
            <a:r>
              <a:rPr lang="ru-RU" dirty="0">
                <a:ea typeface="Garamond"/>
                <a:sym typeface="Garamond"/>
              </a:rPr>
              <a:t>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http://www.ruscorpora.ru/search-syntax.html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r>
              <a:rPr lang="en-US" dirty="0"/>
              <a:t>Prague Dependency Treebank </a:t>
            </a:r>
            <a:r>
              <a:rPr lang="en-US" dirty="0">
                <a:hlinkClick r:id="rId5"/>
              </a:rPr>
              <a:t>https://ufal.mff.cuni.cz/pdt3.0</a:t>
            </a:r>
            <a:endParaRPr lang="ru-RU" dirty="0"/>
          </a:p>
          <a:p>
            <a:endParaRPr lang="ru-RU" dirty="0"/>
          </a:p>
          <a:p>
            <a:endParaRPr lang="ru-RU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Трибанки</a:t>
            </a:r>
            <a:endParaRPr lang="ru-RU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31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xfrm>
            <a:off x="472966" y="116601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r>
              <a:rPr lang="ru-RU" dirty="0"/>
              <a:t>Сайт </a:t>
            </a:r>
            <a:r>
              <a:rPr lang="ru-RU" dirty="0" err="1"/>
              <a:t>Universal</a:t>
            </a:r>
            <a:r>
              <a:rPr lang="ru-RU" dirty="0"/>
              <a:t> </a:t>
            </a:r>
            <a:r>
              <a:rPr lang="ru-RU" dirty="0" err="1"/>
              <a:t>dependencies</a:t>
            </a:r>
            <a:r>
              <a:rPr lang="ru-RU" dirty="0"/>
              <a:t> приводит ссылки на доступные корпуса (там уже много языков): </a:t>
            </a:r>
            <a:r>
              <a:rPr lang="ru-RU" u="sng" dirty="0">
                <a:hlinkClick r:id="rId3"/>
              </a:rPr>
              <a:t>http://universaldependencies.org/</a:t>
            </a:r>
            <a:endParaRPr lang="ru-RU" dirty="0"/>
          </a:p>
          <a:p>
            <a:r>
              <a:rPr lang="ru-RU" dirty="0"/>
              <a:t>Для русского стандартный корпус - </a:t>
            </a:r>
            <a:r>
              <a:rPr lang="ru-RU" dirty="0" err="1"/>
              <a:t>Syntagrus</a:t>
            </a:r>
            <a:r>
              <a:rPr lang="ru-RU" dirty="0"/>
              <a:t>: </a:t>
            </a:r>
            <a:r>
              <a:rPr lang="ru-RU" u="sng" dirty="0">
                <a:hlinkClick r:id="rId4"/>
              </a:rPr>
              <a:t>https://github.com/UniversalDependencies/UD_Russian-SynTagRus</a:t>
            </a:r>
            <a:endParaRPr lang="ru-RU" dirty="0"/>
          </a:p>
          <a:p>
            <a:r>
              <a:rPr lang="ru-RU" dirty="0"/>
              <a:t>И не так давно выпустился корпус </a:t>
            </a:r>
            <a:r>
              <a:rPr lang="ru-RU" dirty="0" err="1"/>
              <a:t>Taiga</a:t>
            </a:r>
            <a:r>
              <a:rPr lang="ru-RU" dirty="0"/>
              <a:t>: </a:t>
            </a:r>
            <a:r>
              <a:rPr lang="ru-RU" u="sng" dirty="0">
                <a:hlinkClick r:id="rId5"/>
              </a:rPr>
              <a:t>https://tatianashavrina.github.io/taiga_site/</a:t>
            </a:r>
            <a:endParaRPr lang="ru-RU" dirty="0"/>
          </a:p>
          <a:p>
            <a:r>
              <a:rPr lang="ru-RU" dirty="0"/>
              <a:t>На них можно обучать и </a:t>
            </a:r>
            <a:r>
              <a:rPr lang="ru-RU" dirty="0" err="1"/>
              <a:t>тестрировать</a:t>
            </a:r>
            <a:r>
              <a:rPr lang="ru-RU" dirty="0"/>
              <a:t> модели.</a:t>
            </a:r>
          </a:p>
          <a:p>
            <a:r>
              <a:rPr lang="ru-RU" dirty="0"/>
              <a:t>Большой размеченный </a:t>
            </a:r>
            <a:r>
              <a:rPr lang="ru-RU" dirty="0" err="1"/>
              <a:t>UDPipe</a:t>
            </a:r>
            <a:r>
              <a:rPr lang="ru-RU" dirty="0"/>
              <a:t> русскоязычный (и не только) корпус можно взять тут (</a:t>
            </a:r>
            <a:r>
              <a:rPr lang="ru-RU" dirty="0" err="1"/>
              <a:t>острожно</a:t>
            </a:r>
            <a:r>
              <a:rPr lang="ru-RU" dirty="0"/>
              <a:t> 24 </a:t>
            </a:r>
            <a:r>
              <a:rPr lang="ru-RU" dirty="0" err="1"/>
              <a:t>гб</a:t>
            </a:r>
            <a:r>
              <a:rPr lang="ru-RU" dirty="0"/>
              <a:t> в сжатом виде): </a:t>
            </a:r>
            <a:r>
              <a:rPr lang="ru-RU" u="sng" dirty="0">
                <a:hlinkClick r:id="rId6"/>
              </a:rPr>
              <a:t>https://lindat.mff.cuni.cz/repository/xmlui/handle/11234/1-1989</a:t>
            </a:r>
            <a:endParaRPr lang="ru-RU" dirty="0"/>
          </a:p>
          <a:p>
            <a:endParaRPr lang="ru-RU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Трибанки</a:t>
            </a:r>
            <a:endParaRPr lang="ru-RU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32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2207513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indent="0">
              <a:buNone/>
            </a:pPr>
            <a:br>
              <a:rPr lang="ru-RU" dirty="0"/>
            </a:br>
            <a:r>
              <a:rPr lang="ru-RU" dirty="0"/>
              <a:t>Вот тут описание типов отношений в UD: </a:t>
            </a:r>
            <a:r>
              <a:rPr lang="ru-RU" u="sng" dirty="0">
                <a:hlinkClick r:id="rId3"/>
              </a:rPr>
              <a:t>http://universaldependencies.org/u/dep/</a:t>
            </a:r>
            <a:endParaRPr lang="ru-RU" u="sng" dirty="0"/>
          </a:p>
          <a:p>
            <a:pPr marL="0" indent="0">
              <a:buNone/>
            </a:pPr>
            <a:endParaRPr lang="ru-RU" dirty="0">
              <a:hlinkClick r:id="rId4"/>
            </a:endParaRPr>
          </a:p>
          <a:p>
            <a:r>
              <a:rPr lang="en-US" dirty="0">
                <a:hlinkClick r:id="rId4"/>
              </a:rPr>
              <a:t>https://ufal.mff.cuni.cz/pdt3.0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http://universaldependencies.org/</a:t>
            </a:r>
            <a:endParaRPr lang="en-US" dirty="0"/>
          </a:p>
          <a:p>
            <a:r>
              <a:rPr lang="ru-RU" dirty="0" err="1"/>
              <a:t>Тьюториал</a:t>
            </a:r>
            <a:r>
              <a:rPr lang="ru-RU" dirty="0"/>
              <a:t> по </a:t>
            </a:r>
            <a:r>
              <a:rPr lang="en-US" dirty="0"/>
              <a:t>UD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>
                <a:hlinkClick r:id="rId6"/>
              </a:rPr>
              <a:t>http://universaldependencies.org/eacl17tutorial/</a:t>
            </a:r>
            <a:r>
              <a:rPr lang="en-US" dirty="0"/>
              <a:t> </a:t>
            </a:r>
            <a:endParaRPr lang="ru-RU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 err="1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Трибанки</a:t>
            </a:r>
            <a:endParaRPr lang="ru-RU" sz="36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33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4272826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93333"/>
              <a:buFont typeface="Noto Sans Symbols"/>
              <a:buChar char="■"/>
            </a:pPr>
            <a:r>
              <a:rPr lang="ru-RU" sz="2400" u="sng" dirty="0"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http://www.sussex.ac.uk/Users/johnca/elsps.html</a:t>
            </a:r>
            <a:r>
              <a:rPr lang="ru-RU" sz="24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dirty="0">
                <a:latin typeface="Garamond"/>
                <a:ea typeface="Garamond"/>
                <a:cs typeface="Garamond"/>
                <a:sym typeface="Garamond"/>
              </a:rPr>
              <a:t>- 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сравнение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парсеров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, основанных на разных формализмах (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Context-Free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(CFG),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Definite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Clause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(DCG),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Head-Driven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Phrase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Structure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(HPSG),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Lexical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Functional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(LFG),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Lexicalized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Tree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Adjoining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ru-RU" sz="2200" dirty="0" err="1">
                <a:latin typeface="Garamond"/>
                <a:ea typeface="Garamond"/>
                <a:cs typeface="Garamond"/>
                <a:sym typeface="Garamond"/>
              </a:rPr>
              <a:t>Grammar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(LTAG)</a:t>
            </a:r>
          </a:p>
          <a:p>
            <a:pPr>
              <a:spcBef>
                <a:spcPts val="4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sz="2200" u="sng" dirty="0"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http://nlpub.ru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– синтаксический анализ</a:t>
            </a:r>
          </a:p>
          <a:p>
            <a:pPr>
              <a:spcBef>
                <a:spcPts val="440"/>
              </a:spcBef>
              <a:buClr>
                <a:schemeClr val="hlink"/>
              </a:buClr>
              <a:buSzPct val="70000"/>
              <a:buFont typeface="Noto Sans Symbols"/>
              <a:buChar char="■"/>
            </a:pPr>
            <a:r>
              <a:rPr lang="ru-RU" sz="2200" u="sng" dirty="0"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http://www.scs.leeds.ac.uk/amalgam/amalgam/multi-parsed.html</a:t>
            </a:r>
            <a:r>
              <a:rPr lang="ru-RU" sz="2200" dirty="0">
                <a:latin typeface="Garamond"/>
                <a:ea typeface="Garamond"/>
                <a:cs typeface="Garamond"/>
                <a:sym typeface="Garamond"/>
              </a:rPr>
              <a:t> </a:t>
            </a:r>
            <a:endParaRPr lang="en-US" sz="22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440"/>
              </a:spcBef>
            </a:pPr>
            <a:r>
              <a:rPr lang="en-US" sz="2200" dirty="0">
                <a:hlinkClick r:id="rId6"/>
              </a:rPr>
              <a:t>http://web-corpora.net/wsgi3/ru-syntax/</a:t>
            </a:r>
            <a:endParaRPr lang="ru-RU" sz="2200" dirty="0"/>
          </a:p>
          <a:p>
            <a:pPr>
              <a:spcBef>
                <a:spcPts val="440"/>
              </a:spcBef>
            </a:pPr>
            <a:endParaRPr lang="ru-RU" sz="22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440"/>
              </a:spcBef>
            </a:pPr>
            <a:r>
              <a:rPr lang="en-US" dirty="0">
                <a:ea typeface="Garamond"/>
                <a:sym typeface="Garamond"/>
              </a:rPr>
              <a:t>Universal dependencies </a:t>
            </a:r>
            <a:r>
              <a:rPr lang="en-US" sz="2400" dirty="0">
                <a:hlinkClick r:id="rId7"/>
              </a:rPr>
              <a:t>http://universaldependencies.org</a:t>
            </a:r>
            <a:endParaRPr lang="ru-RU" sz="2200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b="1" dirty="0">
              <a:latin typeface="Garamond"/>
              <a:ea typeface="Garamond"/>
              <a:cs typeface="Garamond"/>
              <a:sym typeface="Garamond"/>
            </a:endParaRP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None/>
            </a:pPr>
            <a:endParaRPr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9" name="Shape 519"/>
          <p:cNvSpPr txBox="1">
            <a:spLocks noGrp="1"/>
          </p:cNvSpPr>
          <p:nvPr>
            <p:ph type="title" idx="4294967295"/>
          </p:nvPr>
        </p:nvSpPr>
        <p:spPr>
          <a:xfrm>
            <a:off x="3962400" y="-174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b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Дополнительный материал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34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1751075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Дом друга</a:t>
            </a:r>
          </a:p>
          <a:p>
            <a:pPr>
              <a:defRPr/>
            </a:pPr>
            <a:r>
              <a:rPr lang="ru-RU" dirty="0"/>
              <a:t>Дом друга отца</a:t>
            </a:r>
          </a:p>
          <a:p>
            <a:pPr>
              <a:defRPr/>
            </a:pPr>
            <a:r>
              <a:rPr lang="ru-RU" dirty="0"/>
              <a:t>Дом друга отца брата</a:t>
            </a:r>
          </a:p>
          <a:p>
            <a:pPr>
              <a:defRPr/>
            </a:pPr>
            <a:r>
              <a:rPr lang="ru-RU" dirty="0"/>
              <a:t>Дом друга отца брата знакомого</a:t>
            </a:r>
          </a:p>
          <a:p>
            <a:pPr>
              <a:defRPr/>
            </a:pPr>
            <a:r>
              <a:rPr lang="ru-RU" dirty="0"/>
              <a:t>Дом друга отца брата знакомого кузина ….</a:t>
            </a:r>
          </a:p>
          <a:p>
            <a:pPr>
              <a:defRPr/>
            </a:pPr>
            <a:r>
              <a:rPr lang="ru-RU" dirty="0"/>
              <a:t>Дом друга отца брата знакомого кузина моей жены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-39688"/>
            <a:ext cx="10972800" cy="1143001"/>
          </a:xfrm>
        </p:spPr>
        <p:txBody>
          <a:bodyPr/>
          <a:lstStyle/>
          <a:p>
            <a:pPr>
              <a:defRPr/>
            </a:pPr>
            <a:r>
              <a:rPr lang="ru-RU" dirty="0"/>
              <a:t>Контекстно свободные грамматики</a:t>
            </a:r>
            <a:endParaRPr lang="en-US" dirty="0"/>
          </a:p>
        </p:txBody>
      </p:sp>
      <p:sp>
        <p:nvSpPr>
          <p:cNvPr id="5120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5AE56-C4CC-4DDF-B26A-3858194EB723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1207" name="Нижний колонтитул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860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6800" y="5049440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NP -&gt; N NP</a:t>
            </a:r>
            <a:r>
              <a:rPr lang="ru-RU" altLang="en-US" sz="2400" dirty="0"/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NP -&gt; N</a:t>
            </a:r>
            <a:r>
              <a:rPr lang="ru-RU" altLang="en-US" sz="2400" dirty="0"/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 -&gt; {</a:t>
            </a:r>
            <a:r>
              <a:rPr lang="ru-RU" altLang="en-US" sz="2400" dirty="0"/>
              <a:t>дом, друг, отец, брат, знакомый, кузин, жена</a:t>
            </a:r>
            <a:r>
              <a:rPr lang="en-US" altLang="en-US" sz="2400" dirty="0"/>
              <a:t>}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7237" y="4587477"/>
            <a:ext cx="777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dirty="0"/>
              <a:t>Нужна формальная система, поддерживающая рекурсию</a:t>
            </a:r>
            <a:endParaRPr lang="en-US" altLang="en-US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5207000" y="4304199"/>
            <a:ext cx="503238" cy="3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6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 want a morning flight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Что нужно, чтобы построить правила порождения</a:t>
            </a:r>
            <a:r>
              <a:rPr lang="en-US" dirty="0"/>
              <a:t>/</a:t>
            </a:r>
            <a:r>
              <a:rPr lang="ru-RU" dirty="0"/>
              <a:t>распознавания</a:t>
            </a:r>
            <a:r>
              <a:rPr lang="en-US" dirty="0"/>
              <a:t>?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Какой объект хотим «породить»</a:t>
            </a:r>
            <a:r>
              <a:rPr lang="en-US" dirty="0"/>
              <a:t>/</a:t>
            </a:r>
            <a:r>
              <a:rPr lang="ru-RU" dirty="0"/>
              <a:t>распознать</a:t>
            </a:r>
            <a:r>
              <a:rPr lang="en-US" dirty="0"/>
              <a:t>?</a:t>
            </a:r>
            <a:endParaRPr lang="ru-RU" dirty="0"/>
          </a:p>
          <a:p>
            <a:pPr lvl="4">
              <a:buFont typeface="Arial" panose="020B0604020202020204" pitchFamily="34" charset="0"/>
              <a:buChar char="•"/>
              <a:defRPr/>
            </a:pPr>
            <a:r>
              <a:rPr lang="ru-RU" dirty="0"/>
              <a:t>Предложение – символ начала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Лексикон (терминальные символы) 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словоформы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Грамматические характеристики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dirty="0"/>
              <a:t>Правила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набор нетерминальных символов</a:t>
            </a:r>
          </a:p>
          <a:p>
            <a:pPr marL="1771650" lvl="3" indent="-514350">
              <a:buFont typeface="Wingdings" panose="05000000000000000000" pitchFamily="2" charset="2"/>
              <a:buAutoNum type="arabicParenR"/>
              <a:defRPr/>
            </a:pPr>
            <a:r>
              <a:rPr lang="ru-RU" sz="2400" dirty="0"/>
              <a:t>Правила порождения («переписывания»)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62400" y="136525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ru-RU" sz="3600" dirty="0"/>
              <a:t>Контекстно-свободная грамматика</a:t>
            </a:r>
            <a:endParaRPr lang="en-US" sz="3600" dirty="0"/>
          </a:p>
        </p:txBody>
      </p:sp>
      <p:sp>
        <p:nvSpPr>
          <p:cNvPr id="5222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69D8C-E07D-4B64-A3F1-F644AEDE0471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222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860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350428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- </a:t>
            </a:r>
            <a:r>
              <a:rPr lang="ru-RU" sz="2400" dirty="0"/>
              <a:t>набор (</a:t>
            </a:r>
            <a:r>
              <a:rPr lang="ru-RU" sz="2400" dirty="0">
                <a:hlinkClick r:id="rId2" tooltip="Алфавит (информатика)"/>
              </a:rPr>
              <a:t>алфавит</a:t>
            </a:r>
            <a:r>
              <a:rPr lang="ru-RU" sz="2400" dirty="0"/>
              <a:t>) терминальных символов </a:t>
            </a:r>
            <a:r>
              <a:rPr lang="ru-RU" sz="2000" dirty="0"/>
              <a:t>(непересекающийся с 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  <a:p>
            <a:pPr>
              <a:defRPr/>
            </a:pPr>
            <a:r>
              <a:rPr lang="en-US" sz="2400" dirty="0"/>
              <a:t>N - </a:t>
            </a:r>
            <a:r>
              <a:rPr lang="ru-RU" sz="2400" dirty="0"/>
              <a:t>набор (</a:t>
            </a:r>
            <a:r>
              <a:rPr lang="ru-RU" sz="2400" dirty="0">
                <a:hlinkClick r:id="rId2" tooltip="Алфавит (информатика)"/>
              </a:rPr>
              <a:t>алфавит</a:t>
            </a:r>
            <a:r>
              <a:rPr lang="ru-RU" sz="2400" dirty="0"/>
              <a:t>) нетерминальных символов</a:t>
            </a:r>
            <a:r>
              <a:rPr lang="en-US" sz="2400" dirty="0"/>
              <a:t> 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P - </a:t>
            </a:r>
            <a:r>
              <a:rPr lang="ru-RU" sz="2400" dirty="0"/>
              <a:t>набор правил вида: </a:t>
            </a:r>
            <a:endParaRPr lang="en-US" sz="2400" dirty="0"/>
          </a:p>
          <a:p>
            <a:pPr lvl="1">
              <a:defRPr/>
            </a:pPr>
            <a:r>
              <a:rPr lang="ru-RU" dirty="0"/>
              <a:t>«левая часть» -</a:t>
            </a:r>
            <a:r>
              <a:rPr lang="en-US" dirty="0"/>
              <a:t>&gt;</a:t>
            </a:r>
            <a:r>
              <a:rPr lang="ru-RU" dirty="0"/>
              <a:t> «правая часть», где:</a:t>
            </a:r>
            <a:endParaRPr lang="en-US" dirty="0"/>
          </a:p>
          <a:p>
            <a:pPr lvl="1">
              <a:defRPr/>
            </a:pPr>
            <a:r>
              <a:rPr lang="ru-RU" dirty="0"/>
              <a:t>«левая часть» — один нетерминальный символ </a:t>
            </a:r>
          </a:p>
          <a:p>
            <a:pPr marL="857250" lvl="2" indent="0">
              <a:buNone/>
              <a:defRPr/>
            </a:pPr>
            <a:r>
              <a:rPr lang="ru-RU" sz="1800" dirty="0"/>
              <a:t>(ср. непустая последовательность терминалов и </a:t>
            </a:r>
            <a:r>
              <a:rPr lang="ru-RU" sz="1800" dirty="0" err="1"/>
              <a:t>нетерминалов</a:t>
            </a:r>
            <a:r>
              <a:rPr lang="ru-RU" sz="1800" dirty="0"/>
              <a:t>, содержащая хотя бы один </a:t>
            </a:r>
            <a:r>
              <a:rPr lang="ru-RU" sz="1800" dirty="0" err="1"/>
              <a:t>нетерминал</a:t>
            </a:r>
            <a:r>
              <a:rPr lang="ru-RU" sz="1800" dirty="0"/>
              <a:t>)</a:t>
            </a:r>
          </a:p>
          <a:p>
            <a:pPr lvl="1">
              <a:defRPr/>
            </a:pPr>
            <a:r>
              <a:rPr lang="ru-RU" dirty="0"/>
              <a:t>«правая часть» — любая последовательность терминалов и </a:t>
            </a:r>
            <a:r>
              <a:rPr lang="ru-RU" dirty="0" err="1"/>
              <a:t>нетерминалов</a:t>
            </a:r>
            <a:endParaRPr lang="ru-RU" dirty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en-US" dirty="0"/>
              <a:t>S -</a:t>
            </a:r>
            <a:r>
              <a:rPr lang="ru-RU" dirty="0"/>
              <a:t> стартовый (начальный) символ из набора </a:t>
            </a:r>
            <a:r>
              <a:rPr lang="ru-RU" dirty="0" err="1"/>
              <a:t>нетерминалов</a:t>
            </a:r>
            <a:r>
              <a:rPr lang="ru-RU" dirty="0"/>
              <a:t>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-68263"/>
            <a:ext cx="10972800" cy="1143001"/>
          </a:xfrm>
        </p:spPr>
        <p:txBody>
          <a:bodyPr/>
          <a:lstStyle/>
          <a:p>
            <a:pPr>
              <a:defRPr/>
            </a:pPr>
            <a:r>
              <a:rPr lang="ru-RU" dirty="0"/>
              <a:t>Контекстно-свободная грамматика</a:t>
            </a:r>
            <a:endParaRPr lang="en-US" dirty="0"/>
          </a:p>
        </p:txBody>
      </p:sp>
      <p:sp>
        <p:nvSpPr>
          <p:cNvPr id="5325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982DC0-A331-4DAC-8D8A-08A3D3C64AB4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325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8608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53252" name="Rectangle 8"/>
          <p:cNvSpPr>
            <a:spLocks noChangeArrowheads="1"/>
          </p:cNvSpPr>
          <p:nvPr/>
        </p:nvSpPr>
        <p:spPr bwMode="auto">
          <a:xfrm>
            <a:off x="1524001" y="-115416"/>
            <a:ext cx="3171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набор правил вида: 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«</a:t>
            </a: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левая часть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» </a:t>
            </a:r>
            <a:r>
              <a:rPr lang="ru-RU" altLang="en-US" sz="600"/>
              <a:t>  </a:t>
            </a:r>
            <a:r>
              <a:rPr lang="ru-RU" altLang="en-US" sz="60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«</a:t>
            </a: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правая часть</a:t>
            </a:r>
            <a:r>
              <a:rPr lang="ru-RU" altLang="en-US" sz="900">
                <a:solidFill>
                  <a:srgbClr val="000000"/>
                </a:solidFill>
                <a:cs typeface="Arial" panose="020B0604020202020204" pitchFamily="34" charset="0"/>
              </a:rPr>
              <a:t>»</a:t>
            </a:r>
            <a:r>
              <a:rPr lang="ru-RU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где:</a:t>
            </a:r>
            <a:r>
              <a:rPr lang="ru-RU" altLang="en-US" sz="600"/>
              <a:t> </a:t>
            </a:r>
            <a:endParaRPr lang="ru-RU" altLang="en-US" sz="2400"/>
          </a:p>
        </p:txBody>
      </p:sp>
      <p:pic>
        <p:nvPicPr>
          <p:cNvPr id="53253" name="Picture 9" descr="\rightarrow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-68263"/>
            <a:ext cx="171450" cy="10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06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62400" y="14446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Контекстно-свободная грамматика</a:t>
            </a:r>
            <a:endParaRPr lang="en-GB" dirty="0"/>
          </a:p>
        </p:txBody>
      </p:sp>
      <p:sp>
        <p:nvSpPr>
          <p:cNvPr id="54279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8497C9-A52E-4714-AB6B-083234FFBF2E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5427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719959" y="6346828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  <a:endParaRPr lang="ru-RU" altLang="en-US" sz="1200" dirty="0">
              <a:latin typeface="Arial" panose="020B0604020202020204" pitchFamily="34" charset="0"/>
            </a:endParaRPr>
          </a:p>
        </p:txBody>
      </p:sp>
      <p:pic>
        <p:nvPicPr>
          <p:cNvPr id="54276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17639"/>
            <a:ext cx="60769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5" y="3352801"/>
            <a:ext cx="697029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162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Declaratives</a:t>
            </a:r>
            <a:br>
              <a:rPr lang="en-US" b="1" dirty="0"/>
            </a:br>
            <a:r>
              <a:rPr lang="en-US" i="1" dirty="0"/>
              <a:t>John left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/>
              <a:t> NP VP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Imperatives</a:t>
            </a:r>
            <a:br>
              <a:rPr lang="en-US" b="1" dirty="0"/>
            </a:br>
            <a:r>
              <a:rPr lang="en-US" i="1" dirty="0"/>
              <a:t>Leave!</a:t>
            </a:r>
            <a:br>
              <a:rPr lang="en-US" i="1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/>
              <a:t>VP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Yes-No Questions</a:t>
            </a:r>
            <a:br>
              <a:rPr lang="en-US" b="1" dirty="0"/>
            </a:br>
            <a:r>
              <a:rPr lang="en-US" i="1" dirty="0"/>
              <a:t>Did John leave?</a:t>
            </a:r>
            <a:br>
              <a:rPr lang="en-US" i="1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/>
              <a:t>Aux NP VP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/>
              <a:t>WH Questions</a:t>
            </a:r>
            <a:br>
              <a:rPr lang="en-US" b="1" dirty="0"/>
            </a:br>
            <a:r>
              <a:rPr lang="en-US" i="1" dirty="0"/>
              <a:t>When did John leave?</a:t>
            </a:r>
            <a:br>
              <a:rPr lang="en-US" i="1" dirty="0"/>
            </a:br>
            <a:r>
              <a:rPr lang="en-US" dirty="0"/>
              <a:t>S </a:t>
            </a:r>
            <a:r>
              <a:rPr lang="en-US" i="1" dirty="0">
                <a:cs typeface="Times New Roman" pitchFamily="18" charset="0"/>
              </a:rPr>
              <a:t>→</a:t>
            </a:r>
            <a:r>
              <a:rPr lang="en-US" dirty="0" err="1"/>
              <a:t>Wh</a:t>
            </a:r>
            <a:r>
              <a:rPr lang="en-US" dirty="0"/>
              <a:t>-word Aux NP VP</a:t>
            </a:r>
          </a:p>
        </p:txBody>
      </p:sp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4124" y="-199970"/>
            <a:ext cx="8497888" cy="1519237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Контекстно-свободные грамматики. Проблемы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347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766BCFB-E95A-432B-BC22-BC7618F4D83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6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91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Борьба с неоднозначностью</a:t>
            </a:r>
          </a:p>
          <a:p>
            <a:pPr lvl="1">
              <a:spcBef>
                <a:spcPts val="560"/>
              </a:spcBef>
              <a:buClr>
                <a:schemeClr val="accent2"/>
              </a:buClr>
              <a:buSzPct val="70000"/>
              <a:buFont typeface="Noto Sans Symbols"/>
              <a:buChar char="➢"/>
            </a:pP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морфология: 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довольной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собой школьнице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</a:t>
            </a: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К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довольной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собой школьнице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не встречал такой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довольной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собой </a:t>
            </a: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школьницы;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i="1" u="sng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Мне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грустно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Он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грустно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молчал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Это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грустно</a:t>
            </a:r>
          </a:p>
          <a:p>
            <a:pPr lvl="1">
              <a:spcBef>
                <a:spcPts val="560"/>
              </a:spcBef>
              <a:buClr>
                <a:schemeClr val="accent2"/>
              </a:buClr>
              <a:buSzPct val="70000"/>
              <a:buFont typeface="Noto Sans Symbols"/>
              <a:buChar char="➢"/>
            </a:pP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лемматизация</a:t>
            </a: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: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 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товарища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Три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более тщательно</a:t>
            </a:r>
          </a:p>
          <a:p>
            <a:pPr marL="457200" lvl="1" indent="0">
              <a:spcBef>
                <a:spcPts val="560"/>
              </a:spcBef>
              <a:buClr>
                <a:schemeClr val="accent2"/>
              </a:buClr>
              <a:buSzPct val="25000"/>
              <a:buNone/>
            </a:pP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Глухой 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забор </a:t>
            </a:r>
            <a:r>
              <a:rPr lang="ru-RU" i="1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Общество 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глухих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4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dirty="0"/>
              <a:t>Фразовые глаголы</a:t>
            </a:r>
            <a:r>
              <a:rPr lang="en-US" dirty="0"/>
              <a:t>: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ran up the stairs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</a:t>
            </a:r>
            <a:r>
              <a:rPr lang="en-US" b="1" dirty="0">
                <a:solidFill>
                  <a:srgbClr val="FF99FF"/>
                </a:solidFill>
              </a:rPr>
              <a:t>rang up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/>
              <a:t>the doctor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ran the stairs up*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</a:t>
            </a:r>
            <a:r>
              <a:rPr lang="en-US" b="1" dirty="0">
                <a:solidFill>
                  <a:srgbClr val="FF99FF"/>
                </a:solidFill>
              </a:rPr>
              <a:t>rang</a:t>
            </a:r>
            <a:r>
              <a:rPr lang="en-US" dirty="0"/>
              <a:t> the doctor </a:t>
            </a:r>
            <a:r>
              <a:rPr lang="en-US" b="1" dirty="0">
                <a:solidFill>
                  <a:srgbClr val="FF99FF"/>
                </a:solidFill>
              </a:rPr>
              <a:t>up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John </a:t>
            </a:r>
            <a:r>
              <a:rPr lang="en-US" b="1" dirty="0">
                <a:solidFill>
                  <a:srgbClr val="FF99FF"/>
                </a:solidFill>
              </a:rPr>
              <a:t>rang</a:t>
            </a:r>
            <a:r>
              <a:rPr lang="en-US" dirty="0"/>
              <a:t> the doctor who lives in Paris </a:t>
            </a:r>
            <a:r>
              <a:rPr lang="en-US" b="1" dirty="0">
                <a:solidFill>
                  <a:srgbClr val="FF99FF"/>
                </a:solidFill>
              </a:rPr>
              <a:t>up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VP </a:t>
            </a:r>
            <a:r>
              <a:rPr lang="en-US" dirty="0">
                <a:cs typeface="Times New Roman" pitchFamily="18" charset="0"/>
              </a:rPr>
              <a:t>→ V NP </a:t>
            </a:r>
            <a:r>
              <a:rPr lang="en-US" i="1" dirty="0" err="1">
                <a:solidFill>
                  <a:schemeClr val="accent2"/>
                </a:solidFill>
                <a:cs typeface="Times New Roman" pitchFamily="18" charset="0"/>
              </a:rPr>
              <a:t>particle_from</a:t>
            </a:r>
            <a:r>
              <a:rPr lang="en-US" i="1" dirty="0">
                <a:solidFill>
                  <a:schemeClr val="accent2"/>
                </a:solidFill>
                <a:cs typeface="Times New Roman" pitchFamily="18" charset="0"/>
              </a:rPr>
              <a:t> _V</a:t>
            </a:r>
          </a:p>
          <a:p>
            <a:pPr marL="341313" indent="-341313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22179" y="160336"/>
            <a:ext cx="7772400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3200" dirty="0"/>
              <a:t>Контекстно-свободные грамматики</a:t>
            </a:r>
            <a:br>
              <a:rPr lang="ru-RU" sz="3200" dirty="0"/>
            </a:br>
            <a:r>
              <a:rPr lang="ru-RU" sz="3200" dirty="0"/>
              <a:t>Устойчивые словосочетания 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Multi-word expressions</a:t>
            </a:r>
            <a:r>
              <a:rPr lang="ru-RU" sz="3200" dirty="0"/>
              <a:t>)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61443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8625B62-F492-41C1-BBE1-B83CEF2556F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2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64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dirty="0"/>
              <a:t>Непереходный глагол</a:t>
            </a:r>
            <a:br>
              <a:rPr lang="en-US" dirty="0"/>
            </a:br>
            <a:r>
              <a:rPr lang="ru-RU" i="1" dirty="0"/>
              <a:t>Мальчик бежит</a:t>
            </a:r>
            <a:br>
              <a:rPr lang="en-US" i="1" dirty="0"/>
            </a:br>
            <a:r>
              <a:rPr lang="ru-RU" i="1" dirty="0">
                <a:solidFill>
                  <a:srgbClr val="FF99FF"/>
                </a:solidFill>
              </a:rPr>
              <a:t>Мальчик бежит книгу</a:t>
            </a:r>
            <a:r>
              <a:rPr lang="en-US" i="1" dirty="0">
                <a:solidFill>
                  <a:srgbClr val="FF99FF"/>
                </a:solidFill>
              </a:rPr>
              <a:t>*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Transitive verb: one object</a:t>
            </a:r>
            <a:br>
              <a:rPr lang="en-US" dirty="0"/>
            </a:br>
            <a:r>
              <a:rPr lang="ru-RU" i="1" dirty="0"/>
              <a:t>Мальчик прочитал книгу</a:t>
            </a:r>
            <a:br>
              <a:rPr lang="en-US" i="1" dirty="0"/>
            </a:br>
            <a:r>
              <a:rPr lang="ru-RU" i="1" dirty="0">
                <a:solidFill>
                  <a:srgbClr val="FF99FF"/>
                </a:solidFill>
              </a:rPr>
              <a:t>Мальчик прочитал</a:t>
            </a:r>
            <a:r>
              <a:rPr lang="en-US" i="1" dirty="0">
                <a:solidFill>
                  <a:srgbClr val="FF99FF"/>
                </a:solidFill>
              </a:rPr>
              <a:t>*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dirty="0" err="1"/>
              <a:t>Трехаргументные</a:t>
            </a:r>
            <a:r>
              <a:rPr lang="ru-RU" dirty="0"/>
              <a:t> глаголы (</a:t>
            </a:r>
            <a:r>
              <a:rPr lang="en-US" dirty="0" err="1"/>
              <a:t>ditransitive</a:t>
            </a:r>
            <a:r>
              <a:rPr lang="ru-RU" dirty="0"/>
              <a:t>)</a:t>
            </a:r>
            <a:br>
              <a:rPr lang="en-US" dirty="0"/>
            </a:br>
            <a:r>
              <a:rPr lang="ru-RU" i="1" dirty="0"/>
              <a:t>Вася подарил Пете книгу</a:t>
            </a:r>
            <a:br>
              <a:rPr lang="en-US" i="1" dirty="0"/>
            </a:br>
            <a:r>
              <a:rPr lang="ru-RU" i="1" dirty="0">
                <a:solidFill>
                  <a:srgbClr val="FF99FF"/>
                </a:solidFill>
              </a:rPr>
              <a:t>Вася подарил Пете</a:t>
            </a:r>
            <a:r>
              <a:rPr lang="en-US" i="1" dirty="0">
                <a:solidFill>
                  <a:srgbClr val="FF99FF"/>
                </a:solidFill>
              </a:rPr>
              <a:t>*</a:t>
            </a:r>
          </a:p>
        </p:txBody>
      </p:sp>
      <p:sp>
        <p:nvSpPr>
          <p:cNvPr id="358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 err="1"/>
              <a:t>Субкатегоризация</a:t>
            </a:r>
            <a:endParaRPr lang="en-US" dirty="0"/>
          </a:p>
        </p:txBody>
      </p:sp>
      <p:sp>
        <p:nvSpPr>
          <p:cNvPr id="65541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316FB-3FB1-4784-A224-ECC0AF8A4B70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65540" name="Нижний колонтитул 1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3311942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Непереходные глаголы: нет дополнений</a:t>
            </a:r>
            <a:br>
              <a:rPr lang="en-US" sz="2400" dirty="0"/>
            </a:br>
            <a:r>
              <a:rPr lang="en-US" sz="2400" dirty="0"/>
              <a:t>VP </a:t>
            </a:r>
            <a:r>
              <a:rPr lang="en-US" sz="2400" dirty="0">
                <a:cs typeface="Times New Roman" pitchFamily="18" charset="0"/>
              </a:rPr>
              <a:t>→ V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Переходные глаголы</a:t>
            </a:r>
            <a:r>
              <a:rPr lang="en-US" sz="2400" dirty="0"/>
              <a:t>: </a:t>
            </a:r>
            <a:r>
              <a:rPr lang="ru-RU" sz="2400" dirty="0"/>
              <a:t>одно дополнение</a:t>
            </a:r>
            <a:br>
              <a:rPr lang="en-US" sz="2400" dirty="0"/>
            </a:br>
            <a:r>
              <a:rPr lang="en-US" sz="2400" dirty="0"/>
              <a:t>VP </a:t>
            </a:r>
            <a:r>
              <a:rPr lang="en-US" sz="2400" dirty="0">
                <a:cs typeface="Times New Roman" pitchFamily="18" charset="0"/>
              </a:rPr>
              <a:t>→ V NP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Ditransitive</a:t>
            </a:r>
            <a:r>
              <a:rPr lang="en-US" sz="2400" dirty="0"/>
              <a:t> verb: </a:t>
            </a:r>
            <a:r>
              <a:rPr lang="ru-RU" sz="2400" dirty="0"/>
              <a:t>два дополнения</a:t>
            </a:r>
            <a:br>
              <a:rPr lang="en-US" sz="2400" dirty="0"/>
            </a:br>
            <a:r>
              <a:rPr lang="en-US" sz="2400" dirty="0"/>
              <a:t>VP </a:t>
            </a:r>
            <a:r>
              <a:rPr lang="en-US" sz="2400" dirty="0">
                <a:cs typeface="Times New Roman" pitchFamily="18" charset="0"/>
              </a:rPr>
              <a:t>→ V NP </a:t>
            </a:r>
            <a:r>
              <a:rPr lang="en-US" sz="2400" dirty="0" err="1">
                <a:cs typeface="Times New Roman" pitchFamily="18" charset="0"/>
              </a:rPr>
              <a:t>NP</a:t>
            </a:r>
            <a:endParaRPr lang="en-US" sz="2400" dirty="0">
              <a:cs typeface="Times New Roman" pitchFamily="18" charset="0"/>
            </a:endParaRP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Сколько существует в языке типов </a:t>
            </a:r>
            <a:r>
              <a:rPr lang="ru-RU" sz="2400" dirty="0" err="1"/>
              <a:t>аргументных</a:t>
            </a:r>
            <a:r>
              <a:rPr lang="ru-RU" sz="2400" dirty="0"/>
              <a:t> структур</a:t>
            </a:r>
            <a:r>
              <a:rPr lang="en-US" sz="2400" dirty="0"/>
              <a:t>?</a:t>
            </a:r>
          </a:p>
          <a:p>
            <a:pPr marL="341313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ru-RU" sz="2400" dirty="0"/>
              <a:t>В английском порядка 40</a:t>
            </a: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VP</a:t>
            </a:r>
            <a:r>
              <a:rPr lang="en-US" sz="2400" baseline="-25000" dirty="0" err="1"/>
              <a:t>intr</a:t>
            </a:r>
            <a:r>
              <a:rPr lang="en-US" sz="2400" dirty="0"/>
              <a:t> </a:t>
            </a:r>
            <a:r>
              <a:rPr lang="en-US" sz="2400" dirty="0">
                <a:cs typeface="Times New Roman" pitchFamily="18" charset="0"/>
              </a:rPr>
              <a:t>→ </a:t>
            </a:r>
            <a:r>
              <a:rPr lang="en-US" sz="2400" dirty="0" err="1">
                <a:cs typeface="Times New Roman" pitchFamily="18" charset="0"/>
              </a:rPr>
              <a:t>V</a:t>
            </a:r>
            <a:r>
              <a:rPr lang="en-US" sz="2400" baseline="-25000" dirty="0" err="1">
                <a:cs typeface="Times New Roman" pitchFamily="18" charset="0"/>
              </a:rPr>
              <a:t>intr</a:t>
            </a:r>
            <a:r>
              <a:rPr lang="en-US" sz="2400" baseline="-25000" dirty="0">
                <a:cs typeface="Times New Roman" pitchFamily="18" charset="0"/>
              </a:rPr>
              <a:t>		</a:t>
            </a:r>
            <a:r>
              <a:rPr lang="en-US" sz="2400" dirty="0">
                <a:cs typeface="Times New Roman" pitchFamily="18" charset="0"/>
              </a:rPr>
              <a:t>S -&gt; NP </a:t>
            </a:r>
            <a:r>
              <a:rPr lang="en-US" sz="2400" dirty="0" err="1">
                <a:cs typeface="Times New Roman" pitchFamily="18" charset="0"/>
              </a:rPr>
              <a:t>VP</a:t>
            </a:r>
            <a:r>
              <a:rPr lang="en-US" sz="2400" baseline="-25000" dirty="0" err="1">
                <a:cs typeface="Times New Roman" pitchFamily="18" charset="0"/>
              </a:rPr>
              <a:t>intr</a:t>
            </a:r>
            <a:endParaRPr lang="en-US" sz="2400" baseline="-250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VP</a:t>
            </a:r>
            <a:r>
              <a:rPr lang="en-US" sz="2400" baseline="-25000" dirty="0" err="1"/>
              <a:t>tr</a:t>
            </a:r>
            <a:r>
              <a:rPr lang="en-US" sz="2400" dirty="0"/>
              <a:t> </a:t>
            </a:r>
            <a:r>
              <a:rPr lang="en-US" sz="2400" dirty="0">
                <a:cs typeface="Times New Roman" pitchFamily="18" charset="0"/>
              </a:rPr>
              <a:t>→ </a:t>
            </a:r>
            <a:r>
              <a:rPr lang="en-US" sz="2400" dirty="0" err="1">
                <a:cs typeface="Times New Roman" pitchFamily="18" charset="0"/>
              </a:rPr>
              <a:t>V</a:t>
            </a:r>
            <a:r>
              <a:rPr lang="en-US" sz="2400" baseline="-25000" dirty="0" err="1">
                <a:cs typeface="Times New Roman" pitchFamily="18" charset="0"/>
              </a:rPr>
              <a:t>tr</a:t>
            </a:r>
            <a:r>
              <a:rPr lang="en-US" sz="2400" baseline="-25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NP		S -&gt; NP </a:t>
            </a:r>
            <a:r>
              <a:rPr lang="en-US" sz="2400" dirty="0" err="1">
                <a:cs typeface="Times New Roman" pitchFamily="18" charset="0"/>
              </a:rPr>
              <a:t>VP</a:t>
            </a:r>
            <a:r>
              <a:rPr lang="en-US" sz="2400" baseline="-25000" dirty="0" err="1">
                <a:cs typeface="Times New Roman" pitchFamily="18" charset="0"/>
              </a:rPr>
              <a:t>tr</a:t>
            </a:r>
            <a:endParaRPr lang="en-US" sz="2400" baseline="-250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cs typeface="Times New Roman" pitchFamily="18" charset="0"/>
              </a:rPr>
              <a:t>… 40 </a:t>
            </a:r>
            <a:r>
              <a:rPr lang="ru-RU" sz="2400" dirty="0">
                <a:cs typeface="Times New Roman" pitchFamily="18" charset="0"/>
              </a:rPr>
              <a:t>правил для </a:t>
            </a:r>
            <a:r>
              <a:rPr lang="en-US" sz="2400" dirty="0">
                <a:cs typeface="Times New Roman" pitchFamily="18" charset="0"/>
              </a:rPr>
              <a:t>VP</a:t>
            </a:r>
            <a:r>
              <a:rPr lang="ru-RU" sz="2400" dirty="0">
                <a:cs typeface="Times New Roman" pitchFamily="18" charset="0"/>
              </a:rPr>
              <a:t> - для каждой модели управления свои</a:t>
            </a:r>
            <a:endParaRPr lang="en-US" sz="24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baseline="-250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baseline="-250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cs typeface="Times New Roman" pitchFamily="18" charset="0"/>
            </a:endParaRPr>
          </a:p>
          <a:p>
            <a:pPr marL="1141413" lvl="2" indent="-341313">
              <a:spcBef>
                <a:spcPts val="700"/>
              </a:spcBef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/>
          </a:p>
        </p:txBody>
      </p:sp>
      <p:sp>
        <p:nvSpPr>
          <p:cNvPr id="368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79227" y="-175417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dirty="0"/>
              <a:t>Правила </a:t>
            </a:r>
            <a:r>
              <a:rPr lang="ru-RU" dirty="0" err="1"/>
              <a:t>субкатегоризации</a:t>
            </a:r>
            <a:endParaRPr lang="en-US" dirty="0"/>
          </a:p>
        </p:txBody>
      </p:sp>
      <p:sp>
        <p:nvSpPr>
          <p:cNvPr id="67587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1E3E592-6AAB-47DC-A205-1E063459E26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6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10058400" y="62484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АвтОбрЕЯ 2019. ВШЭ</a:t>
            </a: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71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ru-RU" dirty="0"/>
              <a:t>написать самим</a:t>
            </a:r>
          </a:p>
          <a:p>
            <a:pPr lvl="1">
              <a:defRPr/>
            </a:pPr>
            <a:r>
              <a:rPr lang="ru-RU" dirty="0"/>
              <a:t>извлечь из банка деревьев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Контекстно-свободная грамматика. </a:t>
            </a:r>
            <a:br>
              <a:rPr lang="ru-RU" sz="3600" dirty="0"/>
            </a:br>
            <a:r>
              <a:rPr lang="ru-RU" sz="3600" dirty="0"/>
              <a:t>Откуда ее взять</a:t>
            </a:r>
            <a:r>
              <a:rPr lang="en-US" sz="3600" dirty="0"/>
              <a:t>?</a:t>
            </a:r>
          </a:p>
        </p:txBody>
      </p:sp>
      <p:sp>
        <p:nvSpPr>
          <p:cNvPr id="69638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64058-AC5D-46AD-B1EF-AEFE3BD03A86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6963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3860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69636" name="Прямоугольник 4"/>
          <p:cNvSpPr>
            <a:spLocks noChangeArrowheads="1"/>
          </p:cNvSpPr>
          <p:nvPr/>
        </p:nvSpPr>
        <p:spPr bwMode="auto">
          <a:xfrm>
            <a:off x="1362240" y="2626657"/>
            <a:ext cx="89630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( (S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NP Martin Marietta Corp.)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was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VP given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(NP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$ 29.9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million Air Force contract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(PP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	(NP low-altitude navigation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		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					targeting equipment)))))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"/>
              </a:rPr>
              <a:t>.)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91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F9F7-85A5-4346-BED6-90BCDC24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711804" y="-75405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Контекстно-свободная грамматика. </a:t>
            </a:r>
            <a:br>
              <a:rPr lang="ru-RU" sz="3600" dirty="0"/>
            </a:br>
            <a:r>
              <a:rPr lang="ru-RU" sz="3600" dirty="0"/>
              <a:t>Откуда ее взять</a:t>
            </a:r>
            <a:r>
              <a:rPr lang="en-US" sz="3600" dirty="0"/>
              <a:t>?</a:t>
            </a:r>
          </a:p>
        </p:txBody>
      </p:sp>
      <p:sp>
        <p:nvSpPr>
          <p:cNvPr id="70669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7E44CB-0602-4193-97D6-057C1AEE5BFF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70668" name="Нижний колонтитул 2"/>
          <p:cNvSpPr>
            <a:spLocks noGrp="1"/>
          </p:cNvSpPr>
          <p:nvPr>
            <p:ph type="ftr" sz="quarter" idx="4294967295"/>
          </p:nvPr>
        </p:nvSpPr>
        <p:spPr>
          <a:xfrm>
            <a:off x="0" y="633095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3159" y="1800552"/>
            <a:ext cx="5132388" cy="38472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Из банка деревьев: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dirty="0"/>
              <a:t>1) Какие узлы являются непосредственными составляющими для </a:t>
            </a:r>
            <a:r>
              <a:rPr lang="en-US" dirty="0"/>
              <a:t>S?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NP </a:t>
            </a:r>
            <a:r>
              <a:rPr lang="ru-RU" dirty="0"/>
              <a:t>и </a:t>
            </a:r>
            <a:r>
              <a:rPr lang="en-US" dirty="0"/>
              <a:t>VP</a:t>
            </a:r>
            <a:r>
              <a:rPr lang="ru-RU" dirty="0"/>
              <a:t> 	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dirty="0"/>
              <a:t>Правило (1) </a:t>
            </a:r>
            <a:r>
              <a:rPr lang="en-US" dirty="0"/>
              <a:t>S -&gt; NP VP</a:t>
            </a:r>
          </a:p>
          <a:p>
            <a:pPr lvl="1">
              <a:defRPr/>
            </a:pPr>
            <a:r>
              <a:rPr lang="ru-RU" dirty="0"/>
              <a:t>(</a:t>
            </a:r>
            <a:r>
              <a:rPr lang="en-US" dirty="0"/>
              <a:t>2) </a:t>
            </a:r>
            <a:r>
              <a:rPr lang="ru-RU" dirty="0"/>
              <a:t>Спускаемся на один шаг:</a:t>
            </a:r>
            <a:endParaRPr lang="en-US" dirty="0"/>
          </a:p>
          <a:p>
            <a:pPr lvl="1">
              <a:defRPr/>
            </a:pPr>
            <a:r>
              <a:rPr lang="en-US" dirty="0"/>
              <a:t>NP -&gt; </a:t>
            </a:r>
            <a:r>
              <a:rPr lang="en-US" dirty="0" err="1"/>
              <a:t>Det</a:t>
            </a:r>
            <a:r>
              <a:rPr lang="en-US" dirty="0"/>
              <a:t> N</a:t>
            </a:r>
          </a:p>
          <a:p>
            <a:pPr lvl="1">
              <a:defRPr/>
            </a:pPr>
            <a:r>
              <a:rPr lang="ru-RU" dirty="0"/>
              <a:t>(</a:t>
            </a:r>
            <a:r>
              <a:rPr lang="en-US" dirty="0"/>
              <a:t>3) </a:t>
            </a:r>
            <a:r>
              <a:rPr lang="en-US" dirty="0" err="1"/>
              <a:t>Det</a:t>
            </a:r>
            <a:r>
              <a:rPr lang="en-US" dirty="0"/>
              <a:t> -&gt; {the}; </a:t>
            </a:r>
            <a:r>
              <a:rPr lang="ru-RU" dirty="0"/>
              <a:t>(4) </a:t>
            </a:r>
            <a:r>
              <a:rPr lang="en-US" dirty="0"/>
              <a:t>N -&gt; {boy, …}</a:t>
            </a:r>
          </a:p>
          <a:p>
            <a:pPr lvl="1">
              <a:defRPr/>
            </a:pPr>
            <a:r>
              <a:rPr lang="ru-RU" dirty="0"/>
              <a:t>(5</a:t>
            </a:r>
            <a:r>
              <a:rPr lang="en-US" dirty="0"/>
              <a:t>) </a:t>
            </a:r>
            <a:r>
              <a:rPr lang="ru-RU" dirty="0"/>
              <a:t>Двигаемся вправо</a:t>
            </a:r>
          </a:p>
          <a:p>
            <a:pPr lvl="1">
              <a:defRPr/>
            </a:pPr>
            <a:r>
              <a:rPr lang="en-US" dirty="0"/>
              <a:t>VP -&gt; V NP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 Добавляем «</a:t>
            </a:r>
            <a:r>
              <a:rPr lang="en-US" dirty="0"/>
              <a:t>ball</a:t>
            </a:r>
            <a:r>
              <a:rPr lang="ru-RU" dirty="0"/>
              <a:t>» в правило (4)</a:t>
            </a:r>
          </a:p>
          <a:p>
            <a:pPr lvl="1">
              <a:defRPr/>
            </a:pPr>
            <a:r>
              <a:rPr lang="ru-RU" dirty="0"/>
              <a:t>(4</a:t>
            </a:r>
            <a:r>
              <a:rPr lang="en-US" dirty="0"/>
              <a:t>’</a:t>
            </a:r>
            <a:r>
              <a:rPr lang="ru-RU" dirty="0"/>
              <a:t>) </a:t>
            </a:r>
            <a:r>
              <a:rPr lang="en-US" dirty="0"/>
              <a:t>N -&gt; {boy, ball}</a:t>
            </a:r>
          </a:p>
        </p:txBody>
      </p:sp>
      <p:grpSp>
        <p:nvGrpSpPr>
          <p:cNvPr id="70660" name="Группа 47"/>
          <p:cNvGrpSpPr>
            <a:grpSpLocks/>
          </p:cNvGrpSpPr>
          <p:nvPr/>
        </p:nvGrpSpPr>
        <p:grpSpPr bwMode="auto">
          <a:xfrm>
            <a:off x="2063750" y="1700213"/>
            <a:ext cx="2914650" cy="2868612"/>
            <a:chOff x="539552" y="1700808"/>
            <a:chExt cx="2914733" cy="2867528"/>
          </a:xfrm>
        </p:grpSpPr>
        <p:sp>
          <p:nvSpPr>
            <p:cNvPr id="70670" name="TextBox 9"/>
            <p:cNvSpPr txBox="1">
              <a:spLocks noChangeArrowheads="1"/>
            </p:cNvSpPr>
            <p:nvPr/>
          </p:nvSpPr>
          <p:spPr bwMode="auto">
            <a:xfrm>
              <a:off x="1475656" y="1700808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S</a:t>
              </a:r>
            </a:p>
          </p:txBody>
        </p:sp>
        <p:sp>
          <p:nvSpPr>
            <p:cNvPr id="70671" name="TextBox 10"/>
            <p:cNvSpPr txBox="1">
              <a:spLocks noChangeArrowheads="1"/>
            </p:cNvSpPr>
            <p:nvPr/>
          </p:nvSpPr>
          <p:spPr bwMode="auto">
            <a:xfrm>
              <a:off x="539552" y="2420888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NP</a:t>
              </a:r>
            </a:p>
          </p:txBody>
        </p:sp>
        <p:sp>
          <p:nvSpPr>
            <p:cNvPr id="70672" name="TextBox 14"/>
            <p:cNvSpPr txBox="1">
              <a:spLocks noChangeArrowheads="1"/>
            </p:cNvSpPr>
            <p:nvPr/>
          </p:nvSpPr>
          <p:spPr bwMode="auto">
            <a:xfrm>
              <a:off x="2051720" y="2420888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VP</a:t>
              </a:r>
            </a:p>
          </p:txBody>
        </p:sp>
        <p:sp>
          <p:nvSpPr>
            <p:cNvPr id="70673" name="TextBox 16"/>
            <p:cNvSpPr txBox="1">
              <a:spLocks noChangeArrowheads="1"/>
            </p:cNvSpPr>
            <p:nvPr/>
          </p:nvSpPr>
          <p:spPr bwMode="auto">
            <a:xfrm>
              <a:off x="1727684" y="3003020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</a:t>
              </a:r>
            </a:p>
          </p:txBody>
        </p:sp>
        <p:sp>
          <p:nvSpPr>
            <p:cNvPr id="70674" name="TextBox 17"/>
            <p:cNvSpPr txBox="1">
              <a:spLocks noChangeArrowheads="1"/>
            </p:cNvSpPr>
            <p:nvPr/>
          </p:nvSpPr>
          <p:spPr bwMode="auto">
            <a:xfrm>
              <a:off x="2327164" y="2978075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NP</a:t>
              </a:r>
            </a:p>
          </p:txBody>
        </p:sp>
        <p:sp>
          <p:nvSpPr>
            <p:cNvPr id="70675" name="TextBox 18"/>
            <p:cNvSpPr txBox="1">
              <a:spLocks noChangeArrowheads="1"/>
            </p:cNvSpPr>
            <p:nvPr/>
          </p:nvSpPr>
          <p:spPr bwMode="auto">
            <a:xfrm>
              <a:off x="2086691" y="3493153"/>
              <a:ext cx="6480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Det</a:t>
              </a:r>
            </a:p>
          </p:txBody>
        </p:sp>
        <p:sp>
          <p:nvSpPr>
            <p:cNvPr id="70676" name="TextBox 19"/>
            <p:cNvSpPr txBox="1">
              <a:spLocks noChangeArrowheads="1"/>
            </p:cNvSpPr>
            <p:nvPr/>
          </p:nvSpPr>
          <p:spPr bwMode="auto">
            <a:xfrm>
              <a:off x="2914909" y="3493668"/>
              <a:ext cx="538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</a:t>
              </a:r>
            </a:p>
          </p:txBody>
        </p:sp>
        <p:sp>
          <p:nvSpPr>
            <p:cNvPr id="70677" name="TextBox 11"/>
            <p:cNvSpPr txBox="1">
              <a:spLocks noChangeArrowheads="1"/>
            </p:cNvSpPr>
            <p:nvPr/>
          </p:nvSpPr>
          <p:spPr bwMode="auto">
            <a:xfrm>
              <a:off x="752317" y="3460639"/>
              <a:ext cx="669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boy</a:t>
              </a:r>
            </a:p>
          </p:txBody>
        </p:sp>
        <p:sp>
          <p:nvSpPr>
            <p:cNvPr id="70678" name="TextBox 21"/>
            <p:cNvSpPr txBox="1">
              <a:spLocks noChangeArrowheads="1"/>
            </p:cNvSpPr>
            <p:nvPr/>
          </p:nvSpPr>
          <p:spPr bwMode="auto">
            <a:xfrm>
              <a:off x="1643088" y="3684496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hit</a:t>
              </a:r>
            </a:p>
          </p:txBody>
        </p:sp>
        <p:sp>
          <p:nvSpPr>
            <p:cNvPr id="70679" name="TextBox 22"/>
            <p:cNvSpPr txBox="1">
              <a:spLocks noChangeArrowheads="1"/>
            </p:cNvSpPr>
            <p:nvPr/>
          </p:nvSpPr>
          <p:spPr bwMode="auto">
            <a:xfrm>
              <a:off x="2086691" y="4106671"/>
              <a:ext cx="6871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the</a:t>
              </a:r>
            </a:p>
          </p:txBody>
        </p:sp>
        <p:sp>
          <p:nvSpPr>
            <p:cNvPr id="70680" name="TextBox 23"/>
            <p:cNvSpPr txBox="1">
              <a:spLocks noChangeArrowheads="1"/>
            </p:cNvSpPr>
            <p:nvPr/>
          </p:nvSpPr>
          <p:spPr bwMode="auto">
            <a:xfrm>
              <a:off x="2801970" y="4095434"/>
              <a:ext cx="6523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ball</a:t>
              </a:r>
            </a:p>
          </p:txBody>
        </p:sp>
        <p:cxnSp>
          <p:nvCxnSpPr>
            <p:cNvPr id="14" name="Прямая соединительная линия 13"/>
            <p:cNvCxnSpPr>
              <a:endCxn id="70671" idx="0"/>
            </p:cNvCxnSpPr>
            <p:nvPr/>
          </p:nvCxnSpPr>
          <p:spPr>
            <a:xfrm flipH="1">
              <a:off x="863411" y="2089598"/>
              <a:ext cx="612792" cy="331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1796888" y="2065795"/>
              <a:ext cx="441338" cy="3586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endCxn id="70674" idx="0"/>
            </p:cNvCxnSpPr>
            <p:nvPr/>
          </p:nvCxnSpPr>
          <p:spPr>
            <a:xfrm>
              <a:off x="2379517" y="2759270"/>
              <a:ext cx="271470" cy="218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1933417" y="2776726"/>
              <a:ext cx="366723" cy="265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906429" y="3392444"/>
              <a:ext cx="1587" cy="298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2703377" y="3333728"/>
              <a:ext cx="271470" cy="2189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2404918" y="3341663"/>
              <a:ext cx="300046" cy="18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2300140" y="3858992"/>
              <a:ext cx="0" cy="2904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endCxn id="70680" idx="0"/>
            </p:cNvCxnSpPr>
            <p:nvPr/>
          </p:nvCxnSpPr>
          <p:spPr>
            <a:xfrm>
              <a:off x="3119313" y="3895490"/>
              <a:ext cx="9525" cy="1999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61" name="TextBox 51"/>
          <p:cNvSpPr txBox="1">
            <a:spLocks noChangeArrowheads="1"/>
          </p:cNvSpPr>
          <p:nvPr/>
        </p:nvSpPr>
        <p:spPr bwMode="auto">
          <a:xfrm>
            <a:off x="2398713" y="2962276"/>
            <a:ext cx="538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2592389" y="3319464"/>
            <a:ext cx="9525" cy="2000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3" name="TextBox 53"/>
          <p:cNvSpPr txBox="1">
            <a:spLocks noChangeArrowheads="1"/>
          </p:cNvSpPr>
          <p:nvPr/>
        </p:nvSpPr>
        <p:spPr bwMode="auto">
          <a:xfrm>
            <a:off x="1751013" y="2921001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Det</a:t>
            </a:r>
          </a:p>
        </p:txBody>
      </p:sp>
      <p:sp>
        <p:nvSpPr>
          <p:cNvPr id="70664" name="TextBox 54"/>
          <p:cNvSpPr txBox="1">
            <a:spLocks noChangeArrowheads="1"/>
          </p:cNvSpPr>
          <p:nvPr/>
        </p:nvSpPr>
        <p:spPr bwMode="auto">
          <a:xfrm>
            <a:off x="1722439" y="3460751"/>
            <a:ext cx="687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2019300" y="3251201"/>
            <a:ext cx="0" cy="290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032000" y="2822576"/>
            <a:ext cx="300038" cy="188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2363788" y="2800351"/>
            <a:ext cx="271462" cy="219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8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для многих задач автоматического анализа текста</a:t>
            </a:r>
            <a:r>
              <a:rPr lang="en-US" sz="2400" dirty="0">
                <a:ea typeface="ＭＳ Ｐゴシック" panose="020B0600070205080204" pitchFamily="34" charset="-128"/>
              </a:rPr>
              <a:t>/</a:t>
            </a:r>
            <a:r>
              <a:rPr lang="ru-RU" sz="2400" dirty="0">
                <a:ea typeface="ＭＳ Ｐゴシック" panose="020B0600070205080204" pitchFamily="34" charset="-128"/>
              </a:rPr>
              <a:t>контента требуются знания о иерархической организации предложения 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основные базовые модели представления синтаксических зависимостей: грамматика непосредственных составляющих и грамматика зависимостей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проблемы синтаксического анализа: омонимия, разрывы и перемещение составляющих (свободный порядок слов), синтаксические нули, определение вершин и др.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для моделирования деревьев непосредственных составляющих используются контекстно-свободные грамматики </a:t>
            </a:r>
            <a:r>
              <a:rPr lang="ru-RU" sz="2000" dirty="0">
                <a:ea typeface="ＭＳ Ｐゴシック" panose="020B0600070205080204" pitchFamily="34" charset="-128"/>
              </a:rPr>
              <a:t>(но: проблемы с моделированием согласования, </a:t>
            </a:r>
            <a:r>
              <a:rPr lang="ru-RU" sz="2000" dirty="0" err="1">
                <a:ea typeface="ＭＳ Ｐゴシック" panose="020B0600070205080204" pitchFamily="34" charset="-128"/>
              </a:rPr>
              <a:t>субкатегоризации</a:t>
            </a:r>
            <a:r>
              <a:rPr lang="ru-RU" sz="2000" dirty="0">
                <a:ea typeface="ＭＳ Ｐゴシック" panose="020B0600070205080204" pitchFamily="34" charset="-128"/>
              </a:rPr>
              <a:t> и разрывными единицами)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контекстно-свободную грамматику часто извлекают из </a:t>
            </a:r>
            <a:r>
              <a:rPr lang="ru-RU" sz="2400" dirty="0" err="1">
                <a:ea typeface="ＭＳ Ｐゴシック" panose="020B0600070205080204" pitchFamily="34" charset="-128"/>
              </a:rPr>
              <a:t>Трибанков</a:t>
            </a:r>
            <a:r>
              <a:rPr lang="ru-RU" sz="2400" dirty="0">
                <a:ea typeface="ＭＳ Ｐゴシック" panose="020B0600070205080204" pitchFamily="34" charset="-128"/>
              </a:rPr>
              <a:t> – синтаксически размеченных корпусов</a:t>
            </a: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a typeface="ＭＳ Ｐゴシック" panose="020B0600070205080204" pitchFamily="34" charset="-128"/>
              </a:rPr>
              <a:t>задача найти правильный синтаксический разбор сводится к нахождению цепочки правил, с помощью которых можно породить данное предложение </a:t>
            </a:r>
          </a:p>
          <a:p>
            <a:pPr>
              <a:spcBef>
                <a:spcPts val="18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71683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2C68B-27BB-4B41-A62F-7AF5A26D9D52}" type="slidenum">
              <a:rPr lang="ru-RU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ru-RU" altLang="en-US" sz="1200">
              <a:latin typeface="Arial" panose="020B0604020202020204" pitchFamily="34" charset="0"/>
            </a:endParaRPr>
          </a:p>
        </p:txBody>
      </p:sp>
      <p:sp>
        <p:nvSpPr>
          <p:cNvPr id="71684" name="Нижний колонтитул 4"/>
          <p:cNvSpPr>
            <a:spLocks noGrp="1"/>
          </p:cNvSpPr>
          <p:nvPr>
            <p:ph type="ftr" sz="quarter" idx="4294967295"/>
          </p:nvPr>
        </p:nvSpPr>
        <p:spPr>
          <a:xfrm>
            <a:off x="9296400" y="624840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>
                <a:latin typeface="Arial" panose="020B0604020202020204" pitchFamily="34" charset="0"/>
              </a:rPr>
              <a:t>АвтОбрЕЯ 2019. ВШЭ</a:t>
            </a:r>
          </a:p>
        </p:txBody>
      </p:sp>
    </p:spTree>
    <p:extLst>
      <p:ext uri="{BB962C8B-B14F-4D97-AF65-F5344CB8AC3E}">
        <p14:creationId xmlns:p14="http://schemas.microsoft.com/office/powerpoint/2010/main" val="2649770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12" y="1921681"/>
            <a:ext cx="7229776" cy="3883000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Частичный синтаксический анализ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4156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88" y="1600200"/>
            <a:ext cx="8229023" cy="4525963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Примеры правил разбиения на группы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1330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60" y="1600200"/>
            <a:ext cx="6885879" cy="4525963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Частичный синтаксический анализ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58633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07" y="1600200"/>
            <a:ext cx="6353585" cy="4525963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Частичный синтаксический анализ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4622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hlink"/>
              </a:buClr>
              <a:buSzPct val="25000"/>
              <a:buNone/>
            </a:pP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Выделение терминологических словосочетаний (коллокаций) и именованных сущностей</a:t>
            </a:r>
          </a:p>
          <a:p>
            <a:pPr lvl="0">
              <a:spcBef>
                <a:spcPts val="640"/>
              </a:spcBef>
              <a:buClr>
                <a:schemeClr val="hlink"/>
              </a:buClr>
              <a:buSzPct val="70000"/>
              <a:buFont typeface="Arial"/>
              <a:buChar char="•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шел с [начальником отдела [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борьбе ...]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NP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</a:t>
            </a: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 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Он [шел [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по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земле]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VP</a:t>
            </a:r>
          </a:p>
          <a:p>
            <a:pPr lvl="0">
              <a:spcBef>
                <a:spcPts val="2400"/>
              </a:spcBef>
              <a:buClr>
                <a:schemeClr val="hlink"/>
              </a:buClr>
              <a:buSzPct val="70000"/>
              <a:buFont typeface="Arial"/>
              <a:buChar char="•"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[Уполномоченный президента [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Краснодарском крае]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NP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	</a:t>
            </a:r>
            <a:r>
              <a:rPr lang="ru-RU" dirty="0" err="1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vs</a:t>
            </a:r>
            <a:r>
              <a:rPr lang="ru-RU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.</a:t>
            </a:r>
          </a:p>
          <a:p>
            <a:pPr marL="0" lvl="0" indent="0">
              <a:spcBef>
                <a:spcPts val="640"/>
              </a:spcBef>
              <a:buClr>
                <a:schemeClr val="hlink"/>
              </a:buClr>
              <a:buSzPct val="25000"/>
              <a:buNone/>
            </a:pP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[[</a:t>
            </a:r>
            <a:r>
              <a:rPr lang="ru-RU" b="1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В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краснодарском крае]</a:t>
            </a:r>
            <a:r>
              <a:rPr lang="ru-RU" i="1" baseline="-250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PP</a:t>
            </a:r>
            <a:r>
              <a:rPr lang="ru-RU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 произошло ...]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ru-RU" sz="2400" b="1" i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5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401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Синтаксический анализ - </a:t>
            </a:r>
            <a:r>
              <a:rPr lang="en-US" dirty="0"/>
              <a:t>parsing</a:t>
            </a:r>
            <a:endParaRPr lang="ru-RU" dirty="0"/>
          </a:p>
          <a:p>
            <a:r>
              <a:rPr lang="ru-RU" dirty="0"/>
              <a:t>Анализ с помощью КС-грамматик (</a:t>
            </a:r>
            <a:r>
              <a:rPr lang="en-US" dirty="0"/>
              <a:t>Context Free Grammar, CFG) </a:t>
            </a:r>
            <a:endParaRPr lang="ru-RU" dirty="0"/>
          </a:p>
          <a:p>
            <a:pPr lvl="1"/>
            <a:r>
              <a:rPr lang="ru-RU" dirty="0"/>
              <a:t>Предложению ставится в соответствие множество вложенных составляющих</a:t>
            </a:r>
          </a:p>
          <a:p>
            <a:pPr marL="342900" lvl="1" indent="-342900">
              <a:buClr>
                <a:schemeClr val="hlink"/>
              </a:buClr>
            </a:pPr>
            <a:r>
              <a:rPr lang="ru-RU" sz="3200" dirty="0">
                <a:ea typeface="+mn-ea"/>
                <a:cs typeface="+mn-cs"/>
              </a:rPr>
              <a:t>Анализ предложения – поставить в соответствие предложению цепочку правил, порождающих это предложение</a:t>
            </a:r>
          </a:p>
          <a:p>
            <a:pPr marL="342900" lvl="1" indent="-342900">
              <a:buClr>
                <a:schemeClr val="hlink"/>
              </a:buClr>
            </a:pPr>
            <a:r>
              <a:rPr lang="ru-RU" sz="3200" dirty="0">
                <a:ea typeface="+mn-ea"/>
                <a:cs typeface="+mn-cs"/>
              </a:rPr>
              <a:t>Правила берутся из </a:t>
            </a:r>
            <a:r>
              <a:rPr lang="ru-RU" sz="3200" dirty="0" err="1">
                <a:ea typeface="+mn-ea"/>
                <a:cs typeface="+mn-cs"/>
              </a:rPr>
              <a:t>трибанков</a:t>
            </a:r>
            <a:r>
              <a:rPr lang="en-US" sz="3200" dirty="0">
                <a:ea typeface="+mn-ea"/>
                <a:cs typeface="+mn-cs"/>
              </a:rPr>
              <a:t> (</a:t>
            </a:r>
            <a:r>
              <a:rPr lang="ru-RU" sz="3200" dirty="0">
                <a:ea typeface="+mn-ea"/>
                <a:cs typeface="+mn-cs"/>
              </a:rPr>
              <a:t>например, </a:t>
            </a:r>
            <a:r>
              <a:rPr lang="en-US" sz="3200" dirty="0">
                <a:ea typeface="+mn-ea"/>
                <a:cs typeface="+mn-cs"/>
              </a:rPr>
              <a:t>PENN Treebank)</a:t>
            </a:r>
          </a:p>
          <a:p>
            <a:pPr marL="0" lvl="1" indent="0">
              <a:buClr>
                <a:schemeClr val="hlink"/>
              </a:buClr>
              <a:buNone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НС парсеры. Резюме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8657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>
                <a:ea typeface="+mn-ea"/>
                <a:cs typeface="+mn-cs"/>
              </a:rPr>
              <a:t>Проблемы НС представления: </a:t>
            </a:r>
          </a:p>
          <a:p>
            <a:pPr lvl="1"/>
            <a:r>
              <a:rPr lang="ru-RU" sz="2800" dirty="0" err="1">
                <a:ea typeface="+mn-ea"/>
                <a:cs typeface="+mn-cs"/>
              </a:rPr>
              <a:t>субкатегоризация</a:t>
            </a:r>
            <a:r>
              <a:rPr lang="ru-RU" sz="2800" dirty="0">
                <a:ea typeface="+mn-ea"/>
                <a:cs typeface="+mn-cs"/>
              </a:rPr>
              <a:t> – например, разное глагольное управление</a:t>
            </a:r>
          </a:p>
          <a:p>
            <a:pPr lvl="1"/>
            <a:r>
              <a:rPr lang="ru-RU" dirty="0">
                <a:ea typeface="+mn-ea"/>
                <a:cs typeface="+mn-cs"/>
              </a:rPr>
              <a:t>дальние связи – например, согласование </a:t>
            </a:r>
          </a:p>
          <a:p>
            <a:pPr lvl="1"/>
            <a:r>
              <a:rPr lang="ru-RU" sz="2800" dirty="0">
                <a:ea typeface="+mn-ea"/>
                <a:cs typeface="+mn-cs"/>
              </a:rPr>
              <a:t>разрывные составляющие (например, свободный порядок слов)</a:t>
            </a:r>
          </a:p>
          <a:p>
            <a:pPr marL="457200" lvl="1" indent="0">
              <a:buNone/>
            </a:pPr>
            <a:r>
              <a:rPr lang="ru-RU" dirty="0">
                <a:ea typeface="+mn-ea"/>
                <a:cs typeface="+mn-cs"/>
              </a:rPr>
              <a:t>(см., например, </a:t>
            </a:r>
            <a:r>
              <a:rPr lang="ru-RU" dirty="0"/>
              <a:t>А. А. </a:t>
            </a:r>
            <a:r>
              <a:rPr lang="ru-RU" dirty="0" err="1"/>
              <a:t>Перекрестенко</a:t>
            </a:r>
            <a:r>
              <a:rPr lang="ru-RU" dirty="0"/>
              <a:t> «Разработка </a:t>
            </a:r>
            <a:r>
              <a:rPr lang="ru-RU" dirty="0" err="1"/>
              <a:t>парсера</a:t>
            </a:r>
            <a:r>
              <a:rPr lang="ru-RU" dirty="0"/>
              <a:t> и модуля унификации для синтаксического процессора» (</a:t>
            </a:r>
            <a:r>
              <a:rPr lang="en-US" dirty="0"/>
              <a:t>http://www.dialog-21.ru/Archive/2005/Perekrestenko%20A/PerekrestenkoA.pdf</a:t>
            </a:r>
            <a:r>
              <a:rPr lang="ru-RU" dirty="0"/>
              <a:t>)</a:t>
            </a:r>
            <a:r>
              <a:rPr lang="ru-RU" dirty="0">
                <a:ea typeface="+mn-ea"/>
                <a:cs typeface="+mn-cs"/>
              </a:rPr>
              <a:t>  - аппарат смещенных категорий</a:t>
            </a:r>
            <a:endParaRPr lang="ru-RU" sz="2800" dirty="0">
              <a:ea typeface="+mn-ea"/>
              <a:cs typeface="+mn-cs"/>
            </a:endParaRPr>
          </a:p>
          <a:p>
            <a:pPr lvl="1"/>
            <a:endParaRPr lang="en-US" sz="2800" dirty="0"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148080" y="-80962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НС-парсеры. Резюме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1628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/>
              <a:t>Алгоритмы: </a:t>
            </a:r>
            <a:r>
              <a:rPr lang="ru-RU" sz="2800" dirty="0"/>
              <a:t>метод рекурсивного спуска (</a:t>
            </a:r>
            <a:r>
              <a:rPr lang="ru-RU" sz="2800" dirty="0" err="1"/>
              <a:t>top-down</a:t>
            </a:r>
            <a:r>
              <a:rPr lang="ru-RU" sz="2800" dirty="0"/>
              <a:t> </a:t>
            </a:r>
            <a:r>
              <a:rPr lang="ru-RU" sz="2800" dirty="0" err="1"/>
              <a:t>parsing</a:t>
            </a:r>
            <a:r>
              <a:rPr lang="ru-RU" sz="2800" dirty="0"/>
              <a:t>), восходящий анализ (</a:t>
            </a:r>
            <a:r>
              <a:rPr lang="en-GB" sz="2800" dirty="0"/>
              <a:t>bottom-up parsing)</a:t>
            </a:r>
            <a:r>
              <a:rPr lang="ru-RU" sz="2800" dirty="0"/>
              <a:t>, алгоритм Кока-</a:t>
            </a:r>
            <a:r>
              <a:rPr lang="ru-RU" sz="2800" dirty="0" err="1"/>
              <a:t>Янгера</a:t>
            </a:r>
            <a:r>
              <a:rPr lang="ru-RU" sz="2800" dirty="0"/>
              <a:t>-</a:t>
            </a:r>
            <a:r>
              <a:rPr lang="ru-RU" sz="2800" dirty="0" err="1"/>
              <a:t>Касами</a:t>
            </a:r>
            <a:r>
              <a:rPr lang="ru-RU" sz="2800" dirty="0"/>
              <a:t> (</a:t>
            </a:r>
            <a:r>
              <a:rPr lang="en-GB" sz="2800" dirty="0"/>
              <a:t>CKY Parsing)</a:t>
            </a:r>
            <a:r>
              <a:rPr lang="ru-RU" sz="2800" dirty="0"/>
              <a:t>, алгоритм </a:t>
            </a:r>
            <a:r>
              <a:rPr lang="ru-RU" sz="2800" dirty="0" err="1"/>
              <a:t>Эрли</a:t>
            </a:r>
            <a:r>
              <a:rPr lang="ru-RU" sz="2800" dirty="0"/>
              <a:t> (</a:t>
            </a:r>
            <a:r>
              <a:rPr lang="en-GB" sz="2800" dirty="0" err="1"/>
              <a:t>Earley</a:t>
            </a:r>
            <a:r>
              <a:rPr lang="en-GB" sz="2800" dirty="0"/>
              <a:t> parser)</a:t>
            </a:r>
            <a:r>
              <a:rPr lang="ru-RU" sz="2800" dirty="0"/>
              <a:t> – </a:t>
            </a:r>
            <a:r>
              <a:rPr lang="en-US" sz="2800" dirty="0"/>
              <a:t>chart-parsing</a:t>
            </a:r>
          </a:p>
          <a:p>
            <a:pPr marL="0" indent="0">
              <a:buNone/>
              <a:defRPr/>
            </a:pPr>
            <a:r>
              <a:rPr lang="ru-RU" sz="2800" dirty="0"/>
              <a:t>(</a:t>
            </a:r>
            <a:r>
              <a:rPr lang="en-US" sz="2800" dirty="0"/>
              <a:t>CYK</a:t>
            </a:r>
            <a:r>
              <a:rPr lang="ru-RU" sz="2800" dirty="0"/>
              <a:t> (или </a:t>
            </a:r>
            <a:r>
              <a:rPr lang="en-US" sz="2800" dirty="0"/>
              <a:t>CKY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алгоритм требует приведения в нормальную форму Хомского)</a:t>
            </a:r>
          </a:p>
          <a:p>
            <a:pPr>
              <a:defRPr/>
            </a:pPr>
            <a:r>
              <a:rPr lang="ru-RU" sz="2800" dirty="0"/>
              <a:t>«Усиление» синтаксического анализа с использованием КСГ (</a:t>
            </a:r>
            <a:r>
              <a:rPr lang="en-US" sz="2800" dirty="0"/>
              <a:t>CFG</a:t>
            </a:r>
            <a:r>
              <a:rPr lang="ru-RU" sz="2800" dirty="0"/>
              <a:t>):</a:t>
            </a:r>
          </a:p>
          <a:p>
            <a:pPr lvl="1">
              <a:defRPr/>
            </a:pPr>
            <a:r>
              <a:rPr lang="ru-RU" sz="2400" dirty="0"/>
              <a:t>Вероятностные КС-грамматики (</a:t>
            </a:r>
            <a:r>
              <a:rPr lang="en-US" sz="2400" dirty="0"/>
              <a:t>Probabilistic Context Free Grammar, PCFG)</a:t>
            </a:r>
          </a:p>
          <a:p>
            <a:pPr lvl="1">
              <a:defRPr/>
            </a:pPr>
            <a:r>
              <a:rPr lang="ru-RU" sz="2400" dirty="0" err="1"/>
              <a:t>Лексикализованные</a:t>
            </a:r>
            <a:r>
              <a:rPr lang="ru-RU" sz="2400" dirty="0"/>
              <a:t> КС-грамматики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НС-парсеры. Резюме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906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err="1"/>
              <a:t>Парсеры</a:t>
            </a:r>
            <a:r>
              <a:rPr lang="ru-RU" sz="2800" dirty="0"/>
              <a:t>:</a:t>
            </a:r>
          </a:p>
          <a:p>
            <a:pPr lvl="1">
              <a:defRPr/>
            </a:pPr>
            <a:r>
              <a:rPr lang="en-US" sz="2400" dirty="0">
                <a:effectLst/>
              </a:rPr>
              <a:t>The Stanford Parser</a:t>
            </a:r>
            <a:r>
              <a:rPr lang="ru-RU" sz="2400" dirty="0">
                <a:effectLst/>
              </a:rPr>
              <a:t> (</a:t>
            </a:r>
            <a:r>
              <a:rPr lang="en-US" sz="2400" dirty="0">
                <a:effectLst/>
                <a:hlinkClick r:id="rId2"/>
              </a:rPr>
              <a:t>http://nlp.stanford.edu/software/lex-parser.shtml</a:t>
            </a:r>
            <a:r>
              <a:rPr lang="ru-RU" sz="2400" dirty="0">
                <a:effectLst/>
              </a:rPr>
              <a:t>)</a:t>
            </a:r>
          </a:p>
          <a:p>
            <a:pPr marL="400050" lvl="1" indent="0">
              <a:buNone/>
              <a:defRPr/>
            </a:pPr>
            <a:r>
              <a:rPr lang="ru-RU" sz="2400" dirty="0">
                <a:effectLst/>
              </a:rPr>
              <a:t>(</a:t>
            </a:r>
            <a:r>
              <a:rPr lang="ru-RU" sz="2400" dirty="0" err="1">
                <a:effectLst/>
              </a:rPr>
              <a:t>демо</a:t>
            </a:r>
            <a:r>
              <a:rPr lang="ru-RU" sz="2400" dirty="0">
                <a:effectLst/>
              </a:rPr>
              <a:t>: </a:t>
            </a:r>
            <a:r>
              <a:rPr lang="en-US" sz="2400" dirty="0">
                <a:effectLst/>
                <a:hlinkClick r:id="rId3"/>
              </a:rPr>
              <a:t>http://nlp.stanford.edu:8080/parser/</a:t>
            </a:r>
            <a:r>
              <a:rPr lang="ru-RU" sz="2400" dirty="0">
                <a:effectLst/>
              </a:rPr>
              <a:t>)</a:t>
            </a:r>
          </a:p>
          <a:p>
            <a:pPr lvl="1">
              <a:defRPr/>
            </a:pPr>
            <a:r>
              <a:rPr lang="en-US" sz="2400" dirty="0">
                <a:effectLst/>
              </a:rPr>
              <a:t>NLTK </a:t>
            </a:r>
            <a:r>
              <a:rPr lang="en-US" sz="2400" dirty="0">
                <a:effectLst/>
                <a:hlinkClick r:id="rId4"/>
              </a:rPr>
              <a:t>http://www.nltk.org/book/ch08.html</a:t>
            </a:r>
            <a:r>
              <a:rPr lang="en-US" sz="2400" dirty="0">
                <a:effectLst/>
              </a:rPr>
              <a:t> </a:t>
            </a:r>
          </a:p>
          <a:p>
            <a:pPr lvl="1">
              <a:defRPr/>
            </a:pPr>
            <a:r>
              <a:rPr lang="en-US" sz="2400" dirty="0" err="1">
                <a:effectLst/>
              </a:rPr>
              <a:t>SharpNLP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hlinkClick r:id="rId5"/>
              </a:rPr>
              <a:t>https://sharpnlp.codeplex.com/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ru-RU" dirty="0"/>
              <a:t>Построить простую КС-грамматику для русского можно с помощью:</a:t>
            </a:r>
          </a:p>
          <a:p>
            <a:pPr lvl="1">
              <a:defRPr/>
            </a:pPr>
            <a:r>
              <a:rPr lang="ru-RU" dirty="0" err="1"/>
              <a:t>Томита-парсер</a:t>
            </a:r>
            <a:r>
              <a:rPr lang="ru-RU" dirty="0"/>
              <a:t> </a:t>
            </a:r>
            <a:r>
              <a:rPr lang="en-US" dirty="0">
                <a:hlinkClick r:id="rId6"/>
              </a:rPr>
              <a:t>https://tech.yandex.ru/tomita/</a:t>
            </a:r>
            <a:r>
              <a:rPr lang="ru-RU" dirty="0"/>
              <a:t>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9728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НС-парсеры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8424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/>
              <a:t>Неполный синтаксический анализ</a:t>
            </a:r>
            <a:r>
              <a:rPr lang="en-US" sz="2800" dirty="0"/>
              <a:t> (</a:t>
            </a:r>
            <a:r>
              <a:rPr lang="en-US" sz="2400" dirty="0"/>
              <a:t>Shallow parsing)</a:t>
            </a:r>
          </a:p>
          <a:p>
            <a:pPr>
              <a:defRPr/>
            </a:pPr>
            <a:r>
              <a:rPr lang="ru-RU" sz="2800" dirty="0"/>
              <a:t>Разбиение на группы (группировка) - </a:t>
            </a:r>
            <a:r>
              <a:rPr lang="en-US" sz="2800" dirty="0"/>
              <a:t>chunking</a:t>
            </a:r>
            <a:r>
              <a:rPr lang="ru-RU" sz="2800" dirty="0"/>
              <a:t>  - разбиение предложения на отрезки - </a:t>
            </a:r>
            <a:r>
              <a:rPr lang="ru-RU" sz="2800" dirty="0" err="1"/>
              <a:t>квазисоставляющие</a:t>
            </a:r>
            <a:r>
              <a:rPr lang="ru-RU" sz="2800" dirty="0"/>
              <a:t> определенного типа максимальной длины: конечные преобразователи, классификаторы (классифицируют словоформы как начало группы, середина группы, конец группы)</a:t>
            </a:r>
          </a:p>
          <a:p>
            <a:pPr>
              <a:defRPr/>
            </a:pPr>
            <a:r>
              <a:rPr lang="en-US" dirty="0"/>
              <a:t>Chunking - </a:t>
            </a:r>
            <a:r>
              <a:rPr lang="ru-RU" dirty="0"/>
              <a:t>разметка данных при машинном обучении - </a:t>
            </a:r>
            <a:r>
              <a:rPr lang="en-US" dirty="0"/>
              <a:t>bio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31520" y="0"/>
            <a:ext cx="10972800" cy="1143000"/>
          </a:xfrm>
        </p:spPr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0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FDE3D-1E1E-4CBE-8497-3D1C2DFF3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Зависимостный</a:t>
            </a:r>
            <a:r>
              <a:rPr lang="ru-RU" dirty="0"/>
              <a:t> </a:t>
            </a:r>
            <a:r>
              <a:rPr lang="ru-RU" dirty="0" err="1"/>
              <a:t>парсинг</a:t>
            </a:r>
            <a:r>
              <a:rPr lang="ru-RU" dirty="0"/>
              <a:t> </a:t>
            </a:r>
            <a:r>
              <a:rPr lang="en-US" dirty="0"/>
              <a:t>UD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BE9574-CC7F-4934-B67C-7C401349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28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7502" y="1600201"/>
            <a:ext cx="109728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3. </a:t>
            </a:r>
            <a:r>
              <a:rPr lang="en-US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UD</a:t>
            </a:r>
            <a:endParaRPr lang="ru-RU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56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9" y="2759242"/>
            <a:ext cx="6305550" cy="306740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57812" y="1336242"/>
          <a:ext cx="5839327" cy="3234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1934680473"/>
                    </a:ext>
                  </a:extLst>
                </a:gridCol>
                <a:gridCol w="1163053">
                  <a:extLst>
                    <a:ext uri="{9D8B030D-6E8A-4147-A177-3AD203B41FA5}">
                      <a16:colId xmlns:a16="http://schemas.microsoft.com/office/drawing/2014/main" val="1964602962"/>
                    </a:ext>
                  </a:extLst>
                </a:gridCol>
                <a:gridCol w="1220144">
                  <a:extLst>
                    <a:ext uri="{9D8B030D-6E8A-4147-A177-3AD203B41FA5}">
                      <a16:colId xmlns:a16="http://schemas.microsoft.com/office/drawing/2014/main" val="386998959"/>
                    </a:ext>
                  </a:extLst>
                </a:gridCol>
                <a:gridCol w="801161">
                  <a:extLst>
                    <a:ext uri="{9D8B030D-6E8A-4147-A177-3AD203B41FA5}">
                      <a16:colId xmlns:a16="http://schemas.microsoft.com/office/drawing/2014/main" val="610405884"/>
                    </a:ext>
                  </a:extLst>
                </a:gridCol>
                <a:gridCol w="310479">
                  <a:extLst>
                    <a:ext uri="{9D8B030D-6E8A-4147-A177-3AD203B41FA5}">
                      <a16:colId xmlns:a16="http://schemas.microsoft.com/office/drawing/2014/main" val="535337797"/>
                    </a:ext>
                  </a:extLst>
                </a:gridCol>
                <a:gridCol w="2023648">
                  <a:extLst>
                    <a:ext uri="{9D8B030D-6E8A-4147-A177-3AD203B41FA5}">
                      <a16:colId xmlns:a16="http://schemas.microsoft.com/office/drawing/2014/main" val="799739168"/>
                    </a:ext>
                  </a:extLst>
                </a:gridCol>
              </a:tblGrid>
              <a:tr h="359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Тем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discourse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85229424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fixed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4049031669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менее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менее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fixed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09198532"/>
                  </a:ext>
                </a:extLst>
              </a:tr>
              <a:tr h="297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экономика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экономика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NOUN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nsubj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629462100"/>
                  </a:ext>
                </a:extLst>
              </a:tr>
              <a:tr h="274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наших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наш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820996623"/>
                  </a:ext>
                </a:extLst>
              </a:tr>
              <a:tr h="3046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соседей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сосед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nmod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665918199"/>
                  </a:ext>
                </a:extLst>
              </a:tr>
              <a:tr h="349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идет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идти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root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760846186"/>
                  </a:ext>
                </a:extLst>
              </a:tr>
              <a:tr h="259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287725008"/>
                  </a:ext>
                </a:extLst>
              </a:tr>
              <a:tr h="29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дну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ден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obl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3143097177"/>
                  </a:ext>
                </a:extLst>
              </a:tr>
              <a:tr h="502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punct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19" marR="6019" marT="6019" marB="0" anchor="b"/>
                </a:tc>
                <a:extLst>
                  <a:ext uri="{0D108BD9-81ED-4DB2-BD59-A6C34878D82A}">
                    <a16:rowId xmlns:a16="http://schemas.microsoft.com/office/drawing/2014/main" val="233070018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0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idx="1"/>
          </p:nvPr>
        </p:nvSpPr>
        <p:spPr>
          <a:xfrm>
            <a:off x="570523" y="1404817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Разметка дерева зависимостей включает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связи между парами слов:  главное слово–зависимое (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head-dependent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направленные стрелки (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</a:t>
            </a:r>
            <a:r>
              <a:rPr lang="ru-RU" sz="2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arcs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именование разных типов синтаксических отношений (например, определительное отношение, обстоятельственное отношение и т.п.) – метки (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</a:t>
            </a:r>
            <a:r>
              <a:rPr lang="ru-RU" sz="2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грамматические категории (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теги частей речи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✓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Разметка дерева непосредственных составляющих подразумевает:</a:t>
            </a:r>
            <a:endParaRPr dirty="0"/>
          </a:p>
          <a:p>
            <a:pPr marL="685800" marR="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нетерминальные составляющие или фразовые категории (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non-terminal</a:t>
            </a:r>
            <a:r>
              <a:rPr lang="ru-RU" sz="2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685800" marR="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дополнительное именование возникающих в процессе деривации сложных синтаксических объектов (именная группа, предложная группа и т.п.) (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non-terminal</a:t>
            </a:r>
            <a:r>
              <a:rPr lang="ru-RU" sz="2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200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685800" marR="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категории (грамматические функции).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Гибридные системы могут включать все элементы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title" idx="4294967295"/>
          </p:nvPr>
        </p:nvSpPr>
        <p:spPr>
          <a:xfrm>
            <a:off x="2438400" y="-78153"/>
            <a:ext cx="8077199" cy="1195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зависимостей и НС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848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Повышенный интерес к анализу в терминах грамматики зависимостей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◮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CoNLL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-X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2006)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N-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grams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http://googleresearch.blogspot.ru/2013/05/syntactic-ngrams-over-time.html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https://books.google.com/ngrams/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http://nlp.stanford.edu/software/stanford-dependencies.shtml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 по разработке универсальных принципов аннотации в терминах зависимостей –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</a:t>
            </a:r>
            <a:endParaRPr lang="ru-RU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сегодня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 idx="4294967295"/>
          </p:nvPr>
        </p:nvSpPr>
        <p:spPr>
          <a:xfrm>
            <a:off x="2563446" y="-72536"/>
            <a:ext cx="7401170" cy="117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Мотивация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609600" y="1858689"/>
            <a:ext cx="10972800" cy="40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title" idx="4294967295"/>
          </p:nvPr>
        </p:nvSpPr>
        <p:spPr>
          <a:xfrm>
            <a:off x="2500922" y="-56904"/>
            <a:ext cx="9155723" cy="116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N-</a:t>
            </a:r>
            <a:r>
              <a:rPr lang="ru-RU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Grams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зав</a:t>
            </a:r>
            <a:r>
              <a:rPr lang="ru-RU" sz="3600" dirty="0"/>
              <a:t>и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симостями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066800" y="1780674"/>
            <a:ext cx="4563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Глава =&gt; Noun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24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Извлечение семантических ролей и фактов</a:t>
            </a: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ru-RU" sz="2400" dirty="0">
              <a:ea typeface="Garamond"/>
              <a:sym typeface="Garamond"/>
            </a:endParaRP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Кого Петров отправил в командировку</a:t>
            </a:r>
            <a:r>
              <a:rPr lang="en-US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?</a:t>
            </a:r>
            <a:endParaRPr lang="ru-RU" sz="2400" i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r>
              <a:rPr lang="ru-RU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Кто был отправлен Петровым в командировку</a:t>
            </a:r>
            <a:r>
              <a:rPr lang="en-US" sz="2400" i="1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?</a:t>
            </a:r>
            <a:endParaRPr lang="ru-RU" sz="2400" i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  <a:p>
            <a:pPr>
              <a:spcBef>
                <a:spcPts val="0"/>
              </a:spcBef>
              <a:buClr>
                <a:srgbClr val="B7CFFF"/>
              </a:buClr>
              <a:buSzPct val="70000"/>
              <a:buFont typeface="Noto Sans Symbols"/>
              <a:buChar char="■"/>
            </a:pPr>
            <a:endParaRPr lang="ru-RU" sz="2400" i="1" dirty="0">
              <a:latin typeface="Calibri Light" panose="020F0302020204030204" pitchFamily="34" charset="0"/>
              <a:ea typeface="Garamond"/>
              <a:cs typeface="Calibri Light" panose="020F0302020204030204" pitchFamily="34" charset="0"/>
              <a:sym typeface="Garamon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6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45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idx="1"/>
          </p:nvPr>
        </p:nvSpPr>
        <p:spPr>
          <a:xfrm>
            <a:off x="211016" y="1443894"/>
            <a:ext cx="425938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dirty="0"/>
              <a:t>Направленный граф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dirty="0"/>
              <a:t>множество узлов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dirty="0" err="1"/>
              <a:t>токенов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dirty="0"/>
              <a:t>множество направленных связей 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(стрелок,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зависимостных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отношений,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dirty="0"/>
              <a:t>функция приписывания тега связи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dirty="0"/>
              <a:t>типы зависимостей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Пример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4294967295"/>
          </p:nvPr>
        </p:nvSpPr>
        <p:spPr>
          <a:xfrm>
            <a:off x="2493108" y="-72536"/>
            <a:ext cx="8784492" cy="117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Представление синтаксической структуры в терминах зависимостей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3" y="1499821"/>
            <a:ext cx="7195116" cy="424448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 idx="4294967295"/>
          </p:nvPr>
        </p:nvSpPr>
        <p:spPr>
          <a:xfrm>
            <a:off x="3243385" y="-72536"/>
            <a:ext cx="48064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453190" y="1584994"/>
            <a:ext cx="10109302" cy="270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единственность вершины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связанность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ацикличность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проективность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idx="1"/>
          </p:nvPr>
        </p:nvSpPr>
        <p:spPr>
          <a:xfrm>
            <a:off x="578338" y="143607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Критерий установления связи между H и D в конструкции C [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Zwicky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1985,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Hudson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1990]</a:t>
            </a:r>
            <a:endParaRPr sz="2400" dirty="0"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определяет синтаксическую категории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С.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замещать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 семантическую категорию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уточняет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обязательно,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опционально</a:t>
            </a:r>
            <a:endParaRPr sz="2400" dirty="0"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400" i="1" dirty="0"/>
              <a:t>H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накладывает селективные ограничения на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определяет, обязательно ли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Грамматические характеристики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зависят от свойств 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(согласование или управление)</a:t>
            </a:r>
            <a:endParaRPr sz="2400" dirty="0"/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Линейная позиция </a:t>
            </a:r>
            <a:r>
              <a:rPr lang="ru-RU" sz="2400" i="1" dirty="0"/>
              <a:t>D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определяется по отношению к H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4294967295"/>
          </p:nvPr>
        </p:nvSpPr>
        <p:spPr>
          <a:xfrm>
            <a:off x="2375876" y="146294"/>
            <a:ext cx="9440985" cy="79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Критерии выделения главного </a:t>
            </a:r>
            <a:r>
              <a:rPr lang="ru-RU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зависимого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06277" y="1836616"/>
            <a:ext cx="3337170" cy="7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/>
              <a:t>эндоцентричность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309076" y="5039825"/>
            <a:ext cx="9077571" cy="7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морфосинтаксический локус – под воздействием контекста меняется </a:t>
            </a:r>
            <a:r>
              <a:rPr lang="en-US" sz="2400" dirty="0"/>
              <a:t>H</a:t>
            </a:r>
            <a:r>
              <a:rPr lang="ru-RU" sz="2400" dirty="0"/>
              <a:t>, но не </a:t>
            </a:r>
            <a:r>
              <a:rPr lang="en-US" sz="2400" dirty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8814" y="1258277"/>
            <a:ext cx="8200355" cy="506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Семантические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синтаксические (морфологические) критерии</a:t>
            </a:r>
            <a:endParaRPr dirty="0"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большой стол  		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модификатор-вершина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атрибутивное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красиво пел 		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модификатор-вершина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обстоятельственное</a:t>
            </a:r>
            <a:endParaRPr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Эндецентричность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экзоцентричность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вижу два стола	</a:t>
            </a:r>
            <a:r>
              <a:rPr lang="ru-RU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N-GEN		</a:t>
            </a:r>
            <a:r>
              <a:rPr lang="ru-RU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Num-Неодуш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N-</a:t>
            </a:r>
            <a:r>
              <a:rPr lang="ru-RU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Неодуш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вижу двух человек	</a:t>
            </a:r>
            <a:r>
              <a:rPr lang="ru-RU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N-GEN		</a:t>
            </a:r>
            <a:r>
              <a:rPr lang="ru-RU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Num-одуш</a:t>
            </a:r>
            <a:r>
              <a:rPr lang="ru-RU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N-</a:t>
            </a:r>
            <a:r>
              <a:rPr lang="ru-RU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одуш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 idx="4294967295"/>
          </p:nvPr>
        </p:nvSpPr>
        <p:spPr>
          <a:xfrm>
            <a:off x="2454031" y="0"/>
            <a:ext cx="9128369" cy="89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Критерии выделения главного </a:t>
            </a:r>
            <a:r>
              <a:rPr lang="ru-RU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зависимого. Проблемы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/>
          <p:nvPr/>
        </p:nvSpPr>
        <p:spPr>
          <a:xfrm flipH="1">
            <a:off x="8201140" y="3630682"/>
            <a:ext cx="946500" cy="232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4600073" y="3580882"/>
            <a:ext cx="1259400" cy="282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4600073" y="4438231"/>
            <a:ext cx="1259400" cy="264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7"/>
          <p:cNvSpPr/>
          <p:nvPr/>
        </p:nvSpPr>
        <p:spPr>
          <a:xfrm flipH="1">
            <a:off x="8109490" y="4429081"/>
            <a:ext cx="1129800" cy="2823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3" name="Google Shape;323;p40"/>
          <p:cNvSpPr txBox="1">
            <a:spLocks noGrp="1"/>
          </p:cNvSpPr>
          <p:nvPr>
            <p:ph type="title" idx="4294967295"/>
          </p:nvPr>
        </p:nvSpPr>
        <p:spPr>
          <a:xfrm>
            <a:off x="2563447" y="146296"/>
            <a:ext cx="7448062" cy="74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Сложные случаи: </a:t>
            </a:r>
            <a:r>
              <a:rPr lang="ru-RU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непроективность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562" y="1505509"/>
            <a:ext cx="10255945" cy="479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главенство полнозначных слов; они связываются отношением зависимости напрямую, а не через функциональные категории (через служебные слова) (</a:t>
            </a:r>
            <a:r>
              <a:rPr lang="en-US" dirty="0">
                <a:hlinkClick r:id="rId2"/>
              </a:rPr>
              <a:t>https://universaldependencies.org/u/overview/syntax.html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разметки </a:t>
            </a:r>
            <a:r>
              <a:rPr lang="en-US" dirty="0"/>
              <a:t>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65" y="3662118"/>
            <a:ext cx="8953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8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функциональные слова  (служебные слова) являются зависимыми от полнозначных слов (</a:t>
            </a:r>
            <a:r>
              <a:rPr lang="en-US" dirty="0">
                <a:hlinkClick r:id="rId2"/>
              </a:rPr>
              <a:t>https://universaldependencies.org/u/overview/syntax.html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разметки </a:t>
            </a:r>
            <a:r>
              <a:rPr lang="en-US" dirty="0"/>
              <a:t>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3518510"/>
            <a:ext cx="9782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99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пунктуационные знаки присоединяются в качестве зависимых к корню дерева (или к вершине той составляющей, к которой они относятся)  (</a:t>
            </a:r>
            <a:r>
              <a:rPr lang="en-US" dirty="0">
                <a:hlinkClick r:id="rId2"/>
              </a:rPr>
              <a:t>https://universaldependencies.org/u/overview/syntax.html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разметки </a:t>
            </a:r>
            <a:r>
              <a:rPr lang="en-US" dirty="0"/>
              <a:t>UD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3590925"/>
            <a:ext cx="8953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>
                <a:hlinkClick r:id="rId2"/>
              </a:rPr>
              <a:t>https://universaldependencies.org/u/overview/syntax.html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разметки </a:t>
            </a:r>
            <a:r>
              <a:rPr lang="en-US" dirty="0"/>
              <a:t>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786857"/>
            <a:ext cx="99345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Извлечение онтологических знаний – автоматическое построение тезаурусов и онтологий с использованием лексико-грамматических шаблонов:</a:t>
            </a:r>
          </a:p>
          <a:p>
            <a:pPr>
              <a:lnSpc>
                <a:spcPct val="90000"/>
              </a:lnSpc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«X это Y, который …»</a:t>
            </a:r>
          </a:p>
          <a:p>
            <a:pPr>
              <a:lnSpc>
                <a:spcPct val="90000"/>
              </a:lnSpc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X Y-а: </a:t>
            </a:r>
            <a:endParaRPr lang="en-US" sz="2800" dirty="0">
              <a:ea typeface="Garamond"/>
              <a:sym typeface="Garamond"/>
            </a:endParaRPr>
          </a:p>
          <a:p>
            <a:pPr>
              <a:lnSpc>
                <a:spcPct val="90000"/>
              </a:lnSpc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en-US" sz="2800" dirty="0">
                <a:ea typeface="Garamond"/>
                <a:sym typeface="Garamond"/>
              </a:rPr>
              <a:t>X-</a:t>
            </a:r>
            <a:r>
              <a:rPr lang="ru-RU" sz="2800" dirty="0">
                <a:ea typeface="Garamond"/>
                <a:sym typeface="Garamond"/>
              </a:rPr>
              <a:t>ом называется…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6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Зачем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7914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9365" y="1521373"/>
            <a:ext cx="1169327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Формат </a:t>
            </a:r>
            <a:r>
              <a:rPr lang="en-US" sz="2000" b="1" dirty="0"/>
              <a:t>CONLLU</a:t>
            </a:r>
            <a:endParaRPr lang="ru-RU" sz="2000" b="1" dirty="0"/>
          </a:p>
          <a:p>
            <a:r>
              <a:rPr lang="en-US" sz="2000" dirty="0"/>
              <a:t># </a:t>
            </a:r>
            <a:r>
              <a:rPr lang="en-US" sz="2000" dirty="0" err="1"/>
              <a:t>sent_id</a:t>
            </a:r>
            <a:r>
              <a:rPr lang="en-US" sz="2000" dirty="0"/>
              <a:t> = 383# text = </a:t>
            </a:r>
            <a:r>
              <a:rPr lang="ru-RU" sz="2000" dirty="0"/>
              <a:t>Мария Берггольц вспоминает о сестре Ольге (ЦДРИ)</a:t>
            </a:r>
          </a:p>
          <a:p>
            <a:pPr marL="0" indent="0" defTabSz="180000">
              <a:spcBef>
                <a:spcPts val="600"/>
              </a:spcBef>
              <a:buNone/>
            </a:pPr>
            <a:r>
              <a:rPr lang="ru-RU" sz="2000" dirty="0"/>
              <a:t>1 Мария	Мария	</a:t>
            </a:r>
            <a:r>
              <a:rPr lang="en-US" sz="2000" dirty="0"/>
              <a:t>NOUN	_	Animacy=</a:t>
            </a:r>
            <a:r>
              <a:rPr lang="en-US" sz="2000" dirty="0" err="1"/>
              <a:t>Inan|Case</a:t>
            </a:r>
            <a:r>
              <a:rPr lang="en-US" sz="2000" dirty="0"/>
              <a:t>=</a:t>
            </a:r>
            <a:r>
              <a:rPr lang="en-US" sz="2000" dirty="0" err="1"/>
              <a:t>Nom|Gender</a:t>
            </a:r>
            <a:r>
              <a:rPr lang="en-US" sz="2000" dirty="0"/>
              <a:t>=</a:t>
            </a:r>
            <a:r>
              <a:rPr lang="en-US" sz="2000" dirty="0" err="1"/>
              <a:t>Fem|Number</a:t>
            </a:r>
            <a:r>
              <a:rPr lang="en-US" sz="2000" dirty="0"/>
              <a:t>=Sing	3	</a:t>
            </a:r>
            <a:r>
              <a:rPr lang="en-US" sz="2000" dirty="0" err="1"/>
              <a:t>nsubj</a:t>
            </a:r>
            <a:r>
              <a:rPr lang="en-US" sz="2000" dirty="0"/>
              <a:t>	_	_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2</a:t>
            </a:r>
            <a:r>
              <a:rPr lang="ru-RU" sz="2000" dirty="0"/>
              <a:t> Берггольц	Берггольц	</a:t>
            </a:r>
            <a:r>
              <a:rPr lang="en-US" sz="2000" dirty="0"/>
              <a:t>PROPN	_	Animacy=</a:t>
            </a:r>
            <a:r>
              <a:rPr lang="en-US" sz="2000" dirty="0" err="1"/>
              <a:t>Inan|Case</a:t>
            </a:r>
            <a:r>
              <a:rPr lang="en-US" sz="2000" dirty="0"/>
              <a:t>=</a:t>
            </a:r>
            <a:r>
              <a:rPr lang="en-US" sz="2000" dirty="0" err="1"/>
              <a:t>Nom|Gender</a:t>
            </a:r>
            <a:r>
              <a:rPr lang="en-US" sz="2000" dirty="0"/>
              <a:t>=</a:t>
            </a:r>
            <a:r>
              <a:rPr lang="en-US" sz="2000" dirty="0" err="1"/>
              <a:t>Masc|Number</a:t>
            </a:r>
            <a:r>
              <a:rPr lang="en-US" sz="2000" dirty="0"/>
              <a:t>=Sing	1	</a:t>
            </a:r>
            <a:r>
              <a:rPr lang="en-US" sz="2000" dirty="0" err="1"/>
              <a:t>appos</a:t>
            </a:r>
            <a:r>
              <a:rPr lang="en-US" sz="2000" dirty="0"/>
              <a:t>	_	_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3</a:t>
            </a:r>
            <a:r>
              <a:rPr lang="ru-RU" sz="2000" dirty="0"/>
              <a:t> вспоминает	вспоминать	</a:t>
            </a:r>
            <a:r>
              <a:rPr lang="en-US" sz="2000" dirty="0"/>
              <a:t>VERB	_	Aspect=</a:t>
            </a:r>
            <a:r>
              <a:rPr lang="en-US" sz="2000" dirty="0" err="1"/>
              <a:t>Imp|Mood</a:t>
            </a:r>
            <a:r>
              <a:rPr lang="en-US" sz="2000" dirty="0"/>
              <a:t>=</a:t>
            </a:r>
            <a:r>
              <a:rPr lang="en-US" sz="2000" dirty="0" err="1"/>
              <a:t>Ind|Number</a:t>
            </a:r>
            <a:r>
              <a:rPr lang="en-US" sz="2000" dirty="0"/>
              <a:t>=</a:t>
            </a:r>
            <a:r>
              <a:rPr lang="en-US" sz="2000" dirty="0" err="1"/>
              <a:t>Sing|Person</a:t>
            </a:r>
            <a:r>
              <a:rPr lang="en-US" sz="2000" dirty="0"/>
              <a:t>=3|Tense=</a:t>
            </a:r>
            <a:r>
              <a:rPr lang="en-US" sz="2000" dirty="0" err="1"/>
              <a:t>Pres|VerbForm</a:t>
            </a:r>
            <a:r>
              <a:rPr lang="en-US" sz="2000" dirty="0"/>
              <a:t>=</a:t>
            </a:r>
            <a:r>
              <a:rPr lang="en-US" sz="2000" dirty="0" err="1"/>
              <a:t>Fin|Voice</a:t>
            </a:r>
            <a:r>
              <a:rPr lang="en-US" sz="2000" dirty="0"/>
              <a:t>=Act	0	root	_	_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4</a:t>
            </a:r>
            <a:r>
              <a:rPr lang="ru-RU" sz="2000" dirty="0"/>
              <a:t> о	о	</a:t>
            </a:r>
            <a:r>
              <a:rPr lang="en-US" sz="2000" dirty="0"/>
              <a:t>ADP	_	_	5	case	_	_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5</a:t>
            </a:r>
            <a:r>
              <a:rPr lang="ru-RU" sz="2000" dirty="0"/>
              <a:t> сестре	</a:t>
            </a:r>
            <a:r>
              <a:rPr lang="ru-RU" sz="2000" dirty="0" err="1"/>
              <a:t>сестр</a:t>
            </a:r>
            <a:r>
              <a:rPr lang="ru-RU" sz="2000" dirty="0"/>
              <a:t>	</a:t>
            </a:r>
            <a:r>
              <a:rPr lang="en-US" sz="2000" dirty="0"/>
              <a:t>NOUN	_	Animacy=</a:t>
            </a:r>
            <a:r>
              <a:rPr lang="en-US" sz="2000" dirty="0" err="1"/>
              <a:t>Inan|Case</a:t>
            </a:r>
            <a:r>
              <a:rPr lang="en-US" sz="2000" dirty="0"/>
              <a:t>=</a:t>
            </a:r>
            <a:r>
              <a:rPr lang="en-US" sz="2000" dirty="0" err="1"/>
              <a:t>Loc|Gender</a:t>
            </a:r>
            <a:r>
              <a:rPr lang="en-US" sz="2000" dirty="0"/>
              <a:t>=</a:t>
            </a:r>
            <a:r>
              <a:rPr lang="en-US" sz="2000" dirty="0" err="1"/>
              <a:t>Masc|Number</a:t>
            </a:r>
            <a:r>
              <a:rPr lang="en-US" sz="2000" dirty="0"/>
              <a:t>=Sing	3	</a:t>
            </a:r>
            <a:r>
              <a:rPr lang="en-US" sz="2000" dirty="0" err="1"/>
              <a:t>obl</a:t>
            </a:r>
            <a:r>
              <a:rPr lang="en-US" sz="2000" dirty="0"/>
              <a:t>	_	_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6</a:t>
            </a:r>
            <a:r>
              <a:rPr lang="ru-RU" sz="2000" dirty="0"/>
              <a:t> Ольге	Ольг	</a:t>
            </a:r>
            <a:r>
              <a:rPr lang="en-US" sz="2000" dirty="0"/>
              <a:t>PROPN	_	Animacy=</a:t>
            </a:r>
            <a:r>
              <a:rPr lang="en-US" sz="2000" dirty="0" err="1"/>
              <a:t>Inan|Case</a:t>
            </a:r>
            <a:r>
              <a:rPr lang="en-US" sz="2000" dirty="0"/>
              <a:t>=</a:t>
            </a:r>
            <a:r>
              <a:rPr lang="en-US" sz="2000" dirty="0" err="1"/>
              <a:t>Loc|Gender</a:t>
            </a:r>
            <a:r>
              <a:rPr lang="en-US" sz="2000" dirty="0"/>
              <a:t>=</a:t>
            </a:r>
            <a:r>
              <a:rPr lang="en-US" sz="2000" dirty="0" err="1"/>
              <a:t>Masc|Number</a:t>
            </a:r>
            <a:r>
              <a:rPr lang="en-US" sz="2000" dirty="0"/>
              <a:t>=Sing	5	</a:t>
            </a:r>
            <a:r>
              <a:rPr lang="en-US" sz="2000" dirty="0" err="1"/>
              <a:t>nmod</a:t>
            </a:r>
            <a:r>
              <a:rPr lang="en-US" sz="2000" dirty="0"/>
              <a:t>	_	_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7</a:t>
            </a:r>
            <a:r>
              <a:rPr lang="ru-RU" sz="2000" dirty="0"/>
              <a:t> </a:t>
            </a:r>
            <a:r>
              <a:rPr lang="en-US" sz="2000" dirty="0"/>
              <a:t>(	(	PUNCT	_	_	8	</a:t>
            </a:r>
            <a:r>
              <a:rPr lang="en-US" sz="2000" dirty="0" err="1"/>
              <a:t>punct</a:t>
            </a:r>
            <a:r>
              <a:rPr lang="en-US" sz="2000" dirty="0"/>
              <a:t>	_	</a:t>
            </a:r>
            <a:r>
              <a:rPr lang="en-US" sz="2000" dirty="0" err="1"/>
              <a:t>SpaceAfter</a:t>
            </a:r>
            <a:r>
              <a:rPr lang="en-US" sz="2000" dirty="0"/>
              <a:t>=No</a:t>
            </a:r>
            <a:endParaRPr lang="ru-RU" sz="2000" dirty="0"/>
          </a:p>
          <a:p>
            <a:pPr marL="0" indent="0" defTabSz="180000">
              <a:buNone/>
            </a:pPr>
            <a:r>
              <a:rPr lang="en-US" sz="2000" dirty="0"/>
              <a:t>8</a:t>
            </a:r>
            <a:r>
              <a:rPr lang="ru-RU" sz="2000" dirty="0"/>
              <a:t> ЦДРИ	</a:t>
            </a:r>
            <a:r>
              <a:rPr lang="ru-RU" sz="2000" dirty="0" err="1"/>
              <a:t>Цдри</a:t>
            </a:r>
            <a:r>
              <a:rPr lang="ru-RU" sz="2000" dirty="0"/>
              <a:t>	</a:t>
            </a:r>
            <a:r>
              <a:rPr lang="en-US" sz="2000" dirty="0"/>
              <a:t>PROPN	_	Animacy=</a:t>
            </a:r>
            <a:r>
              <a:rPr lang="en-US" sz="2000" dirty="0" err="1"/>
              <a:t>Anim|Case</a:t>
            </a:r>
            <a:r>
              <a:rPr lang="en-US" sz="2000" dirty="0"/>
              <a:t>=</a:t>
            </a:r>
            <a:r>
              <a:rPr lang="en-US" sz="2000" dirty="0" err="1"/>
              <a:t>Nom|Gender</a:t>
            </a:r>
            <a:r>
              <a:rPr lang="en-US" sz="2000" dirty="0"/>
              <a:t>=</a:t>
            </a:r>
            <a:r>
              <a:rPr lang="en-US" sz="2000" dirty="0" err="1"/>
              <a:t>Masc|Number</a:t>
            </a:r>
            <a:r>
              <a:rPr lang="en-US" sz="2000" dirty="0"/>
              <a:t>=Sing	5	</a:t>
            </a:r>
            <a:r>
              <a:rPr lang="en-US" sz="2000" dirty="0" err="1"/>
              <a:t>appos</a:t>
            </a:r>
            <a:r>
              <a:rPr lang="en-US" sz="2000" dirty="0"/>
              <a:t>	_	</a:t>
            </a:r>
            <a:r>
              <a:rPr lang="en-US" sz="2000" dirty="0" err="1"/>
              <a:t>SpaceAfter</a:t>
            </a:r>
            <a:r>
              <a:rPr lang="en-US" sz="2000" dirty="0"/>
              <a:t>=No9	)	)	PUNCT	_	_	8	</a:t>
            </a:r>
            <a:r>
              <a:rPr lang="en-US" sz="2000" dirty="0" err="1"/>
              <a:t>punct</a:t>
            </a:r>
            <a:r>
              <a:rPr lang="en-US" sz="2000" dirty="0"/>
              <a:t>	_	_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3962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Пример 3. </a:t>
            </a:r>
            <a:r>
              <a:rPr lang="en-US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UD</a:t>
            </a:r>
            <a:endParaRPr lang="ru-RU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70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41737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Методы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71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4B7B-0F62-4AE7-80AF-C837A75E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Где прочитать про алгоритмы если вдруг интересно:</a:t>
            </a:r>
          </a:p>
          <a:p>
            <a:r>
              <a:rPr lang="ru-RU" dirty="0"/>
              <a:t>-работа про DRAGNN: </a:t>
            </a:r>
            <a:r>
              <a:rPr lang="ru-RU" u="sng" dirty="0">
                <a:hlinkClick r:id="rId3"/>
              </a:rPr>
              <a:t>https://arxiv.org/abs/1703.04474</a:t>
            </a:r>
            <a:endParaRPr lang="ru-RU" dirty="0"/>
          </a:p>
          <a:p>
            <a:r>
              <a:rPr lang="ru-RU" dirty="0"/>
              <a:t>-работа про UDPIPE: </a:t>
            </a:r>
            <a:r>
              <a:rPr lang="ru-RU" u="sng" dirty="0">
                <a:hlinkClick r:id="rId4"/>
              </a:rPr>
              <a:t>http://www.aclweb.org/anthology/K/K17/K17-3009.pdf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271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41737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Использование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72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4B7B-0F62-4AE7-80AF-C837A75E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nltk</a:t>
            </a:r>
            <a:r>
              <a:rPr lang="ru-RU" dirty="0"/>
              <a:t> есть удобный класс для загрузки таких деревьев: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 названию класса можно понять, что это граф. Из графа соответственно можно достать узлы и ребра.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621C01-73E2-4663-B2C3-8F56E2F7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4" y="2382360"/>
            <a:ext cx="10279484" cy="3385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DependencyGraph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59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41737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Использование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73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4B7B-0F62-4AE7-80AF-C837A75E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объекта есть метод </a:t>
            </a:r>
            <a:r>
              <a:rPr lang="ru-RU" dirty="0" err="1"/>
              <a:t>triples</a:t>
            </a:r>
            <a:r>
              <a:rPr lang="ru-RU" dirty="0"/>
              <a:t>, который достает все узлы.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794F8-6C5E-49E9-B2A5-39740D9F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37" y="2153524"/>
            <a:ext cx="8029575" cy="40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3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88D9CB-A572-4F57-A55F-47C673F9719A}"/>
              </a:ext>
            </a:extLst>
          </p:cNvPr>
          <p:cNvSpPr/>
          <p:nvPr/>
        </p:nvSpPr>
        <p:spPr>
          <a:xfrm>
            <a:off x="2155278" y="324023"/>
            <a:ext cx="10036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Современный уровень качества синтаксического анализа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43171-474C-445D-8D82-AAF205E64F51}"/>
              </a:ext>
            </a:extLst>
          </p:cNvPr>
          <p:cNvSpPr/>
          <p:nvPr/>
        </p:nvSpPr>
        <p:spPr>
          <a:xfrm>
            <a:off x="7827291" y="2159138"/>
            <a:ext cx="41208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Results on the test set. POS tagging accuracies are computed on all tokens. UAS and LAS are computed without punctuations. [•]: the treebank was converted with the Stanford conversion toolkit v3.5.0. [?]: the treebank was converted with the head rules of Yamada and Matsumoto (2003). For both [•] and [?], obtained parsing scores are just for reference, not for comparison.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23FC-6E94-4B14-92C5-C6BD21CA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140222"/>
            <a:ext cx="7107909" cy="51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2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41737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Резюме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75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82B92-C0F4-4A47-B6EB-D45F74A1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Современный автоматический синтаксический анализ базируется на грамматике зависимостей</a:t>
            </a:r>
          </a:p>
          <a:p>
            <a:r>
              <a:rPr lang="ru-RU" dirty="0"/>
              <a:t>Размеченные корпуса (синтаксические корпуса называются </a:t>
            </a:r>
            <a:r>
              <a:rPr lang="ru-RU" dirty="0" err="1"/>
              <a:t>трибанками</a:t>
            </a:r>
            <a:r>
              <a:rPr lang="ru-RU" dirty="0"/>
              <a:t> </a:t>
            </a:r>
            <a:r>
              <a:rPr lang="en-US" dirty="0" err="1"/>
              <a:t>TreeBanks</a:t>
            </a:r>
            <a:r>
              <a:rPr lang="ru-RU" dirty="0"/>
              <a:t>) двух видов: стандарт</a:t>
            </a:r>
            <a:r>
              <a:rPr lang="en-US" dirty="0"/>
              <a:t>U-Penn Treebank (</a:t>
            </a:r>
            <a:r>
              <a:rPr lang="ru-RU" dirty="0"/>
              <a:t>грамматика непосредственных составляющих</a:t>
            </a:r>
            <a:r>
              <a:rPr lang="en-US" dirty="0"/>
              <a:t>)</a:t>
            </a:r>
            <a:r>
              <a:rPr lang="ru-RU" dirty="0"/>
              <a:t> и стандарт </a:t>
            </a:r>
            <a:r>
              <a:rPr lang="en-US" dirty="0"/>
              <a:t>UD</a:t>
            </a:r>
            <a:r>
              <a:rPr lang="ru-RU" dirty="0"/>
              <a:t> </a:t>
            </a:r>
          </a:p>
          <a:p>
            <a:r>
              <a:rPr lang="ru-RU" dirty="0"/>
              <a:t>Наиболее распространенный стандарт </a:t>
            </a:r>
            <a:r>
              <a:rPr lang="en-US" dirty="0"/>
              <a:t>Universal Dependencies</a:t>
            </a:r>
            <a:r>
              <a:rPr lang="ru-RU" dirty="0"/>
              <a:t> – международный проект; в этом стандарте представлены синтаксические </a:t>
            </a:r>
            <a:r>
              <a:rPr lang="ru-RU" dirty="0" err="1"/>
              <a:t>трибанки</a:t>
            </a:r>
            <a:r>
              <a:rPr lang="ru-RU" dirty="0"/>
              <a:t> на очень многих языках </a:t>
            </a:r>
          </a:p>
        </p:txBody>
      </p:sp>
    </p:spTree>
    <p:extLst>
      <p:ext uri="{BB962C8B-B14F-4D97-AF65-F5344CB8AC3E}">
        <p14:creationId xmlns:p14="http://schemas.microsoft.com/office/powerpoint/2010/main" val="1037491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41737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Резюме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76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82B92-C0F4-4A47-B6EB-D45F74A1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Грамматика зависимостей:</a:t>
            </a:r>
          </a:p>
          <a:p>
            <a:r>
              <a:rPr lang="ru-RU" dirty="0"/>
              <a:t>предложение можно представить в виде дерева (направленного ацикличного связанного графа); между парами слов в предложении существует синтаксическое отношение</a:t>
            </a:r>
          </a:p>
          <a:p>
            <a:r>
              <a:rPr lang="ru-RU" dirty="0"/>
              <a:t>В паре одно слово главное – другое зависимое</a:t>
            </a:r>
          </a:p>
          <a:p>
            <a:r>
              <a:rPr lang="ru-RU" dirty="0"/>
              <a:t>Отношения различаются по типам (различаются ярлыки отношений)</a:t>
            </a:r>
          </a:p>
          <a:p>
            <a:r>
              <a:rPr lang="ru-RU" dirty="0"/>
              <a:t>Различают функциональные слова и значимые</a:t>
            </a:r>
          </a:p>
          <a:p>
            <a:r>
              <a:rPr lang="ru-RU" dirty="0"/>
              <a:t>Корень дерева связан с глаголом, если глагол есть в предложении</a:t>
            </a:r>
          </a:p>
          <a:p>
            <a:r>
              <a:rPr lang="ru-RU" dirty="0"/>
              <a:t>Стандарты разметки обычно базируются на стандартах </a:t>
            </a:r>
            <a:r>
              <a:rPr lang="en-US" dirty="0"/>
              <a:t>Universal Dependencies</a:t>
            </a:r>
            <a:endParaRPr lang="ru-RU" dirty="0"/>
          </a:p>
          <a:p>
            <a:r>
              <a:rPr lang="ru-RU" dirty="0"/>
              <a:t>В стандарте </a:t>
            </a:r>
            <a:r>
              <a:rPr lang="en-US" dirty="0"/>
              <a:t>UD</a:t>
            </a:r>
            <a:r>
              <a:rPr lang="ru-RU" dirty="0"/>
              <a:t> функциональные слова практически никогда не бывают главными ни в </a:t>
            </a:r>
            <a:r>
              <a:rPr lang="ru-RU"/>
              <a:t>одном отношении</a:t>
            </a:r>
            <a:endParaRPr lang="en-US" dirty="0"/>
          </a:p>
          <a:p>
            <a:r>
              <a:rPr lang="ru-RU" dirty="0"/>
              <a:t>Правила определения зависимостей и приписывания ярлыков синтаксических отношений есть в инструкции на сайте </a:t>
            </a:r>
            <a:r>
              <a:rPr lang="en-US" dirty="0"/>
              <a:t>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8389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 idx="4294967295"/>
          </p:nvPr>
        </p:nvSpPr>
        <p:spPr>
          <a:xfrm>
            <a:off x="2417379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Резюме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77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9411" y="290247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82B92-C0F4-4A47-B6EB-D45F74A1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3347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Размеченные корпуса (синтаксические корпуса называются </a:t>
            </a:r>
            <a:r>
              <a:rPr lang="ru-RU" dirty="0" err="1"/>
              <a:t>трибанками</a:t>
            </a:r>
            <a:r>
              <a:rPr lang="ru-RU" dirty="0"/>
              <a:t> </a:t>
            </a:r>
            <a:r>
              <a:rPr lang="en-US" dirty="0" err="1"/>
              <a:t>TreeBanks</a:t>
            </a:r>
            <a:r>
              <a:rPr lang="ru-RU" dirty="0"/>
              <a:t>) двух видов: стандарт</a:t>
            </a:r>
            <a:r>
              <a:rPr lang="en-US" dirty="0"/>
              <a:t>U-Penn Treebank (</a:t>
            </a:r>
            <a:r>
              <a:rPr lang="ru-RU" dirty="0"/>
              <a:t>грамматика непосредственных составляющих</a:t>
            </a:r>
            <a:r>
              <a:rPr lang="en-US" dirty="0"/>
              <a:t>)</a:t>
            </a:r>
            <a:r>
              <a:rPr lang="ru-RU" dirty="0"/>
              <a:t> и стандарт </a:t>
            </a:r>
            <a:r>
              <a:rPr lang="en-US" dirty="0"/>
              <a:t>UD</a:t>
            </a:r>
            <a:r>
              <a:rPr lang="ru-RU" dirty="0"/>
              <a:t> </a:t>
            </a:r>
          </a:p>
          <a:p>
            <a:r>
              <a:rPr lang="ru-RU" dirty="0"/>
              <a:t>Наиболее распространенный стандарт </a:t>
            </a:r>
            <a:r>
              <a:rPr lang="en-US" b="1" dirty="0"/>
              <a:t>Universal Dependencies</a:t>
            </a:r>
            <a:r>
              <a:rPr lang="ru-RU" b="1" dirty="0"/>
              <a:t> </a:t>
            </a:r>
            <a:r>
              <a:rPr lang="ru-RU" dirty="0"/>
              <a:t>– международный проект; в этом стандарте представлены синтаксические </a:t>
            </a:r>
            <a:r>
              <a:rPr lang="ru-RU" dirty="0" err="1"/>
              <a:t>трибанки</a:t>
            </a:r>
            <a:r>
              <a:rPr lang="ru-RU" dirty="0"/>
              <a:t> на очень многих языках </a:t>
            </a:r>
          </a:p>
          <a:p>
            <a:r>
              <a:rPr lang="ru-RU" dirty="0"/>
              <a:t>Основной формат представления данных </a:t>
            </a:r>
            <a:r>
              <a:rPr lang="en-US" dirty="0"/>
              <a:t>CONLLU</a:t>
            </a:r>
            <a:endParaRPr lang="ru-RU" dirty="0"/>
          </a:p>
          <a:p>
            <a:r>
              <a:rPr lang="ru-RU" dirty="0"/>
              <a:t>Для многих языков используют уже готовые модели (</a:t>
            </a:r>
            <a:r>
              <a:rPr lang="en-US" dirty="0"/>
              <a:t>UD-pipe </a:t>
            </a:r>
            <a:r>
              <a:rPr lang="ru-RU" dirty="0"/>
              <a:t>и др.)</a:t>
            </a:r>
          </a:p>
          <a:p>
            <a:r>
              <a:rPr lang="ru-RU" dirty="0"/>
              <a:t>На основе </a:t>
            </a:r>
            <a:r>
              <a:rPr lang="ru-RU" dirty="0" err="1"/>
              <a:t>зависимостной</a:t>
            </a:r>
            <a:r>
              <a:rPr lang="ru-RU" dirty="0"/>
              <a:t> разметки можно собирать словосочетания (есть функции в </a:t>
            </a:r>
            <a:r>
              <a:rPr lang="en-US" dirty="0"/>
              <a:t>NLTK</a:t>
            </a:r>
            <a:r>
              <a:rPr lang="ru-RU" dirty="0"/>
              <a:t>)</a:t>
            </a:r>
          </a:p>
          <a:p>
            <a:r>
              <a:rPr lang="ru-RU" dirty="0"/>
              <a:t>Много инструментов для работы с </a:t>
            </a:r>
            <a:r>
              <a:rPr lang="en-US" dirty="0"/>
              <a:t>UD</a:t>
            </a:r>
            <a:r>
              <a:rPr lang="ru-RU" dirty="0"/>
              <a:t> представлено на сайте проекта </a:t>
            </a:r>
            <a:r>
              <a:rPr lang="en-US" dirty="0"/>
              <a:t>UD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2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lvl="0">
              <a:spcBef>
                <a:spcPts val="640"/>
              </a:spcBef>
              <a:buSzPct val="70000"/>
              <a:buFont typeface="Noto Sans Symbols"/>
              <a:buChar char="■"/>
            </a:pPr>
            <a:r>
              <a:rPr lang="ru-RU" sz="3200" dirty="0">
                <a:ea typeface="Garamond"/>
                <a:sym typeface="Garamond"/>
              </a:rPr>
              <a:t>Синтаксический анализ:</a:t>
            </a:r>
          </a:p>
          <a:p>
            <a:pPr lvl="1"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синтаксический анализ - иерархичность</a:t>
            </a:r>
          </a:p>
          <a:p>
            <a:pPr lvl="1"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??? каковы «следы» синтаксического анализа</a:t>
            </a:r>
          </a:p>
          <a:p>
            <a:pPr lvl="1">
              <a:spcBef>
                <a:spcPts val="560"/>
              </a:spcBef>
              <a:buSzPct val="70000"/>
              <a:buFont typeface="Noto Sans Symbols"/>
              <a:buChar char="■"/>
            </a:pPr>
            <a:r>
              <a:rPr lang="ru-RU" sz="2800" dirty="0">
                <a:ea typeface="Garamond"/>
                <a:sym typeface="Garamond"/>
              </a:rPr>
              <a:t>??? что является результатом синтаксического анализа?</a:t>
            </a:r>
          </a:p>
          <a:p>
            <a:pPr lvl="1">
              <a:spcBef>
                <a:spcPts val="640"/>
              </a:spcBef>
              <a:buSzPct val="80000"/>
              <a:buFont typeface="Noto Sans Symbols"/>
              <a:buChar char="■"/>
            </a:pPr>
            <a:r>
              <a:rPr lang="ru-RU" sz="2800" i="1" dirty="0">
                <a:ea typeface="Garamond"/>
                <a:sym typeface="Garamond"/>
              </a:rPr>
              <a:t>Он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увиде</a:t>
            </a:r>
            <a:r>
              <a:rPr lang="ru-RU" sz="3200" b="1" i="1" dirty="0">
                <a:ea typeface="Garamond"/>
                <a:sym typeface="Garamond"/>
              </a:rPr>
              <a:t>л</a:t>
            </a:r>
            <a:r>
              <a:rPr lang="ru-RU" sz="2800" i="1" dirty="0">
                <a:ea typeface="Garamond"/>
                <a:sym typeface="Garamond"/>
              </a:rPr>
              <a:t> дом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3200" b="1" i="1" dirty="0">
                <a:ea typeface="Garamond"/>
                <a:sym typeface="Garamond"/>
              </a:rPr>
              <a:t>из</a:t>
            </a:r>
            <a:r>
              <a:rPr lang="ru-RU" sz="2800" i="1" dirty="0">
                <a:ea typeface="Garamond"/>
                <a:sym typeface="Garamond"/>
              </a:rPr>
              <a:t> песк</a:t>
            </a:r>
            <a:r>
              <a:rPr lang="ru-RU" sz="3200" b="1" i="1" dirty="0">
                <a:ea typeface="Garamond"/>
                <a:sym typeface="Garamond"/>
              </a:rPr>
              <a:t>а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2800" dirty="0" err="1">
                <a:ea typeface="Garamond"/>
                <a:sym typeface="Garamond"/>
              </a:rPr>
              <a:t>vs</a:t>
            </a:r>
            <a:r>
              <a:rPr lang="ru-RU" sz="2800" dirty="0">
                <a:ea typeface="Garamond"/>
                <a:sym typeface="Garamond"/>
              </a:rPr>
              <a:t>.</a:t>
            </a:r>
            <a:r>
              <a:rPr lang="ru-RU" sz="2800" i="1" dirty="0">
                <a:ea typeface="Garamond"/>
                <a:sym typeface="Garamond"/>
              </a:rPr>
              <a:t> Он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увиде</a:t>
            </a:r>
            <a:r>
              <a:rPr lang="ru-RU" sz="3200" b="1" i="1" dirty="0">
                <a:ea typeface="Garamond"/>
                <a:sym typeface="Garamond"/>
              </a:rPr>
              <a:t>л</a:t>
            </a:r>
            <a:r>
              <a:rPr lang="ru-RU" sz="2800" i="1" dirty="0">
                <a:ea typeface="Garamond"/>
                <a:sym typeface="Garamond"/>
              </a:rPr>
              <a:t> дом</a:t>
            </a:r>
            <a:r>
              <a:rPr lang="ru-RU" sz="2000" b="1" i="1" dirty="0">
                <a:ea typeface="Garamond"/>
                <a:sym typeface="Garamond"/>
              </a:rPr>
              <a:t>∅</a:t>
            </a:r>
            <a:r>
              <a:rPr lang="ru-RU" sz="2800" i="1" dirty="0">
                <a:ea typeface="Garamond"/>
                <a:sym typeface="Garamond"/>
              </a:rPr>
              <a:t> </a:t>
            </a:r>
            <a:r>
              <a:rPr lang="ru-RU" sz="3200" b="1" i="1" dirty="0">
                <a:ea typeface="Garamond"/>
                <a:sym typeface="Garamond"/>
              </a:rPr>
              <a:t>из</a:t>
            </a:r>
            <a:r>
              <a:rPr lang="ru-RU" sz="2800" i="1" dirty="0">
                <a:ea typeface="Garamond"/>
                <a:sym typeface="Garamond"/>
              </a:rPr>
              <a:t> окн</a:t>
            </a:r>
            <a:r>
              <a:rPr lang="ru-RU" sz="3200" b="1" i="1" dirty="0">
                <a:ea typeface="Garamond"/>
                <a:sym typeface="Garamond"/>
              </a:rPr>
              <a:t>а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 idx="4294967295"/>
          </p:nvPr>
        </p:nvSpPr>
        <p:spPr>
          <a:xfrm>
            <a:off x="2253929" y="133350"/>
            <a:ext cx="9170934" cy="841375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SzPct val="25000"/>
            </a:pPr>
            <a:r>
              <a:rPr lang="ru-RU" kern="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Формальное представление синтаксической структуры</a:t>
            </a:r>
            <a:endParaRPr lang="ru-RU" sz="3600" dirty="0">
              <a:latin typeface="Calibri" panose="020F0502020204030204" pitchFamily="34" charset="0"/>
              <a:ea typeface="Garamond"/>
              <a:cs typeface="Calibri" panose="020F0502020204030204" pitchFamily="34" charset="0"/>
              <a:sym typeface="Garamond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ldNum" sz="quarter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8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832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определение единиц синтаксического описания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фиксация синтаксических связей между этими единицами</a:t>
            </a:r>
          </a:p>
          <a:p>
            <a:pPr>
              <a:spcBef>
                <a:spcPts val="640"/>
              </a:spcBef>
              <a:buClr>
                <a:schemeClr val="hlink"/>
              </a:buClr>
              <a:buSzPct val="70000"/>
              <a:buFont typeface="Noto Sans Symbols"/>
              <a:buChar char="➢"/>
            </a:pPr>
            <a:r>
              <a:rPr lang="ru-RU" sz="2800" dirty="0">
                <a:latin typeface="Calibri Light" panose="020F0302020204030204" pitchFamily="34" charset="0"/>
                <a:ea typeface="Garamond"/>
                <a:cs typeface="Calibri Light" panose="020F0302020204030204" pitchFamily="34" charset="0"/>
                <a:sym typeface="Garamond"/>
              </a:rPr>
              <a:t>определения типа связи / функции синтаксического элемента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3119438" y="0"/>
            <a:ext cx="9072562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ru-RU" sz="3200" dirty="0"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Формальной представление синтаксической структуры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ftr" idx="4294967295"/>
          </p:nvPr>
        </p:nvSpPr>
        <p:spPr>
          <a:xfrm>
            <a:off x="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АвтОбрЕЯ 2019. ВШЭ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sldNum" idx="4294967295"/>
          </p:nvPr>
        </p:nvSpPr>
        <p:spPr>
          <a:xfrm>
            <a:off x="100584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fld id="{00000000-1234-1234-1234-123412341234}" type="slidenum"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chemeClr val="lt1"/>
                </a:buClr>
                <a:buSzPct val="25000"/>
              </a:pPr>
              <a:t>9</a:t>
            </a:fld>
            <a:endParaRPr lang="ru-RU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8147"/>
      </p:ext>
    </p:extLst>
  </p:cSld>
  <p:clrMapOvr>
    <a:masterClrMapping/>
  </p:clrMapOvr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1_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4048</Words>
  <Application>Microsoft Office PowerPoint</Application>
  <PresentationFormat>Widescreen</PresentationFormat>
  <Paragraphs>622</Paragraphs>
  <Slides>77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Arial</vt:lpstr>
      <vt:lpstr>Calibri</vt:lpstr>
      <vt:lpstr>Calibri Light</vt:lpstr>
      <vt:lpstr>Courier</vt:lpstr>
      <vt:lpstr>Courier New</vt:lpstr>
      <vt:lpstr>Garamond</vt:lpstr>
      <vt:lpstr>Noto Sans Symbols</vt:lpstr>
      <vt:lpstr>Palatino Linotype</vt:lpstr>
      <vt:lpstr>Times New Roman</vt:lpstr>
      <vt:lpstr>Wingdings</vt:lpstr>
      <vt:lpstr>CL_Mag2_1L_Vved</vt:lpstr>
      <vt:lpstr>1_CL_Mag2_1L_Vved</vt:lpstr>
      <vt:lpstr>Автоматический синтаксический анализ</vt:lpstr>
      <vt:lpstr>Введение</vt:lpstr>
      <vt:lpstr>Введение</vt:lpstr>
      <vt:lpstr>Зачем</vt:lpstr>
      <vt:lpstr>Зачем</vt:lpstr>
      <vt:lpstr>Зачем</vt:lpstr>
      <vt:lpstr>Зачем</vt:lpstr>
      <vt:lpstr>Формальное представление синтаксической структуры</vt:lpstr>
      <vt:lpstr>Формальной представление синтаксической структуры</vt:lpstr>
      <vt:lpstr>Представление синтаксической структуры</vt:lpstr>
      <vt:lpstr>Представление синтаксической структуры</vt:lpstr>
      <vt:lpstr>Представление синтаксической структуры</vt:lpstr>
      <vt:lpstr>Представление синтаксической структуры в системах АОТ</vt:lpstr>
      <vt:lpstr>PowerPoint Presentation</vt:lpstr>
      <vt:lpstr>Пример 2.  СинТагРус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Лингвистические трудности.  «Пустые узлы» 3</vt:lpstr>
      <vt:lpstr>Лингвистические трудности  4. Порядок слов (непроективность, разрывы составляющих)</vt:lpstr>
      <vt:lpstr>Лингвистические трудности ??? Единственность вершины</vt:lpstr>
      <vt:lpstr>Проблемы синтаксического анализа</vt:lpstr>
      <vt:lpstr>Примеры парсеров</vt:lpstr>
      <vt:lpstr>Трибанки</vt:lpstr>
      <vt:lpstr>Трибанки</vt:lpstr>
      <vt:lpstr>Трибанки</vt:lpstr>
      <vt:lpstr>Дополнительный материал</vt:lpstr>
      <vt:lpstr>Контекстно свободные грамматики</vt:lpstr>
      <vt:lpstr>Контекстно-свободная грамматика</vt:lpstr>
      <vt:lpstr>Контекстно-свободная грамматика</vt:lpstr>
      <vt:lpstr>Контекстно-свободная грамматика</vt:lpstr>
      <vt:lpstr>Контекстно-свободные грамматики. Проблемы</vt:lpstr>
      <vt:lpstr>Контекстно-свободные грамматики Устойчивые словосочетания  (Multi-word expressions) </vt:lpstr>
      <vt:lpstr>Субкатегоризация</vt:lpstr>
      <vt:lpstr>Правила субкатегоризации</vt:lpstr>
      <vt:lpstr>Контекстно-свободная грамматика.  Откуда ее взять?</vt:lpstr>
      <vt:lpstr>Контекстно-свободная грамматика.  Откуда ее взять?</vt:lpstr>
      <vt:lpstr>PowerPoint Presentation</vt:lpstr>
      <vt:lpstr>Частичный синтаксический анализ</vt:lpstr>
      <vt:lpstr>Примеры правил разбиения на группы</vt:lpstr>
      <vt:lpstr>Частичный синтаксический анализ</vt:lpstr>
      <vt:lpstr>Частичный синтаксический анализ</vt:lpstr>
      <vt:lpstr>НС парсеры. Резюме</vt:lpstr>
      <vt:lpstr>НС-парсеры. Резюме</vt:lpstr>
      <vt:lpstr>НС-парсеры. Резюме</vt:lpstr>
      <vt:lpstr>НС-парсеры</vt:lpstr>
      <vt:lpstr>Резюме</vt:lpstr>
      <vt:lpstr>Зависимостный парсинг UD</vt:lpstr>
      <vt:lpstr>Пример 3. UD</vt:lpstr>
      <vt:lpstr>Сравнение зависимостей и НС</vt:lpstr>
      <vt:lpstr>Мотивация</vt:lpstr>
      <vt:lpstr>Google N-Grams с зависимостями</vt:lpstr>
      <vt:lpstr>Представление синтаксической структуры в терминах зависимостей</vt:lpstr>
      <vt:lpstr>Ограничения</vt:lpstr>
      <vt:lpstr>Критерии выделения главного vs. зависимого</vt:lpstr>
      <vt:lpstr>PowerPoint Presentation</vt:lpstr>
      <vt:lpstr>Критерии выделения главного vs. зависимого. Проблемы</vt:lpstr>
      <vt:lpstr>Сложные случаи: непроективность</vt:lpstr>
      <vt:lpstr>Принципы разметки UD</vt:lpstr>
      <vt:lpstr>Принципы разметки UD</vt:lpstr>
      <vt:lpstr>Принципы разметки UD</vt:lpstr>
      <vt:lpstr>Принципы разметки UD</vt:lpstr>
      <vt:lpstr>Пример 3. UD</vt:lpstr>
      <vt:lpstr>Методы</vt:lpstr>
      <vt:lpstr>Использование</vt:lpstr>
      <vt:lpstr>Использование</vt:lpstr>
      <vt:lpstr>PowerPoint Presentation</vt:lpstr>
      <vt:lpstr>Резюме</vt:lpstr>
      <vt:lpstr>Резюме</vt:lpstr>
      <vt:lpstr>Резюме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xxx</dc:creator>
  <cp:lastModifiedBy>Svetlana Toldova</cp:lastModifiedBy>
  <cp:revision>33</cp:revision>
  <dcterms:created xsi:type="dcterms:W3CDTF">2015-01-11T23:34:05Z</dcterms:created>
  <dcterms:modified xsi:type="dcterms:W3CDTF">2019-12-04T15:04:58Z</dcterms:modified>
</cp:coreProperties>
</file>