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  <p:sldMasterId id="2147483687" r:id="rId2"/>
  </p:sldMasterIdLst>
  <p:notesMasterIdLst>
    <p:notesMasterId r:id="rId58"/>
  </p:notesMasterIdLst>
  <p:sldIdLst>
    <p:sldId id="283" r:id="rId3"/>
    <p:sldId id="285" r:id="rId4"/>
    <p:sldId id="509" r:id="rId5"/>
    <p:sldId id="510" r:id="rId6"/>
    <p:sldId id="415" r:id="rId7"/>
    <p:sldId id="497" r:id="rId8"/>
    <p:sldId id="501" r:id="rId9"/>
    <p:sldId id="502" r:id="rId10"/>
    <p:sldId id="500" r:id="rId11"/>
    <p:sldId id="498" r:id="rId12"/>
    <p:sldId id="499" r:id="rId13"/>
    <p:sldId id="359" r:id="rId14"/>
    <p:sldId id="368" r:id="rId15"/>
    <p:sldId id="365" r:id="rId16"/>
    <p:sldId id="335" r:id="rId17"/>
    <p:sldId id="367" r:id="rId18"/>
    <p:sldId id="505" r:id="rId19"/>
    <p:sldId id="366" r:id="rId20"/>
    <p:sldId id="506" r:id="rId21"/>
    <p:sldId id="369" r:id="rId22"/>
    <p:sldId id="507" r:id="rId23"/>
    <p:sldId id="370" r:id="rId24"/>
    <p:sldId id="508" r:id="rId25"/>
    <p:sldId id="374" r:id="rId26"/>
    <p:sldId id="504" r:id="rId27"/>
    <p:sldId id="503" r:id="rId28"/>
    <p:sldId id="355" r:id="rId29"/>
    <p:sldId id="371" r:id="rId30"/>
    <p:sldId id="373" r:id="rId31"/>
    <p:sldId id="379" r:id="rId32"/>
    <p:sldId id="372" r:id="rId33"/>
    <p:sldId id="380" r:id="rId34"/>
    <p:sldId id="381" r:id="rId35"/>
    <p:sldId id="363" r:id="rId36"/>
    <p:sldId id="382" r:id="rId37"/>
    <p:sldId id="383" r:id="rId38"/>
    <p:sldId id="384" r:id="rId39"/>
    <p:sldId id="385" r:id="rId40"/>
    <p:sldId id="512" r:id="rId41"/>
    <p:sldId id="386" r:id="rId42"/>
    <p:sldId id="388" r:id="rId43"/>
    <p:sldId id="513" r:id="rId44"/>
    <p:sldId id="514" r:id="rId45"/>
    <p:sldId id="515" r:id="rId46"/>
    <p:sldId id="511" r:id="rId47"/>
    <p:sldId id="336" r:id="rId48"/>
    <p:sldId id="337" r:id="rId49"/>
    <p:sldId id="387" r:id="rId50"/>
    <p:sldId id="389" r:id="rId51"/>
    <p:sldId id="391" r:id="rId52"/>
    <p:sldId id="390" r:id="rId53"/>
    <p:sldId id="392" r:id="rId54"/>
    <p:sldId id="399" r:id="rId55"/>
    <p:sldId id="400" r:id="rId56"/>
    <p:sldId id="401" r:id="rId5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89" autoAdjust="0"/>
    <p:restoredTop sz="93817" autoAdjust="0"/>
  </p:normalViewPr>
  <p:slideViewPr>
    <p:cSldViewPr snapToGrid="0">
      <p:cViewPr varScale="1">
        <p:scale>
          <a:sx n="119" d="100"/>
          <a:sy n="119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E8034-3937-4CEE-8EDB-689FB0B031E7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C958-E6A5-4655-8074-EDE7EDC72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951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877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40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64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48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42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49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089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50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29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51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652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52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034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53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446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54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781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55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6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330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99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907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504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129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36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40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5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30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1"/>
          <p:cNvSpPr>
            <a:spLocks noChangeArrowheads="1"/>
          </p:cNvSpPr>
          <p:nvPr/>
        </p:nvSpPr>
        <p:spPr bwMode="auto">
          <a:xfrm>
            <a:off x="9877612" y="3380855"/>
            <a:ext cx="203013" cy="417882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z="1984"/>
          </a:p>
        </p:txBody>
      </p:sp>
      <p:sp>
        <p:nvSpPr>
          <p:cNvPr id="5" name="Rectangle2"/>
          <p:cNvSpPr>
            <a:spLocks noChangeArrowheads="1"/>
          </p:cNvSpPr>
          <p:nvPr/>
        </p:nvSpPr>
        <p:spPr bwMode="auto">
          <a:xfrm>
            <a:off x="752547" y="0"/>
            <a:ext cx="9328078" cy="41298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z="1984"/>
          </a:p>
        </p:txBody>
      </p:sp>
      <p:sp>
        <p:nvSpPr>
          <p:cNvPr id="6" name="Rectangle3"/>
          <p:cNvSpPr>
            <a:spLocks noChangeArrowheads="1"/>
          </p:cNvSpPr>
          <p:nvPr/>
        </p:nvSpPr>
        <p:spPr bwMode="auto">
          <a:xfrm>
            <a:off x="609038" y="5130779"/>
            <a:ext cx="92756" cy="2428896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z="1984"/>
          </a:p>
        </p:txBody>
      </p:sp>
      <p:sp>
        <p:nvSpPr>
          <p:cNvPr id="7" name="Rectangle4"/>
          <p:cNvSpPr>
            <a:spLocks noChangeArrowheads="1"/>
          </p:cNvSpPr>
          <p:nvPr/>
        </p:nvSpPr>
        <p:spPr bwMode="auto">
          <a:xfrm>
            <a:off x="610789" y="1"/>
            <a:ext cx="92755" cy="51780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z="1984"/>
          </a:p>
        </p:txBody>
      </p:sp>
      <p:sp>
        <p:nvSpPr>
          <p:cNvPr id="8" name="Rectangle5"/>
          <p:cNvSpPr>
            <a:spLocks noChangeArrowheads="1"/>
          </p:cNvSpPr>
          <p:nvPr/>
        </p:nvSpPr>
        <p:spPr bwMode="auto">
          <a:xfrm>
            <a:off x="344772" y="2673885"/>
            <a:ext cx="185512" cy="488579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">
                <a:schemeClr val="accent1"/>
              </a:gs>
              <a:gs pos="100000">
                <a:schemeClr val="accent2"/>
              </a:gs>
            </a:gsLst>
            <a:lin ang="534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sz="1984"/>
          </a:p>
        </p:txBody>
      </p:sp>
      <p:sp>
        <p:nvSpPr>
          <p:cNvPr id="9" name="Rectangle6"/>
          <p:cNvSpPr>
            <a:spLocks noChangeArrowheads="1"/>
          </p:cNvSpPr>
          <p:nvPr/>
        </p:nvSpPr>
        <p:spPr bwMode="auto">
          <a:xfrm>
            <a:off x="344772" y="0"/>
            <a:ext cx="185512" cy="26843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z="1984"/>
          </a:p>
        </p:txBody>
      </p:sp>
      <p:sp>
        <p:nvSpPr>
          <p:cNvPr id="10" name="Rectangle7"/>
          <p:cNvSpPr>
            <a:spLocks noChangeArrowheads="1"/>
          </p:cNvSpPr>
          <p:nvPr/>
        </p:nvSpPr>
        <p:spPr bwMode="auto">
          <a:xfrm>
            <a:off x="1" y="0"/>
            <a:ext cx="276517" cy="75596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z="1984"/>
          </a:p>
        </p:txBody>
      </p:sp>
      <p:sp>
        <p:nvSpPr>
          <p:cNvPr id="2049" name="SlideTitle1"/>
          <p:cNvSpPr>
            <a:spLocks noGrp="1" noChangeArrowheads="1"/>
          </p:cNvSpPr>
          <p:nvPr>
            <p:ph type="ctrTitle"/>
          </p:nvPr>
        </p:nvSpPr>
        <p:spPr>
          <a:xfrm>
            <a:off x="1578598" y="2210155"/>
            <a:ext cx="7280451" cy="1580182"/>
          </a:xfrm>
          <a:gradFill>
            <a:path>
              <a:fillToRect l="48999" t="47499" r="51001" b="52501"/>
            </a:path>
          </a:gradFill>
        </p:spPr>
        <p:txBody>
          <a:bodyPr tIns="45720" bIns="45720"/>
          <a:lstStyle>
            <a:lvl1pPr algn="ctr">
              <a:defRPr/>
            </a:lvl1pPr>
          </a:lstStyle>
          <a:p>
            <a:pPr lvl="0"/>
            <a:r>
              <a:rPr lang="ru-RU" altLang="en-US" noProof="0"/>
              <a:t>Образец заголовка</a:t>
            </a:r>
            <a:endParaRPr lang="en-US" altLang="en-US" noProof="0"/>
          </a:p>
        </p:txBody>
      </p:sp>
      <p:sp>
        <p:nvSpPr>
          <p:cNvPr id="2050" name="SlideSubtitle1"/>
          <p:cNvSpPr>
            <a:spLocks noGrp="1" noChangeArrowheads="1"/>
          </p:cNvSpPr>
          <p:nvPr>
            <p:ph type="subTitle" idx="1"/>
          </p:nvPr>
        </p:nvSpPr>
        <p:spPr>
          <a:xfrm>
            <a:off x="1578598" y="4429061"/>
            <a:ext cx="7280451" cy="1898668"/>
          </a:xfrm>
          <a:gradFill>
            <a:path>
              <a:fillToRect l="50000" t="48000" r="50000" b="52000"/>
            </a:path>
          </a:gradFill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ru-RU" altLang="en-US" noProof="0"/>
              <a:t>Образец подзаголовка</a:t>
            </a:r>
            <a:endParaRPr lang="en-US" altLang="en-US" noProof="0"/>
          </a:p>
        </p:txBody>
      </p:sp>
      <p:sp>
        <p:nvSpPr>
          <p:cNvPr id="11" name="DateTimeField1"/>
          <p:cNvSpPr>
            <a:spLocks noGrp="1" noChangeArrowheads="1"/>
          </p:cNvSpPr>
          <p:nvPr>
            <p:ph type="dt" idx="10"/>
          </p:nvPr>
        </p:nvSpPr>
        <p:spPr>
          <a:xfrm>
            <a:off x="1578599" y="6961201"/>
            <a:ext cx="1585598" cy="474230"/>
          </a:xfrm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12" name="FooterField1"/>
          <p:cNvSpPr>
            <a:spLocks noGrp="1" noChangeArrowheads="1"/>
          </p:cNvSpPr>
          <p:nvPr>
            <p:ph type="ftr" idx="11"/>
          </p:nvPr>
        </p:nvSpPr>
        <p:spPr>
          <a:xfrm>
            <a:off x="3638477" y="6961201"/>
            <a:ext cx="3480965" cy="474230"/>
          </a:xfrm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13" name="SlideNumberField1"/>
          <p:cNvSpPr>
            <a:spLocks noGrp="1" noChangeArrowheads="1"/>
          </p:cNvSpPr>
          <p:nvPr>
            <p:ph type="sldNum" idx="12"/>
          </p:nvPr>
        </p:nvSpPr>
        <p:spPr>
          <a:xfrm>
            <a:off x="7593721" y="6961201"/>
            <a:ext cx="1265328" cy="474230"/>
          </a:xfrm>
        </p:spPr>
        <p:txBody>
          <a:bodyPr/>
          <a:lstStyle>
            <a:lvl1pPr>
              <a:defRPr/>
            </a:lvl1pPr>
          </a:lstStyle>
          <a:p>
            <a:fld id="{10B969E2-F550-4B46-8637-90A9A64AF11A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56892634"/>
      </p:ext>
    </p:extLst>
  </p:cSld>
  <p:clrMapOvr>
    <a:masterClrMapping/>
  </p:clrMapOvr>
  <p:transition spd="slow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Datumsfeld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ußzeilenfeld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6" name="Foliennummerfeld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0162B-9B32-48EA-89DF-D5AB4AD67B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925137"/>
      </p:ext>
    </p:extLst>
  </p:cSld>
  <p:clrMapOvr>
    <a:masterClrMapping/>
  </p:clrMapOvr>
  <p:transition spd="slow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0435" y="1263445"/>
            <a:ext cx="1858615" cy="522177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1088" y="1263445"/>
            <a:ext cx="5411336" cy="522177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Datumsfeld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ußzeilenfeld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6" name="Foliennummerfeld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04B59-3D8B-4376-A403-EDE151CA4F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452196"/>
      </p:ext>
    </p:extLst>
  </p:cSld>
  <p:clrMapOvr>
    <a:masterClrMapping/>
  </p:clrMapOvr>
  <p:transition spd="slow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6047" y="2348400"/>
            <a:ext cx="8568531" cy="162043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11874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350890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9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199160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228070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413128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839055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550987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536257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Datumsfeld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ußzeilenfeld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6" name="Foliennummerfeld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CBC61-5A1A-4806-BC05-C813195464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640894"/>
      </p:ext>
    </p:extLst>
  </p:cSld>
  <p:clrMapOvr>
    <a:masterClrMapping/>
  </p:clrMapOvr>
  <p:transition spd="slow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241545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099314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2148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9" b="1" cap="all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5"/>
            </a:lvl1pPr>
            <a:lvl2pPr marL="503972" indent="0">
              <a:buNone/>
              <a:defRPr sz="1984"/>
            </a:lvl2pPr>
            <a:lvl3pPr marL="1007943" indent="0">
              <a:buNone/>
              <a:defRPr sz="1764"/>
            </a:lvl3pPr>
            <a:lvl4pPr marL="1511915" indent="0">
              <a:buNone/>
              <a:defRPr sz="1543"/>
            </a:lvl4pPr>
            <a:lvl5pPr marL="2015886" indent="0">
              <a:buNone/>
              <a:defRPr sz="1543"/>
            </a:lvl5pPr>
            <a:lvl6pPr marL="2519858" indent="0">
              <a:buNone/>
              <a:defRPr sz="1543"/>
            </a:lvl6pPr>
            <a:lvl7pPr marL="3023829" indent="0">
              <a:buNone/>
              <a:defRPr sz="1543"/>
            </a:lvl7pPr>
            <a:lvl8pPr marL="3527801" indent="0">
              <a:buNone/>
              <a:defRPr sz="1543"/>
            </a:lvl8pPr>
            <a:lvl9pPr marL="4031772" indent="0">
              <a:buNone/>
              <a:defRPr sz="154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umsfeld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ußzeilenfeld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6" name="Foliennummerfeld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87DCB-7724-41BD-9ED6-EEE81CCC88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367742"/>
      </p:ext>
    </p:extLst>
  </p:cSld>
  <p:clrMapOvr>
    <a:masterClrMapping/>
  </p:clrMapOvr>
  <p:transition spd="slow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1088" y="2684384"/>
            <a:ext cx="3634976" cy="3800837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4075" y="2684384"/>
            <a:ext cx="3634975" cy="3800837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Datumsfeld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ußzeilenfeld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7" name="Foliennummerfeld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88AB1-C41F-42A5-9DF7-E4A7984AD0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382868"/>
      </p:ext>
    </p:extLst>
  </p:cSld>
  <p:clrMapOvr>
    <a:masterClrMapping/>
  </p:clrMapOvr>
  <p:transition spd="slow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7" name="Datumsfeld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ußzeilenfeld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9" name="Foliennummerfeld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320D4-ED7D-4578-803B-9A325DA1A3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965969"/>
      </p:ext>
    </p:extLst>
  </p:cSld>
  <p:clrMapOvr>
    <a:masterClrMapping/>
  </p:clrMapOvr>
  <p:transition spd="slow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Datumsfeld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ußzeilenfeld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5" name="Foliennummerfeld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76EB8-8C63-49DD-9D98-A2B89CA7CC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5226085"/>
      </p:ext>
    </p:extLst>
  </p:cSld>
  <p:clrMapOvr>
    <a:masterClrMapping/>
  </p:clrMapOvr>
  <p:transition spd="slow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feld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ußzeilenfeld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4" name="Foliennummerfeld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3C0EE-D9DE-4011-8C0A-590E4E5090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119181"/>
      </p:ext>
    </p:extLst>
  </p:cSld>
  <p:clrMapOvr>
    <a:masterClrMapping/>
  </p:clrMapOvr>
  <p:transition spd="slow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umsfeld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ußzeilenfeld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7" name="Foliennummerfeld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848FF-9DF9-4318-8B47-6B198F2AF2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6942911"/>
      </p:ext>
    </p:extLst>
  </p:cSld>
  <p:clrMapOvr>
    <a:masterClrMapping/>
  </p:clrMapOvr>
  <p:transition spd="slow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pPr lvl="0"/>
            <a:r>
              <a:rPr lang="ru-RU" noProof="0"/>
              <a:t>Вставка рисунка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umsfeld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ußzeilenfeld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7" name="Foliennummerfeld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B9C86-4930-4483-893B-8CDCF69CA8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615330"/>
      </p:ext>
    </p:extLst>
  </p:cSld>
  <p:clrMapOvr>
    <a:masterClrMapping/>
  </p:clrMapOvr>
  <p:transition spd="slow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1"/>
          <p:cNvSpPr>
            <a:spLocks noChangeArrowheads="1"/>
          </p:cNvSpPr>
          <p:nvPr/>
        </p:nvSpPr>
        <p:spPr bwMode="auto">
          <a:xfrm>
            <a:off x="1" y="0"/>
            <a:ext cx="276517" cy="75596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z="1984"/>
          </a:p>
        </p:txBody>
      </p:sp>
      <p:sp>
        <p:nvSpPr>
          <p:cNvPr id="2" name="Rectangle2"/>
          <p:cNvSpPr>
            <a:spLocks noChangeArrowheads="1"/>
          </p:cNvSpPr>
          <p:nvPr/>
        </p:nvSpPr>
        <p:spPr bwMode="auto">
          <a:xfrm>
            <a:off x="344772" y="2673885"/>
            <a:ext cx="185512" cy="488579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">
                <a:schemeClr val="accent1"/>
              </a:gs>
              <a:gs pos="100000">
                <a:schemeClr val="accent2"/>
              </a:gs>
            </a:gsLst>
            <a:lin ang="534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sz="1984"/>
          </a:p>
        </p:txBody>
      </p:sp>
      <p:sp>
        <p:nvSpPr>
          <p:cNvPr id="1027" name="Datumsfeld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21088" y="6961201"/>
            <a:ext cx="1743108" cy="474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96972">
              <a:defRPr sz="1543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Fußzeilenfeld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38476" y="6961201"/>
            <a:ext cx="3323456" cy="474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96972">
              <a:defRPr sz="1543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1029" name="Foliennummerfeld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6212" y="6961201"/>
            <a:ext cx="1422838" cy="474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96972">
              <a:defRPr sz="1543">
                <a:solidFill>
                  <a:schemeClr val="tx1"/>
                </a:solidFill>
                <a:latin typeface="Sans-PS" pitchFamily="65" charset="0"/>
              </a:defRPr>
            </a:lvl1pPr>
          </a:lstStyle>
          <a:p>
            <a:pPr>
              <a:defRPr/>
            </a:pPr>
            <a:fld id="{72CDA493-345C-4FD2-B887-93649CB806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olientitel1"/>
          <p:cNvSpPr>
            <a:spLocks noGrp="1" noChangeArrowheads="1"/>
          </p:cNvSpPr>
          <p:nvPr>
            <p:ph type="title"/>
          </p:nvPr>
        </p:nvSpPr>
        <p:spPr bwMode="auto">
          <a:xfrm>
            <a:off x="1421089" y="1263445"/>
            <a:ext cx="7437961" cy="126694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48000" t="48000" r="52000" b="52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0170" rIns="91440" bIns="9017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Щелкните для редактирования стиля образца заголовков</a:t>
            </a:r>
          </a:p>
        </p:txBody>
      </p:sp>
      <p:sp>
        <p:nvSpPr>
          <p:cNvPr id="1032" name="Folientext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1089" y="2684384"/>
            <a:ext cx="7437961" cy="38008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48000" t="48999" r="52000" b="51001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Щелкните для редактирования стилей образца текста</a:t>
            </a:r>
          </a:p>
          <a:p>
            <a:pPr lvl="1"/>
            <a:r>
              <a:rPr lang="en-US" altLang="en-US"/>
              <a:t>Второй уровень</a:t>
            </a:r>
          </a:p>
          <a:p>
            <a:pPr lvl="2"/>
            <a:r>
              <a:rPr lang="en-US" altLang="en-US"/>
              <a:t>Третий уровень</a:t>
            </a:r>
          </a:p>
          <a:p>
            <a:pPr lvl="3"/>
            <a:r>
              <a:rPr lang="en-US" altLang="en-US"/>
              <a:t>Четвертый уровень</a:t>
            </a:r>
          </a:p>
          <a:p>
            <a:pPr lvl="4"/>
            <a:r>
              <a:rPr lang="en-US" altLang="en-US"/>
              <a:t>Пятый уровень</a:t>
            </a:r>
          </a:p>
        </p:txBody>
      </p:sp>
      <p:sp>
        <p:nvSpPr>
          <p:cNvPr id="1033" name="Rectangle3"/>
          <p:cNvSpPr>
            <a:spLocks noChangeArrowheads="1"/>
          </p:cNvSpPr>
          <p:nvPr/>
        </p:nvSpPr>
        <p:spPr bwMode="auto">
          <a:xfrm>
            <a:off x="9877612" y="3380855"/>
            <a:ext cx="203013" cy="417882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z="1984"/>
          </a:p>
        </p:txBody>
      </p:sp>
      <p:sp>
        <p:nvSpPr>
          <p:cNvPr id="1034" name="Rectangle4"/>
          <p:cNvSpPr>
            <a:spLocks noChangeArrowheads="1"/>
          </p:cNvSpPr>
          <p:nvPr/>
        </p:nvSpPr>
        <p:spPr bwMode="auto">
          <a:xfrm>
            <a:off x="605537" y="5130779"/>
            <a:ext cx="91006" cy="2428896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z="1984"/>
          </a:p>
        </p:txBody>
      </p:sp>
      <p:sp>
        <p:nvSpPr>
          <p:cNvPr id="1035" name="Rectangle6"/>
          <p:cNvSpPr>
            <a:spLocks noChangeArrowheads="1"/>
          </p:cNvSpPr>
          <p:nvPr/>
        </p:nvSpPr>
        <p:spPr bwMode="auto">
          <a:xfrm>
            <a:off x="344772" y="0"/>
            <a:ext cx="185512" cy="26843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z="1984"/>
          </a:p>
        </p:txBody>
      </p:sp>
      <p:sp>
        <p:nvSpPr>
          <p:cNvPr id="1036" name="Rectangle7"/>
          <p:cNvSpPr>
            <a:spLocks noChangeArrowheads="1"/>
          </p:cNvSpPr>
          <p:nvPr/>
        </p:nvSpPr>
        <p:spPr bwMode="auto">
          <a:xfrm>
            <a:off x="607289" y="1"/>
            <a:ext cx="92755" cy="51780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z="1984"/>
          </a:p>
        </p:txBody>
      </p:sp>
      <p:sp>
        <p:nvSpPr>
          <p:cNvPr id="1037" name="Rectangle8"/>
          <p:cNvSpPr>
            <a:spLocks noChangeArrowheads="1"/>
          </p:cNvSpPr>
          <p:nvPr/>
        </p:nvSpPr>
        <p:spPr bwMode="auto">
          <a:xfrm>
            <a:off x="752547" y="0"/>
            <a:ext cx="9328078" cy="41298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z="1984"/>
          </a:p>
        </p:txBody>
      </p:sp>
    </p:spTree>
    <p:extLst>
      <p:ext uri="{BB962C8B-B14F-4D97-AF65-F5344CB8AC3E}">
        <p14:creationId xmlns:p14="http://schemas.microsoft.com/office/powerpoint/2010/main" val="338185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 spd="slow">
    <p:cut/>
  </p:transition>
  <p:txStyles>
    <p:titleStyle>
      <a:lvl1pPr algn="l" defTabSz="496972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96972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Sans-PS" pitchFamily="65" charset="0"/>
        </a:defRPr>
      </a:lvl2pPr>
      <a:lvl3pPr algn="l" defTabSz="496972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Sans-PS" pitchFamily="65" charset="0"/>
        </a:defRPr>
      </a:lvl3pPr>
      <a:lvl4pPr algn="l" defTabSz="496972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Sans-PS" pitchFamily="65" charset="0"/>
        </a:defRPr>
      </a:lvl4pPr>
      <a:lvl5pPr algn="l" defTabSz="496972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Sans-PS" pitchFamily="65" charset="0"/>
        </a:defRPr>
      </a:lvl5pPr>
      <a:lvl6pPr marL="503972" algn="l" defTabSz="496972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Sans-PS" pitchFamily="65" charset="0"/>
        </a:defRPr>
      </a:lvl6pPr>
      <a:lvl7pPr marL="1007943" algn="l" defTabSz="496972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Sans-PS" pitchFamily="65" charset="0"/>
        </a:defRPr>
      </a:lvl7pPr>
      <a:lvl8pPr marL="1511915" algn="l" defTabSz="496972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Sans-PS" pitchFamily="65" charset="0"/>
        </a:defRPr>
      </a:lvl8pPr>
      <a:lvl9pPr marL="2015886" algn="l" defTabSz="496972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Sans-PS" pitchFamily="65" charset="0"/>
        </a:defRPr>
      </a:lvl9pPr>
    </p:titleStyle>
    <p:bodyStyle>
      <a:lvl1pPr marL="377979" indent="-377979" algn="l" defTabSz="496972" rtl="0" eaLnBrk="1" fontAlgn="base" hangingPunct="1">
        <a:spcBef>
          <a:spcPct val="0"/>
        </a:spcBef>
        <a:spcAft>
          <a:spcPct val="0"/>
        </a:spcAft>
        <a:buFont typeface="Verdana" panose="020B0604030504040204" pitchFamily="34" charset="0"/>
        <a:buChar char="•"/>
        <a:defRPr sz="3527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496972" rtl="0" eaLnBrk="1" fontAlgn="base" hangingPunct="1">
        <a:spcBef>
          <a:spcPts val="703"/>
        </a:spcBef>
        <a:spcAft>
          <a:spcPct val="0"/>
        </a:spcAft>
        <a:buFont typeface="Verdana" panose="020B0604030504040204" pitchFamily="34" charset="0"/>
        <a:buChar char="–"/>
        <a:defRPr sz="3086">
          <a:solidFill>
            <a:schemeClr val="tx1"/>
          </a:solidFill>
          <a:latin typeface="+mn-lt"/>
        </a:defRPr>
      </a:lvl2pPr>
      <a:lvl3pPr marL="1259929" indent="-251986" algn="l" defTabSz="496972" rtl="0" eaLnBrk="1" fontAlgn="base" hangingPunct="1">
        <a:spcBef>
          <a:spcPts val="606"/>
        </a:spcBef>
        <a:spcAft>
          <a:spcPct val="0"/>
        </a:spcAft>
        <a:buFont typeface="Verdana" panose="020B0604030504040204" pitchFamily="34" charset="0"/>
        <a:buChar char="•"/>
        <a:defRPr sz="2646">
          <a:solidFill>
            <a:schemeClr val="tx1"/>
          </a:solidFill>
          <a:latin typeface="+mn-lt"/>
        </a:defRPr>
      </a:lvl3pPr>
      <a:lvl4pPr marL="1763900" indent="-251986" algn="l" defTabSz="496972" rtl="0" eaLnBrk="1" fontAlgn="base" hangingPunct="1">
        <a:spcBef>
          <a:spcPts val="496"/>
        </a:spcBef>
        <a:spcAft>
          <a:spcPct val="0"/>
        </a:spcAft>
        <a:buFont typeface="Verdana" panose="020B0604030504040204" pitchFamily="34" charset="0"/>
        <a:buChar char="–"/>
        <a:defRPr sz="2205">
          <a:solidFill>
            <a:schemeClr val="tx1"/>
          </a:solidFill>
          <a:latin typeface="+mn-lt"/>
        </a:defRPr>
      </a:lvl4pPr>
      <a:lvl5pPr marL="2267872" indent="-251986" algn="l" defTabSz="496972" rtl="0" eaLnBrk="1" fontAlgn="base" hangingPunct="1">
        <a:spcBef>
          <a:spcPts val="496"/>
        </a:spcBef>
        <a:spcAft>
          <a:spcPct val="0"/>
        </a:spcAft>
        <a:buFont typeface="Verdana" panose="020B0604030504040204" pitchFamily="34" charset="0"/>
        <a:buChar char="»"/>
        <a:defRPr sz="2205">
          <a:solidFill>
            <a:schemeClr val="tx1"/>
          </a:solidFill>
          <a:latin typeface="+mn-lt"/>
        </a:defRPr>
      </a:lvl5pPr>
      <a:lvl6pPr marL="2771844" indent="-251986" algn="l" defTabSz="496972" rtl="0" eaLnBrk="1" fontAlgn="base" hangingPunct="1">
        <a:spcBef>
          <a:spcPts val="496"/>
        </a:spcBef>
        <a:spcAft>
          <a:spcPct val="0"/>
        </a:spcAft>
        <a:buFont typeface="Verdana" pitchFamily="34" charset="0"/>
        <a:buChar char="»"/>
        <a:defRPr sz="2205">
          <a:solidFill>
            <a:schemeClr val="tx1"/>
          </a:solidFill>
          <a:latin typeface="+mn-lt"/>
        </a:defRPr>
      </a:lvl6pPr>
      <a:lvl7pPr marL="3275815" indent="-251986" algn="l" defTabSz="496972" rtl="0" eaLnBrk="1" fontAlgn="base" hangingPunct="1">
        <a:spcBef>
          <a:spcPts val="496"/>
        </a:spcBef>
        <a:spcAft>
          <a:spcPct val="0"/>
        </a:spcAft>
        <a:buFont typeface="Verdana" pitchFamily="34" charset="0"/>
        <a:buChar char="»"/>
        <a:defRPr sz="2205">
          <a:solidFill>
            <a:schemeClr val="tx1"/>
          </a:solidFill>
          <a:latin typeface="+mn-lt"/>
        </a:defRPr>
      </a:lvl7pPr>
      <a:lvl8pPr marL="3779787" indent="-251986" algn="l" defTabSz="496972" rtl="0" eaLnBrk="1" fontAlgn="base" hangingPunct="1">
        <a:spcBef>
          <a:spcPts val="496"/>
        </a:spcBef>
        <a:spcAft>
          <a:spcPct val="0"/>
        </a:spcAft>
        <a:buFont typeface="Verdana" pitchFamily="34" charset="0"/>
        <a:buChar char="»"/>
        <a:defRPr sz="2205">
          <a:solidFill>
            <a:schemeClr val="tx1"/>
          </a:solidFill>
          <a:latin typeface="+mn-lt"/>
        </a:defRPr>
      </a:lvl8pPr>
      <a:lvl9pPr marL="4283758" indent="-251986" algn="l" defTabSz="496972" rtl="0" eaLnBrk="1" fontAlgn="base" hangingPunct="1">
        <a:spcBef>
          <a:spcPts val="496"/>
        </a:spcBef>
        <a:spcAft>
          <a:spcPct val="0"/>
        </a:spcAft>
        <a:buFont typeface="Verdana" pitchFamily="34" charset="0"/>
        <a:buChar char="»"/>
        <a:defRPr sz="220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9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 spd="slow">
    <p:cut/>
  </p:transition>
  <p:hf sldNum="0" hdr="0" dt="0"/>
  <p:txStyles>
    <p:titleStyle>
      <a:lvl1pPr algn="ctr" defTabSz="1007943" rtl="0" eaLnBrk="1" latinLnBrk="0" hangingPunct="1"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3527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1007943" rtl="0" eaLnBrk="1" latinLnBrk="0" hangingPunct="1">
        <a:spcBef>
          <a:spcPct val="20000"/>
        </a:spcBef>
        <a:buFont typeface="Arial" panose="020B0604020202020204" pitchFamily="34" charset="0"/>
        <a:buChar char="–"/>
        <a:defRPr sz="308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users/Cybersoph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csc.ncsu.edu/faculty/healey/tweet_viz/tweet_app/" TargetMode="External"/><Relationship Id="rId4" Type="http://schemas.openxmlformats.org/officeDocument/2006/relationships/hyperlink" Target="http://socialmouths.com/2010/03/31/6-tools-for-twitter-sentiment-tracking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romip.ru/ru/collections/imhonet-films.html" TargetMode="External"/><Relationship Id="rId4" Type="http://schemas.openxmlformats.org/officeDocument/2006/relationships/hyperlink" Target="http://www.cs.cornell.edu/people/pabo/movie-review-data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romip.ru/ru/collections/ya-market-camera.html" TargetMode="External"/><Relationship Id="rId4" Type="http://schemas.openxmlformats.org/officeDocument/2006/relationships/hyperlink" Target="http://romip.ru/ru/collections/imhonet-films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sentiment.christopherpotts.net/code-data/happyfuntokenizing.py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wjh.harvard.edu/~inquirer/inquirerbasic.xls" TargetMode="External"/><Relationship Id="rId5" Type="http://schemas.openxmlformats.org/officeDocument/2006/relationships/hyperlink" Target="http://www.wjh.harvard.edu/~inquirer/homecat.htm" TargetMode="External"/><Relationship Id="rId4" Type="http://schemas.openxmlformats.org/officeDocument/2006/relationships/hyperlink" Target="http://www.wjh.harvard.edu/~inquir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hyperlink" Target="http://twittersentiment.appspot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060" y="0"/>
            <a:ext cx="10157685" cy="7559675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Извлечение мнений, анализ тональности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r>
              <a:rPr lang="ru-RU" altLang="en-US" i="1" smtClean="0"/>
              <a:t>Тональные лексиконы</a:t>
            </a:r>
            <a:endParaRPr lang="ru-RU" altLang="en-US" i="1" dirty="0"/>
          </a:p>
        </p:txBody>
      </p:sp>
    </p:spTree>
    <p:extLst>
      <p:ext uri="{BB962C8B-B14F-4D97-AF65-F5344CB8AC3E}">
        <p14:creationId xmlns:p14="http://schemas.microsoft.com/office/powerpoint/2010/main" val="4053456375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350333F-B412-41CA-A7CE-90B28475E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Имидж компании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740289-95E8-4973-94E9-A75730B2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ВШЭ. Магистры 2 курс. Компьютерная лингвистика.  </a:t>
            </a:r>
            <a:r>
              <a:rPr lang="ru-RU" altLang="en-US" dirty="0" err="1"/>
              <a:t>Толдова</a:t>
            </a:r>
            <a:r>
              <a:rPr lang="ru-RU" altLang="en-US" dirty="0"/>
              <a:t> С.Ю</a:t>
            </a:r>
            <a:endParaRPr lang="en-US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5821C3-1864-4F53-80A4-B103592BBD0E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804862" y="62675"/>
            <a:ext cx="8568532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007943" rtl="0" eaLnBrk="1" latinLnBrk="0" hangingPunct="1"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4000" dirty="0"/>
              <a:t>Типы задач и области применения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58DEE8-4788-4983-A81D-97BA910D2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346751"/>
            <a:ext cx="7518400" cy="440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350333F-B412-41CA-A7CE-90B28475E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Имидж компании</a:t>
            </a:r>
          </a:p>
          <a:p>
            <a:r>
              <a:rPr lang="ru-RU" sz="2600" dirty="0"/>
              <a:t>КОЛИЧЕСТВО ПОЗИТИВНЫХ И НЕГАТИВНЫХ УПОМИНАНИЙ</a:t>
            </a:r>
          </a:p>
          <a:p>
            <a:r>
              <a:rPr lang="ru-RU" sz="2600" dirty="0"/>
              <a:t> Динамика позитивных и негативных упоминаний Больше всего позитивных сообщений с упоминанием Альфа-Банк было зафиксировано 02.07.18, это было связано с сообщением из источника Kp.ru "В России запущена Единая биометрическая система". </a:t>
            </a:r>
          </a:p>
          <a:p>
            <a:r>
              <a:rPr lang="ru-RU" sz="2600" dirty="0"/>
              <a:t>Наибольшее количество негативных сообщений с упоминанием Альфа-Банк было зафиксировано 03.07.18, это было связано с сообщением из источника Московский Комсомолец "ОХОТНИКИ ЗА SIMКАРТАМИ: ПЕРСОНАЛЬНЫЕ МЕНЕДЖЕРЫ УХОДЯТ В НАВОДЧИКИ?".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740289-95E8-4973-94E9-A75730B2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5821C3-1864-4F53-80A4-B103592BBD0E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804862" y="62675"/>
            <a:ext cx="8568532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007943" rtl="0" eaLnBrk="1" latinLnBrk="0" hangingPunct="1"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4000" dirty="0"/>
              <a:t>Типы задач и области применения</a:t>
            </a:r>
          </a:p>
        </p:txBody>
      </p:sp>
    </p:spTree>
    <p:extLst>
      <p:ext uri="{BB962C8B-B14F-4D97-AF65-F5344CB8AC3E}">
        <p14:creationId xmlns:p14="http://schemas.microsoft.com/office/powerpoint/2010/main" val="1289038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57685" cy="7559675"/>
          </a:xfrm>
          <a:prstGeom prst="rect">
            <a:avLst/>
          </a:prstGeom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1085122" y="215585"/>
            <a:ext cx="9072563" cy="1259946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Twitter</a:t>
            </a:r>
          </a:p>
        </p:txBody>
      </p:sp>
      <p:sp>
        <p:nvSpPr>
          <p:cNvPr id="61444" name="Rectangle 5"/>
          <p:cNvSpPr>
            <a:spLocks noGrp="1" noChangeArrowheads="1"/>
          </p:cNvSpPr>
          <p:nvPr>
            <p:ph idx="1"/>
          </p:nvPr>
        </p:nvSpPr>
        <p:spPr>
          <a:xfrm>
            <a:off x="362309" y="1952675"/>
            <a:ext cx="8905371" cy="4672412"/>
          </a:xfrm>
        </p:spPr>
        <p:txBody>
          <a:bodyPr>
            <a:noAutofit/>
          </a:bodyPr>
          <a:lstStyle/>
          <a:p>
            <a:endParaRPr lang="en-US" sz="2400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http://socialmouths.com/2010/03/31/6-tools-for-twitter-sentiment-tracking/</a:t>
            </a:r>
          </a:p>
        </p:txBody>
      </p:sp>
      <p:pic>
        <p:nvPicPr>
          <p:cNvPr id="3076" name="Picture 4" descr="Twitrrat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21" y="1542255"/>
            <a:ext cx="6454365" cy="448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3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275"/>
            <a:ext cx="10157685" cy="7559675"/>
          </a:xfrm>
          <a:prstGeom prst="rect">
            <a:avLst/>
          </a:prstGeom>
        </p:spPr>
      </p:pic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 dirty="0"/>
              <a:t>Типы задач и области применения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045" y="1710145"/>
            <a:ext cx="9402965" cy="467340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172" y="3576935"/>
            <a:ext cx="2641422" cy="252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831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275"/>
            <a:ext cx="10157685" cy="7559675"/>
          </a:xfrm>
          <a:prstGeom prst="rect">
            <a:avLst/>
          </a:prstGeom>
        </p:spPr>
      </p:pic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Типы задач области применения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045" y="1710145"/>
            <a:ext cx="9402965" cy="467340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76045" y="4226943"/>
            <a:ext cx="2018581" cy="655608"/>
          </a:xfrm>
          <a:prstGeom prst="rect">
            <a:avLst/>
          </a:prstGeom>
          <a:solidFill>
            <a:schemeClr val="tx2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986067" y="5727938"/>
            <a:ext cx="1052424" cy="655609"/>
          </a:xfrm>
          <a:prstGeom prst="rect">
            <a:avLst/>
          </a:prstGeom>
          <a:solidFill>
            <a:schemeClr val="tx2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2104844" y="5305244"/>
            <a:ext cx="1052424" cy="655609"/>
          </a:xfrm>
          <a:prstGeom prst="rect">
            <a:avLst/>
          </a:prstGeom>
          <a:solidFill>
            <a:schemeClr val="tx2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8036942" y="2257244"/>
            <a:ext cx="1365850" cy="623979"/>
          </a:xfrm>
          <a:prstGeom prst="rect">
            <a:avLst/>
          </a:prstGeom>
          <a:solidFill>
            <a:schemeClr val="tx2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1791418" y="3079628"/>
            <a:ext cx="1365850" cy="623979"/>
          </a:xfrm>
          <a:prstGeom prst="rect">
            <a:avLst/>
          </a:prstGeom>
          <a:solidFill>
            <a:schemeClr val="tx2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946119" y="2620176"/>
            <a:ext cx="1365850" cy="623979"/>
          </a:xfrm>
          <a:prstGeom prst="rect">
            <a:avLst/>
          </a:prstGeom>
          <a:solidFill>
            <a:schemeClr val="tx2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928776" y="5938972"/>
            <a:ext cx="1365850" cy="623979"/>
          </a:xfrm>
          <a:prstGeom prst="rect">
            <a:avLst/>
          </a:prstGeom>
          <a:solidFill>
            <a:schemeClr val="tx2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311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6920" y="1208821"/>
            <a:ext cx="7055697" cy="2267903"/>
          </a:xfrm>
          <a:solidFill>
            <a:srgbClr val="FEBBB0"/>
          </a:solidFill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3086" i="1" dirty="0">
                <a:latin typeface="New York" charset="0"/>
                <a:cs typeface="Times New Roman" pitchFamily="18" charset="0"/>
              </a:rPr>
              <a:t>Well kids, I had an awesome birthday thanks to you. =D Just wanted to so thank you for coming and thanks for the gifts and junk. =) I have many pictures and I will post them later. hearts </a:t>
            </a:r>
          </a:p>
        </p:txBody>
      </p:sp>
      <p:sp>
        <p:nvSpPr>
          <p:cNvPr id="2038787" name="Text Box 3"/>
          <p:cNvSpPr txBox="1">
            <a:spLocks noChangeArrowheads="1"/>
          </p:cNvSpPr>
          <p:nvPr/>
        </p:nvSpPr>
        <p:spPr bwMode="auto">
          <a:xfrm>
            <a:off x="7910189" y="1578432"/>
            <a:ext cx="902811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984">
                <a:latin typeface="Times New Roman" pitchFamily="18" charset="0"/>
              </a:rPr>
              <a:t>current</a:t>
            </a:r>
          </a:p>
          <a:p>
            <a:r>
              <a:rPr lang="en-US" altLang="en-US" sz="1984">
                <a:latin typeface="Times New Roman" pitchFamily="18" charset="0"/>
              </a:rPr>
              <a:t> mood:</a:t>
            </a:r>
          </a:p>
        </p:txBody>
      </p:sp>
      <p:pic>
        <p:nvPicPr>
          <p:cNvPr id="2038788" name="Picture 4" descr="hap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143" y="1646679"/>
            <a:ext cx="621224" cy="62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38789" name="Group 5"/>
          <p:cNvGrpSpPr>
            <a:grpSpLocks/>
          </p:cNvGrpSpPr>
          <p:nvPr/>
        </p:nvGrpSpPr>
        <p:grpSpPr bwMode="auto">
          <a:xfrm>
            <a:off x="672501" y="4321251"/>
            <a:ext cx="8936866" cy="2267903"/>
            <a:chOff x="432" y="2304"/>
            <a:chExt cx="5107" cy="1296"/>
          </a:xfrm>
        </p:grpSpPr>
        <p:sp>
          <p:nvSpPr>
            <p:cNvPr id="2038790" name="Rectangle 6"/>
            <p:cNvSpPr>
              <a:spLocks noChangeArrowheads="1"/>
            </p:cNvSpPr>
            <p:nvPr/>
          </p:nvSpPr>
          <p:spPr bwMode="auto">
            <a:xfrm>
              <a:off x="432" y="2304"/>
              <a:ext cx="4032" cy="129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3086" i="1">
                  <a:latin typeface="New York" charset="0"/>
                  <a:cs typeface="Times New Roman" pitchFamily="18" charset="0"/>
                </a:rPr>
                <a:t>Home alone for too many hours, all week long ... screaming child, headache, tears that just won’t let themselves loose.... and now I’ve lost my wedding band. I hate this. </a:t>
              </a:r>
            </a:p>
          </p:txBody>
        </p:sp>
        <p:sp>
          <p:nvSpPr>
            <p:cNvPr id="2038791" name="Text Box 7"/>
            <p:cNvSpPr txBox="1">
              <a:spLocks noChangeArrowheads="1"/>
            </p:cNvSpPr>
            <p:nvPr/>
          </p:nvSpPr>
          <p:spPr bwMode="auto">
            <a:xfrm>
              <a:off x="4560" y="2678"/>
              <a:ext cx="516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984">
                  <a:latin typeface="Times New Roman" pitchFamily="18" charset="0"/>
                </a:rPr>
                <a:t>current</a:t>
              </a:r>
            </a:p>
            <a:p>
              <a:r>
                <a:rPr lang="en-US" altLang="en-US" sz="1984">
                  <a:latin typeface="Times New Roman" pitchFamily="18" charset="0"/>
                </a:rPr>
                <a:t> mood:</a:t>
              </a:r>
            </a:p>
          </p:txBody>
        </p:sp>
        <p:pic>
          <p:nvPicPr>
            <p:cNvPr id="2038792" name="Picture 8" descr="s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" y="2717"/>
              <a:ext cx="355" cy="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38793" name="AutoShape 9"/>
          <p:cNvSpPr>
            <a:spLocks noChangeArrowheads="1"/>
          </p:cNvSpPr>
          <p:nvPr/>
        </p:nvSpPr>
        <p:spPr bwMode="auto">
          <a:xfrm>
            <a:off x="5518808" y="2874586"/>
            <a:ext cx="4418779" cy="1613431"/>
          </a:xfrm>
          <a:prstGeom prst="cloudCallout">
            <a:avLst>
              <a:gd name="adj1" fmla="val -97333"/>
              <a:gd name="adj2" fmla="val 6509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r>
              <a:rPr lang="de-DE" altLang="en-US" sz="2205" dirty="0">
                <a:solidFill>
                  <a:schemeClr val="bg1"/>
                </a:solidFill>
                <a:latin typeface="+mj-lt"/>
              </a:rPr>
              <a:t>What are the </a:t>
            </a:r>
          </a:p>
          <a:p>
            <a:r>
              <a:rPr lang="de-DE" altLang="en-US" sz="2205" dirty="0">
                <a:solidFill>
                  <a:schemeClr val="bg1"/>
                </a:solidFill>
                <a:latin typeface="+mj-lt"/>
              </a:rPr>
              <a:t>characteristic words </a:t>
            </a:r>
          </a:p>
          <a:p>
            <a:r>
              <a:rPr lang="de-DE" altLang="en-US" sz="2205" dirty="0">
                <a:solidFill>
                  <a:schemeClr val="bg1"/>
                </a:solidFill>
                <a:latin typeface="+mj-lt"/>
              </a:rPr>
              <a:t>of these two moods?</a:t>
            </a:r>
          </a:p>
        </p:txBody>
      </p:sp>
      <p:sp>
        <p:nvSpPr>
          <p:cNvPr id="2038794" name="Rectangle 10"/>
          <p:cNvSpPr>
            <a:spLocks noChangeArrowheads="1"/>
          </p:cNvSpPr>
          <p:nvPr/>
        </p:nvSpPr>
        <p:spPr bwMode="auto">
          <a:xfrm>
            <a:off x="5675535" y="6714461"/>
            <a:ext cx="4325814" cy="8452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tIns="0" bIns="0" anchor="ctr"/>
          <a:lstStyle/>
          <a:p>
            <a:pPr algn="r"/>
            <a:r>
              <a:rPr lang="de-DE" altLang="en-US" sz="1543" dirty="0"/>
              <a:t>[Mihalcea, R. &amp; Liu, H. (2006). </a:t>
            </a:r>
          </a:p>
          <a:p>
            <a:pPr algn="r"/>
            <a:r>
              <a:rPr lang="de-DE" altLang="en-US" sz="1543" dirty="0"/>
              <a:t>In </a:t>
            </a:r>
            <a:r>
              <a:rPr lang="de-DE" altLang="en-US" sz="1543" i="1" dirty="0"/>
              <a:t>Proc. AAAI Spring Symposium CAAW</a:t>
            </a:r>
            <a:r>
              <a:rPr lang="de-DE" altLang="en-US" sz="1543" dirty="0"/>
              <a:t>.]</a:t>
            </a:r>
          </a:p>
          <a:p>
            <a:pPr algn="r"/>
            <a:r>
              <a:rPr lang="de-DE" altLang="en-US" sz="1543" dirty="0"/>
              <a:t>Slides based on Rada Mihalcea‘s presentation.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03A0A10-066E-4CCA-B282-A5812E0D485F}"/>
              </a:ext>
            </a:extLst>
          </p:cNvPr>
          <p:cNvSpPr txBox="1">
            <a:spLocks noGrp="1" noRot="1" noChangeArrowheads="1"/>
          </p:cNvSpPr>
          <p:nvPr>
            <p:ph type="title"/>
          </p:nvPr>
        </p:nvSpPr>
        <p:spPr>
          <a:xfrm>
            <a:off x="503237" y="97555"/>
            <a:ext cx="9074150" cy="942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007943" rtl="0" eaLnBrk="1" latinLnBrk="0" hangingPunct="1"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4000" dirty="0"/>
              <a:t>Типы задач и области применения</a:t>
            </a:r>
          </a:p>
        </p:txBody>
      </p:sp>
    </p:spTree>
    <p:extLst>
      <p:ext uri="{BB962C8B-B14F-4D97-AF65-F5344CB8AC3E}">
        <p14:creationId xmlns:p14="http://schemas.microsoft.com/office/powerpoint/2010/main" val="141541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79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275"/>
            <a:ext cx="10157685" cy="7559675"/>
          </a:xfrm>
          <a:prstGeom prst="rect">
            <a:avLst/>
          </a:prstGeom>
        </p:spPr>
      </p:pic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Как устроен текст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Судя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официальным данным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которые огласил начальник отдела Минфина Петр Казакевич,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состоянию на 24 июля заработано более 85 млрд </a:t>
            </a:r>
            <a:r>
              <a:rPr lang="ru-RU" sz="3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руб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(3,4 млрд долларов), а доходность в долларах составила 9,5 процента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Эксперты уже наперебой говорят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блестящих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результатах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при инвестировании в самые надежные бумаги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1911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275"/>
            <a:ext cx="10157685" cy="7559675"/>
          </a:xfrm>
          <a:prstGeom prst="rect">
            <a:avLst/>
          </a:prstGeom>
        </p:spPr>
      </p:pic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Как устроен текст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Судя </a:t>
            </a:r>
            <a:r>
              <a:rPr lang="ru-RU" sz="3600" b="1" dirty="0">
                <a:solidFill>
                  <a:srgbClr val="FF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 официальным данным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которые огласил начальник отдела Минфина Петр Казакевич, </a:t>
            </a:r>
            <a:r>
              <a:rPr lang="ru-RU" sz="3600" b="1" dirty="0">
                <a:solidFill>
                  <a:srgbClr val="8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 состоянию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24 июля заработано более 85 млрд </a:t>
            </a:r>
            <a:r>
              <a:rPr lang="ru-RU" sz="3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руб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(3,4 млрд долларов), а доходность в долларах составила 9,5 процента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3600" b="1" dirty="0">
                <a:solidFill>
                  <a:srgbClr val="FF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Эксперты уже наперебой говорят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 </a:t>
            </a:r>
            <a:r>
              <a:rPr lang="ru-RU" sz="3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блестящих</a:t>
            </a:r>
            <a:r>
              <a:rPr lang="ru-RU" sz="3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результатах</a:t>
            </a:r>
            <a:r>
              <a:rPr lang="ru-RU" sz="3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инвестировании в самые надежные бумаги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20570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531" y="-1"/>
            <a:ext cx="10157685" cy="7559675"/>
          </a:xfrm>
          <a:prstGeom prst="rect">
            <a:avLst/>
          </a:prstGeom>
        </p:spPr>
      </p:pic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Как устроен текст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Также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очень понравилась аппаратная реализация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K850i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модель предельно близка к цифровой «мыльнице», и в этом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ее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огромное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преимущество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Интересен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датчик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движения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да и сама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галерея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неплоха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Однако в общем и целом даже как </a:t>
            </a:r>
            <a:r>
              <a:rPr lang="ru-RU" sz="3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камерафон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модель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 имеет 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явных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козырей перед финским оппонентом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зато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они есть у </a:t>
            </a:r>
            <a:r>
              <a:rPr lang="ru-RU" sz="3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Nokia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56660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275"/>
            <a:ext cx="10157685" cy="7559675"/>
          </a:xfrm>
          <a:prstGeom prst="rect">
            <a:avLst/>
          </a:prstGeom>
        </p:spPr>
      </p:pic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Как устроен текст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Также </a:t>
            </a:r>
            <a:r>
              <a:rPr lang="ru-RU" sz="3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очень понравилась </a:t>
            </a:r>
            <a:r>
              <a:rPr lang="ru-RU" sz="36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аппаратная реализация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K850i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модель предельно близка к цифровой «мыльнице», и в этом </a:t>
            </a:r>
            <a:r>
              <a:rPr lang="ru-RU" sz="3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ее</a:t>
            </a:r>
            <a:r>
              <a:rPr lang="ru-RU" sz="3600" dirty="0">
                <a:solidFill>
                  <a:srgbClr val="FF66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dirty="0">
                <a:solidFill>
                  <a:srgbClr val="99336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огромное</a:t>
            </a:r>
            <a:r>
              <a:rPr lang="ru-RU" sz="3600" dirty="0">
                <a:solidFill>
                  <a:srgbClr val="FF66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преимущество</a:t>
            </a:r>
            <a:r>
              <a:rPr lang="ru-RU" sz="3600" dirty="0">
                <a:solidFill>
                  <a:srgbClr val="FF66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Интересен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dirty="0">
                <a:solidFill>
                  <a:srgbClr val="FF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датчик</a:t>
            </a:r>
            <a:r>
              <a:rPr lang="ru-RU" sz="3600" dirty="0">
                <a:solidFill>
                  <a:srgbClr val="FF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dirty="0">
                <a:solidFill>
                  <a:srgbClr val="FF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движения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да и сама </a:t>
            </a:r>
            <a:r>
              <a:rPr lang="ru-RU" sz="3600" b="1" dirty="0">
                <a:solidFill>
                  <a:srgbClr val="FF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галерея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неплоха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3600" dirty="0">
                <a:solidFill>
                  <a:srgbClr val="00B8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Однако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 общем и целом даже как </a:t>
            </a:r>
            <a:r>
              <a:rPr lang="ru-RU" sz="3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камерафон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dirty="0">
                <a:solidFill>
                  <a:srgbClr val="FF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модель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dirty="0">
                <a:solidFill>
                  <a:srgbClr val="33996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 имеет 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явных </a:t>
            </a:r>
            <a:r>
              <a:rPr lang="ru-RU" sz="3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козырей</a:t>
            </a: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dirty="0">
                <a:solidFill>
                  <a:srgbClr val="99999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перед финским оппонентом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зато </a:t>
            </a:r>
            <a:r>
              <a:rPr lang="ru-RU" sz="3600" b="1" dirty="0">
                <a:solidFill>
                  <a:srgbClr val="6600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они есть у </a:t>
            </a:r>
            <a:r>
              <a:rPr lang="ru-RU" sz="3600" b="1" dirty="0" err="1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Nokia</a:t>
            </a:r>
            <a:r>
              <a:rPr lang="ru-RU" sz="3600" b="1" dirty="0">
                <a:solidFill>
                  <a:srgbClr val="6600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7987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57685" cy="7559675"/>
          </a:xfrm>
          <a:prstGeom prst="rect">
            <a:avLst/>
          </a:prstGeom>
        </p:spPr>
      </p:pic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Основные понятия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04507" y="1763924"/>
            <a:ext cx="9071610" cy="498903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Subjectivity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Detetction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выявление субъективной информации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Opinion mining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извлечение оценки – первоначально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и анализ суждений, касающихся определенных сторон какого-либо предмета 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(одни из первых 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Lawrence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Pennock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2003])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выявление оценочных суждений относительно какого-то объекта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891156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275"/>
            <a:ext cx="10157685" cy="7559675"/>
          </a:xfrm>
          <a:prstGeom prst="rect">
            <a:avLst/>
          </a:prstGeom>
        </p:spPr>
      </p:pic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Как устроен текст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689480"/>
              </p:ext>
            </p:extLst>
          </p:nvPr>
        </p:nvGraphicFramePr>
        <p:xfrm>
          <a:off x="650567" y="1562683"/>
          <a:ext cx="8779489" cy="528351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779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0083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3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Чистая</a:t>
                      </a:r>
                      <a:r>
                        <a:rPr lang="ru-RU" sz="3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3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прибыль</a:t>
                      </a:r>
                      <a:r>
                        <a:rPr lang="ru-RU" sz="3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3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германского</a:t>
                      </a:r>
                      <a:r>
                        <a:rPr lang="ru-RU" sz="3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3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производителя</a:t>
                      </a:r>
                      <a:r>
                        <a:rPr lang="ru-RU" sz="3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3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автомобилей</a:t>
                      </a:r>
                      <a:r>
                        <a:rPr lang="ru-RU" sz="3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3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компании</a:t>
                      </a:r>
                      <a:r>
                        <a:rPr lang="ru-RU" sz="3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36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Volkswagen</a:t>
                      </a:r>
                      <a:r>
                        <a:rPr lang="ru-RU" sz="3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3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выросла</a:t>
                      </a:r>
                      <a:r>
                        <a:rPr lang="ru-RU" sz="3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в 1-м полугодии 2007 г на 65% до 1,96 млрд евро с 1,19 млрд евро годом ранее. Об этом говорится в пресс-релизе компании, опубликованном в пятницу.&lt;/p&gt;&lt;p&gt;Компания связывает рост прибыли с </a:t>
                      </a:r>
                      <a:r>
                        <a:rPr lang="ru-RU" sz="3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улучшением</a:t>
                      </a:r>
                      <a:r>
                        <a:rPr lang="ru-RU" sz="3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3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продаж</a:t>
                      </a:r>
                      <a:r>
                        <a:rPr lang="ru-RU" sz="3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3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автомобилей</a:t>
                      </a:r>
                      <a:r>
                        <a:rPr lang="ru-RU" sz="3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и </a:t>
                      </a:r>
                      <a:r>
                        <a:rPr lang="ru-RU" sz="3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снижением</a:t>
                      </a:r>
                      <a:r>
                        <a:rPr lang="ru-RU" sz="3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3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издержек</a:t>
                      </a:r>
                      <a:r>
                        <a:rPr lang="ru-RU" sz="3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263925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275"/>
            <a:ext cx="10157685" cy="7559675"/>
          </a:xfrm>
          <a:prstGeom prst="rect">
            <a:avLst/>
          </a:prstGeom>
        </p:spPr>
      </p:pic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Как устроен текст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/>
          </p:nvPr>
        </p:nvGraphicFramePr>
        <p:xfrm>
          <a:off x="650567" y="1562683"/>
          <a:ext cx="8779489" cy="528351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779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0083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36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Чистая</a:t>
                      </a:r>
                      <a:r>
                        <a:rPr lang="ru-RU" sz="3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36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прибыль</a:t>
                      </a:r>
                      <a:r>
                        <a:rPr lang="ru-RU" sz="3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3600" b="1" dirty="0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германского</a:t>
                      </a:r>
                      <a:r>
                        <a:rPr lang="ru-RU" sz="3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3600" b="1" dirty="0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производителя</a:t>
                      </a:r>
                      <a:r>
                        <a:rPr lang="ru-RU" sz="3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3600" b="1" dirty="0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автомобилей</a:t>
                      </a:r>
                      <a:r>
                        <a:rPr lang="ru-RU" sz="3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3600" b="1" dirty="0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компании</a:t>
                      </a:r>
                      <a:r>
                        <a:rPr lang="ru-RU" sz="3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3600" b="1" dirty="0" err="1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Volkswagen</a:t>
                      </a:r>
                      <a:r>
                        <a:rPr lang="ru-RU" sz="3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36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выросла</a:t>
                      </a:r>
                      <a:r>
                        <a:rPr lang="ru-RU" sz="3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в 1-м полугодии 2007 г на 65% до 1,96 млрд евро с 1,19 млрд евро годом ранее. Об этом говорится в пресс-релизе компании, опубликованном в пятницу.&lt;/p&gt;&lt;p&gt;Компания связывает рост прибыли с </a:t>
                      </a:r>
                      <a:r>
                        <a:rPr lang="ru-RU" sz="36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улучшением</a:t>
                      </a:r>
                      <a:r>
                        <a:rPr lang="ru-RU" sz="3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36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продаж</a:t>
                      </a:r>
                      <a:r>
                        <a:rPr lang="ru-RU" sz="3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36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автомобилей</a:t>
                      </a:r>
                      <a:r>
                        <a:rPr lang="ru-RU" sz="3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и </a:t>
                      </a:r>
                      <a:r>
                        <a:rPr lang="ru-RU" sz="36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снижением</a:t>
                      </a:r>
                      <a:r>
                        <a:rPr lang="ru-RU" sz="3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36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издержек</a:t>
                      </a:r>
                      <a:r>
                        <a:rPr lang="ru-RU" sz="3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795529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275"/>
            <a:ext cx="10157685" cy="7559675"/>
          </a:xfrm>
          <a:prstGeom prst="rect">
            <a:avLst/>
          </a:prstGeom>
        </p:spPr>
      </p:pic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Как устроен текст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199521"/>
              </p:ext>
            </p:extLst>
          </p:nvPr>
        </p:nvGraphicFramePr>
        <p:xfrm>
          <a:off x="650567" y="1873234"/>
          <a:ext cx="8779489" cy="450083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779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0083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3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Экс-президент СССР </a:t>
                      </a:r>
                      <a:r>
                        <a:rPr lang="ru-RU" sz="3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Михаил Горбачев</a:t>
                      </a:r>
                      <a:r>
                        <a:rPr lang="ru-RU" sz="3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3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считает</a:t>
                      </a:r>
                      <a:r>
                        <a:rPr lang="ru-RU" sz="3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что в России </a:t>
                      </a:r>
                      <a:r>
                        <a:rPr lang="ru-RU" sz="3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очень</a:t>
                      </a:r>
                      <a:r>
                        <a:rPr lang="ru-RU" sz="3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3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слабая</a:t>
                      </a:r>
                      <a:r>
                        <a:rPr lang="ru-RU" sz="3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3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оппозиция</a:t>
                      </a:r>
                      <a:r>
                        <a:rPr lang="ru-RU" sz="3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и </a:t>
                      </a:r>
                      <a:r>
                        <a:rPr lang="ru-RU" sz="3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сожалеет</a:t>
                      </a:r>
                      <a:r>
                        <a:rPr lang="ru-RU" sz="3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что </a:t>
                      </a:r>
                      <a:r>
                        <a:rPr lang="ru-RU" sz="3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правые партии не представлены в парламенте</a:t>
                      </a:r>
                      <a:r>
                        <a:rPr lang="ru-RU" sz="3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 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736755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275"/>
            <a:ext cx="10157685" cy="7559675"/>
          </a:xfrm>
          <a:prstGeom prst="rect">
            <a:avLst/>
          </a:prstGeom>
        </p:spPr>
      </p:pic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Как устроен текст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/>
          </p:nvPr>
        </p:nvGraphicFramePr>
        <p:xfrm>
          <a:off x="650567" y="1873234"/>
          <a:ext cx="8779489" cy="450083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779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0083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3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Экс-президент СССР </a:t>
                      </a:r>
                      <a:r>
                        <a:rPr lang="ru-RU" sz="3600" b="1" dirty="0">
                          <a:solidFill>
                            <a:srgbClr val="339966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Михаил Горбачев</a:t>
                      </a:r>
                      <a:r>
                        <a:rPr lang="ru-RU" sz="3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3600" b="1" dirty="0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считает</a:t>
                      </a:r>
                      <a:r>
                        <a:rPr lang="ru-RU" sz="3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что в России </a:t>
                      </a:r>
                      <a:r>
                        <a:rPr lang="ru-RU" sz="3600" b="1" dirty="0">
                          <a:solidFill>
                            <a:srgbClr val="993366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очень</a:t>
                      </a:r>
                      <a:r>
                        <a:rPr lang="ru-RU" sz="3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3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слабая</a:t>
                      </a:r>
                      <a:r>
                        <a:rPr lang="ru-RU" sz="3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3600" b="1" dirty="0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оппозиция</a:t>
                      </a:r>
                      <a:r>
                        <a:rPr lang="ru-RU" sz="3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и </a:t>
                      </a:r>
                      <a:r>
                        <a:rPr lang="ru-RU" sz="3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сожалеет</a:t>
                      </a:r>
                      <a:r>
                        <a:rPr lang="ru-RU" sz="3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что </a:t>
                      </a:r>
                      <a:r>
                        <a:rPr lang="ru-RU" sz="36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правые партии</a:t>
                      </a:r>
                      <a:r>
                        <a:rPr lang="ru-RU" sz="3600" b="1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3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 представлены в парламенте</a:t>
                      </a:r>
                      <a:r>
                        <a:rPr lang="ru-RU" sz="3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 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260747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275"/>
            <a:ext cx="10157685" cy="7559675"/>
          </a:xfrm>
          <a:prstGeom prst="rect">
            <a:avLst/>
          </a:prstGeom>
        </p:spPr>
      </p:pic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Как устроен текст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659954"/>
              </p:ext>
            </p:extLst>
          </p:nvPr>
        </p:nvGraphicFramePr>
        <p:xfrm>
          <a:off x="586596" y="1710145"/>
          <a:ext cx="8696925" cy="51206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69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00831">
                <a:tc>
                  <a:txBody>
                    <a:bodyPr/>
                    <a:lstStyle/>
                    <a:p>
                      <a:pPr lvl="0"/>
                      <a:r>
                        <a:rPr lang="ru-RU" sz="2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ru-RU" sz="280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Cybersoph</a:t>
                      </a:r>
                      <a:r>
                        <a:rPr lang="ru-RU" sz="2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]: Иногда </a:t>
                      </a:r>
                      <a:r>
                        <a:rPr lang="ru-RU" sz="28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мне кажется</a:t>
                      </a:r>
                      <a:r>
                        <a:rPr lang="ru-RU" sz="2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что все подобные «</a:t>
                      </a:r>
                      <a:r>
                        <a:rPr lang="ru-RU" sz="28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синтаксические соревнования</a:t>
                      </a:r>
                      <a:r>
                        <a:rPr lang="ru-RU" sz="2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делаются</a:t>
                      </a:r>
                      <a:r>
                        <a:rPr lang="ru-RU" sz="2800" b="1" i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умышленно</a:t>
                      </a:r>
                      <a:r>
                        <a:rPr lang="ru-RU" sz="2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чтобы </a:t>
                      </a:r>
                      <a:r>
                        <a:rPr lang="ru-RU" sz="2800" b="1" i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скрыть истинную плачевную ситуацию</a:t>
                      </a:r>
                      <a:r>
                        <a:rPr lang="ru-RU" sz="2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сложившуюся в </a:t>
                      </a:r>
                      <a:r>
                        <a:rPr lang="ru-RU" sz="2800" b="1" i="0" kern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комплинге</a:t>
                      </a:r>
                      <a:r>
                        <a:rPr lang="ru-RU" sz="2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(компьютерной лингвистике).</a:t>
                      </a:r>
                      <a:endParaRPr lang="en-US" sz="280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2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280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rg</a:t>
                      </a:r>
                      <a:r>
                        <a:rPr lang="ru-RU" sz="2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2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software</a:t>
                      </a:r>
                      <a:r>
                        <a:rPr lang="ru-RU" sz="2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]:</a:t>
                      </a:r>
                      <a:r>
                        <a:rPr lang="ru-RU" sz="2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8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Ну почему же</a:t>
                      </a:r>
                      <a:r>
                        <a:rPr lang="ru-RU" sz="2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[</a:t>
                      </a:r>
                      <a:r>
                        <a:rPr lang="ru-RU" sz="2800" b="1" i="0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Соревнования — это хорошо</a:t>
                      </a:r>
                      <a:r>
                        <a:rPr lang="ru-RU" sz="2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]. </a:t>
                      </a:r>
                      <a:r>
                        <a:rPr lang="ru-RU" sz="2800" i="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Я отслеживаю результаты конкурсов </a:t>
                      </a:r>
                      <a:r>
                        <a:rPr lang="en-US" sz="2800" i="0" u="sng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CoNLL</a:t>
                      </a:r>
                      <a:r>
                        <a:rPr lang="ru-RU" sz="2800" i="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2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Периодически [</a:t>
                      </a:r>
                      <a:r>
                        <a:rPr lang="ru-RU" sz="2800" b="1" i="0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появляются интересные разработки</a:t>
                      </a:r>
                      <a:r>
                        <a:rPr lang="ru-RU" sz="2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]. </a:t>
                      </a:r>
                      <a:r>
                        <a:rPr lang="ru-RU" sz="28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 правы в том, что</a:t>
                      </a:r>
                      <a:r>
                        <a:rPr lang="ru-RU" sz="2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результаты очень часто </a:t>
                      </a:r>
                      <a:r>
                        <a:rPr lang="ru-RU" sz="2800" b="1" i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лукавы</a:t>
                      </a:r>
                      <a:r>
                        <a:rPr lang="ru-RU" sz="2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— на соревнованиях </a:t>
                      </a:r>
                      <a:r>
                        <a:rPr lang="ru-RU" sz="280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парсер</a:t>
                      </a:r>
                      <a:r>
                        <a:rPr lang="ru-RU" sz="2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показывает какие-нибудь 97%, а потом начинаешь изучать что да как и </a:t>
                      </a:r>
                      <a:r>
                        <a:rPr lang="ru-RU" sz="28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понимаешь, что</a:t>
                      </a:r>
                      <a:r>
                        <a:rPr lang="ru-RU" sz="2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800" b="1" i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 всё радужно</a:t>
                      </a:r>
                      <a:r>
                        <a:rPr lang="ru-RU" sz="2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sz="28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934936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060" y="68179"/>
            <a:ext cx="10157685" cy="7559675"/>
          </a:xfrm>
          <a:prstGeom prst="rect">
            <a:avLst/>
          </a:prstGeom>
        </p:spPr>
      </p:pic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Пример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991B33-9661-47EE-AFBF-EDDAF86F9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57" y="1559325"/>
            <a:ext cx="8471337" cy="548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06056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253" y="1186364"/>
            <a:ext cx="8232510" cy="81905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C576DA7-439F-43D7-AD6A-492A1262E69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804862" y="62675"/>
            <a:ext cx="8568532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007943" rtl="0" eaLnBrk="1" latinLnBrk="0" hangingPunct="1"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4000" dirty="0"/>
              <a:t>Типы задач и области применения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9C2A85D-A865-4837-8372-C3CF7BD2425C}"/>
              </a:ext>
            </a:extLst>
          </p:cNvPr>
          <p:cNvSpPr/>
          <p:nvPr/>
        </p:nvSpPr>
        <p:spPr>
          <a:xfrm>
            <a:off x="546073" y="2173041"/>
            <a:ext cx="915497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ru-RU" sz="2200" b="1" dirty="0" err="1">
                <a:solidFill>
                  <a:srgbClr val="46494A"/>
                </a:solidFill>
                <a:latin typeface="Roboto"/>
              </a:rPr>
              <a:t>Document</a:t>
            </a:r>
            <a:r>
              <a:rPr lang="ru-RU" sz="2200" b="1" dirty="0">
                <a:solidFill>
                  <a:srgbClr val="46494A"/>
                </a:solidFill>
                <a:latin typeface="Roboto"/>
              </a:rPr>
              <a:t> </a:t>
            </a:r>
            <a:r>
              <a:rPr lang="ru-RU" sz="2200" b="1" dirty="0" err="1">
                <a:solidFill>
                  <a:srgbClr val="46494A"/>
                </a:solidFill>
                <a:latin typeface="Roboto"/>
              </a:rPr>
              <a:t>sentiment</a:t>
            </a:r>
            <a:r>
              <a:rPr lang="ru-RU" sz="2200" b="1" dirty="0">
                <a:solidFill>
                  <a:srgbClr val="46494A"/>
                </a:solidFill>
                <a:latin typeface="Roboto"/>
              </a:rPr>
              <a:t>: </a:t>
            </a:r>
            <a:r>
              <a:rPr lang="ru-RU" sz="2200" b="1" dirty="0" err="1">
                <a:solidFill>
                  <a:srgbClr val="3FA044"/>
                </a:solidFill>
                <a:latin typeface="inherit"/>
              </a:rPr>
              <a:t>positive</a:t>
            </a:r>
            <a:endParaRPr lang="ru-RU" sz="2200" b="1" dirty="0">
              <a:solidFill>
                <a:srgbClr val="46494A"/>
              </a:solidFill>
              <a:latin typeface="Roboto"/>
            </a:endParaRPr>
          </a:p>
          <a:p>
            <a:pPr fontAlgn="ctr"/>
            <a:r>
              <a:rPr lang="ru-RU" sz="2200" b="1" dirty="0" err="1">
                <a:solidFill>
                  <a:srgbClr val="888888"/>
                </a:solidFill>
                <a:latin typeface="Roboto"/>
              </a:rPr>
              <a:t>Sentence</a:t>
            </a:r>
            <a:r>
              <a:rPr lang="ru-RU" sz="2200" b="1" dirty="0">
                <a:solidFill>
                  <a:srgbClr val="888888"/>
                </a:solidFill>
                <a:latin typeface="Roboto"/>
              </a:rPr>
              <a:t> </a:t>
            </a:r>
            <a:r>
              <a:rPr lang="ru-RU" sz="2200" b="1" dirty="0" err="1">
                <a:solidFill>
                  <a:srgbClr val="888888"/>
                </a:solidFill>
                <a:latin typeface="Roboto"/>
              </a:rPr>
              <a:t>level</a:t>
            </a:r>
            <a:r>
              <a:rPr lang="ru-RU" sz="2200" b="1" dirty="0">
                <a:solidFill>
                  <a:srgbClr val="888888"/>
                </a:solidFill>
                <a:latin typeface="Roboto"/>
              </a:rPr>
              <a:t> </a:t>
            </a:r>
            <a:r>
              <a:rPr lang="ru-RU" sz="2200" b="1" dirty="0" err="1">
                <a:solidFill>
                  <a:srgbClr val="888888"/>
                </a:solidFill>
                <a:latin typeface="Roboto"/>
              </a:rPr>
              <a:t>sentiment</a:t>
            </a:r>
            <a:r>
              <a:rPr lang="ru-RU" sz="2200" b="1" dirty="0">
                <a:solidFill>
                  <a:srgbClr val="888888"/>
                </a:solidFill>
                <a:latin typeface="Roboto"/>
              </a:rPr>
              <a:t>, </a:t>
            </a:r>
            <a:r>
              <a:rPr lang="ru-RU" sz="2200" b="1" dirty="0" err="1">
                <a:solidFill>
                  <a:srgbClr val="888888"/>
                </a:solidFill>
                <a:latin typeface="Roboto"/>
              </a:rPr>
              <a:t>opinion</a:t>
            </a:r>
            <a:r>
              <a:rPr lang="ru-RU" sz="2200" b="1" dirty="0">
                <a:solidFill>
                  <a:srgbClr val="888888"/>
                </a:solidFill>
                <a:latin typeface="Roboto"/>
              </a:rPr>
              <a:t> </a:t>
            </a:r>
            <a:r>
              <a:rPr lang="ru-RU" sz="2200" b="1" dirty="0" err="1">
                <a:solidFill>
                  <a:srgbClr val="888888"/>
                </a:solidFill>
                <a:latin typeface="Roboto"/>
              </a:rPr>
              <a:t>phrases</a:t>
            </a:r>
            <a:r>
              <a:rPr lang="ru-RU" sz="2200" b="1" dirty="0">
                <a:solidFill>
                  <a:srgbClr val="888888"/>
                </a:solidFill>
                <a:latin typeface="Roboto"/>
              </a:rPr>
              <a:t> </a:t>
            </a:r>
            <a:r>
              <a:rPr lang="ru-RU" sz="2200" b="1" dirty="0" err="1">
                <a:solidFill>
                  <a:srgbClr val="888888"/>
                </a:solidFill>
                <a:latin typeface="Roboto"/>
              </a:rPr>
              <a:t>and</a:t>
            </a:r>
            <a:r>
              <a:rPr lang="ru-RU" sz="2200" b="1" dirty="0">
                <a:solidFill>
                  <a:srgbClr val="888888"/>
                </a:solidFill>
                <a:latin typeface="Roboto"/>
              </a:rPr>
              <a:t> </a:t>
            </a:r>
            <a:r>
              <a:rPr lang="ru-RU" sz="2200" b="1" dirty="0" err="1">
                <a:solidFill>
                  <a:srgbClr val="888888"/>
                </a:solidFill>
                <a:latin typeface="Roboto"/>
              </a:rPr>
              <a:t>objects</a:t>
            </a:r>
            <a:endParaRPr lang="ru-RU" sz="2200" b="1" dirty="0">
              <a:solidFill>
                <a:srgbClr val="888888"/>
              </a:solidFill>
              <a:latin typeface="Roboto"/>
            </a:endParaRPr>
          </a:p>
          <a:p>
            <a:pPr fontAlgn="ctr"/>
            <a:r>
              <a:rPr lang="ru-RU" sz="2200" b="1" dirty="0" err="1">
                <a:solidFill>
                  <a:srgbClr val="46494A"/>
                </a:solidFill>
                <a:latin typeface="inherit"/>
              </a:rPr>
              <a:t>Score</a:t>
            </a:r>
            <a:r>
              <a:rPr lang="ru-RU" sz="2200" b="1" dirty="0">
                <a:solidFill>
                  <a:srgbClr val="46494A"/>
                </a:solidFill>
                <a:latin typeface="inherit"/>
              </a:rPr>
              <a:t>: </a:t>
            </a:r>
            <a:r>
              <a:rPr lang="ru-RU" sz="2200" b="1" dirty="0">
                <a:solidFill>
                  <a:srgbClr val="3FA044"/>
                </a:solidFill>
                <a:latin typeface="inherit"/>
              </a:rPr>
              <a:t>0.79</a:t>
            </a:r>
            <a:r>
              <a:rPr lang="ru-RU" sz="2200" dirty="0">
                <a:solidFill>
                  <a:srgbClr val="46494A"/>
                </a:solidFill>
                <a:latin typeface="Roboto"/>
              </a:rPr>
              <a:t>двух документах расследования спецпрокурора Роберта Мюллера о российском «вмешательстве» в президентские выборы в США в 2016 году американский лидер Дональд Трамп обозначен как главный субъект </a:t>
            </a:r>
            <a:r>
              <a:rPr lang="ru-RU" sz="2200" b="1" dirty="0">
                <a:solidFill>
                  <a:srgbClr val="3FA044"/>
                </a:solidFill>
                <a:latin typeface="inherit"/>
              </a:rPr>
              <a:t>интереса</a:t>
            </a:r>
            <a:r>
              <a:rPr lang="ru-RU" sz="2200" dirty="0">
                <a:solidFill>
                  <a:srgbClr val="46494A"/>
                </a:solidFill>
                <a:latin typeface="Roboto"/>
              </a:rPr>
              <a:t> следствия и именуется как «Индивидуум 1», пишет </a:t>
            </a:r>
            <a:r>
              <a:rPr lang="ru-RU" sz="2200" dirty="0" err="1">
                <a:solidFill>
                  <a:srgbClr val="46494A"/>
                </a:solidFill>
                <a:latin typeface="Roboto"/>
              </a:rPr>
              <a:t>The</a:t>
            </a:r>
            <a:r>
              <a:rPr lang="ru-RU" sz="2200" dirty="0">
                <a:solidFill>
                  <a:srgbClr val="46494A"/>
                </a:solidFill>
                <a:latin typeface="Roboto"/>
              </a:rPr>
              <a:t> </a:t>
            </a:r>
            <a:r>
              <a:rPr lang="ru-RU" sz="2200" dirty="0" err="1">
                <a:solidFill>
                  <a:srgbClr val="46494A"/>
                </a:solidFill>
                <a:latin typeface="Roboto"/>
              </a:rPr>
              <a:t>Washington</a:t>
            </a:r>
            <a:r>
              <a:rPr lang="ru-RU" sz="2200" dirty="0">
                <a:solidFill>
                  <a:srgbClr val="46494A"/>
                </a:solidFill>
                <a:latin typeface="Roboto"/>
              </a:rPr>
              <a:t> </a:t>
            </a:r>
            <a:r>
              <a:rPr lang="ru-RU" sz="2200" dirty="0" err="1">
                <a:solidFill>
                  <a:srgbClr val="46494A"/>
                </a:solidFill>
                <a:latin typeface="Roboto"/>
              </a:rPr>
              <a:t>Post</a:t>
            </a:r>
            <a:r>
              <a:rPr lang="ru-RU" sz="2200" dirty="0">
                <a:solidFill>
                  <a:srgbClr val="46494A"/>
                </a:solidFill>
                <a:latin typeface="Roboto"/>
              </a:rPr>
              <a:t>.</a:t>
            </a:r>
          </a:p>
          <a:p>
            <a:pPr fontAlgn="ctr"/>
            <a:r>
              <a:rPr lang="ru-RU" sz="2200" b="1" dirty="0" err="1">
                <a:solidFill>
                  <a:srgbClr val="46494A"/>
                </a:solidFill>
                <a:latin typeface="inherit"/>
              </a:rPr>
              <a:t>Score</a:t>
            </a:r>
            <a:r>
              <a:rPr lang="ru-RU" sz="2200" b="1" dirty="0">
                <a:solidFill>
                  <a:srgbClr val="46494A"/>
                </a:solidFill>
                <a:latin typeface="inherit"/>
              </a:rPr>
              <a:t>: </a:t>
            </a:r>
            <a:r>
              <a:rPr lang="ru-RU" sz="2200" b="1" dirty="0">
                <a:solidFill>
                  <a:srgbClr val="FF0000"/>
                </a:solidFill>
                <a:latin typeface="inherit"/>
              </a:rPr>
              <a:t>-1.02</a:t>
            </a:r>
            <a:r>
              <a:rPr lang="ru-RU" sz="2200" dirty="0">
                <a:solidFill>
                  <a:srgbClr val="46494A"/>
                </a:solidFill>
                <a:latin typeface="Roboto"/>
              </a:rPr>
              <a:t>Сообщается, что новые данные в российском деле поставили под </a:t>
            </a:r>
            <a:r>
              <a:rPr lang="ru-RU" sz="2200" b="1" dirty="0">
                <a:solidFill>
                  <a:srgbClr val="FF0000"/>
                </a:solidFill>
                <a:latin typeface="inherit"/>
              </a:rPr>
              <a:t>сомнение</a:t>
            </a:r>
            <a:r>
              <a:rPr lang="ru-RU" sz="2200" dirty="0">
                <a:solidFill>
                  <a:srgbClr val="46494A"/>
                </a:solidFill>
                <a:latin typeface="Roboto"/>
              </a:rPr>
              <a:t> версию стороны защиты, что означает для Трампа политическую и юридическую </a:t>
            </a:r>
            <a:r>
              <a:rPr lang="ru-RU" sz="2200" b="1" dirty="0">
                <a:solidFill>
                  <a:srgbClr val="FF0000"/>
                </a:solidFill>
                <a:latin typeface="inherit"/>
              </a:rPr>
              <a:t>угрозу</a:t>
            </a:r>
            <a:r>
              <a:rPr lang="ru-RU" sz="2200" dirty="0">
                <a:solidFill>
                  <a:srgbClr val="46494A"/>
                </a:solidFill>
                <a:latin typeface="Roboto"/>
              </a:rPr>
              <a:t>.</a:t>
            </a:r>
          </a:p>
          <a:p>
            <a:pPr fontAlgn="ctr"/>
            <a:r>
              <a:rPr lang="ru-RU" sz="2200" b="1" dirty="0" err="1">
                <a:solidFill>
                  <a:srgbClr val="46494A"/>
                </a:solidFill>
                <a:latin typeface="inherit"/>
              </a:rPr>
              <a:t>Score</a:t>
            </a:r>
            <a:r>
              <a:rPr lang="ru-RU" sz="2200" b="1" dirty="0">
                <a:solidFill>
                  <a:srgbClr val="46494A"/>
                </a:solidFill>
                <a:latin typeface="inherit"/>
              </a:rPr>
              <a:t>: </a:t>
            </a:r>
            <a:r>
              <a:rPr lang="ru-RU" sz="2200" b="1" dirty="0">
                <a:solidFill>
                  <a:srgbClr val="3FA044"/>
                </a:solidFill>
                <a:latin typeface="inherit"/>
              </a:rPr>
              <a:t>1.58</a:t>
            </a:r>
            <a:r>
              <a:rPr lang="ru-RU" sz="2200" dirty="0">
                <a:solidFill>
                  <a:srgbClr val="46494A"/>
                </a:solidFill>
                <a:latin typeface="Roboto"/>
              </a:rPr>
              <a:t>Никто не </a:t>
            </a:r>
            <a:r>
              <a:rPr lang="ru-RU" sz="2200" b="1" dirty="0">
                <a:solidFill>
                  <a:srgbClr val="3FA044"/>
                </a:solidFill>
                <a:latin typeface="inherit"/>
              </a:rPr>
              <a:t>хотел</a:t>
            </a:r>
            <a:r>
              <a:rPr lang="ru-RU" sz="2200" dirty="0">
                <a:solidFill>
                  <a:srgbClr val="46494A"/>
                </a:solidFill>
                <a:latin typeface="Roboto"/>
              </a:rPr>
              <a:t> бы оказаться на этом месте, и вы бы не </a:t>
            </a:r>
            <a:r>
              <a:rPr lang="ru-RU" sz="2200" b="1" dirty="0">
                <a:solidFill>
                  <a:srgbClr val="3FA044"/>
                </a:solidFill>
                <a:latin typeface="inherit"/>
              </a:rPr>
              <a:t>хотели</a:t>
            </a:r>
            <a:r>
              <a:rPr lang="ru-RU" sz="2200" dirty="0">
                <a:solidFill>
                  <a:srgbClr val="46494A"/>
                </a:solidFill>
                <a:latin typeface="Roboto"/>
              </a:rPr>
              <a:t>, чтобы ваши друзья или семья там оказались.</a:t>
            </a:r>
          </a:p>
          <a:p>
            <a:pPr fontAlgn="ctr"/>
            <a:r>
              <a:rPr lang="ru-RU" sz="2200" b="1" dirty="0" err="1">
                <a:solidFill>
                  <a:srgbClr val="46494A"/>
                </a:solidFill>
                <a:latin typeface="inherit"/>
              </a:rPr>
              <a:t>Score</a:t>
            </a:r>
            <a:r>
              <a:rPr lang="ru-RU" sz="2200" b="1" dirty="0">
                <a:solidFill>
                  <a:srgbClr val="46494A"/>
                </a:solidFill>
                <a:latin typeface="inherit"/>
              </a:rPr>
              <a:t>: </a:t>
            </a:r>
            <a:r>
              <a:rPr lang="ru-RU" sz="2200" b="1" dirty="0">
                <a:solidFill>
                  <a:srgbClr val="3FA044"/>
                </a:solidFill>
                <a:latin typeface="inherit"/>
              </a:rPr>
              <a:t>1.51</a:t>
            </a:r>
            <a:r>
              <a:rPr lang="ru-RU" sz="2200" dirty="0">
                <a:solidFill>
                  <a:srgbClr val="46494A"/>
                </a:solidFill>
                <a:latin typeface="Roboto"/>
              </a:rPr>
              <a:t>И, </a:t>
            </a:r>
            <a:r>
              <a:rPr lang="ru-RU" sz="2200" b="1" dirty="0">
                <a:solidFill>
                  <a:srgbClr val="3FA044"/>
                </a:solidFill>
                <a:latin typeface="inherit"/>
              </a:rPr>
              <a:t>безусловно</a:t>
            </a:r>
            <a:r>
              <a:rPr lang="ru-RU" sz="2200" dirty="0">
                <a:solidFill>
                  <a:srgbClr val="46494A"/>
                </a:solidFill>
                <a:latin typeface="Roboto"/>
              </a:rPr>
              <a:t>, никто бы не </a:t>
            </a:r>
            <a:r>
              <a:rPr lang="ru-RU" sz="2200" b="1" dirty="0">
                <a:solidFill>
                  <a:srgbClr val="3FA044"/>
                </a:solidFill>
                <a:latin typeface="inherit"/>
              </a:rPr>
              <a:t>хотел</a:t>
            </a:r>
            <a:r>
              <a:rPr lang="ru-RU" sz="2200" dirty="0">
                <a:solidFill>
                  <a:srgbClr val="46494A"/>
                </a:solidFill>
                <a:latin typeface="Roboto"/>
              </a:rPr>
              <a:t>, чтобы их президент оказался на этом месте», — сказал экс-генпрокурор США </a:t>
            </a:r>
            <a:r>
              <a:rPr lang="ru-RU" sz="2200" dirty="0" err="1">
                <a:solidFill>
                  <a:srgbClr val="46494A"/>
                </a:solidFill>
                <a:latin typeface="Roboto"/>
              </a:rPr>
              <a:t>Глен</a:t>
            </a:r>
            <a:r>
              <a:rPr lang="ru-RU" sz="2200" dirty="0">
                <a:solidFill>
                  <a:srgbClr val="46494A"/>
                </a:solidFill>
                <a:latin typeface="Roboto"/>
              </a:rPr>
              <a:t> </a:t>
            </a:r>
            <a:r>
              <a:rPr lang="ru-RU" sz="2200" dirty="0" err="1">
                <a:solidFill>
                  <a:srgbClr val="46494A"/>
                </a:solidFill>
                <a:latin typeface="Roboto"/>
              </a:rPr>
              <a:t>Копп</a:t>
            </a:r>
            <a:r>
              <a:rPr lang="ru-RU" sz="2200" dirty="0">
                <a:solidFill>
                  <a:srgbClr val="46494A"/>
                </a:solidFill>
                <a:latin typeface="Roboto"/>
              </a:rPr>
              <a:t>.</a:t>
            </a:r>
            <a:endParaRPr lang="ru-RU" sz="2200" b="0" i="0" dirty="0">
              <a:solidFill>
                <a:srgbClr val="46494A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40941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57685" cy="7559675"/>
          </a:xfrm>
          <a:prstGeom prst="rect">
            <a:avLst/>
          </a:prstGeom>
        </p:spPr>
      </p:pic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Уточнение задачи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04507" y="1763924"/>
            <a:ext cx="9071610" cy="498903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приписывается:</a:t>
            </a:r>
          </a:p>
          <a:p>
            <a:pPr lvl="1"/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всему тексту</a:t>
            </a:r>
          </a:p>
          <a:p>
            <a:pPr lvl="1"/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предложению</a:t>
            </a:r>
          </a:p>
          <a:p>
            <a:pPr lvl="1"/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фрагменту</a:t>
            </a:r>
          </a:p>
        </p:txBody>
      </p:sp>
    </p:spTree>
    <p:extLst>
      <p:ext uri="{BB962C8B-B14F-4D97-AF65-F5344CB8AC3E}">
        <p14:creationId xmlns:p14="http://schemas.microsoft.com/office/powerpoint/2010/main" val="1758610046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57685" cy="7559675"/>
          </a:xfrm>
          <a:prstGeom prst="rect">
            <a:avLst/>
          </a:prstGeom>
        </p:spPr>
      </p:pic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Основные элементы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04507" y="1763924"/>
            <a:ext cx="9364112" cy="498903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 оценки (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holder, </a:t>
            </a:r>
            <a:r>
              <a:rPr lang="ru-RU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мнению Иванова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оценки (</a:t>
            </a:r>
            <a:r>
              <a:rPr lang="ru-RU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камера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Nokia</a:t>
            </a:r>
            <a:r>
              <a:rPr lang="ru-RU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оппозиция, ресторан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Аспект (кухня, интерьер, чувствительность камеры)</a:t>
            </a:r>
          </a:p>
          <a:p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Ориентация оценки:</a:t>
            </a:r>
          </a:p>
          <a:p>
            <a:pPr lvl="1"/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Позитивная, нейтральная,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негавтиная</a:t>
            </a: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Шкала (5 классов, …)</a:t>
            </a:r>
          </a:p>
        </p:txBody>
      </p:sp>
    </p:spTree>
    <p:extLst>
      <p:ext uri="{BB962C8B-B14F-4D97-AF65-F5344CB8AC3E}">
        <p14:creationId xmlns:p14="http://schemas.microsoft.com/office/powerpoint/2010/main" val="1028536462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57685" cy="7559675"/>
          </a:xfrm>
          <a:prstGeom prst="rect">
            <a:avLst/>
          </a:prstGeom>
        </p:spPr>
      </p:pic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Уточнение задач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04507" y="1763924"/>
            <a:ext cx="9071610" cy="498903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разграничение эмоционально окрашенных (несущих субъективную оценку) и нейтральных текстов (фрагментов текстов);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общей положительной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отрицательной оценки, содержащейся в тексте;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оценки относительно некоторого оцениваемого объекта / аспекта оцениваемого объекта и, соответственно, объекта или аспект оценки;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специальных словарей экспрессивной и оценочной лексики</a:t>
            </a: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180162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57685" cy="7559675"/>
          </a:xfrm>
          <a:prstGeom prst="rect">
            <a:avLst/>
          </a:prstGeom>
        </p:spPr>
      </p:pic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 smtClean="0"/>
              <a:t>Области применения</a:t>
            </a:r>
            <a:endParaRPr lang="ru-RU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43037" y="1562683"/>
            <a:ext cx="9071610" cy="498903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ru-RU" dirty="0"/>
              <a:t>Анализ тональности находит свое практическое применение в разных областях:</a:t>
            </a:r>
            <a:br>
              <a:rPr lang="ru-RU" dirty="0"/>
            </a:br>
            <a:r>
              <a:rPr lang="ru-RU" dirty="0"/>
              <a:t>социология — собираем данные из соц. сетей (например, о религиозных взглядах)</a:t>
            </a:r>
          </a:p>
          <a:p>
            <a:r>
              <a:rPr lang="ru-RU" dirty="0"/>
              <a:t>политология — собираем данные из блогов о политических взглядах населения</a:t>
            </a:r>
          </a:p>
          <a:p>
            <a:r>
              <a:rPr lang="ru-RU" dirty="0"/>
              <a:t>маркетинг — анализируем Твиттер, чтобы узнать какая модель ноутбуков пользуется наибольшим спросом</a:t>
            </a:r>
          </a:p>
          <a:p>
            <a:r>
              <a:rPr lang="ru-RU" dirty="0"/>
              <a:t>медицина и психология — определяем депрессию у пользователей соц. сетей</a:t>
            </a:r>
          </a:p>
          <a:p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54645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57685" cy="7559675"/>
          </a:xfrm>
          <a:prstGeom prst="rect">
            <a:avLst/>
          </a:prstGeom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1085122" y="215585"/>
            <a:ext cx="9072563" cy="1259946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Twitter</a:t>
            </a:r>
          </a:p>
        </p:txBody>
      </p:sp>
      <p:sp>
        <p:nvSpPr>
          <p:cNvPr id="61444" name="Rectangle 5"/>
          <p:cNvSpPr>
            <a:spLocks noGrp="1" noChangeArrowheads="1"/>
          </p:cNvSpPr>
          <p:nvPr>
            <p:ph idx="1"/>
          </p:nvPr>
        </p:nvSpPr>
        <p:spPr>
          <a:xfrm>
            <a:off x="362309" y="1952675"/>
            <a:ext cx="8905371" cy="4672412"/>
          </a:xfrm>
        </p:spPr>
        <p:txBody>
          <a:bodyPr>
            <a:noAutofit/>
          </a:bodyPr>
          <a:lstStyle/>
          <a:p>
            <a:endParaRPr lang="en-US" sz="2400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hlinkClick r:id="rId4"/>
              </a:rPr>
              <a:t>http://socialmouths.com/2010/03/31/6-tools-for-twitter-sentiment-tracking/</a:t>
            </a:r>
            <a:endParaRPr lang="en-US" sz="2400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hlinkClick r:id="rId5"/>
              </a:rPr>
              <a:t>https://www.csc.ncsu.edu/faculty/healey/tweet_viz/tweet_app/</a:t>
            </a:r>
            <a:r>
              <a:rPr lang="en-US" sz="24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7321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57685" cy="7559675"/>
          </a:xfrm>
          <a:prstGeom prst="rect">
            <a:avLst/>
          </a:prstGeom>
        </p:spPr>
      </p:pic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42560" y="0"/>
            <a:ext cx="9072563" cy="1259946"/>
          </a:xfrm>
        </p:spPr>
        <p:txBody>
          <a:bodyPr>
            <a:normAutofit fontScale="90000"/>
          </a:bodyPr>
          <a:lstStyle/>
          <a:p>
            <a:r>
              <a:rPr lang="ru-RU" altLang="en-US" dirty="0"/>
              <a:t>Извлечение </a:t>
            </a:r>
            <a:br>
              <a:rPr lang="ru-RU" altLang="en-US" dirty="0"/>
            </a:br>
            <a:r>
              <a:rPr lang="ru-RU" altLang="en-US" dirty="0"/>
              <a:t>субъективной оценки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04507" y="1763924"/>
            <a:ext cx="9071610" cy="498903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en-US" sz="3600" dirty="0">
                <a:solidFill>
                  <a:srgbClr val="0066FF"/>
                </a:solidFill>
              </a:rPr>
              <a:t>“</a:t>
            </a:r>
            <a:r>
              <a:rPr lang="en-US" altLang="en-US" sz="3600" b="1" dirty="0">
                <a:solidFill>
                  <a:srgbClr val="0066FF"/>
                </a:solidFill>
              </a:rPr>
              <a:t>The Parliament</a:t>
            </a:r>
            <a:r>
              <a:rPr lang="en-US" altLang="en-US" sz="3600" dirty="0">
                <a:solidFill>
                  <a:schemeClr val="tx2"/>
                </a:solidFill>
              </a:rPr>
              <a:t> </a:t>
            </a:r>
            <a:r>
              <a:rPr lang="en-US" altLang="en-US" sz="3600" u="sng" dirty="0">
                <a:solidFill>
                  <a:schemeClr val="tx2"/>
                </a:solidFill>
              </a:rPr>
              <a:t>exploded</a:t>
            </a:r>
            <a:r>
              <a:rPr lang="en-US" altLang="en-US" sz="3600" dirty="0">
                <a:solidFill>
                  <a:schemeClr val="tx2"/>
                </a:solidFill>
              </a:rPr>
              <a:t> </a:t>
            </a:r>
            <a:r>
              <a:rPr lang="en-US" altLang="en-US" sz="3600" dirty="0">
                <a:solidFill>
                  <a:srgbClr val="0066FF"/>
                </a:solidFill>
              </a:rPr>
              <a:t>into fury against the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3600" dirty="0">
                <a:solidFill>
                  <a:srgbClr val="0066FF"/>
                </a:solidFill>
              </a:rPr>
              <a:t>  government when word leaked out…”</a:t>
            </a:r>
            <a:endParaRPr lang="ru-RU" altLang="en-US" sz="3600" dirty="0">
              <a:solidFill>
                <a:srgbClr val="0066FF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3600" dirty="0">
                <a:solidFill>
                  <a:srgbClr val="0066FF"/>
                </a:solidFill>
              </a:rPr>
              <a:t>“</a:t>
            </a:r>
            <a:r>
              <a:rPr lang="ru-RU" altLang="en-US" sz="3600" dirty="0">
                <a:solidFill>
                  <a:srgbClr val="0066FF"/>
                </a:solidFill>
              </a:rPr>
              <a:t>Может показаться, что компания …</a:t>
            </a:r>
            <a:r>
              <a:rPr lang="en-US" altLang="en-US" sz="3600" dirty="0">
                <a:solidFill>
                  <a:srgbClr val="0066FF"/>
                </a:solidFill>
              </a:rPr>
              <a:t>”</a:t>
            </a:r>
            <a:endParaRPr lang="ru-RU" altLang="en-US" sz="3600" dirty="0">
              <a:solidFill>
                <a:srgbClr val="0066FF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ru-RU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Субъективная оценка может «портить» результаты извлечения фактов</a:t>
            </a:r>
          </a:p>
          <a:p>
            <a:pPr>
              <a:lnSpc>
                <a:spcPct val="90000"/>
              </a:lnSpc>
              <a:buNone/>
            </a:pPr>
            <a:r>
              <a:rPr lang="ru-RU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фильтрация субъективной оценки в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endParaRPr lang="ru-RU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ru-RU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ru-RU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фильтрация субъективной оценки при автоматическом реферировании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ru-RU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распознавание субъективной оценки в собственно извлечении мнений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6390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57685" cy="7559675"/>
          </a:xfrm>
          <a:prstGeom prst="rect">
            <a:avLst/>
          </a:prstGeom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1008062" y="0"/>
            <a:ext cx="9072563" cy="125994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>
                <a:ea typeface="ＭＳ Ｐゴシック" charset="0"/>
                <a:cs typeface="ＭＳ Ｐゴシック" charset="0"/>
              </a:rPr>
              <a:t>Эмоциональные (</a:t>
            </a:r>
            <a:r>
              <a:rPr lang="en-US" dirty="0">
                <a:ea typeface="ＭＳ Ｐゴシック" charset="0"/>
                <a:cs typeface="ＭＳ Ｐゴシック" charset="0"/>
              </a:rPr>
              <a:t>affective</a:t>
            </a:r>
            <a:r>
              <a:rPr lang="ru-RU" dirty="0">
                <a:ea typeface="ＭＳ Ｐゴシック" charset="0"/>
                <a:cs typeface="ＭＳ Ｐゴシック" charset="0"/>
              </a:rPr>
              <a:t>) состояния</a:t>
            </a:r>
            <a:r>
              <a:rPr lang="en-US" dirty="0">
                <a:ea typeface="ＭＳ Ｐゴシック" charset="0"/>
                <a:cs typeface="ＭＳ Ｐゴシック" charset="0"/>
              </a:rPr>
              <a:t>(Scherer)</a:t>
            </a:r>
          </a:p>
        </p:txBody>
      </p:sp>
      <p:sp>
        <p:nvSpPr>
          <p:cNvPr id="61444" name="Rectangle 5"/>
          <p:cNvSpPr>
            <a:spLocks noGrp="1" noChangeArrowheads="1"/>
          </p:cNvSpPr>
          <p:nvPr>
            <p:ph idx="1"/>
          </p:nvPr>
        </p:nvSpPr>
        <p:spPr>
          <a:xfrm>
            <a:off x="155274" y="1443630"/>
            <a:ext cx="9730598" cy="5457501"/>
          </a:xfrm>
        </p:spPr>
        <p:txBody>
          <a:bodyPr>
            <a:noAutofit/>
          </a:bodyPr>
          <a:lstStyle/>
          <a:p>
            <a:r>
              <a:rPr lang="en-US" sz="2400" b="1" dirty="0"/>
              <a:t>Emotion</a:t>
            </a:r>
            <a:r>
              <a:rPr lang="en-US" sz="2400" dirty="0"/>
              <a:t>: brief organically synchronized … evaluation of a major event </a:t>
            </a:r>
          </a:p>
          <a:p>
            <a:pPr lvl="1"/>
            <a:r>
              <a:rPr lang="en-US" sz="2400" i="1" dirty="0"/>
              <a:t>angry, sad, joyful, fearful, ashamed, proud, elated</a:t>
            </a:r>
            <a:endParaRPr lang="en-US" sz="2400" dirty="0"/>
          </a:p>
          <a:p>
            <a:r>
              <a:rPr lang="en-US" sz="2400" b="1" dirty="0"/>
              <a:t>Mood</a:t>
            </a:r>
            <a:r>
              <a:rPr lang="en-US" sz="2400" dirty="0"/>
              <a:t>: diffuse non-caused low-intensity long-duration change in subjective feeling</a:t>
            </a:r>
          </a:p>
          <a:p>
            <a:pPr lvl="1"/>
            <a:r>
              <a:rPr lang="en-US" sz="2400" i="1" dirty="0"/>
              <a:t>cheerful, gloomy, irritable, listless, depressed, buoyant</a:t>
            </a:r>
            <a:endParaRPr lang="en-US" sz="2400" dirty="0"/>
          </a:p>
          <a:p>
            <a:r>
              <a:rPr lang="en-US" sz="2400" b="1" dirty="0"/>
              <a:t>Interpersonal stances</a:t>
            </a:r>
            <a:r>
              <a:rPr lang="en-US" sz="2400" dirty="0"/>
              <a:t>: affective stance toward another person in a specific interaction</a:t>
            </a:r>
          </a:p>
          <a:p>
            <a:pPr lvl="1"/>
            <a:r>
              <a:rPr lang="en-US" sz="2400" i="1" dirty="0"/>
              <a:t>friendly, flirtatious, distant, cold, warm, supportive, contemptuous</a:t>
            </a:r>
          </a:p>
          <a:p>
            <a:r>
              <a:rPr lang="en-US" sz="2400" b="1" dirty="0"/>
              <a:t>Attitudes</a:t>
            </a:r>
            <a:r>
              <a:rPr lang="en-US" sz="2400" dirty="0"/>
              <a:t>: enduring, affectively colored beliefs, dispositions towards objects or persons</a:t>
            </a:r>
          </a:p>
          <a:p>
            <a:pPr lvl="1"/>
            <a:r>
              <a:rPr lang="en-US" sz="2400" i="1" dirty="0"/>
              <a:t> liking, loving, hating, valuing, desiring</a:t>
            </a:r>
            <a:endParaRPr lang="en-US" sz="2400" dirty="0"/>
          </a:p>
          <a:p>
            <a:r>
              <a:rPr lang="en-US" sz="2400" b="1" dirty="0"/>
              <a:t>Personality traits</a:t>
            </a:r>
            <a:r>
              <a:rPr lang="en-US" sz="2400" dirty="0"/>
              <a:t>: stable personality dispositions and typical behavior tendencies</a:t>
            </a:r>
            <a:r>
              <a:rPr lang="ru-RU" sz="2400" dirty="0"/>
              <a:t>: </a:t>
            </a:r>
            <a:r>
              <a:rPr lang="en-US" sz="2400" i="1" dirty="0"/>
              <a:t>nervous, anxious, reckless, morose, hostile, jealous</a:t>
            </a:r>
            <a:endParaRPr lang="en-US" sz="2400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8928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57685" cy="7559675"/>
          </a:xfrm>
          <a:prstGeom prst="rect">
            <a:avLst/>
          </a:prstGeom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1008062" y="0"/>
            <a:ext cx="9072563" cy="1259946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Sentiment Analysis</a:t>
            </a:r>
          </a:p>
        </p:txBody>
      </p:sp>
      <p:sp>
        <p:nvSpPr>
          <p:cNvPr id="61444" name="Rectangle 5"/>
          <p:cNvSpPr>
            <a:spLocks noGrp="1" noChangeArrowheads="1"/>
          </p:cNvSpPr>
          <p:nvPr>
            <p:ph idx="1"/>
          </p:nvPr>
        </p:nvSpPr>
        <p:spPr>
          <a:xfrm>
            <a:off x="155273" y="1443630"/>
            <a:ext cx="10002411" cy="5457501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Распознавание отношения:</a:t>
            </a:r>
          </a:p>
          <a:p>
            <a:pPr marL="457200" lvl="1" indent="0">
              <a:buNone/>
            </a:pPr>
            <a:r>
              <a:rPr lang="en-US" sz="2400" dirty="0"/>
              <a:t>“enduring, affectively colored beliefs, dispositions towards objects or persons”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Holder (source) </a:t>
            </a:r>
            <a:r>
              <a:rPr lang="en-US" sz="2400" dirty="0"/>
              <a:t>of attitude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Target (aspect) </a:t>
            </a:r>
            <a:r>
              <a:rPr lang="en-US" sz="2400" dirty="0"/>
              <a:t>of attitude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Type </a:t>
            </a:r>
            <a:r>
              <a:rPr lang="en-US" sz="2400" dirty="0"/>
              <a:t>of attitude</a:t>
            </a:r>
          </a:p>
          <a:p>
            <a:pPr lvl="2"/>
            <a:r>
              <a:rPr lang="en-US" sz="2400" dirty="0"/>
              <a:t>From a set of types</a:t>
            </a:r>
          </a:p>
          <a:p>
            <a:pPr lvl="3"/>
            <a:r>
              <a:rPr lang="en-US" sz="2400" i="1" dirty="0"/>
              <a:t>Like, love, hate, value, desire,</a:t>
            </a:r>
            <a:r>
              <a:rPr lang="en-US" sz="2400" dirty="0"/>
              <a:t> etc.</a:t>
            </a:r>
          </a:p>
          <a:p>
            <a:pPr lvl="2"/>
            <a:r>
              <a:rPr lang="en-US" sz="2400" dirty="0"/>
              <a:t>Or (more commonly) simple weighted </a:t>
            </a:r>
            <a:r>
              <a:rPr lang="en-US" sz="2400" b="1" dirty="0"/>
              <a:t>polarity</a:t>
            </a:r>
            <a:r>
              <a:rPr lang="en-US" sz="2400" dirty="0"/>
              <a:t>: </a:t>
            </a:r>
          </a:p>
          <a:p>
            <a:pPr lvl="3"/>
            <a:r>
              <a:rPr lang="en-US" sz="2400" i="1" dirty="0"/>
              <a:t>positive, negative, neutral, </a:t>
            </a:r>
            <a:r>
              <a:rPr lang="en-US" sz="2400" dirty="0"/>
              <a:t>together with </a:t>
            </a:r>
            <a:r>
              <a:rPr lang="en-US" sz="2400" i="1" dirty="0"/>
              <a:t>strength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b="1" dirty="0"/>
              <a:t>Text</a:t>
            </a:r>
            <a:r>
              <a:rPr lang="en-US" sz="2400" dirty="0"/>
              <a:t> containing the attitude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Sentence or entire document</a:t>
            </a:r>
          </a:p>
        </p:txBody>
      </p:sp>
    </p:spTree>
    <p:extLst>
      <p:ext uri="{BB962C8B-B14F-4D97-AF65-F5344CB8AC3E}">
        <p14:creationId xmlns:p14="http://schemas.microsoft.com/office/powerpoint/2010/main" val="3437014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57685" cy="7559675"/>
          </a:xfrm>
          <a:prstGeom prst="rect">
            <a:avLst/>
          </a:prstGeom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1912275" y="-10510"/>
            <a:ext cx="8245410" cy="121916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>
                <a:ea typeface="ＭＳ Ｐゴシック" charset="0"/>
                <a:cs typeface="ＭＳ Ｐゴシック" charset="0"/>
              </a:rPr>
              <a:t>Задача определения </a:t>
            </a:r>
            <a:br>
              <a:rPr lang="ru-RU" dirty="0">
                <a:ea typeface="ＭＳ Ｐゴシック" charset="0"/>
                <a:cs typeface="ＭＳ Ｐゴシック" charset="0"/>
              </a:rPr>
            </a:br>
            <a:r>
              <a:rPr lang="ru-RU" dirty="0">
                <a:ea typeface="ＭＳ Ｐゴシック" charset="0"/>
                <a:cs typeface="ＭＳ Ｐゴシック" charset="0"/>
              </a:rPr>
              <a:t>общей тональности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1444" name="Rectangle 5"/>
          <p:cNvSpPr>
            <a:spLocks noGrp="1" noChangeArrowheads="1"/>
          </p:cNvSpPr>
          <p:nvPr>
            <p:ph idx="1"/>
          </p:nvPr>
        </p:nvSpPr>
        <p:spPr>
          <a:xfrm>
            <a:off x="362309" y="1952675"/>
            <a:ext cx="9214285" cy="4655159"/>
          </a:xfrm>
        </p:spPr>
        <p:txBody>
          <a:bodyPr>
            <a:noAutofit/>
          </a:bodyPr>
          <a:lstStyle/>
          <a:p>
            <a:r>
              <a:rPr lang="en-US" dirty="0"/>
              <a:t>Polarity detection:</a:t>
            </a:r>
            <a:endParaRPr lang="ru-RU" dirty="0"/>
          </a:p>
          <a:p>
            <a:endParaRPr lang="ru-RU" dirty="0"/>
          </a:p>
          <a:p>
            <a:endParaRPr lang="en-US" dirty="0"/>
          </a:p>
          <a:p>
            <a:pPr lvl="1"/>
            <a:r>
              <a:rPr lang="ru-RU" dirty="0"/>
              <a:t>Позитивный </a:t>
            </a:r>
            <a:r>
              <a:rPr lang="en-US" dirty="0"/>
              <a:t>/ </a:t>
            </a:r>
            <a:r>
              <a:rPr lang="ru-RU" dirty="0"/>
              <a:t>негативный отзыв</a:t>
            </a:r>
            <a:r>
              <a:rPr lang="en-US" dirty="0"/>
              <a:t>?</a:t>
            </a:r>
          </a:p>
          <a:p>
            <a:r>
              <a:rPr lang="en-US" dirty="0"/>
              <a:t>Data: </a:t>
            </a:r>
            <a:r>
              <a:rPr lang="en-US" i="1" dirty="0"/>
              <a:t>Polarity Data 2.0: </a:t>
            </a:r>
          </a:p>
          <a:p>
            <a:pPr lvl="1"/>
            <a:r>
              <a:rPr lang="en-US" dirty="0">
                <a:hlinkClick r:id="rId4"/>
              </a:rPr>
              <a:t>http://www.cs.cornell.edu/people/pabo/movie-review-data</a:t>
            </a:r>
            <a:endParaRPr lang="ru-RU" dirty="0"/>
          </a:p>
          <a:p>
            <a:pPr lvl="1"/>
            <a:r>
              <a:rPr lang="en-US" dirty="0">
                <a:hlinkClick r:id="rId5"/>
              </a:rPr>
              <a:t>http://romip.ru/ru/collections/imhonet-films.html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4031" y="2561251"/>
            <a:ext cx="9125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Bo Pang, Lillian Lee, and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Shivakumar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Vaithyanathan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  2002.  Thumbs up? Sentiment Classification using Machine Learning Techniques. EMNLP-2002, 79—86.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Bo Pang and Lillian Lee.  2004.  A Sentimental Education: Sentiment Analysis Using Subjectivity Summarization Based on Minimum Cuts.  ACL, 271-278</a:t>
            </a:r>
          </a:p>
        </p:txBody>
      </p:sp>
    </p:spTree>
    <p:extLst>
      <p:ext uri="{BB962C8B-B14F-4D97-AF65-F5344CB8AC3E}">
        <p14:creationId xmlns:p14="http://schemas.microsoft.com/office/powerpoint/2010/main" val="1818848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31" y="-1"/>
            <a:ext cx="10157685" cy="7559675"/>
          </a:xfrm>
          <a:prstGeom prst="rect">
            <a:avLst/>
          </a:prstGeom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651176" y="-1"/>
            <a:ext cx="9072563" cy="125994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>
                <a:ea typeface="ＭＳ Ｐゴシック" charset="0"/>
                <a:cs typeface="ＭＳ Ｐゴシック" charset="0"/>
              </a:rPr>
              <a:t>Задача определения </a:t>
            </a:r>
            <a:br>
              <a:rPr lang="ru-RU" dirty="0">
                <a:ea typeface="ＭＳ Ｐゴシック" charset="0"/>
                <a:cs typeface="ＭＳ Ｐゴシック" charset="0"/>
              </a:rPr>
            </a:br>
            <a:r>
              <a:rPr lang="ru-RU" dirty="0">
                <a:ea typeface="ＭＳ Ｐゴシック" charset="0"/>
                <a:cs typeface="ＭＳ Ｐゴシック" charset="0"/>
              </a:rPr>
              <a:t>общей тональности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1444" name="Rectangle 5"/>
          <p:cNvSpPr>
            <a:spLocks noGrp="1" noChangeArrowheads="1"/>
          </p:cNvSpPr>
          <p:nvPr>
            <p:ph idx="1"/>
          </p:nvPr>
        </p:nvSpPr>
        <p:spPr>
          <a:xfrm>
            <a:off x="209519" y="1452257"/>
            <a:ext cx="9661585" cy="4655159"/>
          </a:xfrm>
        </p:spPr>
        <p:txBody>
          <a:bodyPr>
            <a:noAutofit/>
          </a:bodyPr>
          <a:lstStyle/>
          <a:p>
            <a:r>
              <a:rPr lang="ru-RU" sz="2400" dirty="0"/>
              <a:t>Коллекции на русском языке:</a:t>
            </a:r>
          </a:p>
          <a:p>
            <a:r>
              <a:rPr lang="en-US" sz="2400" dirty="0">
                <a:hlinkClick r:id="rId4"/>
              </a:rPr>
              <a:t>http://romip.ru/ru/collections/imhonet-films.html</a:t>
            </a:r>
            <a:r>
              <a:rPr lang="ru-RU" sz="2400" dirty="0"/>
              <a:t> </a:t>
            </a:r>
          </a:p>
          <a:p>
            <a:r>
              <a:rPr lang="ru-RU" sz="2400" dirty="0"/>
              <a:t>Коллекция представляет собой набор отзывов пользователей рекомендательного портала Imhonet.ru на фильмы различных жанров. Каждый отзыв имеет численную оценку от 1 до 10 баллов, соответствующую тексту</a:t>
            </a:r>
          </a:p>
          <a:p>
            <a:r>
              <a:rPr lang="en-US" sz="2400" dirty="0">
                <a:hlinkClick r:id="rId5"/>
              </a:rPr>
              <a:t>http://romip.ru/ru/collections/ya-market-camera.html</a:t>
            </a:r>
            <a:r>
              <a:rPr lang="ru-RU" sz="2400" dirty="0"/>
              <a:t> </a:t>
            </a:r>
          </a:p>
          <a:p>
            <a:r>
              <a:rPr lang="ru-RU" sz="2400" dirty="0"/>
              <a:t>Коллекция представляет собой набор отзывов пользователей на цифровые фотокамеры, оставленные пользователями на площадке </a:t>
            </a:r>
            <a:r>
              <a:rPr lang="ru-RU" sz="2400" dirty="0" err="1"/>
              <a:t>Яндекс.Маркет</a:t>
            </a:r>
            <a:r>
              <a:rPr lang="ru-RU" sz="2400" dirty="0"/>
              <a:t>. Каждый отзыв имеет численную оценку от 1 до 5 баллов.</a:t>
            </a:r>
          </a:p>
          <a:p>
            <a:r>
              <a:rPr lang="en-US" sz="2400" dirty="0"/>
              <a:t>Evaluating Sentiment Analysis Systems in Russian</a:t>
            </a:r>
            <a:r>
              <a:rPr lang="ru-RU" sz="2400" dirty="0"/>
              <a:t> </a:t>
            </a:r>
            <a:r>
              <a:rPr lang="en-US" sz="2400" dirty="0"/>
              <a:t>Ilia </a:t>
            </a:r>
            <a:r>
              <a:rPr lang="en-US" sz="2400" dirty="0" err="1"/>
              <a:t>Chetviorkin</a:t>
            </a:r>
            <a:r>
              <a:rPr lang="ru-RU" sz="2400" dirty="0"/>
              <a:t>, </a:t>
            </a:r>
            <a:r>
              <a:rPr lang="en-US" sz="2400" dirty="0"/>
              <a:t>Natalia </a:t>
            </a:r>
            <a:r>
              <a:rPr lang="en-US" sz="2400" dirty="0" err="1"/>
              <a:t>Loukachevitch</a:t>
            </a:r>
            <a:r>
              <a:rPr lang="en-US" sz="2400" dirty="0"/>
              <a:t> </a:t>
            </a:r>
            <a:endParaRPr lang="ru-RU" sz="2400" dirty="0"/>
          </a:p>
          <a:p>
            <a:endParaRPr lang="ru-RU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57685" cy="7559675"/>
          </a:xfrm>
          <a:prstGeom prst="rect">
            <a:avLst/>
          </a:prstGeom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 err="1">
                <a:ea typeface="ＭＳ Ｐゴシック" charset="0"/>
                <a:cs typeface="ＭＳ Ｐゴシック" charset="0"/>
              </a:rPr>
              <a:t>Токенизация</a:t>
            </a:r>
            <a:r>
              <a:rPr lang="ru-RU" dirty="0">
                <a:ea typeface="ＭＳ Ｐゴシック" charset="0"/>
                <a:cs typeface="ＭＳ Ｐゴシック" charset="0"/>
              </a:rPr>
              <a:t> в </a:t>
            </a:r>
            <a:r>
              <a:rPr lang="ru-RU" dirty="0" err="1">
                <a:ea typeface="ＭＳ Ｐゴシック" charset="0"/>
                <a:cs typeface="ＭＳ Ｐゴシック" charset="0"/>
              </a:rPr>
              <a:t>сентимент</a:t>
            </a:r>
            <a:r>
              <a:rPr lang="ru-RU" dirty="0">
                <a:ea typeface="ＭＳ Ｐゴシック" charset="0"/>
                <a:cs typeface="ＭＳ Ｐゴシック" charset="0"/>
              </a:rPr>
              <a:t> анализе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1444" name="Rectangle 5"/>
          <p:cNvSpPr>
            <a:spLocks noGrp="1" noChangeArrowheads="1"/>
          </p:cNvSpPr>
          <p:nvPr>
            <p:ph idx="1"/>
          </p:nvPr>
        </p:nvSpPr>
        <p:spPr>
          <a:xfrm>
            <a:off x="209519" y="1452257"/>
            <a:ext cx="9661585" cy="4655159"/>
          </a:xfrm>
        </p:spPr>
        <p:txBody>
          <a:bodyPr>
            <a:noAutofit/>
          </a:bodyPr>
          <a:lstStyle/>
          <a:p>
            <a:pPr lvl="1"/>
            <a:r>
              <a:rPr lang="en-US" dirty="0">
                <a:hlinkClick r:id="rId4"/>
              </a:rPr>
              <a:t>Christopher Potts sentiment tokenizer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Brendan O’Connor twitter tokenizer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27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31" y="0"/>
            <a:ext cx="10157685" cy="7559675"/>
          </a:xfrm>
          <a:prstGeom prst="rect">
            <a:avLst/>
          </a:prstGeom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>
                <a:ea typeface="ＭＳ Ｐゴシック" charset="0"/>
                <a:cs typeface="ＭＳ Ｐゴシック" charset="0"/>
              </a:rPr>
              <a:t>Отрицание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629" y="3779837"/>
            <a:ext cx="9661525" cy="2622041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/>
              <a:t>Add NOT_ to every word between negation and following punctuation:</a:t>
            </a:r>
          </a:p>
          <a:p>
            <a:endParaRPr lang="en-US" sz="1600" dirty="0"/>
          </a:p>
          <a:p>
            <a:pPr>
              <a:buNone/>
            </a:pPr>
            <a:r>
              <a:rPr lang="en-US" sz="2700" dirty="0">
                <a:solidFill>
                  <a:srgbClr val="660066"/>
                </a:solidFill>
                <a:latin typeface="Courier"/>
                <a:cs typeface="Courier"/>
              </a:rPr>
              <a:t>didn’t like this movie , but I</a:t>
            </a:r>
          </a:p>
          <a:p>
            <a:endParaRPr lang="en-US" sz="2700" dirty="0">
              <a:solidFill>
                <a:srgbClr val="660066"/>
              </a:solidFill>
            </a:endParaRPr>
          </a:p>
          <a:p>
            <a:pPr>
              <a:buNone/>
            </a:pPr>
            <a:r>
              <a:rPr lang="en-US" sz="2700" dirty="0">
                <a:solidFill>
                  <a:srgbClr val="660066"/>
                </a:solidFill>
                <a:latin typeface="Courier"/>
                <a:cs typeface="Courier"/>
              </a:rPr>
              <a:t>didn’t </a:t>
            </a:r>
            <a:r>
              <a:rPr lang="en-US" sz="2700" dirty="0" err="1">
                <a:solidFill>
                  <a:srgbClr val="660066"/>
                </a:solidFill>
                <a:latin typeface="Courier"/>
                <a:cs typeface="Courier"/>
              </a:rPr>
              <a:t>NOT_like</a:t>
            </a:r>
            <a:r>
              <a:rPr lang="en-US" sz="27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2700" dirty="0" err="1">
                <a:solidFill>
                  <a:srgbClr val="660066"/>
                </a:solidFill>
                <a:latin typeface="Courier"/>
                <a:cs typeface="Courier"/>
              </a:rPr>
              <a:t>NOT_this</a:t>
            </a:r>
            <a:r>
              <a:rPr lang="en-US" sz="27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2700" dirty="0" err="1">
                <a:solidFill>
                  <a:srgbClr val="660066"/>
                </a:solidFill>
                <a:latin typeface="Courier"/>
                <a:cs typeface="Courier"/>
              </a:rPr>
              <a:t>NOT_movie</a:t>
            </a:r>
            <a:r>
              <a:rPr lang="en-US" sz="2700" dirty="0">
                <a:solidFill>
                  <a:srgbClr val="660066"/>
                </a:solidFill>
                <a:latin typeface="Courier"/>
                <a:cs typeface="Courier"/>
              </a:rPr>
              <a:t> but 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1318" y="1327885"/>
            <a:ext cx="9185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8817A"/>
                </a:solidFill>
              </a:rPr>
              <a:t>Das, </a:t>
            </a:r>
            <a:r>
              <a:rPr lang="en-US" sz="2400" dirty="0" err="1">
                <a:solidFill>
                  <a:srgbClr val="28817A"/>
                </a:solidFill>
              </a:rPr>
              <a:t>Sanjiv</a:t>
            </a:r>
            <a:r>
              <a:rPr lang="en-US" sz="2400" dirty="0">
                <a:solidFill>
                  <a:srgbClr val="28817A"/>
                </a:solidFill>
              </a:rPr>
              <a:t> and Mike Chen. 2001. Yahoo! for Amazon: Extracting market sentiment from stock message boards. In Proceedings of the Asia Pacific Finance Association Annual Conference (APFA).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Bo Pang, Lillian Lee, and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Shivakumar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Vaithyanathan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.  2002.  Thumbs up? Sentiment Classification using Machine Learning Techniques. EMNLP-2002, 79—86.</a:t>
            </a:r>
          </a:p>
        </p:txBody>
      </p:sp>
    </p:spTree>
    <p:extLst>
      <p:ext uri="{BB962C8B-B14F-4D97-AF65-F5344CB8AC3E}">
        <p14:creationId xmlns:p14="http://schemas.microsoft.com/office/powerpoint/2010/main" val="394158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31" y="0"/>
            <a:ext cx="10157685" cy="7559675"/>
          </a:xfrm>
          <a:prstGeom prst="rect">
            <a:avLst/>
          </a:prstGeom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504028" y="0"/>
            <a:ext cx="9072563" cy="1259946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600" dirty="0">
                <a:ea typeface="ＭＳ Ｐゴシック" charset="0"/>
                <a:cs typeface="ＭＳ Ｐゴシック" charset="0"/>
              </a:rPr>
              <a:t>Задача определения общей </a:t>
            </a:r>
            <a:br>
              <a:rPr lang="ru-RU" sz="3600" dirty="0">
                <a:ea typeface="ＭＳ Ｐゴシック" charset="0"/>
                <a:cs typeface="ＭＳ Ｐゴシック" charset="0"/>
              </a:rPr>
            </a:br>
            <a:r>
              <a:rPr lang="ru-RU" sz="3600" dirty="0">
                <a:ea typeface="ＭＳ Ｐゴシック" charset="0"/>
                <a:cs typeface="ＭＳ Ｐゴシック" charset="0"/>
              </a:rPr>
              <a:t>тональности: признаки</a:t>
            </a:r>
            <a:endParaRPr lang="en-US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9548" y="1939137"/>
            <a:ext cx="9661525" cy="3736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Courier"/>
                <a:cs typeface="Courier"/>
              </a:rPr>
              <a:t>мешок слов +</a:t>
            </a:r>
            <a:endParaRPr lang="en-US" sz="27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/>
              <a:t>Na</a:t>
            </a:r>
            <a:r>
              <a:rPr lang="fr-FR" sz="2800" dirty="0"/>
              <a:t>ï</a:t>
            </a:r>
            <a:r>
              <a:rPr lang="en-US" sz="2800" dirty="0" err="1"/>
              <a:t>ve</a:t>
            </a:r>
            <a:r>
              <a:rPr lang="en-US" sz="2800" dirty="0"/>
              <a:t> Bayes</a:t>
            </a:r>
            <a:endParaRPr lang="ru-RU" sz="2700" dirty="0">
              <a:latin typeface="Courier"/>
            </a:endParaRPr>
          </a:p>
          <a:p>
            <a:pPr marL="0" indent="0">
              <a:buNone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Мешок слов:</a:t>
            </a:r>
          </a:p>
          <a:p>
            <a:pPr marL="783875" lvl="1" indent="-342900"/>
            <a:r>
              <a:rPr lang="ru-RU" sz="23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слова</a:t>
            </a:r>
          </a:p>
          <a:p>
            <a:pPr marL="783875" lvl="1" indent="-342900"/>
            <a:r>
              <a:rPr lang="ru-RU" sz="23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прилагательные</a:t>
            </a:r>
          </a:p>
          <a:p>
            <a:pPr marL="783875" lvl="1" indent="-342900"/>
            <a:r>
              <a:rPr lang="ru-RU" sz="23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Прилагательные + наречия + существительные + </a:t>
            </a:r>
            <a:r>
              <a:rPr lang="ru-RU" sz="235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биграмы</a:t>
            </a:r>
            <a:endParaRPr lang="ru-RU" sz="235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3875" lvl="1" indent="-342900"/>
            <a:endParaRPr lang="en-US" sz="235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60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614"/>
            <a:ext cx="10157685" cy="7559675"/>
          </a:xfrm>
          <a:prstGeom prst="rect">
            <a:avLst/>
          </a:prstGeom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504028" y="0"/>
            <a:ext cx="9072563" cy="1259946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600" dirty="0">
                <a:ea typeface="ＭＳ Ｐゴシック" charset="0"/>
                <a:cs typeface="ＭＳ Ｐゴシック" charset="0"/>
              </a:rPr>
              <a:t>Задача определения общей </a:t>
            </a:r>
            <a:br>
              <a:rPr lang="ru-RU" sz="3600" dirty="0">
                <a:ea typeface="ＭＳ Ｐゴシック" charset="0"/>
                <a:cs typeface="ＭＳ Ｐゴシック" charset="0"/>
              </a:rPr>
            </a:br>
            <a:r>
              <a:rPr lang="ru-RU" sz="3600" dirty="0">
                <a:ea typeface="ＭＳ Ｐゴシック" charset="0"/>
                <a:cs typeface="ＭＳ Ｐゴシック" charset="0"/>
              </a:rPr>
              <a:t>тональности: признаки</a:t>
            </a:r>
            <a:endParaRPr lang="en-US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9548" y="1939137"/>
            <a:ext cx="9661525" cy="4850546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Признаки</a:t>
            </a:r>
            <a:r>
              <a:rPr lang="de-DE" dirty="0"/>
              <a:t>:</a:t>
            </a:r>
          </a:p>
          <a:p>
            <a:pPr lvl="1"/>
            <a:r>
              <a:rPr lang="ru-RU" dirty="0"/>
              <a:t>слова</a:t>
            </a:r>
            <a:r>
              <a:rPr lang="de-DE" dirty="0"/>
              <a:t> (bag-of-words)</a:t>
            </a:r>
          </a:p>
          <a:p>
            <a:pPr lvl="1"/>
            <a:r>
              <a:rPr lang="de-DE" dirty="0"/>
              <a:t>N-</a:t>
            </a:r>
            <a:r>
              <a:rPr lang="ru-RU" dirty="0" err="1"/>
              <a:t>грамы</a:t>
            </a:r>
            <a:endParaRPr lang="de-DE" dirty="0"/>
          </a:p>
          <a:p>
            <a:pPr lvl="1"/>
            <a:r>
              <a:rPr lang="en-US" dirty="0"/>
              <a:t>POS</a:t>
            </a:r>
            <a:r>
              <a:rPr lang="de-DE" dirty="0"/>
              <a:t> (e.g. </a:t>
            </a:r>
            <a:r>
              <a:rPr lang="ru-RU" dirty="0"/>
              <a:t>прилагательное и наречие + прилагательное</a:t>
            </a:r>
            <a:r>
              <a:rPr lang="de-DE" dirty="0"/>
              <a:t>)</a:t>
            </a:r>
          </a:p>
          <a:p>
            <a:pPr lvl="1"/>
            <a:r>
              <a:rPr lang="ru-RU" dirty="0"/>
              <a:t>оценочные слова</a:t>
            </a:r>
            <a:r>
              <a:rPr lang="de-DE" dirty="0"/>
              <a:t> (</a:t>
            </a:r>
            <a:r>
              <a:rPr lang="ru-RU" dirty="0"/>
              <a:t>слова, определяющие мнение или оценку</a:t>
            </a:r>
            <a:r>
              <a:rPr lang="de-DE" dirty="0"/>
              <a:t>)</a:t>
            </a:r>
          </a:p>
          <a:p>
            <a:pPr lvl="1"/>
            <a:r>
              <a:rPr lang="ru-RU" dirty="0" err="1"/>
              <a:t>Интенсификаторы</a:t>
            </a:r>
            <a:r>
              <a:rPr lang="ru-RU" dirty="0"/>
              <a:t> и </a:t>
            </a:r>
            <a:r>
              <a:rPr lang="ru-RU" dirty="0" err="1"/>
              <a:t>шифтеры</a:t>
            </a:r>
            <a:r>
              <a:rPr lang="de-DE" dirty="0"/>
              <a:t> (for negation); modal verbs; ...</a:t>
            </a:r>
          </a:p>
          <a:p>
            <a:pPr lvl="1"/>
            <a:r>
              <a:rPr lang="ru-RU" dirty="0"/>
              <a:t>Зависимости</a:t>
            </a:r>
            <a:endParaRPr lang="de-DE" dirty="0"/>
          </a:p>
          <a:p>
            <a:r>
              <a:rPr lang="ru-RU" dirty="0"/>
              <a:t>Отбор признаков:</a:t>
            </a:r>
            <a:endParaRPr lang="de-DE" dirty="0"/>
          </a:p>
          <a:p>
            <a:pPr lvl="1"/>
            <a:r>
              <a:rPr lang="ru-RU" dirty="0"/>
              <a:t>частота</a:t>
            </a:r>
            <a:endParaRPr lang="de-DE" dirty="0"/>
          </a:p>
          <a:p>
            <a:pPr lvl="1"/>
            <a:r>
              <a:rPr lang="de-DE" dirty="0"/>
              <a:t>information gain</a:t>
            </a:r>
          </a:p>
          <a:p>
            <a:pPr lvl="1"/>
            <a:r>
              <a:rPr lang="de-DE" dirty="0"/>
              <a:t>Odds ratio (for binary-class models)</a:t>
            </a:r>
          </a:p>
          <a:p>
            <a:pPr lvl="1"/>
            <a:r>
              <a:rPr lang="ru-RU" dirty="0"/>
              <a:t>Взаимная информация</a:t>
            </a:r>
            <a:endParaRPr lang="de-DE" dirty="0"/>
          </a:p>
          <a:p>
            <a:r>
              <a:rPr lang="ru-RU" dirty="0"/>
              <a:t>Взвешивание (веса признаков)</a:t>
            </a:r>
            <a:endParaRPr lang="de-DE" dirty="0"/>
          </a:p>
          <a:p>
            <a:pPr lvl="1"/>
            <a:r>
              <a:rPr lang="ru-RU" dirty="0"/>
              <a:t>бинарные признаки</a:t>
            </a:r>
            <a:endParaRPr lang="de-DE" dirty="0"/>
          </a:p>
          <a:p>
            <a:pPr lvl="1"/>
            <a:r>
              <a:rPr lang="ru-RU" dirty="0"/>
              <a:t>веса, основанные на </a:t>
            </a:r>
            <a:r>
              <a:rPr lang="en-US" dirty="0" err="1"/>
              <a:t>tf.idf</a:t>
            </a:r>
            <a:r>
              <a:rPr lang="de-DE" dirty="0"/>
              <a:t> (</a:t>
            </a:r>
            <a:r>
              <a:rPr lang="de-DE" dirty="0">
                <a:sym typeface="Wingdings" panose="05000000000000000000" pitchFamily="2" charset="2"/>
              </a:rPr>
              <a:t>TF.IDF)</a:t>
            </a:r>
          </a:p>
          <a:p>
            <a:pPr lvl="1"/>
            <a:r>
              <a:rPr lang="ru-RU" dirty="0">
                <a:sym typeface="Wingdings" panose="05000000000000000000" pitchFamily="2" charset="2"/>
              </a:rPr>
              <a:t>позиция</a:t>
            </a:r>
            <a:r>
              <a:rPr lang="de-DE" dirty="0">
                <a:sym typeface="Wingdings" panose="05000000000000000000" pitchFamily="2" charset="2"/>
              </a:rPr>
              <a:t> : e.g. </a:t>
            </a:r>
            <a:r>
              <a:rPr lang="ru-RU" dirty="0">
                <a:sym typeface="Wingdings" panose="05000000000000000000" pitchFamily="2" charset="2"/>
              </a:rPr>
              <a:t>заголовок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ru-RU" dirty="0">
                <a:sym typeface="Wingdings" panose="05000000000000000000" pitchFamily="2" charset="2"/>
              </a:rPr>
              <a:t>первое и последнее предложение</a:t>
            </a:r>
            <a:endParaRPr lang="en-US" sz="235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4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57685" cy="7559675"/>
          </a:xfrm>
          <a:prstGeom prst="rect">
            <a:avLst/>
          </a:prstGeom>
        </p:spPr>
      </p:pic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Основные понятия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43037" y="1562683"/>
            <a:ext cx="9071610" cy="498903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dirty="0"/>
              <a:t>Подходы, основанные на правилах</a:t>
            </a:r>
          </a:p>
          <a:p>
            <a:r>
              <a:rPr lang="ru-RU" dirty="0"/>
              <a:t>Подходы, основанные на словарях</a:t>
            </a:r>
          </a:p>
          <a:p>
            <a:r>
              <a:rPr lang="ru-RU" dirty="0"/>
              <a:t>Машинное обучение с учителем</a:t>
            </a:r>
          </a:p>
          <a:p>
            <a:r>
              <a:rPr lang="ru-RU" dirty="0"/>
              <a:t>Машинное обучение без учителя</a:t>
            </a:r>
          </a:p>
          <a:p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06083"/>
      </p:ext>
    </p:extLst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31" y="0"/>
            <a:ext cx="10157685" cy="7559675"/>
          </a:xfrm>
          <a:prstGeom prst="rect">
            <a:avLst/>
          </a:prstGeom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1046591" y="0"/>
            <a:ext cx="9072563" cy="1259946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600" dirty="0">
                <a:ea typeface="ＭＳ Ｐゴシック" charset="0"/>
                <a:cs typeface="ＭＳ Ｐゴシック" charset="0"/>
              </a:rPr>
              <a:t>Задача определения общей тональности:</a:t>
            </a:r>
            <a:br>
              <a:rPr lang="ru-RU" sz="3600" dirty="0">
                <a:ea typeface="ＭＳ Ｐゴシック" charset="0"/>
                <a:cs typeface="ＭＳ Ｐゴシック" charset="0"/>
              </a:rPr>
            </a:br>
            <a:r>
              <a:rPr lang="ru-RU" sz="3600" dirty="0">
                <a:ea typeface="ＭＳ Ｐゴシック" charset="0"/>
                <a:cs typeface="ＭＳ Ｐゴシック" charset="0"/>
              </a:rPr>
              <a:t>признаки</a:t>
            </a:r>
            <a:endParaRPr lang="en-US" sz="36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706314"/>
              </p:ext>
            </p:extLst>
          </p:nvPr>
        </p:nvGraphicFramePr>
        <p:xfrm>
          <a:off x="672860" y="1475881"/>
          <a:ext cx="8402128" cy="26050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01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1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2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Словарь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Accuracy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4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Baseline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85.32%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5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be-BY" sz="2400" dirty="0">
                          <a:effectLst/>
                        </a:rPr>
                        <a:t>[</a:t>
                      </a:r>
                      <a:r>
                        <a:rPr lang="en-US" sz="2400" dirty="0" err="1">
                          <a:effectLst/>
                        </a:rPr>
                        <a:t>Chetviorkin</a:t>
                      </a:r>
                      <a:r>
                        <a:rPr lang="en-US" sz="2400" dirty="0">
                          <a:effectLst/>
                        </a:rPr>
                        <a:t> I</a:t>
                      </a:r>
                      <a:r>
                        <a:rPr lang="be-BY" sz="2400" dirty="0">
                          <a:effectLst/>
                        </a:rPr>
                        <a:t>., </a:t>
                      </a:r>
                      <a:r>
                        <a:rPr lang="en-US" sz="2400" dirty="0" err="1">
                          <a:effectLst/>
                        </a:rPr>
                        <a:t>Loukachevitch</a:t>
                      </a:r>
                      <a:r>
                        <a:rPr lang="en-US" sz="2400" dirty="0">
                          <a:effectLst/>
                        </a:rPr>
                        <a:t> N</a:t>
                      </a:r>
                      <a:r>
                        <a:rPr lang="be-BY" sz="2400" dirty="0">
                          <a:effectLst/>
                        </a:rPr>
                        <a:t>, 2012</a:t>
                      </a:r>
                      <a:r>
                        <a:rPr lang="en-US" sz="2400" dirty="0">
                          <a:effectLst/>
                        </a:rPr>
                        <a:t>a</a:t>
                      </a:r>
                      <a:r>
                        <a:rPr lang="be-BY" sz="2400" dirty="0">
                          <a:effectLst/>
                        </a:rPr>
                        <a:t>]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83.71%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6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SVM</a:t>
                      </a:r>
                      <a:r>
                        <a:rPr lang="en-US" sz="2400" baseline="0" dirty="0">
                          <a:effectLst/>
                        </a:rPr>
                        <a:t> </a:t>
                      </a:r>
                      <a:r>
                        <a:rPr lang="ru-RU" sz="2400" dirty="0">
                          <a:effectLst/>
                        </a:rPr>
                        <a:t>Простой словарь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84.03%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221466"/>
              </p:ext>
            </p:extLst>
          </p:nvPr>
        </p:nvGraphicFramePr>
        <p:xfrm>
          <a:off x="672860" y="4043802"/>
          <a:ext cx="8402128" cy="25603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420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2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2800" dirty="0" err="1">
                          <a:effectLst/>
                        </a:rPr>
                        <a:t>Прилаг</a:t>
                      </a:r>
                      <a:r>
                        <a:rPr lang="ru-RU" sz="2800" dirty="0">
                          <a:effectLst/>
                        </a:rPr>
                        <a:t>. + наречие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1007943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81.26%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2800">
                          <a:effectLst/>
                        </a:rPr>
                        <a:t>Прилаг. +наречие +глагол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2800" dirty="0">
                          <a:effectLst/>
                        </a:rPr>
                        <a:t>83.05%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П</a:t>
                      </a:r>
                      <a:r>
                        <a:rPr lang="be-BY" sz="2800">
                          <a:effectLst/>
                        </a:rPr>
                        <a:t>рилаг</a:t>
                      </a:r>
                      <a:r>
                        <a:rPr lang="ru-RU" sz="2800">
                          <a:effectLst/>
                        </a:rPr>
                        <a:t>.</a:t>
                      </a:r>
                      <a:r>
                        <a:rPr lang="be-BY" sz="2800">
                          <a:effectLst/>
                        </a:rPr>
                        <a:t> + наречия + сущ</a:t>
                      </a:r>
                      <a:r>
                        <a:rPr lang="ru-RU" sz="2800">
                          <a:effectLst/>
                        </a:rPr>
                        <a:t>.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2800" dirty="0">
                          <a:effectLst/>
                        </a:rPr>
                        <a:t>86.18%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2800">
                          <a:effectLst/>
                        </a:rPr>
                        <a:t>Словоформы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2800" dirty="0">
                          <a:effectLst/>
                        </a:rPr>
                        <a:t>85.42%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268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531" y="0"/>
            <a:ext cx="10157685" cy="755967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46591" y="152405"/>
            <a:ext cx="9072563" cy="125994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Признаки для задачи </a:t>
            </a:r>
            <a:br>
              <a:rPr lang="ru-RU" dirty="0"/>
            </a:br>
            <a:r>
              <a:rPr lang="ru-RU" dirty="0"/>
              <a:t>определения тональности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2290" name="Picture 2" descr="Vt,d=Ct,dlog(|N|Pt|P|Nt)">
            <a:extLst>
              <a:ext uri="{FF2B5EF4-FFF2-40B4-BE49-F238E27FC236}">
                <a16:creationId xmlns:a16="http://schemas.microsoft.com/office/drawing/2014/main" id="{B2C83DF7-FCE9-428A-95A9-DB2F0E424A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257" y="2043413"/>
            <a:ext cx="5443345" cy="108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2C2E1A0-BFFE-4751-979A-06B2285763D2}"/>
              </a:ext>
            </a:extLst>
          </p:cNvPr>
          <p:cNvSpPr/>
          <p:nvPr/>
        </p:nvSpPr>
        <p:spPr>
          <a:xfrm>
            <a:off x="641732" y="3466619"/>
            <a:ext cx="8797158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-apple-system"/>
              </a:rPr>
              <a:t>где:</a:t>
            </a:r>
            <a:r>
              <a:rPr lang="ru-RU" dirty="0"/>
              <a:t/>
            </a:r>
            <a:br>
              <a:rPr lang="ru-RU" dirty="0"/>
            </a:br>
            <a:r>
              <a:rPr lang="ru-RU" sz="2400" dirty="0" err="1">
                <a:solidFill>
                  <a:srgbClr val="222222"/>
                </a:solidFill>
                <a:latin typeface="-apple-system"/>
              </a:rPr>
              <a:t>V</a:t>
            </a:r>
            <a:r>
              <a:rPr lang="ru-RU" sz="2400" baseline="-25000" dirty="0" err="1">
                <a:solidFill>
                  <a:srgbClr val="222222"/>
                </a:solidFill>
                <a:latin typeface="-apple-system"/>
              </a:rPr>
              <a:t>t,d</a:t>
            </a:r>
            <a:r>
              <a:rPr lang="ru-RU" sz="2400" dirty="0">
                <a:solidFill>
                  <a:srgbClr val="222222"/>
                </a:solidFill>
                <a:latin typeface="-apple-system"/>
              </a:rPr>
              <a:t> — вес слова t в документе 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222222"/>
                </a:solidFill>
                <a:latin typeface="-apple-system"/>
              </a:rPr>
              <a:t>С</a:t>
            </a:r>
            <a:r>
              <a:rPr lang="ru-RU" sz="2400" baseline="-25000" dirty="0" err="1">
                <a:solidFill>
                  <a:srgbClr val="222222"/>
                </a:solidFill>
                <a:latin typeface="-apple-system"/>
              </a:rPr>
              <a:t>t,d</a:t>
            </a:r>
            <a:r>
              <a:rPr lang="ru-RU" sz="2400" dirty="0">
                <a:solidFill>
                  <a:srgbClr val="222222"/>
                </a:solidFill>
                <a:latin typeface="-apple-system"/>
              </a:rPr>
              <a:t> — кол-во раз слово t встречается в документе 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222222"/>
                </a:solidFill>
                <a:latin typeface="-apple-system"/>
              </a:rPr>
              <a:t>|P| — кол-во документов с положительной тональностью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222222"/>
                </a:solidFill>
                <a:latin typeface="-apple-system"/>
              </a:rPr>
              <a:t>|N| — кол-во документов с отрицательной тональностью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222222"/>
                </a:solidFill>
                <a:latin typeface="-apple-system"/>
              </a:rPr>
              <a:t>P</a:t>
            </a:r>
            <a:r>
              <a:rPr lang="ru-RU" sz="2400" baseline="-25000" dirty="0" err="1">
                <a:solidFill>
                  <a:srgbClr val="222222"/>
                </a:solidFill>
                <a:latin typeface="-apple-system"/>
              </a:rPr>
              <a:t>t</a:t>
            </a:r>
            <a:r>
              <a:rPr lang="ru-RU" sz="2400" dirty="0">
                <a:solidFill>
                  <a:srgbClr val="222222"/>
                </a:solidFill>
                <a:latin typeface="-apple-system"/>
              </a:rPr>
              <a:t> — кол-во положительных документов, где встречается слово 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222222"/>
                </a:solidFill>
                <a:latin typeface="-apple-system"/>
              </a:rPr>
              <a:t>N</a:t>
            </a:r>
            <a:r>
              <a:rPr lang="ru-RU" sz="2400" baseline="-25000" dirty="0" err="1">
                <a:solidFill>
                  <a:srgbClr val="222222"/>
                </a:solidFill>
                <a:latin typeface="-apple-system"/>
              </a:rPr>
              <a:t>t</a:t>
            </a:r>
            <a:r>
              <a:rPr lang="ru-RU" sz="2400" dirty="0">
                <a:solidFill>
                  <a:srgbClr val="222222"/>
                </a:solidFill>
                <a:latin typeface="-apple-system"/>
              </a:rPr>
              <a:t> — кол-во отрицательных документов, где встречается слово t</a:t>
            </a:r>
          </a:p>
          <a:p>
            <a:r>
              <a:rPr lang="ru-RU" sz="2200" dirty="0"/>
              <a:t/>
            </a:r>
            <a:br>
              <a:rPr lang="ru-RU" sz="2200" dirty="0"/>
            </a:b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1182922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531" y="0"/>
            <a:ext cx="10157685" cy="755967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08062" y="13859"/>
            <a:ext cx="9072563" cy="125994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Признаки для задачи </a:t>
            </a:r>
            <a:br>
              <a:rPr lang="ru-RU" dirty="0"/>
            </a:br>
            <a:r>
              <a:rPr lang="ru-RU" dirty="0"/>
              <a:t>определения тональности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12290" name="Picture 2" descr="Vt,d=Ct,dlog(|N|Pt|P|Nt)">
            <a:extLst>
              <a:ext uri="{FF2B5EF4-FFF2-40B4-BE49-F238E27FC236}">
                <a16:creationId xmlns:a16="http://schemas.microsoft.com/office/drawing/2014/main" id="{B2C83DF7-FCE9-428A-95A9-DB2F0E424A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381" y="1564756"/>
            <a:ext cx="5443345" cy="108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2C2E1A0-BFFE-4751-979A-06B2285763D2}"/>
              </a:ext>
            </a:extLst>
          </p:cNvPr>
          <p:cNvSpPr/>
          <p:nvPr/>
        </p:nvSpPr>
        <p:spPr>
          <a:xfrm>
            <a:off x="356886" y="2714402"/>
            <a:ext cx="893485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«отличный» скорее всего встречается в большинстве положительных (</a:t>
            </a:r>
            <a:r>
              <a:rPr lang="ru-RU" sz="2200" dirty="0" err="1"/>
              <a:t>P</a:t>
            </a:r>
            <a:r>
              <a:rPr lang="ru-RU" sz="2200" baseline="-25000" dirty="0" err="1"/>
              <a:t>t</a:t>
            </a:r>
            <a:r>
              <a:rPr lang="ru-RU" sz="2200" dirty="0"/>
              <a:t>) отзывов и почти не встречается в отрицательных (</a:t>
            </a:r>
            <a:r>
              <a:rPr lang="ru-RU" sz="2200" dirty="0" err="1"/>
              <a:t>N</a:t>
            </a:r>
            <a:r>
              <a:rPr lang="ru-RU" sz="2200" baseline="-25000" dirty="0" err="1"/>
              <a:t>t</a:t>
            </a:r>
            <a:r>
              <a:rPr lang="ru-RU" sz="2200" dirty="0"/>
              <a:t>), в итоге вес будет большим положительным числом, т.к. отношение </a:t>
            </a:r>
            <a:r>
              <a:rPr lang="ru-RU" sz="2200" dirty="0" err="1"/>
              <a:t>P</a:t>
            </a:r>
            <a:r>
              <a:rPr lang="ru-RU" sz="2200" baseline="-25000" dirty="0" err="1"/>
              <a:t>t</a:t>
            </a:r>
            <a:r>
              <a:rPr lang="ru-RU" sz="2200" dirty="0"/>
              <a:t>/</a:t>
            </a:r>
            <a:r>
              <a:rPr lang="ru-RU" sz="2200" dirty="0" err="1"/>
              <a:t>N</a:t>
            </a:r>
            <a:r>
              <a:rPr lang="ru-RU" sz="2200" baseline="-25000" dirty="0" err="1"/>
              <a:t>t</a:t>
            </a:r>
            <a:r>
              <a:rPr lang="ru-RU" sz="2200" dirty="0"/>
              <a:t> будет числом гораздо больше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Слово «нудный встречается в основном в отрицательных отзывах, поэтому отношение </a:t>
            </a:r>
            <a:r>
              <a:rPr lang="ru-RU" sz="2200" dirty="0" err="1"/>
              <a:t>P</a:t>
            </a:r>
            <a:r>
              <a:rPr lang="ru-RU" sz="2200" baseline="-25000" dirty="0" err="1"/>
              <a:t>t</a:t>
            </a:r>
            <a:r>
              <a:rPr lang="ru-RU" sz="2200" dirty="0"/>
              <a:t>/</a:t>
            </a:r>
            <a:r>
              <a:rPr lang="ru-RU" sz="2200" dirty="0" err="1"/>
              <a:t>N</a:t>
            </a:r>
            <a:r>
              <a:rPr lang="ru-RU" sz="2200" baseline="-25000" dirty="0" err="1"/>
              <a:t>t</a:t>
            </a:r>
            <a:r>
              <a:rPr lang="ru-RU" sz="2200" dirty="0"/>
              <a:t> будет меньше единицы и в итоге логарифм будет отрицательным. В итоге вес слова будет отрицательным числом, но большим по модулю.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Слово «сценарий» может встречаться с одинаковой вероятностью и в положительных, так и в отрицательных отзывах, поэтому отношение </a:t>
            </a:r>
            <a:r>
              <a:rPr lang="ru-RU" sz="2200" dirty="0" err="1"/>
              <a:t>P</a:t>
            </a:r>
            <a:r>
              <a:rPr lang="ru-RU" sz="2200" baseline="-25000" dirty="0" err="1"/>
              <a:t>t</a:t>
            </a:r>
            <a:r>
              <a:rPr lang="ru-RU" sz="2200" dirty="0"/>
              <a:t>/</a:t>
            </a:r>
            <a:r>
              <a:rPr lang="ru-RU" sz="2200" dirty="0" err="1"/>
              <a:t>N</a:t>
            </a:r>
            <a:r>
              <a:rPr lang="ru-RU" sz="2200" baseline="-25000" dirty="0" err="1"/>
              <a:t>t</a:t>
            </a:r>
            <a:r>
              <a:rPr lang="ru-RU" sz="2200" dirty="0"/>
              <a:t> будет очень близко к единице, и в итоге логарифм будет близок к нулю. Вес слова будет практически равен нулю.</a:t>
            </a:r>
            <a:br>
              <a:rPr lang="ru-RU" sz="2200" dirty="0"/>
            </a:b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5174594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531" y="0"/>
            <a:ext cx="10157685" cy="755967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08062" y="13859"/>
            <a:ext cx="9072563" cy="125994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Признаки для задачи </a:t>
            </a:r>
            <a:br>
              <a:rPr lang="ru-RU" dirty="0"/>
            </a:br>
            <a:r>
              <a:rPr lang="ru-RU" dirty="0"/>
              <a:t>определения тональности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71469B2-1793-4805-9C05-924AF54C2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54" y="2243115"/>
            <a:ext cx="9691797" cy="35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54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EC272-EB61-47C3-ADB9-A5F80B89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Словарные подходы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C88C7A-1DA4-421C-9036-4C6D8B66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406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6496" y="923960"/>
            <a:ext cx="7055697" cy="2267903"/>
          </a:xfrm>
          <a:solidFill>
            <a:srgbClr val="FEBBB0"/>
          </a:solidFill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3086" i="1" dirty="0">
                <a:latin typeface="New York" charset="0"/>
                <a:cs typeface="Times New Roman" pitchFamily="18" charset="0"/>
              </a:rPr>
              <a:t>Well kids, I had an awesome birthday thanks to you. =D Just wanted to so thank you for coming and thanks for the gifts and junk. =) I have many pictures and I will post them later. hearts </a:t>
            </a:r>
          </a:p>
        </p:txBody>
      </p:sp>
      <p:sp>
        <p:nvSpPr>
          <p:cNvPr id="2038787" name="Text Box 3"/>
          <p:cNvSpPr txBox="1">
            <a:spLocks noChangeArrowheads="1"/>
          </p:cNvSpPr>
          <p:nvPr/>
        </p:nvSpPr>
        <p:spPr bwMode="auto">
          <a:xfrm>
            <a:off x="7910189" y="1578432"/>
            <a:ext cx="902811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984">
                <a:latin typeface="Times New Roman" pitchFamily="18" charset="0"/>
              </a:rPr>
              <a:t>current</a:t>
            </a:r>
          </a:p>
          <a:p>
            <a:r>
              <a:rPr lang="en-US" altLang="en-US" sz="1984">
                <a:latin typeface="Times New Roman" pitchFamily="18" charset="0"/>
              </a:rPr>
              <a:t> mood:</a:t>
            </a:r>
          </a:p>
        </p:txBody>
      </p:sp>
      <p:pic>
        <p:nvPicPr>
          <p:cNvPr id="2038788" name="Picture 4" descr="hap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143" y="1646679"/>
            <a:ext cx="621224" cy="62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38789" name="Group 5"/>
          <p:cNvGrpSpPr>
            <a:grpSpLocks/>
          </p:cNvGrpSpPr>
          <p:nvPr/>
        </p:nvGrpSpPr>
        <p:grpSpPr bwMode="auto">
          <a:xfrm>
            <a:off x="756497" y="4031826"/>
            <a:ext cx="8936866" cy="2267903"/>
            <a:chOff x="432" y="2304"/>
            <a:chExt cx="5107" cy="1296"/>
          </a:xfrm>
        </p:grpSpPr>
        <p:sp>
          <p:nvSpPr>
            <p:cNvPr id="2038790" name="Rectangle 6"/>
            <p:cNvSpPr>
              <a:spLocks noChangeArrowheads="1"/>
            </p:cNvSpPr>
            <p:nvPr/>
          </p:nvSpPr>
          <p:spPr bwMode="auto">
            <a:xfrm>
              <a:off x="432" y="2304"/>
              <a:ext cx="4032" cy="129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3086" i="1">
                  <a:latin typeface="New York" charset="0"/>
                  <a:cs typeface="Times New Roman" pitchFamily="18" charset="0"/>
                </a:rPr>
                <a:t>Home alone for too many hours, all week long ... screaming child, headache, tears that just won’t let themselves loose.... and now I’ve lost my wedding band. I hate this. </a:t>
              </a:r>
            </a:p>
          </p:txBody>
        </p:sp>
        <p:sp>
          <p:nvSpPr>
            <p:cNvPr id="2038791" name="Text Box 7"/>
            <p:cNvSpPr txBox="1">
              <a:spLocks noChangeArrowheads="1"/>
            </p:cNvSpPr>
            <p:nvPr/>
          </p:nvSpPr>
          <p:spPr bwMode="auto">
            <a:xfrm>
              <a:off x="4560" y="2678"/>
              <a:ext cx="516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984">
                  <a:latin typeface="Times New Roman" pitchFamily="18" charset="0"/>
                </a:rPr>
                <a:t>current</a:t>
              </a:r>
            </a:p>
            <a:p>
              <a:r>
                <a:rPr lang="en-US" altLang="en-US" sz="1984">
                  <a:latin typeface="Times New Roman" pitchFamily="18" charset="0"/>
                </a:rPr>
                <a:t> mood:</a:t>
              </a:r>
            </a:p>
          </p:txBody>
        </p:sp>
        <p:pic>
          <p:nvPicPr>
            <p:cNvPr id="2038792" name="Picture 8" descr="s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" y="2717"/>
              <a:ext cx="355" cy="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38793" name="AutoShape 9"/>
          <p:cNvSpPr>
            <a:spLocks noChangeArrowheads="1"/>
          </p:cNvSpPr>
          <p:nvPr/>
        </p:nvSpPr>
        <p:spPr bwMode="auto">
          <a:xfrm>
            <a:off x="5437189" y="2707820"/>
            <a:ext cx="4418779" cy="1613431"/>
          </a:xfrm>
          <a:prstGeom prst="cloudCallout">
            <a:avLst>
              <a:gd name="adj1" fmla="val -97333"/>
              <a:gd name="adj2" fmla="val 6509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r>
              <a:rPr lang="de-DE" altLang="en-US" sz="2205" dirty="0">
                <a:solidFill>
                  <a:schemeClr val="bg1"/>
                </a:solidFill>
                <a:latin typeface="+mj-lt"/>
              </a:rPr>
              <a:t>What are the </a:t>
            </a:r>
          </a:p>
          <a:p>
            <a:r>
              <a:rPr lang="de-DE" altLang="en-US" sz="2205" dirty="0">
                <a:solidFill>
                  <a:schemeClr val="bg1"/>
                </a:solidFill>
                <a:latin typeface="+mj-lt"/>
              </a:rPr>
              <a:t>characteristic words </a:t>
            </a:r>
          </a:p>
          <a:p>
            <a:r>
              <a:rPr lang="de-DE" altLang="en-US" sz="2205" dirty="0">
                <a:solidFill>
                  <a:schemeClr val="bg1"/>
                </a:solidFill>
                <a:latin typeface="+mj-lt"/>
              </a:rPr>
              <a:t>of these two moods?</a:t>
            </a:r>
          </a:p>
        </p:txBody>
      </p:sp>
      <p:sp>
        <p:nvSpPr>
          <p:cNvPr id="2038794" name="Rectangle 10"/>
          <p:cNvSpPr>
            <a:spLocks noChangeArrowheads="1"/>
          </p:cNvSpPr>
          <p:nvPr/>
        </p:nvSpPr>
        <p:spPr bwMode="auto">
          <a:xfrm>
            <a:off x="5675535" y="6714461"/>
            <a:ext cx="4325814" cy="8452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tIns="0" bIns="0" anchor="ctr"/>
          <a:lstStyle/>
          <a:p>
            <a:pPr algn="r"/>
            <a:r>
              <a:rPr lang="de-DE" altLang="en-US" sz="1543" dirty="0"/>
              <a:t>[Mihalcea, R. &amp; Liu, H. (2006). </a:t>
            </a:r>
          </a:p>
          <a:p>
            <a:pPr algn="r"/>
            <a:r>
              <a:rPr lang="de-DE" altLang="en-US" sz="1543" dirty="0"/>
              <a:t>In </a:t>
            </a:r>
            <a:r>
              <a:rPr lang="de-DE" altLang="en-US" sz="1543" i="1" dirty="0"/>
              <a:t>Proc. AAAI Spring Symposium CAAW</a:t>
            </a:r>
            <a:r>
              <a:rPr lang="de-DE" altLang="en-US" sz="1543" dirty="0"/>
              <a:t>.]</a:t>
            </a:r>
          </a:p>
          <a:p>
            <a:pPr algn="r"/>
            <a:r>
              <a:rPr lang="de-DE" altLang="en-US" sz="1543" dirty="0"/>
              <a:t>Slides based on Rada Mihalcea‘s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6479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79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Data, data preparation and learning</a:t>
            </a:r>
            <a:br>
              <a:rPr lang="en-US" altLang="en-US" dirty="0"/>
            </a:br>
            <a:r>
              <a:rPr lang="en-US" altLang="en-US" sz="2976" dirty="0"/>
              <a:t>- or: sentiment analysis is generally a form of text mining</a:t>
            </a:r>
          </a:p>
        </p:txBody>
      </p:sp>
      <p:sp>
        <p:nvSpPr>
          <p:cNvPr id="203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09" y="2033577"/>
            <a:ext cx="9043611" cy="505028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LiveJournal.com – optional mood annotation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10,000 blogs: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5,000 </a:t>
            </a:r>
            <a:r>
              <a:rPr lang="en-US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happy</a:t>
            </a:r>
            <a:r>
              <a:rPr lang="en-US" altLang="en-US" dirty="0"/>
              <a:t> entries / 5,000 </a:t>
            </a:r>
            <a:r>
              <a:rPr lang="en-US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sad</a:t>
            </a:r>
            <a:r>
              <a:rPr lang="en-US" altLang="en-US" dirty="0"/>
              <a:t> entries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average size 175 words / entry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pre-processing – remove SGML tags, tokenization, part-of-speech tagging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quality of automatic “mood separation”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naïve </a:t>
            </a:r>
            <a:r>
              <a:rPr lang="en-US" altLang="en-US" dirty="0" err="1"/>
              <a:t>bayes</a:t>
            </a:r>
            <a:r>
              <a:rPr lang="en-US" altLang="en-US" dirty="0"/>
              <a:t> text classifier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five-fold cross validation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Accuracy: 79.13% (&gt;&gt; 50% baseline)</a:t>
            </a:r>
          </a:p>
        </p:txBody>
      </p:sp>
    </p:spTree>
    <p:extLst>
      <p:ext uri="{BB962C8B-B14F-4D97-AF65-F5344CB8AC3E}">
        <p14:creationId xmlns:p14="http://schemas.microsoft.com/office/powerpoint/2010/main" val="3830053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09" y="763569"/>
            <a:ext cx="9071610" cy="117594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Results: Corpus-derived </a:t>
            </a:r>
            <a:r>
              <a:rPr lang="en-US" altLang="en-US" sz="3968" dirty="0">
                <a:latin typeface="Monotype Corsiva" pitchFamily="66" charset="0"/>
              </a:rPr>
              <a:t>happiness</a:t>
            </a:r>
            <a:r>
              <a:rPr lang="en-US" altLang="en-US" dirty="0"/>
              <a:t> factors</a:t>
            </a:r>
          </a:p>
        </p:txBody>
      </p:sp>
      <p:sp>
        <p:nvSpPr>
          <p:cNvPr id="2040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28467" y="1679928"/>
            <a:ext cx="3275859" cy="4850791"/>
          </a:xfrm>
          <a:solidFill>
            <a:srgbClr val="FEBBB0"/>
          </a:solidFill>
        </p:spPr>
        <p:txBody>
          <a:bodyPr>
            <a:normAutofit/>
          </a:bodyPr>
          <a:lstStyle/>
          <a:p>
            <a:pPr marL="120953" indent="0">
              <a:buNone/>
            </a:pPr>
            <a:r>
              <a:rPr lang="en-US" altLang="en-US" sz="2646" dirty="0">
                <a:latin typeface="Trebuchet MS" pitchFamily="34" charset="0"/>
              </a:rPr>
              <a:t>yay 		86.67</a:t>
            </a:r>
          </a:p>
          <a:p>
            <a:pPr marL="120953" indent="0">
              <a:buNone/>
            </a:pPr>
            <a:r>
              <a:rPr lang="en-US" altLang="en-US" sz="2646" dirty="0">
                <a:latin typeface="Trebuchet MS" pitchFamily="34" charset="0"/>
              </a:rPr>
              <a:t>shopping	79.56</a:t>
            </a:r>
          </a:p>
          <a:p>
            <a:pPr marL="120953" indent="0">
              <a:buNone/>
            </a:pPr>
            <a:r>
              <a:rPr lang="en-US" altLang="en-US" sz="2646" dirty="0">
                <a:latin typeface="Trebuchet MS" pitchFamily="34" charset="0"/>
              </a:rPr>
              <a:t>awesome	79.71</a:t>
            </a:r>
          </a:p>
          <a:p>
            <a:pPr marL="120953" indent="0">
              <a:buNone/>
            </a:pPr>
            <a:r>
              <a:rPr lang="en-US" altLang="en-US" sz="2646" dirty="0">
                <a:latin typeface="Trebuchet MS" pitchFamily="34" charset="0"/>
              </a:rPr>
              <a:t>birthday	78.37</a:t>
            </a:r>
          </a:p>
          <a:p>
            <a:pPr marL="120953" indent="0">
              <a:buNone/>
            </a:pPr>
            <a:r>
              <a:rPr lang="en-US" altLang="en-US" sz="2646" dirty="0">
                <a:latin typeface="Trebuchet MS" pitchFamily="34" charset="0"/>
              </a:rPr>
              <a:t>lovely	77.39</a:t>
            </a:r>
          </a:p>
          <a:p>
            <a:pPr marL="120953" indent="0">
              <a:buNone/>
            </a:pPr>
            <a:r>
              <a:rPr lang="en-US" altLang="en-US" sz="2646" dirty="0">
                <a:latin typeface="Trebuchet MS" pitchFamily="34" charset="0"/>
              </a:rPr>
              <a:t>concert	74.85</a:t>
            </a:r>
          </a:p>
          <a:p>
            <a:pPr marL="120953" indent="0">
              <a:buNone/>
            </a:pPr>
            <a:r>
              <a:rPr lang="en-US" altLang="en-US" sz="2646" dirty="0">
                <a:latin typeface="Trebuchet MS" pitchFamily="34" charset="0"/>
              </a:rPr>
              <a:t>cool		73.72</a:t>
            </a:r>
          </a:p>
          <a:p>
            <a:pPr marL="120953" indent="0">
              <a:buNone/>
            </a:pPr>
            <a:r>
              <a:rPr lang="en-US" altLang="en-US" sz="2646" dirty="0">
                <a:latin typeface="Trebuchet MS" pitchFamily="34" charset="0"/>
              </a:rPr>
              <a:t>cute		73.20</a:t>
            </a:r>
          </a:p>
          <a:p>
            <a:pPr marL="120953" indent="0">
              <a:buNone/>
            </a:pPr>
            <a:r>
              <a:rPr lang="en-US" altLang="en-US" sz="2646" dirty="0">
                <a:latin typeface="Trebuchet MS" pitchFamily="34" charset="0"/>
              </a:rPr>
              <a:t>lunch		73.02</a:t>
            </a:r>
          </a:p>
          <a:p>
            <a:pPr marL="120953" indent="0">
              <a:buNone/>
            </a:pPr>
            <a:r>
              <a:rPr lang="en-US" altLang="en-US" sz="2646" dirty="0">
                <a:latin typeface="Trebuchet MS" pitchFamily="34" charset="0"/>
              </a:rPr>
              <a:t>books		73.02</a:t>
            </a:r>
          </a:p>
        </p:txBody>
      </p:sp>
      <p:sp>
        <p:nvSpPr>
          <p:cNvPr id="2040836" name="Text Box 4"/>
          <p:cNvSpPr txBox="1">
            <a:spLocks noChangeArrowheads="1"/>
          </p:cNvSpPr>
          <p:nvPr/>
        </p:nvSpPr>
        <p:spPr bwMode="auto">
          <a:xfrm>
            <a:off x="5124308" y="1679928"/>
            <a:ext cx="3275859" cy="489685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en-US" sz="2646" dirty="0">
                <a:latin typeface="Trebuchet MS" pitchFamily="34" charset="0"/>
              </a:rPr>
              <a:t>goodbye	18.81</a:t>
            </a:r>
          </a:p>
          <a:p>
            <a:pPr algn="l">
              <a:spcBef>
                <a:spcPct val="20000"/>
              </a:spcBef>
            </a:pPr>
            <a:r>
              <a:rPr lang="en-US" altLang="en-US" sz="2646" dirty="0">
                <a:latin typeface="Trebuchet MS" pitchFamily="34" charset="0"/>
              </a:rPr>
              <a:t>hurt		17.39</a:t>
            </a:r>
          </a:p>
          <a:p>
            <a:pPr algn="l">
              <a:spcBef>
                <a:spcPct val="20000"/>
              </a:spcBef>
            </a:pPr>
            <a:r>
              <a:rPr lang="en-US" altLang="en-US" sz="2646" dirty="0">
                <a:latin typeface="Trebuchet MS" pitchFamily="34" charset="0"/>
              </a:rPr>
              <a:t>tears		14.35</a:t>
            </a:r>
          </a:p>
          <a:p>
            <a:pPr algn="l">
              <a:spcBef>
                <a:spcPct val="20000"/>
              </a:spcBef>
            </a:pPr>
            <a:r>
              <a:rPr lang="en-US" altLang="en-US" sz="2646" dirty="0">
                <a:latin typeface="Trebuchet MS" pitchFamily="34" charset="0"/>
              </a:rPr>
              <a:t>cried		11.39</a:t>
            </a:r>
          </a:p>
          <a:p>
            <a:pPr algn="l">
              <a:spcBef>
                <a:spcPct val="20000"/>
              </a:spcBef>
            </a:pPr>
            <a:r>
              <a:rPr lang="en-US" altLang="en-US" sz="2646" dirty="0">
                <a:latin typeface="Trebuchet MS" pitchFamily="34" charset="0"/>
              </a:rPr>
              <a:t>upset		11.12</a:t>
            </a:r>
          </a:p>
          <a:p>
            <a:pPr algn="l">
              <a:spcBef>
                <a:spcPct val="20000"/>
              </a:spcBef>
            </a:pPr>
            <a:r>
              <a:rPr lang="en-US" altLang="en-US" sz="2646" dirty="0">
                <a:latin typeface="Trebuchet MS" pitchFamily="34" charset="0"/>
              </a:rPr>
              <a:t>sad		11.11</a:t>
            </a:r>
          </a:p>
          <a:p>
            <a:pPr algn="l">
              <a:spcBef>
                <a:spcPct val="20000"/>
              </a:spcBef>
            </a:pPr>
            <a:r>
              <a:rPr lang="en-US" altLang="en-US" sz="2646" dirty="0">
                <a:latin typeface="Trebuchet MS" pitchFamily="34" charset="0"/>
              </a:rPr>
              <a:t>cry		10.56</a:t>
            </a:r>
          </a:p>
          <a:p>
            <a:pPr algn="l">
              <a:spcBef>
                <a:spcPct val="20000"/>
              </a:spcBef>
            </a:pPr>
            <a:r>
              <a:rPr lang="en-US" altLang="en-US" sz="2646" dirty="0">
                <a:latin typeface="Trebuchet MS" pitchFamily="34" charset="0"/>
              </a:rPr>
              <a:t>died		10.07</a:t>
            </a:r>
          </a:p>
          <a:p>
            <a:pPr algn="l">
              <a:spcBef>
                <a:spcPct val="20000"/>
              </a:spcBef>
            </a:pPr>
            <a:r>
              <a:rPr lang="en-US" altLang="en-US" sz="2646" dirty="0">
                <a:latin typeface="Trebuchet MS" pitchFamily="34" charset="0"/>
              </a:rPr>
              <a:t>lonely		  9.50</a:t>
            </a:r>
          </a:p>
          <a:p>
            <a:pPr algn="l">
              <a:spcBef>
                <a:spcPct val="20000"/>
              </a:spcBef>
            </a:pPr>
            <a:r>
              <a:rPr lang="en-US" altLang="en-US" sz="2646" dirty="0">
                <a:latin typeface="Trebuchet MS" pitchFamily="34" charset="0"/>
              </a:rPr>
              <a:t>crying		  5.50</a:t>
            </a:r>
            <a:endParaRPr lang="en-US" altLang="en-US" sz="2646" dirty="0">
              <a:latin typeface="Times New Roman" pitchFamily="18" charset="0"/>
            </a:endParaRPr>
          </a:p>
        </p:txBody>
      </p:sp>
      <p:sp>
        <p:nvSpPr>
          <p:cNvPr id="2040839" name="Text Box 7"/>
          <p:cNvSpPr txBox="1">
            <a:spLocks noChangeArrowheads="1"/>
          </p:cNvSpPr>
          <p:nvPr/>
        </p:nvSpPr>
        <p:spPr bwMode="auto">
          <a:xfrm>
            <a:off x="262193" y="6732950"/>
            <a:ext cx="8969891" cy="61068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algn="l"/>
            <a:r>
              <a:rPr lang="de-DE" altLang="en-US" sz="1984" i="1" dirty="0"/>
              <a:t>happiness factor </a:t>
            </a:r>
            <a:r>
              <a:rPr lang="de-DE" altLang="en-US" sz="1984" dirty="0"/>
              <a:t>of a word = </a:t>
            </a:r>
          </a:p>
          <a:p>
            <a:pPr algn="l"/>
            <a:r>
              <a:rPr lang="de-DE" altLang="en-US" sz="1984" dirty="0"/>
              <a:t>the number of occurrences in the </a:t>
            </a:r>
            <a:r>
              <a:rPr lang="de-DE" altLang="en-US" sz="1984" i="1" dirty="0"/>
              <a:t>happy </a:t>
            </a:r>
            <a:r>
              <a:rPr lang="de-DE" altLang="en-US" sz="1984" dirty="0"/>
              <a:t>blogposts / the total frequency in the corpus</a:t>
            </a:r>
          </a:p>
        </p:txBody>
      </p:sp>
    </p:spTree>
    <p:extLst>
      <p:ext uri="{BB962C8B-B14F-4D97-AF65-F5344CB8AC3E}">
        <p14:creationId xmlns:p14="http://schemas.microsoft.com/office/powerpoint/2010/main" val="30527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0835" grpId="0" animBg="1"/>
      <p:bldP spid="204083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31" y="0"/>
            <a:ext cx="10157685" cy="7559675"/>
          </a:xfrm>
          <a:prstGeom prst="rect">
            <a:avLst/>
          </a:prstGeom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504031" y="170088"/>
            <a:ext cx="9072563" cy="1259946"/>
          </a:xfrm>
        </p:spPr>
        <p:txBody>
          <a:bodyPr>
            <a:normAutofit/>
          </a:bodyPr>
          <a:lstStyle/>
          <a:p>
            <a:pPr eaLnBrk="1" hangingPunct="1"/>
            <a:r>
              <a:rPr lang="ru-RU" dirty="0">
                <a:ea typeface="ＭＳ Ｐゴシック" charset="0"/>
                <a:cs typeface="ＭＳ Ｐゴシック" charset="0"/>
              </a:rPr>
              <a:t>Словарный подход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9548" y="1744003"/>
            <a:ext cx="9661525" cy="2622041"/>
          </a:xfrm>
        </p:spPr>
        <p:txBody>
          <a:bodyPr/>
          <a:lstStyle/>
          <a:p>
            <a:pPr marL="0" indent="0">
              <a:buNone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использовать словарный подход:</a:t>
            </a:r>
          </a:p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Специальный тональный словарь</a:t>
            </a:r>
          </a:p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Разные классы лексики</a:t>
            </a:r>
          </a:p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предложений: вычислить суммарный вес предложения по весу слов внутри предложения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7246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31" y="0"/>
            <a:ext cx="10157685" cy="7559675"/>
          </a:xfrm>
          <a:prstGeom prst="rect">
            <a:avLst/>
          </a:prstGeom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504031" y="170088"/>
            <a:ext cx="9072563" cy="1259946"/>
          </a:xfrm>
        </p:spPr>
        <p:txBody>
          <a:bodyPr>
            <a:normAutofit/>
          </a:bodyPr>
          <a:lstStyle/>
          <a:p>
            <a:pPr eaLnBrk="1" hangingPunct="1"/>
            <a:r>
              <a:rPr lang="ru-RU" dirty="0">
                <a:ea typeface="ＭＳ Ｐゴシック" charset="0"/>
                <a:cs typeface="ＭＳ Ｐゴシック" charset="0"/>
              </a:rPr>
              <a:t>Классы лексики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Объект 5"/>
          <p:cNvSpPr txBox="1">
            <a:spLocks noGrp="1"/>
          </p:cNvSpPr>
          <p:nvPr>
            <p:ph idx="1"/>
          </p:nvPr>
        </p:nvSpPr>
        <p:spPr>
          <a:xfrm>
            <a:off x="209550" y="1744663"/>
            <a:ext cx="9661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Philip J. Stone, Dexter C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Dunphy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, Marshall S. Smith, Daniel M. Ogilvie. 1966. The General Inquirer: A Computer Approach to Content Analysis. MIT Press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4414" y="3022780"/>
            <a:ext cx="9271794" cy="3333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77979" indent="-377979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8954" indent="-314982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rgbClr val="CC0000"/>
              </a:buClr>
            </a:pPr>
            <a:r>
              <a:rPr lang="ru-RU" sz="2400" smtClean="0"/>
              <a:t>Адрес</a:t>
            </a:r>
            <a:r>
              <a:rPr lang="en-US" sz="2400" smtClean="0"/>
              <a:t>: </a:t>
            </a:r>
            <a:r>
              <a:rPr lang="en-US" dirty="0">
                <a:hlinkClick r:id="rId4"/>
              </a:rPr>
              <a:t>http://www.wjh.harvard.edu/~inquirer</a:t>
            </a:r>
            <a:endParaRPr lang="en-US" dirty="0"/>
          </a:p>
          <a:p>
            <a:pPr marL="342900" lvl="1" indent="-342900">
              <a:buClr>
                <a:srgbClr val="CC0000"/>
              </a:buClr>
            </a:pPr>
            <a:r>
              <a:rPr lang="ru-RU" sz="2400" smtClean="0"/>
              <a:t>Категории</a:t>
            </a:r>
            <a:r>
              <a:rPr lang="en-US" sz="2400" smtClean="0"/>
              <a:t>:  </a:t>
            </a:r>
            <a:r>
              <a:rPr lang="en-US" dirty="0">
                <a:hlinkClick r:id="rId5"/>
              </a:rPr>
              <a:t>http://www.wjh.harvard.edu/~inquirer/homecat.htm</a:t>
            </a:r>
            <a:endParaRPr lang="en-US" dirty="0"/>
          </a:p>
          <a:p>
            <a:pPr marL="342900" lvl="1" indent="-342900">
              <a:buClr>
                <a:srgbClr val="CC0000"/>
              </a:buClr>
            </a:pPr>
            <a:r>
              <a:rPr lang="en-US" sz="2400" dirty="0"/>
              <a:t>Spreadsheet: </a:t>
            </a:r>
            <a:r>
              <a:rPr lang="en-US" dirty="0">
                <a:hlinkClick r:id="rId6"/>
              </a:rPr>
              <a:t>http://www.wjh.harvard.edu/~inquirer/inquirerbasic.xls</a:t>
            </a:r>
            <a:endParaRPr lang="en-US" dirty="0"/>
          </a:p>
          <a:p>
            <a:r>
              <a:rPr lang="en-US" dirty="0"/>
              <a:t>Categories:</a:t>
            </a:r>
          </a:p>
          <a:p>
            <a:pPr lvl="1"/>
            <a:r>
              <a:rPr lang="en-US" dirty="0" err="1"/>
              <a:t>Positiv</a:t>
            </a:r>
            <a:r>
              <a:rPr lang="en-US" dirty="0"/>
              <a:t> (1915 words) and </a:t>
            </a:r>
            <a:r>
              <a:rPr lang="en-US" dirty="0" err="1"/>
              <a:t>Negativ</a:t>
            </a:r>
            <a:r>
              <a:rPr lang="en-US" dirty="0"/>
              <a:t> (2291 words)</a:t>
            </a:r>
          </a:p>
          <a:p>
            <a:pPr lvl="1"/>
            <a:r>
              <a:rPr lang="en-US" dirty="0"/>
              <a:t>Strong vs Weak, Active vs Passive, Overstated versus Understated</a:t>
            </a:r>
          </a:p>
          <a:p>
            <a:pPr lvl="1"/>
            <a:r>
              <a:rPr lang="en-US" dirty="0"/>
              <a:t>Pleasure, Pain, Virtue, Vice, Motivation, Cognitive Orientation,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Free for Research Use</a:t>
            </a:r>
          </a:p>
        </p:txBody>
      </p:sp>
    </p:spTree>
    <p:extLst>
      <p:ext uri="{BB962C8B-B14F-4D97-AF65-F5344CB8AC3E}">
        <p14:creationId xmlns:p14="http://schemas.microsoft.com/office/powerpoint/2010/main" val="372390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3"/>
            <a:ext cx="10157685" cy="7559675"/>
          </a:xfrm>
          <a:prstGeom prst="rect">
            <a:avLst/>
          </a:prstGeom>
        </p:spPr>
      </p:pic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12093" y="24369"/>
            <a:ext cx="8568532" cy="1259946"/>
          </a:xfrm>
        </p:spPr>
        <p:txBody>
          <a:bodyPr>
            <a:normAutofit/>
          </a:bodyPr>
          <a:lstStyle/>
          <a:p>
            <a:r>
              <a:rPr lang="ru-RU" altLang="en-US" sz="4000" dirty="0"/>
              <a:t>Типы задач и области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7BB0D4-CF3A-40B2-B4AB-A43885163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Picture 4" descr="googleproductsearch.tiff">
            <a:extLst>
              <a:ext uri="{FF2B5EF4-FFF2-40B4-BE49-F238E27FC236}">
                <a16:creationId xmlns:a16="http://schemas.microsoft.com/office/drawing/2014/main" id="{2BE7C0C5-8B0D-4B8F-A43E-F1F9CFAAD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0" y="1562683"/>
            <a:ext cx="9342173" cy="483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08551"/>
      </p:ext>
    </p:extLst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31" y="0"/>
            <a:ext cx="10157685" cy="7559675"/>
          </a:xfrm>
          <a:prstGeom prst="rect">
            <a:avLst/>
          </a:prstGeom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504031" y="170088"/>
            <a:ext cx="9072563" cy="1259946"/>
          </a:xfrm>
        </p:spPr>
        <p:txBody>
          <a:bodyPr>
            <a:normAutofit/>
          </a:bodyPr>
          <a:lstStyle/>
          <a:p>
            <a:pPr eaLnBrk="1" hangingPunct="1"/>
            <a:r>
              <a:rPr lang="ru-RU" dirty="0">
                <a:ea typeface="ＭＳ Ｐゴシック" charset="0"/>
                <a:cs typeface="ＭＳ Ｐゴシック" charset="0"/>
              </a:rPr>
              <a:t>Классы лексики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4414" y="3022780"/>
            <a:ext cx="9271794" cy="333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79" indent="-377979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8954" indent="-314982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rgbClr val="CC0000"/>
              </a:buClr>
            </a:pPr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02207" y="1600122"/>
            <a:ext cx="96762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07415" algn="l"/>
              </a:tabLst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отдельные оценочные слова и выражения с однозначной ориентацией (</a:t>
            </a:r>
            <a:r>
              <a:rPr lang="ru-RU" sz="2800" i="1" dirty="0">
                <a:solidFill>
                  <a:srgbClr val="FF3366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позитивный, успешный,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i="1" dirty="0">
                <a:solidFill>
                  <a:srgbClr val="FF3366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неплохой, в</a:t>
            </a:r>
            <a:r>
              <a:rPr lang="ru-RU" sz="2800" i="1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ысоким качеством, проигрывает, огромное</a:t>
            </a:r>
            <a:r>
              <a:rPr lang="ru-RU" sz="2800" i="1" dirty="0">
                <a:solidFill>
                  <a:srgbClr val="FF66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i="1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преимущество,</a:t>
            </a:r>
            <a:r>
              <a:rPr lang="ru-RU" sz="2800" i="1" dirty="0">
                <a:solidFill>
                  <a:srgbClr val="FF99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i="1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блестящие</a:t>
            </a:r>
            <a:r>
              <a:rPr lang="ru-RU" sz="2800" i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i="1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результаты, слабый, улучшение, имеет козыри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;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07415" algn="l"/>
              </a:tabLst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оценочные слова, ориентация которых вычисляется только по отношению того аспекта, относительно которого производится оценка </a:t>
            </a:r>
            <a:r>
              <a:rPr lang="ru-RU" sz="2800" i="1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маленький, не доступно,</a:t>
            </a:r>
            <a:r>
              <a:rPr lang="ru-RU" sz="2800" i="1" dirty="0">
                <a:solidFill>
                  <a:srgbClr val="FF3366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о</a:t>
            </a:r>
            <a:r>
              <a:rPr lang="ru-RU" sz="2800" i="1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бгоняет, вырасти</a:t>
            </a:r>
            <a:r>
              <a:rPr lang="ru-RU" sz="2800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(ср. маленький фотоаппарат - позитив, но маленький экран – негатив, обгоняет по преступности, обгоняет по урожайности, выросла прибыль, выросла преступность и т.п.);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583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31" y="0"/>
            <a:ext cx="10157685" cy="7559675"/>
          </a:xfrm>
          <a:prstGeom prst="rect">
            <a:avLst/>
          </a:prstGeom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504031" y="170088"/>
            <a:ext cx="9072563" cy="1259946"/>
          </a:xfrm>
        </p:spPr>
        <p:txBody>
          <a:bodyPr>
            <a:normAutofit/>
          </a:bodyPr>
          <a:lstStyle/>
          <a:p>
            <a:pPr eaLnBrk="1" hangingPunct="1"/>
            <a:r>
              <a:rPr lang="ru-RU" dirty="0">
                <a:ea typeface="ＭＳ Ｐゴシック" charset="0"/>
                <a:cs typeface="ＭＳ Ｐゴシック" charset="0"/>
              </a:rPr>
              <a:t>Классы лексики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4414" y="3022780"/>
            <a:ext cx="9271794" cy="333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79" indent="-377979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8954" indent="-314982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rgbClr val="CC0000"/>
              </a:buClr>
            </a:pPr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89781" y="1430034"/>
            <a:ext cx="948642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07415" algn="l"/>
              </a:tabLst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слова, одновременно выражающие и сам процесс оценки, и ее ориентацию: </a:t>
            </a:r>
            <a:r>
              <a:rPr lang="ru-RU" sz="2800" i="1" dirty="0">
                <a:solidFill>
                  <a:srgbClr val="FF99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интересен, очень понравилась</a:t>
            </a:r>
            <a:r>
              <a:rPr lang="ru-RU" sz="2800" dirty="0">
                <a:solidFill>
                  <a:srgbClr val="FF99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–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 одной стороны, указывает, что автор приводит личную субъективную оценку, с другой стороны, то, что эта оценка положительна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07415" algn="l"/>
              </a:tabLst>
            </a:pP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интенсификаторы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(слова усиливающие или ослабляющие степень при оценке): </a:t>
            </a:r>
            <a:r>
              <a:rPr lang="ru-RU" sz="2800" i="1" dirty="0">
                <a:solidFill>
                  <a:srgbClr val="993366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лишь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в </a:t>
            </a:r>
            <a:r>
              <a:rPr lang="ru-RU" sz="2800" i="1" dirty="0">
                <a:solidFill>
                  <a:srgbClr val="993366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большинстве случаев, очень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07415" algn="l"/>
              </a:tabLst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отрицание и другие слова и выражения, меняющие полярность: </a:t>
            </a:r>
            <a:r>
              <a:rPr lang="ru-RU" sz="2800" i="1" dirty="0">
                <a:solidFill>
                  <a:srgbClr val="993366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не имеет козырей, лишь в незначительном числе сюжетов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07415" algn="l"/>
              </a:tabLst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слова, языковые выражение и конструкции «нейтрализующие» оценку</a:t>
            </a:r>
            <a:r>
              <a:rPr lang="ru-RU" sz="2800" b="1" dirty="0">
                <a:solidFill>
                  <a:srgbClr val="0070C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2800" b="1" i="1" dirty="0">
                <a:solidFill>
                  <a:srgbClr val="0070C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был бы неудачным</a:t>
            </a:r>
            <a:endParaRPr lang="en-US" sz="28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5686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31" y="0"/>
            <a:ext cx="10157685" cy="7559675"/>
          </a:xfrm>
          <a:prstGeom prst="rect">
            <a:avLst/>
          </a:prstGeom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504031" y="170088"/>
            <a:ext cx="9072563" cy="1259946"/>
          </a:xfrm>
        </p:spPr>
        <p:txBody>
          <a:bodyPr>
            <a:normAutofit/>
          </a:bodyPr>
          <a:lstStyle/>
          <a:p>
            <a:pPr eaLnBrk="1" hangingPunct="1"/>
            <a:r>
              <a:rPr lang="ru-RU" dirty="0">
                <a:ea typeface="ＭＳ Ｐゴシック" charset="0"/>
                <a:cs typeface="ＭＳ Ｐゴシック" charset="0"/>
              </a:rPr>
              <a:t>«Нейтрализаторы»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4414" y="3022780"/>
            <a:ext cx="9271794" cy="333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79" indent="-377979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8954" indent="-314982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rgbClr val="CC0000"/>
              </a:buClr>
            </a:pPr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89781" y="1430034"/>
            <a:ext cx="97305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07415" algn="l"/>
              </a:tabLst>
            </a:pPr>
            <a:r>
              <a:rPr lang="ru-RU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Модальные слова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07415" algn="l"/>
              </a:tabLst>
            </a:pPr>
            <a:r>
              <a:rPr lang="ru-RU" sz="2800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Условные конструкции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07415" algn="l"/>
              </a:tabLst>
            </a:pPr>
            <a:r>
              <a:rPr lang="ru-RU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Соотнесенность вида и времени предиката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07415" algn="l"/>
              </a:tabLst>
            </a:pPr>
            <a:r>
              <a:rPr lang="ru-RU" sz="2800" dirty="0" err="1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Ирреалис</a:t>
            </a:r>
            <a:endParaRPr lang="ru-RU" sz="2800" dirty="0"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07415" algn="l"/>
              </a:tabLst>
            </a:pPr>
            <a:endParaRPr lang="ru-RU" sz="2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Иногда эту цифру можно умножить на два, давая им работать посменно. 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 где взять  </a:t>
            </a:r>
            <a:r>
              <a:rPr lang="ru-RU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прфессионалов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Нанять 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специалиста,который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только-только закончил колледж и готов с энтузиазмом приступить к работе, практически невозможно. [Ольга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Колева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Этот несносный, капризный, прекрасный клиент! (2004) // «Бизнес-журнал», 2004.03.03]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 таком давлении она 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испытывать сонливость, слабость…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[Людмила Улицкая. Пиковая дама (1995-2000)] </a:t>
            </a:r>
            <a:endParaRPr lang="en-US" sz="2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1574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31" y="0"/>
            <a:ext cx="10157685" cy="7559675"/>
          </a:xfrm>
          <a:prstGeom prst="rect">
            <a:avLst/>
          </a:prstGeom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504031" y="170088"/>
            <a:ext cx="9072563" cy="1259946"/>
          </a:xfrm>
        </p:spPr>
        <p:txBody>
          <a:bodyPr>
            <a:normAutofit fontScale="90000"/>
          </a:bodyPr>
          <a:lstStyle/>
          <a:p>
            <a:r>
              <a:rPr lang="en-US" dirty="0"/>
              <a:t>Deeply Moving: Deep Learning for Sentiment Analysis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4414" y="3022780"/>
            <a:ext cx="9271794" cy="333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79" indent="-377979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8954" indent="-314982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rgbClr val="CC0000"/>
              </a:buClr>
            </a:pPr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89781" y="1430034"/>
            <a:ext cx="97305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07415" algn="l"/>
              </a:tabLst>
            </a:pPr>
            <a:endParaRPr lang="en-US" sz="2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1" y="1833828"/>
            <a:ext cx="9526783" cy="432543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656400" y="2037908"/>
            <a:ext cx="4494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http://nlp.stanford.edu/sentiment/index.html</a:t>
            </a:r>
          </a:p>
        </p:txBody>
      </p:sp>
    </p:spTree>
    <p:extLst>
      <p:ext uri="{BB962C8B-B14F-4D97-AF65-F5344CB8AC3E}">
        <p14:creationId xmlns:p14="http://schemas.microsoft.com/office/powerpoint/2010/main" val="29506370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31" y="0"/>
            <a:ext cx="10157685" cy="7559675"/>
          </a:xfrm>
          <a:prstGeom prst="rect">
            <a:avLst/>
          </a:prstGeom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504031" y="170088"/>
            <a:ext cx="9072563" cy="1259946"/>
          </a:xfrm>
        </p:spPr>
        <p:txBody>
          <a:bodyPr>
            <a:normAutofit fontScale="90000"/>
          </a:bodyPr>
          <a:lstStyle/>
          <a:p>
            <a:r>
              <a:rPr lang="en-US" dirty="0"/>
              <a:t>Deeply Moving: Deep Learning for Sentiment Analysis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4414" y="3022780"/>
            <a:ext cx="9271794" cy="333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79" indent="-377979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8954" indent="-314982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rgbClr val="CC0000"/>
              </a:buClr>
            </a:pPr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89781" y="1430034"/>
            <a:ext cx="97305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07415" algn="l"/>
              </a:tabLst>
            </a:pPr>
            <a:endParaRPr lang="en-US" sz="2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937" y="1979612"/>
            <a:ext cx="8286750" cy="36004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689252" y="2061646"/>
            <a:ext cx="4494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http://nlp.stanford.edu/sentiment/index.html</a:t>
            </a:r>
          </a:p>
        </p:txBody>
      </p:sp>
    </p:spTree>
    <p:extLst>
      <p:ext uri="{BB962C8B-B14F-4D97-AF65-F5344CB8AC3E}">
        <p14:creationId xmlns:p14="http://schemas.microsoft.com/office/powerpoint/2010/main" val="24616793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31" y="0"/>
            <a:ext cx="10157685" cy="7559675"/>
          </a:xfrm>
          <a:prstGeom prst="rect">
            <a:avLst/>
          </a:prstGeom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504031" y="170088"/>
            <a:ext cx="9072563" cy="1259946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Sentiment Treebank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4414" y="3022780"/>
            <a:ext cx="9271794" cy="333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79" indent="-377979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8954" indent="-314982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rgbClr val="CC0000"/>
              </a:buClr>
            </a:pPr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89781" y="1430034"/>
            <a:ext cx="97305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07415" algn="l"/>
              </a:tabLst>
            </a:pPr>
            <a:endParaRPr lang="en-US" sz="2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463" y="1417637"/>
            <a:ext cx="10115550" cy="47244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07107" y="5027157"/>
            <a:ext cx="4829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http://nlp.stanford.edu/sentiment/treebank.html</a:t>
            </a:r>
          </a:p>
        </p:txBody>
      </p:sp>
    </p:spTree>
    <p:extLst>
      <p:ext uri="{BB962C8B-B14F-4D97-AF65-F5344CB8AC3E}">
        <p14:creationId xmlns:p14="http://schemas.microsoft.com/office/powerpoint/2010/main" val="63284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884" y="1196678"/>
            <a:ext cx="8232510" cy="819051"/>
          </a:xfrm>
        </p:spPr>
        <p:txBody>
          <a:bodyPr>
            <a:normAutofit fontScale="90000"/>
          </a:bodyPr>
          <a:lstStyle/>
          <a:p>
            <a:r>
              <a:rPr lang="en-US" dirty="0"/>
              <a:t>Target Sentiment on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5" y="2519759"/>
            <a:ext cx="3864240" cy="3675228"/>
          </a:xfrm>
        </p:spPr>
        <p:txBody>
          <a:bodyPr/>
          <a:lstStyle/>
          <a:p>
            <a:r>
              <a:rPr lang="en-US" dirty="0">
                <a:hlinkClick r:id="rId2"/>
              </a:rPr>
              <a:t>Twitter Sentiment App</a:t>
            </a:r>
            <a:endParaRPr lang="en-US" dirty="0"/>
          </a:p>
          <a:p>
            <a:r>
              <a:rPr lang="en-US" sz="1543" dirty="0"/>
              <a:t>Alec Go, </a:t>
            </a:r>
            <a:r>
              <a:rPr lang="en-US" sz="1543" dirty="0" err="1"/>
              <a:t>Richa</a:t>
            </a:r>
            <a:r>
              <a:rPr lang="en-US" sz="1543" dirty="0"/>
              <a:t> </a:t>
            </a:r>
            <a:r>
              <a:rPr lang="en-US" sz="1543" dirty="0" err="1"/>
              <a:t>Bhayani</a:t>
            </a:r>
            <a:r>
              <a:rPr lang="en-US" sz="1543" dirty="0"/>
              <a:t>, Lei Huang. 2009. Twitter Sentiment Classification using Distant Supervision</a:t>
            </a:r>
          </a:p>
          <a:p>
            <a:endParaRPr lang="en-US" sz="1543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twittersentiment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21" y="2183739"/>
            <a:ext cx="6182098" cy="2804840"/>
          </a:xfrm>
          <a:prstGeom prst="rect">
            <a:avLst/>
          </a:prstGeom>
        </p:spPr>
      </p:pic>
      <p:pic>
        <p:nvPicPr>
          <p:cNvPr id="8" name="Picture 7" descr="twittersent3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83" y="4913840"/>
            <a:ext cx="9222311" cy="166024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FC576DA7-439F-43D7-AD6A-492A1262E69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804862" y="62675"/>
            <a:ext cx="8568532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007943" rtl="0" eaLnBrk="1" latinLnBrk="0" hangingPunct="1"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4000" dirty="0"/>
              <a:t>Типы задач и области применения</a:t>
            </a:r>
          </a:p>
        </p:txBody>
      </p:sp>
    </p:spTree>
    <p:extLst>
      <p:ext uri="{BB962C8B-B14F-4D97-AF65-F5344CB8AC3E}">
        <p14:creationId xmlns:p14="http://schemas.microsoft.com/office/powerpoint/2010/main" val="53112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884" y="913095"/>
            <a:ext cx="8232510" cy="819051"/>
          </a:xfrm>
        </p:spPr>
        <p:txBody>
          <a:bodyPr>
            <a:normAutofit fontScale="90000"/>
          </a:bodyPr>
          <a:lstStyle/>
          <a:p>
            <a:r>
              <a:rPr lang="ru-RU" dirty="0"/>
              <a:t>Мониторинг СМИ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C576DA7-439F-43D7-AD6A-492A1262E69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804862" y="62675"/>
            <a:ext cx="8568532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007943" rtl="0" eaLnBrk="1" latinLnBrk="0" hangingPunct="1"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4000" dirty="0"/>
              <a:t>Типы задач и области применения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4568DD1-8ED3-4B56-9F71-25CDA4FFD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AE89B2-153D-4A13-962F-6DCED352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05" y="1666293"/>
            <a:ext cx="8040414" cy="547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30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884" y="913095"/>
            <a:ext cx="8232510" cy="819051"/>
          </a:xfrm>
        </p:spPr>
        <p:txBody>
          <a:bodyPr>
            <a:normAutofit fontScale="90000"/>
          </a:bodyPr>
          <a:lstStyle/>
          <a:p>
            <a:r>
              <a:rPr lang="ru-RU" dirty="0"/>
              <a:t>Мониторинг СМИ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C576DA7-439F-43D7-AD6A-492A1262E69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804862" y="62675"/>
            <a:ext cx="8568532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007943" rtl="0" eaLnBrk="1" latinLnBrk="0" hangingPunct="1"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4000" dirty="0"/>
              <a:t>Типы задач и области применения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4568DD1-8ED3-4B56-9F71-25CDA4FFD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 descr="https://www.i-teco.ru/images/an_kur_4.png">
            <a:extLst>
              <a:ext uri="{FF2B5EF4-FFF2-40B4-BE49-F238E27FC236}">
                <a16:creationId xmlns:a16="http://schemas.microsoft.com/office/drawing/2014/main" id="{7059B9B7-EB2E-406E-A78B-DCC1007EB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" y="1732146"/>
            <a:ext cx="9215684" cy="419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50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884" y="913095"/>
            <a:ext cx="8232510" cy="819051"/>
          </a:xfrm>
        </p:spPr>
        <p:txBody>
          <a:bodyPr>
            <a:normAutofit fontScale="90000"/>
          </a:bodyPr>
          <a:lstStyle/>
          <a:p>
            <a:r>
              <a:rPr lang="ru-RU" dirty="0"/>
              <a:t>Мониторинг СМИ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C576DA7-439F-43D7-AD6A-492A1262E69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804862" y="62675"/>
            <a:ext cx="8568532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007943" rtl="0" eaLnBrk="1" latinLnBrk="0" hangingPunct="1"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4000" dirty="0"/>
              <a:t>Типы задач и области применения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0585EF0-A112-44E1-85EE-39C15770A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392" y="1763713"/>
            <a:ext cx="6839842" cy="49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37484"/>
      </p:ext>
    </p:extLst>
  </p:cSld>
  <p:clrMapOvr>
    <a:masterClrMapping/>
  </p:clrMapOvr>
</p:sld>
</file>

<file path=ppt/theme/theme1.xml><?xml version="1.0" encoding="utf-8"?>
<a:theme xmlns:a="http://schemas.openxmlformats.org/drawingml/2006/main" name="HSE">
  <a:themeElements>
    <a:clrScheme name="SoftMaker 10">
      <a:dk1>
        <a:srgbClr val="26699F"/>
      </a:dk1>
      <a:lt1>
        <a:srgbClr val="D9EAF7"/>
      </a:lt1>
      <a:dk2>
        <a:srgbClr val="26699F"/>
      </a:dk2>
      <a:lt2>
        <a:srgbClr val="808080"/>
      </a:lt2>
      <a:accent1>
        <a:srgbClr val="B5D6EF"/>
      </a:accent1>
      <a:accent2>
        <a:srgbClr val="007F7F"/>
      </a:accent2>
      <a:accent3>
        <a:srgbClr val="E9F3FA"/>
      </a:accent3>
      <a:accent4>
        <a:srgbClr val="1F5987"/>
      </a:accent4>
      <a:accent5>
        <a:srgbClr val="D7E8F6"/>
      </a:accent5>
      <a:accent6>
        <a:srgbClr val="007272"/>
      </a:accent6>
      <a:hlink>
        <a:srgbClr val="FF8000"/>
      </a:hlink>
      <a:folHlink>
        <a:srgbClr val="E60000"/>
      </a:folHlink>
    </a:clrScheme>
    <a:fontScheme name="SoftMaker">
      <a:majorFont>
        <a:latin typeface="Sans-PS"/>
        <a:ea typeface=""/>
        <a:cs typeface=""/>
      </a:majorFont>
      <a:minorFont>
        <a:latin typeface="Sans-P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ftMaker 1">
        <a:dk1>
          <a:srgbClr val="777777"/>
        </a:dk1>
        <a:lt1>
          <a:srgbClr val="FFFF66"/>
        </a:lt1>
        <a:dk2>
          <a:srgbClr val="686B5D"/>
        </a:dk2>
        <a:lt2>
          <a:srgbClr val="FFFF66"/>
        </a:lt2>
        <a:accent1>
          <a:srgbClr val="909082"/>
        </a:accent1>
        <a:accent2>
          <a:srgbClr val="FFFF99"/>
        </a:accent2>
        <a:accent3>
          <a:srgbClr val="B9BAB6"/>
        </a:accent3>
        <a:accent4>
          <a:srgbClr val="DADA56"/>
        </a:accent4>
        <a:accent5>
          <a:srgbClr val="C6C6C1"/>
        </a:accent5>
        <a:accent6>
          <a:srgbClr val="E7E78A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aker 2">
        <a:dk1>
          <a:srgbClr val="336699"/>
        </a:dk1>
        <a:lt1>
          <a:srgbClr val="E3EBF1"/>
        </a:lt1>
        <a:dk2>
          <a:srgbClr val="4D4D4D"/>
        </a:dk2>
        <a:lt2>
          <a:srgbClr val="E3EBF1"/>
        </a:lt2>
        <a:accent1>
          <a:srgbClr val="003399"/>
        </a:accent1>
        <a:accent2>
          <a:srgbClr val="3399FF"/>
        </a:accent2>
        <a:accent3>
          <a:srgbClr val="B2B2B2"/>
        </a:accent3>
        <a:accent4>
          <a:srgbClr val="C2C9CE"/>
        </a:accent4>
        <a:accent5>
          <a:srgbClr val="AAADCA"/>
        </a:accent5>
        <a:accent6>
          <a:srgbClr val="2D8AE7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aker 3">
        <a:dk1>
          <a:srgbClr val="003366"/>
        </a:dk1>
        <a:lt1>
          <a:srgbClr val="CC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66FFFF"/>
        </a:accent2>
        <a:accent3>
          <a:srgbClr val="AAAACA"/>
        </a:accent3>
        <a:accent4>
          <a:srgbClr val="AEDADA"/>
        </a:accent4>
        <a:accent5>
          <a:srgbClr val="ADB8E2"/>
        </a:accent5>
        <a:accent6>
          <a:srgbClr val="5CE7E7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aker 4">
        <a:dk1>
          <a:srgbClr val="5C1F00"/>
        </a:dk1>
        <a:lt1>
          <a:srgbClr val="DFD293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D2A392"/>
        </a:accent2>
        <a:accent3>
          <a:srgbClr val="C0AAAA"/>
        </a:accent3>
        <a:accent4>
          <a:srgbClr val="BEB37D"/>
        </a:accent4>
        <a:accent5>
          <a:srgbClr val="E2ADAA"/>
        </a:accent5>
        <a:accent6>
          <a:srgbClr val="BE9384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aker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CCFFFF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B9E7E7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aker 6">
        <a:dk1>
          <a:srgbClr val="660066"/>
        </a:dk1>
        <a:lt1>
          <a:srgbClr val="FFD3FF"/>
        </a:lt1>
        <a:dk2>
          <a:srgbClr val="800080"/>
        </a:dk2>
        <a:lt2>
          <a:srgbClr val="969696"/>
        </a:lt2>
        <a:accent1>
          <a:srgbClr val="C7568E"/>
        </a:accent1>
        <a:accent2>
          <a:srgbClr val="CC0099"/>
        </a:accent2>
        <a:accent3>
          <a:srgbClr val="FFE6FF"/>
        </a:accent3>
        <a:accent4>
          <a:srgbClr val="560056"/>
        </a:accent4>
        <a:accent5>
          <a:srgbClr val="E0B4C6"/>
        </a:accent5>
        <a:accent6>
          <a:srgbClr val="B9008A"/>
        </a:accent6>
        <a:hlink>
          <a:srgbClr val="6600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aker 7">
        <a:dk1>
          <a:srgbClr val="3E3E5C"/>
        </a:dk1>
        <a:lt1>
          <a:srgbClr val="FFFFFF"/>
        </a:lt1>
        <a:dk2>
          <a:srgbClr val="666699"/>
        </a:dk2>
        <a:lt2>
          <a:srgbClr val="FFFF99"/>
        </a:lt2>
        <a:accent1>
          <a:srgbClr val="60597B"/>
        </a:accent1>
        <a:accent2>
          <a:srgbClr val="CCEC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B9D6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aker 8">
        <a:dk1>
          <a:srgbClr val="800000"/>
        </a:dk1>
        <a:lt1>
          <a:srgbClr val="FFFFD9"/>
        </a:lt1>
        <a:dk2>
          <a:srgbClr val="800000"/>
        </a:dk2>
        <a:lt2>
          <a:srgbClr val="777777"/>
        </a:lt2>
        <a:accent1>
          <a:srgbClr val="FFFFA1"/>
        </a:accent1>
        <a:accent2>
          <a:srgbClr val="800000"/>
        </a:accent2>
        <a:accent3>
          <a:srgbClr val="FFFFE9"/>
        </a:accent3>
        <a:accent4>
          <a:srgbClr val="6C0000"/>
        </a:accent4>
        <a:accent5>
          <a:srgbClr val="FFFFCD"/>
        </a:accent5>
        <a:accent6>
          <a:srgbClr val="73000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aker 9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CC9762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B98858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aker 10">
        <a:dk1>
          <a:srgbClr val="26699F"/>
        </a:dk1>
        <a:lt1>
          <a:srgbClr val="D9EAF7"/>
        </a:lt1>
        <a:dk2>
          <a:srgbClr val="26699F"/>
        </a:dk2>
        <a:lt2>
          <a:srgbClr val="808080"/>
        </a:lt2>
        <a:accent1>
          <a:srgbClr val="B5D6EF"/>
        </a:accent1>
        <a:accent2>
          <a:srgbClr val="007F7F"/>
        </a:accent2>
        <a:accent3>
          <a:srgbClr val="E9F3FA"/>
        </a:accent3>
        <a:accent4>
          <a:srgbClr val="1F5987"/>
        </a:accent4>
        <a:accent5>
          <a:srgbClr val="D7E8F6"/>
        </a:accent5>
        <a:accent6>
          <a:srgbClr val="007272"/>
        </a:accent6>
        <a:hlink>
          <a:srgbClr val="FF8000"/>
        </a:hlink>
        <a:folHlink>
          <a:srgbClr val="E6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SE" id="{36DD5EA1-5ED2-4F66-99FE-6F6BB7D52FAA}" vid="{8B34A619-8613-44CC-867F-D88E1C6672E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2292</Words>
  <Application>Microsoft Office PowerPoint</Application>
  <PresentationFormat>Custom</PresentationFormat>
  <Paragraphs>337</Paragraphs>
  <Slides>55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73" baseType="lpstr">
      <vt:lpstr>ＭＳ Ｐゴシック</vt:lpstr>
      <vt:lpstr>-apple-system</vt:lpstr>
      <vt:lpstr>Arial</vt:lpstr>
      <vt:lpstr>Calibri</vt:lpstr>
      <vt:lpstr>Courier</vt:lpstr>
      <vt:lpstr>inherit</vt:lpstr>
      <vt:lpstr>Lucida Sans</vt:lpstr>
      <vt:lpstr>Monotype Corsiva</vt:lpstr>
      <vt:lpstr>New York</vt:lpstr>
      <vt:lpstr>Roboto</vt:lpstr>
      <vt:lpstr>Sans-PS</vt:lpstr>
      <vt:lpstr>Symbol</vt:lpstr>
      <vt:lpstr>Times New Roman</vt:lpstr>
      <vt:lpstr>Trebuchet MS</vt:lpstr>
      <vt:lpstr>Verdana</vt:lpstr>
      <vt:lpstr>Wingdings</vt:lpstr>
      <vt:lpstr>HSE</vt:lpstr>
      <vt:lpstr>Тема Office</vt:lpstr>
      <vt:lpstr>Извлечение мнений, анализ тональности</vt:lpstr>
      <vt:lpstr>Основные понятия</vt:lpstr>
      <vt:lpstr>Области применения</vt:lpstr>
      <vt:lpstr>Основные понятия</vt:lpstr>
      <vt:lpstr>Типы задач и области применения</vt:lpstr>
      <vt:lpstr>Target Sentiment on Twitter</vt:lpstr>
      <vt:lpstr>Мониторинг СМИ</vt:lpstr>
      <vt:lpstr>Мониторинг СМИ</vt:lpstr>
      <vt:lpstr>Мониторинг СМИ</vt:lpstr>
      <vt:lpstr>PowerPoint Presentation</vt:lpstr>
      <vt:lpstr>PowerPoint Presentation</vt:lpstr>
      <vt:lpstr>Twitter</vt:lpstr>
      <vt:lpstr>Типы задач и области применения</vt:lpstr>
      <vt:lpstr>Типы задач области применения</vt:lpstr>
      <vt:lpstr>Типы задач и области применения</vt:lpstr>
      <vt:lpstr>Как устроен текст</vt:lpstr>
      <vt:lpstr>Как устроен текст</vt:lpstr>
      <vt:lpstr>Как устроен текст</vt:lpstr>
      <vt:lpstr>Как устроен текст</vt:lpstr>
      <vt:lpstr>Как устроен текст</vt:lpstr>
      <vt:lpstr>Как устроен текст</vt:lpstr>
      <vt:lpstr>Как устроен текст</vt:lpstr>
      <vt:lpstr>Как устроен текст</vt:lpstr>
      <vt:lpstr>Как устроен текст</vt:lpstr>
      <vt:lpstr>Пример</vt:lpstr>
      <vt:lpstr>Пример</vt:lpstr>
      <vt:lpstr>Уточнение задачи</vt:lpstr>
      <vt:lpstr>Основные элементы</vt:lpstr>
      <vt:lpstr>Уточнение задач</vt:lpstr>
      <vt:lpstr>Twitter</vt:lpstr>
      <vt:lpstr>Извлечение  субъективной оценки</vt:lpstr>
      <vt:lpstr>Эмоциональные (affective) состояния(Scherer)</vt:lpstr>
      <vt:lpstr>Sentiment Analysis</vt:lpstr>
      <vt:lpstr>Задача определения  общей тональности</vt:lpstr>
      <vt:lpstr>Задача определения  общей тональности</vt:lpstr>
      <vt:lpstr>Токенизация в сентимент анализе</vt:lpstr>
      <vt:lpstr>Отрицание</vt:lpstr>
      <vt:lpstr>Задача определения общей  тональности: признаки</vt:lpstr>
      <vt:lpstr>Задача определения общей  тональности: признаки</vt:lpstr>
      <vt:lpstr>Задача определения общей тональности: признаки</vt:lpstr>
      <vt:lpstr>Признаки для задачи  определения тональности</vt:lpstr>
      <vt:lpstr>Признаки для задачи  определения тональности</vt:lpstr>
      <vt:lpstr>Признаки для задачи  определения тональности</vt:lpstr>
      <vt:lpstr>Словарные подходы</vt:lpstr>
      <vt:lpstr>PowerPoint Presentation</vt:lpstr>
      <vt:lpstr>Data, data preparation and learning - or: sentiment analysis is generally a form of text mining</vt:lpstr>
      <vt:lpstr>Results: Corpus-derived happiness factors</vt:lpstr>
      <vt:lpstr>Словарный подход</vt:lpstr>
      <vt:lpstr>Классы лексики</vt:lpstr>
      <vt:lpstr>Классы лексики</vt:lpstr>
      <vt:lpstr>Классы лексики</vt:lpstr>
      <vt:lpstr>«Нейтрализаторы»</vt:lpstr>
      <vt:lpstr>Deeply Moving: Deep Learning for Sentiment Analysis</vt:lpstr>
      <vt:lpstr>Deeply Moving: Deep Learning for Sentiment Analysis</vt:lpstr>
      <vt:lpstr>Sentiment Treebank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Svetlana Toldova</dc:creator>
  <cp:lastModifiedBy>Дмитрий Горшков</cp:lastModifiedBy>
  <cp:revision>54</cp:revision>
  <dcterms:modified xsi:type="dcterms:W3CDTF">2018-12-19T13:38:20Z</dcterms:modified>
</cp:coreProperties>
</file>