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7" r:id="rId2"/>
  </p:sldMasterIdLst>
  <p:notesMasterIdLst>
    <p:notesMasterId r:id="rId133"/>
  </p:notesMasterIdLst>
  <p:sldIdLst>
    <p:sldId id="419" r:id="rId3"/>
    <p:sldId id="420" r:id="rId4"/>
    <p:sldId id="423" r:id="rId5"/>
    <p:sldId id="528" r:id="rId6"/>
    <p:sldId id="427" r:id="rId7"/>
    <p:sldId id="529" r:id="rId8"/>
    <p:sldId id="391" r:id="rId9"/>
    <p:sldId id="530" r:id="rId10"/>
    <p:sldId id="425" r:id="rId11"/>
    <p:sldId id="426" r:id="rId12"/>
    <p:sldId id="266" r:id="rId13"/>
    <p:sldId id="268" r:id="rId14"/>
    <p:sldId id="267" r:id="rId15"/>
    <p:sldId id="394" r:id="rId16"/>
    <p:sldId id="564" r:id="rId17"/>
    <p:sldId id="538" r:id="rId18"/>
    <p:sldId id="271" r:id="rId19"/>
    <p:sldId id="393" r:id="rId20"/>
    <p:sldId id="536" r:id="rId21"/>
    <p:sldId id="537" r:id="rId22"/>
    <p:sldId id="565" r:id="rId23"/>
    <p:sldId id="566" r:id="rId24"/>
    <p:sldId id="392" r:id="rId25"/>
    <p:sldId id="287" r:id="rId26"/>
    <p:sldId id="277" r:id="rId27"/>
    <p:sldId id="281" r:id="rId28"/>
    <p:sldId id="279" r:id="rId29"/>
    <p:sldId id="531" r:id="rId30"/>
    <p:sldId id="532" r:id="rId31"/>
    <p:sldId id="370" r:id="rId32"/>
    <p:sldId id="284" r:id="rId33"/>
    <p:sldId id="363" r:id="rId34"/>
    <p:sldId id="533" r:id="rId35"/>
    <p:sldId id="513" r:id="rId36"/>
    <p:sldId id="514" r:id="rId37"/>
    <p:sldId id="549" r:id="rId38"/>
    <p:sldId id="539" r:id="rId39"/>
    <p:sldId id="535" r:id="rId40"/>
    <p:sldId id="517" r:id="rId41"/>
    <p:sldId id="431" r:id="rId42"/>
    <p:sldId id="432" r:id="rId43"/>
    <p:sldId id="433" r:id="rId44"/>
    <p:sldId id="434" r:id="rId45"/>
    <p:sldId id="435" r:id="rId46"/>
    <p:sldId id="518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519" r:id="rId55"/>
    <p:sldId id="540" r:id="rId56"/>
    <p:sldId id="542" r:id="rId57"/>
    <p:sldId id="444" r:id="rId58"/>
    <p:sldId id="541" r:id="rId59"/>
    <p:sldId id="445" r:id="rId60"/>
    <p:sldId id="545" r:id="rId61"/>
    <p:sldId id="446" r:id="rId62"/>
    <p:sldId id="543" r:id="rId63"/>
    <p:sldId id="520" r:id="rId64"/>
    <p:sldId id="448" r:id="rId65"/>
    <p:sldId id="449" r:id="rId66"/>
    <p:sldId id="521" r:id="rId67"/>
    <p:sldId id="544" r:id="rId68"/>
    <p:sldId id="451" r:id="rId69"/>
    <p:sldId id="450" r:id="rId70"/>
    <p:sldId id="453" r:id="rId71"/>
    <p:sldId id="546" r:id="rId72"/>
    <p:sldId id="455" r:id="rId73"/>
    <p:sldId id="452" r:id="rId74"/>
    <p:sldId id="456" r:id="rId75"/>
    <p:sldId id="522" r:id="rId76"/>
    <p:sldId id="457" r:id="rId77"/>
    <p:sldId id="548" r:id="rId78"/>
    <p:sldId id="458" r:id="rId79"/>
    <p:sldId id="459" r:id="rId80"/>
    <p:sldId id="523" r:id="rId81"/>
    <p:sldId id="461" r:id="rId82"/>
    <p:sldId id="525" r:id="rId83"/>
    <p:sldId id="462" r:id="rId84"/>
    <p:sldId id="463" r:id="rId85"/>
    <p:sldId id="516" r:id="rId86"/>
    <p:sldId id="515" r:id="rId87"/>
    <p:sldId id="547" r:id="rId88"/>
    <p:sldId id="464" r:id="rId89"/>
    <p:sldId id="569" r:id="rId90"/>
    <p:sldId id="571" r:id="rId91"/>
    <p:sldId id="570" r:id="rId92"/>
    <p:sldId id="465" r:id="rId93"/>
    <p:sldId id="526" r:id="rId94"/>
    <p:sldId id="466" r:id="rId95"/>
    <p:sldId id="550" r:id="rId96"/>
    <p:sldId id="447" r:id="rId97"/>
    <p:sldId id="527" r:id="rId98"/>
    <p:sldId id="468" r:id="rId99"/>
    <p:sldId id="567" r:id="rId100"/>
    <p:sldId id="469" r:id="rId101"/>
    <p:sldId id="568" r:id="rId102"/>
    <p:sldId id="470" r:id="rId103"/>
    <p:sldId id="471" r:id="rId104"/>
    <p:sldId id="472" r:id="rId105"/>
    <p:sldId id="473" r:id="rId106"/>
    <p:sldId id="474" r:id="rId107"/>
    <p:sldId id="475" r:id="rId108"/>
    <p:sldId id="476" r:id="rId109"/>
    <p:sldId id="477" r:id="rId110"/>
    <p:sldId id="478" r:id="rId111"/>
    <p:sldId id="479" r:id="rId112"/>
    <p:sldId id="480" r:id="rId113"/>
    <p:sldId id="481" r:id="rId114"/>
    <p:sldId id="482" r:id="rId115"/>
    <p:sldId id="483" r:id="rId116"/>
    <p:sldId id="484" r:id="rId117"/>
    <p:sldId id="503" r:id="rId118"/>
    <p:sldId id="504" r:id="rId119"/>
    <p:sldId id="551" r:id="rId120"/>
    <p:sldId id="552" r:id="rId121"/>
    <p:sldId id="553" r:id="rId122"/>
    <p:sldId id="554" r:id="rId123"/>
    <p:sldId id="562" r:id="rId124"/>
    <p:sldId id="555" r:id="rId125"/>
    <p:sldId id="563" r:id="rId126"/>
    <p:sldId id="506" r:id="rId127"/>
    <p:sldId id="512" r:id="rId128"/>
    <p:sldId id="509" r:id="rId129"/>
    <p:sldId id="510" r:id="rId130"/>
    <p:sldId id="511" r:id="rId131"/>
    <p:sldId id="572" r:id="rId132"/>
  </p:sldIdLst>
  <p:sldSz cx="12192000" cy="6858000"/>
  <p:notesSz cx="6858000" cy="9144000"/>
  <p:defaultTextStyle>
    <a:defPPr>
      <a:defRPr lang="en-US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1pPr>
    <a:lvl2pPr marL="381000" indent="76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2pPr>
    <a:lvl3pPr marL="762000" indent="152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3pPr>
    <a:lvl4pPr marL="1143000" indent="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4pPr>
    <a:lvl5pPr marL="1524000" indent="304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fol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5218EB-F4B7-4A7E-8E0F-E2548FDEC513}">
          <p14:sldIdLst>
            <p14:sldId id="419"/>
            <p14:sldId id="420"/>
            <p14:sldId id="423"/>
          </p14:sldIdLst>
        </p14:section>
        <p14:section name="Лингвистические критерии" id="{AF26F676-E06F-4EDB-BB89-3F2C0EFEC6B8}">
          <p14:sldIdLst>
            <p14:sldId id="528"/>
            <p14:sldId id="427"/>
            <p14:sldId id="529"/>
            <p14:sldId id="391"/>
            <p14:sldId id="530"/>
            <p14:sldId id="425"/>
            <p14:sldId id="426"/>
            <p14:sldId id="266"/>
          </p14:sldIdLst>
        </p14:section>
        <p14:section name="Коллокации: определение, ориентированное на стастику" id="{2924CECF-7F45-411F-9B3E-FC045062CF34}">
          <p14:sldIdLst>
            <p14:sldId id="268"/>
            <p14:sldId id="267"/>
            <p14:sldId id="394"/>
            <p14:sldId id="564"/>
            <p14:sldId id="538"/>
            <p14:sldId id="271"/>
            <p14:sldId id="393"/>
            <p14:sldId id="536"/>
            <p14:sldId id="537"/>
          </p14:sldIdLst>
        </p14:section>
        <p14:section name="Параметры кандидата в коллокаты" id="{86635E07-099D-4E79-8953-2113C0B720D2}">
          <p14:sldIdLst>
            <p14:sldId id="565"/>
            <p14:sldId id="566"/>
            <p14:sldId id="392"/>
            <p14:sldId id="287"/>
            <p14:sldId id="277"/>
            <p14:sldId id="281"/>
            <p14:sldId id="279"/>
            <p14:sldId id="531"/>
            <p14:sldId id="532"/>
            <p14:sldId id="370"/>
            <p14:sldId id="284"/>
            <p14:sldId id="363"/>
            <p14:sldId id="533"/>
          </p14:sldIdLst>
        </p14:section>
        <p14:section name="Сбор биграм: границы предложений" id="{F9615C9F-EE06-4D04-A4DF-AD40236EF942}">
          <p14:sldIdLst>
            <p14:sldId id="513"/>
            <p14:sldId id="514"/>
            <p14:sldId id="549"/>
            <p14:sldId id="539"/>
            <p14:sldId id="535"/>
          </p14:sldIdLst>
        </p14:section>
        <p14:section name="Частота + частеречные фильтры" id="{C59C9512-5E83-4044-94B4-F880084547D1}">
          <p14:sldIdLst>
            <p14:sldId id="517"/>
            <p14:sldId id="431"/>
            <p14:sldId id="432"/>
            <p14:sldId id="433"/>
            <p14:sldId id="434"/>
            <p14:sldId id="435"/>
          </p14:sldIdLst>
        </p14:section>
        <p14:section name="Среднее + дисперсия" id="{40AAFBD5-27CB-4C5B-91F0-8F5A81815988}">
          <p14:sldIdLst>
            <p14:sldId id="518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T-score" id="{F571BCDD-606E-44F1-A5AD-23A054BA8997}">
          <p14:sldIdLst>
            <p14:sldId id="519"/>
            <p14:sldId id="540"/>
            <p14:sldId id="542"/>
            <p14:sldId id="444"/>
            <p14:sldId id="541"/>
            <p14:sldId id="445"/>
            <p14:sldId id="545"/>
            <p14:sldId id="446"/>
            <p14:sldId id="543"/>
            <p14:sldId id="520"/>
            <p14:sldId id="448"/>
            <p14:sldId id="449"/>
          </p14:sldIdLst>
        </p14:section>
        <p14:section name="xi-квадрат" id="{7FE88E5E-2559-4DEA-97D5-CEB15FC290EC}">
          <p14:sldIdLst>
            <p14:sldId id="521"/>
            <p14:sldId id="544"/>
            <p14:sldId id="451"/>
            <p14:sldId id="450"/>
            <p14:sldId id="453"/>
            <p14:sldId id="546"/>
            <p14:sldId id="455"/>
            <p14:sldId id="452"/>
            <p14:sldId id="456"/>
          </p14:sldIdLst>
        </p14:section>
        <p14:section name="LogLikelihood" id="{D5FE13CB-4F3F-43E6-9644-A20DD1D1F9F7}">
          <p14:sldIdLst>
            <p14:sldId id="522"/>
            <p14:sldId id="457"/>
            <p14:sldId id="548"/>
            <p14:sldId id="458"/>
            <p14:sldId id="459"/>
            <p14:sldId id="523"/>
            <p14:sldId id="461"/>
          </p14:sldIdLst>
        </p14:section>
        <p14:section name="PMI" id="{3EA386D4-C01D-4AC1-9E1C-CF345CDCC4B4}">
          <p14:sldIdLst>
            <p14:sldId id="525"/>
            <p14:sldId id="462"/>
            <p14:sldId id="463"/>
            <p14:sldId id="516"/>
            <p14:sldId id="515"/>
            <p14:sldId id="547"/>
            <p14:sldId id="464"/>
            <p14:sldId id="569"/>
            <p14:sldId id="571"/>
            <p14:sldId id="570"/>
            <p14:sldId id="465"/>
          </p14:sldIdLst>
        </p14:section>
        <p14:section name="Жаккар и Дайс" id="{44ABB7D1-82D6-4F72-9493-F71160622AB6}">
          <p14:sldIdLst>
            <p14:sldId id="526"/>
            <p14:sldId id="466"/>
            <p14:sldId id="550"/>
            <p14:sldId id="447"/>
          </p14:sldIdLst>
        </p14:section>
        <p14:section name="Синтаксические фильтры vs. морфологические фильтры" id="{13AE1D27-BBF4-466D-A7FE-84E8DCB9CC46}">
          <p14:sldIdLst>
            <p14:sldId id="527"/>
            <p14:sldId id="468"/>
            <p14:sldId id="567"/>
            <p14:sldId id="469"/>
            <p14:sldId id="5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Мары ассициативной связи - другие задачи" id="{039C3134-5A28-4F40-B895-F5A629F4406B}">
          <p14:sldIdLst>
            <p14:sldId id="503"/>
            <p14:sldId id="504"/>
            <p14:sldId id="551"/>
            <p14:sldId id="552"/>
            <p14:sldId id="553"/>
            <p14:sldId id="554"/>
            <p14:sldId id="562"/>
            <p14:sldId id="555"/>
            <p14:sldId id="563"/>
            <p14:sldId id="506"/>
            <p14:sldId id="512"/>
          </p14:sldIdLst>
        </p14:section>
        <p14:section name="Сводный список мер ассоциативной связи" id="{1DE6BF3E-0F4B-457D-BD33-4D7471B59AA7}">
          <p14:sldIdLst>
            <p14:sldId id="509"/>
            <p14:sldId id="510"/>
            <p14:sldId id="51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9EDF4"/>
    <a:srgbClr val="D0D8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77" autoAdjust="0"/>
  </p:normalViewPr>
  <p:slideViewPr>
    <p:cSldViewPr>
      <p:cViewPr varScale="1">
        <p:scale>
          <a:sx n="123" d="100"/>
          <a:sy n="123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F8358F-8EE7-4770-8C42-B6EC2EFE80BF}" type="datetimeFigureOut">
              <a:rPr lang="en-GB"/>
              <a:pPr>
                <a:defRPr/>
              </a:pPr>
              <a:t>16/01/2020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6C07AA-76EF-445C-B1A2-A9CED4B52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9D9D94A-E085-4AF6-96D9-DA0857CDD395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370FC2-B9B2-4389-BDE8-7D0E25014A8D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6cef4d3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6cef4d3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few words concerning motivation of our research, discourse representation we are based on, present the resource, the details of our experiments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00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1510-6B83-4D78-8F51-900F952C8639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77F03-8771-4003-892B-95A7DAA4F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8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754F-2DD1-4807-873C-4C02DD57194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D87B1-E449-484C-B0DA-7B2B2BA0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8669-9F8D-48AD-8150-FF0E496E4127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813B-5C2B-4DEB-8393-2F5B8D33B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4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889C-7819-4BD4-A17E-D48D8EE4DA8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4C6E-77D8-4CFB-8799-77809CFA8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6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3"/>
            <a:ext cx="10972800" cy="1142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0561" y="1600009"/>
            <a:ext cx="10972800" cy="4530716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A5C4F-4F65-4ACC-97E6-1F165D17F4E8}" type="datetime1">
              <a:rPr lang="en-US"/>
              <a:pPr>
                <a:defRPr/>
              </a:pPr>
              <a:t>1/16/2020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990D-D270-490D-9004-E6E0497449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 userDrawn="1">
            <p:custDataLst>
              <p:custData r:id="rId1"/>
            </p:custDataLst>
          </p:nvPr>
        </p:nvGrpSpPr>
        <p:grpSpPr>
          <a:xfrm>
            <a:off x="-124679" y="1"/>
            <a:ext cx="12346107" cy="6898709"/>
            <a:chOff x="12822" y="-87587"/>
            <a:chExt cx="9357337" cy="6921031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54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0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719668" y="1341438"/>
            <a:ext cx="10657417" cy="46085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9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21C8383C-3C02-427E-BF0B-13041625B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</p:spPr>
      </p:pic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EE284F87-463C-46DE-B474-32097A1E25F3}"/>
              </a:ext>
            </a:extLst>
          </p:cNvPr>
          <p:cNvSpPr/>
          <p:nvPr/>
        </p:nvSpPr>
        <p:spPr>
          <a:xfrm>
            <a:off x="-23813" y="6340477"/>
            <a:ext cx="9869488" cy="530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13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177325BF-58A9-4E5E-8E85-A81B73F6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88"/>
            <a:ext cx="21701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904333A-2925-4ED6-9720-37C18806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>
            <a:fillRect/>
          </a:stretch>
        </p:blipFill>
        <p:spPr bwMode="auto">
          <a:xfrm>
            <a:off x="10760077" y="6224588"/>
            <a:ext cx="8302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35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125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61661" y="-36014"/>
            <a:ext cx="10230339" cy="1143000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4072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SE">
  <p:cSld name="1_HS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90"/>
          <p:cNvGrpSpPr/>
          <p:nvPr/>
        </p:nvGrpSpPr>
        <p:grpSpPr>
          <a:xfrm>
            <a:off x="-143860" y="-40709"/>
            <a:ext cx="12346107" cy="6898709"/>
            <a:chOff x="12822" y="-87587"/>
            <a:chExt cx="9357337" cy="6921031"/>
          </a:xfrm>
        </p:grpSpPr>
        <p:grpSp>
          <p:nvGrpSpPr>
            <p:cNvPr id="12" name="Google Shape;12;p90"/>
            <p:cNvGrpSpPr/>
            <p:nvPr/>
          </p:nvGrpSpPr>
          <p:grpSpPr>
            <a:xfrm>
              <a:off x="12822" y="-87587"/>
              <a:ext cx="9357337" cy="6921031"/>
              <a:chOff x="12822" y="-87587"/>
              <a:chExt cx="9357337" cy="6921031"/>
            </a:xfrm>
          </p:grpSpPr>
          <p:pic>
            <p:nvPicPr>
              <p:cNvPr id="13" name="Google Shape;13;p90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1857" y="-87587"/>
                <a:ext cx="9248302" cy="11775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" name="Google Shape;14;p90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" name="Google Shape;15;p90"/>
              <p:cNvGrpSpPr/>
              <p:nvPr/>
            </p:nvGrpSpPr>
            <p:grpSpPr>
              <a:xfrm>
                <a:off x="12822" y="6189119"/>
                <a:ext cx="8470630" cy="644325"/>
                <a:chOff x="12822" y="6189119"/>
                <a:chExt cx="8470630" cy="644325"/>
              </a:xfrm>
            </p:grpSpPr>
            <p:sp>
              <p:nvSpPr>
                <p:cNvPr id="16" name="Google Shape;16;p90"/>
                <p:cNvSpPr/>
                <p:nvPr/>
              </p:nvSpPr>
              <p:spPr>
                <a:xfrm>
                  <a:off x="99519" y="6306570"/>
                  <a:ext cx="7316316" cy="52687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90"/>
                <p:cNvSpPr/>
                <p:nvPr/>
              </p:nvSpPr>
              <p:spPr>
                <a:xfrm>
                  <a:off x="12822" y="6279446"/>
                  <a:ext cx="5279258" cy="254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051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sz="1400"/>
                </a:p>
              </p:txBody>
            </p:sp>
            <p:pic>
              <p:nvPicPr>
                <p:cNvPr id="18" name="Google Shape;18;p90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2"/>
                <a:stretch/>
              </p:blipFill>
              <p:spPr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9" name="Google Shape;19;p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90"/>
          <p:cNvSpPr txBox="1"/>
          <p:nvPr/>
        </p:nvSpPr>
        <p:spPr>
          <a:xfrm>
            <a:off x="2447595" y="167789"/>
            <a:ext cx="8579296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0"/>
          <p:cNvSpPr txBox="1">
            <a:spLocks noGrp="1"/>
          </p:cNvSpPr>
          <p:nvPr>
            <p:ph type="title"/>
          </p:nvPr>
        </p:nvSpPr>
        <p:spPr>
          <a:xfrm>
            <a:off x="2735627" y="177315"/>
            <a:ext cx="8579296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Google Shape;22;p90"/>
          <p:cNvSpPr txBox="1">
            <a:spLocks noGrp="1"/>
          </p:cNvSpPr>
          <p:nvPr>
            <p:ph type="body" idx="1"/>
          </p:nvPr>
        </p:nvSpPr>
        <p:spPr>
          <a:xfrm>
            <a:off x="624417" y="1557337"/>
            <a:ext cx="10691283" cy="428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008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1" y="275071"/>
            <a:ext cx="10972800" cy="11420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0560" y="1600009"/>
            <a:ext cx="539328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1" y="1600009"/>
            <a:ext cx="5395200" cy="4530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560" y="6248818"/>
            <a:ext cx="284352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400" y="6248818"/>
            <a:ext cx="3859200" cy="456527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921" y="6248818"/>
            <a:ext cx="2845440" cy="456527"/>
          </a:xfrm>
        </p:spPr>
        <p:txBody>
          <a:bodyPr/>
          <a:lstStyle>
            <a:lvl1pPr>
              <a:defRPr/>
            </a:lvl1pPr>
          </a:lstStyle>
          <a:p>
            <a:fld id="{238E7C3E-0068-450E-8597-D47BDA9A1D2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DE1F-6878-4B87-9C75-7E143C51425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7AF0-CA6F-4BE8-8AD5-3A4402617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0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49ED-F4EA-40EF-B469-ACCF5473EAF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D49-FFFB-487C-BFEE-6D062BDAF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2A348-F646-469F-B132-A71A8469A33F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0C4E-E681-4310-92F6-01A3B6CE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BD35-421C-4355-8728-6B70D2E84057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1783-5291-4BF3-A1B1-AEA2D1F4B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8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9054-FFED-4A23-9F08-B1FF6BCFB145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D417-3275-4912-A2B9-4904FBB9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1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F9E03-9F9B-4A93-8DD3-516C8F0402BE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CD71-9014-435C-9B65-3C8F446911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3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6"/>
          <p:cNvGrpSpPr>
            <a:grpSpLocks/>
          </p:cNvGrpSpPr>
          <p:nvPr/>
        </p:nvGrpSpPr>
        <p:grpSpPr bwMode="auto">
          <a:xfrm>
            <a:off x="1" y="6165851"/>
            <a:ext cx="11893551" cy="633413"/>
            <a:chOff x="-24154" y="6115973"/>
            <a:chExt cx="8920501" cy="63369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24154" y="6289087"/>
              <a:ext cx="7294839" cy="2890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5000">
                  <a:srgbClr val="DDDDDD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8"/>
            <p:cNvSpPr>
              <a:spLocks noChangeArrowheads="1"/>
            </p:cNvSpPr>
            <p:nvPr/>
          </p:nvSpPr>
          <p:spPr bwMode="auto">
            <a:xfrm>
              <a:off x="12822" y="6279446"/>
              <a:ext cx="5207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en-US" sz="1400" b="1">
                  <a:latin typeface="Palatino Linotype" panose="02040502050505030304" pitchFamily="18" charset="0"/>
                </a:rPr>
                <a:t>Высшая Школа Экономики, Москва, 2015</a:t>
              </a:r>
            </a:p>
          </p:txBody>
        </p:sp>
        <p:pic>
          <p:nvPicPr>
            <p:cNvPr id="5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8273820" y="6115973"/>
              <a:ext cx="622527" cy="63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Группа 10"/>
          <p:cNvGrpSpPr>
            <a:grpSpLocks/>
          </p:cNvGrpSpPr>
          <p:nvPr/>
        </p:nvGrpSpPr>
        <p:grpSpPr bwMode="auto">
          <a:xfrm>
            <a:off x="-74084" y="-25400"/>
            <a:ext cx="12272435" cy="121126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542"/>
              <a:ext cx="9204666" cy="127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03574-BCE9-4DFE-B9D4-A65D48BF36A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1112-436B-40BC-BDC1-F32640AE1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16612-56D8-4BA9-A668-92BF0E42721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A206B-ACC6-49D1-8D8C-0E568767D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7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7FD546-3E78-435C-9430-C8EF76D308AD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4DBF7C-BA8D-42B0-830D-5E6A52A44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72" r:id="rId7"/>
    <p:sldLayoutId id="2147483873" r:id="rId8"/>
    <p:sldLayoutId id="2147483868" r:id="rId9"/>
    <p:sldLayoutId id="2147483869" r:id="rId10"/>
    <p:sldLayoutId id="2147483870" r:id="rId11"/>
    <p:sldLayoutId id="2147483871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ransition spd="slow">
    <p:cut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engine.co.uk/statistics-used-in-sketch-engin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ruscorpora.html" TargetMode="Externa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20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corpus.leeds.ac.uk/cgi-bin/cqp.pl?contextsize=60c&amp;t=100&amp;q=MU(meet%20%5blemma='%D0%B1%D1%80%D0%BE%D1%81%D0%B0%D1%82%D1%8C'%5d%20%5blemma='%D0%B4%D1%80%D0%BE%D0%B6%D1%8C'%5d%20-0%202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1%81%D0%BB%D0%BE%D0%B2%D0%BD%D0%B0%D1%8F_%D1%8D%D0%BD%D1%82%D1%80%D0%BE%D0%BF%D0%B8%D1%8F" TargetMode="External"/><Relationship Id="rId2" Type="http://schemas.openxmlformats.org/officeDocument/2006/relationships/hyperlink" Target="https://ru.wikipedia.org/wiki/%D0%98%D0%BD%D1%84%D0%BE%D1%80%D0%BC%D0%B0%D1%86%D0%B8%D0%BE%D0%BD%D0%BD%D0%B0%D1%8F_%D1%8D%D0%BD%D1%82%D1%80%D0%BE%D0%BF%D0%B8%D1%8F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u.wikipedia.org/wiki/%D0%A1%D0%BB%D1%83%D1%87%D0%B0%D0%B9%D0%BD%D0%B0%D1%8F_%D0%B2%D0%B5%D0%BB%D0%B8%D1%87%D0%B8%D0%BD%D0%B0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cgi-bin/cqp.pl?contextsize=60c&amp;t=100&amp;q=MU(meet%20%5blemma=%27%D0%BA%D1%80%D1%83%D1%82%D0%B8%D1%82%D1%8C%27%5d%20%5blemma=%27%D1%81%D0%B0%D0%BB%D1%8C%D1%82%D0%BE%27%5d%20-0%201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leeds.ac.uk/cgi-bin/cqp.pl?contextsize=60c&amp;t=100&amp;q=MU(meet%20%5blemma=%27%D0%BA%D0%B8%D0%B4%D0%B0%D1%82%D1%8C%27%5d%20%5blemma=%27!%27%5d%20-0%201)&amp;cqpsyntaxonly=1&amp;corpuslist=I-RU" TargetMode="External"/><Relationship Id="rId2" Type="http://schemas.openxmlformats.org/officeDocument/2006/relationships/hyperlink" Target="http://corpus.leeds.ac.uk/cgi-bin/cqp.pl?contextsize=60c&amp;t=100&amp;q=MU(meet%20%5blemma=%27%D0%BA%D1%80%D1%83%D1%82%D0%B8%D1%82%D1%8C%27%5d%20%5blemma=%27%D1%81%D0%B0%D0%BB%D1%8C%D1%82%D0%BE%27%5d%20-0%201)&amp;cqpsyntaxonly=1&amp;corpuslist=I-RU" TargetMode="Externa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07368" y="1423052"/>
            <a:ext cx="11233248" cy="31580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ru-RU" altLang="en-US" sz="4400" dirty="0"/>
              <a:t>Методы выделения устойчивых словосочетаний и различных ассоциативных связей между лексемами</a:t>
            </a:r>
          </a:p>
          <a:p>
            <a:pPr marL="0" indent="0" algn="ctr" eaLnBrk="1" hangingPunct="1">
              <a:buNone/>
            </a:pPr>
            <a:r>
              <a:rPr lang="ru-RU" altLang="en-US" sz="2400" dirty="0"/>
              <a:t>В презентации использованы материалы </a:t>
            </a:r>
          </a:p>
          <a:p>
            <a:pPr marL="0" indent="0" algn="ctr" eaLnBrk="1" hangingPunct="1">
              <a:buNone/>
            </a:pPr>
            <a:r>
              <a:rPr lang="en-US" altLang="en-US" sz="2400" dirty="0" err="1"/>
              <a:t>Ch</a:t>
            </a:r>
            <a:r>
              <a:rPr lang="en-US" altLang="en-US" sz="2400" dirty="0"/>
              <a:t> 5. Collocations //</a:t>
            </a:r>
          </a:p>
          <a:p>
            <a:pPr marL="0" indent="0" algn="ctr" eaLnBrk="1" hangingPunct="1">
              <a:buNone/>
            </a:pPr>
            <a:r>
              <a:rPr lang="en-US" sz="1600" dirty="0"/>
              <a:t>Christopher D. Manning and </a:t>
            </a:r>
            <a:r>
              <a:rPr lang="en-US" sz="1600" dirty="0" err="1"/>
              <a:t>Hinrich</a:t>
            </a:r>
            <a:r>
              <a:rPr lang="en-US" sz="1600" dirty="0"/>
              <a:t> </a:t>
            </a:r>
            <a:r>
              <a:rPr lang="en-US" sz="1600" dirty="0" err="1"/>
              <a:t>Schütze</a:t>
            </a:r>
            <a:r>
              <a:rPr lang="en-US" sz="1600" dirty="0"/>
              <a:t>. 1999. Foundations of Statistical Natural Language Processing. MIT Press, Cambridge</a:t>
            </a:r>
            <a:r>
              <a:rPr lang="ru-RU" sz="1600" dirty="0"/>
              <a:t>.</a:t>
            </a:r>
            <a:endParaRPr 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и результаты экспериментов, проводимых в рамках исследований компании </a:t>
            </a:r>
            <a:r>
              <a:rPr lang="en-US" altLang="en-US" sz="1600" dirty="0" err="1"/>
              <a:t>AviComp</a:t>
            </a:r>
            <a:r>
              <a:rPr lang="en-US" altLang="en-US" sz="1600" dirty="0"/>
              <a:t> (</a:t>
            </a:r>
            <a:r>
              <a:rPr lang="ru-RU" altLang="en-US" sz="1600" dirty="0" err="1"/>
              <a:t>Эвентос</a:t>
            </a:r>
            <a:r>
              <a:rPr lang="en-US" altLang="en-US" sz="1600" dirty="0"/>
              <a:t>)</a:t>
            </a:r>
            <a:endParaRPr lang="ru-RU" altLang="en-US" sz="1600" dirty="0"/>
          </a:p>
          <a:p>
            <a:pPr marL="0" indent="0" algn="ctr" eaLnBrk="1" hangingPunct="1">
              <a:buNone/>
            </a:pPr>
            <a:r>
              <a:rPr lang="ru-RU" altLang="en-US" sz="1600" dirty="0"/>
              <a:t>(И. Кузнецов, Ю. </a:t>
            </a:r>
            <a:r>
              <a:rPr lang="ru-RU" altLang="en-US" sz="1600" dirty="0" err="1"/>
              <a:t>Акинина</a:t>
            </a:r>
            <a:r>
              <a:rPr lang="ru-RU" altLang="en-US" sz="1600" dirty="0"/>
              <a:t>, С. </a:t>
            </a:r>
            <a:r>
              <a:rPr lang="ru-RU" altLang="en-US" sz="1600" dirty="0" err="1"/>
              <a:t>Толдова</a:t>
            </a:r>
            <a:r>
              <a:rPr lang="ru-RU" altLang="en-US" sz="1600" dirty="0"/>
              <a:t>)</a:t>
            </a:r>
            <a:endParaRPr lang="en-US" altLang="en-US" sz="1600" dirty="0"/>
          </a:p>
          <a:p>
            <a:pPr marL="0" indent="0" algn="ctr" eaLnBrk="1" hangingPunct="1">
              <a:buNone/>
            </a:pPr>
            <a:endParaRPr lang="ru-RU" altLang="en-US" sz="3600" dirty="0"/>
          </a:p>
        </p:txBody>
      </p:sp>
      <p:pic>
        <p:nvPicPr>
          <p:cNvPr id="10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0" y="1"/>
            <a:ext cx="12192000" cy="8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TextBox 1"/>
          <p:cNvSpPr txBox="1">
            <a:spLocks noChangeArrowheads="1"/>
          </p:cNvSpPr>
          <p:nvPr/>
        </p:nvSpPr>
        <p:spPr bwMode="auto">
          <a:xfrm>
            <a:off x="3143672" y="791173"/>
            <a:ext cx="654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3600" dirty="0">
                <a:solidFill>
                  <a:schemeClr val="tx1"/>
                </a:solidFill>
              </a:rPr>
              <a:t>Компьютерная лингвистика 2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B877CF-E8E7-45E4-95C5-F5735259B52E}" type="datetime1">
              <a:rPr lang="en-US" altLang="en-US" smtClean="0"/>
              <a:pPr>
                <a:defRPr/>
              </a:pPr>
              <a:t>1/16/2020</a:t>
            </a:fld>
            <a:endParaRPr lang="en-US" altLang="en-US"/>
          </a:p>
        </p:txBody>
      </p:sp>
      <p:grpSp>
        <p:nvGrpSpPr>
          <p:cNvPr id="9" name="Группа 9">
            <a:extLst>
              <a:ext uri="{FF2B5EF4-FFF2-40B4-BE49-F238E27FC236}">
                <a16:creationId xmlns:a16="http://schemas.microsoft.com/office/drawing/2014/main" id="{FDBDCCDD-125F-4706-A7E5-128A782F587F}"/>
              </a:ext>
            </a:extLst>
          </p:cNvPr>
          <p:cNvGrpSpPr>
            <a:grpSpLocks/>
          </p:cNvGrpSpPr>
          <p:nvPr/>
        </p:nvGrpSpPr>
        <p:grpSpPr bwMode="auto">
          <a:xfrm>
            <a:off x="5278177" y="5302281"/>
            <a:ext cx="1693863" cy="612775"/>
            <a:chOff x="2123728" y="3995785"/>
            <a:chExt cx="4968552" cy="1916073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0390558-345C-427E-8613-0F11514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>
              <a:fillRect/>
            </a:stretch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Рисунок 11">
              <a:extLst>
                <a:ext uri="{FF2B5EF4-FFF2-40B4-BE49-F238E27FC236}">
                  <a16:creationId xmlns:a16="http://schemas.microsoft.com/office/drawing/2014/main" id="{5D6BD056-BA23-4E51-9638-E98B509A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995785"/>
              <a:ext cx="2686741" cy="191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 descr="http://www.hse.ru/pubs/lib/data/access/ram/ticket/79/144196565691ca43a1b8670fb6a227fde3c5e8e9a0/cached-thumb-img.29274.0.252964193739569.jpg">
            <a:extLst>
              <a:ext uri="{FF2B5EF4-FFF2-40B4-BE49-F238E27FC236}">
                <a16:creationId xmlns:a16="http://schemas.microsoft.com/office/drawing/2014/main" id="{84AC7039-5BC2-4D3B-BB0E-C3F1754F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781" b="59214"/>
          <a:stretch/>
        </p:blipFill>
        <p:spPr bwMode="auto">
          <a:xfrm>
            <a:off x="0" y="6506081"/>
            <a:ext cx="12198608" cy="43239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Воспроизводимы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to make a decision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 Зависят от области употребления – терминологические словосочетания: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dry suit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best practice</a:t>
            </a:r>
            <a:endParaRPr lang="en-GB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 когерентные (связанные) лексические кластеры: особые статистические характеристики - вероятность совместной встречаемости элементов коллокации значительно выше, чем вероятность их независимого употребления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1E6D63-CAC6-4854-B4AB-D2F8A2401E8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Окно с </a:t>
            </a:r>
            <a:r>
              <a:rPr lang="ru-RU" altLang="en-US" dirty="0" err="1"/>
              <a:t>частеречным</a:t>
            </a:r>
            <a:r>
              <a:rPr lang="ru-RU" altLang="en-US" dirty="0"/>
              <a:t> фильтром  </a:t>
            </a:r>
          </a:p>
          <a:p>
            <a:pPr lvl="1"/>
            <a:r>
              <a:rPr lang="ru-RU" altLang="en-US" dirty="0"/>
              <a:t>кандидаты в </a:t>
            </a:r>
            <a:r>
              <a:rPr lang="ru-RU" altLang="en-US" dirty="0" err="1"/>
              <a:t>коллокаты</a:t>
            </a:r>
            <a:r>
              <a:rPr lang="ru-RU" altLang="en-US" dirty="0"/>
              <a:t>  для глагола </a:t>
            </a:r>
            <a:r>
              <a:rPr lang="ru-RU" altLang="en-US" i="1" dirty="0"/>
              <a:t>расти</a:t>
            </a:r>
            <a:r>
              <a:rPr lang="ru-RU" altLang="en-US" dirty="0"/>
              <a:t> </a:t>
            </a:r>
            <a:r>
              <a:rPr lang="ru-RU" altLang="en-US" i="1" dirty="0"/>
              <a:t>- Агафонов, семья, достаток</a:t>
            </a:r>
          </a:p>
          <a:p>
            <a:r>
              <a:rPr lang="ru-RU" altLang="en-US" dirty="0"/>
              <a:t>Синтаксис: </a:t>
            </a:r>
          </a:p>
          <a:p>
            <a:pPr lvl="1"/>
            <a:r>
              <a:rPr lang="ru-RU" altLang="en-US" i="1" dirty="0"/>
              <a:t>Агафонов, семья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182827"/>
      </p:ext>
    </p:extLst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55F6-3F14-4A4D-8430-D8BCAB197CDB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21321"/>
              </p:ext>
            </p:extLst>
          </p:nvPr>
        </p:nvGraphicFramePr>
        <p:xfrm>
          <a:off x="695400" y="1844825"/>
          <a:ext cx="10513167" cy="39872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12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Verb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Syntactic</a:t>
                      </a:r>
                      <a:r>
                        <a:rPr lang="en-US" sz="22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Context</a:t>
                      </a:r>
                      <a:r>
                        <a:rPr lang="en-US" sz="2200" u="none" strike="noStrike" baseline="0" dirty="0">
                          <a:effectLst/>
                        </a:rPr>
                        <a:t> method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Снять</a:t>
                      </a:r>
                      <a:r>
                        <a:rPr lang="en-US" sz="2200" u="none" strike="noStrike" dirty="0">
                          <a:effectLst/>
                        </a:rPr>
                        <a:t> (‘shoot’)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фильм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Понять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(‘understand’)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время, год, деньги, жизнь</a:t>
                      </a:r>
                      <a:r>
                        <a:rPr lang="en-US" sz="2200" u="none" strike="noStrike" dirty="0">
                          <a:effectLst/>
                        </a:rPr>
                        <a:t>,</a:t>
                      </a:r>
                      <a:r>
                        <a:rPr lang="ru-RU" sz="2200" u="none" strike="noStrike" dirty="0">
                          <a:effectLst/>
                        </a:rPr>
                        <a:t> момент, человек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Продлить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(‘prolong’)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арест, год, контракт, срок, суд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Приобрести</a:t>
                      </a:r>
                    </a:p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(‘purchase’)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год, компания, миллион,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акция, год, доля, компания, миллион, опыт, популярность, характер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002E3-7785-4583-ABBE-67DEFFFC73AA}"/>
              </a:ext>
            </a:extLst>
          </p:cNvPr>
          <p:cNvSpPr txBox="1"/>
          <p:nvPr/>
        </p:nvSpPr>
        <p:spPr>
          <a:xfrm>
            <a:off x="1703512" y="12687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Результаты по </a:t>
            </a:r>
            <a:r>
              <a:rPr lang="en-US" sz="2400" dirty="0">
                <a:solidFill>
                  <a:schemeClr val="tx1"/>
                </a:solidFill>
              </a:rPr>
              <a:t>PMI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DC9E261-F915-4EC7-B811-26C78F592C3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638219"/>
            <a:ext cx="39830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1388" y="1772817"/>
            <a:ext cx="68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Оценка методов: пересечение списков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A5B09B4-E01D-4EC2-B097-E75D5CBC5F73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9318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34" y="1102077"/>
            <a:ext cx="9032875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Box 2"/>
          <p:cNvSpPr txBox="1">
            <a:spLocks noChangeArrowheads="1"/>
          </p:cNvSpPr>
          <p:nvPr/>
        </p:nvSpPr>
        <p:spPr bwMode="auto">
          <a:xfrm>
            <a:off x="1271464" y="5525354"/>
            <a:ext cx="9649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C – syntax threshold; </a:t>
            </a:r>
            <a:r>
              <a:rPr lang="en-US" altLang="en-US" sz="2400" dirty="0" err="1">
                <a:solidFill>
                  <a:schemeClr val="tx1"/>
                </a:solidFill>
              </a:rPr>
              <a:t>Wc</a:t>
            </a:r>
            <a:r>
              <a:rPr lang="en-US" altLang="en-US" sz="2400" dirty="0">
                <a:solidFill>
                  <a:schemeClr val="tx1"/>
                </a:solidFill>
              </a:rPr>
              <a:t> – window threshold</a:t>
            </a:r>
            <a:r>
              <a:rPr lang="ru-RU" altLang="en-US" sz="2400" dirty="0">
                <a:solidFill>
                  <a:schemeClr val="tx1"/>
                </a:solidFill>
              </a:rPr>
              <a:t> (С10 – порог 10 раз пара встретилась в корпусе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WI(</a:t>
            </a:r>
            <a:r>
              <a:rPr lang="en-US" sz="2800" dirty="0" err="1"/>
              <a:t>window,syntax</a:t>
            </a:r>
            <a:r>
              <a:rPr lang="en-US" sz="2800" dirty="0"/>
              <a:t>) &gt;&gt; WI(</a:t>
            </a:r>
            <a:r>
              <a:rPr lang="en-US" sz="2800" dirty="0" err="1"/>
              <a:t>syntax,window</a:t>
            </a:r>
            <a:r>
              <a:rPr lang="en-US" sz="2800" dirty="0"/>
              <a:t>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Threshold 10</a:t>
            </a:r>
          </a:p>
          <a:p>
            <a:pPr lvl="1">
              <a:defRPr/>
            </a:pPr>
            <a:r>
              <a:rPr lang="en-US" dirty="0"/>
              <a:t>Syntax-based </a:t>
            </a:r>
            <a:r>
              <a:rPr lang="en-US" dirty="0" err="1"/>
              <a:t>collocationd</a:t>
            </a:r>
            <a:r>
              <a:rPr lang="en-US" dirty="0"/>
              <a:t> lists are included in window-based lists in 60% of cases (247 verbs out of 418)</a:t>
            </a:r>
          </a:p>
          <a:p>
            <a:pPr>
              <a:defRPr/>
            </a:pPr>
            <a:r>
              <a:rPr lang="en-US" sz="2800" dirty="0"/>
              <a:t>Maximal list intersection </a:t>
            </a:r>
          </a:p>
          <a:p>
            <a:pPr lvl="1">
              <a:defRPr/>
            </a:pPr>
            <a:r>
              <a:rPr lang="en-US" dirty="0"/>
              <a:t>Threshold 5 for syntax-based collocation candidates</a:t>
            </a:r>
          </a:p>
          <a:p>
            <a:pPr lvl="1">
              <a:defRPr/>
            </a:pPr>
            <a:r>
              <a:rPr lang="en-US" dirty="0"/>
              <a:t>Threshold 10 for window-based candidates</a:t>
            </a:r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4A378CE-C298-4BFF-B77B-A1E97483F106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/>
              <a:t>PMI tends to overrate low-frequency candidates</a:t>
            </a:r>
          </a:p>
          <a:p>
            <a:pPr>
              <a:defRPr/>
            </a:pPr>
            <a:r>
              <a:rPr lang="en-US" sz="2800" b="1" dirty="0"/>
              <a:t>Frequency threshold variation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10</a:t>
            </a:r>
          </a:p>
          <a:p>
            <a:pPr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сломать </a:t>
            </a:r>
            <a:r>
              <a:rPr lang="ru-RU" i="1" dirty="0"/>
              <a:t>(‘</a:t>
            </a:r>
            <a:r>
              <a:rPr lang="en-US" i="1" dirty="0"/>
              <a:t>break’)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10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нога (‘</a:t>
            </a:r>
            <a:r>
              <a:rPr lang="en-US" i="1" dirty="0"/>
              <a:t>leg’)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5</a:t>
            </a:r>
            <a:r>
              <a:rPr lang="en-US" b="1" dirty="0"/>
              <a:t>: syntax</a:t>
            </a:r>
            <a:r>
              <a:rPr lang="en-US" dirty="0"/>
              <a:t>, </a:t>
            </a: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рука (‘</a:t>
            </a:r>
            <a:r>
              <a:rPr lang="en-US" i="1" dirty="0"/>
              <a:t>arm’)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syntax</a:t>
            </a:r>
            <a:r>
              <a:rPr lang="en-US" dirty="0"/>
              <a:t>: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ребро (‘</a:t>
            </a:r>
            <a:r>
              <a:rPr lang="en-US" i="1" dirty="0"/>
              <a:t>rib’), </a:t>
            </a: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</a:t>
            </a:r>
          </a:p>
          <a:p>
            <a:pPr marL="274320" lvl="1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Threshold 2</a:t>
            </a:r>
            <a:r>
              <a:rPr lang="en-US" b="1" dirty="0"/>
              <a:t>: window</a:t>
            </a:r>
            <a:r>
              <a:rPr lang="en-US" dirty="0"/>
              <a:t>: </a:t>
            </a:r>
            <a:r>
              <a:rPr lang="ru-RU" i="1" dirty="0" err="1"/>
              <a:t>андрей</a:t>
            </a:r>
            <a:r>
              <a:rPr lang="ru-RU" i="1" dirty="0"/>
              <a:t> (‘</a:t>
            </a:r>
            <a:r>
              <a:rPr lang="en-US" i="1" dirty="0"/>
              <a:t>Andrej’), </a:t>
            </a:r>
            <a:r>
              <a:rPr lang="ru-RU" i="1" dirty="0"/>
              <a:t>бедро (‘</a:t>
            </a:r>
            <a:r>
              <a:rPr lang="en-US" i="1" dirty="0"/>
              <a:t>hip’), </a:t>
            </a:r>
            <a:r>
              <a:rPr lang="ru-RU" i="1" dirty="0"/>
              <a:t>год (‘</a:t>
            </a:r>
            <a:r>
              <a:rPr lang="en-US" i="1" dirty="0"/>
              <a:t>year’),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женщина (‘</a:t>
            </a:r>
            <a:r>
              <a:rPr lang="en-US" i="1" dirty="0"/>
              <a:t>woman’), </a:t>
            </a:r>
            <a:r>
              <a:rPr lang="ru-RU" i="1" dirty="0"/>
              <a:t>камера (‘</a:t>
            </a:r>
            <a:r>
              <a:rPr lang="en-US" i="1" dirty="0"/>
              <a:t>camera’), </a:t>
            </a:r>
            <a:r>
              <a:rPr lang="ru-RU" i="1" dirty="0"/>
              <a:t>лицо (‘</a:t>
            </a:r>
            <a:r>
              <a:rPr lang="en-US" i="1" dirty="0"/>
              <a:t>face’), </a:t>
            </a:r>
            <a:r>
              <a:rPr lang="ru-RU" i="1" dirty="0"/>
              <a:t>мальчик (‘</a:t>
            </a:r>
            <a:r>
              <a:rPr lang="en-US" i="1" dirty="0"/>
              <a:t>boy’), </a:t>
            </a:r>
            <a:r>
              <a:rPr lang="ru-RU" i="1" dirty="0"/>
              <a:t>матч (‘</a:t>
            </a:r>
            <a:r>
              <a:rPr lang="en-US" i="1" dirty="0"/>
              <a:t>match’), </a:t>
            </a:r>
            <a:r>
              <a:rPr lang="ru-RU" i="1" dirty="0"/>
              <a:t>нога (‘</a:t>
            </a:r>
            <a:r>
              <a:rPr lang="en-US" i="1" dirty="0"/>
              <a:t>leg’), </a:t>
            </a:r>
            <a:r>
              <a:rPr lang="ru-RU" i="1" dirty="0"/>
              <a:t>нос (‘</a:t>
            </a:r>
            <a:r>
              <a:rPr lang="en-US" i="1" dirty="0"/>
              <a:t>nose’), </a:t>
            </a:r>
            <a:r>
              <a:rPr lang="ru-RU" i="1" dirty="0"/>
              <a:t>падение (‘</a:t>
            </a:r>
            <a:r>
              <a:rPr lang="en-US" i="1" dirty="0"/>
              <a:t>fall’),</a:t>
            </a:r>
          </a:p>
          <a:p>
            <a:pPr marL="274320" lvl="1" indent="0">
              <a:buNone/>
              <a:defRPr/>
            </a:pPr>
            <a:r>
              <a:rPr lang="ru-RU" i="1" dirty="0"/>
              <a:t>палец (‘</a:t>
            </a:r>
            <a:r>
              <a:rPr lang="en-US" i="1" dirty="0"/>
              <a:t>finger’), </a:t>
            </a:r>
            <a:r>
              <a:rPr lang="ru-RU" i="1" dirty="0"/>
              <a:t>побои (‘</a:t>
            </a:r>
            <a:r>
              <a:rPr lang="en-US" i="1" dirty="0"/>
              <a:t>beating’), </a:t>
            </a:r>
            <a:r>
              <a:rPr lang="ru-RU" i="1" dirty="0"/>
              <a:t>раз(‘</a:t>
            </a:r>
            <a:r>
              <a:rPr lang="en-US" i="1" dirty="0"/>
              <a:t>once’), </a:t>
            </a:r>
            <a:r>
              <a:rPr lang="ru-RU" i="1" dirty="0"/>
              <a:t>ребро (‘</a:t>
            </a:r>
            <a:r>
              <a:rPr lang="en-US" i="1" dirty="0"/>
              <a:t>rib’),</a:t>
            </a:r>
          </a:p>
          <a:p>
            <a:pPr marL="274320" lvl="1" indent="0">
              <a:buNone/>
              <a:defRPr/>
            </a:pPr>
            <a:r>
              <a:rPr lang="ru-RU" i="1" dirty="0"/>
              <a:t>результат (‘</a:t>
            </a:r>
            <a:r>
              <a:rPr lang="en-US" i="1" dirty="0"/>
              <a:t>result’), </a:t>
            </a:r>
            <a:r>
              <a:rPr lang="ru-RU" i="1" dirty="0"/>
              <a:t>рука (‘</a:t>
            </a:r>
            <a:r>
              <a:rPr lang="en-US" i="1" dirty="0"/>
              <a:t>arm’), </a:t>
            </a:r>
            <a:r>
              <a:rPr lang="ru-RU" i="1" dirty="0"/>
              <a:t>челюсть (‘</a:t>
            </a:r>
            <a:r>
              <a:rPr lang="en-US" i="1" dirty="0"/>
              <a:t>jaw’), </a:t>
            </a:r>
            <a:r>
              <a:rPr lang="ru-RU" i="1" dirty="0"/>
              <a:t>шея (‘</a:t>
            </a:r>
            <a:r>
              <a:rPr lang="en-US" i="1" dirty="0"/>
              <a:t>neck’)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CD1405B-A877-465C-874B-0C4A0DAA3F69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sz="3000" b="1" dirty="0"/>
              <a:t>Ошибки</a:t>
            </a:r>
          </a:p>
          <a:p>
            <a:pPr>
              <a:defRPr/>
            </a:pPr>
            <a:r>
              <a:rPr lang="en-US" sz="3000" b="1" dirty="0"/>
              <a:t>Corpus skewness</a:t>
            </a:r>
          </a:p>
          <a:p>
            <a:pPr>
              <a:defRPr/>
            </a:pPr>
            <a:endParaRPr lang="en-US" sz="3000" b="1" dirty="0"/>
          </a:p>
          <a:p>
            <a:pPr marL="0" indent="0">
              <a:buNone/>
              <a:defRPr/>
            </a:pPr>
            <a:r>
              <a:rPr lang="en-US" b="1" i="1" dirty="0" err="1"/>
              <a:t>возглавить</a:t>
            </a:r>
            <a:r>
              <a:rPr lang="en-US" b="1" i="1" dirty="0"/>
              <a:t> </a:t>
            </a:r>
            <a:r>
              <a:rPr lang="en-US" i="1" dirty="0"/>
              <a:t>(‘be head of’) </a:t>
            </a:r>
            <a:r>
              <a:rPr lang="en-US" dirty="0"/>
              <a:t>threshold=10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 err="1"/>
              <a:t>александр</a:t>
            </a:r>
            <a:r>
              <a:rPr lang="ru-RU" i="1" dirty="0"/>
              <a:t> (‘</a:t>
            </a:r>
            <a:r>
              <a:rPr lang="en-US" i="1" dirty="0"/>
              <a:t>Alexander’), </a:t>
            </a:r>
            <a:r>
              <a:rPr lang="ru-RU" i="1" dirty="0" err="1"/>
              <a:t>владимир</a:t>
            </a:r>
            <a:r>
              <a:rPr lang="ru-RU" i="1" dirty="0"/>
              <a:t> (‘</a:t>
            </a:r>
            <a:r>
              <a:rPr lang="en-US" i="1" dirty="0"/>
              <a:t>Vladimir’),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 err="1"/>
              <a:t>дмитрий</a:t>
            </a:r>
            <a:r>
              <a:rPr lang="ru-RU" i="1" dirty="0"/>
              <a:t> (‘</a:t>
            </a:r>
            <a:r>
              <a:rPr lang="en-US" i="1" dirty="0"/>
              <a:t>Dmitry’), </a:t>
            </a:r>
            <a:r>
              <a:rPr lang="ru-RU" i="1" dirty="0"/>
              <a:t>комитет (‘</a:t>
            </a:r>
            <a:r>
              <a:rPr lang="en-US" i="1" dirty="0"/>
              <a:t>committee’), </a:t>
            </a:r>
            <a:r>
              <a:rPr lang="ru-RU" i="1" dirty="0" err="1"/>
              <a:t>медведев</a:t>
            </a:r>
            <a:r>
              <a:rPr lang="ru-RU" i="1" dirty="0"/>
              <a:t> (‘</a:t>
            </a:r>
            <a:r>
              <a:rPr lang="en-US" i="1" dirty="0"/>
              <a:t>Medvedev’), </a:t>
            </a:r>
            <a:r>
              <a:rPr lang="ru-RU" i="1" dirty="0"/>
              <a:t>отделение (‘</a:t>
            </a:r>
            <a:r>
              <a:rPr lang="en-US" i="1" dirty="0"/>
              <a:t>department’), </a:t>
            </a:r>
            <a:r>
              <a:rPr lang="ru-RU" i="1" dirty="0"/>
              <a:t>партия (‘</a:t>
            </a:r>
            <a:r>
              <a:rPr lang="en-US" i="1" dirty="0"/>
              <a:t>party’), </a:t>
            </a:r>
            <a:r>
              <a:rPr lang="ru-RU" i="1" dirty="0"/>
              <a:t>правительство (‘</a:t>
            </a:r>
            <a:r>
              <a:rPr lang="en-US" i="1" dirty="0"/>
              <a:t>government’), </a:t>
            </a:r>
            <a:r>
              <a:rPr lang="ru-RU" i="1" dirty="0"/>
              <a:t>президент (‘</a:t>
            </a:r>
            <a:r>
              <a:rPr lang="en-US" i="1" dirty="0"/>
              <a:t>president’), </a:t>
            </a:r>
            <a:r>
              <a:rPr lang="ru-RU" i="1" dirty="0"/>
              <a:t>путин (‘</a:t>
            </a:r>
            <a:r>
              <a:rPr lang="en-US" i="1" dirty="0"/>
              <a:t>Putin’), </a:t>
            </a:r>
            <a:r>
              <a:rPr lang="ru-RU" i="1" dirty="0"/>
              <a:t>рейтинг (‘</a:t>
            </a:r>
            <a:r>
              <a:rPr lang="en-US" i="1" dirty="0"/>
              <a:t>rating’), </a:t>
            </a:r>
            <a:r>
              <a:rPr lang="ru-RU" i="1" dirty="0"/>
              <a:t>руководитель (‘</a:t>
            </a:r>
            <a:r>
              <a:rPr lang="en-US" i="1" dirty="0"/>
              <a:t>leader’), </a:t>
            </a:r>
            <a:r>
              <a:rPr lang="ru-RU" i="1" dirty="0" err="1"/>
              <a:t>сергей</a:t>
            </a:r>
            <a:r>
              <a:rPr lang="ru-RU" i="1" dirty="0"/>
              <a:t> (‘</a:t>
            </a:r>
            <a:r>
              <a:rPr lang="en-US" i="1" dirty="0" err="1"/>
              <a:t>Sergej</a:t>
            </a:r>
            <a:r>
              <a:rPr lang="en-US" i="1" dirty="0"/>
              <a:t>’), </a:t>
            </a:r>
            <a:r>
              <a:rPr lang="ru-RU" i="1" dirty="0"/>
              <a:t>совет (‘</a:t>
            </a:r>
            <a:r>
              <a:rPr lang="en-US" i="1" dirty="0"/>
              <a:t>council’), </a:t>
            </a:r>
            <a:r>
              <a:rPr lang="ru-RU" i="1" dirty="0"/>
              <a:t>список (‘</a:t>
            </a:r>
            <a:r>
              <a:rPr lang="en-US" i="1" dirty="0"/>
              <a:t>list’),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2545091-FA21-4762-A580-8D49F20B8E7D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Preposition-like constructions with noun</a:t>
            </a:r>
            <a:endParaRPr lang="ru-RU" sz="2800" b="1" dirty="0"/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следить </a:t>
            </a:r>
            <a:r>
              <a:rPr lang="ru-RU" i="1" dirty="0"/>
              <a:t>(‘</a:t>
            </a:r>
            <a:r>
              <a:rPr lang="en-US" i="1" dirty="0"/>
              <a:t>follow’)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ход (‘</a:t>
            </a:r>
            <a:r>
              <a:rPr lang="en-US" i="1" dirty="0"/>
              <a:t>progress’), </a:t>
            </a:r>
            <a:r>
              <a:rPr lang="ru-RU" i="1" dirty="0"/>
              <a:t>голосование (‘</a:t>
            </a:r>
            <a:r>
              <a:rPr lang="en-US" i="1" dirty="0"/>
              <a:t>voting’)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0D142B-394B-4BB9-B1D5-F4EC0DBF9D0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229226"/>
            <a:ext cx="81010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Capturing the dependent of a valid collocate</a:t>
            </a:r>
          </a:p>
          <a:p>
            <a:pPr marL="0" indent="0">
              <a:buNone/>
              <a:defRPr/>
            </a:pPr>
            <a:r>
              <a:rPr lang="ru-RU" b="1" i="1" dirty="0"/>
              <a:t>отклонить </a:t>
            </a:r>
            <a:r>
              <a:rPr lang="ru-RU" i="1" dirty="0"/>
              <a:t>(‘</a:t>
            </a:r>
            <a:r>
              <a:rPr lang="en-US" i="1" dirty="0"/>
              <a:t>decline’)</a:t>
            </a:r>
            <a:r>
              <a:rPr lang="en-US" dirty="0"/>
              <a:t>: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жалоба (‘</a:t>
            </a:r>
            <a:r>
              <a:rPr lang="en-US" i="1" dirty="0"/>
              <a:t>complaint’), </a:t>
            </a:r>
            <a:r>
              <a:rPr lang="ru-RU" i="1" dirty="0"/>
              <a:t>иск (‘</a:t>
            </a:r>
            <a:r>
              <a:rPr lang="en-US" i="1" dirty="0"/>
              <a:t>suit’), </a:t>
            </a:r>
            <a:r>
              <a:rPr lang="ru-RU" i="1" dirty="0" err="1"/>
              <a:t>москва</a:t>
            </a:r>
            <a:r>
              <a:rPr lang="ru-RU" i="1" dirty="0"/>
              <a:t> (‘</a:t>
            </a:r>
            <a:r>
              <a:rPr lang="en-US" i="1" dirty="0"/>
              <a:t>Moscow’), </a:t>
            </a:r>
            <a:r>
              <a:rPr lang="ru-RU" i="1" dirty="0"/>
              <a:t>предложение (‘</a:t>
            </a:r>
            <a:r>
              <a:rPr lang="en-US" i="1" dirty="0"/>
              <a:t>proposition’), </a:t>
            </a:r>
            <a:r>
              <a:rPr lang="ru-RU" i="1" dirty="0"/>
              <a:t>суд (‘</a:t>
            </a:r>
            <a:r>
              <a:rPr lang="en-US" i="1" dirty="0"/>
              <a:t>court’)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E9EAAC0-543F-46EF-BF7B-447684080771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5011815"/>
            <a:ext cx="79914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Ошибки</a:t>
            </a:r>
          </a:p>
          <a:p>
            <a:pPr>
              <a:defRPr/>
            </a:pPr>
            <a:r>
              <a:rPr lang="en-US" sz="2800" b="1" dirty="0"/>
              <a:t>Frequent  uninformative  noise</a:t>
            </a:r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сдать </a:t>
            </a:r>
            <a:r>
              <a:rPr lang="ru-RU" i="1" dirty="0"/>
              <a:t>(‘</a:t>
            </a:r>
            <a:r>
              <a:rPr lang="en-US" i="1" dirty="0"/>
              <a:t>pass’) </a:t>
            </a:r>
            <a:r>
              <a:rPr lang="en-US" dirty="0"/>
              <a:t>c5wc5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экзамен (‘</a:t>
            </a:r>
            <a:r>
              <a:rPr lang="en-US" i="1" dirty="0"/>
              <a:t>exam’)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B23D79-2C68-4357-9E5A-E1912D2C1D6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993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437064"/>
            <a:ext cx="75390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/>
              <a:t>Почему синтаксис «проигрывает»</a:t>
            </a:r>
          </a:p>
          <a:p>
            <a:pPr>
              <a:defRPr/>
            </a:pPr>
            <a:r>
              <a:rPr lang="en-US" sz="2800" b="1" dirty="0"/>
              <a:t>Relative clauses</a:t>
            </a:r>
          </a:p>
          <a:p>
            <a:pPr>
              <a:defRPr/>
            </a:pPr>
            <a:endParaRPr lang="en-US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прочитать </a:t>
            </a:r>
            <a:r>
              <a:rPr lang="ru-RU" i="1" dirty="0"/>
              <a:t>(‘</a:t>
            </a:r>
            <a:r>
              <a:rPr lang="en-US" i="1" dirty="0"/>
              <a:t>read’) </a:t>
            </a:r>
            <a:r>
              <a:rPr lang="en-US" dirty="0"/>
              <a:t>c10wc10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интернет (‘</a:t>
            </a:r>
            <a:r>
              <a:rPr lang="en-US" i="1" dirty="0"/>
              <a:t>Internet’), </a:t>
            </a:r>
            <a:r>
              <a:rPr lang="ru-RU" i="1" dirty="0"/>
              <a:t>книга (‘</a:t>
            </a:r>
            <a:r>
              <a:rPr lang="en-US" i="1" dirty="0"/>
              <a:t>book’), </a:t>
            </a:r>
            <a:r>
              <a:rPr lang="ru-RU" i="1" dirty="0"/>
              <a:t>лекция (‘</a:t>
            </a:r>
            <a:r>
              <a:rPr lang="en-US" i="1" dirty="0"/>
              <a:t>lecture’)</a:t>
            </a:r>
            <a:r>
              <a:rPr lang="en-US" dirty="0"/>
              <a:t>	</a:t>
            </a:r>
          </a:p>
          <a:p>
            <a:pPr marL="0" indent="0">
              <a:buNone/>
              <a:defRPr/>
            </a:pPr>
            <a:r>
              <a:rPr lang="en-US" dirty="0"/>
              <a:t>		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8E0BC8-0F5E-4179-9C5C-6FCC3F05105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5337176"/>
            <a:ext cx="65881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ru-RU" sz="2800" b="1" dirty="0"/>
          </a:p>
          <a:p>
            <a:pPr>
              <a:spcAft>
                <a:spcPts val="1200"/>
              </a:spcAft>
              <a:defRPr/>
            </a:pPr>
            <a:r>
              <a:rPr lang="en-US" sz="2800" b="1" dirty="0"/>
              <a:t>Argument coordination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/>
              <a:t>выехать </a:t>
            </a:r>
            <a:r>
              <a:rPr lang="ru-RU" i="1" dirty="0"/>
              <a:t>(‘</a:t>
            </a:r>
            <a:r>
              <a:rPr lang="en-US" i="1" dirty="0"/>
              <a:t>drive off’) </a:t>
            </a:r>
            <a:r>
              <a:rPr lang="en-US" dirty="0"/>
              <a:t>threshold=5</a:t>
            </a:r>
          </a:p>
          <a:p>
            <a:pPr marL="0" indent="0">
              <a:buNone/>
              <a:defRPr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место (‘</a:t>
            </a:r>
            <a:r>
              <a:rPr lang="en-US" i="1" dirty="0"/>
              <a:t>place’), </a:t>
            </a:r>
            <a:r>
              <a:rPr lang="ru-RU" i="1" dirty="0"/>
              <a:t>полоса (‘</a:t>
            </a:r>
            <a:r>
              <a:rPr lang="en-US" i="1" dirty="0"/>
              <a:t>lane’), </a:t>
            </a:r>
            <a:r>
              <a:rPr lang="ru-RU" i="1" dirty="0"/>
              <a:t>раз (‘</a:t>
            </a:r>
            <a:r>
              <a:rPr lang="en-US" i="1" dirty="0"/>
              <a:t>once’)</a:t>
            </a:r>
          </a:p>
          <a:p>
            <a:pPr marL="0" indent="0">
              <a:buNone/>
              <a:defRPr/>
            </a:pPr>
            <a:r>
              <a:rPr lang="en-US" b="1" dirty="0"/>
              <a:t>window</a:t>
            </a:r>
            <a:r>
              <a:rPr lang="en-US" dirty="0"/>
              <a:t>: </a:t>
            </a:r>
            <a:r>
              <a:rPr lang="ru-RU" i="1" dirty="0"/>
              <a:t>автомобиль (‘</a:t>
            </a:r>
            <a:r>
              <a:rPr lang="en-US" i="1" dirty="0"/>
              <a:t>car’), </a:t>
            </a:r>
            <a:r>
              <a:rPr lang="ru-RU" i="1" dirty="0"/>
              <a:t>глава (‘’</a:t>
            </a:r>
            <a:r>
              <a:rPr lang="en-US" i="1" dirty="0"/>
              <a:t>head), </a:t>
            </a:r>
            <a:r>
              <a:rPr lang="ru-RU" i="1" dirty="0"/>
              <a:t>год (‘</a:t>
            </a:r>
            <a:r>
              <a:rPr lang="en-US" i="1" dirty="0"/>
              <a:t>year’), </a:t>
            </a:r>
            <a:r>
              <a:rPr lang="ru-RU" i="1" dirty="0"/>
              <a:t>группа (‘</a:t>
            </a:r>
            <a:r>
              <a:rPr lang="en-US" i="1" dirty="0"/>
              <a:t>group’), </a:t>
            </a:r>
            <a:r>
              <a:rPr lang="ru-RU" i="1" dirty="0"/>
              <a:t>движение (‘</a:t>
            </a:r>
            <a:r>
              <a:rPr lang="en-US" i="1" dirty="0"/>
              <a:t>traffic’)… </a:t>
            </a:r>
            <a:r>
              <a:rPr lang="ru-RU" i="1" dirty="0"/>
              <a:t>сотрудник (‘</a:t>
            </a:r>
            <a:r>
              <a:rPr lang="en-US" i="1" dirty="0"/>
              <a:t>official’), </a:t>
            </a:r>
            <a:r>
              <a:rPr lang="ru-RU" i="1" dirty="0"/>
              <a:t>управление (‘</a:t>
            </a:r>
            <a:r>
              <a:rPr lang="en-US" i="1" dirty="0"/>
              <a:t>board’), </a:t>
            </a:r>
            <a:r>
              <a:rPr lang="ru-RU" i="1" dirty="0"/>
              <a:t>человек (‘</a:t>
            </a:r>
            <a:r>
              <a:rPr lang="en-US" i="1" dirty="0"/>
              <a:t>man’)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19F9034-15E8-408C-9A60-6D518BCECF8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101380" name="Picture 2" descr="C:\Users\1 запуск BeCompact\Desktop\png\полицейские_и_сотрудни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772026"/>
            <a:ext cx="9134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ru-RU" sz="2800" b="1" dirty="0"/>
              <a:t>Почему синтаксис </a:t>
            </a:r>
            <a:r>
              <a:rPr lang="en-US" sz="2800" b="1" dirty="0"/>
              <a:t>“</a:t>
            </a:r>
            <a:r>
              <a:rPr lang="ru-RU" sz="2800" b="1" dirty="0"/>
              <a:t>проигрывает</a:t>
            </a:r>
            <a:r>
              <a:rPr lang="en-US" sz="2800" b="1" dirty="0"/>
              <a:t>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pronominalization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ехать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go, travel’)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c5wc5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</a:t>
            </a: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автобус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(‘year’),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минута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minute’),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(‘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42F0A5C-31CA-4C33-9768-C6E5266D3352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20" y="4557713"/>
            <a:ext cx="8748712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/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for capturing basic semantic verb-noun relations given a large dataset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92000" lvl="1">
              <a:spcAft>
                <a:spcPts val="60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incompleteness due to indirect relations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border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Anaphora</a:t>
            </a:r>
          </a:p>
          <a:p>
            <a:pPr lvl="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NPs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8152584-B7A7-4274-8B18-C01F35C731A7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4" descr="rabota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777436"/>
            <a:ext cx="7993063" cy="452732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198563"/>
            <a:ext cx="81724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A712512-A509-4113-B445-B0530B76965F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04453" name="Прямоугольник 1"/>
          <p:cNvSpPr>
            <a:spLocks noChangeArrowheads="1"/>
          </p:cNvSpPr>
          <p:nvPr/>
        </p:nvSpPr>
        <p:spPr bwMode="auto">
          <a:xfrm>
            <a:off x="5231904" y="2348881"/>
            <a:ext cx="351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https://the.sketchengine.co.uk/open/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Объект 1"/>
          <p:cNvSpPr>
            <a:spLocks noGrp="1"/>
          </p:cNvSpPr>
          <p:nvPr>
            <p:ph sz="quarter" idx="10"/>
          </p:nvPr>
        </p:nvSpPr>
        <p:spPr>
          <a:xfrm>
            <a:off x="1631072" y="3429001"/>
            <a:ext cx="8713401" cy="101424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https://www.sketchengine.co.uk/statistics-used-in-sketch-engine/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/>
          </a:p>
        </p:txBody>
      </p:sp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36775" y="1969992"/>
            <a:ext cx="6172200" cy="857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6393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  <a:t>Лексико-синтаксические шаблоны</a:t>
            </a:r>
            <a:br>
              <a:rPr lang="ru-RU" altLang="en-US" sz="2700" b="1" dirty="0">
                <a:latin typeface="Times;Times New Roman"/>
                <a:cs typeface="Times New Roman" panose="02020603050405020304" pitchFamily="18" charset="0"/>
              </a:rPr>
            </a:br>
            <a:r>
              <a:rPr lang="en-US" altLang="en-US" sz="2700" b="1" dirty="0">
                <a:latin typeface="Times;Times New Roman"/>
                <a:cs typeface="Times New Roman" panose="02020603050405020304" pitchFamily="18" charset="0"/>
              </a:rPr>
              <a:t>Sketch Engine</a:t>
            </a:r>
            <a:endParaRPr lang="ru-RU" altLang="en-US" sz="2700" b="1" dirty="0">
              <a:latin typeface="Times;Times New Roman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3A194C6-1FDD-4405-AB48-15EB96F0AF2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06501" name="AutoShape 7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2" name="AutoShape 9" descr="AScore(w_1, R, w_2) = log\frac{||w_1, R, w_2]|| \cdot ||\ast, \ast, \ast||}{||w_1, R, \ast|| \cdot ||\ast, \ast, w_2||} \cdot log(||w_1, R, w_2|| + 1)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847529" y="3297379"/>
            <a:ext cx="7993063" cy="158350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Есть много-много мер ассоциативной связи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можно ли переформулировать модель так, чтобы применять эти меры для других задач</a:t>
            </a:r>
            <a:r>
              <a:rPr lang="en-US" altLang="en-US" dirty="0">
                <a:latin typeface="Times New Roman" pitchFamily="18" charset="0"/>
              </a:rPr>
              <a:t>?</a:t>
            </a:r>
            <a:endParaRPr lang="ru-RU" altLang="en-US" dirty="0"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7" y="1632306"/>
            <a:ext cx="6746875" cy="1149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674159A-FA67-4264-8FB9-473D8AB513A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11424" y="2924944"/>
            <a:ext cx="9325124" cy="2743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3600" b="1" dirty="0">
                <a:latin typeface="Times New Roman" panose="02020603050405020304" pitchFamily="18" charset="0"/>
              </a:rPr>
              <a:t> </a:t>
            </a:r>
            <a:r>
              <a:rPr lang="ru-RU" altLang="en-US" sz="2800" dirty="0">
                <a:latin typeface="Times New Roman" panose="02020603050405020304" pitchFamily="18" charset="0"/>
              </a:rPr>
              <a:t>специфические типы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: модели управления, именованные сущности …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позитивная </a:t>
            </a:r>
            <a:r>
              <a:rPr lang="en-US" altLang="en-US" sz="2800" dirty="0">
                <a:latin typeface="Times New Roman" panose="02020603050405020304" pitchFamily="18" charset="0"/>
              </a:rPr>
              <a:t>vs. </a:t>
            </a:r>
            <a:r>
              <a:rPr lang="ru-RU" altLang="en-US" sz="2800" dirty="0">
                <a:latin typeface="Times New Roman" panose="02020603050405020304" pitchFamily="18" charset="0"/>
              </a:rPr>
              <a:t>негативная тональность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 признаки в </a:t>
            </a:r>
            <a:r>
              <a:rPr lang="en-US" altLang="en-US" sz="2800" dirty="0">
                <a:latin typeface="Times New Roman" panose="02020603050405020304" pitchFamily="18" charset="0"/>
              </a:rPr>
              <a:t>knowledge extraction</a:t>
            </a:r>
            <a:r>
              <a:rPr lang="ru-RU" altLang="en-US" sz="2800" dirty="0">
                <a:latin typeface="Times New Roman" panose="02020603050405020304" pitchFamily="18" charset="0"/>
              </a:rPr>
              <a:t> (расширение исходного множества)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537289"/>
            <a:ext cx="5736828" cy="1268046"/>
          </a:xfrm>
        </p:spPr>
        <p:txBody>
          <a:bodyPr/>
          <a:lstStyle/>
          <a:p>
            <a:r>
              <a:rPr lang="ru-RU" altLang="en-US" sz="28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2800" dirty="0">
                <a:latin typeface="Times New Roman" panose="02020603050405020304" pitchFamily="18" charset="0"/>
              </a:rPr>
            </a:br>
            <a:r>
              <a:rPr lang="ru-RU" altLang="en-US" sz="2800" dirty="0">
                <a:latin typeface="Times New Roman" panose="02020603050405020304" pitchFamily="18" charset="0"/>
              </a:rPr>
              <a:t>Вопрос 1. Другие задачи</a:t>
            </a:r>
            <a:r>
              <a:rPr lang="en-US" altLang="en-US" sz="2800" dirty="0">
                <a:latin typeface="Times New Roman" panose="02020603050405020304" pitchFamily="18" charset="0"/>
              </a:rPr>
              <a:t>?</a:t>
            </a: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63352" y="1412776"/>
            <a:ext cx="2520280" cy="41764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Негативные слова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2533C-E12D-4546-97A6-242923AC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7665"/>
              </p:ext>
            </p:extLst>
          </p:nvPr>
        </p:nvGraphicFramePr>
        <p:xfrm>
          <a:off x="3215680" y="1268760"/>
          <a:ext cx="8856984" cy="497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1292">
                  <a:extLst>
                    <a:ext uri="{9D8B030D-6E8A-4147-A177-3AD203B41FA5}">
                      <a16:colId xmlns:a16="http://schemas.microsoft.com/office/drawing/2014/main" val="1460372851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2385681141"/>
                    </a:ext>
                  </a:extLst>
                </a:gridCol>
                <a:gridCol w="134196">
                  <a:extLst>
                    <a:ext uri="{9D8B030D-6E8A-4147-A177-3AD203B41FA5}">
                      <a16:colId xmlns:a16="http://schemas.microsoft.com/office/drawing/2014/main" val="2269263442"/>
                    </a:ext>
                  </a:extLst>
                </a:gridCol>
                <a:gridCol w="1207771">
                  <a:extLst>
                    <a:ext uri="{9D8B030D-6E8A-4147-A177-3AD203B41FA5}">
                      <a16:colId xmlns:a16="http://schemas.microsoft.com/office/drawing/2014/main" val="1700434628"/>
                    </a:ext>
                  </a:extLst>
                </a:gridCol>
                <a:gridCol w="1154092">
                  <a:extLst>
                    <a:ext uri="{9D8B030D-6E8A-4147-A177-3AD203B41FA5}">
                      <a16:colId xmlns:a16="http://schemas.microsoft.com/office/drawing/2014/main" val="2513575285"/>
                    </a:ext>
                  </a:extLst>
                </a:gridCol>
                <a:gridCol w="1073574">
                  <a:extLst>
                    <a:ext uri="{9D8B030D-6E8A-4147-A177-3AD203B41FA5}">
                      <a16:colId xmlns:a16="http://schemas.microsoft.com/office/drawing/2014/main" val="452124061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91394292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Word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diff-score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POSIT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NEG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Freq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2424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СУД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1872,4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3321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3623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12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УГОЛОВНЫЙ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580,514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6131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АДВОКАТ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561,287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966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1027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7620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ОБВИНЕНИЕ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514,772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886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627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ИСК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512,291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889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952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9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494,305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867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347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ГЕНПРОКУРАТУРА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437,246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722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739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4797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НАРУШЕНИЕ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427,943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758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826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55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СЛЕДСТВИЕ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377,086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7088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АРЕСТ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347,936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582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603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213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ПРЕТЕНЗИЯ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330,57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76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609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685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144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ПРОВЕРКА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319,407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565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615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17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ПРЕДЪЯВИТЬ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Verb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290,877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557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1454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СУДЕБНЫЙ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280,954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70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593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398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ОБВИНИТЬ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Verb</a:t>
                      </a:r>
                      <a:endParaRPr lang="en-US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271,651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470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502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1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40698"/>
      </p:ext>
    </p:extLst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206863-F973-4634-A2B0-7825D3A7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52179"/>
              </p:ext>
            </p:extLst>
          </p:nvPr>
        </p:nvGraphicFramePr>
        <p:xfrm>
          <a:off x="3575720" y="2205305"/>
          <a:ext cx="7784132" cy="2800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3181">
                  <a:extLst>
                    <a:ext uri="{9D8B030D-6E8A-4147-A177-3AD203B41FA5}">
                      <a16:colId xmlns:a16="http://schemas.microsoft.com/office/drawing/2014/main" val="959396323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4130331691"/>
                    </a:ext>
                  </a:extLst>
                </a:gridCol>
                <a:gridCol w="117941">
                  <a:extLst>
                    <a:ext uri="{9D8B030D-6E8A-4147-A177-3AD203B41FA5}">
                      <a16:colId xmlns:a16="http://schemas.microsoft.com/office/drawing/2014/main" val="2341191691"/>
                    </a:ext>
                  </a:extLst>
                </a:gridCol>
                <a:gridCol w="1061473">
                  <a:extLst>
                    <a:ext uri="{9D8B030D-6E8A-4147-A177-3AD203B41FA5}">
                      <a16:colId xmlns:a16="http://schemas.microsoft.com/office/drawing/2014/main" val="2400226840"/>
                    </a:ext>
                  </a:extLst>
                </a:gridCol>
                <a:gridCol w="1014296">
                  <a:extLst>
                    <a:ext uri="{9D8B030D-6E8A-4147-A177-3AD203B41FA5}">
                      <a16:colId xmlns:a16="http://schemas.microsoft.com/office/drawing/2014/main" val="1698457766"/>
                    </a:ext>
                  </a:extLst>
                </a:gridCol>
                <a:gridCol w="943531">
                  <a:extLst>
                    <a:ext uri="{9D8B030D-6E8A-4147-A177-3AD203B41FA5}">
                      <a16:colId xmlns:a16="http://schemas.microsoft.com/office/drawing/2014/main" val="1221674906"/>
                    </a:ext>
                  </a:extLst>
                </a:gridCol>
                <a:gridCol w="1132237">
                  <a:extLst>
                    <a:ext uri="{9D8B030D-6E8A-4147-A177-3AD203B41FA5}">
                      <a16:colId xmlns:a16="http://schemas.microsoft.com/office/drawing/2014/main" val="97723504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АКЦИЯ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-2151,5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4884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1415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6299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645482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РЫНОК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-1816,6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3700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771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4471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39816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ПРОЕКТ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-1335,9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663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3480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726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СДЕЛКА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-1010,3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2023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394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2417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1939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РАЗВИТИЕ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-927,21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2013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518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2531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10046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ПОКУПКА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-812,47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1535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225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1760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6516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КРУПНЕЙШИЙ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Adjective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-719,44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1596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436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2032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2970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БИЗНЕС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-665,48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1511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438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1949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46648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РОСТ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Noun</a:t>
                      </a:r>
                      <a:endParaRPr lang="en-US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-664,24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1352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281</a:t>
                      </a:r>
                      <a:endParaRPr lang="ru-RU" sz="20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1633</a:t>
                      </a:r>
                      <a:endParaRPr lang="ru-RU" sz="20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410206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EC694B5C-ABD1-4AAD-9478-835464E0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2199175"/>
            <a:ext cx="25202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1. Составление тонального словаря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T-score </a:t>
            </a:r>
            <a:r>
              <a:rPr lang="ru-RU" altLang="en-US" sz="2800" dirty="0">
                <a:latin typeface="Times New Roman" panose="02020603050405020304" pitchFamily="18" charset="0"/>
              </a:rPr>
              <a:t>для различения «</a:t>
            </a:r>
            <a:r>
              <a:rPr lang="ru-RU" altLang="en-US" sz="2800" dirty="0" err="1">
                <a:latin typeface="Times New Roman" panose="02020603050405020304" pitchFamily="18" charset="0"/>
              </a:rPr>
              <a:t>меркров</a:t>
            </a:r>
            <a:r>
              <a:rPr lang="ru-RU" altLang="en-US" sz="2800" dirty="0">
                <a:latin typeface="Times New Roman" panose="02020603050405020304" pitchFamily="18" charset="0"/>
              </a:rPr>
              <a:t>» позитивной или негативной тональности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defTabSz="914400"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Позитивные слова</a:t>
            </a:r>
          </a:p>
          <a:p>
            <a:pPr marL="0" indent="0" defTabSz="914400">
              <a:buFont typeface="Arial" panose="020B0604020202020204" pitchFamily="34" charset="0"/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43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Два основных подхода к определению: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2800">
                <a:latin typeface="Times New Roman" panose="02020603050405020304" pitchFamily="18" charset="0"/>
              </a:rPr>
              <a:t>1</a:t>
            </a:r>
            <a:r>
              <a:rPr lang="ru-RU" altLang="en-US" sz="2800" b="1">
                <a:latin typeface="Times New Roman" panose="02020603050405020304" pitchFamily="18" charset="0"/>
              </a:rPr>
              <a:t>. </a:t>
            </a:r>
            <a:r>
              <a:rPr lang="ru-RU" altLang="en-US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2800" b="1">
                <a:latin typeface="Times New Roman" panose="02020603050405020304" pitchFamily="18" charset="0"/>
              </a:rPr>
              <a:t>на значение</a:t>
            </a:r>
          </a:p>
          <a:p>
            <a:pPr eaLnBrk="1" hangingPunct="1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ru-RU" altLang="en-US" sz="4400">
                <a:latin typeface="Times New Roman" panose="02020603050405020304" pitchFamily="18" charset="0"/>
              </a:rPr>
              <a:t>2. </a:t>
            </a:r>
            <a:r>
              <a:rPr lang="ru-RU" altLang="en-US" sz="4000" b="1">
                <a:latin typeface="Times New Roman" panose="02020603050405020304" pitchFamily="18" charset="0"/>
              </a:rPr>
              <a:t>Ориентация </a:t>
            </a:r>
            <a:r>
              <a:rPr lang="ru-RU" altLang="en-US" sz="4400" b="1">
                <a:latin typeface="Times New Roman" panose="02020603050405020304" pitchFamily="18" charset="0"/>
              </a:rPr>
              <a:t>на статистику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81C9E47-1004-426B-A842-73CAF95B1C3D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</a:t>
            </a:r>
            <a:r>
              <a:rPr lang="en-US" altLang="en-US" sz="2800" dirty="0">
                <a:latin typeface="Times New Roman" panose="02020603050405020304" pitchFamily="18" charset="0"/>
              </a:rPr>
              <a:t>2</a:t>
            </a:r>
            <a:r>
              <a:rPr lang="ru-RU" altLang="en-US" sz="2800" dirty="0">
                <a:latin typeface="Times New Roman" panose="02020603050405020304" pitchFamily="18" charset="0"/>
              </a:rPr>
              <a:t>. Извлечение фреймов и их лексического наполнения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0016C-AD84-46C0-837A-2EACF94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58095"/>
              </p:ext>
            </p:extLst>
          </p:nvPr>
        </p:nvGraphicFramePr>
        <p:xfrm>
          <a:off x="839416" y="1988840"/>
          <a:ext cx="10283434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1061">
                  <a:extLst>
                    <a:ext uri="{9D8B030D-6E8A-4147-A177-3AD203B41FA5}">
                      <a16:colId xmlns:a16="http://schemas.microsoft.com/office/drawing/2014/main" val="3086339948"/>
                    </a:ext>
                  </a:extLst>
                </a:gridCol>
                <a:gridCol w="2210038">
                  <a:extLst>
                    <a:ext uri="{9D8B030D-6E8A-4147-A177-3AD203B41FA5}">
                      <a16:colId xmlns:a16="http://schemas.microsoft.com/office/drawing/2014/main" val="3686656250"/>
                    </a:ext>
                  </a:extLst>
                </a:gridCol>
                <a:gridCol w="3969043">
                  <a:extLst>
                    <a:ext uri="{9D8B030D-6E8A-4147-A177-3AD203B41FA5}">
                      <a16:colId xmlns:a16="http://schemas.microsoft.com/office/drawing/2014/main" val="1494996185"/>
                    </a:ext>
                  </a:extLst>
                </a:gridCol>
                <a:gridCol w="1443292">
                  <a:extLst>
                    <a:ext uri="{9D8B030D-6E8A-4147-A177-3AD203B41FA5}">
                      <a16:colId xmlns:a16="http://schemas.microsoft.com/office/drawing/2014/main" val="2793194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Freq1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LL score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en-US" sz="2200" u="none" strike="noStrike" dirty="0">
                          <a:effectLst/>
                        </a:rPr>
                        <a:t>Collocation</a:t>
                      </a:r>
                      <a:endParaRPr lang="en-US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 </a:t>
                      </a:r>
                      <a:endParaRPr lang="ru-RU" sz="2200" b="1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0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4183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486,25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накладывать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26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4144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445,03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налагать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7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1049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263,98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санкционировать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арест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2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12100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135,42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подвергать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5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37335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130,25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производить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19481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88,42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избегать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1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8611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82,22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подлежать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48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>
                          <a:effectLst/>
                        </a:rPr>
                        <a:t>62881</a:t>
                      </a:r>
                      <a:endParaRPr lang="ru-RU" sz="2200" b="0" i="0" u="none" strike="noStrike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54,99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снимать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</a:pPr>
                      <a:r>
                        <a:rPr lang="ru-RU" sz="2200" u="none" strike="noStrike" dirty="0">
                          <a:effectLst/>
                        </a:rPr>
                        <a:t>арест</a:t>
                      </a:r>
                      <a:endParaRPr lang="ru-RU" sz="2200" b="0" i="0" u="none" strike="noStrike" dirty="0">
                        <a:effectLst/>
                        <a:latin typeface="Arial Cyr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3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22258"/>
      </p:ext>
    </p:extLst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325124" cy="4395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EC00-5F96-4A48-A7E7-3B926DCCA492}"/>
              </a:ext>
            </a:extLst>
          </p:cNvPr>
          <p:cNvSpPr/>
          <p:nvPr/>
        </p:nvSpPr>
        <p:spPr>
          <a:xfrm>
            <a:off x="479376" y="2137009"/>
            <a:ext cx="10945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0">
              <a:spcBef>
                <a:spcPts val="300"/>
              </a:spcBef>
              <a:buNone/>
            </a:pPr>
            <a:r>
              <a:rPr lang="ru-RU" sz="2000" dirty="0" err="1">
                <a:solidFill>
                  <a:schemeClr val="tx1"/>
                </a:solidFill>
              </a:rPr>
              <a:t>Chambers</a:t>
            </a:r>
            <a:r>
              <a:rPr lang="ru-RU" sz="2000" dirty="0">
                <a:solidFill>
                  <a:schemeClr val="tx1"/>
                </a:solidFill>
              </a:rPr>
              <a:t> N., </a:t>
            </a:r>
            <a:r>
              <a:rPr lang="ru-RU" sz="2000" dirty="0" err="1">
                <a:solidFill>
                  <a:schemeClr val="tx1"/>
                </a:solidFill>
              </a:rPr>
              <a:t>Jurafsky</a:t>
            </a:r>
            <a:r>
              <a:rPr lang="ru-RU" sz="2000" dirty="0">
                <a:solidFill>
                  <a:schemeClr val="tx1"/>
                </a:solidFill>
              </a:rPr>
              <a:t> D. </a:t>
            </a:r>
            <a:r>
              <a:rPr lang="ru-RU" sz="2000" dirty="0" err="1">
                <a:solidFill>
                  <a:schemeClr val="tx1"/>
                </a:solidFill>
              </a:rPr>
              <a:t>Unsupervised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learning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narrative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event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chains</a:t>
            </a:r>
            <a:r>
              <a:rPr lang="ru-RU" sz="2000" dirty="0">
                <a:solidFill>
                  <a:schemeClr val="tx1"/>
                </a:solidFill>
              </a:rPr>
              <a:t> //</a:t>
            </a:r>
            <a:r>
              <a:rPr lang="ru-RU" sz="2000" dirty="0" err="1">
                <a:solidFill>
                  <a:schemeClr val="tx1"/>
                </a:solidFill>
              </a:rPr>
              <a:t>Proceedings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of</a:t>
            </a:r>
            <a:r>
              <a:rPr lang="ru-RU" sz="2000" dirty="0">
                <a:solidFill>
                  <a:schemeClr val="tx1"/>
                </a:solidFill>
              </a:rPr>
              <a:t> ACL-08: HLT. – 2008. – С. 789-797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извлекли из текстов цепочки вида глагол - субъект и глагол – объект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собрали </a:t>
            </a:r>
            <a:r>
              <a:rPr lang="ru-RU" sz="2000" dirty="0" err="1">
                <a:solidFill>
                  <a:schemeClr val="tx1"/>
                </a:solidFill>
              </a:rPr>
              <a:t>корферентные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цепочкис</a:t>
            </a:r>
            <a:r>
              <a:rPr lang="ru-RU" sz="2000" dirty="0">
                <a:solidFill>
                  <a:schemeClr val="tx1"/>
                </a:solidFill>
              </a:rPr>
              <a:t> помощью </a:t>
            </a:r>
            <a:r>
              <a:rPr lang="ru-RU" sz="2000" dirty="0" err="1">
                <a:solidFill>
                  <a:schemeClr val="tx1"/>
                </a:solidFill>
              </a:rPr>
              <a:t>OpenNLP</a:t>
            </a:r>
            <a:r>
              <a:rPr lang="ru-RU" sz="2000" dirty="0">
                <a:solidFill>
                  <a:schemeClr val="tx1"/>
                </a:solidFill>
              </a:rPr>
              <a:t> парсера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посчитали частоту пар глаголов, у которых </a:t>
            </a:r>
            <a:r>
              <a:rPr lang="ru-RU" sz="2000" dirty="0" err="1">
                <a:solidFill>
                  <a:schemeClr val="tx1"/>
                </a:solidFill>
              </a:rPr>
              <a:t>кореферентные</a:t>
            </a:r>
            <a:r>
              <a:rPr lang="ru-RU" sz="2000" dirty="0">
                <a:solidFill>
                  <a:schemeClr val="tx1"/>
                </a:solidFill>
              </a:rPr>
              <a:t> аргументы с учетом синтаксической роли </a:t>
            </a:r>
            <a:r>
              <a:rPr lang="ru-RU" sz="2000" dirty="0" err="1">
                <a:solidFill>
                  <a:schemeClr val="tx1"/>
                </a:solidFill>
              </a:rPr>
              <a:t>кореферентных</a:t>
            </a:r>
            <a:r>
              <a:rPr lang="ru-RU" sz="2000" dirty="0">
                <a:solidFill>
                  <a:schemeClr val="tx1"/>
                </a:solidFill>
              </a:rPr>
              <a:t>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зафиксировали вершину </a:t>
            </a:r>
            <a:r>
              <a:rPr lang="ru-RU" sz="2000" dirty="0" err="1">
                <a:solidFill>
                  <a:schemeClr val="tx1"/>
                </a:solidFill>
              </a:rPr>
              <a:t>кореферентного</a:t>
            </a:r>
            <a:r>
              <a:rPr lang="ru-RU" sz="2000" dirty="0">
                <a:solidFill>
                  <a:schemeClr val="tx1"/>
                </a:solidFill>
              </a:rPr>
              <a:t> аргумента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граф связей между глаголами на основе </a:t>
            </a:r>
            <a:r>
              <a:rPr lang="ru-RU" sz="2000" b="1" dirty="0">
                <a:solidFill>
                  <a:schemeClr val="tx1"/>
                </a:solidFill>
              </a:rPr>
              <a:t>PMI</a:t>
            </a:r>
          </a:p>
          <a:p>
            <a:pPr>
              <a:spcBef>
                <a:spcPts val="300"/>
              </a:spcBef>
            </a:pPr>
            <a:r>
              <a:rPr lang="ru-RU" sz="2000" dirty="0" err="1">
                <a:solidFill>
                  <a:schemeClr val="tx1"/>
                </a:solidFill>
              </a:rPr>
              <a:t>кластеризовали</a:t>
            </a:r>
            <a:r>
              <a:rPr lang="ru-RU" sz="2000" dirty="0">
                <a:solidFill>
                  <a:schemeClr val="tx1"/>
                </a:solidFill>
              </a:rPr>
              <a:t> глаголы по </a:t>
            </a:r>
            <a:r>
              <a:rPr lang="en-US" sz="2000" dirty="0">
                <a:solidFill>
                  <a:schemeClr val="tx1"/>
                </a:solidFill>
              </a:rPr>
              <a:t>PMI</a:t>
            </a:r>
            <a:r>
              <a:rPr lang="ru-RU" sz="2000" dirty="0">
                <a:solidFill>
                  <a:schemeClr val="tx1"/>
                </a:solidFill>
              </a:rPr>
              <a:t> с учетом частоты вершин аргументов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построили функцию близости для глаголов, у которых совпали субъекты или объекты</a:t>
            </a:r>
          </a:p>
          <a:p>
            <a:pPr>
              <a:spcBef>
                <a:spcPts val="300"/>
              </a:spcBef>
            </a:pPr>
            <a:r>
              <a:rPr lang="ru-RU" sz="2000" dirty="0">
                <a:solidFill>
                  <a:schemeClr val="tx1"/>
                </a:solidFill>
              </a:rPr>
              <a:t>для каждого кластера выделились ограничения на семантические типы аргументов (автоматически) (например, </a:t>
            </a:r>
            <a:r>
              <a:rPr lang="en-US" sz="2000" dirty="0">
                <a:solidFill>
                  <a:schemeClr val="tx1"/>
                </a:solidFill>
              </a:rPr>
              <a:t>DO</a:t>
            </a:r>
            <a:r>
              <a:rPr lang="ru-RU" sz="2000" dirty="0">
                <a:solidFill>
                  <a:schemeClr val="tx1"/>
                </a:solidFill>
              </a:rPr>
              <a:t> для </a:t>
            </a:r>
            <a:r>
              <a:rPr lang="en-US" sz="2000" i="1" dirty="0">
                <a:solidFill>
                  <a:schemeClr val="tx1"/>
                </a:solidFill>
              </a:rPr>
              <a:t>push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dirty="0">
                <a:solidFill>
                  <a:schemeClr val="tx1"/>
                </a:solidFill>
              </a:rPr>
              <a:t>S </a:t>
            </a:r>
            <a:r>
              <a:rPr lang="ru-RU" sz="2000" dirty="0">
                <a:solidFill>
                  <a:schemeClr val="tx1"/>
                </a:solidFill>
              </a:rPr>
              <a:t>для </a:t>
            </a:r>
            <a:r>
              <a:rPr lang="en-US" sz="2000" i="1" dirty="0">
                <a:solidFill>
                  <a:schemeClr val="tx1"/>
                </a:solidFill>
              </a:rPr>
              <a:t>fall -&gt; people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942223"/>
      </p:ext>
    </p:extLst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9608" y="1537803"/>
            <a:ext cx="3999512" cy="4286251"/>
          </a:xfrm>
        </p:spPr>
        <p:txBody>
          <a:bodyPr/>
          <a:lstStyle/>
          <a:p>
            <a:pPr marL="50799" indent="0">
              <a:buNone/>
            </a:pPr>
            <a:r>
              <a:rPr lang="ru-RU" sz="2400" dirty="0"/>
              <a:t>Метод, основанный на </a:t>
            </a:r>
            <a:r>
              <a:rPr lang="ru-RU" sz="2400" dirty="0" err="1"/>
              <a:t>кореферентных</a:t>
            </a:r>
            <a:r>
              <a:rPr lang="ru-RU" sz="2400" dirty="0"/>
              <a:t> цепочках</a:t>
            </a:r>
          </a:p>
          <a:p>
            <a:r>
              <a:rPr lang="en-US" sz="2400" b="1" dirty="0"/>
              <a:t>Query:</a:t>
            </a:r>
            <a:r>
              <a:rPr lang="en-US" sz="2400" dirty="0"/>
              <a:t> [lemma="</a:t>
            </a:r>
            <a:r>
              <a:rPr lang="ru-RU" sz="2400" dirty="0"/>
              <a:t>авария"][]{0,5}[</a:t>
            </a:r>
            <a:r>
              <a:rPr lang="en-US" sz="2400" dirty="0"/>
              <a:t>lemma="\.|\,"]</a:t>
            </a:r>
            <a:r>
              <a:rPr lang="ru-RU" sz="2400" dirty="0"/>
              <a:t>; </a:t>
            </a:r>
          </a:p>
          <a:p>
            <a:r>
              <a:rPr lang="en-US" sz="2400" b="1" dirty="0" err="1"/>
              <a:t>Colloc</a:t>
            </a:r>
            <a:r>
              <a:rPr lang="en-US" sz="2400" b="1" dirty="0"/>
              <a:t>:</a:t>
            </a:r>
            <a:r>
              <a:rPr lang="en-US" sz="2400" dirty="0"/>
              <a:t> left=0, right=5; </a:t>
            </a:r>
            <a:r>
              <a:rPr lang="en-US" sz="2400" b="1" dirty="0"/>
              <a:t>Filter:</a:t>
            </a:r>
            <a:r>
              <a:rPr lang="en-US" sz="2400" dirty="0"/>
              <a:t> V.*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ru-RU" sz="2400" dirty="0"/>
          </a:p>
          <a:p>
            <a:pPr marL="50799" indent="0">
              <a:buNone/>
            </a:pPr>
            <a:endParaRPr lang="ru-RU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/>
              <a:pPr>
                <a:spcBef>
                  <a:spcPts val="0"/>
                </a:spcBef>
                <a:spcAft>
                  <a:spcPts val="0"/>
                </a:spcAft>
              </a:pPr>
              <a:t>122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20071" y="1471481"/>
          <a:ext cx="7197794" cy="468893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598897">
                  <a:extLst>
                    <a:ext uri="{9D8B030D-6E8A-4147-A177-3AD203B41FA5}">
                      <a16:colId xmlns:a16="http://schemas.microsoft.com/office/drawing/2014/main" val="920948193"/>
                    </a:ext>
                  </a:extLst>
                </a:gridCol>
                <a:gridCol w="1142436">
                  <a:extLst>
                    <a:ext uri="{9D8B030D-6E8A-4147-A177-3AD203B41FA5}">
                      <a16:colId xmlns:a16="http://schemas.microsoft.com/office/drawing/2014/main" val="2124601816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128221106"/>
                    </a:ext>
                  </a:extLst>
                </a:gridCol>
                <a:gridCol w="1047608">
                  <a:extLst>
                    <a:ext uri="{9D8B030D-6E8A-4147-A177-3AD203B41FA5}">
                      <a16:colId xmlns:a16="http://schemas.microsoft.com/office/drawing/2014/main" val="3638398920"/>
                    </a:ext>
                  </a:extLst>
                </a:gridCol>
              </a:tblGrid>
              <a:tr h="3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Collocation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Joint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Freq2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LL 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044516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погибнуть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13240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17.3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406686170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произойти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33234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15.67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07808249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случиться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24991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624423056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пострадать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4748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30172998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. ~~ врезаться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1680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526796322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въехать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1739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982793559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быть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1859663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5.29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731359974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потерять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21965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386327827"/>
                  </a:ext>
                </a:extLst>
              </a:tr>
              <a:tr h="4297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авария , ~~ привести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34958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1512696104"/>
                  </a:ext>
                </a:extLst>
              </a:tr>
              <a:tr h="4424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авария , ~~ происходить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46922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41" marR="12641" marT="12641" marB="0" anchor="ctr"/>
                </a:tc>
                <a:extLst>
                  <a:ext uri="{0D108BD9-81ED-4DB2-BD59-A6C34878D82A}">
                    <a16:rowId xmlns:a16="http://schemas.microsoft.com/office/drawing/2014/main" val="21824656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25BEAAC-918E-4F10-9E64-3C216437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5308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5"/>
            <a:ext cx="10801200" cy="4602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Нарративные схемы – извлечение паттернов цепочек ситуаций </a:t>
            </a:r>
            <a:r>
              <a:rPr lang="en-US" altLang="en-US" sz="2800" dirty="0">
                <a:latin typeface="Times New Roman" panose="02020603050405020304" pitchFamily="18" charset="0"/>
              </a:rPr>
              <a:t>- loglikelihood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D73E04-1B98-4A12-A33F-F373AFA0F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3036"/>
              </p:ext>
            </p:extLst>
          </p:nvPr>
        </p:nvGraphicFramePr>
        <p:xfrm>
          <a:off x="839416" y="2030505"/>
          <a:ext cx="2979314" cy="4267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79314">
                  <a:extLst>
                    <a:ext uri="{9D8B030D-6E8A-4147-A177-3AD203B41FA5}">
                      <a16:colId xmlns:a16="http://schemas.microsoft.com/office/drawing/2014/main" val="2725205208"/>
                    </a:ext>
                  </a:extLst>
                </a:gridCol>
              </a:tblGrid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отекать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7079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ломить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649568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мучать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21837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раскалываться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8906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8641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931554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тошнить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46776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чесаться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4910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кружиться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6021"/>
                  </a:ext>
                </a:extLst>
              </a:tr>
              <a:tr h="276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глотать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7183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D5B6B-2A8C-4882-992D-92D02514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6626"/>
              </p:ext>
            </p:extLst>
          </p:nvPr>
        </p:nvGraphicFramePr>
        <p:xfrm>
          <a:off x="4727848" y="1931627"/>
          <a:ext cx="4772409" cy="404581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74930">
                  <a:extLst>
                    <a:ext uri="{9D8B030D-6E8A-4147-A177-3AD203B41FA5}">
                      <a16:colId xmlns:a16="http://schemas.microsoft.com/office/drawing/2014/main" val="1252111800"/>
                    </a:ext>
                  </a:extLst>
                </a:gridCol>
                <a:gridCol w="797479">
                  <a:extLst>
                    <a:ext uri="{9D8B030D-6E8A-4147-A177-3AD203B41FA5}">
                      <a16:colId xmlns:a16="http://schemas.microsoft.com/office/drawing/2014/main" val="2682020384"/>
                    </a:ext>
                  </a:extLst>
                </a:gridCol>
              </a:tblGrid>
              <a:tr h="2189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ныть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8077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болеть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4476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мерзнуть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87752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. ~~ </a:t>
                      </a:r>
                      <a:r>
                        <a:rPr lang="ru-RU" sz="2000" u="none" strike="noStrike" kern="1200" dirty="0">
                          <a:effectLst/>
                        </a:rPr>
                        <a:t>болеть</a:t>
                      </a:r>
                      <a:endParaRPr lang="ru-RU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94176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кашлять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56279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пожаловаться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78890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лечиться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816018"/>
                  </a:ext>
                </a:extLst>
              </a:tr>
              <a:tr h="4379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ухаживать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15658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болеть , ~~ мучить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01663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болеть , ~~ умирать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6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26557"/>
      </p:ext>
    </p:extLst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39416" y="1412776"/>
            <a:ext cx="9793088" cy="13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ru-RU" altLang="en-US" sz="2800" dirty="0">
                <a:latin typeface="Times New Roman" panose="02020603050405020304" pitchFamily="18" charset="0"/>
              </a:rPr>
              <a:t>Пример 3. </a:t>
            </a:r>
            <a:r>
              <a:rPr lang="en-US" altLang="en-US" sz="2800" dirty="0">
                <a:latin typeface="Times New Roman" panose="02020603050405020304" pitchFamily="18" charset="0"/>
              </a:rPr>
              <a:t>PMI</a:t>
            </a:r>
            <a:r>
              <a:rPr lang="ru-RU" altLang="en-US" sz="2800" dirty="0">
                <a:latin typeface="Times New Roman" panose="02020603050405020304" pitchFamily="18" charset="0"/>
              </a:rPr>
              <a:t> стандартная метрика для фильтрации «шумящих» признаков для обучения</a:t>
            </a:r>
          </a:p>
          <a:p>
            <a:pPr marL="0" indent="0">
              <a:buNone/>
              <a:defRPr/>
            </a:pPr>
            <a:endParaRPr lang="ru-RU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1855AF9-9E5F-4C27-ADDF-60789F1CC81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57601" y="125851"/>
            <a:ext cx="53285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582353"/>
      </p:ext>
    </p:extLst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099468" y="2999613"/>
            <a:ext cx="7993063" cy="1311144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ru-RU" altLang="en-US" sz="3600" b="1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лексем - пары грамматических характеристик -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ru-RU" altLang="en-US" dirty="0">
                <a:latin typeface="Times New Roman" pitchFamily="18" charset="0"/>
              </a:rPr>
              <a:t>пары синтаксических конструкций - пары онтологических элементов </a:t>
            </a:r>
            <a:r>
              <a:rPr lang="en-US" altLang="en-US" dirty="0">
                <a:latin typeface="Times New Roman" pitchFamily="18" charset="0"/>
              </a:rPr>
              <a:t>– </a:t>
            </a:r>
            <a:r>
              <a:rPr lang="ru-RU" altLang="en-US" dirty="0">
                <a:latin typeface="Times New Roman" pitchFamily="18" charset="0"/>
              </a:rPr>
              <a:t>пара: класс-признак  </a:t>
            </a:r>
            <a:r>
              <a:rPr lang="en-US" altLang="en-US" dirty="0">
                <a:latin typeface="Times New Roman" pitchFamily="18" charset="0"/>
              </a:rPr>
              <a:t>etc. </a:t>
            </a:r>
            <a:endParaRPr lang="ru-RU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ru-RU" altLang="en-US" sz="3600" b="1" dirty="0">
              <a:latin typeface="Times New Roman" pitchFamily="18" charset="0"/>
            </a:endParaRPr>
          </a:p>
          <a:p>
            <a:pPr marL="0" indent="0">
              <a:buNone/>
              <a:defRPr/>
            </a:pPr>
            <a:endParaRPr lang="ru-RU" altLang="en-US" sz="3600" b="1" dirty="0">
              <a:latin typeface="Times New Roman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8850" y="1525549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r>
              <a:rPr lang="ru-RU" altLang="en-US" sz="3600" dirty="0">
                <a:latin typeface="Times New Roman" panose="02020603050405020304" pitchFamily="18" charset="0"/>
              </a:rPr>
              <a:t/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F76ADBD-426F-40A2-987F-C4C3DCB6E946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2" y="39987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Объект 2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7" y="4149080"/>
            <a:ext cx="3435499" cy="1440159"/>
          </a:xfrm>
        </p:spPr>
      </p:pic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1193" y="1579170"/>
            <a:ext cx="8064500" cy="18002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Обобщения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>
                <a:latin typeface="Times New Roman" panose="02020603050405020304" pitchFamily="18" charset="0"/>
              </a:rPr>
              <a:t>Вопрос 2.  Какие параметры условий можно менять</a:t>
            </a:r>
            <a:r>
              <a:rPr lang="en-US" altLang="en-US" sz="3600" dirty="0">
                <a:latin typeface="Times New Roman" panose="02020603050405020304" pitchFamily="18" charset="0"/>
              </a:rPr>
              <a:t>?</a:t>
            </a:r>
            <a:r>
              <a:rPr lang="ru-RU" altLang="en-US" sz="3600" dirty="0">
                <a:latin typeface="Times New Roman" panose="02020603050405020304" pitchFamily="18" charset="0"/>
              </a:rPr>
              <a:t/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endParaRPr lang="ru-RU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348414" y="6426201"/>
            <a:ext cx="4319587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9910F18-8D9C-4444-B49F-8F7EA2851E8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12646" name="AutoShape 6" descr="14 + \log_2 Dice \Big(\frac{||w_1,R,w_2||}{||w_1,R,\ast||}, \frac{||w_1,R,w_2||}{||\ast,\ast,w_2||}\Big) = 14 + \log_2 \frac{2 \cdot ||w_1, R, w_2||}{||w_1,R,\ast|| + ||\ast,\ast,w_2||}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9EB2C-4433-4C4B-880E-43B8B4E5DDD8}"/>
              </a:ext>
            </a:extLst>
          </p:cNvPr>
          <p:cNvSpPr txBox="1"/>
          <p:nvPr/>
        </p:nvSpPr>
        <p:spPr>
          <a:xfrm>
            <a:off x="839417" y="3285840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Фильтры с разными ограничениями: частями речи, окнами, др. признаками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При учете синтаксических связей нормализовать по количеству таких связей</a:t>
            </a: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65275"/>
            <a:ext cx="80010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2A93916-35C1-452E-B406-0C75DB390D1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65251"/>
            <a:ext cx="83264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376041E-4CF9-499F-BEF3-A03097AC1F0D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982788"/>
            <a:ext cx="8923338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2AA8B-CC36-4B18-98BB-13D831E9A04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935761" y="116633"/>
            <a:ext cx="496855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Меры ассоциативной связи</a:t>
            </a:r>
          </a:p>
          <a:p>
            <a:pPr>
              <a:defRPr/>
            </a:pPr>
            <a:r>
              <a:rPr lang="ru-RU" altLang="en-US" sz="2800" dirty="0"/>
              <a:t>Другие задачи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Два слова встречаются в тексте рядом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чаще, чем случайно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en-US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Наблюдаемая совместная</a:t>
            </a:r>
            <a:r>
              <a:rPr lang="en-US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частота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в тексте,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больше</a:t>
            </a:r>
            <a:r>
              <a:rPr lang="ru-RU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, </a:t>
            </a:r>
            <a:r>
              <a:rPr lang="ru-RU" altLang="en-US" sz="36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чем </a:t>
            </a:r>
            <a:r>
              <a:rPr lang="ru-RU" altLang="en-US" sz="3600" b="1" u="sng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ожидаемая</a:t>
            </a:r>
            <a:endParaRPr lang="en-US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&gt;&gt;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 P(W</a:t>
            </a:r>
            <a:r>
              <a:rPr lang="en-US" altLang="en-US" sz="3600" baseline="-250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en-US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)</a:t>
            </a:r>
            <a:endParaRPr lang="ru-RU" altLang="en-US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3600" b="1" u="sng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marL="609600" indent="-60960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B075F1-C882-4A98-A61B-EA4A8E3C0E2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9526"/>
            <a:ext cx="4872038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51088" y="1122364"/>
            <a:ext cx="7561262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based 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или «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statistically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oriented</a:t>
            </a:r>
            <a:r>
              <a:rPr lang="ru-RU" altLang="en-US" sz="2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sz="2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Manning C., </a:t>
            </a:r>
            <a:r>
              <a:rPr lang="en-US" dirty="0" err="1"/>
              <a:t>Schutze</a:t>
            </a:r>
            <a:r>
              <a:rPr lang="en-US" dirty="0"/>
              <a:t> H. Collocations // Manning C., </a:t>
            </a:r>
            <a:r>
              <a:rPr lang="en-US" dirty="0" err="1"/>
              <a:t>Schutze</a:t>
            </a:r>
            <a:r>
              <a:rPr lang="en-US" dirty="0"/>
              <a:t> </a:t>
            </a:r>
            <a:r>
              <a:rPr lang="en-US" dirty="0" err="1"/>
              <a:t>H.Foundations</a:t>
            </a:r>
            <a:r>
              <a:rPr lang="en-US" dirty="0"/>
              <a:t> of </a:t>
            </a:r>
            <a:r>
              <a:rPr lang="en-US" dirty="0" err="1"/>
              <a:t>Statictical</a:t>
            </a:r>
            <a:r>
              <a:rPr lang="en-US" dirty="0"/>
              <a:t> Natural Language Processing, </a:t>
            </a:r>
            <a:r>
              <a:rPr lang="en-US" dirty="0" smtClean="0"/>
              <a:t>2002</a:t>
            </a:r>
            <a:endParaRPr lang="ru-RU" dirty="0" smtClean="0"/>
          </a:p>
          <a:p>
            <a:r>
              <a:rPr lang="ru-RU" dirty="0"/>
              <a:t>И. О. </a:t>
            </a:r>
            <a:r>
              <a:rPr lang="ru-RU" dirty="0" smtClean="0"/>
              <a:t>Кузнецов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smtClean="0"/>
              <a:t>Автоматическое </a:t>
            </a:r>
            <a:r>
              <a:rPr lang="ru-RU" dirty="0"/>
              <a:t>извлечение </a:t>
            </a:r>
            <a:r>
              <a:rPr lang="ru-RU" dirty="0" err="1"/>
              <a:t>двусловных</a:t>
            </a:r>
            <a:r>
              <a:rPr lang="ru-RU" dirty="0"/>
              <a:t> терминов по тематике "</a:t>
            </a:r>
            <a:r>
              <a:rPr lang="ru-RU" dirty="0" err="1"/>
              <a:t>Нанотехнологии</a:t>
            </a:r>
            <a:r>
              <a:rPr lang="ru-RU" dirty="0"/>
              <a:t> в медицине" на основе корпусных данных  // Научно-техническая информация. </a:t>
            </a:r>
            <a:r>
              <a:rPr lang="ru-RU" dirty="0"/>
              <a:t>- 2013. - № 5. - С. 25-33. : Ил.: 8 табл. - </a:t>
            </a:r>
            <a:r>
              <a:rPr lang="ru-RU" dirty="0" err="1"/>
              <a:t>Библиогр</a:t>
            </a:r>
            <a:r>
              <a:rPr lang="ru-RU" dirty="0"/>
              <a:t>.: с. 32-33 (6 назв. ) . </a:t>
            </a:r>
            <a:r>
              <a:rPr lang="ru-RU" dirty="0"/>
              <a:t>- ISSN </a:t>
            </a:r>
            <a:r>
              <a:rPr lang="ru-RU" dirty="0" smtClean="0"/>
              <a:t>0548-0027</a:t>
            </a:r>
            <a:endParaRPr lang="en-US" dirty="0" smtClean="0"/>
          </a:p>
          <a:p>
            <a:r>
              <a:rPr lang="ru-RU" dirty="0"/>
              <a:t>Сравнения двух методов автоматического извлечения участников события из неструктурированных источников / Ю. С. </a:t>
            </a:r>
            <a:r>
              <a:rPr lang="ru-RU" dirty="0" err="1"/>
              <a:t>Акинина</a:t>
            </a:r>
            <a:r>
              <a:rPr lang="ru-RU" dirty="0"/>
              <a:t>, И. О. </a:t>
            </a:r>
            <a:r>
              <a:rPr lang="ru-RU" b="1" dirty="0"/>
              <a:t>Кузнецов</a:t>
            </a:r>
            <a:r>
              <a:rPr lang="ru-RU" dirty="0"/>
              <a:t>, С. Ю. </a:t>
            </a:r>
            <a:r>
              <a:rPr lang="ru-RU" dirty="0" err="1"/>
              <a:t>Толдова</a:t>
            </a:r>
            <a:r>
              <a:rPr lang="ru-RU" dirty="0"/>
              <a:t> // Научно-техническая информация. - 2013. - </a:t>
            </a:r>
            <a:r>
              <a:rPr lang="ru-RU" b="1" dirty="0"/>
              <a:t>№ 6</a:t>
            </a:r>
            <a:r>
              <a:rPr lang="ru-RU" dirty="0"/>
              <a:t>. - С. 24-34. . - </a:t>
            </a:r>
            <a:r>
              <a:rPr lang="ru-RU" dirty="0" err="1"/>
              <a:t>Библиогр</a:t>
            </a:r>
            <a:r>
              <a:rPr lang="ru-RU" dirty="0"/>
              <a:t>.: с. 33-34 (29 назв. ) . - ISSN 0548-0027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8864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Ссылки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0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latin typeface="Times New Roman" pitchFamily="18" charset="0"/>
              </a:rPr>
              <a:t>Из определения следует, что надо: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 искать «попутчика» - кандидата на </a:t>
            </a:r>
            <a:r>
              <a:rPr lang="ru-RU" altLang="en-US" b="1" u="sng" dirty="0" err="1">
                <a:latin typeface="Times New Roman" pitchFamily="18" charset="0"/>
              </a:rPr>
              <a:t>коллокат</a:t>
            </a:r>
            <a:endParaRPr lang="ru-RU" altLang="en-US" b="1" u="sng" dirty="0">
              <a:latin typeface="Times New Roman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en-US" dirty="0">
                <a:latin typeface="Times New Roman" pitchFamily="18" charset="0"/>
              </a:rPr>
              <a:t>определить, что значит – «чаще, чем случайно»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Кто кандидат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?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 </a:t>
            </a:r>
            <a:r>
              <a:rPr lang="ru-RU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Как измерить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ru-RU" altLang="en-US" sz="2800" dirty="0">
                <a:latin typeface="Times New Roman" pitchFamily="18" charset="0"/>
              </a:rPr>
              <a:t>«чаще, чем случайно»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?</a:t>
            </a:r>
            <a:endParaRPr lang="ru-RU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1371600" lvl="3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dirty="0">
              <a:latin typeface="Times New Roman" pitchFamily="18" charset="0"/>
            </a:endParaRPr>
          </a:p>
          <a:p>
            <a:pPr marL="1828800" lvl="4" indent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altLang="en-US" sz="1200" dirty="0">
              <a:latin typeface="Times New Roman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55AE07A-90AC-4795-9189-8BBDF11D503E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" name="Notched Right Arrow 1"/>
          <p:cNvSpPr>
            <a:spLocks noChangeArrowheads="1"/>
          </p:cNvSpPr>
          <p:nvPr/>
        </p:nvSpPr>
        <p:spPr bwMode="auto">
          <a:xfrm>
            <a:off x="4151313" y="2997201"/>
            <a:ext cx="2087562" cy="576263"/>
          </a:xfrm>
          <a:prstGeom prst="notchedRigh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63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51384" y="1341438"/>
            <a:ext cx="11161240" cy="4608512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</a:rPr>
              <a:t>! При лингвистическом подходе пары вида: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месяц год</a:t>
            </a:r>
            <a:r>
              <a:rPr lang="ru-RU" altLang="en-US" sz="2800" dirty="0">
                <a:latin typeface="Times New Roman" panose="02020603050405020304" pitchFamily="18" charset="0"/>
              </a:rPr>
              <a:t>, </a:t>
            </a:r>
            <a:r>
              <a:rPr lang="ru-RU" altLang="en-US" sz="2800" i="1" dirty="0">
                <a:latin typeface="Times New Roman" panose="02020603050405020304" pitchFamily="18" charset="0"/>
              </a:rPr>
              <a:t>рубить дрова – </a:t>
            </a:r>
            <a:r>
              <a:rPr lang="ru-RU" altLang="en-US" sz="2800" dirty="0">
                <a:latin typeface="Times New Roman" panose="02020603050405020304" pitchFamily="18" charset="0"/>
              </a:rPr>
              <a:t>не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но они устойчиво встречаются в одном контексте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удовлетворяют критерию 6. (вероятность совместной встречаемости значительно выше ожидаемой вероятности совместной встречаемости, если бы они были независимы)</a:t>
            </a: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их полезно выделять для некоторых задач </a:t>
            </a:r>
            <a:r>
              <a:rPr lang="en-US" altLang="en-US" sz="2800" dirty="0">
                <a:latin typeface="Times New Roman" panose="02020603050405020304" pitchFamily="18" charset="0"/>
              </a:rPr>
              <a:t>NLP</a:t>
            </a:r>
            <a:endParaRPr lang="ru-RU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ru-RU" altLang="en-US" sz="2800" dirty="0">
                <a:latin typeface="Times New Roman" panose="02020603050405020304" pitchFamily="18" charset="0"/>
              </a:rPr>
              <a:t>для выделения </a:t>
            </a:r>
            <a:r>
              <a:rPr lang="ru-RU" altLang="en-US" sz="2800" dirty="0" err="1">
                <a:latin typeface="Times New Roman" panose="02020603050405020304" pitchFamily="18" charset="0"/>
              </a:rPr>
              <a:t>коллокаций</a:t>
            </a:r>
            <a:r>
              <a:rPr lang="ru-RU" altLang="en-US" sz="2800" dirty="0">
                <a:latin typeface="Times New Roman" panose="02020603050405020304" pitchFamily="18" charset="0"/>
              </a:rPr>
              <a:t> и др. типов ассоциативных связей применяют специальные меры ассоциативной связи</a:t>
            </a:r>
          </a:p>
          <a:p>
            <a:pPr marL="609600" indent="-609600" eaLnBrk="1" hangingPunct="1">
              <a:buNone/>
            </a:pP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CE5B629-73F5-4A11-BE29-D9D255C94E1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4011247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ассоциатинвой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связи (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measures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Ассоциативные связи (принадлежность одному семантическому полю):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больной – сестра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 – деньги – кредит - ограбление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река – плавать – лодка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«Тезаурусные» виды семантической связи (синонимы, антонимы,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гиперонимы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.т.п.)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Устойчивые словосочетания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collocations):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tea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.*powerful tea, a stiff breath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??a </a:t>
            </a:r>
            <a:r>
              <a:rPr lang="en-US" altLang="en-US" sz="2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sriff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wind, 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strong breath – a strong wind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проронить слово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 и ночь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с другом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разбить сердце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ср. *</a:t>
            </a:r>
            <a:r>
              <a:rPr lang="ru-RU" alt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сломать сердце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597833C-0180-47ED-91F8-3BD75FE828C7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21228974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991544" y="1268760"/>
            <a:ext cx="8424936" cy="508759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800" b="1" dirty="0">
                <a:latin typeface="Times New Roman" panose="02020603050405020304" pitchFamily="18" charset="0"/>
              </a:rPr>
              <a:t>Конструкции: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b="1" i="1" dirty="0">
                <a:latin typeface="Times New Roman" panose="02020603050405020304" pitchFamily="18" charset="0"/>
              </a:rPr>
              <a:t>плакать</a:t>
            </a:r>
            <a:r>
              <a:rPr lang="ru-RU" altLang="en-US" i="1" dirty="0">
                <a:latin typeface="Times New Roman" panose="02020603050405020304" pitchFamily="18" charset="0"/>
              </a:rPr>
              <a:t> безутешным </a:t>
            </a:r>
            <a:r>
              <a:rPr lang="ru-RU" altLang="en-US" b="1" i="1" dirty="0">
                <a:latin typeface="Times New Roman" panose="02020603050405020304" pitchFamily="18" charset="0"/>
              </a:rPr>
              <a:t>плач</a:t>
            </a:r>
            <a:r>
              <a:rPr lang="ru-RU" altLang="en-US" i="1" dirty="0">
                <a:latin typeface="Times New Roman" panose="02020603050405020304" pitchFamily="18" charset="0"/>
              </a:rPr>
              <a:t>ем -</a:t>
            </a:r>
            <a:r>
              <a:rPr lang="en-US" altLang="en-US" i="1" dirty="0">
                <a:latin typeface="Times New Roman" panose="02020603050405020304" pitchFamily="18" charset="0"/>
              </a:rPr>
              <a:t>&gt;</a:t>
            </a:r>
            <a:r>
              <a:rPr lang="ru-RU" altLang="en-US" i="1" dirty="0">
                <a:latin typeface="Times New Roman" panose="02020603050405020304" pitchFamily="18" charset="0"/>
              </a:rPr>
              <a:t> плакать Х-</a:t>
            </a:r>
            <a:r>
              <a:rPr lang="ru-RU" altLang="en-US" i="1" dirty="0" err="1">
                <a:latin typeface="Times New Roman" panose="02020603050405020304" pitchFamily="18" charset="0"/>
              </a:rPr>
              <a:t>ым</a:t>
            </a:r>
            <a:r>
              <a:rPr lang="ru-RU" altLang="en-US" i="1" dirty="0">
                <a:latin typeface="Times New Roman" panose="02020603050405020304" pitchFamily="18" charset="0"/>
              </a:rPr>
              <a:t> плачем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А мне по барабану -</a:t>
            </a:r>
            <a:r>
              <a:rPr lang="en-US" altLang="en-US" i="1" dirty="0">
                <a:latin typeface="Times New Roman" panose="02020603050405020304" pitchFamily="18" charset="0"/>
              </a:rPr>
              <a:t>&gt; </a:t>
            </a:r>
            <a:r>
              <a:rPr lang="ru-RU" altLang="en-US" i="1" dirty="0">
                <a:latin typeface="Times New Roman" panose="02020603050405020304" pitchFamily="18" charset="0"/>
              </a:rPr>
              <a:t>А мне по Х-у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Шаблоны для генерации текстов: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X </a:t>
            </a:r>
            <a:r>
              <a:rPr lang="ru-RU" altLang="en-US" sz="2800" i="1" dirty="0">
                <a:latin typeface="Times New Roman" panose="02020603050405020304" pitchFamily="18" charset="0"/>
              </a:rPr>
              <a:t>зафиксировал рекордное снижение</a:t>
            </a:r>
            <a:r>
              <a:rPr lang="en-US" altLang="en-US" sz="2800" i="1" dirty="0">
                <a:latin typeface="Times New Roman" panose="02020603050405020304" pitchFamily="18" charset="0"/>
              </a:rPr>
              <a:t> /</a:t>
            </a:r>
            <a:r>
              <a:rPr lang="ru-RU" altLang="en-US" sz="2800" i="1" dirty="0" err="1">
                <a:latin typeface="Times New Roman" panose="02020603050405020304" pitchFamily="18" charset="0"/>
              </a:rPr>
              <a:t>повыщение</a:t>
            </a:r>
            <a:r>
              <a:rPr lang="ru-RU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Y</a:t>
            </a:r>
          </a:p>
          <a:p>
            <a:pPr marL="609600" indent="-609600" eaLnBrk="1" hangingPunct="1">
              <a:spcBef>
                <a:spcPts val="1200"/>
              </a:spcBef>
              <a:buNone/>
            </a:pPr>
            <a:r>
              <a:rPr lang="ru-RU" sz="2000" b="1" i="1" dirty="0"/>
              <a:t>Сегодня днем</a:t>
            </a:r>
            <a:r>
              <a:rPr lang="ru-RU" sz="2000" i="1" dirty="0"/>
              <a:t> ожидается </a:t>
            </a:r>
            <a:r>
              <a:rPr lang="ru-RU" sz="2000" i="1" dirty="0">
                <a:solidFill>
                  <a:srgbClr val="FFC000"/>
                </a:solidFill>
              </a:rPr>
              <a:t>пасмурная </a:t>
            </a:r>
            <a:r>
              <a:rPr lang="ru-RU" sz="2000" i="1" dirty="0"/>
              <a:t>погода, </a:t>
            </a:r>
            <a:r>
              <a:rPr lang="ru-RU" sz="2000" i="1" dirty="0">
                <a:solidFill>
                  <a:srgbClr val="FFC000"/>
                </a:solidFill>
              </a:rPr>
              <a:t>-6..-8°</a:t>
            </a:r>
            <a:r>
              <a:rPr lang="ru-RU" sz="2000" i="1" dirty="0"/>
              <a:t>, ветер </a:t>
            </a:r>
            <a:r>
              <a:rPr lang="ru-RU" sz="2000" i="1" dirty="0">
                <a:solidFill>
                  <a:srgbClr val="FFC000"/>
                </a:solidFill>
              </a:rPr>
              <a:t>слабый</a:t>
            </a:r>
            <a:r>
              <a:rPr lang="ru-RU" sz="2000" i="1" dirty="0"/>
              <a:t>. Давление </a:t>
            </a:r>
            <a:r>
              <a:rPr lang="ru-RU" sz="2000" i="1" dirty="0">
                <a:solidFill>
                  <a:srgbClr val="FFC000"/>
                </a:solidFill>
              </a:rPr>
              <a:t>очень высокое</a:t>
            </a:r>
            <a:r>
              <a:rPr lang="ru-RU" sz="2000" i="1" dirty="0"/>
              <a:t>. Геомагнитное поле </a:t>
            </a:r>
            <a:r>
              <a:rPr lang="ru-RU" sz="2000" i="1" dirty="0">
                <a:solidFill>
                  <a:srgbClr val="FFC000"/>
                </a:solidFill>
              </a:rPr>
              <a:t>спокойное</a:t>
            </a:r>
            <a:r>
              <a:rPr lang="ru-RU" sz="2000" i="1" dirty="0"/>
              <a:t>. Вечером -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.</a:t>
            </a:r>
            <a:r>
              <a:rPr lang="en-US" sz="2000" i="1" dirty="0"/>
              <a:t> </a:t>
            </a:r>
            <a:r>
              <a:rPr lang="ru-RU" sz="2000" b="1" i="1" dirty="0"/>
              <a:t>Ближайшей ночью</a:t>
            </a:r>
            <a:r>
              <a:rPr lang="ru-RU" sz="2000" i="1" dirty="0"/>
              <a:t> </a:t>
            </a:r>
            <a:r>
              <a:rPr lang="ru-RU" sz="2000" i="1" dirty="0">
                <a:solidFill>
                  <a:srgbClr val="FFC000"/>
                </a:solidFill>
              </a:rPr>
              <a:t>пасмурная</a:t>
            </a:r>
            <a:r>
              <a:rPr lang="ru-RU" sz="2000" i="1" dirty="0"/>
              <a:t> погода, </a:t>
            </a:r>
            <a:r>
              <a:rPr lang="ru-RU" sz="2000" i="1" dirty="0">
                <a:solidFill>
                  <a:srgbClr val="FFC000"/>
                </a:solidFill>
              </a:rPr>
              <a:t>небольшой снег</a:t>
            </a:r>
            <a:r>
              <a:rPr lang="ru-RU" sz="2000" i="1" dirty="0"/>
              <a:t>, температура </a:t>
            </a:r>
            <a:r>
              <a:rPr lang="ru-RU" sz="2000" i="1" dirty="0">
                <a:solidFill>
                  <a:srgbClr val="FFC000"/>
                </a:solidFill>
              </a:rPr>
              <a:t>-6..-8°. </a:t>
            </a:r>
            <a:r>
              <a:rPr lang="ru-RU" sz="2000" i="1" dirty="0"/>
              <a:t>Давление </a:t>
            </a:r>
            <a:r>
              <a:rPr lang="ru-RU" sz="2000" i="1" dirty="0">
                <a:solidFill>
                  <a:srgbClr val="FFC000"/>
                </a:solidFill>
              </a:rPr>
              <a:t>заметно выше нормы</a:t>
            </a:r>
            <a:r>
              <a:rPr lang="ru-RU" sz="2000" i="1" dirty="0"/>
              <a:t>.</a:t>
            </a:r>
          </a:p>
          <a:p>
            <a:pPr marL="609600" indent="-609600" eaLnBrk="1" hangingPunct="1">
              <a:spcBef>
                <a:spcPts val="600"/>
              </a:spcBef>
              <a:buNone/>
            </a:pPr>
            <a:r>
              <a:rPr lang="ru-RU" altLang="en-US" sz="2200" b="1" dirty="0">
                <a:latin typeface="Times New Roman" panose="02020603050405020304" pitchFamily="18" charset="0"/>
              </a:rPr>
              <a:t>Генерация диалогов</a:t>
            </a: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Вам дать телефон 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X</a:t>
            </a:r>
            <a:endParaRPr lang="ru-RU" altLang="en-US" sz="2200" i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- </a:t>
            </a:r>
            <a:r>
              <a:rPr lang="ru-RU" altLang="en-US" sz="2200" i="1" dirty="0">
                <a:latin typeface="Times New Roman" panose="02020603050405020304" pitchFamily="18" charset="0"/>
              </a:rPr>
              <a:t>Как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ой</a:t>
            </a: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район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проспект</a:t>
            </a:r>
            <a:r>
              <a:rPr lang="en-US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/</a:t>
            </a:r>
            <a:r>
              <a:rPr lang="ru-RU" altLang="en-US" sz="2200" i="1" dirty="0">
                <a:solidFill>
                  <a:srgbClr val="FFC000"/>
                </a:solidFill>
                <a:latin typeface="Times New Roman" panose="02020603050405020304" pitchFamily="18" charset="0"/>
              </a:rPr>
              <a:t>улица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1B9EC62-3FA5-4125-A712-0CAF4FD6DD52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35360" y="1251103"/>
            <a:ext cx="11665296" cy="4895874"/>
          </a:xfrm>
        </p:spPr>
        <p:txBody>
          <a:bodyPr rtlCol="0">
            <a:noAutofit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</a:rPr>
              <a:t>NB. </a:t>
            </a:r>
            <a:r>
              <a:rPr lang="ru-RU" altLang="en-US" sz="2200" dirty="0">
                <a:latin typeface="Times New Roman" panose="02020603050405020304" pitchFamily="18" charset="0"/>
              </a:rPr>
              <a:t>При статистическом подходе выделяются очень разные вещи: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Идиомы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(бить баклуши, </a:t>
            </a:r>
            <a:r>
              <a:rPr lang="en-US" altLang="en-US" sz="2200" i="1" dirty="0">
                <a:latin typeface="Times New Roman" panose="02020603050405020304" pitchFamily="18" charset="0"/>
              </a:rPr>
              <a:t>kill your speed, </a:t>
            </a:r>
            <a:r>
              <a:rPr lang="ru-RU" altLang="en-US" sz="2200" i="1" dirty="0">
                <a:latin typeface="Times New Roman" panose="02020603050405020304" pitchFamily="18" charset="0"/>
              </a:rPr>
              <a:t>до белого каления, бить ключом, зайти в тупик)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endParaRPr lang="ru-RU" altLang="en-US" sz="2200" dirty="0">
              <a:latin typeface="Times New Roman" panose="02020603050405020304" pitchFamily="18" charset="0"/>
            </a:endParaRP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Имена собственные </a:t>
            </a:r>
            <a:r>
              <a:rPr lang="ru-RU" altLang="en-US" sz="2200" i="1" dirty="0">
                <a:latin typeface="Times New Roman" panose="02020603050405020304" pitchFamily="18" charset="0"/>
              </a:rPr>
              <a:t>(Шерлок Холмс, </a:t>
            </a:r>
            <a:r>
              <a:rPr lang="en-US" altLang="en-US" sz="2200" i="1" dirty="0">
                <a:latin typeface="Times New Roman" panose="02020603050405020304" pitchFamily="18" charset="0"/>
              </a:rPr>
              <a:t>New York</a:t>
            </a:r>
            <a:r>
              <a:rPr lang="ru-RU" altLang="en-US" sz="2200" i="1" dirty="0">
                <a:latin typeface="Times New Roman" panose="02020603050405020304" pitchFamily="18" charset="0"/>
              </a:rPr>
              <a:t>, Российская Федерация, НИУ ВШЭ)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Термины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(естественный язык, линейная зависимость, фразеологическое сращение, железная дорога)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Фразовые глаголы</a:t>
            </a:r>
            <a:r>
              <a:rPr lang="ru-RU" altLang="en-US" sz="2200" i="1" dirty="0">
                <a:latin typeface="Times New Roman" panose="02020603050405020304" pitchFamily="18" charset="0"/>
              </a:rPr>
              <a:t>, </a:t>
            </a:r>
            <a:r>
              <a:rPr lang="ru-RU" altLang="en-US" sz="2200" dirty="0">
                <a:latin typeface="Times New Roman" panose="02020603050405020304" pitchFamily="18" charset="0"/>
              </a:rPr>
              <a:t>устойчивые паттерны с предлогами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look after, </a:t>
            </a:r>
            <a:r>
              <a:rPr lang="ru-RU" altLang="en-US" sz="2200" i="1" dirty="0">
                <a:latin typeface="Times New Roman" panose="02020603050405020304" pitchFamily="18" charset="0"/>
              </a:rPr>
              <a:t>рассказать о, директор по, выйти из)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Лексические функции, сочетания с легкими глаголами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(принимать решение, беспробудно пьяный, абсолютно безвредный)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dirty="0">
                <a:latin typeface="Times New Roman" panose="02020603050405020304" pitchFamily="18" charset="0"/>
              </a:rPr>
              <a:t>«Типичный» аргументы предиката </a:t>
            </a:r>
            <a:r>
              <a:rPr lang="ru-RU" altLang="en-US" sz="2200" i="1" dirty="0">
                <a:latin typeface="Times New Roman" panose="02020603050405020304" pitchFamily="18" charset="0"/>
              </a:rPr>
              <a:t>(рубить дрова, ловить рыбу)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Контекстно ассоциированные лексемы </a:t>
            </a:r>
            <a:r>
              <a:rPr lang="ru-RU" altLang="en-US" sz="2200" i="1" dirty="0">
                <a:latin typeface="Times New Roman" panose="02020603050405020304" pitchFamily="18" charset="0"/>
              </a:rPr>
              <a:t>(месяц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i="1" dirty="0">
                <a:latin typeface="Times New Roman" panose="02020603050405020304" pitchFamily="18" charset="0"/>
              </a:rPr>
              <a:t>год, врач больной, </a:t>
            </a:r>
            <a:r>
              <a:rPr lang="ru-RU" altLang="en-US" sz="2200" dirty="0">
                <a:latin typeface="Times New Roman" panose="02020603050405020304" pitchFamily="18" charset="0"/>
              </a:rPr>
              <a:t>часто актанты одного фрейма</a:t>
            </a:r>
            <a:r>
              <a:rPr lang="ru-RU" altLang="en-US" sz="2200" i="1" dirty="0">
                <a:latin typeface="Times New Roman" panose="02020603050405020304" pitchFamily="18" charset="0"/>
              </a:rPr>
              <a:t>)</a:t>
            </a:r>
            <a:r>
              <a:rPr lang="ru-RU" altLang="en-US" sz="2200" dirty="0">
                <a:latin typeface="Times New Roman" panose="02020603050405020304" pitchFamily="18" charset="0"/>
              </a:rPr>
              <a:t> </a:t>
            </a:r>
          </a:p>
          <a:p>
            <a:pPr marL="628650" indent="-514350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altLang="en-US" sz="2200" dirty="0">
                <a:latin typeface="Times New Roman" panose="02020603050405020304" pitchFamily="18" charset="0"/>
              </a:rPr>
              <a:t>Конструкции </a:t>
            </a:r>
            <a:r>
              <a:rPr lang="ru-RU" altLang="en-US" sz="2200" i="1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>
                <a:latin typeface="Times New Roman" panose="02020603050405020304" pitchFamily="18" charset="0"/>
              </a:rPr>
              <a:t>X – </a:t>
            </a:r>
            <a:r>
              <a:rPr lang="ru-RU" altLang="en-US" sz="2200" i="1" dirty="0">
                <a:latin typeface="Times New Roman" panose="02020603050405020304" pitchFamily="18" charset="0"/>
              </a:rPr>
              <a:t>типичный представитель семейства У. Произрастает в районах У…)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67FAB3D-8F32-41DC-B4DE-DCF3E6A6FDE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статистику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spc="-100" dirty="0">
                <a:ea typeface="+mj-ea"/>
                <a:cs typeface="+mj-cs"/>
              </a:rPr>
              <a:t>1.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Выделение кандидатов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Window-based (linear)</a:t>
            </a:r>
          </a:p>
          <a:p>
            <a:pPr marL="548640" lvl="2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grammatical templates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Syntax-based</a:t>
            </a:r>
          </a:p>
          <a:p>
            <a:pPr marL="0" indent="0">
              <a:buNone/>
              <a:defRPr/>
            </a:pPr>
            <a:r>
              <a:rPr lang="en-US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ru-RU" sz="2800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Ранжирование по весу</a:t>
            </a:r>
            <a:endParaRPr lang="en-US" sz="2800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r>
              <a:rPr lang="ru-RU" b="1" spc="-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Дополнительные признаки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часть речи (морфологические характеристики)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ограничения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endParaRPr lang="ru-RU" b="1" spc="-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A46494C-82F5-4322-AD3B-B6EDD68FCEE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79135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altLang="en-US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значение</a:t>
            </a:r>
          </a:p>
          <a:p>
            <a:pPr lvl="1"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на статистику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</a:t>
            </a:r>
          </a:p>
          <a:p>
            <a:pPr eaLnBrk="1" hangingPunct="1"/>
            <a:r>
              <a:rPr lang="ru-RU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подходы</a:t>
            </a:r>
          </a:p>
          <a:p>
            <a:pPr eaLnBrk="1" hangingPunct="1"/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применения мер ассоциативной связи в разных задачах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38400" y="15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47529" y="1400175"/>
            <a:ext cx="7993063" cy="4608512"/>
          </a:xfrm>
        </p:spPr>
        <p:txBody>
          <a:bodyPr/>
          <a:lstStyle/>
          <a:p>
            <a:pPr>
              <a:defRPr/>
            </a:pPr>
            <a:r>
              <a:rPr lang="ru-RU">
                <a:cs typeface="Times New Roman" panose="02020603050405020304" pitchFamily="18" charset="0"/>
              </a:rPr>
              <a:t>Компьютерная лексикография с использованием больших корпусов текстов: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Biber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Brent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Hindle &amp;Rooth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Pustejovsky 1993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Smadja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Sinclair</a:t>
            </a:r>
            <a:r>
              <a:rPr lang="ru-RU">
                <a:cs typeface="Times New Roman" panose="02020603050405020304" pitchFamily="18" charset="0"/>
              </a:rPr>
              <a:t> – </a:t>
            </a:r>
            <a:r>
              <a:rPr lang="en-US">
                <a:cs typeface="Times New Roman" panose="02020603050405020304" pitchFamily="18" charset="0"/>
              </a:rPr>
              <a:t>COBUILD</a:t>
            </a:r>
            <a:r>
              <a:rPr lang="ru-RU">
                <a:cs typeface="Times New Roman" panose="02020603050405020304" pitchFamily="18" charset="0"/>
              </a:rPr>
              <a:t> – словарь, основанный на большом корпусе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A</a:t>
            </a:r>
            <a:r>
              <a:rPr lang="ru-RU">
                <a:cs typeface="Times New Roman" panose="02020603050405020304" pitchFamily="18" charset="0"/>
              </a:rPr>
              <a:t>.</a:t>
            </a:r>
            <a:r>
              <a:rPr lang="en-US">
                <a:cs typeface="Times New Roman" panose="02020603050405020304" pitchFamily="18" charset="0"/>
              </a:rPr>
              <a:t>Kilgariff</a:t>
            </a:r>
            <a:endParaRPr lang="en-GB"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>
                <a:cs typeface="Times New Roman" panose="02020603050405020304" pitchFamily="18" charset="0"/>
              </a:rPr>
              <a:t>Church</a:t>
            </a:r>
            <a:r>
              <a:rPr lang="ru-RU">
                <a:cs typeface="Times New Roman" panose="02020603050405020304" pitchFamily="18" charset="0"/>
              </a:rPr>
              <a:t>&amp;</a:t>
            </a:r>
            <a:r>
              <a:rPr lang="en-US">
                <a:cs typeface="Times New Roman" panose="02020603050405020304" pitchFamily="18" charset="0"/>
              </a:rPr>
              <a:t>Hanks</a:t>
            </a: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"/>
            <a:ext cx="9109075" cy="1052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выделения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коллокаций</a:t>
            </a:r>
            <a:endParaRPr lang="ru-RU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DF32977-10AE-447C-96DF-64DBF740F766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7314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корпус текстов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выделить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(ассоциированные лексемы)</a:t>
            </a:r>
          </a:p>
          <a:p>
            <a:r>
              <a:rPr lang="ru-RU" dirty="0"/>
              <a:t> </a:t>
            </a:r>
            <a:r>
              <a:rPr lang="en-US" dirty="0"/>
              <a:t>w1 w2 … </a:t>
            </a:r>
            <a:r>
              <a:rPr lang="en-US" dirty="0" err="1"/>
              <a:t>wn</a:t>
            </a:r>
            <a:r>
              <a:rPr lang="en-US" dirty="0"/>
              <a:t>…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Генерация кандидатов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Применение некоторой меры ассоциативной связи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меры (веса,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статистики)) к конкретной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3. ранжирование пар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0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генерировать пары: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просто брать биграммы, но лексические функции, конструкции и т.п. могут быть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разрывны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нас могут интересовать специфические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только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оценочное прилагательное + существительное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Фиксируем некоторую лемму корпуса: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«ключевое» слово (слово, для которого мы в данный момент генерируем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пары;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кандидат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91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или лексем? </a:t>
            </a: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лексем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коллокация</a:t>
            </a:r>
            <a:endParaRPr lang="en-US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бросить </a:t>
            </a:r>
            <a:r>
              <a:rPr lang="en-US" altLang="en-US" sz="2800" i="1" dirty="0">
                <a:latin typeface="Times New Roman" panose="02020603050405020304" pitchFamily="18" charset="0"/>
              </a:rPr>
              <a:t>[</a:t>
            </a:r>
            <a:r>
              <a:rPr lang="ru-RU" altLang="en-US" sz="2800" i="1" dirty="0">
                <a:latin typeface="Times New Roman" panose="02020603050405020304" pitchFamily="18" charset="0"/>
              </a:rPr>
              <a:t>испепеляющий</a:t>
            </a:r>
            <a:r>
              <a:rPr lang="en-US" altLang="en-US" sz="2800" i="1" dirty="0">
                <a:latin typeface="Times New Roman" panose="02020603050405020304" pitchFamily="18" charset="0"/>
              </a:rPr>
              <a:t>]</a:t>
            </a:r>
            <a:r>
              <a:rPr lang="ru-RU" altLang="en-US" sz="2800" i="1" dirty="0">
                <a:latin typeface="Times New Roman" panose="02020603050405020304" pitchFamily="18" charset="0"/>
              </a:rPr>
              <a:t> взгляд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en-US" sz="2800" dirty="0">
                <a:latin typeface="Times New Roman" panose="02020603050405020304" pitchFamily="18" charset="0"/>
              </a:rPr>
              <a:t>сочетание словоформ – </a:t>
            </a:r>
            <a:r>
              <a:rPr lang="ru-RU" altLang="en-US" sz="2800" u="sng" dirty="0" err="1">
                <a:latin typeface="Times New Roman" panose="02020603050405020304" pitchFamily="18" charset="0"/>
              </a:rPr>
              <a:t>коллигация</a:t>
            </a:r>
            <a:endParaRPr lang="ru-RU" altLang="en-US" sz="2800" u="sng" dirty="0">
              <a:latin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(</a:t>
            </a:r>
            <a:r>
              <a:rPr lang="ru-RU" altLang="en-US" sz="2800" i="1" dirty="0">
                <a:latin typeface="Times New Roman" panose="02020603050405020304" pitchFamily="18" charset="0"/>
              </a:rPr>
              <a:t>на пару часов, в ходе… , по причине…</a:t>
            </a:r>
            <a:r>
              <a:rPr lang="en-US" altLang="en-US" sz="2800" i="1" dirty="0">
                <a:latin typeface="Times New Roman" panose="02020603050405020304" pitchFamily="18" charset="0"/>
              </a:rPr>
              <a:t>)</a:t>
            </a:r>
            <a:endParaRPr lang="ru-RU" altLang="en-US" sz="2800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sz="4000" u="sng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27D79C4A-57B8-4FB0-BF25-8613866E17C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614613" y="-96838"/>
            <a:ext cx="78486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Могут быть знаки препинания </a:t>
            </a:r>
          </a:p>
          <a:p>
            <a:pPr marL="609600" indent="-609600" algn="ctr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внутри </a:t>
            </a:r>
            <a:r>
              <a:rPr lang="ru-RU" altLang="en-US" b="1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b="1" dirty="0">
                <a:latin typeface="Times New Roman" panose="02020603050405020304" pitchFamily="18" charset="0"/>
              </a:rPr>
              <a:t>?</a:t>
            </a:r>
          </a:p>
          <a:p>
            <a:pPr marL="609600" indent="-609600" eaLnBrk="1" hangingPunct="1">
              <a:buNone/>
            </a:pPr>
            <a:r>
              <a:rPr lang="ru-RU" altLang="en-US" b="1" dirty="0">
                <a:latin typeface="Times New Roman" panose="02020603050405020304" pitchFamily="18" charset="0"/>
              </a:rPr>
              <a:t>Но</a:t>
            </a:r>
          </a:p>
          <a:p>
            <a:pPr marL="609600" indent="-609600" eaLnBrk="1" hangingPunct="1"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Решение, которое принято на высшем уровне</a:t>
            </a: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3FAAC05-0F32-4D6E-BB1C-14FF93B7876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Слова стоят сразу друг за другом или возможно расстояние?</a:t>
            </a: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окно – в пределах скольких слов ищем </a:t>
            </a:r>
            <a:r>
              <a:rPr lang="ru-RU" altLang="en-US" dirty="0" err="1">
                <a:latin typeface="Times New Roman" panose="02020603050405020304" pitchFamily="18" charset="0"/>
              </a:rPr>
              <a:t>коллокат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расстояние между словами - </a:t>
            </a:r>
            <a:r>
              <a:rPr lang="en-US" altLang="en-US" i="1" dirty="0">
                <a:latin typeface="Times New Roman" panose="02020603050405020304" pitchFamily="18" charset="0"/>
              </a:rPr>
              <a:t>d</a:t>
            </a:r>
            <a:r>
              <a:rPr lang="ru-RU" altLang="en-US" i="1" dirty="0">
                <a:latin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endParaRPr lang="ru-RU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456E5E2-D8F5-49E8-BDB0-8BBC1A320CE4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None/>
            </a:pPr>
            <a:endParaRPr lang="ru-RU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D18C86B-E5A3-4E55-88EB-CD30A1C0A194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grpSp>
        <p:nvGrpSpPr>
          <p:cNvPr id="24579" name="Группа 5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7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Прямая соединительная линия 7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93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4223792" y="-45572"/>
            <a:ext cx="5784018" cy="11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Пример: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 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2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	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d= -</a:t>
            </a:r>
            <a:r>
              <a:rPr lang="ru-RU" altLang="en-US" sz="2800" b="1" i="1" dirty="0">
                <a:latin typeface="Times New Roman" panose="02020603050405020304" pitchFamily="18" charset="0"/>
              </a:rPr>
              <a:t>3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291263"/>
            <a:ext cx="3519488" cy="430212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grpSp>
        <p:nvGrpSpPr>
          <p:cNvPr id="25603" name="Группа 4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6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61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Rectangle 2"/>
          <p:cNvSpPr txBox="1">
            <a:spLocks noChangeArrowheads="1"/>
          </p:cNvSpPr>
          <p:nvPr/>
        </p:nvSpPr>
        <p:spPr bwMode="auto">
          <a:xfrm>
            <a:off x="2308226" y="292101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None/>
            </a:pPr>
            <a:r>
              <a:rPr lang="ru-RU" altLang="en-US" sz="4000">
                <a:latin typeface="Times New Roman" panose="02020603050405020304" pitchFamily="18" charset="0"/>
              </a:rPr>
              <a:t>Методологические вопросы</a:t>
            </a:r>
            <a:br>
              <a:rPr lang="ru-RU" altLang="en-US" sz="4000">
                <a:latin typeface="Times New Roman" panose="02020603050405020304" pitchFamily="18" charset="0"/>
              </a:rPr>
            </a:br>
            <a:endParaRPr lang="ru-RU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5605" name="Группа 10"/>
          <p:cNvGrpSpPr>
            <a:grpSpLocks/>
          </p:cNvGrpSpPr>
          <p:nvPr/>
        </p:nvGrpSpPr>
        <p:grpSpPr bwMode="auto">
          <a:xfrm>
            <a:off x="1428751" y="-87313"/>
            <a:ext cx="9204325" cy="6899276"/>
            <a:chOff x="-56236" y="-76509"/>
            <a:chExt cx="9204666" cy="6899318"/>
          </a:xfrm>
        </p:grpSpPr>
        <p:grpSp>
          <p:nvGrpSpPr>
            <p:cNvPr id="25609" name="Группа 11"/>
            <p:cNvGrpSpPr>
              <a:grpSpLocks/>
            </p:cNvGrpSpPr>
            <p:nvPr/>
          </p:nvGrpSpPr>
          <p:grpSpPr bwMode="auto">
            <a:xfrm>
              <a:off x="-56236" y="-76509"/>
              <a:ext cx="9204666" cy="6899318"/>
              <a:chOff x="-56236" y="-76509"/>
              <a:chExt cx="9204666" cy="6899318"/>
            </a:xfrm>
          </p:grpSpPr>
          <p:pic>
            <p:nvPicPr>
              <p:cNvPr id="14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76509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-56236" y="1131586"/>
                <a:ext cx="9204666" cy="1270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13" name="Группа 15"/>
              <p:cNvGrpSpPr>
                <a:grpSpLocks/>
              </p:cNvGrpSpPr>
              <p:nvPr/>
            </p:nvGrpSpPr>
            <p:grpSpPr bwMode="auto">
              <a:xfrm>
                <a:off x="62832" y="6189119"/>
                <a:ext cx="8420620" cy="633690"/>
                <a:chOff x="62832" y="6189119"/>
                <a:chExt cx="8420620" cy="633690"/>
              </a:xfrm>
            </p:grpSpPr>
            <p:sp>
              <p:nvSpPr>
                <p:cNvPr id="17" name="Прямоугольник 16"/>
                <p:cNvSpPr/>
                <p:nvPr/>
              </p:nvSpPr>
              <p:spPr>
                <a:xfrm>
                  <a:off x="62831" y="6276706"/>
                  <a:ext cx="7317058" cy="52546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615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>
                  <a:fillRect/>
                </a:stretch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25610" name="Рисунок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627684" cy="109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6" name="Rectangle 2"/>
          <p:cNvSpPr txBox="1">
            <a:spLocks noChangeArrowheads="1"/>
          </p:cNvSpPr>
          <p:nvPr/>
        </p:nvSpPr>
        <p:spPr bwMode="auto">
          <a:xfrm>
            <a:off x="3731614" y="6225"/>
            <a:ext cx="66865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</a:t>
            </a:r>
            <a:r>
              <a:rPr lang="ru-RU" altLang="en-US" sz="2800" i="1" dirty="0">
                <a:latin typeface="Times New Roman" panose="02020603050405020304" pitchFamily="18" charset="0"/>
              </a:rPr>
              <a:t>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доктором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ru-RU" altLang="en-US" sz="2800" i="1" dirty="0">
                <a:latin typeface="Times New Roman" panose="02020603050405020304" pitchFamily="18" charset="0"/>
              </a:rPr>
              <a:t>лекарство</a:t>
            </a:r>
            <a:r>
              <a:rPr lang="ru-RU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лекарство,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которые ты </a:t>
            </a:r>
            <a:r>
              <a:rPr lang="ru-RU" altLang="en-US" sz="2800" i="1" dirty="0">
                <a:latin typeface="Times New Roman" panose="02020603050405020304" pitchFamily="18" charset="0"/>
              </a:rPr>
              <a:t>принимаешь</a:t>
            </a: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595960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ru-RU" altLang="en-US" dirty="0">
                <a:latin typeface="Times New Roman" panose="02020603050405020304" pitchFamily="18" charset="0"/>
              </a:rPr>
              <a:t>Пример: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 = 6 (+/-3)</a:t>
            </a:r>
            <a:endParaRPr lang="ru-RU" altLang="en-US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лекарство</a:t>
            </a:r>
            <a:r>
              <a:rPr lang="en-US" altLang="en-US" sz="2800" i="1" dirty="0">
                <a:latin typeface="Times New Roman" panose="02020603050405020304" pitchFamily="18" charset="0"/>
              </a:rPr>
              <a:t> - 4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горькое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назначенное  - 1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доктором - 1</a:t>
            </a:r>
            <a:endParaRPr lang="ru-RU" altLang="en-US" sz="2800" b="1" i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которое - 1</a:t>
            </a:r>
          </a:p>
          <a:p>
            <a:pPr marL="609600" indent="-609600" eaLnBrk="1" hangingPunct="1">
              <a:buNone/>
            </a:pPr>
            <a:r>
              <a:rPr lang="ru-RU" altLang="en-US" sz="2800" i="1" dirty="0">
                <a:latin typeface="Times New Roman" panose="02020603050405020304" pitchFamily="18" charset="0"/>
              </a:rPr>
              <a:t>принимать </a:t>
            </a:r>
            <a:r>
              <a:rPr lang="ru-RU" altLang="en-US" sz="2800" dirty="0">
                <a:latin typeface="Times New Roman" panose="02020603050405020304" pitchFamily="18" charset="0"/>
              </a:rPr>
              <a:t>ты - 1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528A9A0-63F5-46D5-B8D8-86874D989B7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223792" y="260648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141128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два основных подхода к определению: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Ориентация на значение</a:t>
            </a:r>
          </a:p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Ориентация на статистику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116632"/>
            <a:ext cx="9289032" cy="936104"/>
          </a:xfrm>
        </p:spPr>
        <p:txBody>
          <a:bodyPr/>
          <a:lstStyle/>
          <a:p>
            <a:pPr algn="l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endParaRPr lang="ru-RU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границы параметра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 parameter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разные типы отношений между словами: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-1: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фразеологизмы, составные лексические единицы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бить баклуши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засучить рукава, железная дорога, НИУ ВШЭ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(фиксированное расстояние, обычно не больше 3) 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фразеологизмы типа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and butter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+5, -5 - устойчивые конструкции: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глагол+прямое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дополнение (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оказывать ...сопротивление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бросать ... взгляды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т.п.) или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предлог+сущ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(ср.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... лугах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... полях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+предложение, -предложение (вплоть до абзаца):</a:t>
            </a:r>
          </a:p>
          <a:p>
            <a:pPr lvl="1" eaLnBrk="1" hangingPunct="1">
              <a:buFont typeface="Verdana" panose="020B0604030504040204" pitchFamily="34" charset="0"/>
              <a:buChar char="◊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лексемы, относящиеся к одному семантическому полю</a:t>
            </a:r>
          </a:p>
          <a:p>
            <a:pPr marL="857250" lvl="2" indent="0" eaLnBrk="1" hangingPunct="1">
              <a:buNone/>
            </a:pPr>
            <a:r>
              <a:rPr lang="ru-RU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 – больница - медсестра </a:t>
            </a:r>
            <a:endParaRPr lang="en-GB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79376" y="1399547"/>
            <a:ext cx="11305256" cy="4608512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</a:rPr>
              <a:t>Какое расстояние рассматривать?</a:t>
            </a:r>
            <a:br>
              <a:rPr lang="ru-RU" altLang="en-US" sz="4000" dirty="0">
                <a:latin typeface="Times New Roman" panose="02020603050405020304" pitchFamily="18" charset="0"/>
              </a:rPr>
            </a:br>
            <a:endParaRPr lang="ru-RU" altLang="en-US" sz="28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2800" dirty="0" err="1">
                <a:latin typeface="Times New Roman" panose="02020603050405020304" pitchFamily="18" charset="0"/>
              </a:rPr>
              <a:t>Коллокаты</a:t>
            </a:r>
            <a:r>
              <a:rPr lang="ru-RU" altLang="en-US" sz="2800" dirty="0">
                <a:latin typeface="Times New Roman" panose="02020603050405020304" pitchFamily="18" charset="0"/>
              </a:rPr>
              <a:t> обычно находятся на ограниченном расстоянии друг от друга</a:t>
            </a:r>
            <a:endParaRPr lang="ru-RU" altLang="en-US" sz="4000" dirty="0"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</a:rPr>
              <a:t>NB </a:t>
            </a:r>
            <a:r>
              <a:rPr lang="ru-RU" altLang="en-US" dirty="0">
                <a:latin typeface="Times New Roman" panose="02020603050405020304" pitchFamily="18" charset="0"/>
              </a:rPr>
              <a:t>в информационном поиске часто рассматривают все термы из документа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ru-RU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28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C5FF76-332F-4E78-9FF9-CA3AAB3DBBCC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Размер окна</a:t>
            </a:r>
            <a:r>
              <a:rPr lang="en-US" dirty="0"/>
              <a:t> = [-5;5]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647BD58-9997-4EC0-9F2F-FB8B46CC8F14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28676" name="Picture 2" descr="C:\Users\1 запуск BeCompact\Desktop\The Impact of Syntactic Structure DaveenaChe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420938"/>
            <a:ext cx="8072438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34485"/>
              </p:ext>
            </p:extLst>
          </p:nvPr>
        </p:nvGraphicFramePr>
        <p:xfrm>
          <a:off x="1847528" y="2827338"/>
          <a:ext cx="8496944" cy="235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142699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33666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</a:t>
                      </a:r>
                      <a:r>
                        <a:rPr lang="ru-RU" sz="2000" baseline="-25000" dirty="0"/>
                        <a:t>2</a:t>
                      </a: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</p:spTree>
    <p:extLst>
      <p:ext uri="{BB962C8B-B14F-4D97-AF65-F5344CB8AC3E}">
        <p14:creationId xmlns:p14="http://schemas.microsoft.com/office/powerpoint/2010/main" val="413642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7640"/>
              </p:ext>
            </p:extLst>
          </p:nvPr>
        </p:nvGraphicFramePr>
        <p:xfrm>
          <a:off x="7015697" y="1387123"/>
          <a:ext cx="3120981" cy="30137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16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798">
                <a:tc>
                  <a:txBody>
                    <a:bodyPr/>
                    <a:lstStyle/>
                    <a:p>
                      <a:r>
                        <a:rPr lang="en-US" sz="2200" dirty="0"/>
                        <a:t>n-gram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Count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John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ran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home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John,ran,home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47644" marR="47644" marT="47630" marB="4763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47644" marR="47644" marT="47630" marB="476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4010" y="155336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Grande"/>
              </a:rPr>
              <a:t>John ran home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1403" y="2468353"/>
            <a:ext cx="273582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)=1,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(+ran,-home)=0,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</a:t>
            </a:r>
            <a:r>
              <a:rPr lang="en-US" sz="2400" dirty="0" err="1">
                <a:solidFill>
                  <a:schemeClr val="tx1"/>
                </a:solidFill>
              </a:rPr>
              <a:t>ran,+home</a:t>
            </a:r>
            <a:r>
              <a:rPr lang="en-US" sz="2400" dirty="0">
                <a:solidFill>
                  <a:schemeClr val="tx1"/>
                </a:solidFill>
              </a:rPr>
              <a:t>)=0, </a:t>
            </a:r>
            <a:endParaRPr lang="ru-RU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(-ran,-home)=2.</a:t>
            </a:r>
            <a:endParaRPr lang="ru-RU" altLang="en-US" sz="2400" dirty="0">
              <a:solidFill>
                <a:schemeClr val="tx1"/>
              </a:solidFill>
              <a:latin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8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43669" y="1341439"/>
            <a:ext cx="10657417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)=1,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(+ran,-home)=0,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</a:t>
            </a:r>
            <a:r>
              <a:rPr lang="en-US" dirty="0" err="1">
                <a:solidFill>
                  <a:schemeClr val="tx1"/>
                </a:solidFill>
              </a:rPr>
              <a:t>ran,+home</a:t>
            </a:r>
            <a:r>
              <a:rPr lang="en-US" dirty="0">
                <a:solidFill>
                  <a:schemeClr val="tx1"/>
                </a:solidFill>
              </a:rPr>
              <a:t>)=0, 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(-ran,-home)=2.</a:t>
            </a:r>
            <a:endParaRPr lang="ru-RU" altLang="en-US" dirty="0">
              <a:solidFill>
                <a:schemeClr val="tx1"/>
              </a:solidFill>
              <a:latin typeface="Lucida Grande"/>
            </a:endParaRP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первый элемент </a:t>
            </a:r>
            <a:r>
              <a:rPr lang="ru-RU" altLang="en-US" sz="2000" dirty="0" err="1">
                <a:solidFill>
                  <a:srgbClr val="333333"/>
                </a:solidFill>
                <a:latin typeface="Lucida Grande"/>
              </a:rPr>
              <a:t>биграмы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учитывается меньшее количество раз, чем последний</a:t>
            </a:r>
          </a:p>
          <a:p>
            <a:pPr algn="just">
              <a:spcBef>
                <a:spcPts val="600"/>
              </a:spcBef>
            </a:pP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-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&gt;</a:t>
            </a:r>
            <a:r>
              <a:rPr lang="ru-RU" altLang="en-US" sz="2000" dirty="0">
                <a:solidFill>
                  <a:srgbClr val="333333"/>
                </a:solidFill>
                <a:latin typeface="Lucida Grande"/>
              </a:rPr>
              <a:t> искажения в подсчетах</a:t>
            </a:r>
            <a:endParaRPr lang="en-US" altLang="en-US" sz="2000" dirty="0">
              <a:solidFill>
                <a:srgbClr val="333333"/>
              </a:solidFill>
              <a:latin typeface="Lucida Grande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/>
              <a:t>ВШЭ. Компьютерная лингвистика-2.  Толдова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62524129"/>
              </p:ext>
            </p:extLst>
          </p:nvPr>
        </p:nvGraphicFramePr>
        <p:xfrm>
          <a:off x="2063750" y="1341438"/>
          <a:ext cx="7992308" cy="229456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96154">
                  <a:extLst>
                    <a:ext uri="{9D8B030D-6E8A-4147-A177-3AD203B41FA5}">
                      <a16:colId xmlns:a16="http://schemas.microsoft.com/office/drawing/2014/main" val="1091584789"/>
                    </a:ext>
                  </a:extLst>
                </a:gridCol>
                <a:gridCol w="3996154">
                  <a:extLst>
                    <a:ext uri="{9D8B030D-6E8A-4147-A177-3AD203B41FA5}">
                      <a16:colId xmlns:a16="http://schemas.microsoft.com/office/drawing/2014/main" val="3922664371"/>
                    </a:ext>
                  </a:extLst>
                </a:gridCol>
              </a:tblGrid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-gram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486801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99865793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EOS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6268328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(BOS,John)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424061660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(ran,EOS)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53229804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home,EOS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31671" marR="31671" marT="8334" marB="83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31671" marR="31671" marT="8334" marB="8334" anchor="ctr"/>
                </a:tc>
                <a:extLst>
                  <a:ext uri="{0D108BD9-81ED-4DB2-BD59-A6C34878D82A}">
                    <a16:rowId xmlns:a16="http://schemas.microsoft.com/office/drawing/2014/main" val="1092249809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Прямоугольник 8"/>
          <p:cNvSpPr>
            <a:spLocks noChangeArrowheads="1"/>
          </p:cNvSpPr>
          <p:nvPr/>
        </p:nvSpPr>
        <p:spPr bwMode="auto">
          <a:xfrm>
            <a:off x="2171323" y="3798889"/>
            <a:ext cx="77771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count(+ran,-home) = count(+ran)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count(home) - 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= 0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count(-ran,-home) = 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totalCount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-count(+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– 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count(-</a:t>
            </a:r>
            <a:r>
              <a:rPr lang="en-US" altLang="en-US" sz="2000" dirty="0" err="1">
                <a:solidFill>
                  <a:srgbClr val="333333"/>
                </a:solidFill>
                <a:latin typeface="Lucida Grande"/>
              </a:rPr>
              <a:t>ran,+home</a:t>
            </a:r>
            <a:r>
              <a:rPr lang="en-US" altLang="en-US" sz="2000" dirty="0">
                <a:solidFill>
                  <a:srgbClr val="333333"/>
                </a:solidFill>
                <a:latin typeface="Lucida Grande"/>
              </a:rPr>
              <a:t>) - count(+ran,-home) = 9-0-1-1 = 7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161420" y="117856"/>
            <a:ext cx="5976664" cy="8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  <a:p>
            <a:pPr defTabSz="914400" eaLnBrk="1" fontAlgn="auto" hangingPunct="1">
              <a:spcAft>
                <a:spcPts val="0"/>
              </a:spcAft>
              <a:buNone/>
              <a:defRPr/>
            </a:pPr>
            <a:r>
              <a:rPr lang="ru-RU" altLang="en-US" sz="3600" dirty="0">
                <a:latin typeface="Times New Roman" panose="02020603050405020304" pitchFamily="18" charset="0"/>
              </a:rPr>
              <a:t>Как считать пары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1504" y="6029811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https://lingpipe-blog.com/2008/05/28/collocations-chi-squared-independence-and-n-gram-count-boundary-conditions/</a:t>
            </a:r>
          </a:p>
        </p:txBody>
      </p:sp>
    </p:spTree>
    <p:extLst>
      <p:ext uri="{BB962C8B-B14F-4D97-AF65-F5344CB8AC3E}">
        <p14:creationId xmlns:p14="http://schemas.microsoft.com/office/powerpoint/2010/main" val="279803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найдите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словом «решение»: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 окно справа и слева;</a:t>
            </a:r>
          </a:p>
          <a:p>
            <a:pPr marL="0" indent="0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(б) без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частеречного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фильтра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частеречным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фильтром 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морфологические теги – стандарт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Multext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http://corpus.leeds.ac.uk/ruscorpora.html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239772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РЕЗЮМЕ: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единицы счета (леммы, словоформы)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симметричное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одной стороны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 ли знаки препинания</a:t>
            </a:r>
          </a:p>
          <a:p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(части речи, синтаксические отношения)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148514" y="6381751"/>
            <a:ext cx="3519487" cy="430213"/>
          </a:xfrm>
        </p:spPr>
        <p:txBody>
          <a:bodyPr/>
          <a:lstStyle/>
          <a:p>
            <a:pPr>
              <a:defRPr/>
            </a:pPr>
            <a:r>
              <a:rPr lang="ru-RU" altLang="en-US" sz="1000" dirty="0"/>
              <a:t>ВШ.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3DFB76-12C0-4DEF-A662-CA60AE17E48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</p:spTree>
    <p:extLst>
      <p:ext uri="{BB962C8B-B14F-4D97-AF65-F5344CB8AC3E}">
        <p14:creationId xmlns:p14="http://schemas.microsoft.com/office/powerpoint/2010/main" val="305035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1.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+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фильтры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C2BAD80-4D61-48F6-94AD-F3DD9B2E1C9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(Не)</a:t>
            </a:r>
            <a:r>
              <a:rPr lang="ru-RU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композициональность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железный гвоздь, железная руда, железный крест</a:t>
            </a:r>
          </a:p>
          <a:p>
            <a:pPr eaLnBrk="1" hangingPunct="1"/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железная дорога, железная воля, железные нервы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27224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783148"/>
              </p:ext>
            </p:extLst>
          </p:nvPr>
        </p:nvGraphicFramePr>
        <p:xfrm>
          <a:off x="2063553" y="3152774"/>
          <a:ext cx="7993061" cy="32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1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№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Частота совместной встречаемости (С(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ru-RU" sz="2000" baseline="30000" dirty="0">
                          <a:effectLst/>
                        </a:rPr>
                        <a:t>2</a:t>
                      </a:r>
                      <a:r>
                        <a:rPr lang="ru-RU" sz="2000" dirty="0">
                          <a:effectLst/>
                        </a:rPr>
                        <a:t>))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cap="all" dirty="0">
                          <a:effectLst/>
                        </a:rPr>
                        <a:t>80871</a:t>
                      </a:r>
                      <a:endParaRPr lang="en-GB" sz="20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of</a:t>
                      </a:r>
                      <a:endParaRPr lang="en-GB" sz="2000" dirty="0">
                        <a:effectLst/>
                        <a:latin typeface="Marij"/>
                        <a:ea typeface="Times New Roman"/>
                        <a:cs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58841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16121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that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15494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11428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8753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been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3654" marR="8365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DE72795-D973-4101-A8C2-727625826B1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6914" name="Rectangle 7"/>
          <p:cNvSpPr>
            <a:spLocks noChangeArrowheads="1"/>
          </p:cNvSpPr>
          <p:nvPr/>
        </p:nvSpPr>
        <p:spPr bwMode="auto">
          <a:xfrm>
            <a:off x="1703512" y="1262429"/>
            <a:ext cx="896448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  <a:endParaRPr lang="en-GB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  <a:endParaRPr lang="ru-RU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4738" y="1197901"/>
            <a:ext cx="7848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(Christopher Manning &amp;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1999,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Collocations)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Корпус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New </a:t>
            </a:r>
            <a:r>
              <a:rPr lang="en-US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Yourk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месяца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август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ноябрь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1990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– 115 MB, 14 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слов</a:t>
            </a:r>
            <a:endParaRPr lang="en-GB" altLang="en-US" sz="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Предположение 1: последовательности из двух слов, встречающиеся вместе наиболее часто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09813" y="2923512"/>
            <a:ext cx="7918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r"/>
                <a:tab pos="2636838" algn="ctr"/>
                <a:tab pos="5273675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r"/>
                <a:tab pos="2636838" algn="ctr"/>
                <a:tab pos="5273675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Нужны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шаблоны – фильтры для выделения </a:t>
            </a:r>
            <a:r>
              <a:rPr lang="ru-RU" alt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частотные биграммы: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40844" y="2596022"/>
            <a:ext cx="648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Как исправить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17129"/>
              </p:ext>
            </p:extLst>
          </p:nvPr>
        </p:nvGraphicFramePr>
        <p:xfrm>
          <a:off x="2466974" y="3590003"/>
          <a:ext cx="7427913" cy="246856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Частеречные</a:t>
                      </a:r>
                      <a:r>
                        <a:rPr lang="ru-RU" sz="2000" dirty="0">
                          <a:effectLst/>
                        </a:rPr>
                        <a:t> шаблоны (</a:t>
                      </a:r>
                      <a:r>
                        <a:rPr lang="en-US" sz="2000" dirty="0">
                          <a:effectLst/>
                        </a:rPr>
                        <a:t>tag pattern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Пример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linear function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regression coefficients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N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cumulative distribution function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A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 squared error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 P 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degrees of freedom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39AAD20-3BFE-4B89-B3CB-03608F63E38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9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914" y="1412875"/>
            <a:ext cx="7921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cap="small" dirty="0">
                <a:solidFill>
                  <a:srgbClr val="002060"/>
                </a:solidFill>
              </a:rPr>
              <a:t>Результаты применения фильтров (</a:t>
            </a:r>
            <a:r>
              <a:rPr lang="en-US" cap="small" dirty="0">
                <a:solidFill>
                  <a:srgbClr val="002060"/>
                </a:solidFill>
              </a:rPr>
              <a:t>Manning </a:t>
            </a:r>
            <a:r>
              <a:rPr lang="en-US" cap="small" dirty="0" err="1">
                <a:solidFill>
                  <a:srgbClr val="002060"/>
                </a:solidFill>
              </a:rPr>
              <a:t>Sch</a:t>
            </a:r>
            <a:r>
              <a:rPr lang="en-US" cap="small" dirty="0" err="1">
                <a:solidFill>
                  <a:srgbClr val="002060"/>
                </a:solidFill>
                <a:latin typeface="Times New Roman"/>
                <a:cs typeface="Times New Roman"/>
              </a:rPr>
              <a:t>ütze</a:t>
            </a:r>
            <a:r>
              <a:rPr lang="ru-RU" cap="small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20914" y="1989138"/>
          <a:ext cx="7978775" cy="43926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С(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1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w</a:t>
                      </a:r>
                      <a:r>
                        <a:rPr lang="ru-RU" sz="2400" baseline="30000" dirty="0">
                          <a:effectLst/>
                        </a:rPr>
                        <a:t>2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cap="all" dirty="0">
                          <a:effectLst/>
                        </a:rPr>
                        <a:t>tag pattern</a:t>
                      </a:r>
                      <a:endParaRPr lang="en-GB" sz="2400" cap="all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11481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York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7261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United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2699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last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week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2514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vice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2196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president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Bush</a:t>
                      </a:r>
                      <a:endParaRPr lang="en-GB" sz="2400" b="1" i="1">
                        <a:effectLst/>
                        <a:latin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1942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Saddam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Hussein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1328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oil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prices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 </a:t>
                      </a:r>
                      <a:r>
                        <a:rPr lang="en-US" sz="2400" dirty="0" err="1">
                          <a:effectLst/>
                        </a:rPr>
                        <a:t>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16.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1210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fontAlgn="auto" hangingPunct="1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107950" algn="l"/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</a:rPr>
                        <a:t>next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year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18.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1073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real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estate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9D0C867-2E39-4BFA-AC0A-1472E3A12D9C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6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D555E5B-4F84-47F7-A98A-B6B32D0498D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82888" y="1916113"/>
          <a:ext cx="7416800" cy="2643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шаблон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пример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Прил.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стволовая клетка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Прич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трансформированное вещество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Сущ. + Сущ.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длина волны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500" y="5011739"/>
            <a:ext cx="643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49263" algn="ctr">
              <a:defRPr/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Табл. 2. Лексико-грамматические шаблоны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5390787"/>
              </p:ext>
            </p:extLst>
          </p:nvPr>
        </p:nvGraphicFramePr>
        <p:xfrm>
          <a:off x="1994007" y="1694336"/>
          <a:ext cx="7993063" cy="421642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78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bigram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r>
                        <a:rPr lang="ru-RU" sz="2000" dirty="0" err="1">
                          <a:effectLst/>
                        </a:rPr>
                        <a:t>req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ru-RU" sz="2000" dirty="0" err="1">
                          <a:effectLst/>
                        </a:rPr>
                        <a:t>x,y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c(x)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c(y)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4121" marR="6412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ОКРУЖАТЬ+ОКРУЖАЮЩИЙ#СРЕДА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1292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2477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РОССИЙСКИЙ#ФЕДЕРАЦИЯ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803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1965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848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НАСТОЯЩЕЕ+НАСТОЯЩИЙ#ВРЕМЯ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776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1027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2284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ТОТ+ТОМ+ТОМА#ЧИСЛО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752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1933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1430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ЧРЕЗВЫЧАЙНЫЙ#СИТУАЦИЯ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682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1230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СТВОЛОВОЙ+СТВОЛОВЫЙ#КЛЕТКА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697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2254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ИСТОЧНИК#ЭНЕРГИЯ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548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3491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КЛЕТОЧНЫЙ#ТЕХНОЛОГИЯ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395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816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7068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ВОЗОБНОВЛЯТЬ#ИСТОЧНИК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358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661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1827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2060"/>
                          </a:solidFill>
                          <a:effectLst/>
                        </a:rPr>
                        <a:t>СИСТЕМА#УПРАВЛЕНИЕ</a:t>
                      </a:r>
                      <a:endParaRPr lang="ru-RU" sz="2000" b="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346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2060"/>
                          </a:solidFill>
                          <a:effectLst/>
                        </a:rPr>
                        <a:t>7249</a:t>
                      </a:r>
                      <a:endParaRPr lang="ru-RU" sz="20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effectLst/>
                        </a:rPr>
                        <a:t>1801</a:t>
                      </a:r>
                      <a:endParaRPr lang="ru-RU" sz="20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8CFCB3B-F38B-4D9A-A727-A1FFCC8D4D18}" type="datetime1">
              <a:rPr lang="en-US" altLang="en-US" smtClean="0"/>
              <a:t>1/16/2020</a:t>
            </a:fld>
            <a:endParaRPr lang="en-US" altLang="en-US"/>
          </a:p>
        </p:txBody>
      </p:sp>
      <p:sp>
        <p:nvSpPr>
          <p:cNvPr id="41024" name="Rectangle 1"/>
          <p:cNvSpPr>
            <a:spLocks noChangeArrowheads="1"/>
          </p:cNvSpPr>
          <p:nvPr/>
        </p:nvSpPr>
        <p:spPr bwMode="auto">
          <a:xfrm>
            <a:off x="1994006" y="1273573"/>
            <a:ext cx="7702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Табл. 4. Самые частотные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биграмы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с учетом </a:t>
            </a:r>
            <a:r>
              <a:rPr lang="ru-RU" alt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частеречных</a:t>
            </a:r>
            <a:r>
              <a:rPr lang="ru-RU" alt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фильтров</a:t>
            </a:r>
            <a:endParaRPr lang="en-US" alt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25" name="TextBox 7"/>
          <p:cNvSpPr txBox="1">
            <a:spLocks noChangeArrowheads="1"/>
          </p:cNvSpPr>
          <p:nvPr/>
        </p:nvSpPr>
        <p:spPr bwMode="auto">
          <a:xfrm>
            <a:off x="1631505" y="5849176"/>
            <a:ext cx="83555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600" dirty="0">
                <a:latin typeface="Times New Roman" panose="02020603050405020304" pitchFamily="18" charset="0"/>
              </a:rPr>
              <a:t>Эксперимент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И.О.Кузнецова</a:t>
            </a:r>
            <a:r>
              <a:rPr lang="ru-RU" altLang="en-US" sz="1600" dirty="0">
                <a:latin typeface="Times New Roman" panose="02020603050405020304" pitchFamily="18" charset="0"/>
              </a:rPr>
              <a:t>. Автоматическое извлечение </a:t>
            </a:r>
            <a:r>
              <a:rPr lang="ru-RU" altLang="en-US" sz="1600" dirty="0" err="1">
                <a:latin typeface="Times New Roman" panose="02020603050405020304" pitchFamily="18" charset="0"/>
              </a:rPr>
              <a:t>двусловных</a:t>
            </a:r>
            <a:r>
              <a:rPr lang="ru-RU" altLang="en-US" sz="1600" dirty="0">
                <a:latin typeface="Times New Roman" panose="02020603050405020304" pitchFamily="18" charset="0"/>
              </a:rPr>
              <a:t> терминов по тематике "Нанотехнологии и медицина" на основе корпусных данных</a:t>
            </a:r>
            <a:endParaRPr lang="ru-RU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590352" y="116632"/>
            <a:ext cx="7200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28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28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ru-RU" altLang="en-US" sz="2800" dirty="0">
              <a:solidFill>
                <a:prstClr val="black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Частоты биграмм + </a:t>
            </a:r>
            <a:r>
              <a:rPr lang="ru-RU" sz="2800" dirty="0" err="1">
                <a:solidFill>
                  <a:prstClr val="black"/>
                </a:solidFill>
                <a:ea typeface="+mj-ea"/>
                <a:cs typeface="+mj-cs"/>
              </a:rPr>
              <a:t>частеречный</a:t>
            </a:r>
            <a:r>
              <a:rPr lang="ru-RU" sz="2800" dirty="0">
                <a:solidFill>
                  <a:prstClr val="black"/>
                </a:solidFill>
                <a:ea typeface="+mj-ea"/>
                <a:cs typeface="+mj-cs"/>
              </a:rPr>
              <a:t> фильтр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2.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 позиции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endParaRPr lang="ru-RU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ключевого слова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(средняя позиция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коллоката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среднеквадратичное отклонение)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1972D7C-36E4-4F47-B08F-67473ACBDA3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6"/>
          <p:cNvSpPr txBox="1">
            <a:spLocks noChangeArrowheads="1"/>
          </p:cNvSpPr>
          <p:nvPr/>
        </p:nvSpPr>
        <p:spPr bwMode="auto">
          <a:xfrm>
            <a:off x="2222500" y="3789363"/>
            <a:ext cx="80645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1) См. окно до Х слов длиной, 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2) См. расстояния между 2-мя словами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3) Если расстояние предсказуемо – претендент на устойчивое словосочетание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– 9 слов, центральное слово 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knock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55698"/>
              </p:ext>
            </p:extLst>
          </p:nvPr>
        </p:nvGraphicFramePr>
        <p:xfrm>
          <a:off x="1524000" y="1772816"/>
          <a:ext cx="7632700" cy="2257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6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door</a:t>
                      </a:r>
                      <a:r>
                        <a:rPr lang="en-US" altLang="en-US" sz="2000" i="1" baseline="0" dirty="0">
                          <a:solidFill>
                            <a:srgbClr val="002060"/>
                          </a:solidFill>
                        </a:rPr>
                        <a:t> that she knocked on</a:t>
                      </a:r>
                      <a:endParaRPr lang="en-GB" altLang="en-US" sz="2000" i="1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758" marB="45758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758" marB="457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3722"/>
              </p:ext>
            </p:extLst>
          </p:nvPr>
        </p:nvGraphicFramePr>
        <p:xfrm>
          <a:off x="1559496" y="1321895"/>
          <a:ext cx="763270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38" marR="91438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8" marR="91438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DB64DAA-3C78-42DC-82FF-68E41ADC4F8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79776" y="188641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Дисперсия позиции </a:t>
            </a:r>
            <a:r>
              <a:rPr lang="ru-RU" sz="3600" dirty="0" err="1">
                <a:solidFill>
                  <a:schemeClr val="tx1"/>
                </a:solidFill>
              </a:rPr>
              <a:t>коллоката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6"/>
          <p:cNvSpPr txBox="1">
            <a:spLocks noChangeArrowheads="1"/>
          </p:cNvSpPr>
          <p:nvPr/>
        </p:nvSpPr>
        <p:spPr bwMode="auto">
          <a:xfrm>
            <a:off x="2063751" y="3713163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NB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Donaldson’s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- 3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слова</a:t>
            </a: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4" y="5456239"/>
            <a:ext cx="68024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1838" y="1884364"/>
          <a:ext cx="6038850" cy="186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1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example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position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She knocked on his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a men knocked on the metal front door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they knocked at the door</a:t>
                      </a:r>
                      <a:endParaRPr lang="ru-RU" sz="1800" dirty="0"/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</a:rPr>
                        <a:t>100 women knocked on Donaldson’s door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49" marR="91449" marT="45751" marB="45751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49" marR="91449" marT="45751" marB="45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11363" y="1323976"/>
          <a:ext cx="5956300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>
                          <a:solidFill>
                            <a:srgbClr val="002060"/>
                          </a:solidFill>
                        </a:rPr>
                        <a:t>knock the door (*hit the door, *beat the door)</a:t>
                      </a:r>
                      <a:endParaRPr lang="en-GB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19" marR="91419" marT="45839" marB="45839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19" marR="91419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7763" y="4851401"/>
            <a:ext cx="64643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X</a:t>
            </a:r>
            <a:r>
              <a:rPr lang="ru-RU" sz="2400" baseline="-25000" dirty="0" err="1">
                <a:solidFill>
                  <a:schemeClr val="bg1">
                    <a:lumMod val="10000"/>
                  </a:schemeClr>
                </a:solidFill>
              </a:rPr>
              <a:t>средн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= (3+5+3+5)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</a:rPr>
              <a:t>4=4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/>
                <a:cs typeface="Times New Roman"/>
              </a:rPr>
              <a:t>  </a:t>
            </a:r>
            <a:endParaRPr lang="ru-RU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9964" y="2257425"/>
            <a:ext cx="5540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9964" y="2987675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9964" y="2592388"/>
            <a:ext cx="5540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1550" y="3327400"/>
            <a:ext cx="5540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ru-RU" dirty="0">
                <a:solidFill>
                  <a:schemeClr val="dk1"/>
                </a:solidFill>
                <a:latin typeface="+mn-lt"/>
              </a:rPr>
              <a:t>5</a:t>
            </a:r>
          </a:p>
        </p:txBody>
      </p:sp>
      <p:grpSp>
        <p:nvGrpSpPr>
          <p:cNvPr id="45093" name="Группа 11"/>
          <p:cNvGrpSpPr>
            <a:grpSpLocks/>
          </p:cNvGrpSpPr>
          <p:nvPr/>
        </p:nvGrpSpPr>
        <p:grpSpPr bwMode="auto">
          <a:xfrm>
            <a:off x="1463675" y="1"/>
            <a:ext cx="9169400" cy="1052513"/>
            <a:chOff x="-56236" y="-24994"/>
            <a:chExt cx="9204666" cy="1211236"/>
          </a:xfrm>
        </p:grpSpPr>
        <p:pic>
          <p:nvPicPr>
            <p:cNvPr id="13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Прямая соединительная линия 13"/>
            <p:cNvCxnSpPr/>
            <p:nvPr/>
          </p:nvCxnSpPr>
          <p:spPr>
            <a:xfrm>
              <a:off x="-56236" y="1173453"/>
              <a:ext cx="9204666" cy="127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109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6" y="28548"/>
              <a:ext cx="1277464" cy="1096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Нижний колонтитул 7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sp>
        <p:nvSpPr>
          <p:cNvPr id="45095" name="Прямоугольник 15"/>
          <p:cNvSpPr>
            <a:spLocks noChangeArrowheads="1"/>
          </p:cNvSpPr>
          <p:nvPr/>
        </p:nvSpPr>
        <p:spPr bwMode="auto">
          <a:xfrm>
            <a:off x="8112126" y="2027239"/>
            <a:ext cx="24479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2000">
                <a:solidFill>
                  <a:srgbClr val="002060"/>
                </a:solidFill>
              </a:rPr>
              <a:t>Ширина окна – 9 слов, </a:t>
            </a:r>
            <a:endParaRPr lang="en-US" altLang="en-US" sz="2000">
              <a:solidFill>
                <a:srgbClr val="002060"/>
              </a:solidFill>
            </a:endParaRPr>
          </a:p>
          <a:p>
            <a:r>
              <a:rPr lang="ru-RU" altLang="en-US" sz="2000">
                <a:solidFill>
                  <a:srgbClr val="002060"/>
                </a:solidFill>
              </a:rPr>
              <a:t>центральное слово </a:t>
            </a:r>
            <a:r>
              <a:rPr lang="ru-RU" altLang="en-US" sz="2000" i="1">
                <a:solidFill>
                  <a:srgbClr val="002060"/>
                </a:solidFill>
              </a:rPr>
              <a:t>– </a:t>
            </a:r>
            <a:r>
              <a:rPr lang="en-US" altLang="en-US" sz="2000" i="1">
                <a:solidFill>
                  <a:srgbClr val="002060"/>
                </a:solidFill>
              </a:rPr>
              <a:t>knock</a:t>
            </a:r>
            <a:endParaRPr lang="en-GB" altLang="en-US" sz="2000">
              <a:solidFill>
                <a:srgbClr val="00206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21884" y="17073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992313" y="4184651"/>
          <a:ext cx="60372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door, that she knocked on</a:t>
                      </a:r>
                      <a:endParaRPr lang="en-GB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45793" marB="45793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25" marR="91425" marT="45793" marB="457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75500" y="4213225"/>
            <a:ext cx="5540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-</a:t>
            </a:r>
            <a:r>
              <a:rPr lang="ru-RU" dirty="0">
                <a:solidFill>
                  <a:schemeClr val="dk1"/>
                </a:solidFill>
                <a:latin typeface="+mn-lt"/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4008439" y="2060575"/>
          <a:ext cx="35274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Document" r:id="rId3" imgW="1345692" imgH="614172" progId="Word.Document.8">
                  <p:embed/>
                </p:oleObj>
              </mc:Choice>
              <mc:Fallback>
                <p:oleObj name="Document" r:id="rId3" imgW="1345692" imgH="6141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060575"/>
                        <a:ext cx="352742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495550" y="1557338"/>
            <a:ext cx="5329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Среднее квадратичное отклонение</a:t>
            </a:r>
            <a:endParaRPr lang="en-GB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208214" y="3573464"/>
            <a:ext cx="777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сколько раз 2 слова встретились вместе в пределах окна, </a:t>
            </a:r>
            <a:endParaRPr lang="en-US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ширина окна в </a:t>
            </a:r>
            <a:r>
              <a:rPr lang="en-US" altLang="en-US" sz="2000" i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 – ом примере</a:t>
            </a:r>
          </a:p>
        </p:txBody>
      </p:sp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81525"/>
            <a:ext cx="68024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1463DFC-7CA4-4052-B61A-B286DF15B69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29199" y="98287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925638"/>
            <a:ext cx="7467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6816726" y="2525714"/>
            <a:ext cx="3095625" cy="903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opposition</a:t>
            </a:r>
            <a:endParaRPr lang="en-GB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μ=-1,15; σ=0,67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8C6FCD2-BFDC-44E7-A809-D9BCAF09081C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359697" y="188366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сращения (смысл выражения не восстанавливается по смыслу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был таков, бить баклуши, собаку съел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фразеологические единства (значения мотивированы значениями компонентов):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бабье лето, брать в свои руки, тянуть лямку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фразеологическими сочетаниями: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беспробудное пьянство, насупить брови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В.В.Виноградов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Pronoun.Dat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Х-у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мне по барабану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94464"/>
            <a:ext cx="80645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6672264" y="1700213"/>
            <a:ext cx="2808287" cy="1008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support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μ=-1,45; σ=1,07</a:t>
            </a:r>
            <a:endParaRPr lang="en-US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665913" y="4076701"/>
            <a:ext cx="2743200" cy="79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strong for</a:t>
            </a:r>
          </a:p>
          <a:p>
            <a:pPr>
              <a:spcBef>
                <a:spcPct val="0"/>
              </a:spcBef>
              <a:spcAft>
                <a:spcPts val="1000"/>
              </a:spcAft>
              <a:buNone/>
            </a:pPr>
            <a:r>
              <a:rPr lang="en-GB" altLang="en-US" sz="2000">
                <a:solidFill>
                  <a:schemeClr val="folHlink"/>
                </a:solidFill>
              </a:rPr>
              <a:t>μ=-1,12; σ=2,15</a:t>
            </a:r>
            <a:endParaRPr lang="en-US" altLang="en-US" sz="2000">
              <a:solidFill>
                <a:schemeClr val="folHlink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2DFE65A-DB55-4D99-8B8A-28817E78894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21522"/>
              </p:ext>
            </p:extLst>
          </p:nvPr>
        </p:nvGraphicFramePr>
        <p:xfrm>
          <a:off x="2495550" y="1567325"/>
          <a:ext cx="7200901" cy="4608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σ 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μ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r>
                        <a:rPr lang="en-US" sz="2000" dirty="0" err="1">
                          <a:effectLst/>
                        </a:rPr>
                        <a:t>ount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Word_1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Word_2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11657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York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1.83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previous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games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2.98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minus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3.87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dollars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editorial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Atlanta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4.03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point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hundredth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3.96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subscribers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support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2.57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powerful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organizations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Richard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Nixon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Garrison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said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90B920D-2C53-48F0-9FD6-89B231BA55FF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15681" y="114489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79650" y="1412875"/>
          <a:ext cx="7777162" cy="481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 Х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r>
                        <a:rPr lang="en-US" sz="2000">
                          <a:effectLst/>
                        </a:rPr>
                        <a:t> У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separation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среднее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дисперсия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ru-RU" sz="2000">
                          <a:effectLst/>
                        </a:rPr>
                        <a:t>устойчивые словосочетания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bread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drink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drive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0.00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сложные понятия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compound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computer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United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scientist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1.12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semantic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woman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women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8.07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13.08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lexical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refrainig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coming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keeping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1.11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0.83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0.20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2.89</a:t>
                      </a:r>
                      <a:endParaRPr lang="en-GB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5.53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FAC1384-08DC-476F-AC83-10526BDBECA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7689" y="228600"/>
            <a:ext cx="7045325" cy="5232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Дисперсия позиции </a:t>
            </a:r>
            <a:r>
              <a:rPr lang="ru-RU" altLang="en-US" sz="2800" dirty="0" err="1"/>
              <a:t>коллоката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3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(Критерий Стьюдента)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7EBEF6-0916-4FD1-B788-1E43544F3F49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72813" y="2413157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7" y="351787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187" r="-2077" b="-36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7357" y="4054953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Вероятность совместного события (встретились рядом слова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статистически незначимо отличается от произведения вероятности двух независимых событий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) и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717446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0"/>
          <p:cNvSpPr>
            <a:spLocks noChangeArrowheads="1"/>
          </p:cNvSpPr>
          <p:nvPr/>
        </p:nvSpPr>
        <p:spPr bwMode="auto">
          <a:xfrm>
            <a:off x="2100262" y="1428318"/>
            <a:ext cx="7991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Нулевая гипотеза: две лексемы встречаются вместе в тексте случайно</a:t>
            </a:r>
          </a:p>
          <a:p>
            <a:pPr>
              <a:spcBef>
                <a:spcPct val="0"/>
              </a:spcBef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2 события (встретилось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встретилось слово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независимы, то вероятность совместного события: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38" y="2497045"/>
                <a:ext cx="4105739" cy="369332"/>
              </a:xfrm>
              <a:prstGeom prst="rect">
                <a:avLst/>
              </a:prstGeom>
              <a:blipFill>
                <a:blip r:embed="rId2"/>
                <a:stretch>
                  <a:fillRect l="-1337" r="-2080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3553251"/>
            <a:ext cx="1381125" cy="1371600"/>
          </a:xfrm>
          <a:prstGeom prst="rect">
            <a:avLst/>
          </a:prstGeom>
        </p:spPr>
      </p:pic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981201" y="3046680"/>
            <a:ext cx="7991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Проверка гипотез: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-критерий  (критерий Стьюдента)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1882" y="5031312"/>
            <a:ext cx="8334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где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является среднее значение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ru-RU" sz="2000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дисперсия выборки, </a:t>
            </a:r>
            <a:r>
              <a:rPr lang="ru-RU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</a:p>
          <a:p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размер выборки, и m - среднее распределение.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35877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1927093" y="3461042"/>
            <a:ext cx="4188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en-US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теоретическая частота: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52232" name="Рисунок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81" y="2801751"/>
            <a:ext cx="66198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53" y="4726100"/>
            <a:ext cx="4410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53" y="4154740"/>
                <a:ext cx="4105739" cy="369332"/>
              </a:xfrm>
              <a:prstGeom prst="rect">
                <a:avLst/>
              </a:prstGeom>
              <a:blipFill>
                <a:blip r:embed="rId4"/>
                <a:stretch>
                  <a:fillRect l="-1187" r="-2077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19536" y="1446179"/>
            <a:ext cx="8761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оценку максимального правдоподобия, мы можем вычислить вероятности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следующим образом. В нашем корпусе,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встретилось 15828 раз,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4675 раз, и всего 14307668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172813" y="1290639"/>
            <a:ext cx="7811619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Постановка задачи: текст- последовательность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биграмм (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Случайная величина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1 –встретилась последовательность &lt;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ru-RU" altLang="en-US" sz="20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+1</a:t>
            </a: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- 0 – не встретилась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Схема </a:t>
            </a:r>
            <a:r>
              <a:rPr lang="ru-RU" alt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Бернули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p = 3.615 x 10</a:t>
            </a:r>
            <a:r>
              <a:rPr lang="ru-RU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-7</a:t>
            </a:r>
            <a:r>
              <a:rPr lang="en-US" sz="2000" baseline="30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new company</a:t>
            </a:r>
            <a:endParaRPr lang="ru-RU" altLang="en-US" sz="2000" baseline="30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 (1 -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р)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</a:p>
          <a:p>
            <a:pP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большинства биграмм мало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47E5E6A-ADBD-4487-9DF4-2CFC61A3968B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128063377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частота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(наблюдаемое значение случайной величины):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58" y="3068960"/>
            <a:ext cx="3581400" cy="936104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company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1" y="2925295"/>
            <a:ext cx="5400600" cy="156620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  <p:extLst>
      <p:ext uri="{BB962C8B-B14F-4D97-AF65-F5344CB8AC3E}">
        <p14:creationId xmlns:p14="http://schemas.microsoft.com/office/powerpoint/2010/main" val="40584971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Баранов, Д. Добровольский: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идиомы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паремии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(Овчинка выделки не стоит, голод не тетка)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 что бы то ни стало)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фразеологизмы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eaLnBrk="1" fontAlgn="auto" hangingPunct="1">
              <a:spcAft>
                <a:spcPts val="0"/>
              </a:spcAft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определения и классификации …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1B366436-2A1E-420E-A05C-336E4D61AE1F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85463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92313" y="2276475"/>
          <a:ext cx="8567738" cy="33528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424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C(w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r>
                        <a:rPr lang="en-US" sz="2000" baseline="30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4.4721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Ruhollah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Midler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Christie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recorder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butter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made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them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people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20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63" name="Rectangle 1"/>
          <p:cNvSpPr>
            <a:spLocks noChangeArrowheads="1"/>
          </p:cNvSpPr>
          <p:nvPr/>
        </p:nvSpPr>
        <p:spPr bwMode="auto">
          <a:xfrm>
            <a:off x="2135189" y="1400175"/>
            <a:ext cx="85693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10 словосочетаний, встретившихся в корпусе 20 раз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стоп-лист</a:t>
            </a:r>
            <a:endParaRPr lang="ru-RU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C8D0E392-FE3A-450E-A931-5094030DA7E3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5374605" cy="95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 </a:t>
            </a:r>
            <a:r>
              <a:rPr lang="ru-RU" altLang="en-US" sz="2800" dirty="0"/>
              <a:t>(критерий Стьюдента)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ru-RU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  <a:p>
                <a:pPr marL="400050" lvl="1" indent="0">
                  <a:spcBef>
                    <a:spcPts val="18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нужно знать только частоту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биграмы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частоту каждого из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коллокатов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объем корпуса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71" y="1115894"/>
                <a:ext cx="8713402" cy="5226246"/>
              </a:xfrm>
              <a:blipFill>
                <a:blip r:embed="rId4"/>
                <a:stretch>
                  <a:fillRect r="-700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ата 2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5F423ED7-9CD9-44C7-8D53-295202EAD2F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grpSp>
        <p:nvGrpSpPr>
          <p:cNvPr id="53259" name="Группа 20"/>
          <p:cNvGrpSpPr>
            <a:grpSpLocks/>
          </p:cNvGrpSpPr>
          <p:nvPr/>
        </p:nvGrpSpPr>
        <p:grpSpPr bwMode="auto">
          <a:xfrm>
            <a:off x="1523886" y="-184578"/>
            <a:ext cx="9156815" cy="1210289"/>
            <a:chOff x="0" y="-184721"/>
            <a:chExt cx="9156585" cy="1210647"/>
          </a:xfrm>
        </p:grpSpPr>
        <p:sp>
          <p:nvSpPr>
            <p:cNvPr id="53261" name="Rectangle 2"/>
            <p:cNvSpPr>
              <a:spLocks noChangeArrowheads="1"/>
            </p:cNvSpPr>
            <p:nvPr/>
          </p:nvSpPr>
          <p:spPr bwMode="auto">
            <a:xfrm>
              <a:off x="0" y="-184721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Rectangle 3"/>
            <p:cNvSpPr>
              <a:spLocks noChangeArrowheads="1"/>
            </p:cNvSpPr>
            <p:nvPr/>
          </p:nvSpPr>
          <p:spPr bwMode="auto">
            <a:xfrm>
              <a:off x="0" y="438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3" name="Rectangle 4"/>
            <p:cNvSpPr>
              <a:spLocks noChangeArrowheads="1"/>
            </p:cNvSpPr>
            <p:nvPr/>
          </p:nvSpPr>
          <p:spPr bwMode="auto">
            <a:xfrm>
              <a:off x="0" y="272479"/>
              <a:ext cx="184726" cy="3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64" name="Группа 24"/>
            <p:cNvGrpSpPr>
              <a:grpSpLocks/>
            </p:cNvGrpSpPr>
            <p:nvPr/>
          </p:nvGrpSpPr>
          <p:grpSpPr bwMode="auto">
            <a:xfrm>
              <a:off x="39021" y="7939"/>
              <a:ext cx="9117564" cy="1017987"/>
              <a:chOff x="-4430" y="-24994"/>
              <a:chExt cx="9152860" cy="1171255"/>
            </a:xfrm>
          </p:grpSpPr>
          <p:pic>
            <p:nvPicPr>
              <p:cNvPr id="2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-4430" y="-24994"/>
                <a:ext cx="9152860" cy="117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268" name="Рисунок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96" y="28548"/>
                <a:ext cx="1277464" cy="1096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Rectangle 2"/>
            <p:cNvSpPr txBox="1">
              <a:spLocks noChangeArrowheads="1"/>
            </p:cNvSpPr>
            <p:nvPr/>
          </p:nvSpPr>
          <p:spPr bwMode="auto">
            <a:xfrm>
              <a:off x="1717747" y="-33436"/>
              <a:ext cx="7045148" cy="95437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ru-RU"/>
              </a:defPPr>
              <a:lvl1pPr>
                <a:defRPr sz="36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ru-RU" altLang="en-US" sz="2800" dirty="0"/>
                <a:t>Методы выделения </a:t>
              </a:r>
              <a:r>
                <a:rPr lang="ru-RU" altLang="en-US" sz="2800" dirty="0" err="1"/>
                <a:t>коллокаций</a:t>
              </a:r>
              <a:endParaRPr lang="en-US" altLang="en-US" sz="2800" dirty="0"/>
            </a:p>
            <a:p>
              <a:pPr>
                <a:defRPr/>
              </a:pPr>
              <a:r>
                <a:rPr lang="en-US" altLang="en-US" sz="2800" dirty="0"/>
                <a:t>T-score </a:t>
              </a:r>
              <a:r>
                <a:rPr lang="ru-RU" altLang="en-US" sz="2800" dirty="0"/>
                <a:t>(критерий Стьюдента)</a:t>
              </a: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1825441" y="3894839"/>
            <a:ext cx="8305800" cy="165618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3345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T-score 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</a:t>
            </a:r>
            <a:r>
              <a:rPr lang="ru-RU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коллокаций</a:t>
            </a: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синонимичных лексем</a:t>
            </a:r>
          </a:p>
          <a:p>
            <a:pPr marL="0" indent="0" algn="ctr">
              <a:spcBef>
                <a:spcPts val="2400"/>
              </a:spcBef>
              <a:buNone/>
              <a:defRPr/>
            </a:pPr>
            <a:r>
              <a:rPr lang="ru-RU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(вычисление степени различия)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9856C7AA-733E-4912-989B-1BEFE4D8D55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847851" y="1452564"/>
            <a:ext cx="8569325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H</a:t>
            </a:r>
            <a:r>
              <a:rPr lang="ru-RU" altLang="en-US" sz="18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0 </a:t>
            </a:r>
            <a:r>
              <a:rPr lang="ru-RU" altLang="en-US" sz="1800">
                <a:solidFill>
                  <a:srgbClr val="002060"/>
                </a:solidFill>
                <a:latin typeface="Times New Roman" panose="02020603050405020304" pitchFamily="18" charset="0"/>
              </a:rPr>
              <a:t> - нет никакого различия в употреблении 2-х лексем (т.е. μ=0)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и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– синонимичные слова, сочетаемость которых мы хотим сравнить</a:t>
            </a:r>
            <a:endParaRPr lang="ru-RU" altLang="en-US" sz="2200" baseline="-25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en-US" altLang="en-US" sz="2200" baseline="-25000">
                <a:latin typeface="Times New Roman" panose="02020603050405020304" pitchFamily="18" charset="0"/>
              </a:rPr>
              <a:t>1</a:t>
            </a:r>
            <a:r>
              <a:rPr lang="ru-RU" altLang="en-US" sz="2200" baseline="-25000">
                <a:latin typeface="Times New Roman" panose="02020603050405020304" pitchFamily="18" charset="0"/>
              </a:rPr>
              <a:t>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c</a:t>
            </a:r>
            <a:r>
              <a:rPr lang="ru-RU" altLang="en-US" sz="2200">
                <a:latin typeface="Times New Roman" panose="02020603050405020304" pitchFamily="18" charset="0"/>
              </a:rPr>
              <a:t>(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</a:t>
            </a:r>
            <a:r>
              <a:rPr lang="en-US" altLang="en-US" sz="2200">
                <a:latin typeface="Times New Roman" panose="02020603050405020304" pitchFamily="18" charset="0"/>
              </a:rPr>
              <a:t>w) – </a:t>
            </a:r>
            <a:r>
              <a:rPr lang="ru-RU" altLang="en-US" sz="2200">
                <a:latin typeface="Times New Roman" panose="02020603050405020304" pitchFamily="18" charset="0"/>
              </a:rPr>
              <a:t>абсолютная частота совместной встречаемости синонима </a:t>
            </a:r>
            <a:r>
              <a:rPr lang="el-GR" altLang="en-US" sz="2200">
                <a:latin typeface="Times New Roman" panose="02020603050405020304" pitchFamily="18" charset="0"/>
              </a:rPr>
              <a:t>ν</a:t>
            </a:r>
            <a:r>
              <a:rPr lang="ru-RU" altLang="en-US" sz="2200" baseline="-25000">
                <a:latin typeface="Times New Roman" panose="02020603050405020304" pitchFamily="18" charset="0"/>
              </a:rPr>
              <a:t>2 </a:t>
            </a:r>
            <a:r>
              <a:rPr lang="ru-RU" altLang="en-US" sz="2200">
                <a:latin typeface="Times New Roman" panose="02020603050405020304" pitchFamily="18" charset="0"/>
              </a:rPr>
              <a:t> и коллоката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N</a:t>
            </a:r>
            <a:r>
              <a:rPr lang="ru-RU" altLang="en-US" sz="2200">
                <a:latin typeface="Times New Roman" panose="02020603050405020304" pitchFamily="18" charset="0"/>
              </a:rPr>
              <a:t> – объем корпуса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en-US" sz="18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837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9" y="1989139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4039"/>
            <a:ext cx="324008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8A28B5-0A93-4B45-A0BB-29FE8C22507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523886" y="-1845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3886" y="439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23886" y="2724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4972"/>
              </p:ext>
            </p:extLst>
          </p:nvPr>
        </p:nvGraphicFramePr>
        <p:xfrm>
          <a:off x="2423593" y="1285423"/>
          <a:ext cx="7056437" cy="49380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C(strong w)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C(powerful w)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Word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3.1622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933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2.8284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2337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289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2.4494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588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machines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2266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Germany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2.2360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chip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2.1828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force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2.0000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1403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friends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7.0710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3685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support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6.3257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enough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4.6904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safety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4.5825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sales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4.0249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1093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opposition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802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showing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3.9000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3.7416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2501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defense</a:t>
                      </a:r>
                      <a:endParaRPr lang="en-GB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569" marR="61569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17675F1-46A2-4992-AF7D-03F2785868B8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863753" y="-7937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T-score</a:t>
            </a:r>
            <a:r>
              <a:rPr lang="ru-RU" altLang="en-US" sz="2800" dirty="0"/>
              <a:t>: мера различия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Хи-квадрат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D16C329-00E4-475B-B5BE-EB6F0B57B1A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сопряженности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наблюдаемая частота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observed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знать: (1) объем корпуса,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биграмы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(3) частоту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коллокатов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CF1C5D6-8827-402A-A8C3-3A6E51A8BED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0753" name="Rectangle 1"/>
          <p:cNvSpPr>
            <a:spLocks noChangeArrowheads="1"/>
          </p:cNvSpPr>
          <p:nvPr/>
        </p:nvSpPr>
        <p:spPr bwMode="auto">
          <a:xfrm>
            <a:off x="1981200" y="2246313"/>
            <a:ext cx="3932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74360"/>
              </p:ext>
            </p:extLst>
          </p:nvPr>
        </p:nvGraphicFramePr>
        <p:xfrm>
          <a:off x="1907733" y="1802512"/>
          <a:ext cx="84969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49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006886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2076429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C2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11</a:t>
                      </a:r>
                      <a:r>
                        <a:rPr lang="en-US" sz="2000" dirty="0"/>
                        <a:t> = 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12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Count(C1)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O</a:t>
                      </a:r>
                      <a:r>
                        <a:rPr lang="en-US" sz="2000" baseline="-25000" dirty="0"/>
                        <a:t>21 </a:t>
                      </a:r>
                      <a:r>
                        <a:rPr lang="en-US" sz="2000" dirty="0"/>
                        <a:t>= Count (C2) –Count(C1C2)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Count</a:t>
                      </a:r>
                      <a:r>
                        <a:rPr lang="en-US" sz="2000" baseline="0" dirty="0"/>
                        <a:t> = </a:t>
                      </a:r>
                      <a:r>
                        <a:rPr lang="en-US" sz="2000" dirty="0"/>
                        <a:t> N-(</a:t>
                      </a:r>
                      <a:r>
                        <a:rPr lang="en-US" sz="2000" baseline="0" dirty="0"/>
                        <a:t>Count(C2)+</a:t>
                      </a:r>
                      <a:r>
                        <a:rPr lang="en-US" sz="2000" dirty="0"/>
                        <a:t>Count(C1)-Count(C1C2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N-Count(C1)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Count(C2)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450127" y="42591"/>
            <a:ext cx="6686550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170" bIns="90170" anchor="ctr"/>
          <a:lstStyle>
            <a:lvl1pPr defTabSz="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08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08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08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en-US" sz="3600" dirty="0">
                <a:latin typeface="Times New Roman" panose="02020603050405020304" pitchFamily="18" charset="0"/>
              </a:rPr>
              <a:t>Параметры кандидата. Окно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79776" y="2493600"/>
            <a:ext cx="1563113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069455" y="2509806"/>
            <a:ext cx="1991106" cy="6477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29883" y="3226304"/>
            <a:ext cx="1860649" cy="907487"/>
          </a:xfrm>
          <a:prstGeom prst="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58913" y="3283751"/>
            <a:ext cx="2350894" cy="916723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544214" y="2666153"/>
            <a:ext cx="1671992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ru-RU" sz="2400" baseline="-25000" dirty="0">
                <a:solidFill>
                  <a:schemeClr val="tx1"/>
                </a:solidFill>
              </a:rPr>
              <a:t>12</a:t>
            </a:r>
            <a:endParaRPr lang="en-US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438205" y="3298998"/>
            <a:ext cx="1884011" cy="70226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ru-RU" sz="2400" baseline="-25000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913438" y="4364750"/>
            <a:ext cx="2227606" cy="462979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+O</a:t>
            </a:r>
            <a:r>
              <a:rPr lang="en-US" sz="2400" baseline="-25000" dirty="0">
                <a:solidFill>
                  <a:schemeClr val="tx1"/>
                </a:solidFill>
              </a:rPr>
              <a:t>22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84454" y="4306615"/>
            <a:ext cx="1751506" cy="519854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baseline="-25000" dirty="0">
                <a:solidFill>
                  <a:schemeClr val="tx1"/>
                </a:solidFill>
              </a:rPr>
              <a:t>11</a:t>
            </a:r>
            <a:r>
              <a:rPr lang="en-US" sz="2400" dirty="0">
                <a:solidFill>
                  <a:schemeClr val="tx1"/>
                </a:solidFill>
              </a:rPr>
              <a:t>+ O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0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381E202-0A41-49BA-8BE5-97E3E8814F77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43662"/>
              </p:ext>
            </p:extLst>
          </p:nvPr>
        </p:nvGraphicFramePr>
        <p:xfrm>
          <a:off x="1870023" y="1767163"/>
          <a:ext cx="8496944" cy="330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73">
                  <a:extLst>
                    <a:ext uri="{9D8B030D-6E8A-4147-A177-3AD203B41FA5}">
                      <a16:colId xmlns:a16="http://schemas.microsoft.com/office/drawing/2014/main" val="3592444779"/>
                    </a:ext>
                  </a:extLst>
                </a:gridCol>
                <a:gridCol w="2639201">
                  <a:extLst>
                    <a:ext uri="{9D8B030D-6E8A-4147-A177-3AD203B41FA5}">
                      <a16:colId xmlns:a16="http://schemas.microsoft.com/office/drawing/2014/main" val="3701345495"/>
                    </a:ext>
                  </a:extLst>
                </a:gridCol>
                <a:gridCol w="2474826">
                  <a:extLst>
                    <a:ext uri="{9D8B030D-6E8A-4147-A177-3AD203B41FA5}">
                      <a16:colId xmlns:a16="http://schemas.microsoft.com/office/drawing/2014/main" val="2997222466"/>
                    </a:ext>
                  </a:extLst>
                </a:gridCol>
                <a:gridCol w="1886744">
                  <a:extLst>
                    <a:ext uri="{9D8B030D-6E8A-4147-A177-3AD203B41FA5}">
                      <a16:colId xmlns:a16="http://schemas.microsoft.com/office/drawing/2014/main" val="35937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Symbol" panose="05050102010706020507" pitchFamily="18" charset="2"/>
                        </a:rPr>
                        <a:t>B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маргинальные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/>
                        <a:t>суммы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97674"/>
                  </a:ext>
                </a:extLst>
              </a:tr>
              <a:tr h="8986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1S </a:t>
                      </a:r>
                      <a:r>
                        <a:rPr lang="en-US" sz="2000" baseline="0" dirty="0"/>
                        <a:t>=</a:t>
                      </a:r>
                      <a:r>
                        <a:rPr lang="en-US" sz="2000" dirty="0"/>
                        <a:t>Count(A)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1964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285750" indent="-285750" algn="ctr">
                        <a:buFont typeface="Symbol" panose="05050102010706020507" pitchFamily="18" charset="2"/>
                        <a:buChar char="Ø"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2S </a:t>
                      </a:r>
                      <a:r>
                        <a:rPr lang="en-US" sz="2000" baseline="0" dirty="0"/>
                        <a:t>= N-Count(A)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маргиналь</a:t>
                      </a:r>
                      <a:r>
                        <a:rPr lang="en-US" sz="2000" dirty="0"/>
                        <a:t>-</a:t>
                      </a:r>
                      <a:r>
                        <a:rPr lang="ru-RU" sz="2000" dirty="0" err="1"/>
                        <a:t>ные</a:t>
                      </a:r>
                      <a:r>
                        <a:rPr lang="ru-RU" sz="2000" dirty="0"/>
                        <a:t> суммы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S1</a:t>
                      </a:r>
                      <a:r>
                        <a:rPr lang="en-US" sz="2000" baseline="0" dirty="0"/>
                        <a:t>=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US" sz="2000" baseline="-25000" dirty="0"/>
                        <a:t>S2</a:t>
                      </a:r>
                      <a:r>
                        <a:rPr lang="en-US" sz="2000" baseline="0" dirty="0"/>
                        <a:t>= N – Count(B)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 (</a:t>
                      </a:r>
                      <a:r>
                        <a:rPr lang="ru-RU" sz="2000" dirty="0"/>
                        <a:t>всего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56954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442037" y="2537424"/>
            <a:ext cx="6842745" cy="2448685"/>
            <a:chOff x="1918036" y="2537423"/>
            <a:chExt cx="6842745" cy="2448685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918036" y="2546808"/>
              <a:ext cx="2486940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= 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40478" y="3453295"/>
              <a:ext cx="2461576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982779" y="2557180"/>
              <a:ext cx="1671992" cy="69379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12</a:t>
              </a:r>
              <a:endParaRPr lang="en-US" sz="24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982779" y="3379076"/>
              <a:ext cx="1778002" cy="86559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</a:t>
              </a:r>
              <a:r>
                <a:rPr lang="ru-RU" sz="2400" baseline="-25000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778077" y="4474334"/>
              <a:ext cx="1951034" cy="504122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400" dirty="0">
                  <a:solidFill>
                    <a:schemeClr val="tx1"/>
                  </a:solidFill>
                </a:rPr>
                <a:t>+O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256947" y="4466254"/>
              <a:ext cx="2074562" cy="519854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</a:rPr>
                <a:t>+ O</a:t>
              </a:r>
              <a:r>
                <a:rPr lang="en-US" sz="2400" baseline="-25000" dirty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550279" y="2537423"/>
              <a:ext cx="2287196" cy="68635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ru-RU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endParaRPr lang="en-US" sz="20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524819" y="3406861"/>
              <a:ext cx="2295283" cy="889377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E9E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=(O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12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22</a:t>
              </a:r>
              <a:r>
                <a:rPr lang="en-US" sz="2000" dirty="0">
                  <a:solidFill>
                    <a:schemeClr val="tx1"/>
                  </a:solidFill>
                </a:rPr>
                <a:t>)*</a:t>
              </a:r>
            </a:p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(O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21</a:t>
              </a:r>
              <a:r>
                <a:rPr lang="en-US" sz="2000" dirty="0">
                  <a:solidFill>
                    <a:schemeClr val="tx1"/>
                  </a:solidFill>
                </a:rPr>
                <a:t>+ 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  <a:r>
                <a:rPr lang="ru-RU" sz="2000" baseline="-25000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)/N</a:t>
              </a:r>
              <a:endParaRPr lang="en-US" sz="2000" dirty="0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45639"/>
              </p:ext>
            </p:extLst>
          </p:nvPr>
        </p:nvGraphicFramePr>
        <p:xfrm>
          <a:off x="2341173" y="1748250"/>
          <a:ext cx="7561262" cy="2479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neww1 6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¬new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 = companies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4667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companies)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15820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new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14287181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(e.g., old machines)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2A948AB0-A57E-4FE4-A5CC-0718D69C7FF0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10125"/>
              </p:ext>
            </p:extLst>
          </p:nvPr>
        </p:nvGraphicFramePr>
        <p:xfrm>
          <a:off x="2566988" y="2060576"/>
          <a:ext cx="7561262" cy="18004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w1= 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¬new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w2 = companies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</a:t>
                      </a:r>
                      <a:r>
                        <a:rPr lang="en-GB" sz="2400" dirty="0">
                          <a:effectLst/>
                          <a:sym typeface="Symbol" panose="05050102010706020507" pitchFamily="18" charset="2"/>
                        </a:rPr>
                        <a:t> 5.2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¬companies 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D18159E-76A8-4488-9F22-A623F592DA43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64538" name="TextBox 4"/>
          <p:cNvSpPr txBox="1">
            <a:spLocks noChangeArrowheads="1"/>
          </p:cNvSpPr>
          <p:nvPr/>
        </p:nvSpPr>
        <p:spPr bwMode="auto">
          <a:xfrm>
            <a:off x="2590800" y="4707963"/>
            <a:ext cx="716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solidFill>
                  <a:srgbClr val="002060"/>
                </a:solidFill>
              </a:rPr>
              <a:t>E</a:t>
            </a:r>
            <a:r>
              <a:rPr lang="en-US" altLang="en-US" sz="2400" baseline="-25000" dirty="0" err="1">
                <a:solidFill>
                  <a:srgbClr val="002060"/>
                </a:solidFill>
              </a:rPr>
              <a:t>ij</a:t>
            </a:r>
            <a:r>
              <a:rPr lang="en-US" altLang="en-US" sz="2400" dirty="0">
                <a:solidFill>
                  <a:srgbClr val="002060"/>
                </a:solidFill>
              </a:rPr>
              <a:t> = p(w</a:t>
            </a:r>
            <a:r>
              <a:rPr lang="ru-RU" altLang="en-US" sz="2400" dirty="0">
                <a:solidFill>
                  <a:srgbClr val="002060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ru-RU" altLang="en-US" sz="2400" dirty="0">
                <a:solidFill>
                  <a:srgbClr val="002060"/>
                </a:solidFill>
              </a:rPr>
              <a:t>*</a:t>
            </a:r>
            <a:r>
              <a:rPr lang="en-US" altLang="en-US" sz="2400" dirty="0">
                <a:solidFill>
                  <a:srgbClr val="002060"/>
                </a:solidFill>
              </a:rPr>
              <a:t>Count(w2) = ((O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</a:t>
            </a:r>
            <a:r>
              <a:rPr lang="en-US" altLang="en-US" sz="2400" dirty="0">
                <a:solidFill>
                  <a:srgbClr val="002060"/>
                </a:solidFill>
              </a:rPr>
              <a:t>+ 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12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/N)* (O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11 </a:t>
            </a:r>
            <a:r>
              <a:rPr lang="en-US" altLang="en-US" sz="2400" dirty="0">
                <a:solidFill>
                  <a:srgbClr val="002060"/>
                </a:solidFill>
              </a:rPr>
              <a:t>+O</a:t>
            </a:r>
            <a:r>
              <a:rPr lang="en-US" altLang="en-US" sz="2400" baseline="-25000" dirty="0">
                <a:solidFill>
                  <a:srgbClr val="002060"/>
                </a:solidFill>
              </a:rPr>
              <a:t>21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pic>
        <p:nvPicPr>
          <p:cNvPr id="12" name="Рисунок 21">
            <a:extLst>
              <a:ext uri="{FF2B5EF4-FFF2-40B4-BE49-F238E27FC236}">
                <a16:creationId xmlns:a16="http://schemas.microsoft.com/office/drawing/2014/main" id="{2210426B-4D20-415E-8B1C-8AA374B3E5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44558" y="5122862"/>
            <a:ext cx="3943350" cy="1076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Английская традиция:</a:t>
            </a: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Firth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 synopsis of linguistic theory, 1930-1955. //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J. R. Firth et al. Studies in Linguistic Analysis. — Special volume of the Philological Society. —Oxford: Blackwell.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1957. P. 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‑</a:t>
            </a:r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32.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H. Words and their Meaning.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London and New York: Longman, 1995.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en-US"/>
              <a:t>Русская лексикография: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Виноградов В. В. Фразеология. Семасиология // Лексикология и лексикография. Избранные труды. — М.: Наука, 1977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Баранов А.Н., Добровольский Д.О. Аспекты теории фразеологии. М.: Знак, 2008. – 656 с. (Studia phililogica)</a:t>
            </a:r>
          </a:p>
          <a:p>
            <a:pPr lvl="1" eaLnBrk="1" hangingPunct="1"/>
            <a:r>
              <a:rPr lang="ru-RU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Шанский Н. М. Фразеология современного русского языка / Н. М. Шанский. — 3-е изд., испр. и доп. — М., 1985.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69623"/>
              </p:ext>
            </p:extLst>
          </p:nvPr>
        </p:nvGraphicFramePr>
        <p:xfrm>
          <a:off x="2279576" y="3284984"/>
          <a:ext cx="88566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Picture" r:id="rId3" imgW="4913761" imgH="475427" progId="Word.Picture.8">
                  <p:embed/>
                </p:oleObj>
              </mc:Choice>
              <mc:Fallback>
                <p:oleObj name="Picture" r:id="rId3" imgW="4913761" imgH="475427" progId="Word.Picture.8">
                  <p:embed/>
                  <p:pic>
                    <p:nvPicPr>
                      <p:cNvPr id="624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84984"/>
                        <a:ext cx="88566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/>
              <a:t>ВШЭ. Компьютерная лингвистика-2.  Толдова С.Ю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9" y="1686716"/>
            <a:ext cx="2771775" cy="1019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689" y="4278416"/>
            <a:ext cx="7858125" cy="1038225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88AF3-6473-4E90-A3E8-03FD73121719}"/>
              </a:ext>
            </a:extLst>
          </p:cNvPr>
          <p:cNvSpPr txBox="1"/>
          <p:nvPr/>
        </p:nvSpPr>
        <p:spPr>
          <a:xfrm>
            <a:off x="2351584" y="5333075"/>
            <a:ext cx="18923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Критическое значение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8FBDADDC-E174-41C2-A1C2-9E7A9C427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84" y="5484092"/>
            <a:ext cx="1608944" cy="5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CE19F798-391A-4549-BEFF-4734AA63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7" y="5408463"/>
            <a:ext cx="1512166" cy="57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744663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19514" y="2997201"/>
          <a:ext cx="5113337" cy="150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cow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>
                          <a:effectLst/>
                        </a:rPr>
                        <a:t>cow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vache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 59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6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¬</a:t>
                      </a:r>
                      <a:r>
                        <a:rPr lang="en-US" sz="2400" dirty="0" err="1">
                          <a:effectLst/>
                        </a:rPr>
                        <a:t>vache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8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570934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87" name="Rectangle 1"/>
          <p:cNvSpPr>
            <a:spLocks noChangeArrowheads="1"/>
          </p:cNvSpPr>
          <p:nvPr/>
        </p:nvSpPr>
        <p:spPr bwMode="auto">
          <a:xfrm>
            <a:off x="1906588" y="1890714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E58E495-572A-4FBC-BF40-444355FD011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7298"/>
              </p:ext>
            </p:extLst>
          </p:nvPr>
        </p:nvGraphicFramePr>
        <p:xfrm>
          <a:off x="2351089" y="1844676"/>
          <a:ext cx="5113337" cy="1441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¬</a:t>
                      </a:r>
                      <a:r>
                        <a:rPr lang="en-US" sz="2000">
                          <a:effectLst/>
                        </a:rPr>
                        <a:t>cow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vice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¬</a:t>
                      </a:r>
                      <a:r>
                        <a:rPr lang="en-US" sz="2000" dirty="0" err="1">
                          <a:effectLst/>
                        </a:rPr>
                        <a:t>vache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570934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90" marR="685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15" name="Rectangle 1"/>
          <p:cNvSpPr>
            <a:spLocks noChangeArrowheads="1"/>
          </p:cNvSpPr>
          <p:nvPr/>
        </p:nvSpPr>
        <p:spPr bwMode="auto">
          <a:xfrm>
            <a:off x="1919288" y="1289051"/>
            <a:ext cx="8851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0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установления соответствий между лексемами в двуязычном корпусе</a:t>
            </a: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24113" y="3789363"/>
          <a:ext cx="78486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¬chambre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MI_2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χ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</a:rPr>
                        <a:t>31,950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12,004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553610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>
                          <a:effectLst/>
                        </a:rPr>
                        <a:t>4,793	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848,330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communes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¬communes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4,974 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38,980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88405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¬house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7550" algn="ctr"/>
                        </a:tabLst>
                      </a:pPr>
                      <a:r>
                        <a:rPr lang="en-US" sz="2000" dirty="0">
                          <a:effectLst/>
                        </a:rPr>
                        <a:t>: 441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852,682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F45AB2D-6B68-4A8A-AD59-0F9F3751082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3" name="Rectangle 1"/>
          <p:cNvSpPr>
            <a:spLocks noChangeArrowheads="1"/>
          </p:cNvSpPr>
          <p:nvPr/>
        </p:nvSpPr>
        <p:spPr bwMode="auto">
          <a:xfrm>
            <a:off x="2266950" y="4178300"/>
            <a:ext cx="771683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ru-RU" altLang="en-US" sz="240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сравнения двух корпусов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1088" y="2420938"/>
          <a:ext cx="5726112" cy="1463676"/>
        </p:xfrm>
        <a:graphic>
          <a:graphicData uri="http://schemas.openxmlformats.org/drawingml/2006/table">
            <a:tbl>
              <a:tblPr/>
              <a:tblGrid>
                <a:gridCol w="148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 корпус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корпус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Слово 1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457200" algn="l"/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2636838" algn="ctr"/>
                          <a:tab pos="5273675" algn="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2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tabLst>
                          <a:tab pos="717550" algn="ctr"/>
                        </a:tabLst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ctr"/>
                        </a:tabLst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Sans-PS" pitchFamily="65" charset="0"/>
                        </a:rPr>
                        <a:t>Слово 3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Verdana" panose="020B0604030504040204" pitchFamily="34" charset="0"/>
                        <a:defRPr sz="28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1pPr>
                      <a:lvl2pPr marL="457200">
                        <a:spcBef>
                          <a:spcPts val="638"/>
                        </a:spcBef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2pPr>
                      <a:lvl3pPr marL="914400">
                        <a:spcBef>
                          <a:spcPts val="550"/>
                        </a:spcBef>
                        <a:buFont typeface="Verdana" panose="020B0604030504040204" pitchFamily="34" charset="0"/>
                        <a:defRPr sz="2000"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3pPr>
                      <a:lvl4pPr marL="13716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4pPr>
                      <a:lvl5pPr marL="1828800">
                        <a:spcBef>
                          <a:spcPts val="450"/>
                        </a:spcBef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5pPr>
                      <a:lvl6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6pPr>
                      <a:lvl7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7pPr>
                      <a:lvl8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8pPr>
                      <a:lvl9pPr indent="304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Font typeface="Verdana" panose="020B0604030504040204" pitchFamily="34" charset="0"/>
                        <a:defRPr>
                          <a:solidFill>
                            <a:schemeClr val="tx1"/>
                          </a:solidFill>
                          <a:latin typeface="Sans-PS" pitchFamily="65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699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GB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6699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019CC8F-073F-4EC1-A0BB-015CE7D34935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241676" y="-33338"/>
            <a:ext cx="7045325" cy="95408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Матрица сопряженности. К</a:t>
            </a:r>
            <a:r>
              <a:rPr lang="ru-RU" altLang="en-US" sz="2800" kern="0" dirty="0"/>
              <a:t>ритерий </a:t>
            </a:r>
            <a:r>
              <a:rPr lang="en-US" sz="2800" dirty="0"/>
              <a:t>χ</a:t>
            </a:r>
            <a:r>
              <a:rPr lang="ru-RU" sz="2800" baseline="30000" dirty="0"/>
              <a:t>2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LogLikelihood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AD6FDDA4-5F38-4C9D-8B42-A029466FE1C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5D62196-AFBE-4D4B-8E78-A304D44DF7BB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6964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484784"/>
            <a:ext cx="590391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079777" y="214640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ВШЭ. Компьютерная лингвистика-2.  </a:t>
            </a:r>
            <a:r>
              <a:rPr lang="ru-RU" altLang="en-US" dirty="0" err="1"/>
              <a:t>Толдова</a:t>
            </a:r>
            <a:r>
              <a:rPr lang="ru-RU" altLang="en-US" dirty="0"/>
              <a:t> С.Ю</a:t>
            </a:r>
            <a:endParaRPr lang="en-US" alt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16251" y="5934075"/>
            <a:ext cx="3948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http://ucrel.lancs.ac.uk/llwizard.html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420888"/>
            <a:ext cx="8214101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4365104"/>
            <a:ext cx="778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Биномиальное распределение: </a:t>
            </a:r>
            <a:r>
              <a:rPr lang="en-US" dirty="0">
                <a:solidFill>
                  <a:schemeClr val="tx1"/>
                </a:solidFill>
              </a:rPr>
              <a:t>b(</a:t>
            </a:r>
            <a:r>
              <a:rPr lang="en-US" dirty="0" err="1">
                <a:solidFill>
                  <a:schemeClr val="tx1"/>
                </a:solidFill>
              </a:rPr>
              <a:t>k,n,p</a:t>
            </a:r>
            <a:r>
              <a:rPr lang="en-US" dirty="0">
                <a:solidFill>
                  <a:schemeClr val="tx1"/>
                </a:solidFill>
              </a:rPr>
              <a:t>) – k </a:t>
            </a:r>
            <a:r>
              <a:rPr lang="ru-RU" dirty="0">
                <a:solidFill>
                  <a:schemeClr val="tx1"/>
                </a:solidFill>
              </a:rPr>
              <a:t>успехов из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испытаний с вероятностью успеха </a:t>
            </a:r>
            <a:r>
              <a:rPr lang="en-US" dirty="0">
                <a:solidFill>
                  <a:schemeClr val="tx1"/>
                </a:solidFill>
              </a:rPr>
              <a:t>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4079777" y="121142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4981772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BE64D139-27A0-4E9E-8E35-C3BF19FB1C26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70666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4" y="1238251"/>
            <a:ext cx="7729611" cy="421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5475289"/>
            <a:ext cx="489426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935761" y="252489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Объект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72" y="1341438"/>
            <a:ext cx="5401948" cy="4922836"/>
          </a:xfrm>
        </p:spPr>
      </p:pic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DDDAAA3-8AFD-44F1-8468-E0B4491BEA1A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791745" y="260648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8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A49B92F-5FC8-41D2-949B-65707445FBE6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pic>
        <p:nvPicPr>
          <p:cNvPr id="74758" name="Picture 6" descr="Log-likelihood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1" y="4822707"/>
            <a:ext cx="318293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"/>
          <p:cNvSpPr txBox="1">
            <a:spLocks noChangeArrowheads="1"/>
          </p:cNvSpPr>
          <p:nvPr/>
        </p:nvSpPr>
        <p:spPr bwMode="auto">
          <a:xfrm>
            <a:off x="2424114" y="1449388"/>
            <a:ext cx="712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74761" name="Прямоугольник 5"/>
          <p:cNvSpPr>
            <a:spLocks noChangeArrowheads="1"/>
          </p:cNvSpPr>
          <p:nvPr/>
        </p:nvSpPr>
        <p:spPr bwMode="auto">
          <a:xfrm>
            <a:off x="2066131" y="5672310"/>
            <a:ext cx="826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dirty="0">
                <a:solidFill>
                  <a:srgbClr val="000000"/>
                </a:solidFill>
                <a:latin typeface="Arial" panose="020B0604020202020204" pitchFamily="34" charset="0"/>
              </a:rPr>
              <a:t>Отсюда: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log-likelihood G2 as follows: G2 = 2*((a*ln (a/E1)) + (b*ln (b/E2)))</a:t>
            </a:r>
            <a:endParaRPr lang="en-US" alt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935761" y="289581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  <p:pic>
        <p:nvPicPr>
          <p:cNvPr id="10" name="Picture 4" descr="Expectation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2" y="3754451"/>
            <a:ext cx="141752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68434" y="3689020"/>
            <a:ext cx="6091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O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наблюдаемая частота, 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 – 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ожидаемая частота</a:t>
            </a: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N1 = c, and N2 = d.</a:t>
            </a:r>
            <a:endParaRPr lang="ru-RU" sz="22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E1 = c*(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and E2 = d*(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a+b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 / (</a:t>
            </a:r>
            <a:r>
              <a:rPr lang="en-US" sz="2200" dirty="0" err="1">
                <a:solidFill>
                  <a:schemeClr val="bg1">
                    <a:lumMod val="10000"/>
                  </a:schemeClr>
                </a:solidFill>
              </a:rPr>
              <a:t>c+d</a:t>
            </a:r>
            <a:r>
              <a:rPr lang="en-US" sz="22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ru-RU" sz="22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431002"/>
              </p:ext>
            </p:extLst>
          </p:nvPr>
        </p:nvGraphicFramePr>
        <p:xfrm>
          <a:off x="1991518" y="1411791"/>
          <a:ext cx="79930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66">
                  <a:extLst>
                    <a:ext uri="{9D8B030D-6E8A-4147-A177-3AD203B41FA5}">
                      <a16:colId xmlns:a16="http://schemas.microsoft.com/office/drawing/2014/main" val="376466578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4250815210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2775666644"/>
                    </a:ext>
                  </a:extLst>
                </a:gridCol>
                <a:gridCol w="1998266">
                  <a:extLst>
                    <a:ext uri="{9D8B030D-6E8A-4147-A177-3AD203B41FA5}">
                      <a16:colId xmlns:a16="http://schemas.microsoft.com/office/drawing/2014/main" val="127028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кандидат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в контексте кандидата в </a:t>
                      </a:r>
                      <a:r>
                        <a:rPr lang="ru-RU" dirty="0" err="1"/>
                        <a:t>коллокаты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a+b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</a:t>
                      </a:r>
                      <a:r>
                        <a:rPr lang="ru-RU" baseline="0" dirty="0"/>
                        <a:t> слово </a:t>
                      </a:r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c+d-a-b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c+d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131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3926" y="598701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http://ucrel.lancs.ac.uk/llwizard.html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given word are statements of the habitual or customary places of that word.”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(Firth 1957)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“recurrent combinations of words that co-occur more often than chance and that correspond to arbitrary word usages.”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Smadja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1993)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7AFA06D-9675-469B-8FE7-49AF4186E10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381751"/>
            <a:ext cx="3384550" cy="430213"/>
          </a:xfrm>
        </p:spPr>
        <p:txBody>
          <a:bodyPr/>
          <a:lstStyle/>
          <a:p>
            <a:pPr algn="l">
              <a:defRPr/>
            </a:pPr>
            <a:r>
              <a:rPr lang="ru-RU" altLang="en-US" sz="1000" dirty="0"/>
              <a:t>ВШЭ. Компьютерная лингвистика-2.  </a:t>
            </a:r>
            <a:r>
              <a:rPr lang="ru-RU" altLang="en-US" sz="1000" dirty="0" err="1"/>
              <a:t>Толдова</a:t>
            </a:r>
            <a:r>
              <a:rPr lang="ru-RU" altLang="en-US" sz="1000" dirty="0"/>
              <a:t> С.Ю</a:t>
            </a:r>
            <a:endParaRPr lang="en-US" altLang="en-US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79576" y="296733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67091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39180291"/>
              </p:ext>
            </p:extLst>
          </p:nvPr>
        </p:nvGraphicFramePr>
        <p:xfrm>
          <a:off x="2063552" y="1854948"/>
          <a:ext cx="7993060" cy="275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Collocation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Joint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Freq2 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LL score 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вызов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249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6367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723.03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взгляд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340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52308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681.21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трубка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121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12327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266.58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3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тень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13556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155.85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бросать ~~ граната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48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2690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120.05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1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бросать ~~ дрожь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44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1973</a:t>
                      </a:r>
                    </a:p>
                  </a:txBody>
                  <a:tcPr marL="89204" marR="89204" marT="26527" marB="26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114.98</a:t>
                      </a:r>
                    </a:p>
                  </a:txBody>
                  <a:tcPr marL="89204" marR="89204" marT="26527" marB="265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44" name="Rectangle 1">
            <a:hlinkClick r:id="rId2"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62908" y="1398725"/>
            <a:ext cx="6172200" cy="438582"/>
          </a:xfr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altLang="en-US" sz="2400" dirty="0"/>
              <a:t>Пример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4BACDB51-5DCF-4412-B2A3-296B39876F0E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76845" name="TextBox 6"/>
          <p:cNvSpPr txBox="1">
            <a:spLocks noChangeArrowheads="1"/>
          </p:cNvSpPr>
          <p:nvPr/>
        </p:nvSpPr>
        <p:spPr bwMode="auto">
          <a:xfrm>
            <a:off x="2058122" y="4864814"/>
            <a:ext cx="284499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dirty="0">
                <a:solidFill>
                  <a:srgbClr val="002060"/>
                </a:solidFill>
              </a:rPr>
              <a:t>[lemma=</a:t>
            </a:r>
            <a:endParaRPr lang="ru-RU" altLang="en-US" sz="2100" b="1" dirty="0">
              <a:solidFill>
                <a:srgbClr val="002060"/>
              </a:solidFill>
            </a:endParaRPr>
          </a:p>
          <a:p>
            <a:r>
              <a:rPr lang="en-US" altLang="en-US" sz="2100" b="1" dirty="0">
                <a:solidFill>
                  <a:srgbClr val="002060"/>
                </a:solidFill>
              </a:rPr>
              <a:t>"</a:t>
            </a:r>
            <a:r>
              <a:rPr lang="ru-RU" altLang="en-US" sz="2100" b="1" dirty="0">
                <a:solidFill>
                  <a:srgbClr val="002060"/>
                </a:solidFill>
              </a:rPr>
              <a:t>бросать"]</a:t>
            </a:r>
          </a:p>
        </p:txBody>
      </p:sp>
      <p:pic>
        <p:nvPicPr>
          <p:cNvPr id="768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26" y="4718051"/>
            <a:ext cx="4421188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вал 8"/>
          <p:cNvSpPr/>
          <p:nvPr/>
        </p:nvSpPr>
        <p:spPr>
          <a:xfrm>
            <a:off x="4727849" y="5711439"/>
            <a:ext cx="232092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10" name="Овал 9"/>
          <p:cNvSpPr/>
          <p:nvPr/>
        </p:nvSpPr>
        <p:spPr>
          <a:xfrm>
            <a:off x="4727849" y="5286708"/>
            <a:ext cx="2862263" cy="539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46377" y="294174"/>
            <a:ext cx="350239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dirty="0"/>
              <a:t>Likelihood Ratio</a:t>
            </a:r>
            <a:endParaRPr lang="ru-RU" alt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Поточечная взаимная информация</a:t>
            </a:r>
          </a:p>
          <a:p>
            <a:pPr algn="ctr">
              <a:spcBef>
                <a:spcPts val="24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PMI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D58B959-AF49-4E32-AC53-9FBA65C68FE1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PMI</a:t>
            </a:r>
            <a:r>
              <a:rPr lang="ru-RU" altLang="en-US" sz="2400" dirty="0">
                <a:solidFill>
                  <a:schemeClr val="tx1"/>
                </a:solidFill>
              </a:rPr>
              <a:t> - поточечная взаимная информация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 </a:t>
            </a:r>
            <a:endParaRPr lang="ru-RU" altLang="en-US" sz="360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A03DDCF-3581-48BA-B442-BAA10BADD323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063750" y="1377950"/>
            <a:ext cx="7920038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Информационная энтропия - неопределённость появления какого-либо символа первичного алфавита.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При отсутствии информационных потерь численно равна количеству информации на символ передаваемого сообщения.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Например, в последовательности букв, составляющих какое-либо предложение на русском языке, разные буквы появляются с разной частотой, поэтому неопределённость появления для некоторых букв меньше, чем для других.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4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EC904A5A-154E-4754-A890-7948F9127096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80907" name="Picture 2" descr="http://planetcalc.ru/cgi-bin/mimetex.cgi?I%20=%20\log_2%20N%20=%20n%20\log_2%20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4105276"/>
            <a:ext cx="4645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Rectangle 5"/>
          <p:cNvSpPr>
            <a:spLocks noChangeArrowheads="1"/>
          </p:cNvSpPr>
          <p:nvPr/>
        </p:nvSpPr>
        <p:spPr bwMode="auto">
          <a:xfrm>
            <a:off x="1524001" y="-261938"/>
            <a:ext cx="358775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1000">
                <a:solidFill>
                  <a:srgbClr val="333333"/>
                </a:solidFill>
                <a:latin typeface="Helvetica Neue"/>
              </a:rPr>
              <a:t>: </a:t>
            </a:r>
            <a:r>
              <a:rPr lang="en-US" altLang="en-US" sz="800">
                <a:solidFill>
                  <a:schemeClr val="tx1"/>
                </a:solidFill>
              </a:rPr>
              <a:t/>
            </a:r>
            <a:br>
              <a:rPr lang="en-US" altLang="en-US" sz="800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3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09" name="Picture 6" descr="|A| = 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635125"/>
            <a:ext cx="162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0" name="Прямоугольник 5"/>
          <p:cNvSpPr>
            <a:spLocks noChangeArrowheads="1"/>
          </p:cNvSpPr>
          <p:nvPr/>
        </p:nvSpPr>
        <p:spPr bwMode="auto">
          <a:xfrm>
            <a:off x="2022475" y="1209675"/>
            <a:ext cx="7602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И</a:t>
            </a:r>
            <a:r>
              <a:rPr lang="en-US" altLang="en-US">
                <a:solidFill>
                  <a:srgbClr val="333333"/>
                </a:solidFill>
                <a:latin typeface="Helvetica Neue"/>
              </a:rPr>
              <a:t>меется алфавит А, из букв которого составляется сообщение</a:t>
            </a:r>
            <a:endParaRPr lang="en-US" altLang="en-US"/>
          </a:p>
        </p:txBody>
      </p:sp>
      <p:sp>
        <p:nvSpPr>
          <p:cNvPr id="80911" name="Rectangle 9"/>
          <p:cNvSpPr>
            <a:spLocks noChangeArrowheads="1"/>
          </p:cNvSpPr>
          <p:nvPr/>
        </p:nvSpPr>
        <p:spPr bwMode="auto">
          <a:xfrm>
            <a:off x="2022476" y="2076451"/>
            <a:ext cx="7986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19812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4384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28956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352800"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US" altLang="en-US" sz="2400">
                <a:solidFill>
                  <a:srgbClr val="333333"/>
                </a:solidFill>
                <a:latin typeface="Helvetica Neue"/>
              </a:rPr>
              <a:t>Количество возможных вариантов разных сообщений: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0912" name="Picture 10" descr="N = m^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538413"/>
            <a:ext cx="15303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3" name="Прямоугольник 9"/>
          <p:cNvSpPr>
            <a:spLocks noChangeArrowheads="1"/>
          </p:cNvSpPr>
          <p:nvPr/>
        </p:nvSpPr>
        <p:spPr bwMode="auto">
          <a:xfrm>
            <a:off x="1882776" y="2949576"/>
            <a:ext cx="8328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где N — возможное количество различных сообщений, шт; m — количество букв в алфавите, шт; n — количество букв в сообщении, шт.</a:t>
            </a:r>
            <a:endParaRPr lang="en-US" altLang="en-US"/>
          </a:p>
        </p:txBody>
      </p:sp>
      <p:sp>
        <p:nvSpPr>
          <p:cNvPr id="80914" name="Прямоугольник 10"/>
          <p:cNvSpPr>
            <a:spLocks noChangeArrowheads="1"/>
          </p:cNvSpPr>
          <p:nvPr/>
        </p:nvSpPr>
        <p:spPr bwMode="auto">
          <a:xfrm>
            <a:off x="1938339" y="3554413"/>
            <a:ext cx="199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>
                <a:solidFill>
                  <a:srgbClr val="333333"/>
                </a:solidFill>
                <a:latin typeface="Helvetica Neue"/>
              </a:rPr>
              <a:t>формула Хартли</a:t>
            </a:r>
            <a:endParaRPr lang="en-US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8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DA7D3D42-98C2-4E11-9013-9AAAD39D6E19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053823" y="1284417"/>
            <a:ext cx="793115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Взаимная информация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— статистическая функция двух случайных величин, описывающая количество информации, содержащееся в одной случайной величине относительно другой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Взаимная информация определяется через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2" tooltip="Информационная энтропия"/>
              </a:rPr>
              <a:t>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и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3" tooltip="Условная энтропия"/>
              </a:rPr>
              <a:t>условную энтропию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двух 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  <a:hlinkClick r:id="rId4" tooltip="Случайная величина"/>
              </a:rPr>
              <a:t>случайных величин</a:t>
            </a:r>
            <a:r>
              <a:rPr lang="ru-RU" sz="2200" dirty="0">
                <a:solidFill>
                  <a:schemeClr val="accent4">
                    <a:lumMod val="50000"/>
                  </a:schemeClr>
                </a:solidFill>
              </a:rPr>
              <a:t> как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81931" name="Picture 2" descr="I\left( {X;Y} \right) = H\left( X \right) - H\left( {X|Y} \right) = H\left( X \right) + H\left( Y \right) - H\left( {X,Y}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4" y="3894139"/>
            <a:ext cx="7572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AutoShape 4" descr="{\displaystyle H(x)=-\sum _{x\in X}p(x)\log _{2}p(x)}"/>
          <p:cNvSpPr>
            <a:spLocks noChangeAspect="1" noChangeArrowheads="1"/>
          </p:cNvSpPr>
          <p:nvPr/>
        </p:nvSpPr>
        <p:spPr bwMode="auto">
          <a:xfrm>
            <a:off x="3432175" y="5103814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81934" name="Picture 8" descr="H(X)= - \sum_{i=1}^np(x_i)\log_b p(x_i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4710114"/>
            <a:ext cx="479425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Rectangle 5"/>
          <p:cNvSpPr>
            <a:spLocks noChangeArrowheads="1"/>
          </p:cNvSpPr>
          <p:nvPr/>
        </p:nvSpPr>
        <p:spPr bwMode="auto">
          <a:xfrm>
            <a:off x="2855914" y="2565401"/>
            <a:ext cx="6275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Мера ассоциативной связи: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I(X,Y)=log</a:t>
            </a:r>
            <a:r>
              <a:rPr lang="fr-FR" altLang="en-US" sz="240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(P(X,Y)/P(X)P(Y))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I&gt;&gt; 0 – collocation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I=0 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I&lt;&lt;0 –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дистрибуция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dentists, nurses, treating, trea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t, </a:t>
            </a: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</a:rPr>
              <a:t>hospital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endParaRPr lang="en-GB" altLang="en-US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419850" y="6024563"/>
            <a:ext cx="4248150" cy="430212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ВШЭ. Компьютерная лингвистика-2.  Толдова С.Ю</a:t>
            </a:r>
            <a:endParaRPr lang="en-US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7339F13-7A31-4354-B010-687BEB2662E2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78860" name="Прямоугольник 2"/>
          <p:cNvSpPr>
            <a:spLocks noChangeArrowheads="1"/>
          </p:cNvSpPr>
          <p:nvPr/>
        </p:nvSpPr>
        <p:spPr bwMode="auto">
          <a:xfrm>
            <a:off x="2424113" y="1443039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PMI</a:t>
            </a:r>
            <a:r>
              <a:rPr lang="ru-RU" altLang="en-US" sz="2400"/>
              <a:t> - поточечная взаимная информация</a:t>
            </a:r>
            <a:endParaRPr lang="en-US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052412"/>
      </p:ext>
    </p:extLst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95551" y="2060576"/>
          <a:ext cx="7777163" cy="3324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Ayatollah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Ruhollah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Midler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Agatha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Christie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59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videocassette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recorder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4.4720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unsalted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butter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2.3714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14907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9017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first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made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2.2446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13484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10570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many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1.3685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14734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13478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into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them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14093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14776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like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people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0.8036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15019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15629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last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57D18A2-CC58-4EEE-905B-028B46EF11B5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3"/>
          <p:cNvSpPr>
            <a:spLocks noChangeArrowheads="1"/>
          </p:cNvSpPr>
          <p:nvPr/>
        </p:nvSpPr>
        <p:spPr bwMode="auto">
          <a:xfrm>
            <a:off x="1524001" y="967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Rectangle 3"/>
          <p:cNvSpPr>
            <a:spLocks noChangeArrowheads="1"/>
          </p:cNvSpPr>
          <p:nvPr/>
        </p:nvSpPr>
        <p:spPr bwMode="auto">
          <a:xfrm>
            <a:off x="1524000" y="794952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7408" y="1503106"/>
            <a:ext cx="10657417" cy="4608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857D18A2-CC58-4EEE-905B-028B46EF11B5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5664442"/>
      </p:ext>
    </p:extLst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!!! </a:t>
            </a:r>
            <a:r>
              <a:rPr lang="en-US" dirty="0">
                <a:solidFill>
                  <a:srgbClr val="C00000"/>
                </a:solidFill>
              </a:rPr>
              <a:t>MI (PMI) </a:t>
            </a:r>
            <a:r>
              <a:rPr lang="ru-RU" dirty="0">
                <a:solidFill>
                  <a:srgbClr val="C00000"/>
                </a:solidFill>
              </a:rPr>
              <a:t>слишком «переоценивает» </a:t>
            </a:r>
            <a:r>
              <a:rPr lang="ru-RU" dirty="0" err="1">
                <a:solidFill>
                  <a:srgbClr val="C00000"/>
                </a:solidFill>
              </a:rPr>
              <a:t>коллокации</a:t>
            </a:r>
            <a:r>
              <a:rPr lang="ru-RU" dirty="0">
                <a:solidFill>
                  <a:srgbClr val="C00000"/>
                </a:solidFill>
              </a:rPr>
              <a:t> с редкими словами </a:t>
            </a:r>
          </a:p>
          <a:p>
            <a:r>
              <a:rPr lang="ru-RU" dirty="0">
                <a:solidFill>
                  <a:srgbClr val="C00000"/>
                </a:solidFill>
              </a:rPr>
              <a:t>(в </a:t>
            </a:r>
            <a:r>
              <a:rPr lang="ru-RU" dirty="0" err="1">
                <a:solidFill>
                  <a:srgbClr val="C00000"/>
                </a:solidFill>
              </a:rPr>
              <a:t>копрусах</a:t>
            </a:r>
            <a:r>
              <a:rPr lang="ru-RU" dirty="0">
                <a:solidFill>
                  <a:srgbClr val="C00000"/>
                </a:solidFill>
              </a:rPr>
              <a:t>, где можно выставлять порог совместной встречаемости обычно выставляют для </a:t>
            </a:r>
            <a:r>
              <a:rPr lang="en-US" dirty="0">
                <a:solidFill>
                  <a:srgbClr val="C00000"/>
                </a:solidFill>
              </a:rPr>
              <a:t>PMI</a:t>
            </a:r>
            <a:r>
              <a:rPr lang="ru-RU" dirty="0">
                <a:solidFill>
                  <a:srgbClr val="C00000"/>
                </a:solidFill>
              </a:rPr>
              <a:t> выставляют порог 5 и более)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584" y="4926"/>
            <a:ext cx="8578850" cy="120967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поточечной взаимной 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4518"/>
              </p:ext>
            </p:extLst>
          </p:nvPr>
        </p:nvGraphicFramePr>
        <p:xfrm>
          <a:off x="1127448" y="2924944"/>
          <a:ext cx="6921964" cy="2834640"/>
        </p:xfrm>
        <a:graphic>
          <a:graphicData uri="http://schemas.openxmlformats.org/drawingml/2006/table">
            <a:tbl>
              <a:tblPr/>
              <a:tblGrid>
                <a:gridCol w="1730491">
                  <a:extLst>
                    <a:ext uri="{9D8B030D-6E8A-4147-A177-3AD203B41FA5}">
                      <a16:colId xmlns:a16="http://schemas.microsoft.com/office/drawing/2014/main" val="2198173413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466510276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511270916"/>
                    </a:ext>
                  </a:extLst>
                </a:gridCol>
                <a:gridCol w="1730491">
                  <a:extLst>
                    <a:ext uri="{9D8B030D-6E8A-4147-A177-3AD203B41FA5}">
                      <a16:colId xmlns:a16="http://schemas.microsoft.com/office/drawing/2014/main" val="981277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70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-верчу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15.62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0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баранка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441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12.76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3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педаль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1256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12.26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94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цигарка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11.65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1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крутить скакалка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11.54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375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крутить сальто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144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11.48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32948"/>
                  </a:ext>
                </a:extLst>
              </a:tr>
            </a:tbl>
          </a:graphicData>
        </a:graphic>
      </p:graphicFrame>
      <p:sp>
        <p:nvSpPr>
          <p:cNvPr id="6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199456" y="1317967"/>
            <a:ext cx="11536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sz="2800" dirty="0">
                <a:latin typeface="Times New Roman" panose="02020603050405020304" pitchFamily="18" charset="0"/>
              </a:rPr>
              <a:t> «</a:t>
            </a:r>
            <a:r>
              <a:rPr lang="en-US" altLang="en-US" sz="2800" dirty="0">
                <a:latin typeface="Times New Roman" panose="02020603050405020304" pitchFamily="18" charset="0"/>
              </a:rPr>
              <a:t>phraseological</a:t>
            </a:r>
            <a:r>
              <a:rPr lang="ru-RU" altLang="en-US" sz="2800" dirty="0">
                <a:latin typeface="Times New Roman" panose="02020603050405020304" pitchFamily="18" charset="0"/>
              </a:rPr>
              <a:t>» или «</a:t>
            </a:r>
            <a:r>
              <a:rPr lang="en-US" altLang="en-US" sz="2800" dirty="0">
                <a:latin typeface="Times New Roman" panose="02020603050405020304" pitchFamily="18" charset="0"/>
              </a:rPr>
              <a:t>significant</a:t>
            </a:r>
            <a:r>
              <a:rPr lang="ru-RU" altLang="en-US" sz="2800" dirty="0">
                <a:latin typeface="Times New Roman" panose="02020603050405020304" pitchFamily="18" charset="0"/>
              </a:rPr>
              <a:t>-</a:t>
            </a:r>
            <a:r>
              <a:rPr lang="en-US" altLang="en-US" sz="2800" dirty="0" err="1">
                <a:latin typeface="Times New Roman" panose="02020603050405020304" pitchFamily="18" charset="0"/>
              </a:rPr>
              <a:t>orriented</a:t>
            </a:r>
            <a:r>
              <a:rPr lang="ru-RU" altLang="en-US" sz="2800" dirty="0">
                <a:latin typeface="Times New Roman" panose="02020603050405020304" pitchFamily="18" charset="0"/>
              </a:rPr>
              <a:t>»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вывести значение целого из значения частей (значение не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композиционально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Нельзя (или сильно ограничено) подставить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квази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-синоним,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когипоним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т.п. вместо одного из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коллокантов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«произвольны» - не могут быть переведены слово в слово, ср.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door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break down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force the door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your speed, speed hump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лежачий полицейский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Части имеют «фиксированную» позицию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не солоно хлебавши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хлебавши солоно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763E7A22-BA56-4183-A804-21F2B46E074D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23592" y="116632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defTabSz="914400" eaLnBrk="1" hangingPunct="1"/>
            <a:r>
              <a:rPr lang="ru-RU" altLang="en-US" sz="3600" dirty="0">
                <a:latin typeface="Times New Roman" panose="02020603050405020304" pitchFamily="18" charset="0"/>
              </a:rPr>
              <a:t>Ассоциативная связь между лексемами</a:t>
            </a:r>
            <a:br>
              <a:rPr lang="ru-RU" altLang="en-US" sz="3600" dirty="0">
                <a:latin typeface="Times New Roman" panose="02020603050405020304" pitchFamily="18" charset="0"/>
              </a:rPr>
            </a:br>
            <a:r>
              <a:rPr lang="ru-RU" altLang="en-US" sz="3600" dirty="0" err="1">
                <a:latin typeface="Times New Roman" panose="02020603050405020304" pitchFamily="18" charset="0"/>
              </a:rPr>
              <a:t>Коллокации</a:t>
            </a:r>
            <a:r>
              <a:rPr lang="ru-RU" altLang="en-US" sz="3600" dirty="0">
                <a:latin typeface="Times New Roman" panose="02020603050405020304" pitchFamily="18" charset="0"/>
              </a:rPr>
              <a:t>. Ориентация на значение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1271" y="1199714"/>
            <a:ext cx="10657417" cy="8040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T-score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err="1">
                <a:solidFill>
                  <a:srgbClr val="C00000"/>
                </a:solidFill>
              </a:rPr>
              <a:t>LogLikelihood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– переоценивают </a:t>
            </a:r>
            <a:r>
              <a:rPr lang="ru-RU" dirty="0" err="1">
                <a:solidFill>
                  <a:srgbClr val="C00000"/>
                </a:solidFill>
              </a:rPr>
              <a:t>коллокации</a:t>
            </a:r>
            <a:r>
              <a:rPr lang="ru-RU" dirty="0">
                <a:solidFill>
                  <a:srgbClr val="C00000"/>
                </a:solidFill>
              </a:rPr>
              <a:t> с очень частотными словами</a:t>
            </a: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51584" y="4926"/>
            <a:ext cx="8578850" cy="120967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information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поточечной взаимной информации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/>
          </a:p>
        </p:txBody>
      </p:sp>
      <p:sp>
        <p:nvSpPr>
          <p:cNvPr id="6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937298" y="1199714"/>
            <a:ext cx="115366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2128"/>
              </p:ext>
            </p:extLst>
          </p:nvPr>
        </p:nvGraphicFramePr>
        <p:xfrm>
          <a:off x="407368" y="1960239"/>
          <a:ext cx="5040560" cy="411480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256987482"/>
                    </a:ext>
                  </a:extLst>
                </a:gridCol>
                <a:gridCol w="661864">
                  <a:extLst>
                    <a:ext uri="{9D8B030D-6E8A-4147-A177-3AD203B41FA5}">
                      <a16:colId xmlns:a16="http://schemas.microsoft.com/office/drawing/2014/main" val="2134029911"/>
                    </a:ext>
                  </a:extLst>
                </a:gridCol>
                <a:gridCol w="994320">
                  <a:extLst>
                    <a:ext uri="{9D8B030D-6E8A-4147-A177-3AD203B41FA5}">
                      <a16:colId xmlns:a16="http://schemas.microsoft.com/office/drawing/2014/main" val="22232743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732352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29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effectLst/>
                        </a:rPr>
                        <a:t>кидать </a:t>
                      </a:r>
                      <a:r>
                        <a:rPr lang="ru-RU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на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2317171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6.76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2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камень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21401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6.53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1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i="0" dirty="0">
                          <a:effectLst/>
                        </a:rPr>
                        <a:t>кидать </a:t>
                      </a:r>
                      <a:r>
                        <a:rPr lang="ru-RU" sz="18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785868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6.45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2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граната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25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2690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4.99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7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он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1554719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4.92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6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она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34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739238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4.59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4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>
                          <a:effectLst/>
                        </a:rPr>
                        <a:t>кидать взгляд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20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52308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>
                          <a:effectLst/>
                        </a:rPr>
                        <a:t>4.36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effectLst/>
                        </a:rPr>
                        <a:t>кидать !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33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926905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effectLst/>
                        </a:rPr>
                        <a:t>4.16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77480"/>
                  </a:ext>
                </a:extLst>
              </a:tr>
            </a:tbl>
          </a:graphicData>
        </a:graphic>
      </p:graphicFrame>
      <p:sp>
        <p:nvSpPr>
          <p:cNvPr id="8" name="Rectangle 2">
            <a:hlinkClick r:id="rId3"/>
          </p:cNvPr>
          <p:cNvSpPr>
            <a:spLocks noChangeArrowheads="1"/>
          </p:cNvSpPr>
          <p:nvPr/>
        </p:nvSpPr>
        <p:spPr bwMode="auto">
          <a:xfrm>
            <a:off x="609600" y="2217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2608"/>
              </p:ext>
            </p:extLst>
          </p:nvPr>
        </p:nvGraphicFramePr>
        <p:xfrm>
          <a:off x="5929979" y="1868799"/>
          <a:ext cx="4478288" cy="4206240"/>
        </p:xfrm>
        <a:graphic>
          <a:graphicData uri="http://schemas.openxmlformats.org/drawingml/2006/table">
            <a:tbl>
              <a:tblPr/>
              <a:tblGrid>
                <a:gridCol w="1390157">
                  <a:extLst>
                    <a:ext uri="{9D8B030D-6E8A-4147-A177-3AD203B41FA5}">
                      <a16:colId xmlns:a16="http://schemas.microsoft.com/office/drawing/2014/main" val="2534422268"/>
                    </a:ext>
                  </a:extLst>
                </a:gridCol>
                <a:gridCol w="783875">
                  <a:extLst>
                    <a:ext uri="{9D8B030D-6E8A-4147-A177-3AD203B41FA5}">
                      <a16:colId xmlns:a16="http://schemas.microsoft.com/office/drawing/2014/main" val="15634901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526627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4295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Collocation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 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40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дротик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302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10.40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0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мячик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797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10.32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жребий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654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10.29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монетка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821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9.96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3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граната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2690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9.89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кидать камешек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986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9.69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6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7" name="Group 19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7888015"/>
              </p:ext>
            </p:extLst>
          </p:nvPr>
        </p:nvGraphicFramePr>
        <p:xfrm>
          <a:off x="1991545" y="1700808"/>
          <a:ext cx="7993063" cy="4667252"/>
        </p:xfrm>
        <a:graphic>
          <a:graphicData uri="http://schemas.openxmlformats.org/drawingml/2006/table">
            <a:tbl>
              <a:tblPr/>
              <a:tblGrid>
                <a:gridCol w="229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2294"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Collocation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Joint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Freq1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 score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/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(7,08-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2,14)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</a:t>
                      </a:r>
                      <a:endParaRPr kumimoji="0" lang="ru-R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LL score 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(1064,06-2,96) 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Rank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 score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(22,79-</a:t>
                      </a:r>
                      <a:b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1,96)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честно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527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7,08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1064,06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постоянно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4158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7,04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40,59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условно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585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162,73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91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2,11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обиженно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6,46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4,37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6,52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грубо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6,30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224,23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2,10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умело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2034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6,20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12,26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2,40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откровенно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139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1203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6,12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230,24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2,09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140"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собственно говорить</a:t>
                      </a:r>
                    </a:p>
                  </a:txBody>
                  <a:tcPr marL="74643" marR="74643" marT="31107" marB="31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333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3114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6,00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538,32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1,97 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74643" marR="74643" marT="31107" marB="31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71664" y="1062634"/>
            <a:ext cx="6172200" cy="6381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5425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ts val="817"/>
              </a:spcBef>
              <a:spcAft>
                <a:spcPts val="817"/>
              </a:spcAft>
              <a:tabLst>
                <a:tab pos="492488" algn="l"/>
                <a:tab pos="984974" algn="l"/>
                <a:tab pos="1477462" algn="l"/>
                <a:tab pos="1969949" algn="l"/>
                <a:tab pos="2462436" algn="l"/>
                <a:tab pos="2954924" algn="l"/>
                <a:tab pos="3446331" algn="l"/>
                <a:tab pos="3939899" algn="l"/>
                <a:tab pos="4432385" algn="l"/>
                <a:tab pos="4922713" algn="l"/>
                <a:tab pos="5414120" algn="l"/>
              </a:tabLst>
              <a:defRPr/>
            </a:pP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Результаты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для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глагола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«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говорить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»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левый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контекст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 (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модель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 err="1">
                <a:latin typeface="Times;Times New Roman" pitchFamily="16" charset="0"/>
                <a:cs typeface="Times New Roman" pitchFamily="18" charset="0"/>
              </a:rPr>
              <a:t>Adv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+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V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),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отсортированных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по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US" sz="1650" b="1" dirty="0" err="1">
                <a:latin typeface="Times;Times New Roman" pitchFamily="16" charset="0"/>
                <a:cs typeface="Times New Roman" pitchFamily="18" charset="0"/>
              </a:rPr>
              <a:t>мере</a:t>
            </a:r>
            <a:r>
              <a:rPr lang="en-US" sz="1650" b="1" dirty="0">
                <a:latin typeface="Times;Times New Roman" pitchFamily="16" charset="0"/>
                <a:cs typeface="Times New Roman" pitchFamily="18" charset="0"/>
              </a:rPr>
              <a:t> </a:t>
            </a:r>
            <a:r>
              <a:rPr lang="en-GB" sz="1650" b="1" dirty="0">
                <a:latin typeface="Times;Times New Roman" pitchFamily="16" charset="0"/>
                <a:cs typeface="Times New Roman" pitchFamily="18" charset="0"/>
              </a:rPr>
              <a:t>MI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248400"/>
            <a:ext cx="2133600" cy="457200"/>
          </a:xfrm>
        </p:spPr>
        <p:txBody>
          <a:bodyPr/>
          <a:lstStyle/>
          <a:p>
            <a:pPr>
              <a:defRPr/>
            </a:pPr>
            <a:fld id="{B942EDCA-B88F-4312-8C13-36E890CE2BAF}" type="datetime1">
              <a:rPr lang="en-US"/>
              <a:pPr>
                <a:defRPr/>
              </a:pPr>
              <a:t>1/16/2020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31704" y="18088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PMI</a:t>
            </a:r>
            <a:r>
              <a:rPr lang="ru-RU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>
                <a:solidFill>
                  <a:schemeClr val="tx1"/>
                </a:solidFill>
              </a:rPr>
              <a:t>pointwise mutual</a:t>
            </a:r>
            <a:r>
              <a:rPr lang="ru-RU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information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4"/>
          <p:cNvSpPr>
            <a:spLocks noGrp="1"/>
          </p:cNvSpPr>
          <p:nvPr>
            <p:ph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48000" t="48999" r="52000" b="51001"/>
                  </a:path>
                </a:gradFill>
              </a14:hiddenFill>
            </a:ext>
          </a:extLst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 и Дайс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382650B-4B04-4139-A77B-06704CBEDB0E}" type="datetime1">
              <a:rPr lang="en-US" altLang="en-US"/>
              <a:pPr>
                <a:defRPr/>
              </a:pPr>
              <a:t>1/16/2020</a:t>
            </a:fld>
            <a:endParaRPr lang="en-US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359150" y="242888"/>
            <a:ext cx="72009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Методы выделения </a:t>
            </a:r>
            <a:r>
              <a:rPr lang="ru-RU" altLang="en-US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коллокаций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en-US" dirty="0" err="1"/>
              <a:t>Дайс</a:t>
            </a:r>
            <a:r>
              <a:rPr lang="ru-RU" altLang="en-US" dirty="0"/>
              <a:t>:</a:t>
            </a:r>
          </a:p>
          <a:p>
            <a:endParaRPr lang="ru-RU" altLang="en-US" dirty="0"/>
          </a:p>
          <a:p>
            <a:endParaRPr lang="ru-RU" altLang="en-US" dirty="0"/>
          </a:p>
          <a:p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 B – </a:t>
            </a:r>
            <a:r>
              <a:rPr lang="ru-RU" altLang="en-US" dirty="0">
                <a:sym typeface="Symbol" panose="05050102010706020507" pitchFamily="18" charset="2"/>
              </a:rPr>
              <a:t>сколько раз в корпусе слова встречаются вместе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|A| + |B| </a:t>
            </a:r>
            <a:r>
              <a:rPr lang="ru-RU" altLang="en-US" dirty="0">
                <a:sym typeface="Symbol" panose="05050102010706020507" pitchFamily="18" charset="2"/>
              </a:rPr>
              <a:t>- сумма частоты первого и второго слова</a:t>
            </a:r>
          </a:p>
          <a:p>
            <a:pPr marL="0" indent="0">
              <a:buNone/>
            </a:pPr>
            <a:endParaRPr lang="ru-RU" altLang="en-US" dirty="0"/>
          </a:p>
          <a:p>
            <a:pPr marL="0" indent="0">
              <a:buNone/>
            </a:pPr>
            <a:r>
              <a:rPr lang="ru-RU" altLang="en-US" dirty="0" err="1"/>
              <a:t>Жаккар</a:t>
            </a:r>
            <a:r>
              <a:rPr lang="ru-RU" altLang="en-US" dirty="0"/>
              <a:t>:</a:t>
            </a:r>
          </a:p>
          <a:p>
            <a:r>
              <a:rPr lang="en-US" altLang="en-US" sz="2800" dirty="0"/>
              <a:t>|A </a:t>
            </a:r>
            <a:r>
              <a:rPr lang="en-US" altLang="en-US" sz="2800" dirty="0">
                <a:sym typeface="Symbol" panose="05050102010706020507" pitchFamily="18" charset="2"/>
              </a:rPr>
              <a:t> B|</a:t>
            </a:r>
            <a:r>
              <a:rPr lang="ru-RU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 |A  B|</a:t>
            </a:r>
            <a:endParaRPr lang="en-GB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3B9CA6FE-198C-484D-A62C-F80EDE411FA7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87043" name="Picture 5" descr=" QS = \frac{2C}{A + B} = \frac{2 |A \cap B|}{|A| + |B|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969992"/>
            <a:ext cx="332581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9C298A72-D5C3-405C-BF48-AFC5E833985C}"/>
              </a:ext>
            </a:extLst>
          </p:cNvPr>
          <p:cNvSpPr/>
          <p:nvPr/>
        </p:nvSpPr>
        <p:spPr>
          <a:xfrm>
            <a:off x="3359150" y="242889"/>
            <a:ext cx="72009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 err="1">
                <a:solidFill>
                  <a:schemeClr val="tx1"/>
                </a:solidFill>
              </a:rPr>
              <a:t>Жаккар</a:t>
            </a:r>
            <a:r>
              <a:rPr lang="ru-RU" sz="3600" dirty="0">
                <a:solidFill>
                  <a:schemeClr val="tx1"/>
                </a:solidFill>
              </a:rPr>
              <a:t> и </a:t>
            </a:r>
            <a:r>
              <a:rPr lang="ru-RU" sz="3600" dirty="0" err="1">
                <a:solidFill>
                  <a:schemeClr val="tx1"/>
                </a:solidFill>
              </a:rPr>
              <a:t>Дайс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Заголовок 1">
            <a:extLst>
              <a:ext uri="{FF2B5EF4-FFF2-40B4-BE49-F238E27FC236}">
                <a16:creationId xmlns:a16="http://schemas.microsoft.com/office/drawing/2014/main" id="{DB19A324-2AD1-4C71-AF50-6137A7F6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12" y="1185211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 dirty="0"/>
              <a:t>Сравнение двух корпусов</a:t>
            </a:r>
            <a:br>
              <a:rPr lang="ru-RU" altLang="en-US" dirty="0"/>
            </a:br>
            <a:r>
              <a:rPr lang="ru-RU" altLang="en-US" dirty="0"/>
              <a:t>Выявление специфической для корпуса лексики</a:t>
            </a:r>
            <a:endParaRPr lang="en-US" altLang="en-US" dirty="0"/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A63AC9C0-90C9-48DA-B157-BEA698B2651E}"/>
              </a:ext>
            </a:extLst>
          </p:cNvPr>
          <p:cNvSpPr/>
          <p:nvPr/>
        </p:nvSpPr>
        <p:spPr>
          <a:xfrm>
            <a:off x="3359150" y="242889"/>
            <a:ext cx="72009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1"/>
                </a:solidFill>
              </a:rPr>
              <a:t>«Странность» (мера специфичности)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08173-4320-404C-B5C1-15500AF2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F3FAD3A-BF5A-448F-A0BA-68F2ABF415E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600204"/>
            <a:ext cx="10972800" cy="4525963"/>
          </a:xfrm>
          <a:prstGeom prst="rect">
            <a:avLst/>
          </a:prstGeom>
          <a:blipFill>
            <a:blip r:embed="rId2"/>
            <a:stretch>
              <a:fillRect l="-611" t="-2291" r="-77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ъект 2">
            <a:extLst>
              <a:ext uri="{FF2B5EF4-FFF2-40B4-BE49-F238E27FC236}">
                <a16:creationId xmlns:a16="http://schemas.microsoft.com/office/drawing/2014/main" id="{EB1D6C4D-86F6-4406-B3C0-9B3F4370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73731" name="Заголовок 1">
            <a:extLst>
              <a:ext uri="{FF2B5EF4-FFF2-40B4-BE49-F238E27FC236}">
                <a16:creationId xmlns:a16="http://schemas.microsoft.com/office/drawing/2014/main" id="{24974FE4-911F-4CDE-A424-2DDD425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829867"/>
            <a:ext cx="7672388" cy="857251"/>
          </a:xfrm>
        </p:spPr>
        <p:txBody>
          <a:bodyPr/>
          <a:lstStyle/>
          <a:p>
            <a:pPr eaLnBrk="1" hangingPunct="1"/>
            <a:r>
              <a:rPr lang="ru-RU" altLang="en-US"/>
              <a:t>Сравнение двух корпусов</a:t>
            </a:r>
            <a:br>
              <a:rPr lang="ru-RU" altLang="en-US"/>
            </a:br>
            <a:r>
              <a:rPr lang="ru-RU" altLang="en-US"/>
              <a:t>Выявление специфической для корпуса лексики</a:t>
            </a:r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FC7731-0597-46B6-A2A8-7502F74B44A0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708548"/>
          <a:ext cx="8229600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bigram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</a:t>
                      </a:r>
                      <a:r>
                        <a:rPr lang="ru-RU" sz="1400" dirty="0" err="1">
                          <a:effectLst/>
                        </a:rPr>
                        <a:t>eirdness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КЛЕТОЧНЫЙ#ТЕХНОЛОГИЯ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56300.95909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СИЛОВОЙ#ЭЛЕКТРОНИКА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30787.35991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ЭНЕРГОСБЕРЕГАЮЩИЙ#ЛАМПА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27936.67844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СТВОЛОВОЙ+СТВОЛОВЫЙ#КЛЕТКА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18957.0318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БИОГАЗОВЫЙ#УСТАНОВКА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14966.07773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ИНДУСТРИЯ#НАНОСИСТЕМА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13540.737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ПУПОВИННЫЙ#КРОВЬ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13113.13478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БИОМЕДИЦИНСКИЙ#ТЕХНОЛОГИЯ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11830.32811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ГЕОТЕРМАЛЬНЫЙ#ЭНЕРГИЯ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11687.79404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ВОЗОБНОВЛЯТЬ#ЭНЕРГЕТИК+ЭНЕРГЕТИКА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10547.52145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КОГНИТИВНАЯ+КОГНИТИВНЫЙ#ТЕХНОЛОГИЯ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9834.851082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МИКРОСИСТЕМНЫЙ#ТЕХНИК+ТЕХНИКА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9407.248861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ЛИКВИДАЦИЯ#ЧС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8837.112566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РАЗВИТИЕ#НАНОТЕХНОЛОГИЯ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8266.976272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КОМПОНЕНТНЫЙ#БАЗ+БАЗА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8160.075717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ШИРОКОПОЛОСНЫЙ#ДОСТУП+ДОСТУПА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8124.442198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Box 1"/>
          <p:cNvSpPr txBox="1">
            <a:spLocks noChangeArrowheads="1"/>
          </p:cNvSpPr>
          <p:nvPr/>
        </p:nvSpPr>
        <p:spPr bwMode="auto">
          <a:xfrm>
            <a:off x="3792538" y="2852739"/>
            <a:ext cx="399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2800" b="1">
                <a:solidFill>
                  <a:schemeClr val="tx1"/>
                </a:solidFill>
              </a:rPr>
              <a:t>История про синтаксис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F42A0A76-4F3D-41A5-80D3-F88CE1CC9C8A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10"/>
          </p:nvPr>
        </p:nvSpPr>
        <p:spPr>
          <a:xfrm>
            <a:off x="2351584" y="2144231"/>
            <a:ext cx="5040560" cy="2882605"/>
          </a:xfrm>
        </p:spPr>
        <p:txBody>
          <a:bodyPr/>
          <a:lstStyle/>
          <a:p>
            <a:r>
              <a:rPr lang="ru-RU" altLang="en-US" dirty="0"/>
              <a:t>Добавим синтаксический фильтр</a:t>
            </a:r>
          </a:p>
          <a:p>
            <a:endParaRPr lang="ru-RU" altLang="en-US" dirty="0"/>
          </a:p>
          <a:p>
            <a:r>
              <a:rPr lang="en-US" altLang="en-US" dirty="0"/>
              <a:t>Sketch engine</a:t>
            </a:r>
          </a:p>
          <a:p>
            <a:endParaRPr lang="en-US" altLang="en-US" dirty="0"/>
          </a:p>
          <a:p>
            <a:r>
              <a:rPr lang="en-US" altLang="en-US" dirty="0" err="1"/>
              <a:t>Kilgariff</a:t>
            </a:r>
            <a:endParaRPr lang="ru-RU" altLang="en-US" dirty="0"/>
          </a:p>
        </p:txBody>
      </p:sp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650278" y="1369876"/>
            <a:ext cx="3938563" cy="573515"/>
          </a:xfrm>
        </p:spPr>
        <p:txBody>
          <a:bodyPr/>
          <a:lstStyle/>
          <a:p>
            <a:r>
              <a:rPr lang="ru-RU" altLang="en-US" sz="2800" dirty="0"/>
              <a:t>Кто кандидат</a:t>
            </a:r>
            <a:r>
              <a:rPr lang="en-US" altLang="en-US" sz="2800" dirty="0"/>
              <a:t>?</a:t>
            </a:r>
            <a:endParaRPr lang="ru-RU" altLang="en-US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07761CD1-1307-4321-9F73-CFD1C0A26A7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Возьмем глаголы, которые в корпусе (20млн словоупотреблений) встречаются не менее 200 раз.</a:t>
            </a:r>
            <a:endParaRPr lang="en-US" altLang="en-US" dirty="0"/>
          </a:p>
          <a:p>
            <a:endParaRPr lang="ru-RU" altLang="en-US" dirty="0"/>
          </a:p>
          <a:p>
            <a:r>
              <a:rPr lang="ru-RU" altLang="en-US" dirty="0"/>
              <a:t>Что лучше: </a:t>
            </a:r>
          </a:p>
          <a:p>
            <a:pPr lvl="1"/>
            <a:r>
              <a:rPr lang="ru-RU" altLang="en-US" dirty="0"/>
              <a:t>ранжировать именные группы, встречающиеся с данным глаголом, опираясь только на </a:t>
            </a:r>
            <a:r>
              <a:rPr lang="ru-RU" altLang="en-US" dirty="0" err="1"/>
              <a:t>частеречный</a:t>
            </a:r>
            <a:r>
              <a:rPr lang="ru-RU" altLang="en-US" dirty="0"/>
              <a:t> фильтр </a:t>
            </a:r>
          </a:p>
          <a:p>
            <a:pPr lvl="1"/>
            <a:r>
              <a:rPr lang="ru-RU" altLang="en-US" dirty="0"/>
              <a:t>или учитывать синтаксические связи именной группы с существительным</a:t>
            </a:r>
          </a:p>
          <a:p>
            <a:pPr lvl="1"/>
            <a:endParaRPr lang="ru-RU" altLang="en-US" dirty="0"/>
          </a:p>
          <a:p>
            <a:pPr marL="457200" lvl="1" indent="0">
              <a:buNone/>
            </a:pPr>
            <a:r>
              <a:rPr lang="en-US" sz="1800" dirty="0" err="1"/>
              <a:t>Akinina</a:t>
            </a:r>
            <a:r>
              <a:rPr lang="en-US" sz="1800" dirty="0"/>
              <a:t>, Y.S., Kuznetsov, I.O. and Toldova, S.Y., 2013. The impact of syntactic structure on verb-noun collocation extraction. In </a:t>
            </a:r>
            <a:r>
              <a:rPr lang="ru-RU" sz="1800" i="1" dirty="0"/>
              <a:t>Компьютерная лингвистика и интеллектуальные технологии: материалы международной конференции «Диалог</a:t>
            </a:r>
            <a:r>
              <a:rPr lang="ru-RU" sz="1800" dirty="0"/>
              <a:t> (</a:t>
            </a:r>
            <a:r>
              <a:rPr lang="en-US" sz="1800" dirty="0"/>
              <a:t>Vol. 29, pp. 2-17).</a:t>
            </a:r>
            <a:r>
              <a:rPr lang="ru-RU" altLang="en-US" sz="1800" dirty="0"/>
              <a:t> </a:t>
            </a:r>
          </a:p>
          <a:p>
            <a:endParaRPr lang="ru-RU" altLang="en-US" dirty="0"/>
          </a:p>
          <a:p>
            <a:endParaRPr lang="ru-RU" alt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574899"/>
      </p:ext>
    </p:extLst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altLang="en-US" dirty="0"/>
              <a:t>Пусть нас интересуют типичные актанты глаголов</a:t>
            </a:r>
          </a:p>
          <a:p>
            <a:r>
              <a:rPr lang="ru-RU" altLang="en-US" dirty="0"/>
              <a:t>(аргументы в разных падежах + аргументы , оформленные предложными группами)</a:t>
            </a:r>
          </a:p>
          <a:p>
            <a:endParaRPr lang="ru-RU" altLang="en-US" dirty="0"/>
          </a:p>
          <a:p>
            <a:r>
              <a:rPr lang="en-US" altLang="en-US" dirty="0"/>
              <a:t>Verb-Noun links:</a:t>
            </a:r>
            <a:endParaRPr lang="en-US" altLang="en-US" b="1" dirty="0"/>
          </a:p>
          <a:p>
            <a:pPr lvl="1"/>
            <a:r>
              <a:rPr lang="en-US" altLang="en-US" dirty="0"/>
              <a:t>Direct link</a:t>
            </a:r>
          </a:p>
          <a:p>
            <a:pPr lvl="1"/>
            <a:r>
              <a:rPr lang="en-US" altLang="en-US" dirty="0"/>
              <a:t>Prepositional link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4294967295"/>
          </p:nvPr>
        </p:nvSpPr>
        <p:spPr>
          <a:xfrm>
            <a:off x="1524000" y="6356351"/>
            <a:ext cx="2133600" cy="365125"/>
          </a:xfrm>
        </p:spPr>
        <p:txBody>
          <a:bodyPr/>
          <a:lstStyle/>
          <a:p>
            <a:pPr>
              <a:defRPr/>
            </a:pPr>
            <a:fld id="{63D4E056-0CD5-424A-B908-FEDA47BB787E}" type="datetime1">
              <a:rPr lang="en-US" altLang="en-US"/>
              <a:pPr>
                <a:defRPr/>
              </a:pPr>
              <a:t>1/16/2020</a:t>
            </a:fld>
            <a:endParaRPr lang="en-US" altLang="en-US" dirty="0"/>
          </a:p>
        </p:txBody>
      </p:sp>
      <p:pic>
        <p:nvPicPr>
          <p:cNvPr id="90116" name="Picture 2" descr="C:\Users\1 запуск BeCompact\Desktop\png\0-agafon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3960"/>
            <a:ext cx="87487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15681" y="39987"/>
            <a:ext cx="721928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36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dirty="0"/>
              <a:t>Методы выделения </a:t>
            </a:r>
            <a:r>
              <a:rPr lang="ru-RU" altLang="en-US" sz="2800" dirty="0" err="1"/>
              <a:t>коллокаций</a:t>
            </a:r>
            <a:endParaRPr lang="ru-RU" altLang="en-US" sz="2800" dirty="0"/>
          </a:p>
          <a:p>
            <a:pPr>
              <a:defRPr/>
            </a:pPr>
            <a:r>
              <a:rPr lang="ru-RU" altLang="en-US" sz="2800" dirty="0"/>
              <a:t>Синтаксический </a:t>
            </a:r>
            <a:r>
              <a:rPr lang="en-US" altLang="en-US" sz="2800" dirty="0"/>
              <a:t>vs.</a:t>
            </a:r>
            <a:r>
              <a:rPr lang="ru-RU" altLang="en-US" sz="2800" dirty="0"/>
              <a:t> морфологический фильтр</a:t>
            </a:r>
            <a:endParaRPr lang="en-US" altLang="en-US" sz="28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HS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E" id="{DB3CA70F-6CE1-4A9C-8E03-277B75C94914}" vid="{26EE47CF-F837-4714-BE4C-2DAB0079CF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4EB21CFC-7D0F-47D6-ADC9-0F3DCF034D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7512</Words>
  <Application>Microsoft Office PowerPoint</Application>
  <PresentationFormat>Widescreen</PresentationFormat>
  <Paragraphs>2087</Paragraphs>
  <Slides>130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130</vt:i4>
      </vt:variant>
    </vt:vector>
  </HeadingPairs>
  <TitlesOfParts>
    <vt:vector size="149" baseType="lpstr">
      <vt:lpstr>Arial</vt:lpstr>
      <vt:lpstr>Arial Cyr</vt:lpstr>
      <vt:lpstr>Calibri</vt:lpstr>
      <vt:lpstr>Calibri Light</vt:lpstr>
      <vt:lpstr>Cambria Math</vt:lpstr>
      <vt:lpstr>Helvetica Neue</vt:lpstr>
      <vt:lpstr>Lucida Grande</vt:lpstr>
      <vt:lpstr>Marij</vt:lpstr>
      <vt:lpstr>MS Mincho</vt:lpstr>
      <vt:lpstr>Palatino Linotype</vt:lpstr>
      <vt:lpstr>Sans-PS</vt:lpstr>
      <vt:lpstr>Symbol</vt:lpstr>
      <vt:lpstr>Times New Roman</vt:lpstr>
      <vt:lpstr>Times;Times New Roman</vt:lpstr>
      <vt:lpstr>Verdana</vt:lpstr>
      <vt:lpstr>Wingdings</vt:lpstr>
      <vt:lpstr>HSE</vt:lpstr>
      <vt:lpstr>Document</vt:lpstr>
      <vt:lpstr>Picture</vt:lpstr>
      <vt:lpstr>PowerPoint Presentation</vt:lpstr>
      <vt:lpstr>План</vt:lpstr>
      <vt:lpstr>Ассоциативная связь между лексемами Коллокации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Методы выделения коллокаций</vt:lpstr>
      <vt:lpstr>Методы выделения коллокаций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Мера PMI (pointwise mutual information, поточечной взаимной информации)</vt:lpstr>
      <vt:lpstr>Мера PMI (pointwise mutual information, поточечной взаимной информации)</vt:lpstr>
      <vt:lpstr>Результаты для глагола «говорить» (левый контекст) (модель Adv+V), отсортированных по мере MI</vt:lpstr>
      <vt:lpstr>PowerPoint Presentation</vt:lpstr>
      <vt:lpstr>PowerPoint Presentation</vt:lpstr>
      <vt:lpstr>Сравнение двух корпусов Выявление специфической для корпуса лексики</vt:lpstr>
      <vt:lpstr>Сравнение двух корпусов Выявление специфической для корпуса лексики</vt:lpstr>
      <vt:lpstr>PowerPoint Presentation</vt:lpstr>
      <vt:lpstr>Кто кандидат?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Лексико-синтаксические шаблоны Sketch Engine</vt:lpstr>
      <vt:lpstr>Лексико-синтаксические шаблоны Sketch Engine</vt:lpstr>
      <vt:lpstr>Обобщения Вопрос 1. Другие задачи?</vt:lpstr>
      <vt:lpstr>Обобщения Вопрос 1. Другие задачи?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Обобщения Вопрос 2.  Какие параметры условий можно менять? </vt:lpstr>
      <vt:lpstr>Обобщения Вопрос 2.  Какие параметры условий можно менять?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ИЗВЛЕЧЕНИЕ  ЛЕКСИКО-СЕМАНТИЧЕСКИХ СВЯЗЕЙ ИЗ КОРПУСА ТЕКСТОВ С ПОМОЩЬЮ АНАЛИЗА КОЛЛОКАЦИЙ</dc:title>
  <dc:creator>Sveta</dc:creator>
  <cp:lastModifiedBy>Дмитрий Горшков</cp:lastModifiedBy>
  <cp:revision>168</cp:revision>
  <dcterms:modified xsi:type="dcterms:W3CDTF">2020-01-16T09:01:03Z</dcterms:modified>
</cp:coreProperties>
</file>