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7" r:id="rId4"/>
    <p:sldId id="276" r:id="rId5"/>
    <p:sldId id="278" r:id="rId6"/>
    <p:sldId id="259" r:id="rId7"/>
    <p:sldId id="260" r:id="rId8"/>
    <p:sldId id="262" r:id="rId9"/>
    <p:sldId id="261" r:id="rId10"/>
    <p:sldId id="263" r:id="rId11"/>
    <p:sldId id="264" r:id="rId12"/>
    <p:sldId id="266" r:id="rId13"/>
    <p:sldId id="265" r:id="rId14"/>
    <p:sldId id="267" r:id="rId15"/>
    <p:sldId id="269" r:id="rId16"/>
    <p:sldId id="268" r:id="rId17"/>
    <p:sldId id="270" r:id="rId18"/>
    <p:sldId id="273" r:id="rId19"/>
    <p:sldId id="271" r:id="rId20"/>
    <p:sldId id="272" r:id="rId21"/>
    <p:sldId id="274" r:id="rId22"/>
    <p:sldId id="275"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61" d="100"/>
          <a:sy n="61" d="100"/>
        </p:scale>
        <p:origin x="6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B03B72D-FC9A-4E3E-B32D-0B1F25D3C256}"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DF63B-3F3B-47C9-AE8D-B20C0DA4A14B}" type="slidenum">
              <a:rPr lang="en-US" smtClean="0"/>
              <a:t>‹#›</a:t>
            </a:fld>
            <a:endParaRPr lang="en-US"/>
          </a:p>
        </p:txBody>
      </p:sp>
    </p:spTree>
    <p:extLst>
      <p:ext uri="{BB962C8B-B14F-4D97-AF65-F5344CB8AC3E}">
        <p14:creationId xmlns:p14="http://schemas.microsoft.com/office/powerpoint/2010/main" val="3649507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03B72D-FC9A-4E3E-B32D-0B1F25D3C256}"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DF63B-3F3B-47C9-AE8D-B20C0DA4A14B}" type="slidenum">
              <a:rPr lang="en-US" smtClean="0"/>
              <a:t>‹#›</a:t>
            </a:fld>
            <a:endParaRPr lang="en-US"/>
          </a:p>
        </p:txBody>
      </p:sp>
    </p:spTree>
    <p:extLst>
      <p:ext uri="{BB962C8B-B14F-4D97-AF65-F5344CB8AC3E}">
        <p14:creationId xmlns:p14="http://schemas.microsoft.com/office/powerpoint/2010/main" val="2559890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03B72D-FC9A-4E3E-B32D-0B1F25D3C256}"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DF63B-3F3B-47C9-AE8D-B20C0DA4A14B}" type="slidenum">
              <a:rPr lang="en-US" smtClean="0"/>
              <a:t>‹#›</a:t>
            </a:fld>
            <a:endParaRPr lang="en-US"/>
          </a:p>
        </p:txBody>
      </p:sp>
    </p:spTree>
    <p:extLst>
      <p:ext uri="{BB962C8B-B14F-4D97-AF65-F5344CB8AC3E}">
        <p14:creationId xmlns:p14="http://schemas.microsoft.com/office/powerpoint/2010/main" val="1609387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03B72D-FC9A-4E3E-B32D-0B1F25D3C256}"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DF63B-3F3B-47C9-AE8D-B20C0DA4A14B}" type="slidenum">
              <a:rPr lang="en-US" smtClean="0"/>
              <a:t>‹#›</a:t>
            </a:fld>
            <a:endParaRPr lang="en-US"/>
          </a:p>
        </p:txBody>
      </p:sp>
    </p:spTree>
    <p:extLst>
      <p:ext uri="{BB962C8B-B14F-4D97-AF65-F5344CB8AC3E}">
        <p14:creationId xmlns:p14="http://schemas.microsoft.com/office/powerpoint/2010/main" val="1410482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03B72D-FC9A-4E3E-B32D-0B1F25D3C256}"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DF63B-3F3B-47C9-AE8D-B20C0DA4A14B}" type="slidenum">
              <a:rPr lang="en-US" smtClean="0"/>
              <a:t>‹#›</a:t>
            </a:fld>
            <a:endParaRPr lang="en-US"/>
          </a:p>
        </p:txBody>
      </p:sp>
    </p:spTree>
    <p:extLst>
      <p:ext uri="{BB962C8B-B14F-4D97-AF65-F5344CB8AC3E}">
        <p14:creationId xmlns:p14="http://schemas.microsoft.com/office/powerpoint/2010/main" val="1789011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03B72D-FC9A-4E3E-B32D-0B1F25D3C256}"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DF63B-3F3B-47C9-AE8D-B20C0DA4A14B}" type="slidenum">
              <a:rPr lang="en-US" smtClean="0"/>
              <a:t>‹#›</a:t>
            </a:fld>
            <a:endParaRPr lang="en-US"/>
          </a:p>
        </p:txBody>
      </p:sp>
    </p:spTree>
    <p:extLst>
      <p:ext uri="{BB962C8B-B14F-4D97-AF65-F5344CB8AC3E}">
        <p14:creationId xmlns:p14="http://schemas.microsoft.com/office/powerpoint/2010/main" val="2818997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03B72D-FC9A-4E3E-B32D-0B1F25D3C256}" type="datetimeFigureOut">
              <a:rPr lang="en-US" smtClean="0"/>
              <a:t>12/9/2019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FDF63B-3F3B-47C9-AE8D-B20C0DA4A14B}" type="slidenum">
              <a:rPr lang="en-US" smtClean="0"/>
              <a:t>‹#›</a:t>
            </a:fld>
            <a:endParaRPr lang="en-US"/>
          </a:p>
        </p:txBody>
      </p:sp>
    </p:spTree>
    <p:extLst>
      <p:ext uri="{BB962C8B-B14F-4D97-AF65-F5344CB8AC3E}">
        <p14:creationId xmlns:p14="http://schemas.microsoft.com/office/powerpoint/2010/main" val="4147302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03B72D-FC9A-4E3E-B32D-0B1F25D3C256}" type="datetimeFigureOut">
              <a:rPr lang="en-US" smtClean="0"/>
              <a:t>12/9/2019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FDF63B-3F3B-47C9-AE8D-B20C0DA4A14B}" type="slidenum">
              <a:rPr lang="en-US" smtClean="0"/>
              <a:t>‹#›</a:t>
            </a:fld>
            <a:endParaRPr lang="en-US"/>
          </a:p>
        </p:txBody>
      </p:sp>
    </p:spTree>
    <p:extLst>
      <p:ext uri="{BB962C8B-B14F-4D97-AF65-F5344CB8AC3E}">
        <p14:creationId xmlns:p14="http://schemas.microsoft.com/office/powerpoint/2010/main" val="325981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03B72D-FC9A-4E3E-B32D-0B1F25D3C256}" type="datetimeFigureOut">
              <a:rPr lang="en-US" smtClean="0"/>
              <a:t>12/9/2019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FDF63B-3F3B-47C9-AE8D-B20C0DA4A14B}" type="slidenum">
              <a:rPr lang="en-US" smtClean="0"/>
              <a:t>‹#›</a:t>
            </a:fld>
            <a:endParaRPr lang="en-US"/>
          </a:p>
        </p:txBody>
      </p:sp>
    </p:spTree>
    <p:extLst>
      <p:ext uri="{BB962C8B-B14F-4D97-AF65-F5344CB8AC3E}">
        <p14:creationId xmlns:p14="http://schemas.microsoft.com/office/powerpoint/2010/main" val="4157425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03B72D-FC9A-4E3E-B32D-0B1F25D3C256}"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DF63B-3F3B-47C9-AE8D-B20C0DA4A14B}" type="slidenum">
              <a:rPr lang="en-US" smtClean="0"/>
              <a:t>‹#›</a:t>
            </a:fld>
            <a:endParaRPr lang="en-US"/>
          </a:p>
        </p:txBody>
      </p:sp>
    </p:spTree>
    <p:extLst>
      <p:ext uri="{BB962C8B-B14F-4D97-AF65-F5344CB8AC3E}">
        <p14:creationId xmlns:p14="http://schemas.microsoft.com/office/powerpoint/2010/main" val="2079157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03B72D-FC9A-4E3E-B32D-0B1F25D3C256}"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DF63B-3F3B-47C9-AE8D-B20C0DA4A14B}" type="slidenum">
              <a:rPr lang="en-US" smtClean="0"/>
              <a:t>‹#›</a:t>
            </a:fld>
            <a:endParaRPr lang="en-US"/>
          </a:p>
        </p:txBody>
      </p:sp>
    </p:spTree>
    <p:extLst>
      <p:ext uri="{BB962C8B-B14F-4D97-AF65-F5344CB8AC3E}">
        <p14:creationId xmlns:p14="http://schemas.microsoft.com/office/powerpoint/2010/main" val="1987557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03B72D-FC9A-4E3E-B32D-0B1F25D3C256}" type="datetimeFigureOut">
              <a:rPr lang="en-US" smtClean="0"/>
              <a:t>12/9/2019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FDF63B-3F3B-47C9-AE8D-B20C0DA4A14B}" type="slidenum">
              <a:rPr lang="en-US" smtClean="0"/>
              <a:t>‹#›</a:t>
            </a:fld>
            <a:endParaRPr lang="en-US"/>
          </a:p>
        </p:txBody>
      </p:sp>
    </p:spTree>
    <p:extLst>
      <p:ext uri="{BB962C8B-B14F-4D97-AF65-F5344CB8AC3E}">
        <p14:creationId xmlns:p14="http://schemas.microsoft.com/office/powerpoint/2010/main" val="2465823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witter.com/alg_testament" TargetMode="External"/><Relationship Id="rId2" Type="http://schemas.openxmlformats.org/officeDocument/2006/relationships/hyperlink" Target="https://yandex.ru/referat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books.google.com/ngram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ru-RU" dirty="0" err="1"/>
              <a:t>марковские</a:t>
            </a:r>
            <a:r>
              <a:rPr lang="ru-RU" dirty="0"/>
              <a:t> цепи и статистические</a:t>
            </a:r>
            <a:br>
              <a:rPr lang="ru-RU" dirty="0"/>
            </a:br>
            <a:r>
              <a:rPr lang="ru-RU" dirty="0"/>
              <a:t>языковые модели</a:t>
            </a:r>
            <a:endParaRPr lang="en-US" dirty="0"/>
          </a:p>
        </p:txBody>
      </p:sp>
      <p:sp>
        <p:nvSpPr>
          <p:cNvPr id="3" name="Subtitle 2"/>
          <p:cNvSpPr>
            <a:spLocks noGrp="1"/>
          </p:cNvSpPr>
          <p:nvPr>
            <p:ph type="subTitle" idx="1"/>
          </p:nvPr>
        </p:nvSpPr>
        <p:spPr/>
        <p:txBody>
          <a:bodyPr>
            <a:normAutofit lnSpcReduction="10000"/>
          </a:bodyPr>
          <a:lstStyle/>
          <a:p>
            <a:endParaRPr lang="ru-RU" dirty="0"/>
          </a:p>
          <a:p>
            <a:endParaRPr lang="ru-RU" dirty="0"/>
          </a:p>
          <a:p>
            <a:r>
              <a:rPr lang="ru-RU" dirty="0" err="1"/>
              <a:t>С.Ю.Толдова</a:t>
            </a:r>
            <a:endParaRPr lang="ru-RU" dirty="0"/>
          </a:p>
          <a:p>
            <a:r>
              <a:rPr lang="ru-RU" dirty="0"/>
              <a:t>2019, НИУ ВШЭ </a:t>
            </a:r>
            <a:endParaRPr lang="en-US" dirty="0"/>
          </a:p>
        </p:txBody>
      </p:sp>
    </p:spTree>
    <p:extLst>
      <p:ext uri="{BB962C8B-B14F-4D97-AF65-F5344CB8AC3E}">
        <p14:creationId xmlns:p14="http://schemas.microsoft.com/office/powerpoint/2010/main" val="3873232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Для чего это нужно</a:t>
            </a:r>
            <a:r>
              <a:rPr lang="en-US" dirty="0"/>
              <a:t>. </a:t>
            </a:r>
            <a:r>
              <a:rPr lang="ru-RU" dirty="0"/>
              <a:t>Пример</a:t>
            </a:r>
            <a:r>
              <a:rPr lang="en-US" dirty="0"/>
              <a:t> 2</a:t>
            </a:r>
          </a:p>
        </p:txBody>
      </p:sp>
      <p:sp>
        <p:nvSpPr>
          <p:cNvPr id="3" name="Content Placeholder 2"/>
          <p:cNvSpPr>
            <a:spLocks noGrp="1"/>
          </p:cNvSpPr>
          <p:nvPr>
            <p:ph idx="1"/>
          </p:nvPr>
        </p:nvSpPr>
        <p:spPr>
          <a:xfrm>
            <a:off x="368968" y="1825625"/>
            <a:ext cx="4940969" cy="4414754"/>
          </a:xfrm>
        </p:spPr>
        <p:txBody>
          <a:bodyPr/>
          <a:lstStyle/>
          <a:p>
            <a:pPr lvl="1">
              <a:buFont typeface="Wingdings" panose="05000000000000000000" pitchFamily="2" charset="2"/>
              <a:buChar char="§"/>
            </a:pPr>
            <a:r>
              <a:rPr lang="ru-RU" dirty="0"/>
              <a:t>распознавание речи: </a:t>
            </a:r>
          </a:p>
          <a:p>
            <a:pPr lvl="2">
              <a:buFont typeface="Wingdings" panose="05000000000000000000" pitchFamily="2" charset="2"/>
              <a:buChar char="§"/>
            </a:pPr>
            <a:r>
              <a:rPr lang="ru-RU" dirty="0"/>
              <a:t>акустическая модель (физические характеристики разных звуков)</a:t>
            </a:r>
          </a:p>
          <a:p>
            <a:pPr lvl="2">
              <a:buFont typeface="Wingdings" panose="05000000000000000000" pitchFamily="2" charset="2"/>
              <a:buChar char="§"/>
            </a:pPr>
            <a:r>
              <a:rPr lang="ru-RU" dirty="0"/>
              <a:t>лексическая модель (какие могут быть слова)</a:t>
            </a:r>
          </a:p>
          <a:p>
            <a:pPr lvl="2">
              <a:buFont typeface="Wingdings" panose="05000000000000000000" pitchFamily="2" charset="2"/>
              <a:buChar char="§"/>
            </a:pPr>
            <a:r>
              <a:rPr lang="ru-RU" dirty="0"/>
              <a:t>языковая модель (последовательности слов)</a:t>
            </a:r>
          </a:p>
          <a:p>
            <a:pPr lvl="2">
              <a:buFont typeface="Wingdings" panose="05000000000000000000" pitchFamily="2" charset="2"/>
              <a:buChar char="§"/>
            </a:pPr>
            <a:endParaRPr lang="en-US" dirty="0"/>
          </a:p>
        </p:txBody>
      </p:sp>
      <p:pic>
        <p:nvPicPr>
          <p:cNvPr id="4" name="Picture 3"/>
          <p:cNvPicPr>
            <a:picLocks noChangeAspect="1"/>
          </p:cNvPicPr>
          <p:nvPr/>
        </p:nvPicPr>
        <p:blipFill>
          <a:blip r:embed="rId2"/>
          <a:stretch>
            <a:fillRect/>
          </a:stretch>
        </p:blipFill>
        <p:spPr>
          <a:xfrm>
            <a:off x="5423484" y="1825625"/>
            <a:ext cx="6237343" cy="3880578"/>
          </a:xfrm>
          <a:prstGeom prst="rect">
            <a:avLst/>
          </a:prstGeom>
        </p:spPr>
      </p:pic>
    </p:spTree>
    <p:extLst>
      <p:ext uri="{BB962C8B-B14F-4D97-AF65-F5344CB8AC3E}">
        <p14:creationId xmlns:p14="http://schemas.microsoft.com/office/powerpoint/2010/main" val="3285439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Пример генератора</a:t>
            </a:r>
            <a:endParaRPr lang="en-US" dirty="0"/>
          </a:p>
        </p:txBody>
      </p:sp>
      <p:sp>
        <p:nvSpPr>
          <p:cNvPr id="3" name="Content Placeholder 2"/>
          <p:cNvSpPr>
            <a:spLocks noGrp="1"/>
          </p:cNvSpPr>
          <p:nvPr>
            <p:ph idx="1"/>
          </p:nvPr>
        </p:nvSpPr>
        <p:spPr>
          <a:xfrm>
            <a:off x="838200" y="1636295"/>
            <a:ext cx="10515600" cy="4540669"/>
          </a:xfrm>
        </p:spPr>
        <p:txBody>
          <a:bodyPr>
            <a:normAutofit fontScale="40000" lnSpcReduction="20000"/>
          </a:bodyPr>
          <a:lstStyle/>
          <a:p>
            <a:pPr>
              <a:lnSpc>
                <a:spcPct val="120000"/>
              </a:lnSpc>
            </a:pPr>
            <a:r>
              <a:rPr lang="ru-RU" sz="5100" dirty="0"/>
              <a:t>Реферат по философии</a:t>
            </a:r>
          </a:p>
          <a:p>
            <a:pPr>
              <a:lnSpc>
                <a:spcPct val="120000"/>
              </a:lnSpc>
            </a:pPr>
            <a:r>
              <a:rPr lang="ru-RU" sz="5100" b="1" dirty="0"/>
              <a:t>Тема: «Почему непредсказуемо ощущение мира?»</a:t>
            </a:r>
          </a:p>
          <a:p>
            <a:pPr>
              <a:lnSpc>
                <a:spcPct val="120000"/>
              </a:lnSpc>
            </a:pPr>
            <a:r>
              <a:rPr lang="ru-RU" sz="5100" dirty="0"/>
              <a:t>Созерцание осмысляет из ряда вон выходящий дедуктивный метод. Веданта подрывает катарсис. Надо сказать, что дедуктивный метод не так уж очевиден.</a:t>
            </a:r>
          </a:p>
          <a:p>
            <a:pPr>
              <a:lnSpc>
                <a:spcPct val="120000"/>
              </a:lnSpc>
            </a:pPr>
            <a:r>
              <a:rPr lang="ru-RU" sz="5100" dirty="0"/>
              <a:t>Гештальтпсихология дискредитирует гравитационный парадокс. Деонтология преобразует напряженный гедонизм, отрицая очевидное. Ощущение мира индуктивно рефлектирует интеллигибельный закон внешнего мира. Согласно мнению известных философов, смысл жизни естественно транспонирует из ряда вон выходящий гедонизм</a:t>
            </a:r>
            <a:endParaRPr lang="ru-RU" dirty="0"/>
          </a:p>
          <a:p>
            <a:endParaRPr lang="ru-RU" dirty="0"/>
          </a:p>
          <a:p>
            <a:endParaRPr lang="ru-RU" dirty="0"/>
          </a:p>
          <a:p>
            <a:r>
              <a:rPr lang="en-US" sz="5000" dirty="0">
                <a:hlinkClick r:id="rId2"/>
              </a:rPr>
              <a:t>https://yandex.ru/referats/</a:t>
            </a:r>
            <a:endParaRPr lang="ru-RU" sz="5000" dirty="0"/>
          </a:p>
          <a:p>
            <a:endParaRPr lang="ru-RU" sz="5000" dirty="0"/>
          </a:p>
          <a:p>
            <a:r>
              <a:rPr lang="ru-RU" sz="5000" dirty="0"/>
              <a:t>см. также вот здесь: </a:t>
            </a:r>
            <a:r>
              <a:rPr lang="en-US" sz="5400" dirty="0">
                <a:hlinkClick r:id="rId3"/>
              </a:rPr>
              <a:t>https://twitter.com/alg_testament</a:t>
            </a:r>
            <a:endParaRPr lang="en-US" sz="5000" dirty="0"/>
          </a:p>
        </p:txBody>
      </p:sp>
    </p:spTree>
    <p:extLst>
      <p:ext uri="{BB962C8B-B14F-4D97-AF65-F5344CB8AC3E}">
        <p14:creationId xmlns:p14="http://schemas.microsoft.com/office/powerpoint/2010/main" val="1510779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Еще примеры</a:t>
            </a:r>
            <a:endParaRPr lang="en-US" dirty="0"/>
          </a:p>
        </p:txBody>
      </p:sp>
      <p:sp>
        <p:nvSpPr>
          <p:cNvPr id="3" name="Content Placeholder 2"/>
          <p:cNvSpPr>
            <a:spLocks noGrp="1"/>
          </p:cNvSpPr>
          <p:nvPr>
            <p:ph idx="1"/>
          </p:nvPr>
        </p:nvSpPr>
        <p:spPr>
          <a:xfrm>
            <a:off x="838200" y="1636295"/>
            <a:ext cx="10515600" cy="4540669"/>
          </a:xfrm>
        </p:spPr>
        <p:txBody>
          <a:bodyPr>
            <a:normAutofit/>
          </a:bodyPr>
          <a:lstStyle/>
          <a:p>
            <a:pPr>
              <a:lnSpc>
                <a:spcPct val="120000"/>
              </a:lnSpc>
            </a:pPr>
            <a:r>
              <a:rPr lang="ru-RU" sz="2400" dirty="0" err="1"/>
              <a:t>чатботы</a:t>
            </a:r>
            <a:r>
              <a:rPr lang="ru-RU" sz="2400" dirty="0"/>
              <a:t>!!!</a:t>
            </a:r>
          </a:p>
          <a:p>
            <a:r>
              <a:rPr lang="ru-RU" dirty="0"/>
              <a:t>Например, когда Алиса понимает, что пользователь хочет поговорить, она включает </a:t>
            </a:r>
            <a:r>
              <a:rPr lang="ru-RU" dirty="0" err="1"/>
              <a:t>болталку</a:t>
            </a:r>
            <a:r>
              <a:rPr lang="ru-RU" dirty="0"/>
              <a:t> — порождение текста.</a:t>
            </a:r>
          </a:p>
          <a:p>
            <a:r>
              <a:rPr lang="ru-RU" dirty="0"/>
              <a:t>Это может быть не только развлечение, но и психологическая помощь человеку.</a:t>
            </a:r>
            <a:endParaRPr lang="en-US" sz="2400" dirty="0"/>
          </a:p>
        </p:txBody>
      </p:sp>
    </p:spTree>
    <p:extLst>
      <p:ext uri="{BB962C8B-B14F-4D97-AF65-F5344CB8AC3E}">
        <p14:creationId xmlns:p14="http://schemas.microsoft.com/office/powerpoint/2010/main" val="874703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Примеры </a:t>
            </a:r>
            <a:r>
              <a:rPr lang="en-US" dirty="0"/>
              <a:t>n-</a:t>
            </a:r>
            <a:r>
              <a:rPr lang="ru-RU" dirty="0" err="1"/>
              <a:t>грам</a:t>
            </a:r>
            <a:endParaRPr lang="en-US" dirty="0"/>
          </a:p>
        </p:txBody>
      </p:sp>
      <p:sp>
        <p:nvSpPr>
          <p:cNvPr id="3" name="Content Placeholder 2"/>
          <p:cNvSpPr>
            <a:spLocks noGrp="1"/>
          </p:cNvSpPr>
          <p:nvPr>
            <p:ph idx="1"/>
          </p:nvPr>
        </p:nvSpPr>
        <p:spPr/>
        <p:txBody>
          <a:bodyPr>
            <a:normAutofit/>
          </a:bodyPr>
          <a:lstStyle/>
          <a:p>
            <a:pPr>
              <a:lnSpc>
                <a:spcPct val="120000"/>
              </a:lnSpc>
            </a:pPr>
            <a:endParaRPr lang="ru-RU" sz="5000" dirty="0"/>
          </a:p>
          <a:p>
            <a:pPr>
              <a:lnSpc>
                <a:spcPct val="120000"/>
              </a:lnSpc>
            </a:pPr>
            <a:endParaRPr lang="ru-RU" sz="5000" dirty="0"/>
          </a:p>
          <a:p>
            <a:pPr marL="0" indent="0">
              <a:lnSpc>
                <a:spcPct val="120000"/>
              </a:lnSpc>
              <a:buNone/>
            </a:pPr>
            <a:endParaRPr lang="ru-RU" sz="5000" dirty="0"/>
          </a:p>
          <a:p>
            <a:pPr>
              <a:lnSpc>
                <a:spcPct val="120000"/>
              </a:lnSpc>
            </a:pPr>
            <a:r>
              <a:rPr lang="ru-RU" sz="2400" dirty="0"/>
              <a:t>есть специальная функция в </a:t>
            </a:r>
            <a:r>
              <a:rPr lang="en-US" sz="2400" dirty="0"/>
              <a:t>NLTK</a:t>
            </a:r>
          </a:p>
        </p:txBody>
      </p:sp>
    </p:spTree>
    <p:extLst>
      <p:ext uri="{BB962C8B-B14F-4D97-AF65-F5344CB8AC3E}">
        <p14:creationId xmlns:p14="http://schemas.microsoft.com/office/powerpoint/2010/main" val="601704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Немного теории вероятности</a:t>
            </a:r>
            <a:endParaRPr lang="en-US" dirty="0"/>
          </a:p>
        </p:txBody>
      </p:sp>
      <p:sp>
        <p:nvSpPr>
          <p:cNvPr id="3" name="Content Placeholder 2"/>
          <p:cNvSpPr>
            <a:spLocks noGrp="1"/>
          </p:cNvSpPr>
          <p:nvPr>
            <p:ph idx="1"/>
          </p:nvPr>
        </p:nvSpPr>
        <p:spPr>
          <a:xfrm>
            <a:off x="838200" y="1636295"/>
            <a:ext cx="10515600" cy="4540669"/>
          </a:xfrm>
        </p:spPr>
        <p:txBody>
          <a:bodyPr>
            <a:normAutofit/>
          </a:bodyPr>
          <a:lstStyle/>
          <a:p>
            <a:pPr>
              <a:lnSpc>
                <a:spcPct val="120000"/>
              </a:lnSpc>
            </a:pPr>
            <a:r>
              <a:rPr lang="ru-RU" sz="2400" dirty="0"/>
              <a:t>Пусть есть событие, которое нас интересует</a:t>
            </a:r>
          </a:p>
          <a:p>
            <a:pPr>
              <a:lnSpc>
                <a:spcPct val="120000"/>
              </a:lnSpc>
            </a:pPr>
            <a:r>
              <a:rPr lang="ru-RU" sz="2400" dirty="0"/>
              <a:t>Его можно представить через множество несовместимых элементарных событий, которые имеют равновероятные исходы</a:t>
            </a:r>
          </a:p>
          <a:p>
            <a:pPr>
              <a:lnSpc>
                <a:spcPct val="120000"/>
              </a:lnSpc>
            </a:pPr>
            <a:r>
              <a:rPr lang="ru-RU" sz="2400" dirty="0"/>
              <a:t>Например, элементарное событие: например, выбрать из словаря слово </a:t>
            </a:r>
            <a:r>
              <a:rPr lang="en-US" sz="2400" i="1" dirty="0" err="1"/>
              <a:t>i</a:t>
            </a:r>
            <a:endParaRPr lang="en-US" sz="2400" i="1" dirty="0"/>
          </a:p>
          <a:p>
            <a:pPr>
              <a:lnSpc>
                <a:spcPct val="120000"/>
              </a:lnSpc>
            </a:pPr>
            <a:r>
              <a:rPr lang="ru-RU" sz="2400" dirty="0"/>
              <a:t>Вероятность события А: отношение благоприятствующих этому событию исходов к числу всех элементарных исходов</a:t>
            </a:r>
            <a:endParaRPr lang="en-US" sz="2400" dirty="0"/>
          </a:p>
          <a:p>
            <a:pPr>
              <a:lnSpc>
                <a:spcPct val="120000"/>
              </a:lnSpc>
            </a:pPr>
            <a:endParaRPr lang="en-US" sz="2400" dirty="0"/>
          </a:p>
        </p:txBody>
      </p:sp>
      <p:pic>
        <p:nvPicPr>
          <p:cNvPr id="4" name="Picture 3"/>
          <p:cNvPicPr>
            <a:picLocks noChangeAspect="1"/>
          </p:cNvPicPr>
          <p:nvPr/>
        </p:nvPicPr>
        <p:blipFill>
          <a:blip r:embed="rId2"/>
          <a:stretch>
            <a:fillRect/>
          </a:stretch>
        </p:blipFill>
        <p:spPr>
          <a:xfrm>
            <a:off x="4688807" y="4796966"/>
            <a:ext cx="1771650" cy="1114425"/>
          </a:xfrm>
          <a:prstGeom prst="rect">
            <a:avLst/>
          </a:prstGeom>
        </p:spPr>
      </p:pic>
    </p:spTree>
    <p:extLst>
      <p:ext uri="{BB962C8B-B14F-4D97-AF65-F5344CB8AC3E}">
        <p14:creationId xmlns:p14="http://schemas.microsoft.com/office/powerpoint/2010/main" val="421113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Немного теории вероятности</a:t>
            </a:r>
            <a:endParaRPr lang="en-US" dirty="0"/>
          </a:p>
        </p:txBody>
      </p:sp>
      <p:sp>
        <p:nvSpPr>
          <p:cNvPr id="3" name="Content Placeholder 2"/>
          <p:cNvSpPr>
            <a:spLocks noGrp="1"/>
          </p:cNvSpPr>
          <p:nvPr>
            <p:ph idx="1"/>
          </p:nvPr>
        </p:nvSpPr>
        <p:spPr>
          <a:xfrm>
            <a:off x="838200" y="1636295"/>
            <a:ext cx="10515600" cy="4540669"/>
          </a:xfrm>
        </p:spPr>
        <p:txBody>
          <a:bodyPr>
            <a:normAutofit/>
          </a:bodyPr>
          <a:lstStyle/>
          <a:p>
            <a:r>
              <a:rPr lang="ru-RU" dirty="0"/>
              <a:t>Пример: бросок монетки. О — выпал орёл, Р — выпала решка.</a:t>
            </a:r>
          </a:p>
          <a:p>
            <a:r>
              <a:rPr lang="ru-RU" dirty="0"/>
              <a:t>Элементарные исходы: {</a:t>
            </a:r>
            <a:r>
              <a:rPr lang="en-US" dirty="0"/>
              <a:t>O, </a:t>
            </a:r>
            <a:r>
              <a:rPr lang="ru-RU" dirty="0"/>
              <a:t>Р}.</a:t>
            </a:r>
          </a:p>
          <a:p>
            <a:r>
              <a:rPr lang="ru-RU" dirty="0" err="1"/>
              <a:t>Равновозможность</a:t>
            </a:r>
            <a:r>
              <a:rPr lang="ru-RU" dirty="0"/>
              <a:t> — монетка честная, P(O) == P(Р).</a:t>
            </a:r>
          </a:p>
          <a:p>
            <a:r>
              <a:rPr lang="en-US" dirty="0"/>
              <a:t>P(O) =</a:t>
            </a:r>
            <a:r>
              <a:rPr lang="ru-RU" dirty="0"/>
              <a:t> </a:t>
            </a:r>
            <a:r>
              <a:rPr lang="en-US" dirty="0"/>
              <a:t>1/2</a:t>
            </a:r>
            <a:endParaRPr lang="en-US" sz="2400" dirty="0"/>
          </a:p>
        </p:txBody>
      </p:sp>
      <p:pic>
        <p:nvPicPr>
          <p:cNvPr id="4" name="Picture 3"/>
          <p:cNvPicPr>
            <a:picLocks noChangeAspect="1"/>
          </p:cNvPicPr>
          <p:nvPr/>
        </p:nvPicPr>
        <p:blipFill>
          <a:blip r:embed="rId2"/>
          <a:stretch>
            <a:fillRect/>
          </a:stretch>
        </p:blipFill>
        <p:spPr>
          <a:xfrm>
            <a:off x="9236744" y="4732797"/>
            <a:ext cx="1771650" cy="1114425"/>
          </a:xfrm>
          <a:prstGeom prst="rect">
            <a:avLst/>
          </a:prstGeom>
        </p:spPr>
      </p:pic>
    </p:spTree>
    <p:extLst>
      <p:ext uri="{BB962C8B-B14F-4D97-AF65-F5344CB8AC3E}">
        <p14:creationId xmlns:p14="http://schemas.microsoft.com/office/powerpoint/2010/main" val="3205059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Немного теории вероятности</a:t>
            </a:r>
            <a:endParaRPr lang="en-US" dirty="0"/>
          </a:p>
        </p:txBody>
      </p:sp>
      <p:sp>
        <p:nvSpPr>
          <p:cNvPr id="3" name="Content Placeholder 2"/>
          <p:cNvSpPr>
            <a:spLocks noGrp="1"/>
          </p:cNvSpPr>
          <p:nvPr>
            <p:ph idx="1"/>
          </p:nvPr>
        </p:nvSpPr>
        <p:spPr>
          <a:xfrm>
            <a:off x="838200" y="1636295"/>
            <a:ext cx="10515600" cy="4540669"/>
          </a:xfrm>
        </p:spPr>
        <p:txBody>
          <a:bodyPr>
            <a:normAutofit/>
          </a:bodyPr>
          <a:lstStyle/>
          <a:p>
            <a:r>
              <a:rPr lang="ru-RU" sz="2400" dirty="0"/>
              <a:t>Вероятность увидеть слово </a:t>
            </a:r>
          </a:p>
          <a:p>
            <a:r>
              <a:rPr lang="ru-RU" i="1" dirty="0"/>
              <a:t>Василиса прошла всю ночь и весь день, только к следующему вечеру вышла на поляну, где стояла избушка яги-бабы. Вдруг едет опять всадник: сам черный, одет во всем черном и на черном коне; подскакал к воротам </a:t>
            </a:r>
            <a:r>
              <a:rPr lang="ru-RU" b="1" i="1" dirty="0"/>
              <a:t>бабы-яги </a:t>
            </a:r>
            <a:r>
              <a:rPr lang="ru-RU" i="1" dirty="0"/>
              <a:t>и исчез, как сквозь землю провалился, ― настала ночь… …</a:t>
            </a:r>
            <a:r>
              <a:rPr lang="ru-RU" dirty="0"/>
              <a:t>… </a:t>
            </a:r>
          </a:p>
          <a:p>
            <a:r>
              <a:rPr lang="ru-RU" i="1" dirty="0"/>
              <a:t>… Что ж ты ничего не говоришь со мною? ― сказала </a:t>
            </a:r>
            <a:r>
              <a:rPr lang="ru-RU" b="1" i="1" dirty="0"/>
              <a:t>баба-яга</a:t>
            </a:r>
            <a:r>
              <a:rPr lang="ru-RU" i="1" dirty="0"/>
              <a:t>. ― Стоишь как немая! ― Не смела, ― отвечала Василиса</a:t>
            </a:r>
          </a:p>
          <a:p>
            <a:endParaRPr lang="ru-RU" sz="2400" i="1" dirty="0"/>
          </a:p>
          <a:p>
            <a:r>
              <a:rPr lang="ru-RU" sz="2400" dirty="0"/>
              <a:t>всего </a:t>
            </a:r>
            <a:r>
              <a:rPr lang="ru-RU" sz="2400" dirty="0" err="1"/>
              <a:t>токенов</a:t>
            </a:r>
            <a:r>
              <a:rPr lang="en-US" sz="2400" dirty="0"/>
              <a:t>?</a:t>
            </a:r>
            <a:r>
              <a:rPr lang="ru-RU" sz="2400" dirty="0"/>
              <a:t>  62</a:t>
            </a:r>
            <a:r>
              <a:rPr lang="en-US" sz="2400" dirty="0"/>
              <a:t>?</a:t>
            </a:r>
          </a:p>
        </p:txBody>
      </p:sp>
      <p:pic>
        <p:nvPicPr>
          <p:cNvPr id="4" name="Picture 3"/>
          <p:cNvPicPr>
            <a:picLocks noChangeAspect="1"/>
          </p:cNvPicPr>
          <p:nvPr/>
        </p:nvPicPr>
        <p:blipFill>
          <a:blip r:embed="rId2"/>
          <a:stretch>
            <a:fillRect/>
          </a:stretch>
        </p:blipFill>
        <p:spPr>
          <a:xfrm>
            <a:off x="7175334" y="5246144"/>
            <a:ext cx="1771650" cy="1114425"/>
          </a:xfrm>
          <a:prstGeom prst="rect">
            <a:avLst/>
          </a:prstGeom>
        </p:spPr>
      </p:pic>
    </p:spTree>
    <p:extLst>
      <p:ext uri="{BB962C8B-B14F-4D97-AF65-F5344CB8AC3E}">
        <p14:creationId xmlns:p14="http://schemas.microsoft.com/office/powerpoint/2010/main" val="1309184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Немного теории вероятности</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36295"/>
                <a:ext cx="10515600" cy="4540669"/>
              </a:xfrm>
            </p:spPr>
            <p:txBody>
              <a:bodyPr>
                <a:normAutofit lnSpcReduction="10000"/>
              </a:bodyPr>
              <a:lstStyle/>
              <a:p>
                <a:pPr>
                  <a:lnSpc>
                    <a:spcPct val="100000"/>
                  </a:lnSpc>
                </a:pPr>
                <a:r>
                  <a:rPr lang="ru-RU" sz="2400" dirty="0"/>
                  <a:t>Вероятность наступления события A, при условии наступления события B, называется условной вероятностью A (при данном условии) и обозначается </a:t>
                </a:r>
                <a:r>
                  <a:rPr lang="en-US" sz="2400" dirty="0"/>
                  <a:t>P(A|B).</a:t>
                </a:r>
              </a:p>
              <a:p>
                <a:pPr>
                  <a:lnSpc>
                    <a:spcPct val="100000"/>
                  </a:lnSpc>
                </a:pPr>
                <a:r>
                  <a:rPr lang="ru-RU" sz="2400" dirty="0"/>
                  <a:t>Пусть AB — события A и B, произошедшие одновременно, или одно за другим. Тогда P(A|B) будет равна P(A</a:t>
                </a:r>
                <a:r>
                  <a:rPr lang="en-US" sz="2400" dirty="0"/>
                  <a:t>|</a:t>
                </a:r>
                <a:r>
                  <a:rPr lang="ru-RU" sz="2400" dirty="0"/>
                  <a:t>B) = </a:t>
                </a:r>
                <a:r>
                  <a:rPr lang="en-US" sz="2400" dirty="0"/>
                  <a:t>n</a:t>
                </a:r>
                <a:r>
                  <a:rPr lang="ru-RU" sz="2400" baseline="-25000" dirty="0"/>
                  <a:t>AB</a:t>
                </a:r>
                <a:r>
                  <a:rPr lang="ru-RU" sz="2400" i="1" dirty="0"/>
                  <a:t>=</a:t>
                </a:r>
                <a:r>
                  <a:rPr lang="ru-RU" sz="2400" dirty="0" err="1"/>
                  <a:t>n</a:t>
                </a:r>
                <a:r>
                  <a:rPr lang="ru-RU" sz="2400" baseline="-25000" dirty="0" err="1"/>
                  <a:t>B</a:t>
                </a:r>
                <a:r>
                  <a:rPr lang="ru-RU" sz="2400" dirty="0"/>
                  <a:t>. Подставляем числитель и знаменатель в формулу вероятности:</a:t>
                </a:r>
                <a:endParaRPr lang="en-US" sz="2400" dirty="0"/>
              </a:p>
              <a:p>
                <a:pPr>
                  <a:lnSpc>
                    <a:spcPct val="100000"/>
                  </a:lnSpc>
                </a:pPr>
                <a:endParaRPr lang="en-US" sz="2400" dirty="0"/>
              </a:p>
              <a:p>
                <a:pPr>
                  <a:lnSpc>
                    <a:spcPct val="100000"/>
                  </a:lnSpc>
                </a:pPr>
                <a14:m>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ru-RU" sz="2400" b="0" i="1" smtClean="0">
                            <a:latin typeface="Cambria Math" panose="02040503050406030204" pitchFamily="18" charset="0"/>
                          </a:rPr>
                          <m:t>А</m:t>
                        </m:r>
                      </m:e>
                      <m:e>
                        <m:r>
                          <a:rPr lang="en-US" sz="2400" b="0" i="1" smtClean="0">
                            <a:latin typeface="Cambria Math" panose="02040503050406030204" pitchFamily="18" charset="0"/>
                          </a:rPr>
                          <m:t>𝐵</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𝐴𝐵</m:t>
                        </m:r>
                        <m:r>
                          <a:rPr lang="en-US" sz="2400" b="0" i="1" smtClean="0">
                            <a:latin typeface="Cambria Math" panose="02040503050406030204" pitchFamily="18" charset="0"/>
                          </a:rPr>
                          <m:t>)</m:t>
                        </m:r>
                      </m:num>
                      <m:den>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den>
                    </m:f>
                  </m:oMath>
                </a14:m>
                <a:endParaRPr lang="en-US" sz="2400" dirty="0"/>
              </a:p>
              <a:p>
                <a:pPr>
                  <a:lnSpc>
                    <a:spcPct val="100000"/>
                  </a:lnSpc>
                </a:pPr>
                <a:r>
                  <a:rPr lang="en-US" sz="2400" i="1" dirty="0"/>
                  <a:t>P(AB) = P(A|B) * P(B)</a:t>
                </a:r>
              </a:p>
              <a:p>
                <a:pPr>
                  <a:lnSpc>
                    <a:spcPct val="100000"/>
                  </a:lnSpc>
                </a:pPr>
                <a:r>
                  <a:rPr lang="en-US" sz="2400" i="1" dirty="0"/>
                  <a:t>P(B|A) = P(AB)/P(A); P(B|A) = (P(A|B) * P(B)) / P(A) </a:t>
                </a:r>
              </a:p>
              <a:p>
                <a:pPr>
                  <a:lnSpc>
                    <a:spcPct val="100000"/>
                  </a:lnSpc>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36295"/>
                <a:ext cx="10515600" cy="4540669"/>
              </a:xfrm>
              <a:blipFill>
                <a:blip r:embed="rId2"/>
                <a:stretch>
                  <a:fillRect l="-812" t="-1879"/>
                </a:stretch>
              </a:blipFill>
            </p:spPr>
            <p:txBody>
              <a:bodyPr/>
              <a:lstStyle/>
              <a:p>
                <a:r>
                  <a:rPr lang="en-US">
                    <a:noFill/>
                  </a:rPr>
                  <a:t> </a:t>
                </a:r>
              </a:p>
            </p:txBody>
          </p:sp>
        </mc:Fallback>
      </mc:AlternateContent>
    </p:spTree>
    <p:extLst>
      <p:ext uri="{BB962C8B-B14F-4D97-AF65-F5344CB8AC3E}">
        <p14:creationId xmlns:p14="http://schemas.microsoft.com/office/powerpoint/2010/main" val="1891315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Немного теории вероятности</a:t>
            </a:r>
            <a:endParaRPr lang="en-US" dirty="0"/>
          </a:p>
        </p:txBody>
      </p:sp>
      <p:pic>
        <p:nvPicPr>
          <p:cNvPr id="5" name="Picture 4"/>
          <p:cNvPicPr>
            <a:picLocks noChangeAspect="1"/>
          </p:cNvPicPr>
          <p:nvPr/>
        </p:nvPicPr>
        <p:blipFill>
          <a:blip r:embed="rId2"/>
          <a:stretch>
            <a:fillRect/>
          </a:stretch>
        </p:blipFill>
        <p:spPr>
          <a:xfrm>
            <a:off x="1310259" y="1690688"/>
            <a:ext cx="9571482" cy="5024818"/>
          </a:xfrm>
          <a:prstGeom prst="rect">
            <a:avLst/>
          </a:prstGeom>
        </p:spPr>
      </p:pic>
    </p:spTree>
    <p:extLst>
      <p:ext uri="{BB962C8B-B14F-4D97-AF65-F5344CB8AC3E}">
        <p14:creationId xmlns:p14="http://schemas.microsoft.com/office/powerpoint/2010/main" val="3395321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Марковская модель</a:t>
            </a:r>
            <a:endParaRPr lang="en-US" dirty="0"/>
          </a:p>
        </p:txBody>
      </p:sp>
      <p:sp>
        <p:nvSpPr>
          <p:cNvPr id="3" name="Content Placeholder 2"/>
          <p:cNvSpPr>
            <a:spLocks noGrp="1"/>
          </p:cNvSpPr>
          <p:nvPr>
            <p:ph idx="1"/>
          </p:nvPr>
        </p:nvSpPr>
        <p:spPr>
          <a:xfrm>
            <a:off x="838200" y="1636295"/>
            <a:ext cx="10515600" cy="4540669"/>
          </a:xfrm>
        </p:spPr>
        <p:txBody>
          <a:bodyPr>
            <a:normAutofit/>
          </a:bodyPr>
          <a:lstStyle/>
          <a:p>
            <a:pPr>
              <a:lnSpc>
                <a:spcPct val="100000"/>
              </a:lnSpc>
            </a:pPr>
            <a:r>
              <a:rPr lang="ru-RU" sz="2400" dirty="0"/>
              <a:t>Последовательность случайных событий с конечным числом исходов такая, что вероятность наступления следующего события на шаге </a:t>
            </a:r>
            <a:r>
              <a:rPr lang="en-US" sz="2400" dirty="0"/>
              <a:t>k</a:t>
            </a:r>
            <a:r>
              <a:rPr lang="ru-RU" sz="2400" dirty="0"/>
              <a:t> зависит только от </a:t>
            </a:r>
            <a:r>
              <a:rPr lang="en-US" sz="2400" dirty="0"/>
              <a:t>m</a:t>
            </a:r>
            <a:r>
              <a:rPr lang="ru-RU" sz="2400" dirty="0"/>
              <a:t> предыдущих шагов</a:t>
            </a:r>
          </a:p>
          <a:p>
            <a:pPr>
              <a:lnSpc>
                <a:spcPct val="100000"/>
              </a:lnSpc>
            </a:pPr>
            <a:endParaRPr lang="ru-RU" sz="2400" dirty="0"/>
          </a:p>
          <a:p>
            <a:pPr>
              <a:lnSpc>
                <a:spcPct val="100000"/>
              </a:lnSpc>
            </a:pPr>
            <a:endParaRPr lang="en-US" sz="2400" dirty="0"/>
          </a:p>
        </p:txBody>
      </p:sp>
      <p:pic>
        <p:nvPicPr>
          <p:cNvPr id="4" name="Picture 2" descr="File:Markovkate 01.sv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38356" y="3242169"/>
            <a:ext cx="2304256" cy="23042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2" descr="File:Markovkate 01.sv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07780" y="3242169"/>
            <a:ext cx="2304256" cy="23042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9"/>
          <p:cNvSpPr txBox="1">
            <a:spLocks noChangeArrowheads="1"/>
          </p:cNvSpPr>
          <p:nvPr/>
        </p:nvSpPr>
        <p:spPr bwMode="auto">
          <a:xfrm>
            <a:off x="7029361" y="3057225"/>
            <a:ext cx="1082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eaLnBrk="1" hangingPunct="1">
              <a:spcBef>
                <a:spcPct val="0"/>
              </a:spcBef>
              <a:buClrTx/>
              <a:buSzTx/>
              <a:buFontTx/>
              <a:buNone/>
            </a:pPr>
            <a:r>
              <a:rPr lang="en-US" altLang="en-US" sz="1800" b="1" dirty="0"/>
              <a:t>0.2 </a:t>
            </a:r>
            <a:r>
              <a:rPr lang="ru-RU" altLang="en-US" sz="1800" b="1" dirty="0"/>
              <a:t>(</a:t>
            </a:r>
            <a:r>
              <a:rPr lang="en-US" altLang="en-US" sz="1800" b="1" dirty="0"/>
              <a:t>t</a:t>
            </a:r>
            <a:r>
              <a:rPr lang="en-US" altLang="en-US" sz="1800" b="1" baseline="-25000" dirty="0"/>
              <a:t>n+1</a:t>
            </a:r>
            <a:r>
              <a:rPr lang="ru-RU" altLang="en-US" sz="1800" b="1" dirty="0"/>
              <a:t>)</a:t>
            </a:r>
            <a:endParaRPr lang="en-US" altLang="en-US" sz="1800" b="1" dirty="0"/>
          </a:p>
        </p:txBody>
      </p:sp>
      <p:sp>
        <p:nvSpPr>
          <p:cNvPr id="8" name="TextBox 7"/>
          <p:cNvSpPr txBox="1"/>
          <p:nvPr/>
        </p:nvSpPr>
        <p:spPr>
          <a:xfrm>
            <a:off x="7570698" y="3537297"/>
            <a:ext cx="484632" cy="369332"/>
          </a:xfrm>
          <a:prstGeom prst="rect">
            <a:avLst/>
          </a:prstGeom>
          <a:noFill/>
        </p:spPr>
        <p:txBody>
          <a:bodyPr wrap="square" rtlCol="0">
            <a:spAutoFit/>
          </a:bodyPr>
          <a:lstStyle/>
          <a:p>
            <a:r>
              <a:rPr lang="en-US" dirty="0" err="1"/>
              <a:t>t</a:t>
            </a:r>
            <a:r>
              <a:rPr lang="en-US" baseline="-25000" dirty="0" err="1"/>
              <a:t>n</a:t>
            </a:r>
            <a:endParaRPr lang="en-US" baseline="-25000" dirty="0"/>
          </a:p>
        </p:txBody>
      </p:sp>
      <p:cxnSp>
        <p:nvCxnSpPr>
          <p:cNvPr id="9" name="Straight Connector 8">
            <a:extLst>
              <a:ext uri="{FF2B5EF4-FFF2-40B4-BE49-F238E27FC236}">
                <a16:creationId xmlns:a16="http://schemas.microsoft.com/office/drawing/2014/main" id="{04F49114-F3EA-4978-BABD-FADE712DFB8A}"/>
              </a:ext>
            </a:extLst>
          </p:cNvPr>
          <p:cNvCxnSpPr>
            <a:cxnSpLocks/>
          </p:cNvCxnSpPr>
          <p:nvPr/>
        </p:nvCxnSpPr>
        <p:spPr>
          <a:xfrm>
            <a:off x="6227545" y="2906829"/>
            <a:ext cx="2421845" cy="2639596"/>
          </a:xfrm>
          <a:prstGeom prst="line">
            <a:avLst/>
          </a:prstGeom>
          <a:ln w="53975">
            <a:solidFill>
              <a:srgbClr val="C00000">
                <a:alpha val="86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F9FCD6-1AB3-4E0C-A36E-0A687F3D6F73}"/>
              </a:ext>
            </a:extLst>
          </p:cNvPr>
          <p:cNvCxnSpPr/>
          <p:nvPr/>
        </p:nvCxnSpPr>
        <p:spPr>
          <a:xfrm flipH="1">
            <a:off x="5457524" y="2839453"/>
            <a:ext cx="3051209" cy="2706972"/>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9221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Вероятностные (статистические) языковые модели</a:t>
            </a:r>
            <a:endParaRPr lang="en-US" dirty="0"/>
          </a:p>
        </p:txBody>
      </p:sp>
      <p:sp>
        <p:nvSpPr>
          <p:cNvPr id="3" name="Content Placeholder 2"/>
          <p:cNvSpPr>
            <a:spLocks noGrp="1"/>
          </p:cNvSpPr>
          <p:nvPr>
            <p:ph idx="1"/>
          </p:nvPr>
        </p:nvSpPr>
        <p:spPr/>
        <p:txBody>
          <a:bodyPr/>
          <a:lstStyle/>
          <a:p>
            <a:r>
              <a:rPr lang="ru-RU" dirty="0">
                <a:latin typeface="+mj-lt"/>
              </a:rPr>
              <a:t>Статистическая языковая модель — это распределение вероятностей по последовательностям слов</a:t>
            </a:r>
          </a:p>
          <a:p>
            <a:r>
              <a:rPr lang="en-US" dirty="0">
                <a:latin typeface="+mj-lt"/>
              </a:rPr>
              <a:t>(statistical) language model</a:t>
            </a:r>
          </a:p>
          <a:p>
            <a:r>
              <a:rPr lang="en-US" dirty="0">
                <a:latin typeface="+mj-lt"/>
              </a:rPr>
              <a:t>probability distribution</a:t>
            </a:r>
            <a:endParaRPr lang="ru-RU" dirty="0">
              <a:latin typeface="+mj-lt"/>
            </a:endParaRPr>
          </a:p>
          <a:p>
            <a:endParaRPr lang="ru-RU" dirty="0">
              <a:latin typeface="+mj-lt"/>
            </a:endParaRPr>
          </a:p>
          <a:p>
            <a:endParaRPr lang="en-US" baseline="-25000" dirty="0">
              <a:latin typeface="+mj-lt"/>
            </a:endParaRPr>
          </a:p>
        </p:txBody>
      </p:sp>
    </p:spTree>
    <p:extLst>
      <p:ext uri="{BB962C8B-B14F-4D97-AF65-F5344CB8AC3E}">
        <p14:creationId xmlns:p14="http://schemas.microsoft.com/office/powerpoint/2010/main" val="817135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Марковская модель</a:t>
            </a:r>
            <a:endParaRPr lang="en-US" dirty="0"/>
          </a:p>
        </p:txBody>
      </p:sp>
      <p:sp>
        <p:nvSpPr>
          <p:cNvPr id="3" name="Content Placeholder 2"/>
          <p:cNvSpPr>
            <a:spLocks noGrp="1"/>
          </p:cNvSpPr>
          <p:nvPr>
            <p:ph idx="1"/>
          </p:nvPr>
        </p:nvSpPr>
        <p:spPr>
          <a:xfrm>
            <a:off x="838200" y="1636295"/>
            <a:ext cx="10515600" cy="4540669"/>
          </a:xfrm>
        </p:spPr>
        <p:txBody>
          <a:bodyPr>
            <a:normAutofit lnSpcReduction="10000"/>
          </a:bodyPr>
          <a:lstStyle/>
          <a:p>
            <a:pPr>
              <a:lnSpc>
                <a:spcPct val="100000"/>
              </a:lnSpc>
            </a:pPr>
            <a:r>
              <a:rPr lang="ru-RU" sz="2400" dirty="0"/>
              <a:t>Последовательность случайных событий с конечным числом исходов такая, что вероятность наступления следующего события на шаге </a:t>
            </a:r>
            <a:r>
              <a:rPr lang="en-US" sz="2400" dirty="0"/>
              <a:t>k</a:t>
            </a:r>
            <a:r>
              <a:rPr lang="ru-RU" sz="2400" dirty="0"/>
              <a:t> зависит только от </a:t>
            </a:r>
            <a:r>
              <a:rPr lang="en-US" sz="2400" dirty="0"/>
              <a:t>m</a:t>
            </a:r>
            <a:r>
              <a:rPr lang="ru-RU" sz="2400" dirty="0"/>
              <a:t> предыдущих шагов</a:t>
            </a:r>
            <a:endParaRPr lang="en-US" sz="2400" dirty="0"/>
          </a:p>
          <a:p>
            <a:pPr>
              <a:lnSpc>
                <a:spcPct val="100000"/>
              </a:lnSpc>
            </a:pPr>
            <a:endParaRPr lang="en-US" sz="2400" dirty="0"/>
          </a:p>
          <a:p>
            <a:pPr>
              <a:lnSpc>
                <a:spcPct val="100000"/>
              </a:lnSpc>
            </a:pPr>
            <a:endParaRPr lang="en-US" sz="2400" dirty="0"/>
          </a:p>
          <a:p>
            <a:pPr>
              <a:lnSpc>
                <a:spcPct val="100000"/>
              </a:lnSpc>
            </a:pPr>
            <a:endParaRPr lang="en-US" sz="2400" dirty="0"/>
          </a:p>
          <a:p>
            <a:pPr>
              <a:lnSpc>
                <a:spcPct val="100000"/>
              </a:lnSpc>
            </a:pPr>
            <a:endParaRPr lang="en-US" sz="2400" dirty="0"/>
          </a:p>
          <a:p>
            <a:pPr>
              <a:lnSpc>
                <a:spcPct val="100000"/>
              </a:lnSpc>
            </a:pPr>
            <a:endParaRPr lang="en-US" sz="2400" dirty="0"/>
          </a:p>
          <a:p>
            <a:pPr>
              <a:lnSpc>
                <a:spcPct val="100000"/>
              </a:lnSpc>
            </a:pPr>
            <a:endParaRPr lang="en-US" sz="2400" dirty="0"/>
          </a:p>
          <a:p>
            <a:pPr>
              <a:lnSpc>
                <a:spcPct val="100000"/>
              </a:lnSpc>
            </a:pPr>
            <a:r>
              <a:rPr lang="ru-RU" sz="2400" dirty="0"/>
              <a:t>Матрица переходов</a:t>
            </a:r>
          </a:p>
          <a:p>
            <a:pPr>
              <a:lnSpc>
                <a:spcPct val="100000"/>
              </a:lnSpc>
            </a:pPr>
            <a:endParaRPr lang="en-US" sz="2400" dirty="0"/>
          </a:p>
          <a:p>
            <a:pPr>
              <a:lnSpc>
                <a:spcPct val="100000"/>
              </a:lnSpc>
            </a:pPr>
            <a:endParaRPr lang="en-US" sz="2400" dirty="0"/>
          </a:p>
          <a:p>
            <a:pPr>
              <a:lnSpc>
                <a:spcPct val="100000"/>
              </a:lnSpc>
            </a:pPr>
            <a:endParaRPr lang="en-US" sz="2400" dirty="0"/>
          </a:p>
          <a:p>
            <a:pPr>
              <a:lnSpc>
                <a:spcPct val="100000"/>
              </a:lnSpc>
            </a:pPr>
            <a:endParaRPr lang="en-US" sz="2400" dirty="0"/>
          </a:p>
          <a:p>
            <a:pPr>
              <a:lnSpc>
                <a:spcPct val="100000"/>
              </a:lnSpc>
            </a:pPr>
            <a:endParaRPr lang="en-US" sz="2400" dirty="0"/>
          </a:p>
          <a:p>
            <a:pPr>
              <a:lnSpc>
                <a:spcPct val="100000"/>
              </a:lnSpc>
            </a:pPr>
            <a:endParaRPr lang="en-US" sz="2400" dirty="0"/>
          </a:p>
          <a:p>
            <a:pPr>
              <a:lnSpc>
                <a:spcPct val="100000"/>
              </a:lnSpc>
            </a:pPr>
            <a:endParaRPr lang="en-US" sz="2400" dirty="0"/>
          </a:p>
          <a:p>
            <a:pPr marL="0" indent="0">
              <a:lnSpc>
                <a:spcPct val="100000"/>
              </a:lnSpc>
              <a:buNone/>
            </a:pPr>
            <a:endParaRPr lang="ru-RU" sz="2400" dirty="0"/>
          </a:p>
          <a:p>
            <a:pPr>
              <a:lnSpc>
                <a:spcPct val="100000"/>
              </a:lnSpc>
            </a:pPr>
            <a:endParaRPr lang="en-US" sz="2400" dirty="0"/>
          </a:p>
        </p:txBody>
      </p:sp>
      <p:pic>
        <p:nvPicPr>
          <p:cNvPr id="9" name="Picture 2" descr="File:Markovkate 01.sv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5742" y="2961858"/>
            <a:ext cx="2304256" cy="23042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10" name="Таблица 4"/>
          <p:cNvGraphicFramePr>
            <a:graphicFrameLocks noGrp="1"/>
          </p:cNvGraphicFramePr>
          <p:nvPr>
            <p:extLst>
              <p:ext uri="{D42A27DB-BD31-4B8C-83A1-F6EECF244321}">
                <p14:modId xmlns:p14="http://schemas.microsoft.com/office/powerpoint/2010/main" val="4007598106"/>
              </p:ext>
            </p:extLst>
          </p:nvPr>
        </p:nvGraphicFramePr>
        <p:xfrm>
          <a:off x="5333302" y="2961858"/>
          <a:ext cx="3654424" cy="2097088"/>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486072">
                  <a:extLst>
                    <a:ext uri="{9D8B030D-6E8A-4147-A177-3AD203B41FA5}">
                      <a16:colId xmlns:a16="http://schemas.microsoft.com/office/drawing/2014/main" val="20003"/>
                    </a:ext>
                  </a:extLst>
                </a:gridCol>
              </a:tblGrid>
              <a:tr h="735223">
                <a:tc>
                  <a:txBody>
                    <a:bodyPr/>
                    <a:lstStyle/>
                    <a:p>
                      <a:pPr lvl="1"/>
                      <a:r>
                        <a:rPr lang="ru-RU" sz="1800" dirty="0"/>
                        <a:t>Условие</a:t>
                      </a:r>
                    </a:p>
                    <a:p>
                      <a:r>
                        <a:rPr lang="ru-RU" sz="1800" dirty="0"/>
                        <a:t>Результат</a:t>
                      </a:r>
                      <a:endParaRPr lang="en-US" sz="1800" dirty="0"/>
                    </a:p>
                  </a:txBody>
                  <a:tcPr marL="91447" marR="91447" marT="45737" marB="45737">
                    <a:lnTlToBr w="12700" cap="flat" cmpd="sng" algn="ctr">
                      <a:solidFill>
                        <a:schemeClr val="tx1"/>
                      </a:solidFill>
                      <a:prstDash val="solid"/>
                      <a:round/>
                      <a:headEnd type="none" w="med" len="med"/>
                      <a:tailEnd type="none" w="med" len="med"/>
                    </a:lnTlToBr>
                  </a:tcPr>
                </a:tc>
                <a:tc>
                  <a:txBody>
                    <a:bodyPr/>
                    <a:lstStyle/>
                    <a:p>
                      <a:r>
                        <a:rPr lang="ru-RU" sz="1800" dirty="0"/>
                        <a:t>А</a:t>
                      </a:r>
                      <a:endParaRPr lang="en-US" sz="1800" dirty="0"/>
                    </a:p>
                  </a:txBody>
                  <a:tcPr marL="91447" marR="91447" marT="45737" marB="45737"/>
                </a:tc>
                <a:tc>
                  <a:txBody>
                    <a:bodyPr/>
                    <a:lstStyle/>
                    <a:p>
                      <a:r>
                        <a:rPr lang="ru-RU" sz="1800" dirty="0"/>
                        <a:t>Е</a:t>
                      </a:r>
                      <a:endParaRPr lang="en-US" sz="1800" dirty="0"/>
                    </a:p>
                  </a:txBody>
                  <a:tcPr marL="91447" marR="91447" marT="45737" marB="45737"/>
                </a:tc>
                <a:tc>
                  <a:txBody>
                    <a:bodyPr/>
                    <a:lstStyle/>
                    <a:p>
                      <a:endParaRPr lang="en-US" sz="1800"/>
                    </a:p>
                  </a:txBody>
                  <a:tcPr marL="91447" marR="91447" marT="45737" marB="45737"/>
                </a:tc>
                <a:extLst>
                  <a:ext uri="{0D108BD9-81ED-4DB2-BD59-A6C34878D82A}">
                    <a16:rowId xmlns:a16="http://schemas.microsoft.com/office/drawing/2014/main" val="10000"/>
                  </a:ext>
                </a:extLst>
              </a:tr>
              <a:tr h="425404">
                <a:tc>
                  <a:txBody>
                    <a:bodyPr/>
                    <a:lstStyle/>
                    <a:p>
                      <a:r>
                        <a:rPr lang="ru-RU" sz="1800" dirty="0"/>
                        <a:t>А</a:t>
                      </a:r>
                      <a:endParaRPr lang="en-US" sz="1800" dirty="0"/>
                    </a:p>
                  </a:txBody>
                  <a:tcPr marL="91447" marR="91447" marT="45737" marB="45737"/>
                </a:tc>
                <a:tc>
                  <a:txBody>
                    <a:bodyPr/>
                    <a:lstStyle/>
                    <a:p>
                      <a:r>
                        <a:rPr lang="ru-RU" sz="1800" dirty="0"/>
                        <a:t>0.6</a:t>
                      </a:r>
                      <a:endParaRPr lang="en-US" sz="1800" dirty="0"/>
                    </a:p>
                  </a:txBody>
                  <a:tcPr marL="91447" marR="91447" marT="45737" marB="45737"/>
                </a:tc>
                <a:tc>
                  <a:txBody>
                    <a:bodyPr/>
                    <a:lstStyle/>
                    <a:p>
                      <a:r>
                        <a:rPr lang="ru-RU" sz="1800" dirty="0"/>
                        <a:t>0.7</a:t>
                      </a:r>
                      <a:endParaRPr lang="en-US" sz="1800" dirty="0"/>
                    </a:p>
                  </a:txBody>
                  <a:tcPr marL="91447" marR="91447" marT="45737" marB="45737"/>
                </a:tc>
                <a:tc>
                  <a:txBody>
                    <a:bodyPr/>
                    <a:lstStyle/>
                    <a:p>
                      <a:endParaRPr lang="en-US" sz="1800"/>
                    </a:p>
                  </a:txBody>
                  <a:tcPr marL="91447" marR="91447" marT="45737" marB="45737"/>
                </a:tc>
                <a:extLst>
                  <a:ext uri="{0D108BD9-81ED-4DB2-BD59-A6C34878D82A}">
                    <a16:rowId xmlns:a16="http://schemas.microsoft.com/office/drawing/2014/main" val="10001"/>
                  </a:ext>
                </a:extLst>
              </a:tr>
              <a:tr h="504248">
                <a:tc>
                  <a:txBody>
                    <a:bodyPr/>
                    <a:lstStyle/>
                    <a:p>
                      <a:r>
                        <a:rPr lang="ru-RU" sz="1800" dirty="0"/>
                        <a:t>Е</a:t>
                      </a:r>
                      <a:endParaRPr lang="en-US" sz="1800" dirty="0"/>
                    </a:p>
                  </a:txBody>
                  <a:tcPr marL="91447" marR="91447" marT="45737" marB="45737"/>
                </a:tc>
                <a:tc>
                  <a:txBody>
                    <a:bodyPr/>
                    <a:lstStyle/>
                    <a:p>
                      <a:r>
                        <a:rPr lang="ru-RU" sz="1800" dirty="0"/>
                        <a:t>0.4</a:t>
                      </a:r>
                      <a:endParaRPr lang="en-US" sz="1800" dirty="0"/>
                    </a:p>
                  </a:txBody>
                  <a:tcPr marL="91447" marR="91447" marT="45737" marB="45737"/>
                </a:tc>
                <a:tc>
                  <a:txBody>
                    <a:bodyPr/>
                    <a:lstStyle/>
                    <a:p>
                      <a:r>
                        <a:rPr lang="ru-RU" sz="1800" dirty="0"/>
                        <a:t>0.3</a:t>
                      </a:r>
                      <a:endParaRPr lang="en-US" sz="1800" dirty="0"/>
                    </a:p>
                  </a:txBody>
                  <a:tcPr marL="91447" marR="91447" marT="45737" marB="45737"/>
                </a:tc>
                <a:tc>
                  <a:txBody>
                    <a:bodyPr/>
                    <a:lstStyle/>
                    <a:p>
                      <a:endParaRPr lang="en-US" sz="1800"/>
                    </a:p>
                  </a:txBody>
                  <a:tcPr marL="91447" marR="91447" marT="45737" marB="45737"/>
                </a:tc>
                <a:extLst>
                  <a:ext uri="{0D108BD9-81ED-4DB2-BD59-A6C34878D82A}">
                    <a16:rowId xmlns:a16="http://schemas.microsoft.com/office/drawing/2014/main" val="10002"/>
                  </a:ext>
                </a:extLst>
              </a:tr>
              <a:tr h="432213">
                <a:tc>
                  <a:txBody>
                    <a:bodyPr/>
                    <a:lstStyle/>
                    <a:p>
                      <a:endParaRPr lang="en-US" sz="1800" dirty="0"/>
                    </a:p>
                  </a:txBody>
                  <a:tcPr marL="91447" marR="91447" marT="45737" marB="45737"/>
                </a:tc>
                <a:tc>
                  <a:txBody>
                    <a:bodyPr/>
                    <a:lstStyle/>
                    <a:p>
                      <a:r>
                        <a:rPr lang="ru-RU" sz="1800" dirty="0"/>
                        <a:t>1</a:t>
                      </a:r>
                      <a:endParaRPr lang="en-US" sz="1800" dirty="0"/>
                    </a:p>
                  </a:txBody>
                  <a:tcPr marL="91447" marR="91447" marT="45737" marB="45737"/>
                </a:tc>
                <a:tc>
                  <a:txBody>
                    <a:bodyPr/>
                    <a:lstStyle/>
                    <a:p>
                      <a:r>
                        <a:rPr lang="ru-RU" sz="1800" dirty="0"/>
                        <a:t>1</a:t>
                      </a:r>
                      <a:endParaRPr lang="en-US" sz="1800" dirty="0"/>
                    </a:p>
                  </a:txBody>
                  <a:tcPr marL="91447" marR="91447" marT="45737" marB="45737"/>
                </a:tc>
                <a:tc>
                  <a:txBody>
                    <a:bodyPr/>
                    <a:lstStyle/>
                    <a:p>
                      <a:endParaRPr lang="en-US" sz="1800" dirty="0"/>
                    </a:p>
                  </a:txBody>
                  <a:tcPr marL="91447" marR="91447" marT="45737" marB="45737"/>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29455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Марковская модель</a:t>
            </a:r>
            <a:endParaRPr lang="en-US" dirty="0"/>
          </a:p>
        </p:txBody>
      </p:sp>
      <p:pic>
        <p:nvPicPr>
          <p:cNvPr id="5" name="Picture 4"/>
          <p:cNvPicPr>
            <a:picLocks noChangeAspect="1"/>
          </p:cNvPicPr>
          <p:nvPr/>
        </p:nvPicPr>
        <p:blipFill>
          <a:blip r:embed="rId2"/>
          <a:stretch>
            <a:fillRect/>
          </a:stretch>
        </p:blipFill>
        <p:spPr>
          <a:xfrm>
            <a:off x="1414462" y="1556004"/>
            <a:ext cx="9363075" cy="4495800"/>
          </a:xfrm>
          <a:prstGeom prst="rect">
            <a:avLst/>
          </a:prstGeom>
        </p:spPr>
      </p:pic>
    </p:spTree>
    <p:extLst>
      <p:ext uri="{BB962C8B-B14F-4D97-AF65-F5344CB8AC3E}">
        <p14:creationId xmlns:p14="http://schemas.microsoft.com/office/powerpoint/2010/main" val="1298496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Марковские модели и </a:t>
            </a:r>
            <a:r>
              <a:rPr lang="en-US" dirty="0"/>
              <a:t>n-</a:t>
            </a:r>
            <a:r>
              <a:rPr lang="ru-RU" dirty="0"/>
              <a:t>граммы</a:t>
            </a:r>
            <a:endParaRPr lang="en-US" dirty="0"/>
          </a:p>
        </p:txBody>
      </p:sp>
      <p:pic>
        <p:nvPicPr>
          <p:cNvPr id="4" name="Content Placeholder 3"/>
          <p:cNvPicPr>
            <a:picLocks noGrp="1" noChangeAspect="1"/>
          </p:cNvPicPr>
          <p:nvPr>
            <p:ph idx="1"/>
          </p:nvPr>
        </p:nvPicPr>
        <p:blipFill>
          <a:blip r:embed="rId2"/>
          <a:stretch>
            <a:fillRect/>
          </a:stretch>
        </p:blipFill>
        <p:spPr>
          <a:xfrm>
            <a:off x="1157287" y="1862931"/>
            <a:ext cx="9877425" cy="4276725"/>
          </a:xfrm>
          <a:prstGeom prst="rect">
            <a:avLst/>
          </a:prstGeom>
        </p:spPr>
      </p:pic>
    </p:spTree>
    <p:extLst>
      <p:ext uri="{BB962C8B-B14F-4D97-AF65-F5344CB8AC3E}">
        <p14:creationId xmlns:p14="http://schemas.microsoft.com/office/powerpoint/2010/main" val="3930998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Марковские модели и </a:t>
            </a:r>
            <a:r>
              <a:rPr lang="en-US" dirty="0"/>
              <a:t>n-</a:t>
            </a:r>
            <a:r>
              <a:rPr lang="ru-RU" dirty="0"/>
              <a:t>граммы</a:t>
            </a:r>
            <a:br>
              <a:rPr lang="en-US" dirty="0"/>
            </a:br>
            <a:r>
              <a:rPr lang="ru-RU" dirty="0"/>
              <a:t>Вероятность предложения</a:t>
            </a:r>
            <a:endParaRPr lang="en-US" dirty="0"/>
          </a:p>
        </p:txBody>
      </p:sp>
      <p:sp>
        <p:nvSpPr>
          <p:cNvPr id="5" name="Content Placeholder 4">
            <a:extLst>
              <a:ext uri="{FF2B5EF4-FFF2-40B4-BE49-F238E27FC236}">
                <a16:creationId xmlns:a16="http://schemas.microsoft.com/office/drawing/2014/main" id="{19D472EB-4C27-4044-8F23-6E3A3B01FFC0}"/>
              </a:ext>
            </a:extLst>
          </p:cNvPr>
          <p:cNvSpPr>
            <a:spLocks noGrp="1"/>
          </p:cNvSpPr>
          <p:nvPr>
            <p:ph idx="1"/>
          </p:nvPr>
        </p:nvSpPr>
        <p:spPr/>
        <p:txBody>
          <a:bodyPr/>
          <a:lstStyle/>
          <a:p>
            <a:pPr marL="0" indent="0">
              <a:buNone/>
            </a:pPr>
            <a:r>
              <a:rPr lang="ru-RU" dirty="0">
                <a:latin typeface="+mj-lt"/>
              </a:rPr>
              <a:t>Дано:</a:t>
            </a:r>
            <a:endParaRPr lang="en-US" dirty="0">
              <a:latin typeface="+mj-lt"/>
            </a:endParaRPr>
          </a:p>
          <a:p>
            <a:r>
              <a:rPr lang="en-US" dirty="0">
                <a:latin typeface="+mj-lt"/>
              </a:rPr>
              <a:t>w</a:t>
            </a:r>
            <a:r>
              <a:rPr lang="en-US" baseline="-25000" dirty="0">
                <a:latin typeface="+mj-lt"/>
              </a:rPr>
              <a:t>1</a:t>
            </a:r>
            <a:r>
              <a:rPr lang="en-US" dirty="0">
                <a:latin typeface="+mj-lt"/>
              </a:rPr>
              <a:t>….</a:t>
            </a:r>
            <a:r>
              <a:rPr lang="en-US" dirty="0" err="1">
                <a:latin typeface="+mj-lt"/>
              </a:rPr>
              <a:t>w</a:t>
            </a:r>
            <a:r>
              <a:rPr lang="en-US" baseline="-25000" dirty="0" err="1">
                <a:latin typeface="+mj-lt"/>
              </a:rPr>
              <a:t>n</a:t>
            </a:r>
            <a:endParaRPr lang="en-US" baseline="-25000" dirty="0">
              <a:latin typeface="+mj-lt"/>
            </a:endParaRPr>
          </a:p>
          <a:p>
            <a:pPr marL="0" indent="0">
              <a:buNone/>
            </a:pPr>
            <a:r>
              <a:rPr lang="ru-RU" dirty="0">
                <a:latin typeface="+mj-lt"/>
              </a:rPr>
              <a:t>Вероятность цепочки слов можно посчитать таким способом:</a:t>
            </a:r>
            <a:endParaRPr lang="en-US" dirty="0">
              <a:latin typeface="+mj-lt"/>
            </a:endParaRPr>
          </a:p>
          <a:p>
            <a:r>
              <a:rPr lang="en-US" dirty="0">
                <a:latin typeface="+mj-lt"/>
              </a:rPr>
              <a:t>P(w</a:t>
            </a:r>
            <a:r>
              <a:rPr lang="en-US" baseline="-25000" dirty="0">
                <a:latin typeface="+mj-lt"/>
              </a:rPr>
              <a:t>1</a:t>
            </a:r>
            <a:r>
              <a:rPr lang="en-US" dirty="0">
                <a:latin typeface="+mj-lt"/>
              </a:rPr>
              <a:t>….</a:t>
            </a:r>
            <a:r>
              <a:rPr lang="en-US" dirty="0" err="1">
                <a:latin typeface="+mj-lt"/>
              </a:rPr>
              <a:t>w</a:t>
            </a:r>
            <a:r>
              <a:rPr lang="en-US" baseline="-25000" dirty="0" err="1">
                <a:latin typeface="+mj-lt"/>
              </a:rPr>
              <a:t>n</a:t>
            </a:r>
            <a:r>
              <a:rPr lang="en-US" dirty="0">
                <a:latin typeface="+mj-lt"/>
              </a:rPr>
              <a:t>) = P(w</a:t>
            </a:r>
            <a:r>
              <a:rPr lang="en-US" baseline="-25000" dirty="0">
                <a:latin typeface="+mj-lt"/>
              </a:rPr>
              <a:t>n</a:t>
            </a:r>
            <a:r>
              <a:rPr lang="en-US" dirty="0">
                <a:latin typeface="+mj-lt"/>
              </a:rPr>
              <a:t>|w</a:t>
            </a:r>
            <a:r>
              <a:rPr lang="en-US" baseline="-25000" dirty="0">
                <a:latin typeface="+mj-lt"/>
              </a:rPr>
              <a:t>n-1</a:t>
            </a:r>
            <a:r>
              <a:rPr lang="en-US" dirty="0">
                <a:latin typeface="+mj-lt"/>
              </a:rPr>
              <a:t>) *…</a:t>
            </a:r>
            <a:r>
              <a:rPr lang="en-US" baseline="-25000" dirty="0">
                <a:latin typeface="+mj-lt"/>
              </a:rPr>
              <a:t> </a:t>
            </a:r>
            <a:r>
              <a:rPr lang="en-US" dirty="0">
                <a:latin typeface="+mj-lt"/>
              </a:rPr>
              <a:t>* P(w</a:t>
            </a:r>
            <a:r>
              <a:rPr lang="en-US" baseline="-25000" dirty="0">
                <a:latin typeface="+mj-lt"/>
              </a:rPr>
              <a:t>1</a:t>
            </a:r>
            <a:r>
              <a:rPr lang="en-US" dirty="0">
                <a:latin typeface="+mj-lt"/>
              </a:rPr>
              <a:t>|w</a:t>
            </a:r>
            <a:r>
              <a:rPr lang="en-US" baseline="-25000" dirty="0">
                <a:latin typeface="+mj-lt"/>
              </a:rPr>
              <a:t>2</a:t>
            </a:r>
            <a:r>
              <a:rPr lang="en-US" dirty="0">
                <a:latin typeface="+mj-lt"/>
              </a:rPr>
              <a:t>)</a:t>
            </a:r>
          </a:p>
          <a:p>
            <a:endParaRPr lang="en-US" dirty="0"/>
          </a:p>
          <a:p>
            <a:endParaRPr lang="en-US" dirty="0"/>
          </a:p>
        </p:txBody>
      </p:sp>
    </p:spTree>
    <p:extLst>
      <p:ext uri="{BB962C8B-B14F-4D97-AF65-F5344CB8AC3E}">
        <p14:creationId xmlns:p14="http://schemas.microsoft.com/office/powerpoint/2010/main" val="2893766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Языковые модели. Введение</a:t>
            </a:r>
            <a:endParaRPr lang="en-US" dirty="0"/>
          </a:p>
        </p:txBody>
      </p:sp>
      <p:sp>
        <p:nvSpPr>
          <p:cNvPr id="3" name="Content Placeholder 2"/>
          <p:cNvSpPr>
            <a:spLocks noGrp="1"/>
          </p:cNvSpPr>
          <p:nvPr>
            <p:ph idx="1"/>
          </p:nvPr>
        </p:nvSpPr>
        <p:spPr/>
        <p:txBody>
          <a:bodyPr/>
          <a:lstStyle/>
          <a:p>
            <a:r>
              <a:rPr lang="ru-RU" dirty="0">
                <a:latin typeface="+mj-lt"/>
              </a:rPr>
              <a:t>Наша задача:</a:t>
            </a:r>
          </a:p>
          <a:p>
            <a:r>
              <a:rPr lang="ru-RU" dirty="0">
                <a:latin typeface="+mj-lt"/>
              </a:rPr>
              <a:t>оценить вероятность последовательности слов – вероятность того, что в тексте появится предложение: </a:t>
            </a:r>
            <a:r>
              <a:rPr lang="en-US" dirty="0">
                <a:latin typeface="+mj-lt"/>
              </a:rPr>
              <a:t>w</a:t>
            </a:r>
            <a:r>
              <a:rPr lang="en-US" baseline="-25000" dirty="0">
                <a:latin typeface="+mj-lt"/>
              </a:rPr>
              <a:t>1</a:t>
            </a:r>
            <a:r>
              <a:rPr lang="en-US" dirty="0">
                <a:latin typeface="+mj-lt"/>
              </a:rPr>
              <a:t>…</a:t>
            </a:r>
            <a:r>
              <a:rPr lang="en-US" dirty="0" err="1">
                <a:latin typeface="+mj-lt"/>
              </a:rPr>
              <a:t>w</a:t>
            </a:r>
            <a:r>
              <a:rPr lang="en-US" baseline="-25000" dirty="0" err="1">
                <a:latin typeface="+mj-lt"/>
              </a:rPr>
              <a:t>n</a:t>
            </a:r>
            <a:endParaRPr lang="ru-RU" baseline="-25000" dirty="0">
              <a:latin typeface="+mj-lt"/>
            </a:endParaRPr>
          </a:p>
          <a:p>
            <a:r>
              <a:rPr lang="ru-RU" dirty="0">
                <a:latin typeface="+mj-lt"/>
              </a:rPr>
              <a:t>Например, оценить вероятность предложения </a:t>
            </a:r>
            <a:r>
              <a:rPr lang="ru-RU" i="1" dirty="0">
                <a:latin typeface="+mj-lt"/>
              </a:rPr>
              <a:t>Летят гуси</a:t>
            </a:r>
            <a:endParaRPr lang="ru-RU" dirty="0">
              <a:latin typeface="+mj-lt"/>
            </a:endParaRPr>
          </a:p>
          <a:p>
            <a:r>
              <a:rPr lang="ru-RU" dirty="0">
                <a:latin typeface="+mj-lt"/>
              </a:rPr>
              <a:t>Можно попробовать вычислить такую вероятность так:</a:t>
            </a:r>
          </a:p>
          <a:p>
            <a:pPr lvl="1"/>
            <a:r>
              <a:rPr lang="ru-RU" dirty="0">
                <a:latin typeface="+mj-lt"/>
              </a:rPr>
              <a:t>см. в корпусе НКРЯ ищем предложение </a:t>
            </a:r>
            <a:r>
              <a:rPr lang="ru-RU" i="1" dirty="0">
                <a:latin typeface="+mj-lt"/>
              </a:rPr>
              <a:t>Летят гуси</a:t>
            </a:r>
            <a:r>
              <a:rPr lang="ru-RU" dirty="0">
                <a:latin typeface="+mj-lt"/>
              </a:rPr>
              <a:t>; </a:t>
            </a:r>
          </a:p>
          <a:p>
            <a:pPr lvl="1"/>
            <a:r>
              <a:rPr lang="ru-RU" i="1" dirty="0">
                <a:latin typeface="+mj-lt"/>
              </a:rPr>
              <a:t>- </a:t>
            </a:r>
            <a:r>
              <a:rPr lang="ru-RU" dirty="0">
                <a:latin typeface="+mj-lt"/>
              </a:rPr>
              <a:t>12 вхождений такой строки, но нет такого предложения!</a:t>
            </a:r>
          </a:p>
          <a:p>
            <a:pPr lvl="1"/>
            <a:r>
              <a:rPr lang="ru-RU" dirty="0">
                <a:latin typeface="+mj-lt"/>
              </a:rPr>
              <a:t>Однако это не значит, что такое предложение никогда не встречалось в тексте и не может встретиться </a:t>
            </a:r>
          </a:p>
          <a:p>
            <a:pPr marL="0" indent="0">
              <a:buNone/>
            </a:pPr>
            <a:endParaRPr lang="ru-RU" dirty="0">
              <a:latin typeface="+mj-lt"/>
            </a:endParaRPr>
          </a:p>
          <a:p>
            <a:endParaRPr lang="en-US" baseline="-25000" dirty="0">
              <a:latin typeface="+mj-lt"/>
            </a:endParaRPr>
          </a:p>
        </p:txBody>
      </p:sp>
    </p:spTree>
    <p:extLst>
      <p:ext uri="{BB962C8B-B14F-4D97-AF65-F5344CB8AC3E}">
        <p14:creationId xmlns:p14="http://schemas.microsoft.com/office/powerpoint/2010/main" val="1000334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Языковые модели. Введение</a:t>
            </a:r>
            <a:endParaRPr lang="en-US" dirty="0"/>
          </a:p>
        </p:txBody>
      </p:sp>
      <p:sp>
        <p:nvSpPr>
          <p:cNvPr id="3" name="Content Placeholder 2"/>
          <p:cNvSpPr>
            <a:spLocks noGrp="1"/>
          </p:cNvSpPr>
          <p:nvPr>
            <p:ph idx="1"/>
          </p:nvPr>
        </p:nvSpPr>
        <p:spPr/>
        <p:txBody>
          <a:bodyPr/>
          <a:lstStyle/>
          <a:p>
            <a:r>
              <a:rPr lang="ru-RU" dirty="0">
                <a:latin typeface="+mj-lt"/>
              </a:rPr>
              <a:t>А еще можно сравнить, какое предложение более вероятно</a:t>
            </a:r>
          </a:p>
          <a:p>
            <a:r>
              <a:rPr lang="ru-RU" i="1" dirty="0">
                <a:latin typeface="+mj-lt"/>
              </a:rPr>
              <a:t>Летят гуси</a:t>
            </a:r>
          </a:p>
          <a:p>
            <a:r>
              <a:rPr lang="ru-RU" dirty="0">
                <a:latin typeface="+mj-lt"/>
              </a:rPr>
              <a:t>или</a:t>
            </a:r>
          </a:p>
          <a:p>
            <a:r>
              <a:rPr lang="ru-RU" i="1" dirty="0">
                <a:latin typeface="+mj-lt"/>
              </a:rPr>
              <a:t>Летят вороны</a:t>
            </a:r>
          </a:p>
          <a:p>
            <a:endParaRPr lang="ru-RU" i="1" dirty="0">
              <a:latin typeface="+mj-lt"/>
            </a:endParaRPr>
          </a:p>
          <a:p>
            <a:r>
              <a:rPr lang="ru-RU" dirty="0">
                <a:latin typeface="+mj-lt"/>
              </a:rPr>
              <a:t>Или попытаться предсказать следующее слово в предложении</a:t>
            </a:r>
          </a:p>
          <a:p>
            <a:r>
              <a:rPr lang="ru-RU" i="1" dirty="0">
                <a:latin typeface="+mj-lt"/>
              </a:rPr>
              <a:t>Посадил дед ___ </a:t>
            </a:r>
            <a:r>
              <a:rPr lang="en-US" i="1" dirty="0">
                <a:latin typeface="+mj-lt"/>
              </a:rPr>
              <a:t>???</a:t>
            </a:r>
            <a:r>
              <a:rPr lang="ru-RU" i="1" dirty="0">
                <a:latin typeface="+mj-lt"/>
              </a:rPr>
              <a:t> </a:t>
            </a:r>
          </a:p>
          <a:p>
            <a:pPr marL="457200" lvl="1" indent="0">
              <a:buNone/>
            </a:pPr>
            <a:r>
              <a:rPr lang="ru-RU" i="1" dirty="0">
                <a:latin typeface="+mj-lt"/>
              </a:rPr>
              <a:t>- репу, репку, реку…</a:t>
            </a:r>
            <a:endParaRPr lang="en-US" i="1" dirty="0">
              <a:latin typeface="+mj-lt"/>
            </a:endParaRPr>
          </a:p>
        </p:txBody>
      </p:sp>
    </p:spTree>
    <p:extLst>
      <p:ext uri="{BB962C8B-B14F-4D97-AF65-F5344CB8AC3E}">
        <p14:creationId xmlns:p14="http://schemas.microsoft.com/office/powerpoint/2010/main" val="4081916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Языковые модели. Введение</a:t>
            </a:r>
            <a:endParaRPr lang="en-US" dirty="0"/>
          </a:p>
        </p:txBody>
      </p:sp>
      <p:sp>
        <p:nvSpPr>
          <p:cNvPr id="3" name="Content Placeholder 2"/>
          <p:cNvSpPr>
            <a:spLocks noGrp="1"/>
          </p:cNvSpPr>
          <p:nvPr>
            <p:ph idx="1"/>
          </p:nvPr>
        </p:nvSpPr>
        <p:spPr/>
        <p:txBody>
          <a:bodyPr/>
          <a:lstStyle/>
          <a:p>
            <a:pPr marL="457200" lvl="1" indent="0">
              <a:buNone/>
            </a:pPr>
            <a:r>
              <a:rPr lang="ru-RU" dirty="0">
                <a:latin typeface="+mj-lt"/>
              </a:rPr>
              <a:t>Т.е. задача в последнем случае такая:</a:t>
            </a:r>
          </a:p>
          <a:p>
            <a:pPr marL="457200" lvl="1" indent="0">
              <a:lnSpc>
                <a:spcPct val="100000"/>
              </a:lnSpc>
              <a:spcBef>
                <a:spcPts val="1800"/>
              </a:spcBef>
              <a:buNone/>
            </a:pPr>
            <a:r>
              <a:rPr lang="ru-RU" dirty="0">
                <a:latin typeface="+mj-lt"/>
              </a:rPr>
              <a:t>оценить вероятность слова </a:t>
            </a:r>
            <a:r>
              <a:rPr lang="en-US" dirty="0" err="1">
                <a:latin typeface="+mj-lt"/>
              </a:rPr>
              <a:t>w</a:t>
            </a:r>
            <a:r>
              <a:rPr lang="en-US" baseline="-25000" dirty="0" err="1">
                <a:latin typeface="+mj-lt"/>
              </a:rPr>
              <a:t>i</a:t>
            </a:r>
            <a:r>
              <a:rPr lang="en-US" baseline="-25000" dirty="0">
                <a:latin typeface="+mj-lt"/>
              </a:rPr>
              <a:t> </a:t>
            </a:r>
            <a:r>
              <a:rPr lang="en-US" dirty="0">
                <a:latin typeface="+mj-lt"/>
              </a:rPr>
              <a:t> </a:t>
            </a:r>
            <a:r>
              <a:rPr lang="ru-RU" dirty="0">
                <a:latin typeface="+mj-lt"/>
              </a:rPr>
              <a:t>при условии некоторой истории (</a:t>
            </a:r>
            <a:r>
              <a:rPr lang="en-US" dirty="0">
                <a:latin typeface="+mj-lt"/>
              </a:rPr>
              <a:t>h</a:t>
            </a:r>
            <a:r>
              <a:rPr lang="ru-RU" dirty="0">
                <a:latin typeface="+mj-lt"/>
              </a:rPr>
              <a:t>, последовательности слов, которая была) до этого слова</a:t>
            </a:r>
          </a:p>
          <a:p>
            <a:pPr marL="457200" lvl="1" indent="0">
              <a:lnSpc>
                <a:spcPct val="100000"/>
              </a:lnSpc>
              <a:spcBef>
                <a:spcPts val="1800"/>
              </a:spcBef>
              <a:buNone/>
            </a:pPr>
            <a:r>
              <a:rPr lang="en-US" dirty="0">
                <a:latin typeface="+mj-lt"/>
              </a:rPr>
              <a:t>P(</a:t>
            </a:r>
            <a:r>
              <a:rPr lang="ru-RU" dirty="0">
                <a:latin typeface="+mj-lt"/>
              </a:rPr>
              <a:t>вороны</a:t>
            </a:r>
            <a:r>
              <a:rPr lang="en-US" dirty="0">
                <a:latin typeface="+mj-lt"/>
              </a:rPr>
              <a:t>|</a:t>
            </a:r>
            <a:r>
              <a:rPr lang="ru-RU" dirty="0">
                <a:latin typeface="+mj-lt"/>
              </a:rPr>
              <a:t>летят черные)</a:t>
            </a:r>
          </a:p>
          <a:p>
            <a:pPr marL="457200" lvl="1" indent="0">
              <a:lnSpc>
                <a:spcPct val="100000"/>
              </a:lnSpc>
              <a:spcBef>
                <a:spcPts val="1800"/>
              </a:spcBef>
              <a:buNone/>
            </a:pPr>
            <a:r>
              <a:rPr lang="en-US" dirty="0">
                <a:latin typeface="+mj-lt"/>
              </a:rPr>
              <a:t>P</a:t>
            </a:r>
            <a:r>
              <a:rPr lang="ru-RU" dirty="0">
                <a:latin typeface="+mj-lt"/>
              </a:rPr>
              <a:t>(</a:t>
            </a:r>
            <a:r>
              <a:rPr lang="en-US" sz="2000" dirty="0" err="1"/>
              <a:t>w</a:t>
            </a:r>
            <a:r>
              <a:rPr lang="en-US" sz="2000" baseline="-25000" dirty="0" err="1"/>
              <a:t>i</a:t>
            </a:r>
            <a:r>
              <a:rPr lang="en-US" sz="2000" dirty="0" err="1"/>
              <a:t>|h</a:t>
            </a:r>
            <a:r>
              <a:rPr lang="en-US" sz="2000" dirty="0"/>
              <a:t>) </a:t>
            </a:r>
            <a:endParaRPr lang="en-US" dirty="0">
              <a:latin typeface="+mj-lt"/>
            </a:endParaRPr>
          </a:p>
        </p:txBody>
      </p:sp>
    </p:spTree>
    <p:extLst>
      <p:ext uri="{BB962C8B-B14F-4D97-AF65-F5344CB8AC3E}">
        <p14:creationId xmlns:p14="http://schemas.microsoft.com/office/powerpoint/2010/main" val="1146384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Языковые модели. Введение</a:t>
            </a:r>
            <a:endParaRPr lang="en-US" dirty="0"/>
          </a:p>
        </p:txBody>
      </p:sp>
      <p:sp>
        <p:nvSpPr>
          <p:cNvPr id="3" name="Content Placeholder 2"/>
          <p:cNvSpPr>
            <a:spLocks noGrp="1"/>
          </p:cNvSpPr>
          <p:nvPr>
            <p:ph idx="1"/>
          </p:nvPr>
        </p:nvSpPr>
        <p:spPr/>
        <p:txBody>
          <a:bodyPr/>
          <a:lstStyle/>
          <a:p>
            <a:r>
              <a:rPr lang="en-US" dirty="0">
                <a:latin typeface="+mj-lt"/>
              </a:rPr>
              <a:t>N-gram</a:t>
            </a:r>
            <a:endParaRPr lang="ru-RU" dirty="0">
              <a:latin typeface="+mj-lt"/>
            </a:endParaRPr>
          </a:p>
          <a:p>
            <a:r>
              <a:rPr lang="ru-RU" dirty="0">
                <a:latin typeface="+mj-lt"/>
              </a:rPr>
              <a:t>(</a:t>
            </a:r>
            <a:r>
              <a:rPr lang="en-US" dirty="0">
                <a:latin typeface="+mj-lt"/>
              </a:rPr>
              <a:t>n-</a:t>
            </a:r>
            <a:r>
              <a:rPr lang="ru-RU" dirty="0">
                <a:latin typeface="+mj-lt"/>
              </a:rPr>
              <a:t>грамм</a:t>
            </a:r>
            <a:r>
              <a:rPr lang="en-US" dirty="0">
                <a:latin typeface="+mj-lt"/>
              </a:rPr>
              <a:t>, n-</a:t>
            </a:r>
            <a:r>
              <a:rPr lang="ru-RU" dirty="0">
                <a:latin typeface="+mj-lt"/>
              </a:rPr>
              <a:t>грамма, </a:t>
            </a:r>
            <a:r>
              <a:rPr lang="en-US" dirty="0">
                <a:latin typeface="+mj-lt"/>
              </a:rPr>
              <a:t>n-</a:t>
            </a:r>
            <a:r>
              <a:rPr lang="ru-RU" dirty="0" err="1">
                <a:latin typeface="+mj-lt"/>
              </a:rPr>
              <a:t>грам</a:t>
            </a:r>
            <a:r>
              <a:rPr lang="ru-RU" dirty="0">
                <a:latin typeface="+mj-lt"/>
              </a:rPr>
              <a:t>…)</a:t>
            </a:r>
          </a:p>
          <a:p>
            <a:r>
              <a:rPr lang="ru-RU" dirty="0">
                <a:latin typeface="+mj-lt"/>
              </a:rPr>
              <a:t>биграммы</a:t>
            </a:r>
          </a:p>
          <a:p>
            <a:r>
              <a:rPr lang="ru-RU" dirty="0">
                <a:latin typeface="+mj-lt"/>
              </a:rPr>
              <a:t>триграммы</a:t>
            </a:r>
          </a:p>
          <a:p>
            <a:r>
              <a:rPr lang="en-US" dirty="0">
                <a:latin typeface="+mj-lt"/>
                <a:hlinkClick r:id="rId2"/>
              </a:rPr>
              <a:t>https://books.google.com/ngrams</a:t>
            </a:r>
            <a:r>
              <a:rPr lang="ru-RU" dirty="0">
                <a:latin typeface="+mj-lt"/>
              </a:rPr>
              <a:t> </a:t>
            </a:r>
          </a:p>
          <a:p>
            <a:endParaRPr lang="ru-RU" dirty="0">
              <a:latin typeface="+mj-lt"/>
            </a:endParaRPr>
          </a:p>
          <a:p>
            <a:r>
              <a:rPr lang="ru-RU" dirty="0">
                <a:latin typeface="+mj-lt"/>
              </a:rPr>
              <a:t>Последовательности из </a:t>
            </a:r>
            <a:r>
              <a:rPr lang="en-US" dirty="0">
                <a:latin typeface="+mj-lt"/>
              </a:rPr>
              <a:t>n </a:t>
            </a:r>
            <a:r>
              <a:rPr lang="ru-RU" dirty="0" err="1">
                <a:latin typeface="+mj-lt"/>
              </a:rPr>
              <a:t>токенов</a:t>
            </a:r>
            <a:endParaRPr lang="ru-RU" dirty="0">
              <a:latin typeface="+mj-lt"/>
            </a:endParaRPr>
          </a:p>
        </p:txBody>
      </p:sp>
    </p:spTree>
    <p:extLst>
      <p:ext uri="{BB962C8B-B14F-4D97-AF65-F5344CB8AC3E}">
        <p14:creationId xmlns:p14="http://schemas.microsoft.com/office/powerpoint/2010/main" val="2914661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Языковые модели. Введение</a:t>
            </a:r>
            <a:endParaRPr lang="en-US" dirty="0"/>
          </a:p>
        </p:txBody>
      </p:sp>
      <p:sp>
        <p:nvSpPr>
          <p:cNvPr id="3" name="Content Placeholder 2"/>
          <p:cNvSpPr>
            <a:spLocks noGrp="1"/>
          </p:cNvSpPr>
          <p:nvPr>
            <p:ph idx="1"/>
          </p:nvPr>
        </p:nvSpPr>
        <p:spPr/>
        <p:txBody>
          <a:bodyPr/>
          <a:lstStyle/>
          <a:p>
            <a:r>
              <a:rPr lang="ru-RU" dirty="0"/>
              <a:t>модель мешка слов – вероятность появления слова в тексте не зависит от вероятности появления других слов</a:t>
            </a:r>
          </a:p>
          <a:p>
            <a:endParaRPr lang="ru-RU" dirty="0"/>
          </a:p>
          <a:p>
            <a:r>
              <a:rPr lang="ru-RU" i="1" dirty="0"/>
              <a:t>Всё смешалось в доме … </a:t>
            </a:r>
          </a:p>
          <a:p>
            <a:r>
              <a:rPr lang="en-US" dirty="0"/>
              <a:t>???</a:t>
            </a:r>
            <a:r>
              <a:rPr lang="ru-RU" dirty="0"/>
              <a:t> что вероятней: </a:t>
            </a:r>
            <a:r>
              <a:rPr lang="ru-RU" i="1" dirty="0"/>
              <a:t>Иванова</a:t>
            </a:r>
            <a:r>
              <a:rPr lang="ru-RU" dirty="0"/>
              <a:t> </a:t>
            </a:r>
            <a:r>
              <a:rPr lang="en-US" dirty="0"/>
              <a:t>vs. </a:t>
            </a:r>
            <a:r>
              <a:rPr lang="ru-RU" i="1" dirty="0"/>
              <a:t>Облонских</a:t>
            </a:r>
          </a:p>
          <a:p>
            <a:r>
              <a:rPr lang="ru-RU" i="1" dirty="0"/>
              <a:t>Шерлок …</a:t>
            </a:r>
          </a:p>
          <a:p>
            <a:r>
              <a:rPr lang="ru-RU" i="1" dirty="0"/>
              <a:t>Поезд прибывает на … </a:t>
            </a:r>
          </a:p>
          <a:p>
            <a:r>
              <a:rPr lang="ru-RU" dirty="0"/>
              <a:t>во многих случаях можем достаточно уверенно предсказать следующее слово</a:t>
            </a:r>
          </a:p>
        </p:txBody>
      </p:sp>
    </p:spTree>
    <p:extLst>
      <p:ext uri="{BB962C8B-B14F-4D97-AF65-F5344CB8AC3E}">
        <p14:creationId xmlns:p14="http://schemas.microsoft.com/office/powerpoint/2010/main" val="3570822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Для чего это нужно</a:t>
            </a:r>
            <a:r>
              <a:rPr lang="en-US" dirty="0"/>
              <a:t>. </a:t>
            </a:r>
            <a:r>
              <a:rPr lang="ru-RU" dirty="0"/>
              <a:t>Пример</a:t>
            </a:r>
            <a:endParaRPr lang="en-US" dirty="0"/>
          </a:p>
        </p:txBody>
      </p:sp>
      <p:sp>
        <p:nvSpPr>
          <p:cNvPr id="3" name="Content Placeholder 2"/>
          <p:cNvSpPr>
            <a:spLocks noGrp="1"/>
          </p:cNvSpPr>
          <p:nvPr>
            <p:ph idx="1"/>
          </p:nvPr>
        </p:nvSpPr>
        <p:spPr/>
        <p:txBody>
          <a:bodyPr/>
          <a:lstStyle/>
          <a:p>
            <a:r>
              <a:rPr lang="en-US" dirty="0"/>
              <a:t>spell checking</a:t>
            </a:r>
          </a:p>
          <a:p>
            <a:pPr lvl="1"/>
            <a:r>
              <a:rPr lang="ru-RU" i="1" dirty="0"/>
              <a:t>Посадил дед </a:t>
            </a:r>
            <a:r>
              <a:rPr lang="ru-RU" i="1" dirty="0" err="1"/>
              <a:t>ркпу</a:t>
            </a:r>
            <a:endParaRPr lang="ru-RU" i="1" dirty="0"/>
          </a:p>
          <a:p>
            <a:pPr lvl="1"/>
            <a:r>
              <a:rPr lang="ru-RU" dirty="0"/>
              <a:t>(</a:t>
            </a:r>
            <a:r>
              <a:rPr lang="en-US" dirty="0"/>
              <a:t>NB</a:t>
            </a:r>
            <a:r>
              <a:rPr lang="ru-RU" dirty="0"/>
              <a:t> расстояние Левенштейна (</a:t>
            </a:r>
            <a:r>
              <a:rPr lang="en-US" dirty="0" err="1"/>
              <a:t>Levenstein</a:t>
            </a:r>
            <a:r>
              <a:rPr lang="en-US" dirty="0"/>
              <a:t> distance</a:t>
            </a:r>
            <a:r>
              <a:rPr lang="ru-RU" dirty="0"/>
              <a:t>))</a:t>
            </a:r>
          </a:p>
          <a:p>
            <a:pPr lvl="2">
              <a:buFont typeface="Wingdings" panose="05000000000000000000" pitchFamily="2" charset="2"/>
              <a:buChar char="§"/>
            </a:pPr>
            <a:r>
              <a:rPr lang="ru-RU" dirty="0"/>
              <a:t>сколько нужно сделать исправлений, чтобы получить </a:t>
            </a:r>
            <a:r>
              <a:rPr lang="ru-RU" i="1" dirty="0"/>
              <a:t>реку </a:t>
            </a:r>
          </a:p>
          <a:p>
            <a:pPr marL="914400" lvl="2" indent="0">
              <a:buNone/>
            </a:pPr>
            <a:r>
              <a:rPr lang="ru-RU" dirty="0"/>
              <a:t>вставить</a:t>
            </a:r>
            <a:r>
              <a:rPr lang="ru-RU" i="1" dirty="0"/>
              <a:t> е, </a:t>
            </a:r>
            <a:r>
              <a:rPr lang="ru-RU" dirty="0"/>
              <a:t>удалить</a:t>
            </a:r>
            <a:r>
              <a:rPr lang="ru-RU" i="1" dirty="0"/>
              <a:t> п – </a:t>
            </a:r>
            <a:r>
              <a:rPr lang="ru-RU" dirty="0"/>
              <a:t>два исправления</a:t>
            </a:r>
          </a:p>
          <a:p>
            <a:pPr lvl="2">
              <a:buFont typeface="Wingdings" panose="05000000000000000000" pitchFamily="2" charset="2"/>
              <a:buChar char="§"/>
            </a:pPr>
            <a:r>
              <a:rPr lang="ru-RU" dirty="0"/>
              <a:t>чтобы получить </a:t>
            </a:r>
            <a:r>
              <a:rPr lang="ru-RU" i="1" dirty="0"/>
              <a:t>репу – </a:t>
            </a:r>
          </a:p>
          <a:p>
            <a:pPr marL="914400" lvl="2" indent="0">
              <a:buNone/>
            </a:pPr>
            <a:r>
              <a:rPr lang="ru-RU" dirty="0"/>
              <a:t>заменить </a:t>
            </a:r>
            <a:r>
              <a:rPr lang="ru-RU" i="1" dirty="0"/>
              <a:t>к</a:t>
            </a:r>
            <a:r>
              <a:rPr lang="ru-RU" dirty="0"/>
              <a:t> на </a:t>
            </a:r>
            <a:r>
              <a:rPr lang="ru-RU" i="1" dirty="0"/>
              <a:t>е</a:t>
            </a:r>
            <a:r>
              <a:rPr lang="ru-RU" dirty="0"/>
              <a:t> - одно</a:t>
            </a:r>
          </a:p>
          <a:p>
            <a:pPr lvl="2">
              <a:buFont typeface="Wingdings" panose="05000000000000000000" pitchFamily="2" charset="2"/>
              <a:buChar char="§"/>
            </a:pPr>
            <a:r>
              <a:rPr lang="ru-RU" dirty="0"/>
              <a:t>чтобы получить </a:t>
            </a:r>
            <a:r>
              <a:rPr lang="ru-RU" i="1" dirty="0"/>
              <a:t>репку – </a:t>
            </a:r>
          </a:p>
          <a:p>
            <a:pPr lvl="1">
              <a:buFont typeface="Wingdings" panose="05000000000000000000" pitchFamily="2" charset="2"/>
              <a:buChar char="§"/>
            </a:pPr>
            <a:r>
              <a:rPr lang="ru-RU" dirty="0"/>
              <a:t>Но: что вероятней</a:t>
            </a:r>
            <a:r>
              <a:rPr lang="en-US" dirty="0"/>
              <a:t>?</a:t>
            </a:r>
            <a:endParaRPr lang="ru-RU" dirty="0"/>
          </a:p>
          <a:p>
            <a:pPr lvl="2">
              <a:buFont typeface="Wingdings" panose="05000000000000000000" pitchFamily="2" charset="2"/>
              <a:buChar char="§"/>
            </a:pPr>
            <a:endParaRPr lang="en-US" dirty="0"/>
          </a:p>
        </p:txBody>
      </p:sp>
    </p:spTree>
    <p:extLst>
      <p:ext uri="{BB962C8B-B14F-4D97-AF65-F5344CB8AC3E}">
        <p14:creationId xmlns:p14="http://schemas.microsoft.com/office/powerpoint/2010/main" val="2448044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Для чего это нужно</a:t>
            </a:r>
            <a:endParaRPr lang="en-US" dirty="0"/>
          </a:p>
        </p:txBody>
      </p:sp>
      <p:sp>
        <p:nvSpPr>
          <p:cNvPr id="3" name="Content Placeholder 2"/>
          <p:cNvSpPr>
            <a:spLocks noGrp="1"/>
          </p:cNvSpPr>
          <p:nvPr>
            <p:ph idx="1"/>
          </p:nvPr>
        </p:nvSpPr>
        <p:spPr/>
        <p:txBody>
          <a:bodyPr/>
          <a:lstStyle/>
          <a:p>
            <a:pPr lvl="1">
              <a:buFont typeface="Wingdings" panose="05000000000000000000" pitchFamily="2" charset="2"/>
              <a:buChar char="§"/>
            </a:pPr>
            <a:r>
              <a:rPr lang="en-US" dirty="0"/>
              <a:t>spell checking</a:t>
            </a:r>
            <a:endParaRPr lang="ru-RU" dirty="0"/>
          </a:p>
          <a:p>
            <a:pPr lvl="1">
              <a:buFont typeface="Wingdings" panose="05000000000000000000" pitchFamily="2" charset="2"/>
              <a:buChar char="§"/>
            </a:pPr>
            <a:r>
              <a:rPr lang="ru-RU" dirty="0"/>
              <a:t>машинный перевод</a:t>
            </a:r>
          </a:p>
          <a:p>
            <a:pPr lvl="1">
              <a:buFont typeface="Wingdings" panose="05000000000000000000" pitchFamily="2" charset="2"/>
              <a:buChar char="§"/>
            </a:pPr>
            <a:r>
              <a:rPr lang="ru-RU" dirty="0"/>
              <a:t>распознавание речи (</a:t>
            </a:r>
            <a:r>
              <a:rPr lang="en-US" dirty="0"/>
              <a:t>Speech recognition</a:t>
            </a:r>
            <a:r>
              <a:rPr lang="ru-RU" dirty="0"/>
              <a:t>)</a:t>
            </a:r>
          </a:p>
          <a:p>
            <a:pPr lvl="1">
              <a:buFont typeface="Wingdings" panose="05000000000000000000" pitchFamily="2" charset="2"/>
              <a:buChar char="§"/>
            </a:pPr>
            <a:r>
              <a:rPr lang="ru-RU" dirty="0"/>
              <a:t>распознавание символов (</a:t>
            </a:r>
            <a:r>
              <a:rPr lang="en-US" dirty="0"/>
              <a:t>Optical Character Recognition, OCR)</a:t>
            </a:r>
          </a:p>
          <a:p>
            <a:pPr lvl="1">
              <a:buFont typeface="Wingdings" panose="05000000000000000000" pitchFamily="2" charset="2"/>
              <a:buChar char="§"/>
            </a:pPr>
            <a:r>
              <a:rPr lang="ru-RU" dirty="0"/>
              <a:t>реферирование текста</a:t>
            </a:r>
            <a:endParaRPr lang="en-US" dirty="0"/>
          </a:p>
          <a:p>
            <a:pPr lvl="1">
              <a:buFont typeface="Wingdings" panose="05000000000000000000" pitchFamily="2" charset="2"/>
              <a:buChar char="§"/>
            </a:pPr>
            <a:r>
              <a:rPr lang="ru-RU" dirty="0"/>
              <a:t>порождение текста</a:t>
            </a:r>
            <a:endParaRPr lang="en-US" dirty="0"/>
          </a:p>
        </p:txBody>
      </p:sp>
    </p:spTree>
    <p:extLst>
      <p:ext uri="{BB962C8B-B14F-4D97-AF65-F5344CB8AC3E}">
        <p14:creationId xmlns:p14="http://schemas.microsoft.com/office/powerpoint/2010/main" val="829763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1107</TotalTime>
  <Words>973</Words>
  <Application>Microsoft Office PowerPoint</Application>
  <PresentationFormat>Widescreen</PresentationFormat>
  <Paragraphs>151</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Cambria Math</vt:lpstr>
      <vt:lpstr>Garamond</vt:lpstr>
      <vt:lpstr>Wingdings</vt:lpstr>
      <vt:lpstr>Office Theme</vt:lpstr>
      <vt:lpstr>марковские цепи и статистические языковые модели</vt:lpstr>
      <vt:lpstr>Вероятностные (статистические) языковые модели</vt:lpstr>
      <vt:lpstr>Языковые модели. Введение</vt:lpstr>
      <vt:lpstr>Языковые модели. Введение</vt:lpstr>
      <vt:lpstr>Языковые модели. Введение</vt:lpstr>
      <vt:lpstr>Языковые модели. Введение</vt:lpstr>
      <vt:lpstr>Языковые модели. Введение</vt:lpstr>
      <vt:lpstr>Для чего это нужно. Пример</vt:lpstr>
      <vt:lpstr>Для чего это нужно</vt:lpstr>
      <vt:lpstr>Для чего это нужно. Пример 2</vt:lpstr>
      <vt:lpstr>Пример генератора</vt:lpstr>
      <vt:lpstr>Еще примеры</vt:lpstr>
      <vt:lpstr>Примеры n-грам</vt:lpstr>
      <vt:lpstr>Немного теории вероятности</vt:lpstr>
      <vt:lpstr>Немного теории вероятности</vt:lpstr>
      <vt:lpstr>Немного теории вероятности</vt:lpstr>
      <vt:lpstr>Немного теории вероятности</vt:lpstr>
      <vt:lpstr>Немного теории вероятности</vt:lpstr>
      <vt:lpstr>Марковская модель</vt:lpstr>
      <vt:lpstr>Марковская модель</vt:lpstr>
      <vt:lpstr>Марковская модель</vt:lpstr>
      <vt:lpstr>Марковские модели и n-граммы</vt:lpstr>
      <vt:lpstr>Марковские модели и n-граммы Вероятность предложения</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марковские цепи и статистические языковые модели</dc:title>
  <dc:creator>Дмитрий Горшков</dc:creator>
  <cp:lastModifiedBy>Svetlana Toldova</cp:lastModifiedBy>
  <cp:revision>20</cp:revision>
  <dcterms:created xsi:type="dcterms:W3CDTF">2019-12-02T11:55:46Z</dcterms:created>
  <dcterms:modified xsi:type="dcterms:W3CDTF">2019-12-09T15:31:39Z</dcterms:modified>
</cp:coreProperties>
</file>