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3" r:id="rId2"/>
  </p:sldMasterIdLst>
  <p:notesMasterIdLst>
    <p:notesMasterId r:id="rId96"/>
  </p:notesMasterIdLst>
  <p:sldIdLst>
    <p:sldId id="256" r:id="rId3"/>
    <p:sldId id="453" r:id="rId4"/>
    <p:sldId id="345" r:id="rId5"/>
    <p:sldId id="450" r:id="rId6"/>
    <p:sldId id="480" r:id="rId7"/>
    <p:sldId id="462" r:id="rId8"/>
    <p:sldId id="463" r:id="rId9"/>
    <p:sldId id="461" r:id="rId10"/>
    <p:sldId id="464" r:id="rId11"/>
    <p:sldId id="460" r:id="rId12"/>
    <p:sldId id="455" r:id="rId13"/>
    <p:sldId id="481" r:id="rId14"/>
    <p:sldId id="494" r:id="rId15"/>
    <p:sldId id="482" r:id="rId16"/>
    <p:sldId id="483" r:id="rId17"/>
    <p:sldId id="484" r:id="rId18"/>
    <p:sldId id="486" r:id="rId19"/>
    <p:sldId id="488" r:id="rId20"/>
    <p:sldId id="489" r:id="rId21"/>
    <p:sldId id="490" r:id="rId22"/>
    <p:sldId id="491" r:id="rId23"/>
    <p:sldId id="492" r:id="rId24"/>
    <p:sldId id="493" r:id="rId25"/>
    <p:sldId id="495" r:id="rId26"/>
    <p:sldId id="496" r:id="rId27"/>
    <p:sldId id="497" r:id="rId28"/>
    <p:sldId id="452" r:id="rId29"/>
    <p:sldId id="457" r:id="rId30"/>
    <p:sldId id="456" r:id="rId31"/>
    <p:sldId id="458" r:id="rId32"/>
    <p:sldId id="459" r:id="rId33"/>
    <p:sldId id="466" r:id="rId34"/>
    <p:sldId id="465" r:id="rId35"/>
    <p:sldId id="498" r:id="rId36"/>
    <p:sldId id="499" r:id="rId37"/>
    <p:sldId id="500" r:id="rId38"/>
    <p:sldId id="501" r:id="rId39"/>
    <p:sldId id="502" r:id="rId40"/>
    <p:sldId id="503" r:id="rId41"/>
    <p:sldId id="504" r:id="rId42"/>
    <p:sldId id="505" r:id="rId43"/>
    <p:sldId id="506" r:id="rId44"/>
    <p:sldId id="507" r:id="rId45"/>
    <p:sldId id="508" r:id="rId46"/>
    <p:sldId id="509" r:id="rId47"/>
    <p:sldId id="510" r:id="rId48"/>
    <p:sldId id="512" r:id="rId49"/>
    <p:sldId id="513" r:id="rId50"/>
    <p:sldId id="514" r:id="rId51"/>
    <p:sldId id="511" r:id="rId52"/>
    <p:sldId id="515" r:id="rId53"/>
    <p:sldId id="516" r:id="rId54"/>
    <p:sldId id="517" r:id="rId55"/>
    <p:sldId id="519" r:id="rId56"/>
    <p:sldId id="520" r:id="rId57"/>
    <p:sldId id="550" r:id="rId58"/>
    <p:sldId id="551" r:id="rId59"/>
    <p:sldId id="529" r:id="rId60"/>
    <p:sldId id="527" r:id="rId61"/>
    <p:sldId id="530" r:id="rId62"/>
    <p:sldId id="531" r:id="rId63"/>
    <p:sldId id="533" r:id="rId64"/>
    <p:sldId id="534" r:id="rId65"/>
    <p:sldId id="528" r:id="rId66"/>
    <p:sldId id="552" r:id="rId67"/>
    <p:sldId id="553" r:id="rId68"/>
    <p:sldId id="554" r:id="rId69"/>
    <p:sldId id="555" r:id="rId70"/>
    <p:sldId id="556" r:id="rId71"/>
    <p:sldId id="557" r:id="rId72"/>
    <p:sldId id="558" r:id="rId73"/>
    <p:sldId id="524" r:id="rId74"/>
    <p:sldId id="537" r:id="rId75"/>
    <p:sldId id="559" r:id="rId76"/>
    <p:sldId id="573" r:id="rId77"/>
    <p:sldId id="571" r:id="rId78"/>
    <p:sldId id="572" r:id="rId79"/>
    <p:sldId id="538" r:id="rId80"/>
    <p:sldId id="539" r:id="rId81"/>
    <p:sldId id="574" r:id="rId82"/>
    <p:sldId id="563" r:id="rId83"/>
    <p:sldId id="564" r:id="rId84"/>
    <p:sldId id="565" r:id="rId85"/>
    <p:sldId id="566" r:id="rId86"/>
    <p:sldId id="567" r:id="rId87"/>
    <p:sldId id="568" r:id="rId88"/>
    <p:sldId id="562" r:id="rId89"/>
    <p:sldId id="545" r:id="rId90"/>
    <p:sldId id="546" r:id="rId91"/>
    <p:sldId id="547" r:id="rId92"/>
    <p:sldId id="548" r:id="rId93"/>
    <p:sldId id="549" r:id="rId94"/>
    <p:sldId id="518" r:id="rId9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16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14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26A49A-2DA5-43B0-9C2E-A32C696B59CD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0CF53D-4388-420A-992A-F0F6776E7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499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Notes Placeholder 9999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574342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Notes Placeholder 9999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46573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Notes Placeholder 9999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28233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Notes Placeholder 9999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666771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Notes Placeholder 9999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017429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Notes Placeholder 9999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309947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Notes Placeholder 9999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252272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E780331-3B7E-4F32-9783-53D4DA93E5DC}" type="slidenum">
              <a:rPr lang="ru-RU" altLang="en-US" smtClean="0">
                <a:latin typeface="Garamond" panose="02020404030301010803" pitchFamily="18" charset="0"/>
              </a:rPr>
              <a:pPr>
                <a:spcBef>
                  <a:spcPct val="0"/>
                </a:spcBef>
              </a:pPr>
              <a:t>36</a:t>
            </a:fld>
            <a:endParaRPr lang="ru-RU" altLang="en-US">
              <a:latin typeface="Garamond" panose="02020404030301010803" pitchFamily="18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ru-RU" altLang="en-US"/>
              <a:t>Данный подход к разрешению омонимии иначе называется подходом, основанным на контекстных правилах.</a:t>
            </a:r>
          </a:p>
        </p:txBody>
      </p:sp>
    </p:spTree>
    <p:extLst>
      <p:ext uri="{BB962C8B-B14F-4D97-AF65-F5344CB8AC3E}">
        <p14:creationId xmlns:p14="http://schemas.microsoft.com/office/powerpoint/2010/main" val="1196082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D6522-2C51-42B8-A8AC-9E31DE72D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655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D6522-2C51-42B8-A8AC-9E31DE72D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791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D6522-2C51-42B8-A8AC-9E31DE72D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5946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pic>
        <p:nvPicPr>
          <p:cNvPr id="9" name="Picture 2" descr="http://www.hse.ru/pubs/lib/data/access/ram/ticket/79/144196565691ca43a1b8670fb6a227fde3c5e8e9a0/cached-thumb-img.29274.0.252964193739569.jpg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9214"/>
          <a:stretch/>
        </p:blipFill>
        <p:spPr bwMode="auto">
          <a:xfrm>
            <a:off x="-11813" y="-50141"/>
            <a:ext cx="12203813" cy="1171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Прямоугольник 11"/>
          <p:cNvSpPr/>
          <p:nvPr/>
        </p:nvSpPr>
        <p:spPr>
          <a:xfrm>
            <a:off x="-23315" y="6340172"/>
            <a:ext cx="9868568" cy="530154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75000">
                <a:srgbClr val="DDDDDD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56" y="2057"/>
            <a:ext cx="2170245" cy="1096196"/>
          </a:xfrm>
          <a:prstGeom prst="rect">
            <a:avLst/>
          </a:prstGeom>
        </p:spPr>
      </p:pic>
      <p:pic>
        <p:nvPicPr>
          <p:cNvPr id="13" name="Picture 6" descr="http://www.hse.ru/data/2012/01/19/1263884310/logo_%D1%81_hse_black_e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013"/>
          <a:stretch/>
        </p:blipFill>
        <p:spPr bwMode="auto">
          <a:xfrm>
            <a:off x="10760122" y="6224310"/>
            <a:ext cx="830036" cy="633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5771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CDA493-345C-4FD2-B887-93649CB8061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25939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pic>
        <p:nvPicPr>
          <p:cNvPr id="9" name="Picture 2" descr="http://www.hse.ru/pubs/lib/data/access/ram/ticket/79/144196565691ca43a1b8670fb6a227fde3c5e8e9a0/cached-thumb-img.29274.0.252964193739569.jpg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9214"/>
          <a:stretch/>
        </p:blipFill>
        <p:spPr bwMode="auto">
          <a:xfrm>
            <a:off x="-11813" y="-50141"/>
            <a:ext cx="12203813" cy="1171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743644" y="180199"/>
            <a:ext cx="58031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dirty="0">
                <a:latin typeface="Palatino Linotype" panose="02040502050505030304" pitchFamily="18" charset="0"/>
              </a:rPr>
              <a:t>Векторная семантика</a:t>
            </a: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56" y="2057"/>
            <a:ext cx="2170245" cy="1096196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-23315" y="6340172"/>
            <a:ext cx="9868568" cy="530154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75000">
                <a:srgbClr val="DDDDDD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/>
          </a:p>
        </p:txBody>
      </p:sp>
      <p:pic>
        <p:nvPicPr>
          <p:cNvPr id="13" name="Picture 6" descr="http://www.hse.ru/data/2012/01/19/1263884310/logo_%D1%81_hse_black_e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013"/>
          <a:stretch/>
        </p:blipFill>
        <p:spPr bwMode="auto">
          <a:xfrm>
            <a:off x="10760122" y="6224310"/>
            <a:ext cx="830036" cy="633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ttp://www.hse.ru/pubs/lib/data/access/ram/ticket/79/144196565691ca43a1b8670fb6a227fde3c5e8e9a0/cached-thumb-img.29274.0.252964193739569.jpg"/>
          <p:cNvPicPr>
            <a:picLocks noChangeAspect="1" noChangeArrowheads="1"/>
          </p:cNvPicPr>
          <p:nvPr userDrawn="1"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9214"/>
          <a:stretch/>
        </p:blipFill>
        <p:spPr bwMode="auto">
          <a:xfrm>
            <a:off x="-11813" y="-50141"/>
            <a:ext cx="12203813" cy="1171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Рисунок 1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56" y="2057"/>
            <a:ext cx="2170245" cy="1096196"/>
          </a:xfrm>
          <a:prstGeom prst="rect">
            <a:avLst/>
          </a:prstGeom>
        </p:spPr>
      </p:pic>
      <p:pic>
        <p:nvPicPr>
          <p:cNvPr id="19" name="Picture 6" descr="http://www.hse.ru/data/2012/01/19/1263884310/logo_%D1%81_hse_black_e.png"/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013"/>
          <a:stretch/>
        </p:blipFill>
        <p:spPr bwMode="auto">
          <a:xfrm>
            <a:off x="10760122" y="6224310"/>
            <a:ext cx="830036" cy="633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Прямоугольник 19"/>
          <p:cNvSpPr/>
          <p:nvPr userDrawn="1"/>
        </p:nvSpPr>
        <p:spPr>
          <a:xfrm>
            <a:off x="2275023" y="6347106"/>
            <a:ext cx="703901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Высшая Школа Экономики, Москва, 2019. </a:t>
            </a:r>
          </a:p>
          <a:p>
            <a:pPr algn="ctr"/>
            <a:r>
              <a:rPr lang="ru-RU" sz="1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Автоматическая обработка ЕЯ</a:t>
            </a:r>
          </a:p>
        </p:txBody>
      </p:sp>
    </p:spTree>
    <p:extLst>
      <p:ext uri="{BB962C8B-B14F-4D97-AF65-F5344CB8AC3E}">
        <p14:creationId xmlns:p14="http://schemas.microsoft.com/office/powerpoint/2010/main" val="1909275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CDA493-345C-4FD2-B887-93649CB8061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5584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CDA493-345C-4FD2-B887-93649CB8061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08995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CDA493-345C-4FD2-B887-93649CB8061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30983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CDA493-345C-4FD2-B887-93649CB8061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87017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CDA493-345C-4FD2-B887-93649CB8061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9592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D6522-2C51-42B8-A8AC-9E31DE72D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5310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CDA493-345C-4FD2-B887-93649CB8061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25881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CDA493-345C-4FD2-B887-93649CB8061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24461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CDA493-345C-4FD2-B887-93649CB8061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19898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CDA493-345C-4FD2-B887-93649CB8061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28391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CDA493-345C-4FD2-B887-93649CB8061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519840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39DF5-7CDE-4960-9840-F15B5CBAC4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034300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Заголовок, текст и 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44476"/>
            <a:ext cx="11180233" cy="14319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17601" y="1905000"/>
            <a:ext cx="5236633" cy="4191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557434" y="1905000"/>
            <a:ext cx="5236633" cy="20193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557434" y="4076700"/>
            <a:ext cx="5236633" cy="20193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1117601" y="6245225"/>
            <a:ext cx="2535767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5720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9249834" y="6245225"/>
            <a:ext cx="2535767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5CB9C1-B78E-49DE-BEB5-A15214EF70B9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26351530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bl" userDrawn="1">
  <p:cSld name="Заголовок и таблиц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</p:spPr>
        <p:txBody>
          <a:bodyPr/>
          <a:lstStyle/>
          <a:p>
            <a:pPr>
              <a:defRPr/>
            </a:pPr>
            <a:r>
              <a:t>Образец заголовка</a:t>
            </a:r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 bwMode="auto">
          <a:xfrm>
            <a:off x="609600" y="1600201"/>
            <a:ext cx="10972800" cy="4525963"/>
          </a:xfrm>
        </p:spPr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4" name="Rectangle 2"/>
          <p:cNvSpPr>
            <a:spLocks noGrp="1"/>
          </p:cNvSpPr>
          <p:nvPr>
            <p:ph type="dt" sz="half" idx="10"/>
          </p:nvPr>
        </p:nvSpPr>
        <p:spPr bwMode="auto"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Rectangle 3"/>
          <p:cNvSpPr>
            <a:spLocks noGrp="1"/>
          </p:cNvSpPr>
          <p:nvPr>
            <p:ph type="sldNum" sz="quarter" idx="11"/>
          </p:nvPr>
        </p:nvSpPr>
        <p:spPr bwMode="auto"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53CC53-BC55-4E66-8928-413965BA8D69}" type="slidenum">
              <a:t>‹#›</a:t>
            </a:fld>
            <a:endParaRPr/>
          </a:p>
        </p:txBody>
      </p:sp>
      <p:sp>
        <p:nvSpPr>
          <p:cNvPr id="6" name="Rectangle 14"/>
          <p:cNvSpPr>
            <a:spLocks noGrp="1"/>
          </p:cNvSpPr>
          <p:nvPr>
            <p:ph type="ftr" sz="quarter" idx="12"/>
          </p:nvPr>
        </p:nvSpPr>
        <p:spPr bwMode="auto"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3429888"/>
      </p:ext>
    </p:extLst>
  </p:cSld>
  <p:clrMapOvr>
    <a:masterClrMapping/>
  </p:clrMapOvr>
  <p:hf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23D88A-5109-456B-8EBD-DCC4A775E60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6804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D6522-2C51-42B8-A8AC-9E31DE72D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309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D6522-2C51-42B8-A8AC-9E31DE72D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820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D6522-2C51-42B8-A8AC-9E31DE72D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534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D6522-2C51-42B8-A8AC-9E31DE72D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454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D6522-2C51-42B8-A8AC-9E31DE72D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945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D6522-2C51-42B8-A8AC-9E31DE72D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439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D6522-2C51-42B8-A8AC-9E31DE72D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782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D6522-2C51-42B8-A8AC-9E31DE72D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771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spd="slow">
    <p:cut/>
  </p:transition>
  <p:hf sldNum="0"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2CDA493-345C-4FD2-B887-93649CB8061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7912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</p:sldLayoutIdLst>
  <p:transition spd="slow">
    <p:cut/>
  </p:transition>
  <p:hf sldNum="0"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corpus.leeds.ac.uk/mocky/msd.N-ru.html" TargetMode="Externa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4.wmf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4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9.png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4.png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2.xml.rels><?xml version="1.0" encoding="UTF-8" standalone="yes"?>
<Relationships xmlns="http://schemas.openxmlformats.org/package/2006/relationships"><Relationship Id="rId8" Type="http://schemas.openxmlformats.org/officeDocument/2006/relationships/hyperlink" Target="http://aot.ru/download.php" TargetMode="External"/><Relationship Id="rId3" Type="http://schemas.openxmlformats.org/officeDocument/2006/relationships/hyperlink" Target="https://github.com/miotto/treetagger-python/" TargetMode="External"/><Relationship Id="rId7" Type="http://schemas.openxmlformats.org/officeDocument/2006/relationships/hyperlink" Target="http://pythonhosted.org/pymystem3/index.html" TargetMode="External"/><Relationship Id="rId2" Type="http://schemas.openxmlformats.org/officeDocument/2006/relationships/hyperlink" Target="http://corpus.leeds.ac.uk/mocky/" TargetMode="Externa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tech.yandex.ru/mystem/" TargetMode="External"/><Relationship Id="rId5" Type="http://schemas.openxmlformats.org/officeDocument/2006/relationships/hyperlink" Target="https://pymorphy2.readthedocs.org/en/latest/index.html" TargetMode="External"/><Relationship Id="rId4" Type="http://schemas.openxmlformats.org/officeDocument/2006/relationships/hyperlink" Target="http://nlp.lsi.upc.edu/freeling/" TargetMode="Externa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2314483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Морфологическая аннотация (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pos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-tagging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b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Разрешение морфологической неоднозначности</a:t>
            </a:r>
            <a:b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241429"/>
            <a:ext cx="9144000" cy="3052768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  <p:grpSp>
        <p:nvGrpSpPr>
          <p:cNvPr id="4" name="Группа 3"/>
          <p:cNvGrpSpPr/>
          <p:nvPr/>
        </p:nvGrpSpPr>
        <p:grpSpPr>
          <a:xfrm>
            <a:off x="0" y="0"/>
            <a:ext cx="12245684" cy="6897381"/>
            <a:chOff x="-49460" y="-24994"/>
            <a:chExt cx="9233386" cy="6897381"/>
          </a:xfrm>
        </p:grpSpPr>
        <p:pic>
          <p:nvPicPr>
            <p:cNvPr id="5" name="Picture 2" descr="http://www.hse.ru/pubs/lib/data/access/ram/ticket/79/144196565691ca43a1b8670fb6a227fde3c5e8e9a0/cached-thumb-img.29274.0.252964193739569.jpg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9214"/>
            <a:stretch/>
          </p:blipFill>
          <p:spPr bwMode="auto">
            <a:xfrm>
              <a:off x="-4430" y="-24994"/>
              <a:ext cx="9152860" cy="11712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" name="Группа 5"/>
            <p:cNvGrpSpPr/>
            <p:nvPr/>
          </p:nvGrpSpPr>
          <p:grpSpPr>
            <a:xfrm>
              <a:off x="-49460" y="6439990"/>
              <a:ext cx="9233386" cy="432397"/>
              <a:chOff x="-49460" y="6439990"/>
              <a:chExt cx="9233386" cy="432397"/>
            </a:xfrm>
          </p:grpSpPr>
          <p:pic>
            <p:nvPicPr>
              <p:cNvPr id="7" name="Picture 2" descr="http://www.hse.ru/pubs/lib/data/access/ram/ticket/79/144196565691ca43a1b8670fb6a227fde3c5e8e9a0/cached-thumb-img.29274.0.252964193739569.jpg"/>
              <p:cNvPicPr>
                <a:picLocks noChangeAspect="1" noChangeArrowheads="1"/>
              </p:cNvPicPr>
              <p:nvPr/>
            </p:nvPicPr>
            <p:blipFill rotWithShape="1">
              <a:blip r:embed="rId2">
                <a:duotone>
                  <a:prstClr val="black"/>
                  <a:schemeClr val="tx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5781" b="59214"/>
              <a:stretch/>
            </p:blipFill>
            <p:spPr bwMode="auto">
              <a:xfrm>
                <a:off x="-49460" y="6439990"/>
                <a:ext cx="9197890" cy="43239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TextBox 7"/>
              <p:cNvSpPr txBox="1"/>
              <p:nvPr/>
            </p:nvSpPr>
            <p:spPr>
              <a:xfrm>
                <a:off x="-49460" y="6439990"/>
                <a:ext cx="919345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b="1" dirty="0">
                    <a:solidFill>
                      <a:schemeClr val="bg1"/>
                    </a:solidFill>
                    <a:latin typeface="Palatino Linotype" panose="02040502050505030304" pitchFamily="18" charset="0"/>
                  </a:rPr>
                  <a:t>National Research University “Higher School of Economic”</a:t>
                </a:r>
                <a:endParaRPr lang="ru-RU" sz="1100" b="1" dirty="0">
                  <a:solidFill>
                    <a:schemeClr val="bg1"/>
                  </a:solidFill>
                  <a:latin typeface="Palatino Linotype" panose="02040502050505030304" pitchFamily="18" charset="0"/>
                </a:endParaRPr>
              </a:p>
            </p:txBody>
          </p:sp>
          <p:cxnSp>
            <p:nvCxnSpPr>
              <p:cNvPr id="9" name="Прямая соединительная линия 8"/>
              <p:cNvCxnSpPr/>
              <p:nvPr/>
            </p:nvCxnSpPr>
            <p:spPr>
              <a:xfrm>
                <a:off x="-36512" y="6439990"/>
                <a:ext cx="9220438" cy="0"/>
              </a:xfrm>
              <a:prstGeom prst="line">
                <a:avLst/>
              </a:prstGeom>
              <a:ln w="762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" name="Группа 9"/>
          <p:cNvGrpSpPr/>
          <p:nvPr/>
        </p:nvGrpSpPr>
        <p:grpSpPr>
          <a:xfrm>
            <a:off x="5479048" y="4863826"/>
            <a:ext cx="1694483" cy="613149"/>
            <a:chOff x="2123728" y="3995785"/>
            <a:chExt cx="4968552" cy="1916073"/>
          </a:xfrm>
        </p:grpSpPr>
        <p:pic>
          <p:nvPicPr>
            <p:cNvPr id="11" name="Picture 6" descr="http://www.hse.ru/data/2012/01/19/1263884310/logo_%D1%81_hse_black_e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1013"/>
            <a:stretch/>
          </p:blipFill>
          <p:spPr bwMode="auto">
            <a:xfrm>
              <a:off x="4810469" y="4037908"/>
              <a:ext cx="2281811" cy="18739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Рисунок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3728" y="3995785"/>
              <a:ext cx="2686741" cy="19160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7960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460750" y="268288"/>
            <a:ext cx="8731250" cy="622300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ru-RU" altLang="en-US" sz="3600" dirty="0"/>
              <a:t>Лингвистические данные. Теги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4599236"/>
              </p:ext>
            </p:extLst>
          </p:nvPr>
        </p:nvGraphicFramePr>
        <p:xfrm>
          <a:off x="729672" y="1239981"/>
          <a:ext cx="10751127" cy="4525965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1092361">
                  <a:extLst>
                    <a:ext uri="{9D8B030D-6E8A-4147-A177-3AD203B41FA5}">
                      <a16:colId xmlns:a16="http://schemas.microsoft.com/office/drawing/2014/main" val="1321121110"/>
                    </a:ext>
                  </a:extLst>
                </a:gridCol>
                <a:gridCol w="4181603">
                  <a:extLst>
                    <a:ext uri="{9D8B030D-6E8A-4147-A177-3AD203B41FA5}">
                      <a16:colId xmlns:a16="http://schemas.microsoft.com/office/drawing/2014/main" val="1942840193"/>
                    </a:ext>
                  </a:extLst>
                </a:gridCol>
                <a:gridCol w="701964">
                  <a:extLst>
                    <a:ext uri="{9D8B030D-6E8A-4147-A177-3AD203B41FA5}">
                      <a16:colId xmlns:a16="http://schemas.microsoft.com/office/drawing/2014/main" val="1349920819"/>
                    </a:ext>
                  </a:extLst>
                </a:gridCol>
                <a:gridCol w="721966">
                  <a:extLst>
                    <a:ext uri="{9D8B030D-6E8A-4147-A177-3AD203B41FA5}">
                      <a16:colId xmlns:a16="http://schemas.microsoft.com/office/drawing/2014/main" val="2950932100"/>
                    </a:ext>
                  </a:extLst>
                </a:gridCol>
                <a:gridCol w="4053233">
                  <a:extLst>
                    <a:ext uri="{9D8B030D-6E8A-4147-A177-3AD203B41FA5}">
                      <a16:colId xmlns:a16="http://schemas.microsoft.com/office/drawing/2014/main" val="2356053769"/>
                    </a:ext>
                  </a:extLst>
                </a:gridCol>
              </a:tblGrid>
              <a:tr h="905193">
                <a:tc>
                  <a:txBody>
                    <a:bodyPr/>
                    <a:lstStyle/>
                    <a:p>
                      <a:r>
                        <a:rPr lang="en-US" sz="1800" dirty="0" err="1"/>
                        <a:t>Ncmsdn</a:t>
                      </a:r>
                      <a:endParaRPr lang="en-US" sz="18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56575" marR="56575" marT="28287" marB="2828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Noun Type=common Gender=masculine Number=singular Case=dative Animate=no</a:t>
                      </a:r>
                      <a:endParaRPr lang="en-US" sz="18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56575" marR="56575" marT="28287" marB="28287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10903</a:t>
                      </a:r>
                      <a:endParaRPr lang="en-US" sz="18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56575" marR="56575" marT="28287" marB="28287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1548</a:t>
                      </a:r>
                      <a:endParaRPr lang="en-US" sz="18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56575" marR="56575" marT="28287" marB="28287"/>
                </a:tc>
                <a:tc>
                  <a:txBody>
                    <a:bodyPr/>
                    <a:lstStyle/>
                    <a:p>
                      <a:r>
                        <a:rPr lang="ru-RU" sz="1800" dirty="0"/>
                        <a:t>ящику/ящик, языку/язык, Юпитеру/юпитер, юмору/юмор, югу/юг, Югу/юг</a:t>
                      </a:r>
                      <a:endParaRPr lang="ru-RU" sz="18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56575" marR="56575" marT="28287" marB="28287"/>
                </a:tc>
                <a:extLst>
                  <a:ext uri="{0D108BD9-81ED-4DB2-BD59-A6C34878D82A}">
                    <a16:rowId xmlns:a16="http://schemas.microsoft.com/office/drawing/2014/main" val="1675339679"/>
                  </a:ext>
                </a:extLst>
              </a:tr>
              <a:tr h="905193">
                <a:tc>
                  <a:txBody>
                    <a:bodyPr/>
                    <a:lstStyle/>
                    <a:p>
                      <a:r>
                        <a:rPr lang="en-US" sz="1800"/>
                        <a:t>Ncmsdy</a:t>
                      </a:r>
                      <a:endParaRPr lang="en-US" sz="18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56575" marR="56575" marT="28287" marB="2828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Noun Type=common Gender=masculine Number=singular Case=dative Animate=yes</a:t>
                      </a:r>
                      <a:endParaRPr lang="en-US" sz="18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56575" marR="56575" marT="28287" marB="2828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5153</a:t>
                      </a:r>
                      <a:endParaRPr lang="en-US" sz="18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56575" marR="56575" marT="28287" marB="28287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912</a:t>
                      </a:r>
                      <a:endParaRPr lang="en-US" sz="18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56575" marR="56575" marT="28287" marB="28287"/>
                </a:tc>
                <a:tc>
                  <a:txBody>
                    <a:bodyPr/>
                    <a:lstStyle/>
                    <a:p>
                      <a:r>
                        <a:rPr lang="ru-RU" sz="1800" dirty="0"/>
                        <a:t>японцу/японец, юристу/юрист, юноше/юноша, юнге/юнга, юбиляру/юбиляр</a:t>
                      </a:r>
                      <a:endParaRPr lang="ru-RU" sz="18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56575" marR="56575" marT="28287" marB="28287"/>
                </a:tc>
                <a:extLst>
                  <a:ext uri="{0D108BD9-81ED-4DB2-BD59-A6C34878D82A}">
                    <a16:rowId xmlns:a16="http://schemas.microsoft.com/office/drawing/2014/main" val="50142188"/>
                  </a:ext>
                </a:extLst>
              </a:tr>
              <a:tr h="905193">
                <a:tc>
                  <a:txBody>
                    <a:bodyPr/>
                    <a:lstStyle/>
                    <a:p>
                      <a:r>
                        <a:rPr lang="en-US" sz="1800"/>
                        <a:t>Ncmsan</a:t>
                      </a:r>
                      <a:endParaRPr lang="en-US" sz="18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56575" marR="56575" marT="28287" marB="28287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Noun Type=common Gender=masculine Number=singular Case=accusative Animate=no</a:t>
                      </a:r>
                      <a:endParaRPr lang="en-US" sz="18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56575" marR="56575" marT="28287" marB="2828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51393</a:t>
                      </a:r>
                      <a:endParaRPr lang="en-US" sz="18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56575" marR="56575" marT="28287" marB="2828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2795</a:t>
                      </a:r>
                      <a:endParaRPr lang="en-US" sz="18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56575" marR="56575" marT="28287" marB="28287"/>
                </a:tc>
                <a:tc>
                  <a:txBody>
                    <a:bodyPr/>
                    <a:lstStyle/>
                    <a:p>
                      <a:r>
                        <a:rPr lang="ru-RU" sz="1800" dirty="0"/>
                        <a:t>ящур, ящичек, ящик, ять, ярус, Ярославль/</a:t>
                      </a:r>
                      <a:r>
                        <a:rPr lang="ru-RU" sz="1800" dirty="0" err="1"/>
                        <a:t>ярославль</a:t>
                      </a:r>
                      <a:r>
                        <a:rPr lang="ru-RU" sz="1800" dirty="0"/>
                        <a:t>, январь, якорь</a:t>
                      </a:r>
                      <a:endParaRPr lang="ru-RU" sz="18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56575" marR="56575" marT="28287" marB="28287"/>
                </a:tc>
                <a:extLst>
                  <a:ext uri="{0D108BD9-81ED-4DB2-BD59-A6C34878D82A}">
                    <a16:rowId xmlns:a16="http://schemas.microsoft.com/office/drawing/2014/main" val="1821844613"/>
                  </a:ext>
                </a:extLst>
              </a:tr>
              <a:tr h="905193">
                <a:tc>
                  <a:txBody>
                    <a:bodyPr/>
                    <a:lstStyle/>
                    <a:p>
                      <a:r>
                        <a:rPr lang="en-US" sz="1800"/>
                        <a:t>Ncmsay</a:t>
                      </a:r>
                      <a:endParaRPr lang="en-US" sz="18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56575" marR="56575" marT="28287" marB="28287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Noun Type=common Gender=masculine Number=singular Case=accusative Animate=yes</a:t>
                      </a:r>
                      <a:endParaRPr lang="en-US" sz="18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56575" marR="56575" marT="28287" marB="28287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4715</a:t>
                      </a:r>
                      <a:endParaRPr lang="en-US" sz="18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56575" marR="56575" marT="28287" marB="28287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754</a:t>
                      </a:r>
                      <a:endParaRPr lang="en-US" sz="18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56575" marR="56575" marT="28287" marB="28287"/>
                </a:tc>
                <a:tc>
                  <a:txBody>
                    <a:bodyPr/>
                    <a:lstStyle/>
                    <a:p>
                      <a:r>
                        <a:rPr lang="ru-RU" sz="1800" dirty="0"/>
                        <a:t>ястреба/ястреб, ясновидца/ясновидец, яка/як, </a:t>
                      </a:r>
                      <a:r>
                        <a:rPr lang="ru-RU" sz="1800" dirty="0" err="1"/>
                        <a:t>Юха</a:t>
                      </a:r>
                      <a:r>
                        <a:rPr lang="ru-RU" sz="1800" dirty="0"/>
                        <a:t>/</a:t>
                      </a:r>
                      <a:r>
                        <a:rPr lang="ru-RU" sz="1800" dirty="0" err="1"/>
                        <a:t>юх</a:t>
                      </a:r>
                      <a:r>
                        <a:rPr lang="ru-RU" sz="1800" dirty="0"/>
                        <a:t>, юродивого/юродивый</a:t>
                      </a:r>
                      <a:endParaRPr lang="ru-RU" sz="18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56575" marR="56575" marT="28287" marB="28287"/>
                </a:tc>
                <a:extLst>
                  <a:ext uri="{0D108BD9-81ED-4DB2-BD59-A6C34878D82A}">
                    <a16:rowId xmlns:a16="http://schemas.microsoft.com/office/drawing/2014/main" val="2231638709"/>
                  </a:ext>
                </a:extLst>
              </a:tr>
              <a:tr h="905193">
                <a:tc>
                  <a:txBody>
                    <a:bodyPr/>
                    <a:lstStyle/>
                    <a:p>
                      <a:r>
                        <a:rPr lang="en-US" sz="1800"/>
                        <a:t>Ncmsvy</a:t>
                      </a:r>
                      <a:endParaRPr lang="en-US" sz="18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56575" marR="56575" marT="28287" marB="2828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Noun Type=common Gender=masculine Number=singular Case=vocative Animate=yes</a:t>
                      </a:r>
                      <a:endParaRPr lang="en-US" sz="18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56575" marR="56575" marT="28287" marB="28287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459</a:t>
                      </a:r>
                      <a:endParaRPr lang="en-US" sz="18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56575" marR="56575" marT="28287" marB="28287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15</a:t>
                      </a:r>
                      <a:endParaRPr lang="en-US" sz="18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56575" marR="56575" marT="28287" marB="28287"/>
                </a:tc>
                <a:tc>
                  <a:txBody>
                    <a:bodyPr/>
                    <a:lstStyle/>
                    <a:p>
                      <a:r>
                        <a:rPr lang="ru-RU" sz="1800" dirty="0"/>
                        <a:t>пап/папа, Пап/папа, Миш/</a:t>
                      </a:r>
                      <a:r>
                        <a:rPr lang="ru-RU" sz="1800" dirty="0" err="1"/>
                        <a:t>миша</a:t>
                      </a:r>
                      <a:r>
                        <a:rPr lang="ru-RU" sz="1800" dirty="0"/>
                        <a:t>, Леш/</a:t>
                      </a:r>
                      <a:r>
                        <a:rPr lang="ru-RU" sz="1800" dirty="0" err="1"/>
                        <a:t>леша</a:t>
                      </a:r>
                      <a:r>
                        <a:rPr lang="ru-RU" sz="1800" dirty="0"/>
                        <a:t>, Дим/</a:t>
                      </a:r>
                      <a:r>
                        <a:rPr lang="ru-RU" sz="1800" dirty="0" err="1"/>
                        <a:t>дима</a:t>
                      </a:r>
                      <a:r>
                        <a:rPr lang="ru-RU" sz="1800" dirty="0"/>
                        <a:t>, господи/господь</a:t>
                      </a:r>
                      <a:endParaRPr lang="ru-RU" sz="18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56575" marR="56575" marT="28287" marB="28287"/>
                </a:tc>
                <a:extLst>
                  <a:ext uri="{0D108BD9-81ED-4DB2-BD59-A6C34878D82A}">
                    <a16:rowId xmlns:a16="http://schemas.microsoft.com/office/drawing/2014/main" val="1475507149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823523" y="5848989"/>
            <a:ext cx="4707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http://corpus.leeds.ac.uk/mocky/msd.N-ru.html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994831" y="5848989"/>
            <a:ext cx="49128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MULTEXT-East </a:t>
            </a:r>
            <a:r>
              <a:rPr lang="en-US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morphosyntactic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specifications</a:t>
            </a:r>
            <a:endParaRPr lang="en-US" b="1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0760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Clr>
                <a:schemeClr val="bg1">
                  <a:lumMod val="20000"/>
                  <a:lumOff val="80000"/>
                </a:schemeClr>
              </a:buClr>
              <a:defRPr/>
            </a:pPr>
            <a:r>
              <a:rPr lang="en-US" i="1" dirty="0">
                <a:cs typeface="Times New Roman" panose="02020603050405020304" pitchFamily="18" charset="0"/>
              </a:rPr>
              <a:t>clean – </a:t>
            </a:r>
            <a:r>
              <a:rPr lang="en-US" dirty="0" err="1">
                <a:cs typeface="Times New Roman" panose="02020603050405020304" pitchFamily="18" charset="0"/>
              </a:rPr>
              <a:t>Nc</a:t>
            </a:r>
            <a:r>
              <a:rPr lang="en-US" dirty="0">
                <a:cs typeface="Times New Roman" panose="02020603050405020304" pitchFamily="18" charset="0"/>
              </a:rPr>
              <a:t>, Np, A, V</a:t>
            </a:r>
          </a:p>
          <a:p>
            <a:pPr>
              <a:buClr>
                <a:schemeClr val="bg1">
                  <a:lumMod val="20000"/>
                  <a:lumOff val="80000"/>
                </a:schemeClr>
              </a:buClr>
              <a:defRPr/>
            </a:pPr>
            <a:r>
              <a:rPr lang="en-US" dirty="0">
                <a:cs typeface="Times New Roman" panose="02020603050405020304" pitchFamily="18" charset="0"/>
              </a:rPr>
              <a:t>Flies can fly – (N </a:t>
            </a:r>
            <a:r>
              <a:rPr lang="ru-RU" dirty="0">
                <a:cs typeface="Times New Roman" panose="02020603050405020304" pitchFamily="18" charset="0"/>
              </a:rPr>
              <a:t>или </a:t>
            </a:r>
            <a:r>
              <a:rPr lang="en-US" dirty="0">
                <a:cs typeface="Times New Roman" panose="02020603050405020304" pitchFamily="18" charset="0"/>
              </a:rPr>
              <a:t>V) (N </a:t>
            </a:r>
            <a:r>
              <a:rPr lang="ru-RU" dirty="0">
                <a:cs typeface="Times New Roman" panose="02020603050405020304" pitchFamily="18" charset="0"/>
              </a:rPr>
              <a:t>или </a:t>
            </a:r>
            <a:r>
              <a:rPr lang="en-US" dirty="0">
                <a:cs typeface="Times New Roman" panose="02020603050405020304" pitchFamily="18" charset="0"/>
              </a:rPr>
              <a:t>V) (N </a:t>
            </a:r>
            <a:r>
              <a:rPr lang="ru-RU" dirty="0">
                <a:cs typeface="Times New Roman" panose="02020603050405020304" pitchFamily="18" charset="0"/>
              </a:rPr>
              <a:t>или</a:t>
            </a:r>
            <a:r>
              <a:rPr lang="en-US" dirty="0">
                <a:cs typeface="Times New Roman" panose="02020603050405020304" pitchFamily="18" charset="0"/>
              </a:rPr>
              <a:t> V)</a:t>
            </a:r>
            <a:endParaRPr lang="ru-RU" dirty="0">
              <a:cs typeface="Times New Roman" panose="02020603050405020304" pitchFamily="18" charset="0"/>
            </a:endParaRPr>
          </a:p>
          <a:p>
            <a:pPr>
              <a:buClr>
                <a:schemeClr val="bg1">
                  <a:lumMod val="20000"/>
                  <a:lumOff val="80000"/>
                </a:schemeClr>
              </a:buClr>
              <a:defRPr/>
            </a:pPr>
            <a:r>
              <a:rPr lang="ru-RU" i="1" dirty="0">
                <a:cs typeface="Times New Roman" panose="02020603050405020304" pitchFamily="18" charset="0"/>
              </a:rPr>
              <a:t>Нет друга </a:t>
            </a:r>
            <a:r>
              <a:rPr lang="en-US" i="1" dirty="0">
                <a:cs typeface="Times New Roman" panose="02020603050405020304" pitchFamily="18" charset="0"/>
              </a:rPr>
              <a:t>vs. </a:t>
            </a:r>
            <a:r>
              <a:rPr lang="ru-RU" i="1" dirty="0">
                <a:cs typeface="Times New Roman" panose="02020603050405020304" pitchFamily="18" charset="0"/>
              </a:rPr>
              <a:t>Вижу друга</a:t>
            </a:r>
          </a:p>
          <a:p>
            <a:pPr>
              <a:buClr>
                <a:schemeClr val="bg1">
                  <a:lumMod val="20000"/>
                  <a:lumOff val="80000"/>
                </a:schemeClr>
              </a:buClr>
              <a:defRPr/>
            </a:pPr>
            <a:r>
              <a:rPr lang="ru-RU" i="1" dirty="0">
                <a:cs typeface="Times New Roman" panose="02020603050405020304" pitchFamily="18" charset="0"/>
              </a:rPr>
              <a:t>Три сильнее </a:t>
            </a:r>
            <a:r>
              <a:rPr lang="en-US" i="1" dirty="0">
                <a:cs typeface="Times New Roman" panose="02020603050405020304" pitchFamily="18" charset="0"/>
              </a:rPr>
              <a:t>vs.</a:t>
            </a:r>
            <a:r>
              <a:rPr lang="ru-RU" i="1" dirty="0">
                <a:cs typeface="Times New Roman" panose="02020603050405020304" pitchFamily="18" charset="0"/>
              </a:rPr>
              <a:t> Три груши</a:t>
            </a:r>
          </a:p>
          <a:p>
            <a:pPr>
              <a:buClr>
                <a:schemeClr val="bg1">
                  <a:lumMod val="20000"/>
                  <a:lumOff val="80000"/>
                </a:schemeClr>
              </a:buClr>
              <a:defRPr/>
            </a:pPr>
            <a:r>
              <a:rPr lang="ru-RU" i="1" dirty="0">
                <a:cs typeface="Times New Roman" panose="02020603050405020304" pitchFamily="18" charset="0"/>
              </a:rPr>
              <a:t>Косой </a:t>
            </a:r>
            <a:r>
              <a:rPr lang="ru-RU" i="1" dirty="0" err="1">
                <a:cs typeface="Times New Roman" panose="02020603050405020304" pitchFamily="18" charset="0"/>
              </a:rPr>
              <a:t>косой</a:t>
            </a:r>
            <a:r>
              <a:rPr lang="ru-RU" i="1" dirty="0">
                <a:cs typeface="Times New Roman" panose="02020603050405020304" pitchFamily="18" charset="0"/>
              </a:rPr>
              <a:t> косил косой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конверсия – </a:t>
            </a:r>
            <a:r>
              <a:rPr lang="ru-RU" dirty="0" err="1"/>
              <a:t>частеречная</a:t>
            </a:r>
            <a:r>
              <a:rPr lang="ru-RU" dirty="0"/>
              <a:t> омонимия</a:t>
            </a:r>
          </a:p>
          <a:p>
            <a:pPr marL="0" indent="0">
              <a:buNone/>
            </a:pPr>
            <a:r>
              <a:rPr lang="ru-RU" dirty="0" err="1"/>
              <a:t>омоформы</a:t>
            </a:r>
            <a:r>
              <a:rPr lang="ru-RU" dirty="0"/>
              <a:t> – одна словоформа, образованная от разных лемм, разные наборы грамматических признаков</a:t>
            </a:r>
          </a:p>
          <a:p>
            <a:pPr marL="0" indent="0">
              <a:buNone/>
            </a:pPr>
            <a:r>
              <a:rPr lang="ru-RU" dirty="0"/>
              <a:t>регулярная грамматическая омонимия – некоторые формы совпадают всегда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53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654588" y="185738"/>
            <a:ext cx="8207375" cy="622300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ru-RU" altLang="en-US" sz="3600" dirty="0"/>
              <a:t>Введение. Морфологическая омонимия</a:t>
            </a:r>
          </a:p>
        </p:txBody>
      </p:sp>
    </p:spTree>
    <p:extLst>
      <p:ext uri="{BB962C8B-B14F-4D97-AF65-F5344CB8AC3E}">
        <p14:creationId xmlns:p14="http://schemas.microsoft.com/office/powerpoint/2010/main" val="3224989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Морфологический анализ – установление связи между вариантами лексической единицы и ее инвариантами</a:t>
            </a:r>
          </a:p>
          <a:p>
            <a:pPr marL="457200" lvl="1" indent="0">
              <a:buNone/>
            </a:pPr>
            <a:r>
              <a:rPr lang="ru-RU" dirty="0"/>
              <a:t>Морфологический синтез – порождение всех возможных словоформ</a:t>
            </a:r>
          </a:p>
          <a:p>
            <a:pPr marL="457200" lvl="1" indent="0">
              <a:buNone/>
            </a:pPr>
            <a:endParaRPr lang="ru-RU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53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146282" y="268721"/>
            <a:ext cx="8731682" cy="622300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ru-RU" altLang="en-US" sz="3600" dirty="0"/>
              <a:t>Морфологический анализ и синтез</a:t>
            </a:r>
          </a:p>
        </p:txBody>
      </p:sp>
    </p:spTree>
    <p:extLst>
      <p:ext uri="{BB962C8B-B14F-4D97-AF65-F5344CB8AC3E}">
        <p14:creationId xmlns:p14="http://schemas.microsoft.com/office/powerpoint/2010/main" val="3725552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АОТ </a:t>
            </a:r>
            <a:r>
              <a:rPr lang="en-US" dirty="0"/>
              <a:t>(http://aot.ru )</a:t>
            </a:r>
            <a:endParaRPr lang="ru-RU" dirty="0"/>
          </a:p>
          <a:p>
            <a:r>
              <a:rPr lang="ru-RU" dirty="0"/>
              <a:t>Формат:</a:t>
            </a:r>
          </a:p>
          <a:p>
            <a:pPr lvl="1"/>
            <a:r>
              <a:rPr lang="ru-RU" dirty="0"/>
              <a:t>идентификатор лексемы</a:t>
            </a:r>
          </a:p>
          <a:p>
            <a:pPr lvl="1"/>
            <a:r>
              <a:rPr lang="ru-RU" dirty="0"/>
              <a:t>идентификатор парадигмы (отсылки к таблицам с наборами правил для конкретных парадигм)</a:t>
            </a:r>
          </a:p>
          <a:p>
            <a:pPr marL="457200" lvl="1" indent="0">
              <a:buNone/>
            </a:pPr>
            <a:endParaRPr lang="ru-RU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53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146282" y="268721"/>
            <a:ext cx="8731682" cy="622300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ru-RU" altLang="en-US" sz="3600" dirty="0"/>
              <a:t>Морфологический анализ </a:t>
            </a:r>
            <a:br>
              <a:rPr lang="ru-RU" altLang="en-US" sz="3600" dirty="0"/>
            </a:br>
            <a:r>
              <a:rPr lang="ru-RU" altLang="en-US" sz="3600" dirty="0"/>
              <a:t>Методы, основанные на правилах</a:t>
            </a:r>
          </a:p>
        </p:txBody>
      </p:sp>
    </p:spTree>
    <p:extLst>
      <p:ext uri="{BB962C8B-B14F-4D97-AF65-F5344CB8AC3E}">
        <p14:creationId xmlns:p14="http://schemas.microsoft.com/office/powerpoint/2010/main" val="609219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107551" name="Group 31"/>
          <p:cNvGraphicFramePr>
            <a:graphicFrameLocks noGrp="1"/>
          </p:cNvGraphicFramePr>
          <p:nvPr>
            <p:ph idx="1"/>
          </p:nvPr>
        </p:nvGraphicFramePr>
        <p:xfrm>
          <a:off x="630382" y="2036618"/>
          <a:ext cx="10972800" cy="2560640"/>
        </p:xfrm>
        <a:graphic>
          <a:graphicData uri="http://schemas.openxmlformats.org/drawingml/2006/table">
            <a:tbl>
              <a:tblPr/>
              <a:tblGrid>
                <a:gridCol w="548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7484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sz="2000" b="0" i="0" u="none" strike="noStrike" cap="none">
                          <a:solidFill>
                            <a:schemeClr val="tx1"/>
                          </a:solidFill>
                          <a:latin typeface="Arial"/>
                        </a:rPr>
                        <a:t>Идентификатор лексемы</a:t>
                      </a:r>
                      <a:endParaRPr/>
                    </a:p>
                  </a:txBody>
                  <a:tcPr marL="121920" marR="121920" marT="45731" marB="45731">
                    <a:lnL w="28575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sz="2000" b="0" i="0" u="none" strike="noStrike" cap="none">
                          <a:solidFill>
                            <a:schemeClr val="tx1"/>
                          </a:solidFill>
                          <a:latin typeface="Arial"/>
                        </a:rPr>
                        <a:t>Идентификатор парадигмы</a:t>
                      </a:r>
                      <a:endParaRPr/>
                    </a:p>
                  </a:txBody>
                  <a:tcPr marL="121920" marR="121920" marT="45731" marB="45731">
                    <a:lnL w="12700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289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sz="2800" b="0" i="0" u="none" strike="noStrike" cap="none">
                          <a:solidFill>
                            <a:schemeClr val="tx1"/>
                          </a:solidFill>
                          <a:latin typeface="Arial"/>
                        </a:rPr>
                        <a:t>порогов</a:t>
                      </a:r>
                      <a:endParaRPr/>
                    </a:p>
                  </a:txBody>
                  <a:tcPr marL="121920" marR="121920" marT="45731" marB="45731">
                    <a:lnL w="28575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sz="2800" b="0" i="0" u="none" strike="noStrike" cap="none">
                          <a:solidFill>
                            <a:schemeClr val="tx1"/>
                          </a:solidFill>
                          <a:latin typeface="Arial"/>
                        </a:rPr>
                        <a:t>302</a:t>
                      </a:r>
                      <a:endParaRPr/>
                    </a:p>
                  </a:txBody>
                  <a:tcPr marL="121920" marR="121920" marT="45731" marB="45731">
                    <a:lnL w="12700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289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sz="2800" b="0" i="0" u="none" strike="noStrike" cap="none">
                          <a:solidFill>
                            <a:schemeClr val="tx1"/>
                          </a:solidFill>
                          <a:latin typeface="Arial"/>
                        </a:rPr>
                        <a:t>пород</a:t>
                      </a:r>
                      <a:endParaRPr/>
                    </a:p>
                  </a:txBody>
                  <a:tcPr marL="121920" marR="121920" marT="45731" marB="45731">
                    <a:lnL w="28575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sz="2800" b="0" i="0" u="none" strike="noStrike" cap="none">
                          <a:solidFill>
                            <a:schemeClr val="tx1"/>
                          </a:solidFill>
                          <a:latin typeface="Arial"/>
                        </a:rPr>
                        <a:t>005</a:t>
                      </a:r>
                      <a:endParaRPr/>
                    </a:p>
                  </a:txBody>
                  <a:tcPr marL="121920" marR="121920" marT="45731" marB="45731">
                    <a:lnL w="12700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289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sz="2800" b="0" i="0" u="none" strike="noStrike" cap="none">
                          <a:solidFill>
                            <a:schemeClr val="tx1"/>
                          </a:solidFill>
                          <a:latin typeface="Arial"/>
                        </a:rPr>
                        <a:t>породнени</a:t>
                      </a:r>
                      <a:endParaRPr/>
                    </a:p>
                  </a:txBody>
                  <a:tcPr marL="121920" marR="121920" marT="45731" marB="45731">
                    <a:lnL w="28575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sz="2800" b="0" i="0" u="none" strike="noStrike" cap="none">
                          <a:solidFill>
                            <a:schemeClr val="tx1"/>
                          </a:solidFill>
                          <a:latin typeface="Arial"/>
                        </a:rPr>
                        <a:t>002</a:t>
                      </a:r>
                      <a:endParaRPr/>
                    </a:p>
                  </a:txBody>
                  <a:tcPr marL="121920" marR="121920" marT="45731" marB="45731">
                    <a:lnL w="12700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289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sz="2800" b="0" i="0" u="none" strike="noStrike" cap="none" dirty="0" err="1">
                          <a:solidFill>
                            <a:schemeClr val="tx1"/>
                          </a:solidFill>
                          <a:latin typeface="Arial"/>
                        </a:rPr>
                        <a:t>порожда</a:t>
                      </a:r>
                      <a:endParaRPr dirty="0"/>
                    </a:p>
                  </a:txBody>
                  <a:tcPr marL="121920" marR="121920" marT="45731" marB="45731">
                    <a:lnL w="28575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sz="2800" b="0" i="0" u="none" strike="noStrike" cap="none" dirty="0">
                          <a:solidFill>
                            <a:schemeClr val="tx1"/>
                          </a:solidFill>
                          <a:latin typeface="Arial"/>
                        </a:rPr>
                        <a:t>401</a:t>
                      </a:r>
                      <a:endParaRPr dirty="0"/>
                    </a:p>
                  </a:txBody>
                  <a:tcPr marL="121920" marR="121920" marT="45731" marB="45731">
                    <a:lnL w="12700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8674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0" y="0"/>
            <a:ext cx="109728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sz="3200" dirty="0"/>
              <a:t>Методы, основанные на правилах</a:t>
            </a:r>
            <a:endParaRPr sz="3200" dirty="0"/>
          </a:p>
        </p:txBody>
      </p:sp>
      <p:sp>
        <p:nvSpPr>
          <p:cNvPr id="59415" name="Прямоугольник 3"/>
          <p:cNvSpPr/>
          <p:nvPr/>
        </p:nvSpPr>
        <p:spPr bwMode="auto">
          <a:xfrm>
            <a:off x="5089381" y="5577609"/>
            <a:ext cx="4572000" cy="5842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spcBef>
                <a:spcPts val="0"/>
              </a:spcBef>
              <a:buClr>
                <a:schemeClr val="hlink"/>
              </a:buClr>
              <a:buSzPct val="70000"/>
              <a:buFont typeface="Wingdings"/>
              <a:buChar char="n"/>
              <a:defRPr sz="3200">
                <a:solidFill>
                  <a:schemeClr val="tx1"/>
                </a:solidFill>
                <a:latin typeface="Garamond"/>
              </a:defRPr>
            </a:lvl1pPr>
            <a:lvl2pPr marL="742950" indent="-285750">
              <a:spcBef>
                <a:spcPts val="0"/>
              </a:spcBef>
              <a:buClr>
                <a:schemeClr val="accent2"/>
              </a:buClr>
              <a:buSzPct val="70000"/>
              <a:buFont typeface="Wingdings"/>
              <a:buChar char="n"/>
              <a:defRPr sz="2800">
                <a:solidFill>
                  <a:schemeClr val="tx1"/>
                </a:solidFill>
                <a:latin typeface="Garamond"/>
              </a:defRPr>
            </a:lvl2pPr>
            <a:lvl3pPr marL="1143000" indent="-228600">
              <a:spcBef>
                <a:spcPts val="0"/>
              </a:spcBef>
              <a:buClr>
                <a:schemeClr val="tx2"/>
              </a:buClr>
              <a:buSzPct val="70000"/>
              <a:buFont typeface="Wingdings"/>
              <a:buChar char="n"/>
              <a:defRPr sz="2400">
                <a:solidFill>
                  <a:schemeClr val="tx1"/>
                </a:solidFill>
                <a:latin typeface="Garamond"/>
              </a:defRPr>
            </a:lvl3pPr>
            <a:lvl4pPr marL="1600200" indent="-228600">
              <a:spcBef>
                <a:spcPts val="0"/>
              </a:spcBef>
              <a:buClr>
                <a:schemeClr val="accent2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</a:defRPr>
            </a:lvl4pPr>
            <a:lvl5pPr marL="2057400" indent="-228600">
              <a:spcBef>
                <a:spcPts val="0"/>
              </a:spcBef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</a:defRPr>
            </a:lvl9pPr>
          </a:lstStyle>
          <a:p>
            <a:pPr>
              <a:buClrTx/>
              <a:buSzTx/>
              <a:buNone/>
              <a:defRPr/>
            </a:pPr>
            <a:r>
              <a:rPr sz="1600" dirty="0" err="1"/>
              <a:t>Слайды</a:t>
            </a:r>
            <a:r>
              <a:rPr sz="1600" dirty="0"/>
              <a:t> </a:t>
            </a:r>
            <a:r>
              <a:rPr sz="1600" dirty="0" err="1"/>
              <a:t>заимствованы</a:t>
            </a:r>
            <a:r>
              <a:rPr sz="1600" dirty="0"/>
              <a:t> </a:t>
            </a:r>
            <a:r>
              <a:rPr sz="1600" dirty="0" err="1"/>
              <a:t>из</a:t>
            </a:r>
            <a:r>
              <a:rPr sz="1600" dirty="0"/>
              <a:t> </a:t>
            </a:r>
            <a:r>
              <a:rPr sz="1600" dirty="0" err="1"/>
              <a:t>презентаций</a:t>
            </a:r>
            <a:r>
              <a:rPr sz="1600" dirty="0"/>
              <a:t> </a:t>
            </a:r>
            <a:r>
              <a:rPr sz="1600" dirty="0" err="1"/>
              <a:t>по</a:t>
            </a:r>
            <a:r>
              <a:rPr sz="1600" dirty="0"/>
              <a:t> </a:t>
            </a:r>
            <a:r>
              <a:rPr sz="1600" dirty="0" err="1"/>
              <a:t>компьютерной</a:t>
            </a:r>
            <a:r>
              <a:rPr sz="1600" dirty="0"/>
              <a:t> </a:t>
            </a:r>
            <a:r>
              <a:rPr sz="1600" dirty="0" err="1"/>
              <a:t>морфологии</a:t>
            </a:r>
            <a:r>
              <a:rPr sz="1600" dirty="0"/>
              <a:t> </a:t>
            </a:r>
            <a:r>
              <a:rPr sz="1600" dirty="0" err="1"/>
              <a:t>С.Коваля</a:t>
            </a: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2476216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/>
          </p:cNvSpPr>
          <p:nvPr>
            <p:ph idx="1"/>
          </p:nvPr>
        </p:nvSpPr>
        <p:spPr bwMode="auto">
          <a:xfrm>
            <a:off x="578427" y="1417638"/>
            <a:ext cx="10972800" cy="4525963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  <a:defRPr/>
            </a:pPr>
            <a:r>
              <a:rPr lang="ru-RU" sz="2400" dirty="0"/>
              <a:t>ПРОЦЕДУРА ОПРЕДЕЛЕНИЯ ТИПОВОЙ ПАРАДИГМЫ</a:t>
            </a:r>
          </a:p>
          <a:p>
            <a:pPr>
              <a:lnSpc>
                <a:spcPct val="80000"/>
              </a:lnSpc>
              <a:defRPr/>
            </a:pPr>
            <a:r>
              <a:rPr sz="2400" dirty="0" err="1"/>
              <a:t>если</a:t>
            </a:r>
            <a:r>
              <a:rPr sz="2400" dirty="0"/>
              <a:t> </a:t>
            </a:r>
            <a:r>
              <a:rPr sz="2400" dirty="0" err="1"/>
              <a:t>слово</a:t>
            </a:r>
            <a:r>
              <a:rPr sz="2400" dirty="0"/>
              <a:t> </a:t>
            </a:r>
            <a:r>
              <a:rPr sz="2400" dirty="0" err="1"/>
              <a:t>оканчивается</a:t>
            </a:r>
            <a:r>
              <a:rPr sz="2400" dirty="0"/>
              <a:t> </a:t>
            </a:r>
            <a:r>
              <a:rPr sz="2400" dirty="0" err="1"/>
              <a:t>на</a:t>
            </a:r>
            <a:r>
              <a:rPr sz="2400" dirty="0"/>
              <a:t> </a:t>
            </a:r>
            <a:r>
              <a:rPr sz="2400" i="1" dirty="0" err="1"/>
              <a:t>щийся</a:t>
            </a:r>
            <a:r>
              <a:rPr sz="2400" dirty="0"/>
              <a:t>, </a:t>
            </a:r>
            <a:r>
              <a:rPr sz="2400" dirty="0" err="1"/>
              <a:t>то</a:t>
            </a:r>
            <a:r>
              <a:rPr sz="2400" dirty="0"/>
              <a:t> ТП 5;</a:t>
            </a:r>
            <a:endParaRPr dirty="0"/>
          </a:p>
          <a:p>
            <a:pPr>
              <a:lnSpc>
                <a:spcPct val="80000"/>
              </a:lnSpc>
              <a:defRPr/>
            </a:pPr>
            <a:r>
              <a:rPr sz="2400" dirty="0" err="1"/>
              <a:t>если</a:t>
            </a:r>
            <a:r>
              <a:rPr sz="2400" dirty="0"/>
              <a:t> </a:t>
            </a:r>
            <a:r>
              <a:rPr sz="2400" dirty="0" err="1"/>
              <a:t>слово</a:t>
            </a:r>
            <a:r>
              <a:rPr sz="2400" dirty="0"/>
              <a:t> </a:t>
            </a:r>
            <a:r>
              <a:rPr sz="2400" dirty="0" err="1"/>
              <a:t>оканчивается</a:t>
            </a:r>
            <a:r>
              <a:rPr sz="2400" dirty="0"/>
              <a:t> </a:t>
            </a:r>
            <a:r>
              <a:rPr sz="2400" dirty="0" err="1"/>
              <a:t>на</a:t>
            </a:r>
            <a:r>
              <a:rPr sz="2400" dirty="0"/>
              <a:t> </a:t>
            </a:r>
            <a:r>
              <a:rPr sz="2400" i="1" dirty="0" err="1"/>
              <a:t>ин</a:t>
            </a:r>
            <a:r>
              <a:rPr sz="2400" dirty="0"/>
              <a:t>, </a:t>
            </a:r>
            <a:r>
              <a:rPr sz="2400" i="1" dirty="0" err="1"/>
              <a:t>ын</a:t>
            </a:r>
            <a:r>
              <a:rPr sz="2400" dirty="0"/>
              <a:t>, </a:t>
            </a:r>
            <a:r>
              <a:rPr sz="2400" dirty="0" err="1"/>
              <a:t>то</a:t>
            </a:r>
            <a:r>
              <a:rPr sz="2400" dirty="0"/>
              <a:t> ТП 20;</a:t>
            </a:r>
            <a:endParaRPr dirty="0"/>
          </a:p>
          <a:p>
            <a:pPr>
              <a:lnSpc>
                <a:spcPct val="80000"/>
              </a:lnSpc>
              <a:defRPr/>
            </a:pPr>
            <a:r>
              <a:rPr sz="2400" dirty="0" err="1"/>
              <a:t>если</a:t>
            </a:r>
            <a:r>
              <a:rPr sz="2400" dirty="0"/>
              <a:t> </a:t>
            </a:r>
            <a:r>
              <a:rPr sz="2400" dirty="0" err="1"/>
              <a:t>слово</a:t>
            </a:r>
            <a:r>
              <a:rPr sz="2400" dirty="0"/>
              <a:t> </a:t>
            </a:r>
            <a:r>
              <a:rPr sz="2400" dirty="0" err="1"/>
              <a:t>оканчивается</a:t>
            </a:r>
            <a:r>
              <a:rPr sz="2400" dirty="0"/>
              <a:t> </a:t>
            </a:r>
            <a:r>
              <a:rPr sz="2400" dirty="0" err="1"/>
              <a:t>на</a:t>
            </a:r>
            <a:r>
              <a:rPr sz="2400" dirty="0"/>
              <a:t> </a:t>
            </a:r>
            <a:r>
              <a:rPr sz="2400" i="1" dirty="0" err="1"/>
              <a:t>ов</a:t>
            </a:r>
            <a:r>
              <a:rPr sz="2400" dirty="0"/>
              <a:t>, </a:t>
            </a:r>
            <a:r>
              <a:rPr sz="2400" i="1" dirty="0" err="1"/>
              <a:t>ёв</a:t>
            </a:r>
            <a:r>
              <a:rPr sz="2400" dirty="0"/>
              <a:t>, </a:t>
            </a:r>
            <a:r>
              <a:rPr sz="2400" i="1" dirty="0" err="1"/>
              <a:t>ев</a:t>
            </a:r>
            <a:r>
              <a:rPr sz="2400" dirty="0"/>
              <a:t>, </a:t>
            </a:r>
            <a:r>
              <a:rPr sz="2400" dirty="0" err="1"/>
              <a:t>то</a:t>
            </a:r>
            <a:r>
              <a:rPr sz="2400" dirty="0"/>
              <a:t> ТП 21;</a:t>
            </a:r>
            <a:endParaRPr dirty="0"/>
          </a:p>
          <a:p>
            <a:pPr>
              <a:lnSpc>
                <a:spcPct val="80000"/>
              </a:lnSpc>
              <a:defRPr/>
            </a:pPr>
            <a:r>
              <a:rPr sz="2400" dirty="0" err="1"/>
              <a:t>если</a:t>
            </a:r>
            <a:r>
              <a:rPr sz="2400" dirty="0"/>
              <a:t> </a:t>
            </a:r>
            <a:r>
              <a:rPr sz="2400" dirty="0" err="1"/>
              <a:t>слово</a:t>
            </a:r>
            <a:r>
              <a:rPr sz="2400" dirty="0"/>
              <a:t> </a:t>
            </a:r>
            <a:r>
              <a:rPr sz="2400" dirty="0" err="1"/>
              <a:t>оканчивается</a:t>
            </a:r>
            <a:r>
              <a:rPr sz="2400" dirty="0"/>
              <a:t> </a:t>
            </a:r>
            <a:r>
              <a:rPr sz="2400" dirty="0" err="1"/>
              <a:t>на</a:t>
            </a:r>
            <a:r>
              <a:rPr sz="2400" dirty="0"/>
              <a:t> </a:t>
            </a:r>
            <a:r>
              <a:rPr sz="2400" i="1" dirty="0" err="1"/>
              <a:t>цый</a:t>
            </a:r>
            <a:r>
              <a:rPr sz="2400" dirty="0"/>
              <a:t>, </a:t>
            </a:r>
            <a:r>
              <a:rPr sz="2400" dirty="0" err="1"/>
              <a:t>то</a:t>
            </a:r>
            <a:r>
              <a:rPr sz="2400" dirty="0"/>
              <a:t> ТП 6;</a:t>
            </a:r>
            <a:endParaRPr dirty="0"/>
          </a:p>
          <a:p>
            <a:pPr>
              <a:lnSpc>
                <a:spcPct val="80000"/>
              </a:lnSpc>
              <a:defRPr/>
            </a:pPr>
            <a:r>
              <a:rPr sz="2400" dirty="0" err="1"/>
              <a:t>если</a:t>
            </a:r>
            <a:r>
              <a:rPr sz="2400" dirty="0"/>
              <a:t> </a:t>
            </a:r>
            <a:r>
              <a:rPr sz="2400" dirty="0" err="1"/>
              <a:t>слово</a:t>
            </a:r>
            <a:r>
              <a:rPr sz="2400" dirty="0"/>
              <a:t> </a:t>
            </a:r>
            <a:r>
              <a:rPr sz="2400" dirty="0" err="1"/>
              <a:t>оканчивается</a:t>
            </a:r>
            <a:r>
              <a:rPr sz="2400" dirty="0"/>
              <a:t> </a:t>
            </a:r>
            <a:r>
              <a:rPr sz="2400" dirty="0" err="1"/>
              <a:t>на</a:t>
            </a:r>
            <a:r>
              <a:rPr sz="2400" dirty="0"/>
              <a:t> </a:t>
            </a:r>
            <a:r>
              <a:rPr sz="2400" i="1" dirty="0" err="1"/>
              <a:t>ый</a:t>
            </a:r>
            <a:r>
              <a:rPr sz="2400" dirty="0"/>
              <a:t>, </a:t>
            </a:r>
            <a:r>
              <a:rPr sz="2400" dirty="0" err="1"/>
              <a:t>то</a:t>
            </a:r>
            <a:r>
              <a:rPr sz="2400" dirty="0"/>
              <a:t> ТП 1;</a:t>
            </a:r>
            <a:endParaRPr dirty="0"/>
          </a:p>
          <a:p>
            <a:pPr>
              <a:lnSpc>
                <a:spcPct val="80000"/>
              </a:lnSpc>
              <a:defRPr/>
            </a:pPr>
            <a:r>
              <a:rPr sz="2400" dirty="0" err="1"/>
              <a:t>если</a:t>
            </a:r>
            <a:r>
              <a:rPr sz="2400" dirty="0"/>
              <a:t> </a:t>
            </a:r>
            <a:r>
              <a:rPr sz="2400" dirty="0" err="1"/>
              <a:t>слово</a:t>
            </a:r>
            <a:r>
              <a:rPr sz="2400" dirty="0"/>
              <a:t> </a:t>
            </a:r>
            <a:r>
              <a:rPr sz="2400" dirty="0" err="1"/>
              <a:t>оканчивается</a:t>
            </a:r>
            <a:r>
              <a:rPr sz="2400" dirty="0"/>
              <a:t> </a:t>
            </a:r>
            <a:r>
              <a:rPr sz="2400" dirty="0" err="1"/>
              <a:t>на</a:t>
            </a:r>
            <a:r>
              <a:rPr sz="2400" dirty="0"/>
              <a:t> </a:t>
            </a:r>
            <a:r>
              <a:rPr sz="2400" i="1" dirty="0" err="1"/>
              <a:t>кий</a:t>
            </a:r>
            <a:r>
              <a:rPr sz="2400" dirty="0"/>
              <a:t>, </a:t>
            </a:r>
            <a:r>
              <a:rPr sz="2400" i="1" dirty="0" err="1"/>
              <a:t>гий</a:t>
            </a:r>
            <a:r>
              <a:rPr sz="2400" dirty="0"/>
              <a:t>, </a:t>
            </a:r>
            <a:r>
              <a:rPr sz="2400" i="1" dirty="0" err="1"/>
              <a:t>хий</a:t>
            </a:r>
            <a:r>
              <a:rPr sz="2400" dirty="0"/>
              <a:t>, </a:t>
            </a:r>
            <a:r>
              <a:rPr sz="2400" dirty="0" err="1"/>
              <a:t>то</a:t>
            </a:r>
            <a:r>
              <a:rPr sz="2400" dirty="0"/>
              <a:t> ТП 3;</a:t>
            </a:r>
            <a:endParaRPr dirty="0"/>
          </a:p>
          <a:p>
            <a:pPr>
              <a:lnSpc>
                <a:spcPct val="80000"/>
              </a:lnSpc>
              <a:defRPr/>
            </a:pPr>
            <a:r>
              <a:rPr sz="2400" dirty="0" err="1"/>
              <a:t>если</a:t>
            </a:r>
            <a:r>
              <a:rPr sz="2400" dirty="0"/>
              <a:t> </a:t>
            </a:r>
            <a:r>
              <a:rPr sz="2400" dirty="0" err="1"/>
              <a:t>слово</a:t>
            </a:r>
            <a:r>
              <a:rPr sz="2400" dirty="0"/>
              <a:t> </a:t>
            </a:r>
            <a:r>
              <a:rPr sz="2400" dirty="0" err="1"/>
              <a:t>оканчивается</a:t>
            </a:r>
            <a:r>
              <a:rPr sz="2400" dirty="0"/>
              <a:t> </a:t>
            </a:r>
            <a:r>
              <a:rPr sz="2400" dirty="0" err="1"/>
              <a:t>на</a:t>
            </a:r>
            <a:r>
              <a:rPr sz="2400" dirty="0"/>
              <a:t> </a:t>
            </a:r>
            <a:r>
              <a:rPr sz="2400" i="1" dirty="0" err="1"/>
              <a:t>щий</a:t>
            </a:r>
            <a:r>
              <a:rPr sz="2400" dirty="0"/>
              <a:t>, </a:t>
            </a:r>
            <a:r>
              <a:rPr sz="2400" dirty="0" err="1"/>
              <a:t>то</a:t>
            </a:r>
            <a:r>
              <a:rPr sz="2400" dirty="0"/>
              <a:t> ТП 4;</a:t>
            </a:r>
            <a:endParaRPr dirty="0"/>
          </a:p>
          <a:p>
            <a:pPr>
              <a:lnSpc>
                <a:spcPct val="80000"/>
              </a:lnSpc>
              <a:defRPr/>
            </a:pPr>
            <a:r>
              <a:rPr sz="2400" dirty="0" err="1"/>
              <a:t>если</a:t>
            </a:r>
            <a:r>
              <a:rPr sz="2400" dirty="0"/>
              <a:t> </a:t>
            </a:r>
            <a:r>
              <a:rPr sz="2400" dirty="0" err="1"/>
              <a:t>слово</a:t>
            </a:r>
            <a:r>
              <a:rPr sz="2400" dirty="0"/>
              <a:t> </a:t>
            </a:r>
            <a:r>
              <a:rPr sz="2400" dirty="0" err="1"/>
              <a:t>оканчивается</a:t>
            </a:r>
            <a:r>
              <a:rPr sz="2400" dirty="0"/>
              <a:t> </a:t>
            </a:r>
            <a:r>
              <a:rPr sz="2400" dirty="0" err="1"/>
              <a:t>на</a:t>
            </a:r>
            <a:r>
              <a:rPr sz="2400" dirty="0"/>
              <a:t> </a:t>
            </a:r>
            <a:r>
              <a:rPr sz="2400" i="1" dirty="0" err="1"/>
              <a:t>жий</a:t>
            </a:r>
            <a:r>
              <a:rPr sz="2400" dirty="0"/>
              <a:t>, </a:t>
            </a:r>
            <a:r>
              <a:rPr sz="2400" i="1" dirty="0" err="1"/>
              <a:t>ший</a:t>
            </a:r>
            <a:r>
              <a:rPr sz="2400" dirty="0"/>
              <a:t>, </a:t>
            </a:r>
            <a:r>
              <a:rPr sz="2400" i="1" dirty="0" err="1"/>
              <a:t>чий</a:t>
            </a:r>
            <a:r>
              <a:rPr sz="2400" dirty="0"/>
              <a:t>, </a:t>
            </a:r>
            <a:r>
              <a:rPr sz="2400" dirty="0" err="1"/>
              <a:t>то</a:t>
            </a:r>
            <a:r>
              <a:rPr sz="2400" dirty="0"/>
              <a:t> ТП 4 </a:t>
            </a:r>
            <a:r>
              <a:rPr sz="2400" dirty="0" err="1"/>
              <a:t>или</a:t>
            </a:r>
            <a:r>
              <a:rPr sz="2400" dirty="0"/>
              <a:t> ТП 24;</a:t>
            </a:r>
            <a:endParaRPr dirty="0"/>
          </a:p>
          <a:p>
            <a:pPr>
              <a:lnSpc>
                <a:spcPct val="80000"/>
              </a:lnSpc>
              <a:defRPr/>
            </a:pPr>
            <a:r>
              <a:rPr sz="2400" dirty="0" err="1"/>
              <a:t>если</a:t>
            </a:r>
            <a:r>
              <a:rPr sz="2400" dirty="0"/>
              <a:t> </a:t>
            </a:r>
            <a:r>
              <a:rPr sz="2400" dirty="0" err="1"/>
              <a:t>слово</a:t>
            </a:r>
            <a:r>
              <a:rPr sz="2400" dirty="0"/>
              <a:t> </a:t>
            </a:r>
            <a:r>
              <a:rPr sz="2400" dirty="0" err="1"/>
              <a:t>оканчивается</a:t>
            </a:r>
            <a:r>
              <a:rPr sz="2400" dirty="0"/>
              <a:t> </a:t>
            </a:r>
            <a:r>
              <a:rPr sz="2400" dirty="0" err="1"/>
              <a:t>на</a:t>
            </a:r>
            <a:r>
              <a:rPr sz="2400" dirty="0"/>
              <a:t> </a:t>
            </a:r>
            <a:r>
              <a:rPr sz="2400" i="1" dirty="0" err="1"/>
              <a:t>ий</a:t>
            </a:r>
            <a:r>
              <a:rPr sz="2400" dirty="0"/>
              <a:t>, </a:t>
            </a:r>
            <a:r>
              <a:rPr sz="2400" dirty="0" err="1"/>
              <a:t>то</a:t>
            </a:r>
            <a:r>
              <a:rPr sz="2400" dirty="0"/>
              <a:t> ТП 2 </a:t>
            </a:r>
            <a:r>
              <a:rPr sz="2400" dirty="0" err="1"/>
              <a:t>или</a:t>
            </a:r>
            <a:r>
              <a:rPr sz="2400" dirty="0"/>
              <a:t> ТП 24;</a:t>
            </a:r>
            <a:endParaRPr dirty="0"/>
          </a:p>
          <a:p>
            <a:pPr>
              <a:lnSpc>
                <a:spcPct val="80000"/>
              </a:lnSpc>
              <a:defRPr/>
            </a:pPr>
            <a:r>
              <a:rPr sz="2400" dirty="0" err="1"/>
              <a:t>если</a:t>
            </a:r>
            <a:r>
              <a:rPr sz="2400" dirty="0"/>
              <a:t> </a:t>
            </a:r>
            <a:r>
              <a:rPr sz="2400" dirty="0" err="1"/>
              <a:t>слово</a:t>
            </a:r>
            <a:r>
              <a:rPr sz="2400" dirty="0"/>
              <a:t> </a:t>
            </a:r>
            <a:r>
              <a:rPr sz="2400" dirty="0" err="1"/>
              <a:t>оканчивается</a:t>
            </a:r>
            <a:r>
              <a:rPr sz="2400" dirty="0"/>
              <a:t> </a:t>
            </a:r>
            <a:r>
              <a:rPr sz="2400" dirty="0" err="1"/>
              <a:t>на</a:t>
            </a:r>
            <a:r>
              <a:rPr sz="2400" dirty="0"/>
              <a:t> </a:t>
            </a:r>
            <a:r>
              <a:rPr sz="2400" i="1" dirty="0" err="1"/>
              <a:t>кой</a:t>
            </a:r>
            <a:r>
              <a:rPr sz="2400" dirty="0"/>
              <a:t>, </a:t>
            </a:r>
            <a:r>
              <a:rPr sz="2400" i="1" dirty="0" err="1"/>
              <a:t>гой</a:t>
            </a:r>
            <a:r>
              <a:rPr sz="2400" dirty="0"/>
              <a:t>, </a:t>
            </a:r>
            <a:r>
              <a:rPr sz="2400" i="1" dirty="0" err="1"/>
              <a:t>хой</a:t>
            </a:r>
            <a:r>
              <a:rPr sz="2400" dirty="0"/>
              <a:t>, </a:t>
            </a:r>
            <a:r>
              <a:rPr sz="2400" i="1" dirty="0" err="1"/>
              <a:t>жой</a:t>
            </a:r>
            <a:r>
              <a:rPr sz="2400" dirty="0"/>
              <a:t>, </a:t>
            </a:r>
            <a:r>
              <a:rPr sz="2400" i="1" dirty="0" err="1"/>
              <a:t>шой</a:t>
            </a:r>
            <a:r>
              <a:rPr sz="2400" dirty="0"/>
              <a:t>, </a:t>
            </a:r>
            <a:r>
              <a:rPr sz="2400" i="1" dirty="0" err="1"/>
              <a:t>чой</a:t>
            </a:r>
            <a:r>
              <a:rPr sz="2400" dirty="0"/>
              <a:t>, </a:t>
            </a:r>
            <a:r>
              <a:rPr sz="2400" i="1" dirty="0" err="1"/>
              <a:t>щой</a:t>
            </a:r>
            <a:r>
              <a:rPr sz="2400" dirty="0"/>
              <a:t>, </a:t>
            </a:r>
            <a:r>
              <a:rPr sz="2400" dirty="0" err="1"/>
              <a:t>то</a:t>
            </a:r>
            <a:r>
              <a:rPr sz="2400" dirty="0"/>
              <a:t> ТП 8;</a:t>
            </a:r>
            <a:endParaRPr dirty="0"/>
          </a:p>
          <a:p>
            <a:pPr>
              <a:lnSpc>
                <a:spcPct val="80000"/>
              </a:lnSpc>
              <a:defRPr/>
            </a:pPr>
            <a:r>
              <a:rPr sz="2400" dirty="0" err="1"/>
              <a:t>если</a:t>
            </a:r>
            <a:r>
              <a:rPr sz="2400" dirty="0"/>
              <a:t> </a:t>
            </a:r>
            <a:r>
              <a:rPr sz="2400" dirty="0" err="1"/>
              <a:t>слово</a:t>
            </a:r>
            <a:r>
              <a:rPr sz="2400" dirty="0"/>
              <a:t> </a:t>
            </a:r>
            <a:r>
              <a:rPr sz="2400" dirty="0" err="1"/>
              <a:t>оканчивается</a:t>
            </a:r>
            <a:r>
              <a:rPr sz="2400" dirty="0"/>
              <a:t> </a:t>
            </a:r>
            <a:r>
              <a:rPr sz="2400" dirty="0" err="1"/>
              <a:t>на</a:t>
            </a:r>
            <a:r>
              <a:rPr sz="2400" dirty="0"/>
              <a:t> </a:t>
            </a:r>
            <a:r>
              <a:rPr sz="2400" i="1" dirty="0" err="1"/>
              <a:t>ой</a:t>
            </a:r>
            <a:r>
              <a:rPr sz="2400" dirty="0"/>
              <a:t>, </a:t>
            </a:r>
            <a:r>
              <a:rPr sz="2400" dirty="0" err="1"/>
              <a:t>то</a:t>
            </a:r>
            <a:r>
              <a:rPr sz="2400" dirty="0"/>
              <a:t> ТП 7.</a:t>
            </a:r>
          </a:p>
        </p:txBody>
      </p:sp>
      <p:sp>
        <p:nvSpPr>
          <p:cNvPr id="31746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434254" y="0"/>
            <a:ext cx="109728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sz="3600" dirty="0"/>
              <a:t>Методы, основанные на правилах</a:t>
            </a:r>
            <a:endParaRPr sz="3600" dirty="0"/>
          </a:p>
        </p:txBody>
      </p:sp>
      <p:sp>
        <p:nvSpPr>
          <p:cNvPr id="63492" name="Прямоугольник 3"/>
          <p:cNvSpPr/>
          <p:nvPr/>
        </p:nvSpPr>
        <p:spPr bwMode="auto">
          <a:xfrm>
            <a:off x="5920654" y="5724527"/>
            <a:ext cx="4572000" cy="5842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spcBef>
                <a:spcPts val="0"/>
              </a:spcBef>
              <a:buClr>
                <a:schemeClr val="hlink"/>
              </a:buClr>
              <a:buSzPct val="70000"/>
              <a:buFont typeface="Wingdings"/>
              <a:buChar char="n"/>
              <a:defRPr sz="3200">
                <a:solidFill>
                  <a:schemeClr val="tx1"/>
                </a:solidFill>
                <a:latin typeface="Garamond"/>
              </a:defRPr>
            </a:lvl1pPr>
            <a:lvl2pPr marL="742950" indent="-285750">
              <a:spcBef>
                <a:spcPts val="0"/>
              </a:spcBef>
              <a:buClr>
                <a:schemeClr val="accent2"/>
              </a:buClr>
              <a:buSzPct val="70000"/>
              <a:buFont typeface="Wingdings"/>
              <a:buChar char="n"/>
              <a:defRPr sz="2800">
                <a:solidFill>
                  <a:schemeClr val="tx1"/>
                </a:solidFill>
                <a:latin typeface="Garamond"/>
              </a:defRPr>
            </a:lvl2pPr>
            <a:lvl3pPr marL="1143000" indent="-228600">
              <a:spcBef>
                <a:spcPts val="0"/>
              </a:spcBef>
              <a:buClr>
                <a:schemeClr val="tx2"/>
              </a:buClr>
              <a:buSzPct val="70000"/>
              <a:buFont typeface="Wingdings"/>
              <a:buChar char="n"/>
              <a:defRPr sz="2400">
                <a:solidFill>
                  <a:schemeClr val="tx1"/>
                </a:solidFill>
                <a:latin typeface="Garamond"/>
              </a:defRPr>
            </a:lvl3pPr>
            <a:lvl4pPr marL="1600200" indent="-228600">
              <a:spcBef>
                <a:spcPts val="0"/>
              </a:spcBef>
              <a:buClr>
                <a:schemeClr val="accent2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</a:defRPr>
            </a:lvl4pPr>
            <a:lvl5pPr marL="2057400" indent="-228600">
              <a:spcBef>
                <a:spcPts val="0"/>
              </a:spcBef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</a:defRPr>
            </a:lvl9pPr>
          </a:lstStyle>
          <a:p>
            <a:pPr>
              <a:buClrTx/>
              <a:buSzTx/>
              <a:buNone/>
              <a:defRPr/>
            </a:pPr>
            <a:r>
              <a:rPr sz="1600" dirty="0" err="1"/>
              <a:t>Слайды</a:t>
            </a:r>
            <a:r>
              <a:rPr sz="1600" dirty="0"/>
              <a:t> </a:t>
            </a:r>
            <a:r>
              <a:rPr sz="1600" dirty="0" err="1"/>
              <a:t>заимствованы</a:t>
            </a:r>
            <a:r>
              <a:rPr sz="1600" dirty="0"/>
              <a:t> </a:t>
            </a:r>
            <a:r>
              <a:rPr sz="1600" dirty="0" err="1"/>
              <a:t>из</a:t>
            </a:r>
            <a:r>
              <a:rPr sz="1600" dirty="0"/>
              <a:t> </a:t>
            </a:r>
            <a:r>
              <a:rPr sz="1600" dirty="0" err="1"/>
              <a:t>презентаций</a:t>
            </a:r>
            <a:r>
              <a:rPr sz="1600" dirty="0"/>
              <a:t> </a:t>
            </a:r>
            <a:r>
              <a:rPr sz="1600" dirty="0" err="1"/>
              <a:t>по</a:t>
            </a:r>
            <a:r>
              <a:rPr sz="1600" dirty="0"/>
              <a:t> </a:t>
            </a:r>
            <a:r>
              <a:rPr sz="1600" dirty="0" err="1"/>
              <a:t>компьютерной</a:t>
            </a:r>
            <a:r>
              <a:rPr sz="1600" dirty="0"/>
              <a:t> </a:t>
            </a:r>
            <a:r>
              <a:rPr sz="1600" dirty="0" err="1"/>
              <a:t>морфологии</a:t>
            </a:r>
            <a:r>
              <a:rPr sz="1600" dirty="0"/>
              <a:t> </a:t>
            </a:r>
            <a:r>
              <a:rPr sz="1600" dirty="0" err="1"/>
              <a:t>С.Коваля</a:t>
            </a: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989427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/>
          </p:cNvSpPr>
          <p:nvPr>
            <p:ph idx="1"/>
          </p:nvPr>
        </p:nvSpPr>
        <p:spPr bwMode="auto">
          <a:xfrm>
            <a:off x="599210" y="1782764"/>
            <a:ext cx="10972800" cy="4525963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sz="2400" dirty="0" err="1"/>
              <a:t>Могут</a:t>
            </a:r>
            <a:r>
              <a:rPr sz="2400" dirty="0"/>
              <a:t> </a:t>
            </a:r>
            <a:r>
              <a:rPr sz="2400" dirty="0" err="1"/>
              <a:t>быть</a:t>
            </a:r>
            <a:r>
              <a:rPr sz="2400" dirty="0"/>
              <a:t> </a:t>
            </a:r>
            <a:r>
              <a:rPr sz="2400" dirty="0" err="1"/>
              <a:t>слишком</a:t>
            </a:r>
            <a:r>
              <a:rPr sz="2400" dirty="0"/>
              <a:t> </a:t>
            </a:r>
            <a:r>
              <a:rPr sz="2400" dirty="0" err="1"/>
              <a:t>дробными</a:t>
            </a:r>
            <a:r>
              <a:rPr sz="2400" dirty="0"/>
              <a:t> (</a:t>
            </a:r>
            <a:r>
              <a:rPr sz="2400" dirty="0" err="1"/>
              <a:t>для</a:t>
            </a:r>
            <a:r>
              <a:rPr sz="2400" dirty="0"/>
              <a:t> </a:t>
            </a:r>
            <a:r>
              <a:rPr sz="2400" dirty="0" err="1"/>
              <a:t>обработки</a:t>
            </a:r>
            <a:r>
              <a:rPr sz="2400" dirty="0"/>
              <a:t> </a:t>
            </a:r>
            <a:r>
              <a:rPr sz="2400" dirty="0" err="1"/>
              <a:t>письменного</a:t>
            </a:r>
            <a:r>
              <a:rPr sz="2400" dirty="0"/>
              <a:t> </a:t>
            </a:r>
            <a:r>
              <a:rPr sz="2400" dirty="0" err="1"/>
              <a:t>текста</a:t>
            </a:r>
            <a:r>
              <a:rPr sz="2400" dirty="0"/>
              <a:t>)</a:t>
            </a:r>
            <a:endParaRPr dirty="0"/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sz="2000" dirty="0"/>
              <a:t>		</a:t>
            </a:r>
            <a:r>
              <a:rPr sz="2000" dirty="0" err="1"/>
              <a:t>дол</a:t>
            </a:r>
            <a:r>
              <a:rPr sz="2000" dirty="0"/>
              <a:t> м 1е//1а</a:t>
            </a:r>
            <a:endParaRPr dirty="0"/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sz="2000" dirty="0"/>
              <a:t>		</a:t>
            </a:r>
            <a:r>
              <a:rPr sz="2000" dirty="0" err="1"/>
              <a:t>порт</a:t>
            </a:r>
            <a:r>
              <a:rPr sz="2000" dirty="0"/>
              <a:t> м 1е	</a:t>
            </a:r>
            <a:r>
              <a:rPr sz="2000" dirty="0" err="1"/>
              <a:t>имеют</a:t>
            </a:r>
            <a:r>
              <a:rPr sz="2000" dirty="0"/>
              <a:t> </a:t>
            </a:r>
            <a:r>
              <a:rPr sz="2000" dirty="0" err="1"/>
              <a:t>одинаковый</a:t>
            </a:r>
            <a:r>
              <a:rPr sz="2000" dirty="0"/>
              <a:t> </a:t>
            </a:r>
            <a:r>
              <a:rPr sz="2000" dirty="0" err="1"/>
              <a:t>набор</a:t>
            </a:r>
            <a:r>
              <a:rPr sz="2000" dirty="0"/>
              <a:t> </a:t>
            </a:r>
            <a:r>
              <a:rPr sz="2000" dirty="0" err="1"/>
              <a:t>окончаний</a:t>
            </a:r>
            <a:endParaRPr dirty="0"/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sz="2000" dirty="0"/>
              <a:t>		</a:t>
            </a:r>
            <a:r>
              <a:rPr sz="2000" dirty="0" err="1"/>
              <a:t>клён</a:t>
            </a:r>
            <a:r>
              <a:rPr sz="2000" dirty="0"/>
              <a:t> м 1а</a:t>
            </a:r>
            <a:endParaRPr dirty="0"/>
          </a:p>
          <a:p>
            <a:pPr>
              <a:lnSpc>
                <a:spcPct val="90000"/>
              </a:lnSpc>
              <a:defRPr/>
            </a:pPr>
            <a:r>
              <a:rPr sz="2400" dirty="0" err="1"/>
              <a:t>Могут</a:t>
            </a:r>
            <a:r>
              <a:rPr sz="2400" dirty="0"/>
              <a:t> </a:t>
            </a:r>
            <a:r>
              <a:rPr sz="2400" dirty="0" err="1"/>
              <a:t>быть</a:t>
            </a:r>
            <a:r>
              <a:rPr sz="2400" dirty="0"/>
              <a:t> </a:t>
            </a:r>
            <a:r>
              <a:rPr sz="2400" dirty="0" err="1"/>
              <a:t>недостаточно</a:t>
            </a:r>
            <a:r>
              <a:rPr sz="2400" dirty="0"/>
              <a:t> </a:t>
            </a:r>
            <a:r>
              <a:rPr sz="2400" dirty="0" err="1"/>
              <a:t>точными</a:t>
            </a:r>
            <a:r>
              <a:rPr sz="2400" dirty="0"/>
              <a:t> (</a:t>
            </a:r>
            <a:r>
              <a:rPr sz="2400" dirty="0" err="1"/>
              <a:t>для</a:t>
            </a:r>
            <a:r>
              <a:rPr sz="2400" dirty="0"/>
              <a:t> </a:t>
            </a:r>
            <a:r>
              <a:rPr sz="2400" dirty="0" err="1"/>
              <a:t>некоторых</a:t>
            </a:r>
            <a:r>
              <a:rPr sz="2400" dirty="0"/>
              <a:t> </a:t>
            </a:r>
            <a:r>
              <a:rPr sz="2400" dirty="0" err="1"/>
              <a:t>процедур</a:t>
            </a:r>
            <a:r>
              <a:rPr sz="2400" dirty="0"/>
              <a:t> </a:t>
            </a:r>
            <a:r>
              <a:rPr sz="2400" dirty="0" err="1"/>
              <a:t>компьютерной</a:t>
            </a:r>
            <a:r>
              <a:rPr sz="2400" dirty="0"/>
              <a:t> </a:t>
            </a:r>
            <a:r>
              <a:rPr sz="2400" dirty="0" err="1"/>
              <a:t>морфологии</a:t>
            </a:r>
            <a:r>
              <a:rPr sz="2400" dirty="0"/>
              <a:t>)		</a:t>
            </a:r>
            <a:endParaRPr dirty="0"/>
          </a:p>
          <a:p>
            <a:pPr lvl="2">
              <a:lnSpc>
                <a:spcPct val="90000"/>
              </a:lnSpc>
              <a:buFontTx/>
              <a:buNone/>
              <a:defRPr/>
            </a:pPr>
            <a:r>
              <a:rPr sz="2000" dirty="0"/>
              <a:t>				</a:t>
            </a:r>
            <a:r>
              <a:rPr sz="1600" i="1" dirty="0" err="1"/>
              <a:t>восстановление</a:t>
            </a:r>
            <a:r>
              <a:rPr sz="1600" i="1" dirty="0"/>
              <a:t> </a:t>
            </a:r>
            <a:r>
              <a:rPr sz="1600" i="1" dirty="0" err="1"/>
              <a:t>начальной</a:t>
            </a:r>
            <a:r>
              <a:rPr sz="1600" i="1" dirty="0"/>
              <a:t> </a:t>
            </a:r>
            <a:r>
              <a:rPr sz="1600" i="1" dirty="0" err="1"/>
              <a:t>формы</a:t>
            </a:r>
            <a:r>
              <a:rPr sz="1600" i="1" dirty="0"/>
              <a:t>:</a:t>
            </a:r>
            <a:endParaRPr dirty="0"/>
          </a:p>
          <a:p>
            <a:pPr lvl="2">
              <a:lnSpc>
                <a:spcPct val="90000"/>
              </a:lnSpc>
              <a:buFontTx/>
              <a:buNone/>
              <a:defRPr/>
            </a:pPr>
            <a:r>
              <a:rPr sz="2000" dirty="0" err="1"/>
              <a:t>бугор</a:t>
            </a:r>
            <a:r>
              <a:rPr sz="2000" dirty="0"/>
              <a:t> м 1*b			</a:t>
            </a:r>
            <a:r>
              <a:rPr sz="2000" dirty="0" err="1"/>
              <a:t>бугра</a:t>
            </a:r>
            <a:r>
              <a:rPr sz="2000" dirty="0"/>
              <a:t>: (- </a:t>
            </a:r>
            <a:r>
              <a:rPr sz="2000" dirty="0" err="1"/>
              <a:t>ра</a:t>
            </a:r>
            <a:r>
              <a:rPr sz="2000" dirty="0"/>
              <a:t>), (+ </a:t>
            </a:r>
            <a:r>
              <a:rPr sz="2000" dirty="0" err="1">
                <a:solidFill>
                  <a:schemeClr val="hlink"/>
                </a:solidFill>
              </a:rPr>
              <a:t>о</a:t>
            </a:r>
            <a:r>
              <a:rPr sz="2000" dirty="0" err="1"/>
              <a:t>р</a:t>
            </a:r>
            <a:r>
              <a:rPr sz="2000" dirty="0"/>
              <a:t>)</a:t>
            </a:r>
            <a:endParaRPr dirty="0"/>
          </a:p>
          <a:p>
            <a:pPr lvl="2">
              <a:lnSpc>
                <a:spcPct val="90000"/>
              </a:lnSpc>
              <a:buFontTx/>
              <a:buNone/>
              <a:defRPr/>
            </a:pPr>
            <a:r>
              <a:rPr sz="2000" dirty="0" err="1"/>
              <a:t>котёл</a:t>
            </a:r>
            <a:r>
              <a:rPr sz="2000" dirty="0"/>
              <a:t> м 1*b			</a:t>
            </a:r>
            <a:r>
              <a:rPr sz="2000" dirty="0" err="1"/>
              <a:t>котла</a:t>
            </a:r>
            <a:r>
              <a:rPr sz="2000" dirty="0"/>
              <a:t>: (- </a:t>
            </a:r>
            <a:r>
              <a:rPr sz="2000" dirty="0" err="1"/>
              <a:t>ла</a:t>
            </a:r>
            <a:r>
              <a:rPr sz="2000" dirty="0"/>
              <a:t>), (+ </a:t>
            </a:r>
            <a:r>
              <a:rPr sz="2000" dirty="0" err="1">
                <a:solidFill>
                  <a:schemeClr val="hlink"/>
                </a:solidFill>
              </a:rPr>
              <a:t>ё</a:t>
            </a:r>
            <a:r>
              <a:rPr sz="2000" dirty="0" err="1"/>
              <a:t>л</a:t>
            </a:r>
            <a:r>
              <a:rPr sz="2000" dirty="0"/>
              <a:t>)</a:t>
            </a:r>
            <a:endParaRPr dirty="0"/>
          </a:p>
          <a:p>
            <a:pPr lvl="2">
              <a:lnSpc>
                <a:spcPct val="90000"/>
              </a:lnSpc>
              <a:buFontTx/>
              <a:buNone/>
              <a:defRPr/>
            </a:pPr>
            <a:r>
              <a:rPr sz="2000" dirty="0" err="1"/>
              <a:t>псалом</a:t>
            </a:r>
            <a:r>
              <a:rPr sz="2000" dirty="0"/>
              <a:t> м 1*b			</a:t>
            </a:r>
            <a:r>
              <a:rPr sz="2000" dirty="0" err="1"/>
              <a:t>псалма</a:t>
            </a:r>
            <a:r>
              <a:rPr sz="2000" dirty="0"/>
              <a:t>: (- </a:t>
            </a:r>
            <a:r>
              <a:rPr sz="2000" dirty="0" err="1"/>
              <a:t>ма</a:t>
            </a:r>
            <a:r>
              <a:rPr sz="2000" dirty="0"/>
              <a:t>), (+ </a:t>
            </a:r>
            <a:r>
              <a:rPr sz="2000" dirty="0" err="1">
                <a:solidFill>
                  <a:schemeClr val="hlink"/>
                </a:solidFill>
              </a:rPr>
              <a:t>о</a:t>
            </a:r>
            <a:r>
              <a:rPr sz="2000" dirty="0" err="1"/>
              <a:t>м</a:t>
            </a:r>
            <a:r>
              <a:rPr sz="2000" dirty="0"/>
              <a:t>)</a:t>
            </a:r>
            <a:endParaRPr dirty="0"/>
          </a:p>
          <a:p>
            <a:pPr lvl="2">
              <a:lnSpc>
                <a:spcPct val="90000"/>
              </a:lnSpc>
              <a:buFontTx/>
              <a:buNone/>
              <a:defRPr/>
            </a:pPr>
            <a:r>
              <a:rPr sz="2000" dirty="0" err="1"/>
              <a:t>сон</a:t>
            </a:r>
            <a:r>
              <a:rPr sz="2000" dirty="0"/>
              <a:t> м 1*b			</a:t>
            </a:r>
            <a:r>
              <a:rPr sz="2000" dirty="0" err="1"/>
              <a:t>сна</a:t>
            </a:r>
            <a:r>
              <a:rPr sz="2000" dirty="0"/>
              <a:t>: (- </a:t>
            </a:r>
            <a:r>
              <a:rPr sz="2000" dirty="0" err="1"/>
              <a:t>на</a:t>
            </a:r>
            <a:r>
              <a:rPr sz="2000" dirty="0"/>
              <a:t>), (+ </a:t>
            </a:r>
            <a:r>
              <a:rPr sz="2000" dirty="0" err="1">
                <a:solidFill>
                  <a:schemeClr val="hlink"/>
                </a:solidFill>
              </a:rPr>
              <a:t>о</a:t>
            </a:r>
            <a:r>
              <a:rPr sz="2000" dirty="0" err="1"/>
              <a:t>н</a:t>
            </a:r>
            <a:r>
              <a:rPr sz="2000" dirty="0"/>
              <a:t>)</a:t>
            </a:r>
            <a:endParaRPr dirty="0"/>
          </a:p>
          <a:p>
            <a:pPr lvl="2">
              <a:lnSpc>
                <a:spcPct val="90000"/>
              </a:lnSpc>
              <a:buFontTx/>
              <a:buNone/>
              <a:defRPr/>
            </a:pPr>
            <a:r>
              <a:rPr sz="2000" dirty="0" err="1"/>
              <a:t>хребет</a:t>
            </a:r>
            <a:r>
              <a:rPr sz="2000" dirty="0"/>
              <a:t> м 1*b			</a:t>
            </a:r>
            <a:r>
              <a:rPr sz="2000" dirty="0" err="1"/>
              <a:t>хребта</a:t>
            </a:r>
            <a:r>
              <a:rPr sz="2000" dirty="0"/>
              <a:t>: (- </a:t>
            </a:r>
            <a:r>
              <a:rPr sz="2000" dirty="0" err="1"/>
              <a:t>та</a:t>
            </a:r>
            <a:r>
              <a:rPr sz="2000" dirty="0"/>
              <a:t>), (+ </a:t>
            </a:r>
            <a:r>
              <a:rPr sz="2000" dirty="0" err="1">
                <a:solidFill>
                  <a:schemeClr val="hlink"/>
                </a:solidFill>
              </a:rPr>
              <a:t>е</a:t>
            </a:r>
            <a:r>
              <a:rPr sz="2000" dirty="0" err="1"/>
              <a:t>т</a:t>
            </a:r>
            <a:r>
              <a:rPr sz="2000" dirty="0"/>
              <a:t>)</a:t>
            </a:r>
            <a:endParaRPr dirty="0"/>
          </a:p>
        </p:txBody>
      </p:sp>
      <p:sp>
        <p:nvSpPr>
          <p:cNvPr id="13314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1219200" y="-69054"/>
            <a:ext cx="109728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ru-RU" sz="3600" dirty="0"/>
              <a:t>Методы, основанные на правилах: использование словаря</a:t>
            </a:r>
            <a:endParaRPr sz="3600" dirty="0"/>
          </a:p>
        </p:txBody>
      </p:sp>
      <p:sp>
        <p:nvSpPr>
          <p:cNvPr id="65540" name="AutoShape 4"/>
          <p:cNvSpPr/>
          <p:nvPr/>
        </p:nvSpPr>
        <p:spPr bwMode="auto">
          <a:xfrm>
            <a:off x="4648200" y="2057400"/>
            <a:ext cx="76200" cy="838200"/>
          </a:xfrm>
          <a:prstGeom prst="rightBrace">
            <a:avLst>
              <a:gd name="adj1" fmla="val 9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ts val="0"/>
              </a:spcBef>
              <a:buClr>
                <a:schemeClr val="hlink"/>
              </a:buClr>
              <a:buSzPct val="70000"/>
              <a:buFont typeface="Wingdings"/>
              <a:buChar char="n"/>
              <a:defRPr sz="3200">
                <a:solidFill>
                  <a:schemeClr val="tx1"/>
                </a:solidFill>
                <a:latin typeface="Garamond"/>
              </a:defRPr>
            </a:lvl1pPr>
            <a:lvl2pPr marL="742950" indent="-285750">
              <a:spcBef>
                <a:spcPts val="0"/>
              </a:spcBef>
              <a:buClr>
                <a:schemeClr val="accent2"/>
              </a:buClr>
              <a:buSzPct val="70000"/>
              <a:buFont typeface="Wingdings"/>
              <a:buChar char="n"/>
              <a:defRPr sz="2800">
                <a:solidFill>
                  <a:schemeClr val="tx1"/>
                </a:solidFill>
                <a:latin typeface="Garamond"/>
              </a:defRPr>
            </a:lvl2pPr>
            <a:lvl3pPr marL="1143000" indent="-228600">
              <a:spcBef>
                <a:spcPts val="0"/>
              </a:spcBef>
              <a:buClr>
                <a:schemeClr val="tx2"/>
              </a:buClr>
              <a:buSzPct val="70000"/>
              <a:buFont typeface="Wingdings"/>
              <a:buChar char="n"/>
              <a:defRPr sz="2400">
                <a:solidFill>
                  <a:schemeClr val="tx1"/>
                </a:solidFill>
                <a:latin typeface="Garamond"/>
              </a:defRPr>
            </a:lvl3pPr>
            <a:lvl4pPr marL="1600200" indent="-228600">
              <a:spcBef>
                <a:spcPts val="0"/>
              </a:spcBef>
              <a:buClr>
                <a:schemeClr val="accent2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</a:defRPr>
            </a:lvl4pPr>
            <a:lvl5pPr marL="2057400" indent="-228600">
              <a:spcBef>
                <a:spcPts val="0"/>
              </a:spcBef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</a:defRPr>
            </a:lvl9pPr>
          </a:lstStyle>
          <a:p>
            <a:pPr>
              <a:buClrTx/>
              <a:buSzTx/>
              <a:buNone/>
              <a:defRPr/>
            </a:pPr>
            <a:endParaRPr sz="1800"/>
          </a:p>
        </p:txBody>
      </p:sp>
      <p:sp>
        <p:nvSpPr>
          <p:cNvPr id="65541" name="Прямоугольник 4"/>
          <p:cNvSpPr/>
          <p:nvPr/>
        </p:nvSpPr>
        <p:spPr bwMode="auto">
          <a:xfrm>
            <a:off x="6492154" y="5724527"/>
            <a:ext cx="4572000" cy="5842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spcBef>
                <a:spcPts val="0"/>
              </a:spcBef>
              <a:buClr>
                <a:schemeClr val="hlink"/>
              </a:buClr>
              <a:buSzPct val="70000"/>
              <a:buFont typeface="Wingdings"/>
              <a:buChar char="n"/>
              <a:defRPr sz="3200">
                <a:solidFill>
                  <a:schemeClr val="tx1"/>
                </a:solidFill>
                <a:latin typeface="Garamond"/>
              </a:defRPr>
            </a:lvl1pPr>
            <a:lvl2pPr marL="742950" indent="-285750">
              <a:spcBef>
                <a:spcPts val="0"/>
              </a:spcBef>
              <a:buClr>
                <a:schemeClr val="accent2"/>
              </a:buClr>
              <a:buSzPct val="70000"/>
              <a:buFont typeface="Wingdings"/>
              <a:buChar char="n"/>
              <a:defRPr sz="2800">
                <a:solidFill>
                  <a:schemeClr val="tx1"/>
                </a:solidFill>
                <a:latin typeface="Garamond"/>
              </a:defRPr>
            </a:lvl2pPr>
            <a:lvl3pPr marL="1143000" indent="-228600">
              <a:spcBef>
                <a:spcPts val="0"/>
              </a:spcBef>
              <a:buClr>
                <a:schemeClr val="tx2"/>
              </a:buClr>
              <a:buSzPct val="70000"/>
              <a:buFont typeface="Wingdings"/>
              <a:buChar char="n"/>
              <a:defRPr sz="2400">
                <a:solidFill>
                  <a:schemeClr val="tx1"/>
                </a:solidFill>
                <a:latin typeface="Garamond"/>
              </a:defRPr>
            </a:lvl3pPr>
            <a:lvl4pPr marL="1600200" indent="-228600">
              <a:spcBef>
                <a:spcPts val="0"/>
              </a:spcBef>
              <a:buClr>
                <a:schemeClr val="accent2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</a:defRPr>
            </a:lvl4pPr>
            <a:lvl5pPr marL="2057400" indent="-228600">
              <a:spcBef>
                <a:spcPts val="0"/>
              </a:spcBef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</a:defRPr>
            </a:lvl9pPr>
          </a:lstStyle>
          <a:p>
            <a:pPr>
              <a:buClrTx/>
              <a:buSzTx/>
              <a:buNone/>
              <a:defRPr/>
            </a:pPr>
            <a:r>
              <a:rPr sz="1600" dirty="0" err="1"/>
              <a:t>Слайды</a:t>
            </a:r>
            <a:r>
              <a:rPr sz="1600" dirty="0"/>
              <a:t> </a:t>
            </a:r>
            <a:r>
              <a:rPr sz="1600" dirty="0" err="1"/>
              <a:t>заимствованы</a:t>
            </a:r>
            <a:r>
              <a:rPr sz="1600" dirty="0"/>
              <a:t> </a:t>
            </a:r>
            <a:r>
              <a:rPr sz="1600" dirty="0" err="1"/>
              <a:t>из</a:t>
            </a:r>
            <a:r>
              <a:rPr sz="1600" dirty="0"/>
              <a:t> </a:t>
            </a:r>
            <a:r>
              <a:rPr sz="1600" dirty="0" err="1"/>
              <a:t>презентаций</a:t>
            </a:r>
            <a:r>
              <a:rPr sz="1600" dirty="0"/>
              <a:t> </a:t>
            </a:r>
            <a:r>
              <a:rPr sz="1600" dirty="0" err="1"/>
              <a:t>по</a:t>
            </a:r>
            <a:r>
              <a:rPr sz="1600" dirty="0"/>
              <a:t> </a:t>
            </a:r>
            <a:r>
              <a:rPr sz="1600" dirty="0" err="1"/>
              <a:t>компьютерной</a:t>
            </a:r>
            <a:r>
              <a:rPr sz="1600" dirty="0"/>
              <a:t> </a:t>
            </a:r>
            <a:r>
              <a:rPr sz="1600" dirty="0" err="1"/>
              <a:t>морфологии</a:t>
            </a:r>
            <a:r>
              <a:rPr sz="1600" dirty="0"/>
              <a:t> </a:t>
            </a:r>
            <a:r>
              <a:rPr sz="1600" dirty="0" err="1"/>
              <a:t>С.Коваля</a:t>
            </a: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859725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/>
          </p:cNvSpPr>
          <p:nvPr>
            <p:ph idx="1"/>
          </p:nvPr>
        </p:nvSpPr>
        <p:spPr bwMode="auto">
          <a:xfrm>
            <a:off x="131618" y="1417638"/>
            <a:ext cx="10972800" cy="4525963"/>
          </a:xfrm>
        </p:spPr>
        <p:txBody>
          <a:bodyPr/>
          <a:lstStyle/>
          <a:p>
            <a:pPr>
              <a:defRPr/>
            </a:pPr>
            <a:r>
              <a:rPr lang="ru-RU" sz="2400" dirty="0"/>
              <a:t>АОТ</a:t>
            </a:r>
          </a:p>
          <a:p>
            <a:pPr marL="0" indent="0">
              <a:buNone/>
              <a:defRPr/>
            </a:pPr>
            <a:endParaRPr lang="ru-RU" sz="2400" dirty="0"/>
          </a:p>
          <a:p>
            <a:pPr>
              <a:defRPr/>
            </a:pPr>
            <a:endParaRPr sz="2400" dirty="0"/>
          </a:p>
        </p:txBody>
      </p:sp>
      <p:sp>
        <p:nvSpPr>
          <p:cNvPr id="14338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1219200" y="0"/>
            <a:ext cx="109728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ru-RU" dirty="0" err="1"/>
              <a:t>Правиловые</a:t>
            </a:r>
            <a:r>
              <a:rPr lang="ru-RU" dirty="0"/>
              <a:t> методы: </a:t>
            </a:r>
            <a:br>
              <a:rPr lang="ru-RU" dirty="0"/>
            </a:br>
            <a:r>
              <a:rPr lang="ru-RU" dirty="0"/>
              <a:t>предсказание незнакомых словоформ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7302" y="1637867"/>
            <a:ext cx="8725333" cy="447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842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>
              <a:buNone/>
              <a:defRPr/>
            </a:pPr>
            <a:r>
              <a:rPr lang="ru-RU" sz="2400" dirty="0"/>
              <a:t>НЕДОСТАТКИ СЛОВАРЯ ЗАЛИЗНЯКА</a:t>
            </a:r>
          </a:p>
          <a:p>
            <a:pPr>
              <a:defRPr/>
            </a:pPr>
            <a:r>
              <a:rPr sz="2400" dirty="0" err="1"/>
              <a:t>сложная</a:t>
            </a:r>
            <a:r>
              <a:rPr sz="2400" dirty="0"/>
              <a:t> </a:t>
            </a:r>
            <a:r>
              <a:rPr sz="2400" dirty="0" err="1"/>
              <a:t>структура</a:t>
            </a:r>
            <a:r>
              <a:rPr sz="2400" dirty="0"/>
              <a:t> </a:t>
            </a:r>
            <a:r>
              <a:rPr sz="2400" dirty="0" err="1"/>
              <a:t>словоизменительной</a:t>
            </a:r>
            <a:r>
              <a:rPr sz="2400" dirty="0"/>
              <a:t> </a:t>
            </a:r>
            <a:r>
              <a:rPr sz="2400" dirty="0" err="1"/>
              <a:t>характеристики</a:t>
            </a:r>
            <a:endParaRPr dirty="0"/>
          </a:p>
          <a:p>
            <a:pPr>
              <a:defRPr/>
            </a:pPr>
            <a:endParaRPr sz="2400" dirty="0"/>
          </a:p>
          <a:p>
            <a:pPr>
              <a:defRPr/>
            </a:pPr>
            <a:r>
              <a:rPr sz="2400" dirty="0" err="1"/>
              <a:t>формальная</a:t>
            </a:r>
            <a:r>
              <a:rPr sz="2400" dirty="0"/>
              <a:t> «</a:t>
            </a:r>
            <a:r>
              <a:rPr sz="2400" dirty="0" err="1"/>
              <a:t>вседозволенность</a:t>
            </a:r>
            <a:r>
              <a:rPr sz="2400" dirty="0"/>
              <a:t>» (</a:t>
            </a:r>
            <a:r>
              <a:rPr sz="2400" dirty="0" err="1"/>
              <a:t>свобода</a:t>
            </a:r>
            <a:r>
              <a:rPr sz="2400" dirty="0"/>
              <a:t> </a:t>
            </a:r>
            <a:r>
              <a:rPr sz="2400" dirty="0" err="1"/>
              <a:t>образования</a:t>
            </a:r>
            <a:r>
              <a:rPr sz="2400" dirty="0"/>
              <a:t> </a:t>
            </a:r>
            <a:r>
              <a:rPr sz="2400" dirty="0" err="1"/>
              <a:t>форм</a:t>
            </a:r>
            <a:r>
              <a:rPr sz="2400" dirty="0"/>
              <a:t> </a:t>
            </a:r>
            <a:r>
              <a:rPr sz="2400" dirty="0" err="1"/>
              <a:t>множественного</a:t>
            </a:r>
            <a:r>
              <a:rPr sz="2400" dirty="0"/>
              <a:t> </a:t>
            </a:r>
            <a:r>
              <a:rPr sz="2400" dirty="0" err="1"/>
              <a:t>числа</a:t>
            </a:r>
            <a:r>
              <a:rPr sz="2400" dirty="0"/>
              <a:t> - </a:t>
            </a:r>
            <a:r>
              <a:rPr sz="2400" i="1" dirty="0" err="1"/>
              <a:t>вреды</a:t>
            </a:r>
            <a:r>
              <a:rPr sz="2400" i="1" dirty="0"/>
              <a:t>, </a:t>
            </a:r>
            <a:r>
              <a:rPr sz="2400" i="1" dirty="0" err="1"/>
              <a:t>зарезы</a:t>
            </a:r>
            <a:r>
              <a:rPr sz="2400" i="1" dirty="0"/>
              <a:t>, </a:t>
            </a:r>
            <a:r>
              <a:rPr lang="ru-RU" sz="2400" i="1" dirty="0"/>
              <a:t>при </a:t>
            </a:r>
            <a:r>
              <a:rPr lang="ru-RU" sz="2400" dirty="0"/>
              <a:t>от </a:t>
            </a:r>
            <a:r>
              <a:rPr lang="ru-RU" sz="2400" i="1" dirty="0"/>
              <a:t>переть</a:t>
            </a:r>
            <a:r>
              <a:rPr sz="2400" dirty="0"/>
              <a:t>, </a:t>
            </a:r>
            <a:r>
              <a:rPr sz="2400" dirty="0" err="1"/>
              <a:t>кратких</a:t>
            </a:r>
            <a:r>
              <a:rPr sz="2400" dirty="0"/>
              <a:t> </a:t>
            </a:r>
            <a:r>
              <a:rPr sz="2400" dirty="0" err="1"/>
              <a:t>форм</a:t>
            </a:r>
            <a:r>
              <a:rPr sz="2400" dirty="0"/>
              <a:t> - </a:t>
            </a:r>
            <a:r>
              <a:rPr sz="2400" i="1" dirty="0" err="1"/>
              <a:t>бегл</a:t>
            </a:r>
            <a:r>
              <a:rPr sz="2400" i="1" dirty="0"/>
              <a:t>, </a:t>
            </a:r>
            <a:r>
              <a:rPr sz="2400" i="1" dirty="0" err="1"/>
              <a:t>кредитово</a:t>
            </a:r>
            <a:r>
              <a:rPr sz="2400" i="1" dirty="0"/>
              <a:t>, </a:t>
            </a:r>
            <a:r>
              <a:rPr sz="2400" i="1" dirty="0" err="1"/>
              <a:t>соляны</a:t>
            </a:r>
            <a:r>
              <a:rPr sz="2400" i="1" dirty="0"/>
              <a:t>,</a:t>
            </a:r>
            <a:r>
              <a:rPr sz="2400" dirty="0"/>
              <a:t> </a:t>
            </a:r>
            <a:r>
              <a:rPr sz="2400" dirty="0" err="1"/>
              <a:t>сравнительной</a:t>
            </a:r>
            <a:r>
              <a:rPr sz="2400" dirty="0"/>
              <a:t> </a:t>
            </a:r>
            <a:r>
              <a:rPr sz="2400" dirty="0" err="1"/>
              <a:t>степени</a:t>
            </a:r>
            <a:r>
              <a:rPr sz="2400" dirty="0"/>
              <a:t> - </a:t>
            </a:r>
            <a:r>
              <a:rPr sz="2400" i="1" dirty="0" err="1"/>
              <a:t>тяжелораненее</a:t>
            </a:r>
            <a:r>
              <a:rPr sz="2400" i="1" dirty="0"/>
              <a:t>, </a:t>
            </a:r>
            <a:r>
              <a:rPr sz="2400" i="1" dirty="0" err="1"/>
              <a:t>убитее</a:t>
            </a:r>
            <a:r>
              <a:rPr sz="2400" i="1" dirty="0"/>
              <a:t>, </a:t>
            </a:r>
            <a:r>
              <a:rPr sz="2400" i="1" dirty="0" err="1"/>
              <a:t>изюбревее</a:t>
            </a:r>
            <a:r>
              <a:rPr sz="2400" dirty="0"/>
              <a:t>)</a:t>
            </a:r>
            <a:endParaRPr dirty="0"/>
          </a:p>
          <a:p>
            <a:pPr>
              <a:defRPr/>
            </a:pPr>
            <a:endParaRPr sz="2400" dirty="0"/>
          </a:p>
          <a:p>
            <a:pPr>
              <a:defRPr/>
            </a:pPr>
            <a:r>
              <a:rPr sz="2400" dirty="0" err="1"/>
              <a:t>неполнота</a:t>
            </a:r>
            <a:r>
              <a:rPr sz="2400" dirty="0"/>
              <a:t> </a:t>
            </a:r>
            <a:r>
              <a:rPr sz="2400" dirty="0" err="1"/>
              <a:t>словника</a:t>
            </a:r>
            <a:endParaRPr dirty="0"/>
          </a:p>
          <a:p>
            <a:pPr>
              <a:defRPr/>
            </a:pPr>
            <a:endParaRPr sz="2400" dirty="0"/>
          </a:p>
        </p:txBody>
      </p:sp>
      <p:sp>
        <p:nvSpPr>
          <p:cNvPr id="14338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498764" y="0"/>
            <a:ext cx="10972800" cy="1143000"/>
          </a:xfrm>
        </p:spPr>
        <p:txBody>
          <a:bodyPr/>
          <a:lstStyle/>
          <a:p>
            <a:pPr>
              <a:defRPr/>
            </a:pPr>
            <a:r>
              <a:rPr lang="ru-RU" dirty="0"/>
              <a:t>Словарные методы</a:t>
            </a:r>
            <a:endParaRPr dirty="0"/>
          </a:p>
        </p:txBody>
      </p:sp>
      <p:sp>
        <p:nvSpPr>
          <p:cNvPr id="67588" name="Прямоугольник 3"/>
          <p:cNvSpPr/>
          <p:nvPr/>
        </p:nvSpPr>
        <p:spPr bwMode="auto">
          <a:xfrm>
            <a:off x="6096000" y="5338618"/>
            <a:ext cx="4572000" cy="5842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spcBef>
                <a:spcPts val="0"/>
              </a:spcBef>
              <a:buClr>
                <a:schemeClr val="hlink"/>
              </a:buClr>
              <a:buSzPct val="70000"/>
              <a:buFont typeface="Wingdings"/>
              <a:buChar char="n"/>
              <a:defRPr sz="3200">
                <a:solidFill>
                  <a:schemeClr val="tx1"/>
                </a:solidFill>
                <a:latin typeface="Garamond"/>
              </a:defRPr>
            </a:lvl1pPr>
            <a:lvl2pPr marL="742950" indent="-285750">
              <a:spcBef>
                <a:spcPts val="0"/>
              </a:spcBef>
              <a:buClr>
                <a:schemeClr val="accent2"/>
              </a:buClr>
              <a:buSzPct val="70000"/>
              <a:buFont typeface="Wingdings"/>
              <a:buChar char="n"/>
              <a:defRPr sz="2800">
                <a:solidFill>
                  <a:schemeClr val="tx1"/>
                </a:solidFill>
                <a:latin typeface="Garamond"/>
              </a:defRPr>
            </a:lvl2pPr>
            <a:lvl3pPr marL="1143000" indent="-228600">
              <a:spcBef>
                <a:spcPts val="0"/>
              </a:spcBef>
              <a:buClr>
                <a:schemeClr val="tx2"/>
              </a:buClr>
              <a:buSzPct val="70000"/>
              <a:buFont typeface="Wingdings"/>
              <a:buChar char="n"/>
              <a:defRPr sz="2400">
                <a:solidFill>
                  <a:schemeClr val="tx1"/>
                </a:solidFill>
                <a:latin typeface="Garamond"/>
              </a:defRPr>
            </a:lvl3pPr>
            <a:lvl4pPr marL="1600200" indent="-228600">
              <a:spcBef>
                <a:spcPts val="0"/>
              </a:spcBef>
              <a:buClr>
                <a:schemeClr val="accent2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</a:defRPr>
            </a:lvl4pPr>
            <a:lvl5pPr marL="2057400" indent="-228600">
              <a:spcBef>
                <a:spcPts val="0"/>
              </a:spcBef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</a:defRPr>
            </a:lvl9pPr>
          </a:lstStyle>
          <a:p>
            <a:pPr>
              <a:buClrTx/>
              <a:buSzTx/>
              <a:buNone/>
              <a:defRPr/>
            </a:pPr>
            <a:r>
              <a:rPr sz="1600" dirty="0" err="1"/>
              <a:t>Слайды</a:t>
            </a:r>
            <a:r>
              <a:rPr sz="1600" dirty="0"/>
              <a:t> </a:t>
            </a:r>
            <a:r>
              <a:rPr sz="1600" dirty="0" err="1"/>
              <a:t>заимствованы</a:t>
            </a:r>
            <a:r>
              <a:rPr sz="1600" dirty="0"/>
              <a:t> </a:t>
            </a:r>
            <a:r>
              <a:rPr sz="1600" dirty="0" err="1"/>
              <a:t>из</a:t>
            </a:r>
            <a:r>
              <a:rPr sz="1600" dirty="0"/>
              <a:t> </a:t>
            </a:r>
            <a:r>
              <a:rPr sz="1600" dirty="0" err="1"/>
              <a:t>презентаций</a:t>
            </a:r>
            <a:r>
              <a:rPr sz="1600" dirty="0"/>
              <a:t> </a:t>
            </a:r>
            <a:r>
              <a:rPr sz="1600" dirty="0" err="1"/>
              <a:t>по</a:t>
            </a:r>
            <a:r>
              <a:rPr sz="1600" dirty="0"/>
              <a:t> </a:t>
            </a:r>
            <a:r>
              <a:rPr sz="1600" dirty="0" err="1"/>
              <a:t>компьютерной</a:t>
            </a:r>
            <a:r>
              <a:rPr sz="1600" dirty="0"/>
              <a:t> </a:t>
            </a:r>
            <a:r>
              <a:rPr sz="1600" dirty="0" err="1"/>
              <a:t>морфологии</a:t>
            </a:r>
            <a:r>
              <a:rPr sz="1600" dirty="0"/>
              <a:t> </a:t>
            </a:r>
            <a:r>
              <a:rPr sz="1600" dirty="0" err="1"/>
              <a:t>С.Коваля</a:t>
            </a: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4266614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со словарем словоформ (лучше, появился, когда проблема ограничения памяти была снята)</a:t>
            </a:r>
          </a:p>
          <a:p>
            <a:r>
              <a:rPr lang="ru-RU" dirty="0"/>
              <a:t>со словарем основ (</a:t>
            </a:r>
            <a:r>
              <a:rPr lang="ru-RU" i="1" dirty="0"/>
              <a:t>бег-беж воз-</a:t>
            </a:r>
            <a:r>
              <a:rPr lang="ru-RU" i="1" dirty="0" err="1"/>
              <a:t>вож</a:t>
            </a:r>
            <a:r>
              <a:rPr lang="ru-RU" i="1" dirty="0"/>
              <a:t>-</a:t>
            </a:r>
            <a:r>
              <a:rPr lang="ru-RU" i="1" dirty="0" err="1"/>
              <a:t>вожд</a:t>
            </a:r>
            <a:r>
              <a:rPr lang="ru-RU" dirty="0"/>
              <a:t>… ) был нужен, когда память машин была ограничена, </a:t>
            </a:r>
            <a:r>
              <a:rPr lang="ru-RU" i="1" dirty="0"/>
              <a:t>стек – стек, стечь, стекло, стечь, стеклами, стеками </a:t>
            </a:r>
            <a:r>
              <a:rPr lang="ru-RU" dirty="0"/>
              <a:t>– минус – много шума)</a:t>
            </a:r>
            <a:endParaRPr lang="ru-RU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53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146282" y="268721"/>
            <a:ext cx="8731682" cy="622300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ru-RU" altLang="en-US" sz="3600" dirty="0"/>
              <a:t>Словарные методы</a:t>
            </a:r>
          </a:p>
        </p:txBody>
      </p:sp>
    </p:spTree>
    <p:extLst>
      <p:ext uri="{BB962C8B-B14F-4D97-AF65-F5344CB8AC3E}">
        <p14:creationId xmlns:p14="http://schemas.microsoft.com/office/powerpoint/2010/main" val="4085915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473" y="1332346"/>
            <a:ext cx="10972800" cy="4525963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AutoNum type="arabicPeriod"/>
            </a:pP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Введение</a:t>
            </a:r>
          </a:p>
          <a:p>
            <a:pPr marL="514350" indent="-514350">
              <a:buAutoNum type="arabicPeriod"/>
            </a:pP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Лингвистические данные </a:t>
            </a:r>
          </a:p>
          <a:p>
            <a:pPr marL="514350" indent="-514350">
              <a:buAutoNum type="arabicPeriod"/>
            </a:pP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Методы морфологической разметки</a:t>
            </a:r>
          </a:p>
          <a:p>
            <a:pPr marL="514350" indent="-514350">
              <a:buAutoNum type="arabicPeriod"/>
            </a:pP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Классические методы:</a:t>
            </a:r>
          </a:p>
          <a:p>
            <a:pPr marL="400050" lvl="1" indent="0">
              <a:buNone/>
            </a:pP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4.1. Метод Эрика </a:t>
            </a:r>
            <a:r>
              <a:rPr lang="ru-RU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Брилла</a:t>
            </a: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: автоматическое извлечение правил</a:t>
            </a:r>
          </a:p>
          <a:p>
            <a:pPr marL="400050" lvl="1" indent="0">
              <a:buNone/>
            </a:pP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4.2. Скрытые </a:t>
            </a:r>
            <a:r>
              <a:rPr lang="ru-RU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марковские</a:t>
            </a: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 модели</a:t>
            </a:r>
          </a:p>
          <a:p>
            <a:pPr marL="400050" lvl="1" indent="0">
              <a:buNone/>
            </a:pP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4.3. Другие методы</a:t>
            </a:r>
          </a:p>
          <a:p>
            <a:pPr marL="0" indent="0">
              <a:buNone/>
            </a:pP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5. Современные подходы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: </a:t>
            </a: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применение нейронных сетей 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6. </a:t>
            </a: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Методы оценивания</a:t>
            </a:r>
          </a:p>
          <a:p>
            <a:pPr marL="0" indent="0">
              <a:buNone/>
            </a:pP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7. Типы омонимии. Проблемы автоматической морфологической разметки</a:t>
            </a:r>
          </a:p>
          <a:p>
            <a:pPr marL="0" indent="0">
              <a:buNone/>
            </a:pP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8. Готовые решения для русского</a:t>
            </a:r>
          </a:p>
        </p:txBody>
      </p:sp>
      <p:sp>
        <p:nvSpPr>
          <p:cNvPr id="153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716463" y="231775"/>
            <a:ext cx="7475537" cy="622300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ru-RU" altLang="en-US" sz="3600" dirty="0"/>
              <a:t>План</a:t>
            </a:r>
          </a:p>
        </p:txBody>
      </p:sp>
    </p:spTree>
    <p:extLst>
      <p:ext uri="{BB962C8B-B14F-4D97-AF65-F5344CB8AC3E}">
        <p14:creationId xmlns:p14="http://schemas.microsoft.com/office/powerpoint/2010/main" val="339966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(</a:t>
            </a:r>
            <a:r>
              <a:rPr lang="en-US" b="1" dirty="0" err="1"/>
              <a:t>OpenCorpora</a:t>
            </a:r>
            <a:r>
              <a:rPr lang="en-US" b="1" dirty="0"/>
              <a:t> — </a:t>
            </a:r>
            <a:r>
              <a:rPr lang="ru-RU" b="1" dirty="0"/>
              <a:t>обработанный словарь АОТ)</a:t>
            </a:r>
          </a:p>
          <a:p>
            <a:r>
              <a:rPr lang="ru-RU" dirty="0"/>
              <a:t>Лексема состоит из всех форм слова, причем для каждой</a:t>
            </a:r>
          </a:p>
          <a:p>
            <a:r>
              <a:rPr lang="ru-RU" dirty="0"/>
              <a:t>формы указана грамматическая информация (тег).</a:t>
            </a:r>
          </a:p>
          <a:p>
            <a:r>
              <a:rPr lang="ru-RU" dirty="0"/>
              <a:t>Первой формой в списке идет нормальная форма слова.</a:t>
            </a:r>
          </a:p>
          <a:p>
            <a:r>
              <a:rPr lang="ru-RU" dirty="0"/>
              <a:t>ёж </a:t>
            </a:r>
            <a:r>
              <a:rPr lang="en-US" dirty="0" err="1"/>
              <a:t>NOUN,anim,masc</a:t>
            </a:r>
            <a:r>
              <a:rPr lang="en-US" dirty="0"/>
              <a:t> </a:t>
            </a:r>
            <a:r>
              <a:rPr lang="en-US" dirty="0" err="1"/>
              <a:t>sing,nomn</a:t>
            </a:r>
            <a:endParaRPr lang="en-US" dirty="0"/>
          </a:p>
          <a:p>
            <a:r>
              <a:rPr lang="ru-RU" dirty="0"/>
              <a:t>ежа </a:t>
            </a:r>
            <a:r>
              <a:rPr lang="en-US" dirty="0" err="1"/>
              <a:t>NOUN,anim,masc</a:t>
            </a:r>
            <a:r>
              <a:rPr lang="en-US" dirty="0"/>
              <a:t> </a:t>
            </a:r>
            <a:r>
              <a:rPr lang="en-US" dirty="0" err="1"/>
              <a:t>sing,gent</a:t>
            </a:r>
            <a:endParaRPr lang="en-US" dirty="0"/>
          </a:p>
          <a:p>
            <a:r>
              <a:rPr lang="ru-RU" dirty="0"/>
              <a:t>ежу </a:t>
            </a:r>
            <a:r>
              <a:rPr lang="en-US" dirty="0" err="1"/>
              <a:t>NOUN,anim,masc</a:t>
            </a:r>
            <a:r>
              <a:rPr lang="en-US" dirty="0"/>
              <a:t> </a:t>
            </a:r>
            <a:r>
              <a:rPr lang="en-US" dirty="0" err="1"/>
              <a:t>sing,datv</a:t>
            </a:r>
            <a:endParaRPr lang="en-US" dirty="0"/>
          </a:p>
          <a:p>
            <a:r>
              <a:rPr lang="ru-RU" dirty="0"/>
              <a:t>ежа </a:t>
            </a:r>
            <a:r>
              <a:rPr lang="en-US" dirty="0" err="1"/>
              <a:t>NOUN,anim,masc</a:t>
            </a:r>
            <a:r>
              <a:rPr lang="en-US" dirty="0"/>
              <a:t> </a:t>
            </a:r>
            <a:r>
              <a:rPr lang="en-US" dirty="0" err="1"/>
              <a:t>sing,accs</a:t>
            </a:r>
            <a:endParaRPr lang="en-US" dirty="0"/>
          </a:p>
          <a:p>
            <a:r>
              <a:rPr lang="ru-RU" dirty="0"/>
              <a:t>ежом </a:t>
            </a:r>
            <a:r>
              <a:rPr lang="en-US" dirty="0" err="1"/>
              <a:t>NOUN,anim,masc</a:t>
            </a:r>
            <a:r>
              <a:rPr lang="en-US" dirty="0"/>
              <a:t> </a:t>
            </a:r>
            <a:r>
              <a:rPr lang="en-US" dirty="0" err="1"/>
              <a:t>sing,ablt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53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146282" y="268721"/>
            <a:ext cx="8731682" cy="622300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ru-RU" altLang="en-US" sz="3600" dirty="0"/>
              <a:t>Словарные методы</a:t>
            </a:r>
          </a:p>
        </p:txBody>
      </p:sp>
    </p:spTree>
    <p:extLst>
      <p:ext uri="{BB962C8B-B14F-4D97-AF65-F5344CB8AC3E}">
        <p14:creationId xmlns:p14="http://schemas.microsoft.com/office/powerpoint/2010/main" val="34786748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«</a:t>
            </a:r>
            <a:r>
              <a:rPr lang="ru-RU" b="1" dirty="0" err="1"/>
              <a:t>Бессловарный</a:t>
            </a:r>
            <a:r>
              <a:rPr lang="ru-RU" b="1" dirty="0"/>
              <a:t> анализ» или «анализ по аналогии»?</a:t>
            </a:r>
          </a:p>
          <a:p>
            <a:r>
              <a:rPr lang="ru-RU" dirty="0"/>
              <a:t>• Термин ≪</a:t>
            </a:r>
            <a:r>
              <a:rPr lang="ru-RU" dirty="0" err="1"/>
              <a:t>бессловарный</a:t>
            </a:r>
            <a:r>
              <a:rPr lang="ru-RU" dirty="0"/>
              <a:t> анализ≫ применим в ситуации</a:t>
            </a:r>
          </a:p>
          <a:p>
            <a:r>
              <a:rPr lang="ru-RU" dirty="0"/>
              <a:t>полного отсутствия словаря лексических единиц</a:t>
            </a:r>
          </a:p>
          <a:p>
            <a:r>
              <a:rPr lang="ru-RU" dirty="0"/>
              <a:t>• Термин ≪анализ по аналогии≫ описывает анализ слов,</a:t>
            </a:r>
          </a:p>
          <a:p>
            <a:r>
              <a:rPr lang="ru-RU" dirty="0"/>
              <a:t>которые не вошли в существующий словарь.</a:t>
            </a:r>
          </a:p>
          <a:p>
            <a:r>
              <a:rPr lang="ru-RU" i="1" dirty="0" err="1"/>
              <a:t>глокая</a:t>
            </a:r>
            <a:r>
              <a:rPr lang="ru-RU" i="1" dirty="0"/>
              <a:t> </a:t>
            </a:r>
            <a:r>
              <a:rPr lang="ru-RU" dirty="0"/>
              <a:t>– слово с парадигмой</a:t>
            </a:r>
          </a:p>
          <a:p>
            <a:r>
              <a:rPr lang="ru-RU" i="1" dirty="0" err="1"/>
              <a:t>глокой</a:t>
            </a:r>
            <a:r>
              <a:rPr lang="ru-RU" i="1" dirty="0"/>
              <a:t>, </a:t>
            </a:r>
            <a:r>
              <a:rPr lang="ru-RU" i="1" dirty="0" err="1"/>
              <a:t>глокого</a:t>
            </a:r>
            <a:r>
              <a:rPr lang="ru-RU" dirty="0"/>
              <a:t>.. (как </a:t>
            </a:r>
            <a:r>
              <a:rPr lang="ru-RU" i="1" dirty="0"/>
              <a:t>большой</a:t>
            </a:r>
            <a:r>
              <a:rPr lang="ru-RU" dirty="0"/>
              <a:t>)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53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146282" y="268721"/>
            <a:ext cx="8731682" cy="622300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ru-RU" altLang="en-US" sz="3600" dirty="0"/>
              <a:t>Методы, основанные на правилах</a:t>
            </a:r>
          </a:p>
        </p:txBody>
      </p:sp>
    </p:spTree>
    <p:extLst>
      <p:ext uri="{BB962C8B-B14F-4D97-AF65-F5344CB8AC3E}">
        <p14:creationId xmlns:p14="http://schemas.microsoft.com/office/powerpoint/2010/main" val="24282637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164" y="1246910"/>
            <a:ext cx="10972800" cy="4525963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Анализ новых, редких слов, имен собственных,</a:t>
            </a:r>
          </a:p>
          <a:p>
            <a:r>
              <a:rPr lang="ru-RU" dirty="0"/>
              <a:t>окказионализмов (</a:t>
            </a:r>
            <a:r>
              <a:rPr lang="ru-RU" dirty="0" err="1"/>
              <a:t>несловарных</a:t>
            </a:r>
            <a:r>
              <a:rPr lang="ru-RU" dirty="0"/>
              <a:t> словоформ), или</a:t>
            </a:r>
          </a:p>
          <a:p>
            <a:r>
              <a:rPr lang="ru-RU" dirty="0"/>
              <a:t>анализ по аналогии: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ru-RU" dirty="0"/>
              <a:t>предсказание префиксального образования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ru-RU" dirty="0"/>
              <a:t>предсказание по концовке, взятой из известных словоформ</a:t>
            </a:r>
          </a:p>
          <a:p>
            <a:r>
              <a:rPr lang="ru-RU" dirty="0"/>
              <a:t>Например: Если префикс не длиннее M символов, а правая часть (совпавшая с известной словоформой) не короче N символов, то слово разбирается по образцу известной словоформы.</a:t>
            </a:r>
          </a:p>
          <a:p>
            <a:r>
              <a:rPr lang="ru-RU" i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псевдоэлементов</a:t>
            </a:r>
            <a:r>
              <a:rPr lang="ru-RU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 (элементов), </a:t>
            </a:r>
            <a:r>
              <a:rPr lang="ru-RU" i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суперэтажный</a:t>
            </a:r>
            <a:r>
              <a:rPr lang="ru-RU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 (этажный)</a:t>
            </a:r>
          </a:p>
          <a:p>
            <a:r>
              <a:rPr lang="ru-RU" i="1" dirty="0" err="1"/>
              <a:t>кейтерингом</a:t>
            </a:r>
            <a:r>
              <a:rPr lang="ru-RU" i="1" dirty="0"/>
              <a:t> (браунингом, лизингом…)</a:t>
            </a:r>
            <a:endParaRPr lang="ru-RU" i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53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146282" y="268721"/>
            <a:ext cx="8731682" cy="622300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ru-RU" altLang="en-US" sz="3600" dirty="0"/>
              <a:t>Методы, основанные на правилах</a:t>
            </a:r>
          </a:p>
        </p:txBody>
      </p:sp>
    </p:spTree>
    <p:extLst>
      <p:ext uri="{BB962C8B-B14F-4D97-AF65-F5344CB8AC3E}">
        <p14:creationId xmlns:p14="http://schemas.microsoft.com/office/powerpoint/2010/main" val="33228853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164" y="1246910"/>
            <a:ext cx="10972800" cy="4525963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Анализ новых, редких слов, имен собственных,</a:t>
            </a:r>
          </a:p>
          <a:p>
            <a:r>
              <a:rPr lang="ru-RU" dirty="0"/>
              <a:t>окказионализмов (</a:t>
            </a:r>
            <a:r>
              <a:rPr lang="ru-RU" dirty="0" err="1"/>
              <a:t>несловарных</a:t>
            </a:r>
            <a:r>
              <a:rPr lang="ru-RU" dirty="0"/>
              <a:t> словоформ), или</a:t>
            </a:r>
          </a:p>
          <a:p>
            <a:r>
              <a:rPr lang="ru-RU" dirty="0"/>
              <a:t>анализ по аналогии: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ru-RU" dirty="0"/>
              <a:t>предсказание префиксального образования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ru-RU" dirty="0"/>
              <a:t>предсказание по концовке, взятой из известных словоформ</a:t>
            </a:r>
          </a:p>
          <a:p>
            <a:r>
              <a:rPr lang="ru-RU" dirty="0"/>
              <a:t>Например: Если префикс не длиннее M символов, а правая часть (совпавшая с известной словоформой) не короче N символов, то слово разбирается по образцу известной словоформы.</a:t>
            </a:r>
          </a:p>
          <a:p>
            <a:r>
              <a:rPr lang="ru-RU" i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псевдоэлементов</a:t>
            </a:r>
            <a:r>
              <a:rPr lang="ru-RU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 (элементов), </a:t>
            </a:r>
            <a:r>
              <a:rPr lang="ru-RU" i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суперэтажный</a:t>
            </a:r>
            <a:r>
              <a:rPr lang="ru-RU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 (этажный)</a:t>
            </a:r>
          </a:p>
          <a:p>
            <a:r>
              <a:rPr lang="ru-RU" i="1" dirty="0" err="1"/>
              <a:t>кейтерингом</a:t>
            </a:r>
            <a:r>
              <a:rPr lang="ru-RU" i="1" dirty="0"/>
              <a:t> (браунингом, лизингом…)</a:t>
            </a:r>
            <a:endParaRPr lang="ru-RU" i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53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146282" y="268721"/>
            <a:ext cx="8731682" cy="622300"/>
          </a:xfrm>
        </p:spPr>
        <p:txBody>
          <a:bodyPr>
            <a:noAutofit/>
          </a:bodyPr>
          <a:lstStyle/>
          <a:p>
            <a:pPr algn="l">
              <a:defRPr/>
            </a:pPr>
            <a:endParaRPr lang="ru-RU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5230099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/>
          </p:cNvSpPr>
          <p:nvPr>
            <p:ph idx="1"/>
          </p:nvPr>
        </p:nvSpPr>
        <p:spPr bwMode="auto">
          <a:xfrm>
            <a:off x="131618" y="1417638"/>
            <a:ext cx="10972800" cy="4525963"/>
          </a:xfrm>
        </p:spPr>
        <p:txBody>
          <a:bodyPr/>
          <a:lstStyle/>
          <a:p>
            <a:pPr>
              <a:defRPr/>
            </a:pPr>
            <a:r>
              <a:rPr lang="ru-RU" sz="2400" dirty="0"/>
              <a:t>АОТ (ДИАЛИНГ)</a:t>
            </a:r>
          </a:p>
          <a:p>
            <a:pPr marL="0" indent="0">
              <a:buNone/>
              <a:defRPr/>
            </a:pPr>
            <a:endParaRPr lang="ru-RU" sz="2400" dirty="0"/>
          </a:p>
          <a:p>
            <a:pPr>
              <a:defRPr/>
            </a:pPr>
            <a:endParaRPr sz="2400" dirty="0"/>
          </a:p>
        </p:txBody>
      </p:sp>
      <p:sp>
        <p:nvSpPr>
          <p:cNvPr id="14338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1330037" y="-60108"/>
            <a:ext cx="109728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ru-RU" dirty="0" err="1"/>
              <a:t>Правловые</a:t>
            </a:r>
            <a:r>
              <a:rPr lang="ru-RU" dirty="0"/>
              <a:t> методы</a:t>
            </a:r>
            <a:br>
              <a:rPr lang="ru-RU" dirty="0"/>
            </a:br>
            <a:r>
              <a:rPr lang="ru-RU" dirty="0"/>
              <a:t>предсказания незнакомых словоформ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561108" y="1956089"/>
            <a:ext cx="10288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err="1"/>
              <a:t>глокая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375" y="2619375"/>
            <a:ext cx="847725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373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Морфологическая омонимия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6300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/>
          </p:cNvSpPr>
          <p:nvPr>
            <p:ph idx="1"/>
          </p:nvPr>
        </p:nvSpPr>
        <p:spPr bwMode="auto">
          <a:xfrm>
            <a:off x="1226126" y="1417638"/>
            <a:ext cx="9878291" cy="4525963"/>
          </a:xfrm>
        </p:spPr>
        <p:txBody>
          <a:bodyPr/>
          <a:lstStyle/>
          <a:p>
            <a:pPr marL="0" indent="0">
              <a:buNone/>
              <a:defRPr/>
            </a:pPr>
            <a:endParaRPr lang="ru-RU" sz="2400" dirty="0"/>
          </a:p>
          <a:p>
            <a:pPr>
              <a:defRPr/>
            </a:pPr>
            <a:r>
              <a:rPr lang="ru-RU" sz="2400" dirty="0"/>
              <a:t>Данные</a:t>
            </a:r>
          </a:p>
          <a:p>
            <a:pPr>
              <a:defRPr/>
            </a:pPr>
            <a:r>
              <a:rPr lang="ru-RU" sz="2400" dirty="0"/>
              <a:t>Методы:</a:t>
            </a:r>
          </a:p>
          <a:p>
            <a:pPr lvl="1">
              <a:defRPr/>
            </a:pPr>
            <a:r>
              <a:rPr lang="ru-RU" dirty="0"/>
              <a:t>общий обзор методов</a:t>
            </a:r>
          </a:p>
          <a:p>
            <a:pPr lvl="1">
              <a:defRPr/>
            </a:pPr>
            <a:r>
              <a:rPr lang="ru-RU" dirty="0"/>
              <a:t>правила</a:t>
            </a:r>
          </a:p>
          <a:p>
            <a:pPr lvl="1">
              <a:defRPr/>
            </a:pPr>
            <a:r>
              <a:rPr lang="ru-RU" dirty="0"/>
              <a:t>индукция правил</a:t>
            </a:r>
          </a:p>
          <a:p>
            <a:pPr lvl="1">
              <a:defRPr/>
            </a:pPr>
            <a:r>
              <a:rPr lang="ru-RU" dirty="0"/>
              <a:t>скрытые </a:t>
            </a:r>
            <a:r>
              <a:rPr lang="ru-RU" dirty="0" err="1"/>
              <a:t>марковские</a:t>
            </a:r>
            <a:r>
              <a:rPr lang="ru-RU" dirty="0"/>
              <a:t> модели</a:t>
            </a:r>
            <a:endParaRPr dirty="0"/>
          </a:p>
        </p:txBody>
      </p:sp>
      <p:sp>
        <p:nvSpPr>
          <p:cNvPr id="14338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1330037" y="-60108"/>
            <a:ext cx="109728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dirty="0"/>
              <a:t>План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71610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 advClick="1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Таблица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903904"/>
              </p:ext>
            </p:extLst>
          </p:nvPr>
        </p:nvGraphicFramePr>
        <p:xfrm>
          <a:off x="147780" y="1174750"/>
          <a:ext cx="9735128" cy="5181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246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44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860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словоформа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88455" marR="8845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Морф. Разбор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88455" marR="8845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Лемма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88455" marR="8845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вдруг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88455" marR="88455" marT="0" marB="0">
                    <a:lnB w="381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Н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88455" marR="88455" marT="0" marB="0">
                    <a:lnB w="381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Вдруг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88455" marR="88455" marT="0" marB="0">
                    <a:lnB w="381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строгая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88455" marR="88455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 err="1">
                          <a:effectLst/>
                        </a:rPr>
                        <a:t>Глаг,перех,нсв,деепр</a:t>
                      </a:r>
                      <a:r>
                        <a:rPr lang="ru-RU" sz="2000" dirty="0">
                          <a:effectLst/>
                        </a:rPr>
                        <a:t>, действ, наст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88455" marR="88455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Строгать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88455" marR="88455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88455" marR="8845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 err="1">
                          <a:effectLst/>
                        </a:rPr>
                        <a:t>Прил,ж,ед,им,полн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88455" marR="8845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Строгий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88455" marR="8845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девушка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88455" marR="88455" marT="0" marB="0">
                    <a:lnT w="381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 err="1">
                          <a:effectLst/>
                        </a:rPr>
                        <a:t>Сущ,одуш</a:t>
                      </a:r>
                      <a:r>
                        <a:rPr lang="ru-RU" sz="2000" dirty="0">
                          <a:effectLst/>
                        </a:rPr>
                        <a:t>, </a:t>
                      </a:r>
                      <a:r>
                        <a:rPr lang="ru-RU" sz="2000" dirty="0" err="1">
                          <a:effectLst/>
                        </a:rPr>
                        <a:t>ж,ед,им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88455" marR="88455" marT="0" marB="0">
                    <a:lnT w="381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Девушка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88455" marR="88455" marT="0" marB="0">
                    <a:lnT w="381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одарила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88455" marR="88455" marT="0" marB="0">
                    <a:lnT w="381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 err="1">
                          <a:effectLst/>
                        </a:rPr>
                        <a:t>Глаг,перех,св</a:t>
                      </a:r>
                      <a:r>
                        <a:rPr lang="ru-RU" sz="2000" dirty="0">
                          <a:effectLst/>
                        </a:rPr>
                        <a:t>, изъяв, </a:t>
                      </a:r>
                      <a:r>
                        <a:rPr lang="ru-RU" sz="2000" dirty="0" err="1">
                          <a:effectLst/>
                        </a:rPr>
                        <a:t>действ,прош,ж,ед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88455" marR="88455" marT="0" marB="0">
                    <a:lnT w="381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Одарить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88455" marR="88455" marT="0" marB="0">
                    <a:lnT w="381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его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88455" marR="88455" marT="0" marB="0">
                    <a:lnT w="381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Мс-прил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88455" marR="88455" marT="0" marB="0">
                    <a:lnT w="381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Его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88455" marR="88455" marT="0" marB="0">
                    <a:lnT w="381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88455" marR="8845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Мс-сущ,3л, м,ед, вин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88455" marR="8845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он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88455" marR="88455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88455" marR="8845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Мс-сущ,3л, м,ед, род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88455" marR="8845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он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88455" marR="88455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88455" marR="8845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Мс-сущ,3л, с,ед, вин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88455" marR="8845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оно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88455" marR="88455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88455" marR="88455" marT="0" marB="0">
                    <a:lnB w="381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Мс-сущ,3л, </a:t>
                      </a:r>
                      <a:r>
                        <a:rPr lang="ru-RU" sz="2000" dirty="0" err="1">
                          <a:effectLst/>
                        </a:rPr>
                        <a:t>с,ед</a:t>
                      </a:r>
                      <a:r>
                        <a:rPr lang="ru-RU" sz="2000" dirty="0">
                          <a:effectLst/>
                        </a:rPr>
                        <a:t>, род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88455" marR="88455" marT="0" marB="0">
                    <a:lnB w="381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оно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88455" marR="88455" marT="0" marB="0">
                    <a:lnB w="381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робким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88455" marR="88455" marT="0" marB="0">
                    <a:lnT w="381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прил, м, ед, твор, полн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88455" marR="88455" marT="0" marB="0">
                    <a:lnT w="381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робкий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88455" marR="88455" marT="0" marB="0">
                    <a:lnT w="381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88455" marR="8845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прил, с, ед, твор, полн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88455" marR="8845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робкий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88455" marR="88455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88455" marR="88455" marT="0" marB="0">
                    <a:lnB w="381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Прил,мн,дат,полн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88455" marR="88455" marT="0" marB="0">
                    <a:lnB w="381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Робкий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88455" marR="88455" marT="0" marB="0">
                    <a:lnB w="381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поцелуем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88455" marR="88455" marT="0" marB="0">
                    <a:lnT w="381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сущ, неод, м, ед, твор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88455" marR="88455" marT="0" marB="0">
                    <a:lnT w="381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поцелуй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88455" marR="88455" marT="0" marB="0">
                    <a:lnT w="381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88455" marR="8845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глаг, перех, св, повел, действ, 1л, мн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88455" marR="8845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поцеловать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88455" marR="88455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88455" marR="8845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глаг, перех, св, изъяв, действ, буд, 1л, мн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88455" marR="8845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поцеловать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88455" marR="88455" marT="0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153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755035" y="157885"/>
            <a:ext cx="8347075" cy="622300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ru-RU" altLang="en-US" sz="3600" dirty="0"/>
              <a:t>Лингвистические данные</a:t>
            </a:r>
            <a:br>
              <a:rPr lang="ru-RU" altLang="en-US" sz="3600" dirty="0"/>
            </a:br>
            <a:r>
              <a:rPr lang="ru-RU" altLang="en-US" sz="3600" dirty="0"/>
              <a:t>Морфологическая омонимия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882908" y="1489578"/>
            <a:ext cx="16810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??? </a:t>
            </a:r>
            <a:r>
              <a:rPr lang="ru-RU" sz="2000" dirty="0"/>
              <a:t>уровень </a:t>
            </a:r>
          </a:p>
          <a:p>
            <a:r>
              <a:rPr lang="ru-RU" sz="2000" dirty="0"/>
              <a:t>омонимии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030688" y="2512292"/>
            <a:ext cx="1727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</a:t>
            </a:r>
            <a:r>
              <a:rPr lang="ru-RU" dirty="0"/>
              <a:t>16 разборов</a:t>
            </a:r>
            <a:r>
              <a:rPr lang="en-US" dirty="0"/>
              <a:t>/</a:t>
            </a:r>
            <a:endParaRPr lang="ru-RU" dirty="0"/>
          </a:p>
          <a:p>
            <a:r>
              <a:rPr lang="ru-RU" dirty="0"/>
              <a:t>7 </a:t>
            </a:r>
            <a:r>
              <a:rPr lang="ru-RU" dirty="0" err="1"/>
              <a:t>токенов</a:t>
            </a:r>
            <a:endParaRPr lang="ru-RU" dirty="0"/>
          </a:p>
          <a:p>
            <a:r>
              <a:rPr lang="ru-RU" dirty="0">
                <a:sym typeface="Symbol" panose="05050102010706020507" pitchFamily="18" charset="2"/>
              </a:rPr>
              <a:t> 2,3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050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bg1">
                  <a:lumMod val="20000"/>
                  <a:lumOff val="80000"/>
                </a:schemeClr>
              </a:buClr>
              <a:defRPr/>
            </a:pPr>
            <a:r>
              <a:rPr lang="ru-RU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леммные</a:t>
            </a: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 омонимы:  омонимична начальная форма (например, </a:t>
            </a:r>
            <a:r>
              <a:rPr lang="ru-RU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печь</a:t>
            </a: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 как существительное и глагол); </a:t>
            </a:r>
          </a:p>
          <a:p>
            <a:pPr>
              <a:buClr>
                <a:schemeClr val="bg1">
                  <a:lumMod val="20000"/>
                  <a:lumOff val="80000"/>
                </a:schemeClr>
              </a:buClr>
              <a:defRPr/>
            </a:pPr>
            <a:r>
              <a:rPr lang="ru-RU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нелеммные</a:t>
            </a: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 омонимы - в омонимичные отношения вступают </a:t>
            </a:r>
            <a:r>
              <a:rPr lang="ru-RU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неначальные</a:t>
            </a: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 формы: </a:t>
            </a:r>
          </a:p>
          <a:p>
            <a:pPr>
              <a:buClr>
                <a:schemeClr val="bg1">
                  <a:lumMod val="20000"/>
                  <a:lumOff val="80000"/>
                </a:schemeClr>
              </a:buClr>
              <a:defRPr/>
            </a:pPr>
            <a:r>
              <a:rPr lang="ru-RU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стечь</a:t>
            </a: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:</a:t>
            </a:r>
            <a:r>
              <a:rPr lang="ru-RU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 стекло </a:t>
            </a: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(</a:t>
            </a:r>
            <a:r>
              <a:rPr lang="ru-RU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стечь </a:t>
            </a: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/ </a:t>
            </a:r>
            <a:r>
              <a:rPr lang="ru-RU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стекло</a:t>
            </a: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),</a:t>
            </a:r>
            <a:r>
              <a:rPr lang="ru-RU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 стекли </a:t>
            </a: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(</a:t>
            </a:r>
            <a:r>
              <a:rPr lang="ru-RU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стечь </a:t>
            </a: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/ </a:t>
            </a:r>
            <a:r>
              <a:rPr lang="ru-RU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стеклить</a:t>
            </a: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)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53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146282" y="268721"/>
            <a:ext cx="8731682" cy="622300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ru-RU" altLang="en-US" sz="3600" dirty="0"/>
              <a:t>Лингвистические данные. Морфологическая омонимия</a:t>
            </a:r>
          </a:p>
        </p:txBody>
      </p:sp>
    </p:spTree>
    <p:extLst>
      <p:ext uri="{BB962C8B-B14F-4D97-AF65-F5344CB8AC3E}">
        <p14:creationId xmlns:p14="http://schemas.microsoft.com/office/powerpoint/2010/main" val="7800446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bg1">
                  <a:lumMod val="20000"/>
                  <a:lumOff val="80000"/>
                </a:schemeClr>
              </a:buClr>
              <a:defRPr/>
            </a:pPr>
            <a:r>
              <a:rPr lang="ru-RU" sz="2400" dirty="0"/>
              <a:t>Словарная (потенциальная) омонимия - единицы корпуса, которые вообще способны вы­ступать с омонимичными значениями (словарные омо­ни­мы), </a:t>
            </a:r>
          </a:p>
          <a:p>
            <a:pPr>
              <a:buClr>
                <a:schemeClr val="bg1">
                  <a:lumMod val="20000"/>
                  <a:lumOff val="80000"/>
                </a:schemeClr>
              </a:buClr>
              <a:defRPr/>
            </a:pPr>
            <a:r>
              <a:rPr lang="ru-RU" sz="2400" dirty="0"/>
              <a:t>Текстовые омонимы - единицы, которые в корпусе действительно выступают в омонимичных значениях (тексто­вые омонимы). </a:t>
            </a:r>
          </a:p>
          <a:p>
            <a:pPr>
              <a:buClr>
                <a:schemeClr val="bg1">
                  <a:lumMod val="20000"/>
                  <a:lumOff val="80000"/>
                </a:schemeClr>
              </a:buClr>
              <a:defRPr/>
            </a:pPr>
            <a:r>
              <a:rPr lang="ru-RU" sz="2400" dirty="0"/>
              <a:t>По данным корпуса: </a:t>
            </a:r>
          </a:p>
          <a:p>
            <a:pPr lvl="1">
              <a:buClr>
                <a:schemeClr val="bg1">
                  <a:lumMod val="20000"/>
                  <a:lumOff val="80000"/>
                </a:schemeClr>
              </a:buClr>
              <a:defRPr/>
            </a:pPr>
            <a:r>
              <a:rPr lang="ru-RU" dirty="0"/>
              <a:t>значительная часть потенциальных омонимов на практике достаточно часто получает лишь один вариант грамматического разбора или по крайней мере один из вариантов является намного более частотным по сравнению с остальными.</a:t>
            </a:r>
            <a:endParaRPr lang="en-US" dirty="0"/>
          </a:p>
          <a:p>
            <a:pPr marL="0" indent="0">
              <a:buNone/>
            </a:pP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53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146282" y="268721"/>
            <a:ext cx="8731682" cy="622300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ru-RU" altLang="en-US" sz="3600" dirty="0"/>
              <a:t>Лингвистические данные</a:t>
            </a:r>
            <a:br>
              <a:rPr lang="ru-RU" altLang="en-US" sz="3600" dirty="0"/>
            </a:br>
            <a:r>
              <a:rPr lang="ru-RU" altLang="en-US" sz="3600" dirty="0"/>
              <a:t>Морфологическая омонимия</a:t>
            </a:r>
          </a:p>
        </p:txBody>
      </p:sp>
    </p:spTree>
    <p:extLst>
      <p:ext uri="{BB962C8B-B14F-4D97-AF65-F5344CB8AC3E}">
        <p14:creationId xmlns:p14="http://schemas.microsoft.com/office/powerpoint/2010/main" val="1048866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764" y="1433946"/>
            <a:ext cx="10972800" cy="480983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Частеречная</a:t>
            </a: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 аннотация (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pos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-tagging</a:t>
            </a:r>
            <a:r>
              <a:rPr lang="ru-RU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)</a:t>
            </a:r>
          </a:p>
          <a:p>
            <a:pPr marL="0" indent="0">
              <a:buNone/>
            </a:pPr>
            <a:r>
              <a:rPr lang="ru-RU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морфологическая аннотация </a:t>
            </a:r>
            <a:r>
              <a:rPr lang="en-U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/ </a:t>
            </a:r>
            <a:r>
              <a:rPr lang="ru-RU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грамматическая аннотация</a:t>
            </a:r>
            <a:endParaRPr lang="ru-RU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514350" indent="-514350">
              <a:lnSpc>
                <a:spcPct val="120000"/>
              </a:lnSpc>
              <a:spcBef>
                <a:spcPts val="1200"/>
              </a:spcBef>
              <a:buFont typeface="+mj-lt"/>
              <a:buAutoNum type="arabicPeriod"/>
              <a:defRPr/>
            </a:pPr>
            <a:r>
              <a:rPr lang="en-US" dirty="0">
                <a:solidFill>
                  <a:srgbClr val="383A4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&lt;</a:t>
            </a:r>
            <a:r>
              <a:rPr lang="en-US" dirty="0">
                <a:solidFill>
                  <a:srgbClr val="E4564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</a:t>
            </a:r>
            <a:r>
              <a:rPr lang="en-US" dirty="0">
                <a:solidFill>
                  <a:srgbClr val="383A4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&gt; &lt;</a:t>
            </a:r>
            <a:r>
              <a:rPr lang="en-US" dirty="0">
                <a:solidFill>
                  <a:srgbClr val="E4564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</a:t>
            </a:r>
            <a:r>
              <a:rPr lang="en-US" dirty="0">
                <a:solidFill>
                  <a:srgbClr val="383A4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&gt;&lt;</a:t>
            </a:r>
            <a:r>
              <a:rPr lang="en-US" dirty="0" err="1">
                <a:solidFill>
                  <a:srgbClr val="E4564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ana</a:t>
            </a:r>
            <a:r>
              <a:rPr lang="en-US" dirty="0">
                <a:solidFill>
                  <a:srgbClr val="383A4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solidFill>
                  <a:srgbClr val="98680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lex</a:t>
            </a:r>
            <a:r>
              <a:rPr lang="en-US" dirty="0">
                <a:solidFill>
                  <a:srgbClr val="383A4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=</a:t>
            </a:r>
            <a:r>
              <a:rPr lang="en-US" dirty="0">
                <a:solidFill>
                  <a:srgbClr val="50A14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"</a:t>
            </a:r>
            <a:r>
              <a:rPr lang="ru-RU" dirty="0">
                <a:solidFill>
                  <a:srgbClr val="50A14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между"</a:t>
            </a:r>
            <a:r>
              <a:rPr lang="ru-RU" dirty="0">
                <a:solidFill>
                  <a:srgbClr val="383A4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>
                <a:solidFill>
                  <a:srgbClr val="98680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gr</a:t>
            </a:r>
            <a:r>
              <a:rPr lang="en-US" dirty="0">
                <a:solidFill>
                  <a:srgbClr val="383A4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=</a:t>
            </a:r>
            <a:r>
              <a:rPr lang="en-US" dirty="0">
                <a:solidFill>
                  <a:srgbClr val="50A14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"PR"</a:t>
            </a:r>
            <a:r>
              <a:rPr lang="en-US" dirty="0">
                <a:solidFill>
                  <a:srgbClr val="383A4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&gt;&lt;/</a:t>
            </a:r>
            <a:r>
              <a:rPr lang="en-US" dirty="0" err="1">
                <a:solidFill>
                  <a:srgbClr val="E4564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ana</a:t>
            </a:r>
            <a:r>
              <a:rPr lang="en-US" dirty="0">
                <a:solidFill>
                  <a:srgbClr val="383A4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&gt;</a:t>
            </a:r>
            <a:r>
              <a:rPr lang="ru-RU" dirty="0" err="1">
                <a:solidFill>
                  <a:srgbClr val="383A4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М`ежду</a:t>
            </a:r>
            <a:r>
              <a:rPr lang="ru-RU" dirty="0">
                <a:solidFill>
                  <a:srgbClr val="383A4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&lt;/</a:t>
            </a:r>
            <a:r>
              <a:rPr lang="en-US" dirty="0">
                <a:solidFill>
                  <a:srgbClr val="E4564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</a:t>
            </a:r>
            <a:r>
              <a:rPr lang="en-US" dirty="0">
                <a:solidFill>
                  <a:srgbClr val="383A4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&gt; &lt;</a:t>
            </a:r>
            <a:r>
              <a:rPr lang="en-US" dirty="0">
                <a:solidFill>
                  <a:srgbClr val="E4564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</a:t>
            </a:r>
            <a:r>
              <a:rPr lang="en-US" dirty="0">
                <a:solidFill>
                  <a:srgbClr val="383A4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&gt;&lt;</a:t>
            </a:r>
            <a:r>
              <a:rPr lang="en-US" dirty="0" err="1">
                <a:solidFill>
                  <a:srgbClr val="E4564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ana</a:t>
            </a:r>
            <a:r>
              <a:rPr lang="en-US" dirty="0">
                <a:solidFill>
                  <a:srgbClr val="383A4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solidFill>
                  <a:srgbClr val="98680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lex</a:t>
            </a:r>
            <a:r>
              <a:rPr lang="en-US" dirty="0">
                <a:solidFill>
                  <a:srgbClr val="383A4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=</a:t>
            </a:r>
            <a:r>
              <a:rPr lang="en-US" dirty="0">
                <a:solidFill>
                  <a:srgbClr val="50A14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"</a:t>
            </a:r>
            <a:r>
              <a:rPr lang="ru-RU" dirty="0">
                <a:solidFill>
                  <a:srgbClr val="50A14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то"</a:t>
            </a:r>
            <a:r>
              <a:rPr lang="ru-RU" dirty="0">
                <a:solidFill>
                  <a:srgbClr val="383A4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>
                <a:solidFill>
                  <a:srgbClr val="98680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gr</a:t>
            </a:r>
            <a:r>
              <a:rPr lang="en-US" dirty="0">
                <a:solidFill>
                  <a:srgbClr val="383A4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=</a:t>
            </a:r>
            <a:r>
              <a:rPr lang="en-US" dirty="0">
                <a:solidFill>
                  <a:srgbClr val="50A14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"S-</a:t>
            </a:r>
            <a:r>
              <a:rPr lang="en-US" dirty="0" err="1">
                <a:solidFill>
                  <a:srgbClr val="50A14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PRO,n,sg</a:t>
            </a:r>
            <a:r>
              <a:rPr lang="en-US" dirty="0">
                <a:solidFill>
                  <a:srgbClr val="50A14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=ins"</a:t>
            </a:r>
            <a:r>
              <a:rPr lang="en-US" dirty="0">
                <a:solidFill>
                  <a:srgbClr val="383A4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&gt;&lt;/</a:t>
            </a:r>
            <a:r>
              <a:rPr lang="en-US" dirty="0" err="1">
                <a:solidFill>
                  <a:srgbClr val="E4564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ana</a:t>
            </a:r>
            <a:r>
              <a:rPr lang="en-US" dirty="0">
                <a:solidFill>
                  <a:srgbClr val="383A4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&gt;</a:t>
            </a:r>
            <a:r>
              <a:rPr lang="ru-RU" dirty="0">
                <a:solidFill>
                  <a:srgbClr val="383A4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тем&lt;/</a:t>
            </a:r>
            <a:r>
              <a:rPr lang="en-US" dirty="0">
                <a:solidFill>
                  <a:srgbClr val="E4564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</a:t>
            </a:r>
            <a:r>
              <a:rPr lang="en-US" dirty="0">
                <a:solidFill>
                  <a:srgbClr val="383A4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&gt; &lt;</a:t>
            </a:r>
            <a:r>
              <a:rPr lang="en-US" dirty="0">
                <a:solidFill>
                  <a:srgbClr val="E4564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</a:t>
            </a:r>
            <a:r>
              <a:rPr lang="en-US" dirty="0">
                <a:solidFill>
                  <a:srgbClr val="383A4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&gt;&lt;</a:t>
            </a:r>
            <a:r>
              <a:rPr lang="en-US" dirty="0" err="1">
                <a:solidFill>
                  <a:srgbClr val="E4564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ana</a:t>
            </a:r>
            <a:r>
              <a:rPr lang="en-US" dirty="0">
                <a:solidFill>
                  <a:srgbClr val="383A4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solidFill>
                  <a:srgbClr val="98680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lex</a:t>
            </a:r>
            <a:r>
              <a:rPr lang="en-US" dirty="0">
                <a:solidFill>
                  <a:srgbClr val="383A4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=</a:t>
            </a:r>
            <a:r>
              <a:rPr lang="en-US" dirty="0">
                <a:solidFill>
                  <a:srgbClr val="50A14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"</a:t>
            </a:r>
            <a:r>
              <a:rPr lang="ru-RU" dirty="0">
                <a:solidFill>
                  <a:srgbClr val="50A14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конкурент"</a:t>
            </a:r>
            <a:r>
              <a:rPr lang="ru-RU" dirty="0">
                <a:solidFill>
                  <a:srgbClr val="383A4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>
                <a:solidFill>
                  <a:srgbClr val="98680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gr</a:t>
            </a:r>
            <a:r>
              <a:rPr lang="en-US" dirty="0">
                <a:solidFill>
                  <a:srgbClr val="383A4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=</a:t>
            </a:r>
            <a:r>
              <a:rPr lang="en-US" dirty="0">
                <a:solidFill>
                  <a:srgbClr val="50A14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"</a:t>
            </a:r>
            <a:r>
              <a:rPr lang="en-US" dirty="0" err="1">
                <a:solidFill>
                  <a:srgbClr val="50A14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S,m,anim</a:t>
            </a:r>
            <a:r>
              <a:rPr lang="en-US" dirty="0">
                <a:solidFill>
                  <a:srgbClr val="50A14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=</a:t>
            </a:r>
            <a:r>
              <a:rPr lang="en-US" dirty="0" err="1">
                <a:solidFill>
                  <a:srgbClr val="50A14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pl,nom</a:t>
            </a:r>
            <a:r>
              <a:rPr lang="en-US" dirty="0">
                <a:solidFill>
                  <a:srgbClr val="50A14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"</a:t>
            </a:r>
            <a:r>
              <a:rPr lang="en-US" dirty="0">
                <a:solidFill>
                  <a:srgbClr val="383A4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&gt;&lt;/</a:t>
            </a:r>
            <a:r>
              <a:rPr lang="en-US" dirty="0" err="1">
                <a:solidFill>
                  <a:srgbClr val="E4564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ana</a:t>
            </a:r>
            <a:r>
              <a:rPr lang="en-US" dirty="0">
                <a:solidFill>
                  <a:srgbClr val="383A4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&gt;</a:t>
            </a:r>
            <a:r>
              <a:rPr lang="ru-RU" dirty="0" err="1">
                <a:solidFill>
                  <a:srgbClr val="383A4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конкур`енты</a:t>
            </a:r>
            <a:r>
              <a:rPr lang="ru-RU" dirty="0">
                <a:solidFill>
                  <a:srgbClr val="383A4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&lt;/</a:t>
            </a:r>
            <a:r>
              <a:rPr lang="en-US" dirty="0">
                <a:solidFill>
                  <a:srgbClr val="E4564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</a:t>
            </a:r>
            <a:r>
              <a:rPr lang="en-US" dirty="0">
                <a:solidFill>
                  <a:srgbClr val="383A4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&gt; &lt;</a:t>
            </a:r>
            <a:r>
              <a:rPr lang="en-US" dirty="0">
                <a:solidFill>
                  <a:srgbClr val="E4564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</a:t>
            </a:r>
            <a:r>
              <a:rPr lang="en-US" dirty="0">
                <a:solidFill>
                  <a:srgbClr val="383A4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&gt;&lt;</a:t>
            </a:r>
            <a:r>
              <a:rPr lang="en-US" dirty="0" err="1">
                <a:solidFill>
                  <a:srgbClr val="E4564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ana</a:t>
            </a:r>
            <a:r>
              <a:rPr lang="en-US" dirty="0">
                <a:solidFill>
                  <a:srgbClr val="383A4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solidFill>
                  <a:srgbClr val="98680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lex</a:t>
            </a:r>
            <a:r>
              <a:rPr lang="en-US" dirty="0">
                <a:solidFill>
                  <a:srgbClr val="383A4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=</a:t>
            </a:r>
            <a:r>
              <a:rPr lang="en-US" dirty="0">
                <a:solidFill>
                  <a:srgbClr val="50A14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"</a:t>
            </a:r>
            <a:r>
              <a:rPr lang="ru-RU" dirty="0">
                <a:solidFill>
                  <a:srgbClr val="50A14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наступать"</a:t>
            </a:r>
            <a:r>
              <a:rPr lang="ru-RU" dirty="0">
                <a:solidFill>
                  <a:srgbClr val="383A4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>
                <a:solidFill>
                  <a:srgbClr val="98680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gr</a:t>
            </a:r>
            <a:r>
              <a:rPr lang="en-US" dirty="0">
                <a:solidFill>
                  <a:srgbClr val="383A4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=</a:t>
            </a:r>
            <a:r>
              <a:rPr lang="en-US" dirty="0">
                <a:solidFill>
                  <a:srgbClr val="50A14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"</a:t>
            </a:r>
            <a:r>
              <a:rPr lang="en-US" dirty="0" err="1">
                <a:solidFill>
                  <a:srgbClr val="50A14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V,ipf,intr,act</a:t>
            </a:r>
            <a:r>
              <a:rPr lang="en-US" dirty="0">
                <a:solidFill>
                  <a:srgbClr val="50A14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=pl,praes,3p,indic"</a:t>
            </a:r>
            <a:r>
              <a:rPr lang="en-US" dirty="0">
                <a:solidFill>
                  <a:srgbClr val="383A4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&gt;&lt;/</a:t>
            </a:r>
            <a:r>
              <a:rPr lang="en-US" dirty="0" err="1">
                <a:solidFill>
                  <a:srgbClr val="E4564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ana</a:t>
            </a:r>
            <a:r>
              <a:rPr lang="en-US" dirty="0">
                <a:solidFill>
                  <a:srgbClr val="383A4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&gt;</a:t>
            </a:r>
            <a:r>
              <a:rPr lang="ru-RU" dirty="0" err="1">
                <a:solidFill>
                  <a:srgbClr val="383A4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наступ`ают</a:t>
            </a:r>
            <a:r>
              <a:rPr lang="ru-RU" dirty="0">
                <a:solidFill>
                  <a:srgbClr val="383A4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&lt;/</a:t>
            </a:r>
            <a:r>
              <a:rPr lang="en-US" dirty="0">
                <a:solidFill>
                  <a:srgbClr val="E4564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</a:t>
            </a:r>
            <a:r>
              <a:rPr lang="en-US" dirty="0">
                <a:solidFill>
                  <a:srgbClr val="383A4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&gt; &lt;</a:t>
            </a:r>
            <a:r>
              <a:rPr lang="en-US" dirty="0">
                <a:solidFill>
                  <a:srgbClr val="E4564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</a:t>
            </a:r>
            <a:r>
              <a:rPr lang="en-US" dirty="0">
                <a:solidFill>
                  <a:srgbClr val="383A4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&gt;&lt;</a:t>
            </a:r>
            <a:r>
              <a:rPr lang="en-US" dirty="0" err="1">
                <a:solidFill>
                  <a:srgbClr val="E4564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ana</a:t>
            </a:r>
            <a:r>
              <a:rPr lang="en-US" dirty="0">
                <a:solidFill>
                  <a:srgbClr val="383A4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solidFill>
                  <a:srgbClr val="98680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lex</a:t>
            </a:r>
            <a:r>
              <a:rPr lang="en-US" dirty="0">
                <a:solidFill>
                  <a:srgbClr val="383A4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=</a:t>
            </a:r>
            <a:r>
              <a:rPr lang="en-US" dirty="0">
                <a:solidFill>
                  <a:srgbClr val="50A14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"</a:t>
            </a:r>
            <a:r>
              <a:rPr lang="ru-RU" dirty="0">
                <a:solidFill>
                  <a:srgbClr val="50A14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на"</a:t>
            </a:r>
            <a:r>
              <a:rPr lang="ru-RU" dirty="0">
                <a:solidFill>
                  <a:srgbClr val="383A4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>
                <a:solidFill>
                  <a:srgbClr val="98680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gr</a:t>
            </a:r>
            <a:r>
              <a:rPr lang="en-US" dirty="0">
                <a:solidFill>
                  <a:srgbClr val="383A4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=</a:t>
            </a:r>
            <a:r>
              <a:rPr lang="en-US" dirty="0">
                <a:solidFill>
                  <a:srgbClr val="50A14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"PR"</a:t>
            </a:r>
            <a:r>
              <a:rPr lang="en-US" dirty="0">
                <a:solidFill>
                  <a:srgbClr val="383A4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&gt;&lt;/</a:t>
            </a:r>
            <a:r>
              <a:rPr lang="en-US" dirty="0" err="1">
                <a:solidFill>
                  <a:srgbClr val="E4564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ana</a:t>
            </a:r>
            <a:r>
              <a:rPr lang="en-US" dirty="0">
                <a:solidFill>
                  <a:srgbClr val="383A4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&gt;</a:t>
            </a:r>
            <a:r>
              <a:rPr lang="ru-RU" dirty="0">
                <a:solidFill>
                  <a:srgbClr val="383A4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на&lt;/</a:t>
            </a:r>
            <a:r>
              <a:rPr lang="en-US" dirty="0">
                <a:solidFill>
                  <a:srgbClr val="E4564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</a:t>
            </a:r>
            <a:r>
              <a:rPr lang="en-US" dirty="0">
                <a:solidFill>
                  <a:srgbClr val="383A4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&gt; &lt;</a:t>
            </a:r>
            <a:r>
              <a:rPr lang="en-US" dirty="0">
                <a:solidFill>
                  <a:srgbClr val="E4564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</a:t>
            </a:r>
            <a:r>
              <a:rPr lang="en-US" dirty="0">
                <a:solidFill>
                  <a:srgbClr val="383A4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&gt;&lt;</a:t>
            </a:r>
            <a:r>
              <a:rPr lang="en-US" dirty="0" err="1">
                <a:solidFill>
                  <a:srgbClr val="E4564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ana</a:t>
            </a:r>
            <a:r>
              <a:rPr lang="en-US" dirty="0">
                <a:solidFill>
                  <a:srgbClr val="383A4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solidFill>
                  <a:srgbClr val="98680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lex</a:t>
            </a:r>
            <a:r>
              <a:rPr lang="en-US" dirty="0">
                <a:solidFill>
                  <a:srgbClr val="383A4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=</a:t>
            </a:r>
            <a:r>
              <a:rPr lang="en-US" dirty="0">
                <a:solidFill>
                  <a:srgbClr val="50A14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"</a:t>
            </a:r>
            <a:r>
              <a:rPr lang="ru-RU" dirty="0">
                <a:solidFill>
                  <a:srgbClr val="50A14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пятка"</a:t>
            </a:r>
            <a:r>
              <a:rPr lang="ru-RU" dirty="0">
                <a:solidFill>
                  <a:srgbClr val="383A4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>
                <a:solidFill>
                  <a:srgbClr val="98680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gr</a:t>
            </a:r>
            <a:r>
              <a:rPr lang="en-US" dirty="0">
                <a:solidFill>
                  <a:srgbClr val="383A4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=</a:t>
            </a:r>
            <a:r>
              <a:rPr lang="en-US" dirty="0">
                <a:solidFill>
                  <a:srgbClr val="50A14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"</a:t>
            </a:r>
            <a:r>
              <a:rPr lang="en-US" dirty="0" err="1">
                <a:solidFill>
                  <a:srgbClr val="50A14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S,f,inan</a:t>
            </a:r>
            <a:r>
              <a:rPr lang="en-US" dirty="0">
                <a:solidFill>
                  <a:srgbClr val="50A14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=</a:t>
            </a:r>
            <a:r>
              <a:rPr lang="en-US" dirty="0" err="1">
                <a:solidFill>
                  <a:srgbClr val="50A14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pl,acc</a:t>
            </a:r>
            <a:r>
              <a:rPr lang="en-US" dirty="0">
                <a:solidFill>
                  <a:srgbClr val="50A14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"</a:t>
            </a:r>
            <a:r>
              <a:rPr lang="en-US" dirty="0">
                <a:solidFill>
                  <a:srgbClr val="383A4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&gt;&lt;/</a:t>
            </a:r>
            <a:r>
              <a:rPr lang="en-US" dirty="0" err="1">
                <a:solidFill>
                  <a:srgbClr val="E4564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ana</a:t>
            </a:r>
            <a:r>
              <a:rPr lang="en-US" dirty="0">
                <a:solidFill>
                  <a:srgbClr val="383A4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&gt;</a:t>
            </a:r>
            <a:r>
              <a:rPr lang="ru-RU" dirty="0" err="1">
                <a:solidFill>
                  <a:srgbClr val="383A4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п`ятки</a:t>
            </a:r>
            <a:r>
              <a:rPr lang="ru-RU" dirty="0">
                <a:solidFill>
                  <a:srgbClr val="383A4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&lt;/</a:t>
            </a:r>
            <a:r>
              <a:rPr lang="en-US" dirty="0">
                <a:solidFill>
                  <a:srgbClr val="E4564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</a:t>
            </a:r>
            <a:r>
              <a:rPr lang="en-US" dirty="0">
                <a:solidFill>
                  <a:srgbClr val="383A4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&gt; . &lt;/</a:t>
            </a:r>
            <a:r>
              <a:rPr lang="en-US" dirty="0">
                <a:solidFill>
                  <a:srgbClr val="E4564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</a:t>
            </a:r>
            <a:r>
              <a:rPr lang="en-US" dirty="0">
                <a:solidFill>
                  <a:srgbClr val="383A4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&gt;</a:t>
            </a:r>
            <a:endParaRPr lang="ru-RU" dirty="0">
              <a:solidFill>
                <a:srgbClr val="383A4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Задача 1: каждому </a:t>
            </a:r>
            <a:r>
              <a:rPr lang="ru-RU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токену</a:t>
            </a: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 поставить в соответствие исходную форму (</a:t>
            </a:r>
            <a:r>
              <a:rPr lang="ru-RU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лемматизация</a:t>
            </a: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)</a:t>
            </a:r>
          </a:p>
          <a:p>
            <a:pPr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Задача 2: каждому </a:t>
            </a:r>
            <a:r>
              <a:rPr lang="ru-RU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токену</a:t>
            </a: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 поставить в соответствие грамматический тег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/</a:t>
            </a: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 набор тегов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/ </a:t>
            </a: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множество возможных тегов (</a:t>
            </a:r>
            <a:r>
              <a:rPr lang="ru-RU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дизамбигуация</a:t>
            </a: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)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53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859953" y="157884"/>
            <a:ext cx="8445356" cy="622300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ru-RU" altLang="en-US" sz="3600" dirty="0"/>
              <a:t>Введение: морфологическая  аннотация</a:t>
            </a:r>
          </a:p>
        </p:txBody>
      </p:sp>
    </p:spTree>
    <p:extLst>
      <p:ext uri="{BB962C8B-B14F-4D97-AF65-F5344CB8AC3E}">
        <p14:creationId xmlns:p14="http://schemas.microsoft.com/office/powerpoint/2010/main" val="31764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146282" y="268721"/>
            <a:ext cx="8731682" cy="622300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ru-RU" altLang="en-US" sz="3600" dirty="0"/>
              <a:t>Лингвистические данные Морфологическая омонимия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132552"/>
              </p:ext>
            </p:extLst>
          </p:nvPr>
        </p:nvGraphicFramePr>
        <p:xfrm>
          <a:off x="2065193" y="1638594"/>
          <a:ext cx="7921625" cy="457200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6402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02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10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440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Порядок тэга</a:t>
                      </a:r>
                      <a:endParaRPr lang="en-GB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6" marR="6858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Частота</a:t>
                      </a:r>
                      <a:endParaRPr lang="en-GB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6" marR="6858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Доля в процентах</a:t>
                      </a:r>
                      <a:endParaRPr lang="en-GB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6" marR="68586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40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200" dirty="0">
                          <a:effectLst/>
                        </a:rPr>
                        <a:t>Однозначный</a:t>
                      </a:r>
                      <a:endParaRPr lang="en-GB" sz="2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6" marR="6858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200" dirty="0">
                          <a:effectLst/>
                        </a:rPr>
                        <a:t>10752</a:t>
                      </a:r>
                      <a:endParaRPr lang="en-GB" sz="2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6" marR="68586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200" dirty="0">
                          <a:effectLst/>
                        </a:rPr>
                        <a:t>54,34</a:t>
                      </a:r>
                      <a:endParaRPr lang="en-GB" sz="2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6" marR="68586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40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200" dirty="0">
                          <a:effectLst/>
                        </a:rPr>
                        <a:t>Двузначный</a:t>
                      </a:r>
                      <a:endParaRPr lang="en-GB" sz="2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6" marR="6858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200" dirty="0">
                          <a:effectLst/>
                        </a:rPr>
                        <a:t>4772</a:t>
                      </a:r>
                      <a:endParaRPr lang="en-GB" sz="2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6" marR="68586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200" dirty="0">
                          <a:effectLst/>
                        </a:rPr>
                        <a:t>24,12</a:t>
                      </a:r>
                      <a:endParaRPr lang="en-GB" sz="2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6" marR="68586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140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200" dirty="0">
                          <a:effectLst/>
                        </a:rPr>
                        <a:t>Трехзначный</a:t>
                      </a:r>
                      <a:endParaRPr lang="en-GB" sz="2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6" marR="6858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200">
                          <a:effectLst/>
                        </a:rPr>
                        <a:t>2004</a:t>
                      </a:r>
                      <a:endParaRPr lang="en-GB" sz="2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6" marR="68586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200" dirty="0">
                          <a:effectLst/>
                        </a:rPr>
                        <a:t>10,13</a:t>
                      </a:r>
                      <a:endParaRPr lang="en-GB" sz="2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6" marR="68586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140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200">
                          <a:effectLst/>
                        </a:rPr>
                        <a:t>Четырехзначный</a:t>
                      </a:r>
                      <a:endParaRPr lang="en-GB" sz="2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6" marR="6858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200">
                          <a:effectLst/>
                        </a:rPr>
                        <a:t>658</a:t>
                      </a:r>
                      <a:endParaRPr lang="en-GB" sz="2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6" marR="68586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200" dirty="0">
                          <a:effectLst/>
                        </a:rPr>
                        <a:t>3,33</a:t>
                      </a:r>
                      <a:endParaRPr lang="en-GB" sz="2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6" marR="68586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140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200" dirty="0">
                          <a:effectLst/>
                        </a:rPr>
                        <a:t>Пятизначный</a:t>
                      </a:r>
                      <a:endParaRPr lang="en-GB" sz="2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6" marR="6858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200" dirty="0">
                          <a:effectLst/>
                        </a:rPr>
                        <a:t>756</a:t>
                      </a:r>
                      <a:endParaRPr lang="en-GB" sz="2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6" marR="68586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200" dirty="0">
                          <a:effectLst/>
                        </a:rPr>
                        <a:t>3,82</a:t>
                      </a:r>
                      <a:endParaRPr lang="en-GB" sz="2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6" marR="68586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140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200" dirty="0">
                          <a:effectLst/>
                        </a:rPr>
                        <a:t>Шестизначный</a:t>
                      </a:r>
                      <a:endParaRPr lang="en-GB" sz="2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6" marR="6858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200">
                          <a:effectLst/>
                        </a:rPr>
                        <a:t>232</a:t>
                      </a:r>
                      <a:endParaRPr lang="en-GB" sz="2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6" marR="68586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200" dirty="0">
                          <a:effectLst/>
                        </a:rPr>
                        <a:t>1,17</a:t>
                      </a:r>
                      <a:endParaRPr lang="en-GB" sz="2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6" marR="68586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140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200">
                          <a:effectLst/>
                        </a:rPr>
                        <a:t>Остальные</a:t>
                      </a:r>
                      <a:endParaRPr lang="en-GB" sz="2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6" marR="6858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200" dirty="0">
                          <a:effectLst/>
                        </a:rPr>
                        <a:t>613</a:t>
                      </a:r>
                      <a:endParaRPr lang="en-GB" sz="2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6" marR="68586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200" dirty="0">
                          <a:effectLst/>
                        </a:rPr>
                        <a:t>3,1</a:t>
                      </a:r>
                      <a:endParaRPr lang="en-GB" sz="2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6" marR="68586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070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200">
                          <a:effectLst/>
                        </a:rPr>
                        <a:t>Всего</a:t>
                      </a:r>
                      <a:endParaRPr lang="en-GB" sz="2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6" marR="6858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200" dirty="0">
                          <a:effectLst/>
                        </a:rPr>
                        <a:t>19787</a:t>
                      </a:r>
                      <a:endParaRPr lang="en-GB" sz="2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6" marR="68586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200" dirty="0">
                          <a:effectLst/>
                        </a:rPr>
                        <a:t>100</a:t>
                      </a:r>
                      <a:endParaRPr lang="en-GB" sz="2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6" marR="68586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065193" y="1104051"/>
            <a:ext cx="673934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2400" b="1" dirty="0">
                <a:cs typeface="Times New Roman" panose="02020603050405020304" pitchFamily="18" charset="0"/>
              </a:rPr>
              <a:t>Омонимия в словаре: потенциальная омонимия</a:t>
            </a:r>
            <a:endParaRPr lang="ru-RU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185329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146282" y="268721"/>
            <a:ext cx="8731682" cy="622300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ru-RU" altLang="en-US" sz="3600" dirty="0"/>
              <a:t>Лингвистические данные Морфологическая омонимия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065193" y="1104051"/>
            <a:ext cx="57278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2400" b="1" dirty="0"/>
              <a:t>Омонимия в тексте: реальная омонимия</a:t>
            </a:r>
            <a:endParaRPr lang="en-GB" altLang="en-US" sz="24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1633552"/>
              </p:ext>
            </p:extLst>
          </p:nvPr>
        </p:nvGraphicFramePr>
        <p:xfrm>
          <a:off x="1507404" y="1662257"/>
          <a:ext cx="7921625" cy="4233865"/>
        </p:xfrm>
        <a:graphic>
          <a:graphicData uri="http://schemas.openxmlformats.org/drawingml/2006/table">
            <a:tbl>
              <a:tblPr/>
              <a:tblGrid>
                <a:gridCol w="2640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0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608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Порядок тэга</a:t>
                      </a:r>
                      <a:endParaRPr kumimoji="0" lang="en-GB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Частота</a:t>
                      </a:r>
                      <a:endParaRPr kumimoji="0" lang="en-GB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Доля в процентах</a:t>
                      </a:r>
                      <a:endParaRPr kumimoji="0" lang="en-GB" sz="20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2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Однозначный</a:t>
                      </a:r>
                      <a:endParaRPr kumimoji="0" lang="en-GB" sz="20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514"/>
                          </a:solidFill>
                          <a:effectLst/>
                          <a:latin typeface="Arial CYR" panose="020B0604020202020204" pitchFamily="34" charset="0"/>
                          <a:cs typeface="Times New Roman" panose="02020603050405020304" pitchFamily="18" charset="0"/>
                        </a:rPr>
                        <a:t>118774</a:t>
                      </a: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rgbClr val="000514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DEE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CYR" panose="020B0604020202020204" pitchFamily="34" charset="0"/>
                          <a:cs typeface="Times New Roman" panose="02020603050405020304" pitchFamily="18" charset="0"/>
                        </a:rPr>
                        <a:t>88,38</a:t>
                      </a:r>
                      <a:endParaRPr kumimoji="0" lang="en-GB" sz="20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2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Двузначный</a:t>
                      </a:r>
                      <a:endParaRPr kumimoji="0" lang="en-GB" sz="20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514"/>
                          </a:solidFill>
                          <a:effectLst/>
                          <a:latin typeface="Arial CYR" panose="020B0604020202020204" pitchFamily="34" charset="0"/>
                          <a:cs typeface="Times New Roman" panose="02020603050405020304" pitchFamily="18" charset="0"/>
                        </a:rPr>
                        <a:t>12506</a:t>
                      </a: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rgbClr val="000514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DEE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CYR" panose="020B0604020202020204" pitchFamily="34" charset="0"/>
                          <a:cs typeface="Times New Roman" panose="02020603050405020304" pitchFamily="18" charset="0"/>
                        </a:rPr>
                        <a:t>9,31</a:t>
                      </a:r>
                      <a:endParaRPr kumimoji="0" lang="en-GB" sz="20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2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Трехзначный</a:t>
                      </a:r>
                      <a:endParaRPr kumimoji="0" lang="en-GB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514"/>
                          </a:solidFill>
                          <a:effectLst/>
                          <a:latin typeface="Arial CYR" panose="020B0604020202020204" pitchFamily="34" charset="0"/>
                          <a:cs typeface="Times New Roman" panose="02020603050405020304" pitchFamily="18" charset="0"/>
                        </a:rPr>
                        <a:t>2219</a:t>
                      </a: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rgbClr val="000514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DEE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CYR" panose="020B0604020202020204" pitchFamily="34" charset="0"/>
                          <a:cs typeface="Times New Roman" panose="02020603050405020304" pitchFamily="18" charset="0"/>
                        </a:rPr>
                        <a:t>1,65</a:t>
                      </a:r>
                      <a:endParaRPr kumimoji="0" lang="en-GB" sz="20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2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Четырехзначный</a:t>
                      </a:r>
                      <a:endParaRPr kumimoji="0" lang="en-GB" sz="20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514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603</a:t>
                      </a: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rgbClr val="000514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DEE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CYR" panose="020B0604020202020204" pitchFamily="34" charset="0"/>
                          <a:cs typeface="Times New Roman" panose="02020603050405020304" pitchFamily="18" charset="0"/>
                        </a:rPr>
                        <a:t>0,45</a:t>
                      </a:r>
                      <a:endParaRPr kumimoji="0" lang="en-GB" sz="20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2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Пятизначный</a:t>
                      </a:r>
                      <a:endParaRPr kumimoji="0" lang="en-GB" sz="20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514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162</a:t>
                      </a: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rgbClr val="000514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DEE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CYR" panose="020B0604020202020204" pitchFamily="34" charset="0"/>
                          <a:cs typeface="Times New Roman" panose="02020603050405020304" pitchFamily="18" charset="0"/>
                        </a:rPr>
                        <a:t>0,12</a:t>
                      </a:r>
                      <a:endParaRPr kumimoji="0" lang="en-GB" sz="20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2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Шестизначный</a:t>
                      </a:r>
                      <a:endParaRPr kumimoji="0" lang="en-GB" sz="20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514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</a:t>
                      </a: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rgbClr val="000514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DEE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CYR" panose="020B0604020202020204" pitchFamily="34" charset="0"/>
                          <a:cs typeface="Times New Roman" panose="02020603050405020304" pitchFamily="18" charset="0"/>
                        </a:rPr>
                        <a:t>0,06</a:t>
                      </a:r>
                      <a:endParaRPr kumimoji="0" lang="en-GB" sz="20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2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Остальные</a:t>
                      </a:r>
                      <a:endParaRPr kumimoji="0" lang="en-GB" sz="20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514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</a:t>
                      </a: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rgbClr val="000514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DEE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CYR" panose="020B0604020202020204" pitchFamily="34" charset="0"/>
                          <a:cs typeface="Times New Roman" panose="02020603050405020304" pitchFamily="18" charset="0"/>
                        </a:rPr>
                        <a:t>0,04</a:t>
                      </a:r>
                      <a:endParaRPr kumimoji="0" lang="en-GB" sz="20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22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Всего</a:t>
                      </a:r>
                      <a:endParaRPr kumimoji="0" lang="en-GB" sz="20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134390</a:t>
                      </a:r>
                      <a:endParaRPr kumimoji="0" lang="en-GB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CYR" panose="020B0604020202020204" pitchFamily="34" charset="0"/>
                          <a:cs typeface="Times New Roman" panose="02020603050405020304" pitchFamily="18" charset="0"/>
                        </a:rPr>
                        <a:t>100</a:t>
                      </a:r>
                      <a:endParaRPr kumimoji="0" lang="en-GB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38206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bg1">
                  <a:lumMod val="20000"/>
                  <a:lumOff val="80000"/>
                </a:schemeClr>
              </a:buClr>
              <a:defRPr/>
            </a:pPr>
            <a:r>
              <a:rPr lang="ru-RU" sz="2400" dirty="0"/>
              <a:t>методы, основанные на правилах:</a:t>
            </a:r>
          </a:p>
          <a:p>
            <a:pPr lvl="1">
              <a:defRPr/>
            </a:pPr>
            <a:r>
              <a:rPr lang="ru-RU" dirty="0"/>
              <a:t>методы, основанные на словарях</a:t>
            </a:r>
          </a:p>
          <a:p>
            <a:pPr lvl="1">
              <a:defRPr/>
            </a:pPr>
            <a:r>
              <a:rPr lang="ru-RU" dirty="0" err="1"/>
              <a:t>бессловарные</a:t>
            </a:r>
            <a:r>
              <a:rPr lang="ru-RU" dirty="0"/>
              <a:t> методы</a:t>
            </a:r>
          </a:p>
          <a:p>
            <a:pPr>
              <a:buClr>
                <a:schemeClr val="bg1">
                  <a:lumMod val="20000"/>
                  <a:lumOff val="80000"/>
                </a:schemeClr>
              </a:buClr>
              <a:defRPr/>
            </a:pPr>
            <a:r>
              <a:rPr lang="ru-RU" sz="2400" dirty="0"/>
              <a:t>машинное обучение:</a:t>
            </a:r>
          </a:p>
          <a:p>
            <a:pPr lvl="1">
              <a:defRPr/>
            </a:pPr>
            <a:r>
              <a:rPr lang="ru-RU" dirty="0"/>
              <a:t>контролируемое </a:t>
            </a:r>
            <a:r>
              <a:rPr lang="en-US" dirty="0"/>
              <a:t>/</a:t>
            </a:r>
            <a:r>
              <a:rPr lang="ru-RU" dirty="0"/>
              <a:t> неконтролируемое (с учителем </a:t>
            </a:r>
            <a:r>
              <a:rPr lang="en-US" dirty="0"/>
              <a:t>/</a:t>
            </a:r>
            <a:r>
              <a:rPr lang="ru-RU" dirty="0"/>
              <a:t> без учителя)</a:t>
            </a:r>
          </a:p>
          <a:p>
            <a:pPr lvl="1">
              <a:defRPr/>
            </a:pPr>
            <a:r>
              <a:rPr lang="ru-RU" dirty="0"/>
              <a:t>извлечение правил</a:t>
            </a:r>
          </a:p>
          <a:p>
            <a:pPr lvl="1">
              <a:defRPr/>
            </a:pPr>
            <a:r>
              <a:rPr lang="ru-RU" dirty="0"/>
              <a:t>методы классификации (</a:t>
            </a:r>
            <a:r>
              <a:rPr lang="en-US" dirty="0"/>
              <a:t>SVM</a:t>
            </a:r>
            <a:r>
              <a:rPr lang="ru-RU" dirty="0"/>
              <a:t>, деревья решений)</a:t>
            </a:r>
            <a:endParaRPr lang="en-US" dirty="0"/>
          </a:p>
          <a:p>
            <a:pPr lvl="1">
              <a:defRPr/>
            </a:pPr>
            <a:r>
              <a:rPr lang="ru-RU" dirty="0"/>
              <a:t>скрытые </a:t>
            </a:r>
            <a:r>
              <a:rPr lang="ru-RU" dirty="0" err="1"/>
              <a:t>марковские</a:t>
            </a:r>
            <a:r>
              <a:rPr lang="ru-RU" dirty="0"/>
              <a:t> модели (</a:t>
            </a:r>
            <a:r>
              <a:rPr lang="en-US" dirty="0"/>
              <a:t>HMM</a:t>
            </a:r>
            <a:r>
              <a:rPr lang="ru-RU" dirty="0"/>
              <a:t>), </a:t>
            </a:r>
            <a:r>
              <a:rPr lang="ru-RU" dirty="0" err="1"/>
              <a:t>марковские</a:t>
            </a:r>
            <a:r>
              <a:rPr lang="ru-RU" dirty="0"/>
              <a:t> модели максимальной энтропии (</a:t>
            </a:r>
            <a:r>
              <a:rPr lang="en-US" dirty="0"/>
              <a:t>MEMM) </a:t>
            </a:r>
            <a:r>
              <a:rPr lang="ru-RU" dirty="0"/>
              <a:t>условные случайные поля (</a:t>
            </a:r>
            <a:r>
              <a:rPr lang="en-US" dirty="0"/>
              <a:t>CRF</a:t>
            </a:r>
            <a:r>
              <a:rPr lang="ru-RU" dirty="0"/>
              <a:t>)</a:t>
            </a:r>
          </a:p>
          <a:p>
            <a:pPr lvl="1">
              <a:defRPr/>
            </a:pPr>
            <a:r>
              <a:rPr lang="ru-RU" dirty="0"/>
              <a:t>нейронные сети</a:t>
            </a:r>
            <a:endParaRPr lang="ru-RU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53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146282" y="268721"/>
            <a:ext cx="8731682" cy="622300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ru-RU" altLang="en-US" sz="3600" dirty="0"/>
              <a:t>Методы снятия неоднозначности</a:t>
            </a:r>
          </a:p>
        </p:txBody>
      </p:sp>
    </p:spTree>
    <p:extLst>
      <p:ext uri="{BB962C8B-B14F-4D97-AF65-F5344CB8AC3E}">
        <p14:creationId xmlns:p14="http://schemas.microsoft.com/office/powerpoint/2010/main" val="31769760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Методы, основанные на правилах</a:t>
            </a:r>
          </a:p>
          <a:p>
            <a:pPr marL="0" indent="0">
              <a:buNone/>
            </a:pPr>
            <a:r>
              <a:rPr lang="ru-RU" dirty="0"/>
              <a:t>Методы, основанные на обучении</a:t>
            </a:r>
          </a:p>
          <a:p>
            <a:r>
              <a:rPr lang="ru-RU" dirty="0"/>
              <a:t>метод </a:t>
            </a:r>
          </a:p>
          <a:p>
            <a:r>
              <a:rPr lang="en-US" dirty="0"/>
              <a:t>SVM</a:t>
            </a:r>
            <a:r>
              <a:rPr lang="ru-RU" dirty="0"/>
              <a:t>, </a:t>
            </a: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скрытые </a:t>
            </a:r>
            <a:r>
              <a:rPr lang="ru-RU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марковские</a:t>
            </a: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 модели, </a:t>
            </a:r>
            <a:r>
              <a:rPr lang="en-US" dirty="0"/>
              <a:t>MEMM (</a:t>
            </a:r>
            <a:r>
              <a:rPr lang="ru-RU" dirty="0" err="1"/>
              <a:t>марковские</a:t>
            </a:r>
            <a:r>
              <a:rPr lang="ru-RU" dirty="0"/>
              <a:t> модели максимальной энтропии</a:t>
            </a:r>
            <a:r>
              <a:rPr lang="en-US" dirty="0"/>
              <a:t>)</a:t>
            </a:r>
            <a:r>
              <a:rPr lang="ru-RU" dirty="0"/>
              <a:t>, метод условных случайных полей</a:t>
            </a:r>
          </a:p>
          <a:p>
            <a:endParaRPr lang="ru-RU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53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146282" y="268721"/>
            <a:ext cx="8731682" cy="622300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ru-RU" altLang="en-US" sz="3600" dirty="0"/>
              <a:t>Методы снятия неоднозначности</a:t>
            </a:r>
          </a:p>
        </p:txBody>
      </p:sp>
    </p:spTree>
    <p:extLst>
      <p:ext uri="{BB962C8B-B14F-4D97-AF65-F5344CB8AC3E}">
        <p14:creationId xmlns:p14="http://schemas.microsoft.com/office/powerpoint/2010/main" val="28808687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bg1">
                  <a:lumMod val="20000"/>
                  <a:lumOff val="80000"/>
                </a:schemeClr>
              </a:buClr>
              <a:defRPr/>
            </a:pPr>
            <a:r>
              <a:rPr lang="en-US" i="1" dirty="0"/>
              <a:t>A fly can fly</a:t>
            </a:r>
          </a:p>
          <a:p>
            <a:pPr>
              <a:buClr>
                <a:schemeClr val="bg1">
                  <a:lumMod val="20000"/>
                  <a:lumOff val="80000"/>
                </a:schemeClr>
              </a:buClr>
              <a:defRPr/>
            </a:pPr>
            <a:r>
              <a:rPr lang="ru-RU" dirty="0"/>
              <a:t>Правило</a:t>
            </a:r>
            <a:r>
              <a:rPr lang="en-US" dirty="0"/>
              <a:t>???</a:t>
            </a:r>
          </a:p>
          <a:p>
            <a:pPr marL="0" indent="0">
              <a:buNone/>
              <a:defRPr/>
            </a:pPr>
            <a:r>
              <a:rPr lang="en-US" dirty="0"/>
              <a:t>{N,V} 					| </a:t>
            </a:r>
            <a:r>
              <a:rPr lang="en-US" dirty="0" err="1"/>
              <a:t>Det</a:t>
            </a:r>
            <a:r>
              <a:rPr lang="en-US" dirty="0"/>
              <a:t> _ </a:t>
            </a:r>
            <a:endParaRPr lang="ru-RU" dirty="0"/>
          </a:p>
          <a:p>
            <a:pPr marL="0" indent="0">
              <a:buNone/>
              <a:defRPr/>
            </a:pPr>
            <a:endParaRPr lang="ru-RU" i="1" dirty="0"/>
          </a:p>
          <a:p>
            <a:pPr marL="0" indent="0">
              <a:buNone/>
              <a:defRPr/>
            </a:pPr>
            <a:r>
              <a:rPr lang="ru-RU" i="1" dirty="0"/>
              <a:t>Запомни эти </a:t>
            </a:r>
            <a:r>
              <a:rPr lang="ru-RU" b="1" i="1" dirty="0"/>
              <a:t>данные</a:t>
            </a:r>
            <a:endParaRPr lang="en-US" b="1" i="1" dirty="0"/>
          </a:p>
          <a:p>
            <a:pPr marL="0" indent="0">
              <a:buNone/>
              <a:defRPr/>
            </a:pPr>
            <a:r>
              <a:rPr lang="ru-RU" b="1" i="1" dirty="0"/>
              <a:t>Данные </a:t>
            </a:r>
            <a:r>
              <a:rPr lang="ru-RU" i="1" dirty="0"/>
              <a:t>получены …</a:t>
            </a:r>
            <a:endParaRPr lang="ru-RU" b="1" i="1" dirty="0"/>
          </a:p>
          <a:p>
            <a:pPr marL="0" indent="0">
              <a:buNone/>
              <a:defRPr/>
            </a:pPr>
            <a:r>
              <a:rPr lang="en-US" dirty="0"/>
              <a:t>{N,A} -&gt; N | _&lt;/s&gt; </a:t>
            </a:r>
            <a:r>
              <a:rPr lang="ru-RU" dirty="0"/>
              <a:t>или _ </a:t>
            </a:r>
            <a:r>
              <a:rPr lang="en-US" dirty="0" err="1"/>
              <a:t>Vfin</a:t>
            </a:r>
            <a:endParaRPr lang="ru-RU" dirty="0"/>
          </a:p>
          <a:p>
            <a:pPr marL="0" indent="0">
              <a:buNone/>
              <a:defRPr/>
            </a:pP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1005682" y="0"/>
            <a:ext cx="109728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ru-RU" dirty="0" err="1"/>
              <a:t>Дизамбигуация</a:t>
            </a:r>
            <a:r>
              <a:rPr lang="en-US" dirty="0"/>
              <a:t/>
            </a:r>
            <a:br>
              <a:rPr lang="en-US" dirty="0"/>
            </a:br>
            <a:r>
              <a:rPr lang="ru-RU" dirty="0"/>
              <a:t>Правила</a:t>
            </a:r>
            <a:endParaRPr lang="en-US" dirty="0"/>
          </a:p>
        </p:txBody>
      </p:sp>
      <p:sp>
        <p:nvSpPr>
          <p:cNvPr id="4" name="Стрелка вправо 3"/>
          <p:cNvSpPr/>
          <p:nvPr/>
        </p:nvSpPr>
        <p:spPr>
          <a:xfrm>
            <a:off x="5159375" y="3068639"/>
            <a:ext cx="431800" cy="460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6492082" y="2590801"/>
            <a:ext cx="1368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/>
              <a:t>???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7616682" y="2569370"/>
            <a:ext cx="1366837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499336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5" grpId="1"/>
      <p:bldP spid="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dirty="0"/>
              <a:t>??? (a) </a:t>
            </a:r>
            <a:r>
              <a:rPr lang="ru-RU" i="1" dirty="0"/>
              <a:t>большие ямы </a:t>
            </a:r>
            <a:r>
              <a:rPr lang="en-US" dirty="0"/>
              <a:t>vs. (b) </a:t>
            </a:r>
            <a:r>
              <a:rPr lang="ru-RU" i="1" dirty="0"/>
              <a:t>большой ямы</a:t>
            </a:r>
          </a:p>
          <a:p>
            <a:pPr marL="0" indent="0">
              <a:buNone/>
              <a:defRPr/>
            </a:pPr>
            <a:r>
              <a:rPr lang="en-US" dirty="0"/>
              <a:t>(a) x</a:t>
            </a:r>
            <a:r>
              <a:rPr lang="en-US" i="1" dirty="0"/>
              <a:t>={‘</a:t>
            </a:r>
            <a:r>
              <a:rPr lang="en-US" dirty="0" err="1"/>
              <a:t>pl.nom</a:t>
            </a:r>
            <a:r>
              <a:rPr lang="en-US" dirty="0"/>
              <a:t>’</a:t>
            </a:r>
            <a:r>
              <a:rPr lang="en-US" i="1" dirty="0"/>
              <a:t>} </a:t>
            </a:r>
            <a:r>
              <a:rPr lang="en-US" dirty="0">
                <a:sym typeface="Symbol" panose="05050102010706020507" pitchFamily="18" charset="2"/>
              </a:rPr>
              <a:t></a:t>
            </a:r>
            <a:r>
              <a:rPr lang="en-US" i="1" dirty="0"/>
              <a:t>{‘</a:t>
            </a:r>
            <a:r>
              <a:rPr lang="en-US" dirty="0" err="1"/>
              <a:t>pl.nom</a:t>
            </a:r>
            <a:r>
              <a:rPr lang="en-US" dirty="0"/>
              <a:t>’, ‘</a:t>
            </a:r>
            <a:r>
              <a:rPr lang="en-US" dirty="0" err="1"/>
              <a:t>sg.gen</a:t>
            </a:r>
            <a:r>
              <a:rPr lang="en-US" dirty="0"/>
              <a:t>’</a:t>
            </a:r>
            <a:r>
              <a:rPr lang="en-US" i="1" dirty="0"/>
              <a:t>}</a:t>
            </a:r>
          </a:p>
          <a:p>
            <a:pPr marL="0" indent="0">
              <a:buNone/>
              <a:defRPr/>
            </a:pPr>
            <a:r>
              <a:rPr lang="en-US" dirty="0"/>
              <a:t>(b) x</a:t>
            </a:r>
            <a:r>
              <a:rPr lang="en-US" i="1" dirty="0"/>
              <a:t>={‘</a:t>
            </a:r>
            <a:r>
              <a:rPr lang="en-US" dirty="0" err="1"/>
              <a:t>f.sg.gen</a:t>
            </a:r>
            <a:r>
              <a:rPr lang="en-US" dirty="0"/>
              <a:t>’, ‘</a:t>
            </a:r>
            <a:r>
              <a:rPr lang="en-US" dirty="0" err="1"/>
              <a:t>m.sg.nom</a:t>
            </a:r>
            <a:r>
              <a:rPr lang="en-US" dirty="0"/>
              <a:t>’, ‘f.sg.dat’, ‘</a:t>
            </a:r>
            <a:r>
              <a:rPr lang="en-US" dirty="0" err="1"/>
              <a:t>f.sg.ins</a:t>
            </a:r>
            <a:r>
              <a:rPr lang="en-US" dirty="0"/>
              <a:t>’, ‘</a:t>
            </a:r>
            <a:r>
              <a:rPr lang="en-US" dirty="0" err="1"/>
              <a:t>f.sg.pp</a:t>
            </a:r>
            <a:r>
              <a:rPr lang="en-US" dirty="0"/>
              <a:t>’</a:t>
            </a:r>
            <a:r>
              <a:rPr lang="en-US" i="1" dirty="0"/>
              <a:t>} </a:t>
            </a:r>
            <a:r>
              <a:rPr lang="en-US" dirty="0">
                <a:sym typeface="Symbol" panose="05050102010706020507" pitchFamily="18" charset="2"/>
              </a:rPr>
              <a:t></a:t>
            </a:r>
            <a:r>
              <a:rPr lang="en-US" i="1" dirty="0"/>
              <a:t>{‘</a:t>
            </a:r>
            <a:r>
              <a:rPr lang="en-US" dirty="0" err="1"/>
              <a:t>pl.nom</a:t>
            </a:r>
            <a:r>
              <a:rPr lang="en-US" dirty="0"/>
              <a:t>’, ‘</a:t>
            </a:r>
            <a:r>
              <a:rPr lang="en-US" dirty="0" err="1"/>
              <a:t>sg.gen</a:t>
            </a:r>
            <a:r>
              <a:rPr lang="en-US" dirty="0"/>
              <a:t>’</a:t>
            </a:r>
            <a:r>
              <a:rPr lang="en-US" i="1" dirty="0"/>
              <a:t>}</a:t>
            </a:r>
          </a:p>
          <a:p>
            <a:pPr marL="514350" indent="-514350">
              <a:buFont typeface="Wingdings" panose="05000000000000000000" pitchFamily="2" charset="2"/>
              <a:buAutoNum type="alphaLcParenBoth"/>
              <a:defRPr/>
            </a:pPr>
            <a:r>
              <a:rPr lang="en-US" dirty="0"/>
              <a:t>x</a:t>
            </a:r>
            <a:r>
              <a:rPr lang="en-US" i="1" dirty="0"/>
              <a:t>= {‘</a:t>
            </a:r>
            <a:r>
              <a:rPr lang="en-US" dirty="0" err="1"/>
              <a:t>pl.nom</a:t>
            </a:r>
            <a:r>
              <a:rPr lang="en-US" dirty="0"/>
              <a:t>’}; (b) x = {‘</a:t>
            </a:r>
            <a:r>
              <a:rPr lang="en-US" dirty="0" err="1"/>
              <a:t>sg.gen</a:t>
            </a:r>
            <a:r>
              <a:rPr lang="en-US" dirty="0"/>
              <a:t>’</a:t>
            </a:r>
            <a:r>
              <a:rPr lang="en-US" i="1" dirty="0"/>
              <a:t>}</a:t>
            </a:r>
          </a:p>
          <a:p>
            <a:pPr marL="0" indent="0">
              <a:buNone/>
              <a:defRPr/>
            </a:pPr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311728" y="0"/>
            <a:ext cx="109728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ru-RU" dirty="0" err="1"/>
              <a:t>Дизамбигуация</a:t>
            </a:r>
            <a:r>
              <a:rPr lang="en-US" dirty="0"/>
              <a:t/>
            </a:r>
            <a:br>
              <a:rPr lang="en-US" dirty="0"/>
            </a:br>
            <a:r>
              <a:rPr lang="ru-RU" dirty="0"/>
              <a:t>Правила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02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7" name="Rectangle 3"/>
          <p:cNvSpPr>
            <a:spLocks noGrp="1" noChangeArrowheads="1"/>
          </p:cNvSpPr>
          <p:nvPr>
            <p:ph idx="1"/>
          </p:nvPr>
        </p:nvSpPr>
        <p:spPr>
          <a:xfrm>
            <a:off x="604838" y="1258888"/>
            <a:ext cx="10972800" cy="4525963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ru-RU" sz="2400" dirty="0"/>
              <a:t>… и предложили систему диагностических ситуаций, помогающих разрешить некоторые типы омонимии: </a:t>
            </a:r>
          </a:p>
        </p:txBody>
      </p:sp>
      <p:pic>
        <p:nvPicPr>
          <p:cNvPr id="26628" name="Picture 43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6002" y="2008909"/>
            <a:ext cx="6985000" cy="427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311728" y="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/>
              <a:t>Дизамбигуация</a:t>
            </a:r>
            <a:r>
              <a:rPr lang="en-US"/>
              <a:t/>
            </a:r>
            <a:br>
              <a:rPr lang="en-US"/>
            </a:br>
            <a:r>
              <a:rPr lang="ru-RU"/>
              <a:t>Правила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7209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Для английского языка - грамматика ограничений</a:t>
            </a:r>
            <a:r>
              <a:rPr lang="en-US" dirty="0"/>
              <a:t> </a:t>
            </a:r>
            <a:r>
              <a:rPr lang="fr-FR" dirty="0"/>
              <a:t>(</a:t>
            </a:r>
            <a:r>
              <a:rPr lang="fr-FR" i="1" dirty="0" err="1"/>
              <a:t>constraint</a:t>
            </a:r>
            <a:r>
              <a:rPr lang="fr-FR" i="1" dirty="0"/>
              <a:t> </a:t>
            </a:r>
            <a:r>
              <a:rPr lang="fr-FR" i="1" dirty="0" err="1"/>
              <a:t>grammar</a:t>
            </a:r>
            <a:r>
              <a:rPr lang="fr-FR" dirty="0"/>
              <a:t>, F. Carlsson &amp; A. </a:t>
            </a:r>
            <a:r>
              <a:rPr lang="fr-FR" dirty="0" err="1"/>
              <a:t>Voutilainen</a:t>
            </a:r>
            <a:r>
              <a:rPr lang="fr-FR" dirty="0"/>
              <a:t> 1995) </a:t>
            </a:r>
            <a:r>
              <a:rPr lang="ru-RU" dirty="0"/>
              <a:t>включает правила типа ≪выполни действие X над</a:t>
            </a:r>
            <a:r>
              <a:rPr lang="en-US" dirty="0"/>
              <a:t> </a:t>
            </a:r>
            <a:r>
              <a:rPr lang="ru-RU" dirty="0"/>
              <a:t>объектом Y в контексте Z≫</a:t>
            </a:r>
          </a:p>
          <a:p>
            <a:r>
              <a:rPr lang="ru-RU" dirty="0"/>
              <a:t>В первой версии - 1200 правил, основанных на</a:t>
            </a:r>
            <a:r>
              <a:rPr lang="en-US" dirty="0"/>
              <a:t> </a:t>
            </a:r>
            <a:r>
              <a:rPr lang="ru-RU" dirty="0"/>
              <a:t>грамматике, и 200 эвристических правил, потом</a:t>
            </a:r>
            <a:r>
              <a:rPr lang="en-US" dirty="0"/>
              <a:t> </a:t>
            </a:r>
            <a:r>
              <a:rPr lang="ru-RU" dirty="0"/>
              <a:t>расширение до </a:t>
            </a:r>
            <a:r>
              <a:rPr lang="ru-RU" b="1" dirty="0"/>
              <a:t>3600 </a:t>
            </a:r>
            <a:r>
              <a:rPr lang="ru-RU" dirty="0"/>
              <a:t>правил</a:t>
            </a:r>
          </a:p>
          <a:p>
            <a:r>
              <a:rPr lang="ru-RU" dirty="0"/>
              <a:t>Контекстные правила могут быть закодированы в</a:t>
            </a:r>
            <a:r>
              <a:rPr lang="en-US" dirty="0"/>
              <a:t> </a:t>
            </a:r>
            <a:r>
              <a:rPr lang="ru-RU" dirty="0"/>
              <a:t>виде </a:t>
            </a:r>
            <a:r>
              <a:rPr lang="ru-RU" i="1" dirty="0"/>
              <a:t>конечных преобразователей </a:t>
            </a:r>
            <a:r>
              <a:rPr lang="ru-RU" dirty="0"/>
              <a:t>(</a:t>
            </a:r>
            <a:r>
              <a:rPr lang="en-US" i="1" dirty="0"/>
              <a:t>finite-state transducers</a:t>
            </a:r>
            <a:r>
              <a:rPr lang="en-US" dirty="0"/>
              <a:t>)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311728" y="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/>
              <a:t>Дизамбигуация</a:t>
            </a:r>
            <a:r>
              <a:rPr lang="en-US"/>
              <a:t/>
            </a:r>
            <a:br>
              <a:rPr lang="en-US"/>
            </a:br>
            <a:r>
              <a:rPr lang="ru-RU"/>
              <a:t>Правила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1183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правила для английского языка:</a:t>
            </a:r>
          </a:p>
          <a:p>
            <a:r>
              <a:rPr lang="sv-SE" dirty="0"/>
              <a:t>tag:red ‘VB’ &lt;- tag: ‘DT’@[-1] ○</a:t>
            </a:r>
          </a:p>
          <a:p>
            <a:r>
              <a:rPr lang="ru-RU" dirty="0"/>
              <a:t>≪исключить тег VB, если сосед на расстоянии ‘-1’ (т.е.</a:t>
            </a:r>
            <a:r>
              <a:rPr lang="en-US" dirty="0"/>
              <a:t> </a:t>
            </a:r>
            <a:r>
              <a:rPr lang="ru-RU" dirty="0" err="1"/>
              <a:t>непосредств</a:t>
            </a:r>
            <a:r>
              <a:rPr lang="ru-RU" dirty="0"/>
              <a:t>. сосед слева) имеет тег DT≫</a:t>
            </a:r>
          </a:p>
          <a:p>
            <a:r>
              <a:rPr lang="en-US" dirty="0"/>
              <a:t>the / {DT} light / {JJ, NN, VB} </a:t>
            </a:r>
            <a:r>
              <a:rPr lang="ru-RU" dirty="0"/>
              <a:t>превращается в</a:t>
            </a:r>
            <a:r>
              <a:rPr lang="en-US" dirty="0"/>
              <a:t> the / {DT} light / {JJ, NN}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311728" y="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/>
              <a:t>Дизамбигуация</a:t>
            </a:r>
            <a:r>
              <a:rPr lang="en-US"/>
              <a:t/>
            </a:r>
            <a:br>
              <a:rPr lang="en-US"/>
            </a:br>
            <a:r>
              <a:rPr lang="ru-RU"/>
              <a:t>Правила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7637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Преимущества:</a:t>
            </a:r>
          </a:p>
          <a:p>
            <a:r>
              <a:rPr lang="ru-RU" dirty="0"/>
              <a:t>Не требуются обучающие данные, не нужен хорошо размеченный корпус.</a:t>
            </a:r>
          </a:p>
          <a:p>
            <a:r>
              <a:rPr lang="ru-RU" dirty="0"/>
              <a:t>Результаты не ухудшаются из-за расширения множества тегов.</a:t>
            </a:r>
          </a:p>
          <a:p>
            <a:r>
              <a:rPr lang="ru-RU" dirty="0"/>
              <a:t>Не растет доля ошибок типа ≪</a:t>
            </a:r>
            <a:r>
              <a:rPr lang="ru-RU" dirty="0" err="1"/>
              <a:t>false</a:t>
            </a:r>
            <a:r>
              <a:rPr lang="ru-RU" dirty="0"/>
              <a:t> </a:t>
            </a:r>
            <a:r>
              <a:rPr lang="ru-RU" dirty="0" err="1"/>
              <a:t>positive</a:t>
            </a:r>
            <a:r>
              <a:rPr lang="ru-RU" dirty="0"/>
              <a:t>≫ </a:t>
            </a:r>
          </a:p>
          <a:p>
            <a:r>
              <a:rPr lang="ru-RU" dirty="0"/>
              <a:t>Используются независимые друг от друга правила (или группы правил).</a:t>
            </a:r>
          </a:p>
          <a:p>
            <a:endParaRPr lang="ru-RU" dirty="0"/>
          </a:p>
          <a:p>
            <a:r>
              <a:rPr lang="ru-RU" b="1" dirty="0"/>
              <a:t>Недостатки?</a:t>
            </a:r>
            <a:endParaRPr lang="en-US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311728" y="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/>
              <a:t>Дизамбигуация</a:t>
            </a:r>
            <a:r>
              <a:rPr lang="en-US"/>
              <a:t/>
            </a:r>
            <a:br>
              <a:rPr lang="en-US"/>
            </a:br>
            <a:r>
              <a:rPr lang="ru-RU"/>
              <a:t>Правила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870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2485964"/>
              </p:ext>
            </p:extLst>
          </p:nvPr>
        </p:nvGraphicFramePr>
        <p:xfrm>
          <a:off x="554181" y="1323108"/>
          <a:ext cx="10972341" cy="4815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7983">
                  <a:extLst>
                    <a:ext uri="{9D8B030D-6E8A-4147-A177-3AD203B41FA5}">
                      <a16:colId xmlns:a16="http://schemas.microsoft.com/office/drawing/2014/main" val="3225568393"/>
                    </a:ext>
                  </a:extLst>
                </a:gridCol>
                <a:gridCol w="1128836">
                  <a:extLst>
                    <a:ext uri="{9D8B030D-6E8A-4147-A177-3AD203B41FA5}">
                      <a16:colId xmlns:a16="http://schemas.microsoft.com/office/drawing/2014/main" val="4045378842"/>
                    </a:ext>
                  </a:extLst>
                </a:gridCol>
                <a:gridCol w="1041039">
                  <a:extLst>
                    <a:ext uri="{9D8B030D-6E8A-4147-A177-3AD203B41FA5}">
                      <a16:colId xmlns:a16="http://schemas.microsoft.com/office/drawing/2014/main" val="2857543558"/>
                    </a:ext>
                  </a:extLst>
                </a:gridCol>
                <a:gridCol w="928260">
                  <a:extLst>
                    <a:ext uri="{9D8B030D-6E8A-4147-A177-3AD203B41FA5}">
                      <a16:colId xmlns:a16="http://schemas.microsoft.com/office/drawing/2014/main" val="959528043"/>
                    </a:ext>
                  </a:extLst>
                </a:gridCol>
                <a:gridCol w="7036223">
                  <a:extLst>
                    <a:ext uri="{9D8B030D-6E8A-4147-A177-3AD203B41FA5}">
                      <a16:colId xmlns:a16="http://schemas.microsoft.com/office/drawing/2014/main" val="802997153"/>
                    </a:ext>
                  </a:extLst>
                </a:gridCol>
              </a:tblGrid>
              <a:tr h="190500">
                <a:tc gridSpan="5">
                  <a:txBody>
                    <a:bodyPr/>
                    <a:lstStyle/>
                    <a:p>
                      <a:pPr marL="182880" indent="-457200" algn="l" fontAlgn="b"/>
                      <a:r>
                        <a:rPr lang="ru-RU" sz="18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# </a:t>
                      </a:r>
                      <a:r>
                        <a:rPr lang="ru-RU" sz="1800" u="none" strike="noStrike" dirty="0" err="1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text</a:t>
                      </a:r>
                      <a:r>
                        <a:rPr lang="ru-RU" sz="18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= Одно из них было красным, а другое (самое внешнее) — синим.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8946" marR="8946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9776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82880" indent="-457200" algn="r" fontAlgn="b"/>
                      <a:r>
                        <a:rPr lang="en-US" sz="180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8946" marR="8946" marT="9525" marB="0" anchor="b"/>
                </a:tc>
                <a:tc>
                  <a:txBody>
                    <a:bodyPr/>
                    <a:lstStyle/>
                    <a:p>
                      <a:pPr marL="182880" indent="-457200" algn="l" fontAlgn="b"/>
                      <a:r>
                        <a:rPr lang="ru-RU" sz="18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Одно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8946" marR="8946" marT="9525" marB="0" anchor="b"/>
                </a:tc>
                <a:tc>
                  <a:txBody>
                    <a:bodyPr/>
                    <a:lstStyle/>
                    <a:p>
                      <a:pPr marL="182880" indent="-457200" algn="l" fontAlgn="b"/>
                      <a:r>
                        <a:rPr lang="ru-RU" sz="180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один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8946" marR="8946" marT="9525" marB="0" anchor="b"/>
                </a:tc>
                <a:tc>
                  <a:txBody>
                    <a:bodyPr/>
                    <a:lstStyle/>
                    <a:p>
                      <a:pPr marL="182880" indent="-457200" algn="l" fontAlgn="b"/>
                      <a:r>
                        <a:rPr lang="en-US" sz="180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NUM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8946" marR="8946" marT="9525" marB="0" anchor="b"/>
                </a:tc>
                <a:tc>
                  <a:txBody>
                    <a:bodyPr/>
                    <a:lstStyle/>
                    <a:p>
                      <a:pPr marL="182880" indent="-457200" algn="l" fontAlgn="b"/>
                      <a:r>
                        <a:rPr lang="en-US" sz="18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Case=</a:t>
                      </a:r>
                      <a:r>
                        <a:rPr lang="en-US" sz="1800" u="none" strike="noStrike" dirty="0" err="1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Nom|Gender</a:t>
                      </a:r>
                      <a:r>
                        <a:rPr lang="en-US" sz="18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=</a:t>
                      </a:r>
                      <a:r>
                        <a:rPr lang="en-US" sz="1800" u="none" strike="noStrike" dirty="0" err="1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Neut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8946" marR="8946" marT="9525" marB="0" anchor="b"/>
                </a:tc>
                <a:extLst>
                  <a:ext uri="{0D108BD9-81ED-4DB2-BD59-A6C34878D82A}">
                    <a16:rowId xmlns:a16="http://schemas.microsoft.com/office/drawing/2014/main" val="11349265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182880" indent="-457200" algn="r" fontAlgn="b"/>
                      <a:r>
                        <a:rPr lang="en-US" sz="18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8946" marR="8946" marT="9525" marB="0" anchor="b"/>
                </a:tc>
                <a:tc>
                  <a:txBody>
                    <a:bodyPr/>
                    <a:lstStyle/>
                    <a:p>
                      <a:pPr marL="182880" indent="-457200" algn="l" fontAlgn="b"/>
                      <a:r>
                        <a:rPr lang="ru-RU" sz="180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из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8946" marR="8946" marT="9525" marB="0" anchor="b"/>
                </a:tc>
                <a:tc>
                  <a:txBody>
                    <a:bodyPr/>
                    <a:lstStyle/>
                    <a:p>
                      <a:pPr marL="182880" indent="-457200" algn="l" fontAlgn="b"/>
                      <a:r>
                        <a:rPr lang="ru-RU" sz="180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из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8946" marR="8946" marT="9525" marB="0" anchor="b"/>
                </a:tc>
                <a:tc>
                  <a:txBody>
                    <a:bodyPr/>
                    <a:lstStyle/>
                    <a:p>
                      <a:pPr marL="182880" indent="-457200" algn="l" fontAlgn="b"/>
                      <a:r>
                        <a:rPr lang="en-US" sz="180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ADP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8946" marR="8946" marT="9525" marB="0" anchor="b"/>
                </a:tc>
                <a:tc>
                  <a:txBody>
                    <a:bodyPr/>
                    <a:lstStyle/>
                    <a:p>
                      <a:pPr marL="182880" indent="-457200" algn="l" fontAlgn="b"/>
                      <a:r>
                        <a:rPr lang="en-US" sz="18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_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8946" marR="8946" marT="9525" marB="0" anchor="b"/>
                </a:tc>
                <a:extLst>
                  <a:ext uri="{0D108BD9-81ED-4DB2-BD59-A6C34878D82A}">
                    <a16:rowId xmlns:a16="http://schemas.microsoft.com/office/drawing/2014/main" val="8331507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182880" indent="-457200" algn="r" fontAlgn="b"/>
                      <a:r>
                        <a:rPr lang="en-US" sz="18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8946" marR="8946" marT="9525" marB="0" anchor="b"/>
                </a:tc>
                <a:tc>
                  <a:txBody>
                    <a:bodyPr/>
                    <a:lstStyle/>
                    <a:p>
                      <a:pPr marL="182880" indent="-457200" algn="l" fontAlgn="b"/>
                      <a:r>
                        <a:rPr lang="ru-RU" sz="180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них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8946" marR="8946" marT="9525" marB="0" anchor="b"/>
                </a:tc>
                <a:tc>
                  <a:txBody>
                    <a:bodyPr/>
                    <a:lstStyle/>
                    <a:p>
                      <a:pPr marL="182880" indent="-457200" algn="l" fontAlgn="b"/>
                      <a:r>
                        <a:rPr lang="ru-RU" sz="18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они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8946" marR="8946" marT="9525" marB="0" anchor="b"/>
                </a:tc>
                <a:tc>
                  <a:txBody>
                    <a:bodyPr/>
                    <a:lstStyle/>
                    <a:p>
                      <a:pPr marL="182880" indent="-457200" algn="l" fontAlgn="b"/>
                      <a:r>
                        <a:rPr lang="en-US" sz="180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PRON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8946" marR="8946" marT="9525" marB="0" anchor="b"/>
                </a:tc>
                <a:tc>
                  <a:txBody>
                    <a:bodyPr/>
                    <a:lstStyle/>
                    <a:p>
                      <a:pPr marL="182880" indent="-457200" algn="l" fontAlgn="b"/>
                      <a:r>
                        <a:rPr lang="en-US" sz="18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Case=</a:t>
                      </a:r>
                      <a:r>
                        <a:rPr lang="en-US" sz="1800" u="none" strike="noStrike" dirty="0" err="1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Gen|Number</a:t>
                      </a:r>
                      <a:r>
                        <a:rPr lang="en-US" sz="18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=</a:t>
                      </a:r>
                      <a:r>
                        <a:rPr lang="en-US" sz="1800" u="none" strike="noStrike" dirty="0" err="1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Plur|Person</a:t>
                      </a:r>
                      <a:r>
                        <a:rPr lang="en-US" sz="18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=3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8946" marR="8946" marT="9525" marB="0" anchor="b"/>
                </a:tc>
                <a:extLst>
                  <a:ext uri="{0D108BD9-81ED-4DB2-BD59-A6C34878D82A}">
                    <a16:rowId xmlns:a16="http://schemas.microsoft.com/office/drawing/2014/main" val="28462216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182880" indent="-457200" algn="r" fontAlgn="b"/>
                      <a:r>
                        <a:rPr lang="en-US" sz="180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8946" marR="8946" marT="9525" marB="0" anchor="b"/>
                </a:tc>
                <a:tc>
                  <a:txBody>
                    <a:bodyPr/>
                    <a:lstStyle/>
                    <a:p>
                      <a:pPr marL="182880" indent="-457200" algn="l" fontAlgn="b"/>
                      <a:r>
                        <a:rPr lang="ru-RU" sz="18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было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8946" marR="8946" marT="9525" marB="0" anchor="b"/>
                </a:tc>
                <a:tc>
                  <a:txBody>
                    <a:bodyPr/>
                    <a:lstStyle/>
                    <a:p>
                      <a:pPr marL="182880" indent="-457200" algn="l" fontAlgn="b"/>
                      <a:r>
                        <a:rPr lang="ru-RU" sz="18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быть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8946" marR="8946" marT="9525" marB="0" anchor="b"/>
                </a:tc>
                <a:tc>
                  <a:txBody>
                    <a:bodyPr/>
                    <a:lstStyle/>
                    <a:p>
                      <a:pPr marL="182880" indent="-457200" algn="l" fontAlgn="b"/>
                      <a:r>
                        <a:rPr lang="en-US" sz="18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AUX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8946" marR="8946" marT="9525" marB="0" anchor="b"/>
                </a:tc>
                <a:tc>
                  <a:txBody>
                    <a:bodyPr/>
                    <a:lstStyle/>
                    <a:p>
                      <a:pPr marL="182880" indent="-457200" algn="l" fontAlgn="b"/>
                      <a:r>
                        <a:rPr lang="en-US" sz="18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Aspect=</a:t>
                      </a:r>
                      <a:r>
                        <a:rPr lang="en-US" sz="1800" u="none" strike="noStrike" dirty="0" err="1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Imp|Gender</a:t>
                      </a:r>
                      <a:r>
                        <a:rPr lang="en-US" sz="18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=</a:t>
                      </a:r>
                      <a:r>
                        <a:rPr lang="en-US" sz="1800" u="none" strike="noStrike" dirty="0" err="1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Neut|Mood</a:t>
                      </a:r>
                      <a:r>
                        <a:rPr lang="en-US" sz="18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=</a:t>
                      </a:r>
                      <a:r>
                        <a:rPr lang="en-US" sz="1800" u="none" strike="noStrike" dirty="0" err="1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Ind|Number</a:t>
                      </a:r>
                      <a:r>
                        <a:rPr lang="en-US" sz="18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=</a:t>
                      </a:r>
                      <a:r>
                        <a:rPr lang="en-US" sz="1800" u="none" strike="noStrike" dirty="0" err="1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Sing|Tense</a:t>
                      </a:r>
                      <a:r>
                        <a:rPr lang="en-US" sz="18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=</a:t>
                      </a:r>
                      <a:r>
                        <a:rPr lang="en-US" sz="1800" u="none" strike="noStrike" dirty="0" err="1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Past|VerbForm</a:t>
                      </a:r>
                      <a:r>
                        <a:rPr lang="en-US" sz="18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=</a:t>
                      </a:r>
                      <a:r>
                        <a:rPr lang="en-US" sz="1800" u="none" strike="noStrike" dirty="0" err="1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Fin|Voice</a:t>
                      </a:r>
                      <a:r>
                        <a:rPr lang="en-US" sz="18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=Act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8946" marR="8946" marT="9525" marB="0" anchor="b"/>
                </a:tc>
                <a:extLst>
                  <a:ext uri="{0D108BD9-81ED-4DB2-BD59-A6C34878D82A}">
                    <a16:rowId xmlns:a16="http://schemas.microsoft.com/office/drawing/2014/main" val="9015481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182880" indent="-457200" algn="r" fontAlgn="b"/>
                      <a:r>
                        <a:rPr lang="en-US" sz="180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8946" marR="8946" marT="9525" marB="0" anchor="b"/>
                </a:tc>
                <a:tc>
                  <a:txBody>
                    <a:bodyPr/>
                    <a:lstStyle/>
                    <a:p>
                      <a:pPr marL="182880" indent="-457200" algn="l" fontAlgn="b"/>
                      <a:r>
                        <a:rPr lang="ru-RU" sz="180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красным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8946" marR="8946" marT="9525" marB="0" anchor="b"/>
                </a:tc>
                <a:tc>
                  <a:txBody>
                    <a:bodyPr/>
                    <a:lstStyle/>
                    <a:p>
                      <a:pPr marL="182880" indent="-457200" algn="l" fontAlgn="b"/>
                      <a:r>
                        <a:rPr lang="ru-RU" sz="180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красный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8946" marR="8946" marT="9525" marB="0" anchor="b"/>
                </a:tc>
                <a:tc>
                  <a:txBody>
                    <a:bodyPr/>
                    <a:lstStyle/>
                    <a:p>
                      <a:pPr marL="182880" indent="-457200" algn="l" fontAlgn="b"/>
                      <a:r>
                        <a:rPr lang="en-US" sz="18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ADJ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8946" marR="8946" marT="9525" marB="0" anchor="b"/>
                </a:tc>
                <a:tc>
                  <a:txBody>
                    <a:bodyPr/>
                    <a:lstStyle/>
                    <a:p>
                      <a:pPr marL="182880" indent="-457200" algn="l" fontAlgn="b"/>
                      <a:r>
                        <a:rPr lang="en-US" sz="18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Case=</a:t>
                      </a:r>
                      <a:r>
                        <a:rPr lang="en-US" sz="1800" u="none" strike="noStrike" dirty="0" err="1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Ins|Degree</a:t>
                      </a:r>
                      <a:r>
                        <a:rPr lang="en-US" sz="18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=</a:t>
                      </a:r>
                      <a:r>
                        <a:rPr lang="en-US" sz="1800" u="none" strike="noStrike" dirty="0" err="1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Pos|Gender</a:t>
                      </a:r>
                      <a:r>
                        <a:rPr lang="en-US" sz="18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=</a:t>
                      </a:r>
                      <a:r>
                        <a:rPr lang="en-US" sz="1800" u="none" strike="noStrike" dirty="0" err="1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Neut|Number</a:t>
                      </a:r>
                      <a:r>
                        <a:rPr lang="en-US" sz="18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=Sing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8946" marR="8946" marT="9525" marB="0" anchor="b"/>
                </a:tc>
                <a:extLst>
                  <a:ext uri="{0D108BD9-81ED-4DB2-BD59-A6C34878D82A}">
                    <a16:rowId xmlns:a16="http://schemas.microsoft.com/office/drawing/2014/main" val="41427771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182880" indent="-457200" algn="r" fontAlgn="b"/>
                      <a:r>
                        <a:rPr lang="en-US" sz="180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8946" marR="8946" marT="9525" marB="0" anchor="b"/>
                </a:tc>
                <a:tc>
                  <a:txBody>
                    <a:bodyPr/>
                    <a:lstStyle/>
                    <a:p>
                      <a:pPr marL="182880" indent="-457200" algn="l" fontAlgn="b"/>
                      <a:r>
                        <a:rPr lang="en-US" sz="180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,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8946" marR="8946" marT="9525" marB="0" anchor="b"/>
                </a:tc>
                <a:tc>
                  <a:txBody>
                    <a:bodyPr/>
                    <a:lstStyle/>
                    <a:p>
                      <a:pPr marL="182880" indent="-457200" algn="l" fontAlgn="b"/>
                      <a:r>
                        <a:rPr lang="en-US" sz="18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,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8946" marR="8946" marT="9525" marB="0" anchor="b"/>
                </a:tc>
                <a:tc>
                  <a:txBody>
                    <a:bodyPr/>
                    <a:lstStyle/>
                    <a:p>
                      <a:pPr marL="182880" indent="-457200" algn="l" fontAlgn="b"/>
                      <a:r>
                        <a:rPr lang="en-US" sz="180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PUNCT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8946" marR="8946" marT="9525" marB="0" anchor="b"/>
                </a:tc>
                <a:tc>
                  <a:txBody>
                    <a:bodyPr/>
                    <a:lstStyle/>
                    <a:p>
                      <a:pPr marL="182880" indent="-457200" algn="l" fontAlgn="b"/>
                      <a:r>
                        <a:rPr lang="en-US" sz="18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_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8946" marR="8946" marT="9525" marB="0" anchor="b"/>
                </a:tc>
                <a:extLst>
                  <a:ext uri="{0D108BD9-81ED-4DB2-BD59-A6C34878D82A}">
                    <a16:rowId xmlns:a16="http://schemas.microsoft.com/office/drawing/2014/main" val="4586469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182880" indent="-457200" algn="r" fontAlgn="b"/>
                      <a:r>
                        <a:rPr lang="en-US" sz="180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8946" marR="8946" marT="9525" marB="0" anchor="b"/>
                </a:tc>
                <a:tc>
                  <a:txBody>
                    <a:bodyPr/>
                    <a:lstStyle/>
                    <a:p>
                      <a:pPr marL="182880" indent="-457200" algn="l" fontAlgn="b"/>
                      <a:r>
                        <a:rPr lang="ru-RU" sz="180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а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8946" marR="8946" marT="9525" marB="0" anchor="b"/>
                </a:tc>
                <a:tc>
                  <a:txBody>
                    <a:bodyPr/>
                    <a:lstStyle/>
                    <a:p>
                      <a:pPr marL="182880" indent="-457200" algn="l" fontAlgn="b"/>
                      <a:r>
                        <a:rPr lang="ru-RU" sz="18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а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8946" marR="8946" marT="9525" marB="0" anchor="b"/>
                </a:tc>
                <a:tc>
                  <a:txBody>
                    <a:bodyPr/>
                    <a:lstStyle/>
                    <a:p>
                      <a:pPr marL="182880" indent="-457200" algn="l" fontAlgn="b"/>
                      <a:r>
                        <a:rPr lang="en-US" sz="180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CCONJ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8946" marR="8946" marT="9525" marB="0" anchor="b"/>
                </a:tc>
                <a:tc>
                  <a:txBody>
                    <a:bodyPr/>
                    <a:lstStyle/>
                    <a:p>
                      <a:pPr marL="182880" indent="-457200" algn="l" fontAlgn="b"/>
                      <a:r>
                        <a:rPr lang="en-US" sz="18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_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8946" marR="8946" marT="9525" marB="0" anchor="b"/>
                </a:tc>
                <a:extLst>
                  <a:ext uri="{0D108BD9-81ED-4DB2-BD59-A6C34878D82A}">
                    <a16:rowId xmlns:a16="http://schemas.microsoft.com/office/drawing/2014/main" val="37338532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182880" indent="-457200" algn="r" fontAlgn="b"/>
                      <a:r>
                        <a:rPr lang="en-US" sz="180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8946" marR="8946" marT="9525" marB="0" anchor="b"/>
                </a:tc>
                <a:tc>
                  <a:txBody>
                    <a:bodyPr/>
                    <a:lstStyle/>
                    <a:p>
                      <a:pPr marL="182880" indent="-457200" algn="l" fontAlgn="b"/>
                      <a:r>
                        <a:rPr lang="ru-RU" sz="180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другое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8946" marR="8946" marT="9525" marB="0" anchor="b"/>
                </a:tc>
                <a:tc>
                  <a:txBody>
                    <a:bodyPr/>
                    <a:lstStyle/>
                    <a:p>
                      <a:pPr marL="182880" indent="-457200" algn="l" fontAlgn="b"/>
                      <a:r>
                        <a:rPr lang="ru-RU" sz="180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другой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8946" marR="8946" marT="9525" marB="0" anchor="b"/>
                </a:tc>
                <a:tc>
                  <a:txBody>
                    <a:bodyPr/>
                    <a:lstStyle/>
                    <a:p>
                      <a:pPr marL="182880" indent="-457200" algn="l" fontAlgn="b"/>
                      <a:r>
                        <a:rPr lang="en-US" sz="180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ADJ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8946" marR="8946" marT="9525" marB="0" anchor="b"/>
                </a:tc>
                <a:tc>
                  <a:txBody>
                    <a:bodyPr/>
                    <a:lstStyle/>
                    <a:p>
                      <a:pPr marL="182880" indent="-457200" algn="l" fontAlgn="b"/>
                      <a:r>
                        <a:rPr lang="en-US" sz="18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Case=</a:t>
                      </a:r>
                      <a:r>
                        <a:rPr lang="en-US" sz="1800" u="none" strike="noStrike" dirty="0" err="1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Nom|Degree</a:t>
                      </a:r>
                      <a:r>
                        <a:rPr lang="en-US" sz="18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=</a:t>
                      </a:r>
                      <a:r>
                        <a:rPr lang="en-US" sz="1800" u="none" strike="noStrike" dirty="0" err="1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Pos|Gender</a:t>
                      </a:r>
                      <a:r>
                        <a:rPr lang="en-US" sz="18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=</a:t>
                      </a:r>
                      <a:r>
                        <a:rPr lang="en-US" sz="1800" u="none" strike="noStrike" dirty="0" err="1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Neut|Number</a:t>
                      </a:r>
                      <a:r>
                        <a:rPr lang="en-US" sz="18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=Sing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8946" marR="8946" marT="9525" marB="0" anchor="b"/>
                </a:tc>
                <a:extLst>
                  <a:ext uri="{0D108BD9-81ED-4DB2-BD59-A6C34878D82A}">
                    <a16:rowId xmlns:a16="http://schemas.microsoft.com/office/drawing/2014/main" val="3914798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182880" indent="-457200" algn="r" fontAlgn="b"/>
                      <a:r>
                        <a:rPr lang="en-US" sz="180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8946" marR="8946" marT="9525" marB="0" anchor="b"/>
                </a:tc>
                <a:tc>
                  <a:txBody>
                    <a:bodyPr/>
                    <a:lstStyle/>
                    <a:p>
                      <a:pPr marL="182880" indent="-457200" algn="l" fontAlgn="b"/>
                      <a:r>
                        <a:rPr lang="en-US" sz="180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8946" marR="8946" marT="9525" marB="0" anchor="b"/>
                </a:tc>
                <a:tc>
                  <a:txBody>
                    <a:bodyPr/>
                    <a:lstStyle/>
                    <a:p>
                      <a:pPr marL="182880" indent="-457200" algn="l" fontAlgn="b"/>
                      <a:r>
                        <a:rPr lang="en-US" sz="180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8946" marR="8946" marT="9525" marB="0" anchor="b"/>
                </a:tc>
                <a:tc>
                  <a:txBody>
                    <a:bodyPr/>
                    <a:lstStyle/>
                    <a:p>
                      <a:pPr marL="182880" indent="-457200" algn="l" fontAlgn="b"/>
                      <a:r>
                        <a:rPr lang="en-US" sz="180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PUNCT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8946" marR="8946" marT="9525" marB="0" anchor="b"/>
                </a:tc>
                <a:tc>
                  <a:txBody>
                    <a:bodyPr/>
                    <a:lstStyle/>
                    <a:p>
                      <a:pPr marL="182880" indent="-457200" algn="l" fontAlgn="b"/>
                      <a:r>
                        <a:rPr lang="en-US" sz="18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_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8946" marR="8946" marT="9525" marB="0" anchor="b"/>
                </a:tc>
                <a:extLst>
                  <a:ext uri="{0D108BD9-81ED-4DB2-BD59-A6C34878D82A}">
                    <a16:rowId xmlns:a16="http://schemas.microsoft.com/office/drawing/2014/main" val="22452162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182880" indent="-457200" algn="r" fontAlgn="b"/>
                      <a:r>
                        <a:rPr lang="en-US" sz="180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8946" marR="8946" marT="9525" marB="0" anchor="b"/>
                </a:tc>
                <a:tc>
                  <a:txBody>
                    <a:bodyPr/>
                    <a:lstStyle/>
                    <a:p>
                      <a:pPr marL="182880" indent="-457200" algn="l" fontAlgn="b"/>
                      <a:r>
                        <a:rPr lang="ru-RU" sz="180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самое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8946" marR="8946" marT="9525" marB="0" anchor="b"/>
                </a:tc>
                <a:tc>
                  <a:txBody>
                    <a:bodyPr/>
                    <a:lstStyle/>
                    <a:p>
                      <a:pPr marL="182880" indent="-457200" algn="l" fontAlgn="b"/>
                      <a:r>
                        <a:rPr lang="ru-RU" sz="180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самый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8946" marR="8946" marT="9525" marB="0" anchor="b"/>
                </a:tc>
                <a:tc>
                  <a:txBody>
                    <a:bodyPr/>
                    <a:lstStyle/>
                    <a:p>
                      <a:pPr marL="182880" indent="-457200" algn="l" fontAlgn="b"/>
                      <a:r>
                        <a:rPr lang="en-US" sz="180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ADJ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8946" marR="8946" marT="9525" marB="0" anchor="b"/>
                </a:tc>
                <a:tc>
                  <a:txBody>
                    <a:bodyPr/>
                    <a:lstStyle/>
                    <a:p>
                      <a:pPr marL="182880" indent="-457200" algn="l" fontAlgn="b"/>
                      <a:r>
                        <a:rPr lang="en-US" sz="18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Case=</a:t>
                      </a:r>
                      <a:r>
                        <a:rPr lang="en-US" sz="1800" u="none" strike="noStrike" dirty="0" err="1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Nom|Degree</a:t>
                      </a:r>
                      <a:r>
                        <a:rPr lang="en-US" sz="18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=</a:t>
                      </a:r>
                      <a:r>
                        <a:rPr lang="en-US" sz="1800" u="none" strike="noStrike" dirty="0" err="1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Pos|Gender</a:t>
                      </a:r>
                      <a:r>
                        <a:rPr lang="en-US" sz="18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=</a:t>
                      </a:r>
                      <a:r>
                        <a:rPr lang="en-US" sz="1800" u="none" strike="noStrike" dirty="0" err="1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Neut|Number</a:t>
                      </a:r>
                      <a:r>
                        <a:rPr lang="en-US" sz="18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=Sing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8946" marR="8946" marT="9525" marB="0" anchor="b"/>
                </a:tc>
                <a:extLst>
                  <a:ext uri="{0D108BD9-81ED-4DB2-BD59-A6C34878D82A}">
                    <a16:rowId xmlns:a16="http://schemas.microsoft.com/office/drawing/2014/main" val="429253246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182880" indent="-457200" algn="r" fontAlgn="b"/>
                      <a:r>
                        <a:rPr lang="en-US" sz="180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8946" marR="8946" marT="9525" marB="0" anchor="b"/>
                </a:tc>
                <a:tc>
                  <a:txBody>
                    <a:bodyPr/>
                    <a:lstStyle/>
                    <a:p>
                      <a:pPr marL="182880" indent="-457200" algn="l" fontAlgn="b"/>
                      <a:r>
                        <a:rPr lang="ru-RU" sz="180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внешнее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8946" marR="8946" marT="9525" marB="0" anchor="b"/>
                </a:tc>
                <a:tc>
                  <a:txBody>
                    <a:bodyPr/>
                    <a:lstStyle/>
                    <a:p>
                      <a:pPr marL="182880" indent="-457200" algn="l" fontAlgn="b"/>
                      <a:r>
                        <a:rPr lang="ru-RU" sz="18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внешний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8946" marR="8946" marT="9525" marB="0" anchor="b"/>
                </a:tc>
                <a:tc>
                  <a:txBody>
                    <a:bodyPr/>
                    <a:lstStyle/>
                    <a:p>
                      <a:pPr marL="182880" indent="-457200" algn="l" fontAlgn="b"/>
                      <a:r>
                        <a:rPr lang="en-US" sz="180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ADJ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8946" marR="8946" marT="9525" marB="0" anchor="b"/>
                </a:tc>
                <a:tc>
                  <a:txBody>
                    <a:bodyPr/>
                    <a:lstStyle/>
                    <a:p>
                      <a:pPr marL="182880" indent="-457200" algn="l" fontAlgn="b"/>
                      <a:r>
                        <a:rPr lang="en-US" sz="18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Case=</a:t>
                      </a:r>
                      <a:r>
                        <a:rPr lang="en-US" sz="1800" u="none" strike="noStrike" dirty="0" err="1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Nom|Degree</a:t>
                      </a:r>
                      <a:r>
                        <a:rPr lang="en-US" sz="18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=</a:t>
                      </a:r>
                      <a:r>
                        <a:rPr lang="en-US" sz="1800" u="none" strike="noStrike" dirty="0" err="1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Pos|Gender</a:t>
                      </a:r>
                      <a:r>
                        <a:rPr lang="en-US" sz="18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=</a:t>
                      </a:r>
                      <a:r>
                        <a:rPr lang="en-US" sz="1800" u="none" strike="noStrike" dirty="0" err="1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Neut|Number</a:t>
                      </a:r>
                      <a:r>
                        <a:rPr lang="en-US" sz="18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=Sing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8946" marR="8946" marT="9525" marB="0" anchor="b"/>
                </a:tc>
                <a:extLst>
                  <a:ext uri="{0D108BD9-81ED-4DB2-BD59-A6C34878D82A}">
                    <a16:rowId xmlns:a16="http://schemas.microsoft.com/office/drawing/2014/main" val="40098672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182880" indent="-457200" algn="r" fontAlgn="b"/>
                      <a:r>
                        <a:rPr lang="en-US" sz="180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8946" marR="8946" marT="9525" marB="0" anchor="b"/>
                </a:tc>
                <a:tc>
                  <a:txBody>
                    <a:bodyPr/>
                    <a:lstStyle/>
                    <a:p>
                      <a:pPr marL="182880" indent="-457200" algn="l" fontAlgn="b"/>
                      <a:r>
                        <a:rPr lang="en-US" sz="180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8946" marR="8946" marT="9525" marB="0" anchor="b"/>
                </a:tc>
                <a:tc>
                  <a:txBody>
                    <a:bodyPr/>
                    <a:lstStyle/>
                    <a:p>
                      <a:pPr marL="182880" indent="-457200" algn="l" fontAlgn="b"/>
                      <a:r>
                        <a:rPr lang="en-US" sz="180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8946" marR="8946" marT="9525" marB="0" anchor="b"/>
                </a:tc>
                <a:tc>
                  <a:txBody>
                    <a:bodyPr/>
                    <a:lstStyle/>
                    <a:p>
                      <a:pPr marL="182880" indent="-457200" algn="l" fontAlgn="b"/>
                      <a:r>
                        <a:rPr lang="en-US" sz="180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PUNCT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8946" marR="8946" marT="9525" marB="0" anchor="b"/>
                </a:tc>
                <a:tc>
                  <a:txBody>
                    <a:bodyPr/>
                    <a:lstStyle/>
                    <a:p>
                      <a:pPr marL="182880" indent="-457200" algn="l" fontAlgn="b"/>
                      <a:r>
                        <a:rPr lang="en-US" sz="18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_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8946" marR="8946" marT="9525" marB="0" anchor="b"/>
                </a:tc>
                <a:extLst>
                  <a:ext uri="{0D108BD9-81ED-4DB2-BD59-A6C34878D82A}">
                    <a16:rowId xmlns:a16="http://schemas.microsoft.com/office/drawing/2014/main" val="21238035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182880" indent="-457200" algn="r" fontAlgn="b"/>
                      <a:r>
                        <a:rPr lang="en-US" sz="180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8946" marR="8946" marT="9525" marB="0" anchor="b"/>
                </a:tc>
                <a:tc>
                  <a:txBody>
                    <a:bodyPr/>
                    <a:lstStyle/>
                    <a:p>
                      <a:pPr marL="182880" indent="-457200" algn="l" fontAlgn="b"/>
                      <a:r>
                        <a:rPr lang="en-US" sz="180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—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8946" marR="8946" marT="9525" marB="0" anchor="b"/>
                </a:tc>
                <a:tc>
                  <a:txBody>
                    <a:bodyPr/>
                    <a:lstStyle/>
                    <a:p>
                      <a:pPr marL="182880" indent="-457200" algn="l" fontAlgn="b"/>
                      <a:r>
                        <a:rPr lang="en-US" sz="180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—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8946" marR="8946" marT="9525" marB="0" anchor="b"/>
                </a:tc>
                <a:tc>
                  <a:txBody>
                    <a:bodyPr/>
                    <a:lstStyle/>
                    <a:p>
                      <a:pPr marL="182880" indent="-457200" algn="l" fontAlgn="b"/>
                      <a:r>
                        <a:rPr lang="en-US" sz="180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PUNCT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8946" marR="8946" marT="9525" marB="0" anchor="b"/>
                </a:tc>
                <a:tc>
                  <a:txBody>
                    <a:bodyPr/>
                    <a:lstStyle/>
                    <a:p>
                      <a:pPr marL="182880" indent="-457200" algn="l" fontAlgn="b"/>
                      <a:r>
                        <a:rPr lang="en-US" sz="18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_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8946" marR="8946" marT="9525" marB="0" anchor="b"/>
                </a:tc>
                <a:extLst>
                  <a:ext uri="{0D108BD9-81ED-4DB2-BD59-A6C34878D82A}">
                    <a16:rowId xmlns:a16="http://schemas.microsoft.com/office/drawing/2014/main" val="286560448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182880" indent="-457200" algn="r" fontAlgn="b"/>
                      <a:r>
                        <a:rPr lang="en-US" sz="180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8946" marR="8946" marT="9525" marB="0" anchor="b"/>
                </a:tc>
                <a:tc>
                  <a:txBody>
                    <a:bodyPr/>
                    <a:lstStyle/>
                    <a:p>
                      <a:pPr marL="182880" indent="-457200" algn="l" fontAlgn="b"/>
                      <a:r>
                        <a:rPr lang="ru-RU" sz="180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синим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8946" marR="8946" marT="9525" marB="0" anchor="b"/>
                </a:tc>
                <a:tc>
                  <a:txBody>
                    <a:bodyPr/>
                    <a:lstStyle/>
                    <a:p>
                      <a:pPr marL="182880" indent="-457200" algn="l" fontAlgn="b"/>
                      <a:r>
                        <a:rPr lang="ru-RU" sz="180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синий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8946" marR="8946" marT="9525" marB="0" anchor="b"/>
                </a:tc>
                <a:tc>
                  <a:txBody>
                    <a:bodyPr/>
                    <a:lstStyle/>
                    <a:p>
                      <a:pPr marL="182880" indent="-457200" algn="l" fontAlgn="b"/>
                      <a:r>
                        <a:rPr lang="en-US" sz="1800" u="none" strike="noStrike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ADJ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8946" marR="8946" marT="9525" marB="0" anchor="b"/>
                </a:tc>
                <a:tc>
                  <a:txBody>
                    <a:bodyPr/>
                    <a:lstStyle/>
                    <a:p>
                      <a:pPr marL="182880" indent="-457200" algn="l" fontAlgn="b"/>
                      <a:r>
                        <a:rPr lang="en-US" sz="18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Case=</a:t>
                      </a:r>
                      <a:r>
                        <a:rPr lang="en-US" sz="1800" u="none" strike="noStrike" dirty="0" err="1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Ins|Degree</a:t>
                      </a:r>
                      <a:r>
                        <a:rPr lang="en-US" sz="18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=</a:t>
                      </a:r>
                      <a:r>
                        <a:rPr lang="en-US" sz="1800" u="none" strike="noStrike" dirty="0" err="1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Pos|Gender</a:t>
                      </a:r>
                      <a:r>
                        <a:rPr lang="en-US" sz="18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=</a:t>
                      </a:r>
                      <a:r>
                        <a:rPr lang="en-US" sz="1800" u="none" strike="noStrike" dirty="0" err="1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Neut|Number</a:t>
                      </a:r>
                      <a:r>
                        <a:rPr lang="en-US" sz="18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=Sing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8946" marR="8946" marT="9525" marB="0" anchor="b"/>
                </a:tc>
                <a:extLst>
                  <a:ext uri="{0D108BD9-81ED-4DB2-BD59-A6C34878D82A}">
                    <a16:rowId xmlns:a16="http://schemas.microsoft.com/office/drawing/2014/main" val="80901954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182880" indent="-457200" algn="r" fontAlgn="b"/>
                      <a:r>
                        <a:rPr lang="en-US" sz="18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8946" marR="8946" marT="9525" marB="0" anchor="b"/>
                </a:tc>
                <a:tc>
                  <a:txBody>
                    <a:bodyPr/>
                    <a:lstStyle/>
                    <a:p>
                      <a:pPr marL="182880" indent="-457200" algn="l" fontAlgn="b"/>
                      <a:r>
                        <a:rPr lang="en-US" sz="18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8946" marR="8946" marT="9525" marB="0" anchor="b"/>
                </a:tc>
                <a:tc>
                  <a:txBody>
                    <a:bodyPr/>
                    <a:lstStyle/>
                    <a:p>
                      <a:pPr marL="182880" indent="-457200" algn="l" fontAlgn="b"/>
                      <a:r>
                        <a:rPr lang="en-US" sz="18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8946" marR="8946" marT="9525" marB="0" anchor="b"/>
                </a:tc>
                <a:tc>
                  <a:txBody>
                    <a:bodyPr/>
                    <a:lstStyle/>
                    <a:p>
                      <a:pPr marL="182880" indent="-457200" algn="l" fontAlgn="b"/>
                      <a:r>
                        <a:rPr lang="en-US" sz="18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PUNCT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8946" marR="8946" marT="9525" marB="0" anchor="b"/>
                </a:tc>
                <a:tc>
                  <a:txBody>
                    <a:bodyPr/>
                    <a:lstStyle/>
                    <a:p>
                      <a:pPr marL="182880" indent="-457200" algn="l" fontAlgn="b"/>
                      <a:r>
                        <a:rPr lang="en-US" sz="1800" u="none" strike="noStrike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_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8946" marR="8946" marT="9525" marB="0" anchor="b"/>
                </a:tc>
                <a:extLst>
                  <a:ext uri="{0D108BD9-81ED-4DB2-BD59-A6C34878D82A}">
                    <a16:rowId xmlns:a16="http://schemas.microsoft.com/office/drawing/2014/main" val="2167458283"/>
                  </a:ext>
                </a:extLst>
              </a:tr>
            </a:tbl>
          </a:graphicData>
        </a:graphic>
      </p:graphicFrame>
      <p:sp>
        <p:nvSpPr>
          <p:cNvPr id="153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776826" y="176357"/>
            <a:ext cx="8879465" cy="622300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ru-RU" altLang="en-US" sz="3600" dirty="0"/>
              <a:t>Введение: морфологическая аннотация</a:t>
            </a:r>
          </a:p>
        </p:txBody>
      </p:sp>
    </p:spTree>
    <p:extLst>
      <p:ext uri="{BB962C8B-B14F-4D97-AF65-F5344CB8AC3E}">
        <p14:creationId xmlns:p14="http://schemas.microsoft.com/office/powerpoint/2010/main" val="66792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Автоматическое построение правил по корпусу</a:t>
            </a:r>
          </a:p>
          <a:p>
            <a:pPr marL="0" indent="0">
              <a:buNone/>
            </a:pPr>
            <a:r>
              <a:rPr lang="ru-RU" dirty="0"/>
              <a:t>• обучение на размеченном корпусе</a:t>
            </a:r>
            <a:r>
              <a:rPr lang="en-US" dirty="0"/>
              <a:t> (Brill 1992-1994)</a:t>
            </a:r>
          </a:p>
          <a:p>
            <a:pPr marL="0" indent="0">
              <a:buNone/>
            </a:pPr>
            <a:r>
              <a:rPr lang="ru-RU" dirty="0"/>
              <a:t>• обучение без учителя (</a:t>
            </a:r>
            <a:r>
              <a:rPr lang="en-US" dirty="0"/>
              <a:t>unsupervised) (Brill 1995)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311728" y="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dirty="0" err="1"/>
              <a:t>Дизамбигуация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Brill Tagger</a:t>
            </a:r>
          </a:p>
        </p:txBody>
      </p:sp>
    </p:spTree>
    <p:extLst>
      <p:ext uri="{BB962C8B-B14F-4D97-AF65-F5344CB8AC3E}">
        <p14:creationId xmlns:p14="http://schemas.microsoft.com/office/powerpoint/2010/main" val="23492701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Clr>
                <a:schemeClr val="tx1"/>
              </a:buClr>
            </a:pPr>
            <a:r>
              <a:rPr lang="ru-RU" altLang="en-US" sz="2400" dirty="0"/>
              <a:t>1994 г.: Массачусетский технологический институт, </a:t>
            </a:r>
            <a:r>
              <a:rPr lang="ru-RU" altLang="en-US" sz="2400" dirty="0" err="1"/>
              <a:t>Э.Брилл</a:t>
            </a:r>
            <a:endParaRPr lang="ru-RU" altLang="en-US" sz="2400" dirty="0"/>
          </a:p>
          <a:p>
            <a:pPr>
              <a:lnSpc>
                <a:spcPct val="80000"/>
              </a:lnSpc>
              <a:spcBef>
                <a:spcPts val="2400"/>
              </a:spcBef>
              <a:buClr>
                <a:schemeClr val="tx1"/>
              </a:buClr>
            </a:pPr>
            <a:r>
              <a:rPr lang="ru-RU" altLang="en-US" sz="2400" dirty="0"/>
              <a:t>Дано: корпус</a:t>
            </a:r>
          </a:p>
          <a:p>
            <a:pPr lvl="1">
              <a:lnSpc>
                <a:spcPct val="8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ru-RU" altLang="en-US" dirty="0"/>
              <a:t>Каждому </a:t>
            </a:r>
            <a:r>
              <a:rPr lang="ru-RU" altLang="en-US" dirty="0" err="1"/>
              <a:t>токену</a:t>
            </a:r>
            <a:r>
              <a:rPr lang="ru-RU" altLang="en-US" dirty="0"/>
              <a:t> в корпусе приписан единственный верный тег</a:t>
            </a:r>
          </a:p>
          <a:p>
            <a:pPr>
              <a:lnSpc>
                <a:spcPct val="80000"/>
              </a:lnSpc>
              <a:buClr>
                <a:schemeClr val="tx1"/>
              </a:buClr>
            </a:pPr>
            <a:r>
              <a:rPr lang="ru-RU" altLang="en-US" sz="2400" dirty="0"/>
              <a:t>Задача: </a:t>
            </a:r>
          </a:p>
          <a:p>
            <a:pPr lvl="1">
              <a:lnSpc>
                <a:spcPct val="8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ru-RU" altLang="en-US" dirty="0"/>
              <a:t>автоматически построить систему правил, которая выбирает правильные теги из числа возможных</a:t>
            </a:r>
          </a:p>
          <a:p>
            <a:endParaRPr lang="en-US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311728" y="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dirty="0" err="1"/>
              <a:t>Дизамбигуация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Brill Tagger</a:t>
            </a:r>
          </a:p>
        </p:txBody>
      </p:sp>
    </p:spTree>
    <p:extLst>
      <p:ext uri="{BB962C8B-B14F-4D97-AF65-F5344CB8AC3E}">
        <p14:creationId xmlns:p14="http://schemas.microsoft.com/office/powerpoint/2010/main" val="22273051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80000"/>
              </a:lnSpc>
              <a:spcBef>
                <a:spcPts val="1200"/>
              </a:spcBef>
              <a:buClr>
                <a:schemeClr val="bg1">
                  <a:lumMod val="20000"/>
                  <a:lumOff val="80000"/>
                </a:schemeClr>
              </a:buClr>
              <a:buNone/>
              <a:defRPr/>
            </a:pPr>
            <a:r>
              <a:rPr lang="ru-RU" sz="2400" dirty="0"/>
              <a:t>Возьмем обучающий корпус, удалим разметку</a:t>
            </a:r>
          </a:p>
          <a:p>
            <a:pPr>
              <a:lnSpc>
                <a:spcPct val="80000"/>
              </a:lnSpc>
              <a:spcBef>
                <a:spcPts val="1200"/>
              </a:spcBef>
              <a:buClr>
                <a:schemeClr val="bg1">
                  <a:lumMod val="20000"/>
                  <a:lumOff val="80000"/>
                </a:schemeClr>
              </a:buClr>
              <a:defRPr/>
            </a:pPr>
            <a:r>
              <a:rPr lang="ru-RU" sz="2400" dirty="0"/>
              <a:t>Шаг 1: припишем каждому </a:t>
            </a:r>
            <a:r>
              <a:rPr lang="ru-RU" sz="2400" dirty="0" err="1"/>
              <a:t>токену</a:t>
            </a:r>
            <a:r>
              <a:rPr lang="ru-RU" sz="2400" dirty="0"/>
              <a:t> тег </a:t>
            </a:r>
            <a:r>
              <a:rPr lang="en-US" sz="2400" dirty="0"/>
              <a:t>N</a:t>
            </a:r>
            <a:r>
              <a:rPr lang="ru-RU" sz="2400" dirty="0"/>
              <a:t> </a:t>
            </a:r>
            <a:r>
              <a:rPr lang="en-US" sz="2400" dirty="0"/>
              <a:t>/</a:t>
            </a:r>
          </a:p>
          <a:p>
            <a:pPr lvl="1">
              <a:lnSpc>
                <a:spcPct val="80000"/>
              </a:lnSpc>
              <a:spcBef>
                <a:spcPts val="1200"/>
              </a:spcBef>
              <a:buClr>
                <a:schemeClr val="bg1">
                  <a:lumMod val="20000"/>
                  <a:lumOff val="80000"/>
                </a:schemeClr>
              </a:buClr>
              <a:defRPr/>
            </a:pPr>
            <a:r>
              <a:rPr lang="ru-RU" sz="2000" dirty="0"/>
              <a:t>Припишем каждому </a:t>
            </a:r>
            <a:r>
              <a:rPr lang="ru-RU" sz="2000" dirty="0" err="1"/>
              <a:t>токену</a:t>
            </a:r>
            <a:r>
              <a:rPr lang="ru-RU" sz="2000" dirty="0"/>
              <a:t> наиболее частотный тег (считаем по обучающему корпусу)</a:t>
            </a:r>
          </a:p>
          <a:p>
            <a:pPr>
              <a:lnSpc>
                <a:spcPct val="80000"/>
              </a:lnSpc>
              <a:spcBef>
                <a:spcPts val="1200"/>
              </a:spcBef>
              <a:buClr>
                <a:schemeClr val="bg1">
                  <a:lumMod val="20000"/>
                  <a:lumOff val="80000"/>
                </a:schemeClr>
              </a:buClr>
              <a:defRPr/>
            </a:pPr>
            <a:r>
              <a:rPr lang="ru-RU" sz="2400" dirty="0"/>
              <a:t>Шаг 2: сравним с правильной разметкой (с разметкой в эталонном корпусе)</a:t>
            </a:r>
          </a:p>
          <a:p>
            <a:pPr>
              <a:lnSpc>
                <a:spcPct val="80000"/>
              </a:lnSpc>
              <a:spcBef>
                <a:spcPts val="1200"/>
              </a:spcBef>
              <a:buClr>
                <a:schemeClr val="bg1">
                  <a:lumMod val="20000"/>
                  <a:lumOff val="80000"/>
                </a:schemeClr>
              </a:buClr>
              <a:defRPr/>
            </a:pPr>
            <a:r>
              <a:rPr lang="ru-RU" sz="2400" dirty="0"/>
              <a:t>Шаг 3: найдем расхождения между нашим корпусом и эталонным и</a:t>
            </a:r>
          </a:p>
          <a:p>
            <a:pPr lvl="1">
              <a:lnSpc>
                <a:spcPct val="80000"/>
              </a:lnSpc>
              <a:spcBef>
                <a:spcPts val="1200"/>
              </a:spcBef>
              <a:buClr>
                <a:schemeClr val="bg1">
                  <a:lumMod val="20000"/>
                  <a:lumOff val="80000"/>
                </a:schemeClr>
              </a:buClr>
              <a:defRPr/>
            </a:pPr>
            <a:r>
              <a:rPr lang="ru-RU" dirty="0"/>
              <a:t>вычислим точность</a:t>
            </a:r>
          </a:p>
          <a:p>
            <a:pPr lvl="1">
              <a:lnSpc>
                <a:spcPct val="80000"/>
              </a:lnSpc>
              <a:spcBef>
                <a:spcPts val="1200"/>
              </a:spcBef>
              <a:buClr>
                <a:schemeClr val="bg1">
                  <a:lumMod val="20000"/>
                  <a:lumOff val="80000"/>
                </a:schemeClr>
              </a:buClr>
              <a:defRPr/>
            </a:pPr>
            <a:r>
              <a:rPr lang="ru-RU" dirty="0"/>
              <a:t>для каждого расхождения построим автоматически множество всех возможных правил «исправления ошибок» по некоторым шаблонам 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311728" y="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dirty="0" err="1"/>
              <a:t>Дизамбигуация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Brill Tagger</a:t>
            </a:r>
          </a:p>
        </p:txBody>
      </p:sp>
    </p:spTree>
    <p:extLst>
      <p:ext uri="{BB962C8B-B14F-4D97-AF65-F5344CB8AC3E}">
        <p14:creationId xmlns:p14="http://schemas.microsoft.com/office/powerpoint/2010/main" val="9647832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lnSpc>
                <a:spcPct val="80000"/>
              </a:lnSpc>
              <a:spcBef>
                <a:spcPts val="1200"/>
              </a:spcBef>
              <a:buClr>
                <a:schemeClr val="bg1">
                  <a:lumMod val="20000"/>
                  <a:lumOff val="80000"/>
                </a:schemeClr>
              </a:buClr>
              <a:defRPr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ts val="1200"/>
              </a:spcBef>
              <a:buClr>
                <a:schemeClr val="bg1">
                  <a:lumMod val="20000"/>
                  <a:lumOff val="80000"/>
                </a:schemeClr>
              </a:buClr>
              <a:defRPr/>
            </a:pPr>
            <a:r>
              <a:rPr lang="ru-RU" sz="2400" dirty="0"/>
              <a:t>Шаг 4: применим каждое правило «исправления ошибок» ко всему корпусу, размеченному на шаге 1.</a:t>
            </a:r>
            <a:endParaRPr lang="en-US" sz="2400" dirty="0"/>
          </a:p>
          <a:p>
            <a:pPr lvl="1">
              <a:lnSpc>
                <a:spcPct val="80000"/>
              </a:lnSpc>
              <a:spcBef>
                <a:spcPts val="1200"/>
              </a:spcBef>
              <a:buClr>
                <a:schemeClr val="bg1">
                  <a:lumMod val="20000"/>
                  <a:lumOff val="80000"/>
                </a:schemeClr>
              </a:buClr>
              <a:defRPr/>
            </a:pPr>
            <a:r>
              <a:rPr lang="ru-RU" dirty="0"/>
              <a:t>Припишем каждому </a:t>
            </a:r>
            <a:r>
              <a:rPr lang="ru-RU" dirty="0" err="1"/>
              <a:t>токену</a:t>
            </a:r>
            <a:r>
              <a:rPr lang="ru-RU" dirty="0"/>
              <a:t> наиболее частотный тег (считаем по обучающему корпусу)</a:t>
            </a:r>
          </a:p>
          <a:p>
            <a:pPr>
              <a:lnSpc>
                <a:spcPct val="80000"/>
              </a:lnSpc>
              <a:spcBef>
                <a:spcPts val="1200"/>
              </a:spcBef>
              <a:buClr>
                <a:schemeClr val="bg1">
                  <a:lumMod val="20000"/>
                  <a:lumOff val="80000"/>
                </a:schemeClr>
              </a:buClr>
              <a:defRPr/>
            </a:pPr>
            <a:r>
              <a:rPr lang="ru-RU" sz="2400" dirty="0"/>
              <a:t>Шаг 5: для каждого правила вычислим полученную после его применения точность</a:t>
            </a:r>
          </a:p>
          <a:p>
            <a:pPr>
              <a:lnSpc>
                <a:spcPct val="80000"/>
              </a:lnSpc>
              <a:spcBef>
                <a:spcPts val="1200"/>
              </a:spcBef>
              <a:buClr>
                <a:schemeClr val="bg1">
                  <a:lumMod val="20000"/>
                  <a:lumOff val="80000"/>
                </a:schemeClr>
              </a:buClr>
              <a:defRPr/>
            </a:pPr>
            <a:r>
              <a:rPr lang="ru-RU" sz="2400" dirty="0"/>
              <a:t>Шаг 6: сравним полученную точность и точность до применения правила</a:t>
            </a:r>
          </a:p>
          <a:p>
            <a:pPr>
              <a:lnSpc>
                <a:spcPct val="80000"/>
              </a:lnSpc>
              <a:spcBef>
                <a:spcPts val="1200"/>
              </a:spcBef>
              <a:buClr>
                <a:schemeClr val="bg1">
                  <a:lumMod val="20000"/>
                  <a:lumOff val="80000"/>
                </a:schemeClr>
              </a:buClr>
              <a:defRPr/>
            </a:pPr>
            <a:r>
              <a:rPr lang="ru-RU" sz="2400" dirty="0"/>
              <a:t>Шаг 7: из всех автоматически построенных правил оставим только те, которые повышают, а не уменьшают точность</a:t>
            </a: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11728" y="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dirty="0" err="1"/>
              <a:t>Дизамбигуация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Brill Tagger</a:t>
            </a:r>
          </a:p>
        </p:txBody>
      </p:sp>
    </p:spTree>
    <p:extLst>
      <p:ext uri="{BB962C8B-B14F-4D97-AF65-F5344CB8AC3E}">
        <p14:creationId xmlns:p14="http://schemas.microsoft.com/office/powerpoint/2010/main" val="25927685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311728" y="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dirty="0" err="1"/>
              <a:t>Дизамбигуация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Brill Tagger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485323" y="1476520"/>
            <a:ext cx="8424863" cy="452596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  <a:buClr>
                <a:schemeClr val="bg1">
                  <a:lumMod val="20000"/>
                  <a:lumOff val="80000"/>
                </a:schemeClr>
              </a:buClr>
              <a:defRPr/>
            </a:pPr>
            <a:r>
              <a:rPr lang="ru-RU" sz="2400" dirty="0"/>
              <a:t>Правила: трансформации - </a:t>
            </a:r>
            <a:r>
              <a:rPr lang="ru-RU" sz="2400" dirty="0" err="1"/>
              <a:t>пэтчи</a:t>
            </a:r>
            <a:r>
              <a:rPr lang="ru-RU" sz="2400" dirty="0"/>
              <a:t> </a:t>
            </a:r>
          </a:p>
          <a:p>
            <a:pPr lvl="1">
              <a:spcBef>
                <a:spcPts val="1200"/>
              </a:spcBef>
              <a:buClr>
                <a:schemeClr val="bg1">
                  <a:lumMod val="20000"/>
                  <a:lumOff val="80000"/>
                </a:schemeClr>
              </a:buClr>
              <a:defRPr/>
            </a:pPr>
            <a:r>
              <a:rPr lang="ru-RU" sz="2000" dirty="0"/>
              <a:t>Действие правила – </a:t>
            </a:r>
            <a:r>
              <a:rPr lang="ru-RU" sz="2000" b="1" dirty="0"/>
              <a:t>изменение</a:t>
            </a:r>
            <a:r>
              <a:rPr lang="ru-RU" sz="2000" dirty="0"/>
              <a:t> приписанного тега.</a:t>
            </a:r>
          </a:p>
          <a:p>
            <a:pPr>
              <a:spcBef>
                <a:spcPts val="1200"/>
              </a:spcBef>
              <a:buClr>
                <a:schemeClr val="bg1">
                  <a:lumMod val="20000"/>
                  <a:lumOff val="80000"/>
                </a:schemeClr>
              </a:buClr>
              <a:defRPr/>
            </a:pPr>
            <a:r>
              <a:rPr lang="ru-RU" sz="2400" dirty="0"/>
              <a:t>Общий шаблон правила:</a:t>
            </a:r>
          </a:p>
          <a:p>
            <a:pPr lvl="1">
              <a:spcBef>
                <a:spcPts val="1200"/>
              </a:spcBef>
              <a:buClr>
                <a:schemeClr val="bg1">
                  <a:lumMod val="20000"/>
                  <a:lumOff val="80000"/>
                </a:schemeClr>
              </a:buClr>
              <a:defRPr/>
            </a:pPr>
            <a:r>
              <a:rPr lang="ru-RU" dirty="0"/>
              <a:t>ТЕГ1 -</a:t>
            </a:r>
            <a:r>
              <a:rPr lang="en-US" dirty="0"/>
              <a:t>&gt; </a:t>
            </a:r>
            <a:r>
              <a:rPr lang="ru-RU" dirty="0"/>
              <a:t>ТЕГ2 </a:t>
            </a:r>
            <a:r>
              <a:rPr lang="en-US" dirty="0"/>
              <a:t>|</a:t>
            </a:r>
            <a:r>
              <a:rPr lang="ru-RU" dirty="0"/>
              <a:t> </a:t>
            </a:r>
            <a:r>
              <a:rPr lang="en-US" dirty="0"/>
              <a:t>X  </a:t>
            </a:r>
            <a:r>
              <a:rPr lang="ru-RU" dirty="0"/>
              <a:t>__</a:t>
            </a:r>
            <a:r>
              <a:rPr lang="en-US" dirty="0"/>
              <a:t>  Y</a:t>
            </a:r>
          </a:p>
          <a:p>
            <a:pPr>
              <a:spcBef>
                <a:spcPts val="1200"/>
              </a:spcBef>
              <a:buFont typeface="Wingdings" panose="05000000000000000000" pitchFamily="2" charset="2"/>
              <a:buNone/>
              <a:defRPr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defRPr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29869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311728" y="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dirty="0" err="1"/>
              <a:t>Дизамбигуация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Brill Tagger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485323" y="1476520"/>
            <a:ext cx="8424863" cy="452596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defRPr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58537" y="1219345"/>
            <a:ext cx="10889672" cy="5040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Clr>
                <a:schemeClr val="bg1">
                  <a:lumMod val="20000"/>
                  <a:lumOff val="80000"/>
                </a:schemeClr>
              </a:buClr>
              <a:defRPr/>
            </a:pPr>
            <a:r>
              <a:rPr lang="ru-RU" dirty="0"/>
              <a:t>Пример типов правил (</a:t>
            </a:r>
            <a:r>
              <a:rPr lang="ru-RU" dirty="0" err="1"/>
              <a:t>пэтчей</a:t>
            </a:r>
            <a:r>
              <a:rPr lang="ru-RU" dirty="0"/>
              <a:t>):  </a:t>
            </a:r>
          </a:p>
          <a:p>
            <a:pPr lvl="1">
              <a:lnSpc>
                <a:spcPct val="80000"/>
              </a:lnSpc>
            </a:pPr>
            <a:r>
              <a:rPr lang="ru-RU" altLang="en-US" sz="2000" dirty="0"/>
              <a:t>предыдущая/следующая словоформа (на расстоянии одна, две или три словоформы) маркирована тегом Z</a:t>
            </a:r>
          </a:p>
          <a:p>
            <a:pPr lvl="1">
              <a:lnSpc>
                <a:spcPct val="80000"/>
              </a:lnSpc>
            </a:pPr>
            <a:r>
              <a:rPr lang="ru-RU" altLang="en-US" sz="2000" dirty="0"/>
              <a:t>предыдущая/следующая пара словоформ маркирована тегами Y Z</a:t>
            </a:r>
          </a:p>
          <a:p>
            <a:pPr lvl="1">
              <a:lnSpc>
                <a:spcPct val="80000"/>
              </a:lnSpc>
            </a:pPr>
            <a:r>
              <a:rPr lang="ru-RU" altLang="en-US" sz="2000" dirty="0"/>
              <a:t>предыдущая/следующая словоформа (на расстоянии 1 или 2 словоформы) есть w</a:t>
            </a:r>
          </a:p>
          <a:p>
            <a:pPr lvl="1">
              <a:lnSpc>
                <a:spcPct val="80000"/>
              </a:lnSpc>
            </a:pPr>
            <a:r>
              <a:rPr lang="ru-RU" altLang="en-US" sz="2000" dirty="0"/>
              <a:t>текущая словоформа есть w, предыдущая/следующая словоформа есть w’</a:t>
            </a:r>
          </a:p>
          <a:p>
            <a:pPr lvl="1">
              <a:lnSpc>
                <a:spcPct val="80000"/>
              </a:lnSpc>
            </a:pPr>
            <a:r>
              <a:rPr lang="ru-RU" altLang="en-US" sz="2000" dirty="0"/>
              <a:t>текущая словоформа есть w, предыдущая/следующая словоформа маркирована тегом Z</a:t>
            </a:r>
          </a:p>
          <a:p>
            <a:pPr>
              <a:lnSpc>
                <a:spcPct val="90000"/>
              </a:lnSpc>
              <a:buClr>
                <a:schemeClr val="bg1">
                  <a:lumMod val="20000"/>
                  <a:lumOff val="80000"/>
                </a:schemeClr>
              </a:buClr>
              <a:defRPr/>
            </a:pPr>
            <a:r>
              <a:rPr lang="ru-RU" dirty="0"/>
              <a:t>Примеры</a:t>
            </a:r>
            <a:r>
              <a:rPr lang="en-US" dirty="0"/>
              <a:t> </a:t>
            </a:r>
            <a:r>
              <a:rPr lang="ru-RU" dirty="0"/>
              <a:t>конкретных правил</a:t>
            </a:r>
            <a:r>
              <a:rPr lang="en-US" dirty="0"/>
              <a:t>:</a:t>
            </a:r>
          </a:p>
          <a:p>
            <a:pPr lvl="2">
              <a:lnSpc>
                <a:spcPct val="90000"/>
              </a:lnSpc>
              <a:defRPr/>
            </a:pPr>
            <a:r>
              <a:rPr lang="en-US" dirty="0"/>
              <a:t>TO</a:t>
            </a:r>
            <a:r>
              <a:rPr lang="ru-RU" dirty="0"/>
              <a:t> -</a:t>
            </a:r>
            <a:r>
              <a:rPr lang="en-US" dirty="0"/>
              <a:t>&gt; IN / NEXT-TAG AT</a:t>
            </a:r>
            <a:endParaRPr lang="ru-RU" dirty="0"/>
          </a:p>
          <a:p>
            <a:pPr marL="514350" lvl="1" indent="0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ru-RU" dirty="0"/>
              <a:t>(поменяй тег </a:t>
            </a:r>
            <a:r>
              <a:rPr lang="en-US" dirty="0"/>
              <a:t>“</a:t>
            </a:r>
            <a:r>
              <a:rPr lang="ru-RU" dirty="0"/>
              <a:t>инфинитивная частица</a:t>
            </a:r>
            <a:r>
              <a:rPr lang="en-US" dirty="0"/>
              <a:t>”</a:t>
            </a:r>
            <a:r>
              <a:rPr lang="ru-RU" dirty="0"/>
              <a:t> на тег </a:t>
            </a:r>
            <a:r>
              <a:rPr lang="en-US" dirty="0"/>
              <a:t>“</a:t>
            </a:r>
            <a:r>
              <a:rPr lang="ru-RU" dirty="0"/>
              <a:t>предлог</a:t>
            </a:r>
            <a:r>
              <a:rPr lang="en-US" dirty="0"/>
              <a:t>”</a:t>
            </a:r>
            <a:r>
              <a:rPr lang="ru-RU" dirty="0"/>
              <a:t>, если следующий тег </a:t>
            </a:r>
            <a:r>
              <a:rPr lang="en-US" dirty="0"/>
              <a:t>“</a:t>
            </a:r>
            <a:r>
              <a:rPr lang="ru-RU" dirty="0"/>
              <a:t>артикль</a:t>
            </a:r>
            <a:r>
              <a:rPr lang="en-US" dirty="0"/>
              <a:t>”</a:t>
            </a:r>
            <a:endParaRPr lang="en-US" i="1" dirty="0"/>
          </a:p>
          <a:p>
            <a:pPr lvl="2">
              <a:lnSpc>
                <a:spcPct val="90000"/>
              </a:lnSpc>
              <a:defRPr/>
            </a:pPr>
            <a:r>
              <a:rPr lang="en-US" dirty="0"/>
              <a:t>VBN -&gt; VBD / PREV-WORD-IS-CAP YES</a:t>
            </a:r>
            <a:endParaRPr lang="ru-RU" dirty="0"/>
          </a:p>
          <a:p>
            <a:pPr marL="914400" lvl="2" indent="0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ru-RU" dirty="0"/>
              <a:t>(поменяй тег </a:t>
            </a:r>
            <a:r>
              <a:rPr lang="en-US" dirty="0"/>
              <a:t>“</a:t>
            </a:r>
            <a:r>
              <a:rPr lang="ru-RU" dirty="0"/>
              <a:t>причастие</a:t>
            </a:r>
            <a:r>
              <a:rPr lang="en-US" dirty="0"/>
              <a:t>”</a:t>
            </a:r>
            <a:r>
              <a:rPr lang="ru-RU" dirty="0"/>
              <a:t> на</a:t>
            </a:r>
            <a:r>
              <a:rPr lang="en-US" dirty="0"/>
              <a:t> “</a:t>
            </a:r>
            <a:r>
              <a:rPr lang="ru-RU" dirty="0"/>
              <a:t>глагол в прошедшем времени</a:t>
            </a:r>
            <a:r>
              <a:rPr lang="en-US" dirty="0"/>
              <a:t>”</a:t>
            </a:r>
            <a:r>
              <a:rPr lang="ru-RU" dirty="0"/>
              <a:t>, если предыдущее слово в верхнем регистре)</a:t>
            </a:r>
          </a:p>
          <a:p>
            <a:pPr lvl="2">
              <a:lnSpc>
                <a:spcPct val="90000"/>
              </a:lnSpc>
              <a:defRPr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95333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311728" y="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dirty="0" err="1"/>
              <a:t>Дизамбигуация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Brill Tagger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485323" y="1476520"/>
            <a:ext cx="8424863" cy="452596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defRPr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262206" y="1476519"/>
            <a:ext cx="8424863" cy="45259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  <a:buClr>
                <a:schemeClr val="bg1">
                  <a:lumMod val="20000"/>
                  <a:lumOff val="80000"/>
                </a:schemeClr>
              </a:buClr>
              <a:defRPr/>
            </a:pPr>
            <a:r>
              <a:rPr lang="ru-RU" sz="2400" dirty="0"/>
              <a:t>Шаги 4-6. Каждое полученное правило применим ко всему нашему корпусу, вычислим точность, сравним точности до и после применения правила</a:t>
            </a:r>
          </a:p>
          <a:p>
            <a:pPr>
              <a:spcBef>
                <a:spcPts val="1200"/>
              </a:spcBef>
              <a:buClr>
                <a:schemeClr val="bg1">
                  <a:lumMod val="20000"/>
                  <a:lumOff val="80000"/>
                </a:schemeClr>
              </a:buClr>
              <a:defRPr/>
            </a:pPr>
            <a:r>
              <a:rPr lang="ru-RU" sz="2400" dirty="0"/>
              <a:t>Если количество ошибок уменьшилось – </a:t>
            </a:r>
            <a:r>
              <a:rPr lang="en-US" sz="2400" dirty="0"/>
              <a:t>“</a:t>
            </a:r>
            <a:r>
              <a:rPr lang="ru-RU" sz="2400" dirty="0"/>
              <a:t>хорошее</a:t>
            </a:r>
            <a:r>
              <a:rPr lang="en-US" sz="2400" dirty="0"/>
              <a:t>”</a:t>
            </a:r>
            <a:r>
              <a:rPr lang="ru-RU" sz="2400" dirty="0"/>
              <a:t> правило,</a:t>
            </a:r>
            <a:r>
              <a:rPr lang="en-US" sz="2400" dirty="0"/>
              <a:t> </a:t>
            </a:r>
            <a:r>
              <a:rPr lang="ru-RU" sz="2400" dirty="0"/>
              <a:t>если увеличилось – </a:t>
            </a:r>
            <a:r>
              <a:rPr lang="en-US" sz="2400" dirty="0"/>
              <a:t>“</a:t>
            </a:r>
            <a:r>
              <a:rPr lang="ru-RU" sz="2400" dirty="0"/>
              <a:t>плохое</a:t>
            </a:r>
            <a:r>
              <a:rPr lang="en-US" sz="2400" dirty="0"/>
              <a:t>”</a:t>
            </a:r>
            <a:endParaRPr lang="ru-RU" sz="2400" dirty="0"/>
          </a:p>
          <a:p>
            <a:pPr>
              <a:spcBef>
                <a:spcPts val="1200"/>
              </a:spcBef>
              <a:buClr>
                <a:schemeClr val="bg1">
                  <a:lumMod val="20000"/>
                  <a:lumOff val="80000"/>
                </a:schemeClr>
              </a:buClr>
              <a:defRPr/>
            </a:pPr>
            <a:r>
              <a:rPr lang="ru-RU" sz="2400" dirty="0"/>
              <a:t>Несколько итераций, пока будет достигнут запланированный эффект (полное отсутствие улучшений, запланированная степень близости к правильной разметке, запланированное максимальное число правил)</a:t>
            </a:r>
          </a:p>
        </p:txBody>
      </p:sp>
    </p:spTree>
    <p:extLst>
      <p:ext uri="{BB962C8B-B14F-4D97-AF65-F5344CB8AC3E}">
        <p14:creationId xmlns:p14="http://schemas.microsoft.com/office/powerpoint/2010/main" val="35618380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311728" y="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dirty="0" err="1"/>
              <a:t>Дизамбигуация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Brill Tagger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485323" y="1476520"/>
            <a:ext cx="8424863" cy="452596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defRPr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Объект 2"/>
          <p:cNvSpPr>
            <a:spLocks noGrp="1"/>
          </p:cNvSpPr>
          <p:nvPr>
            <p:ph idx="1"/>
          </p:nvPr>
        </p:nvSpPr>
        <p:spPr>
          <a:xfrm>
            <a:off x="1371600" y="1215722"/>
            <a:ext cx="8538586" cy="4979015"/>
          </a:xfrm>
        </p:spPr>
        <p:txBody>
          <a:bodyPr>
            <a:normAutofit/>
          </a:bodyPr>
          <a:lstStyle/>
          <a:p>
            <a:pPr marL="1828800" lvl="4" indent="0">
              <a:buFont typeface="Wingdings" panose="05000000000000000000" pitchFamily="2" charset="2"/>
              <a:buNone/>
              <a:defRPr/>
            </a:pPr>
            <a:r>
              <a:rPr lang="ru-RU" sz="2400" i="1" dirty="0"/>
              <a:t>	Косой</a:t>
            </a:r>
            <a:r>
              <a:rPr lang="en-US" sz="2400" i="1" dirty="0"/>
              <a:t>	</a:t>
            </a:r>
            <a:r>
              <a:rPr lang="ru-RU" sz="2400" i="1" dirty="0"/>
              <a:t>косой</a:t>
            </a:r>
            <a:r>
              <a:rPr lang="en-US" sz="2400" i="1" dirty="0"/>
              <a:t>	</a:t>
            </a:r>
            <a:r>
              <a:rPr lang="ru-RU" sz="2400" i="1" dirty="0"/>
              <a:t>косил</a:t>
            </a:r>
            <a:r>
              <a:rPr lang="en-US" sz="2400" i="1" dirty="0"/>
              <a:t>	</a:t>
            </a:r>
            <a:r>
              <a:rPr lang="ru-RU" sz="2400" i="1" dirty="0"/>
              <a:t>косой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ru-RU" sz="2400" dirty="0"/>
              <a:t>Припишем:</a:t>
            </a:r>
            <a:r>
              <a:rPr lang="ru-RU" dirty="0"/>
              <a:t>		</a:t>
            </a:r>
            <a:r>
              <a:rPr lang="en-US" sz="2400" i="1" dirty="0" err="1"/>
              <a:t>Adj</a:t>
            </a:r>
            <a:r>
              <a:rPr lang="en-US" sz="2400" i="1" dirty="0"/>
              <a:t>	</a:t>
            </a:r>
            <a:r>
              <a:rPr lang="en-US" sz="2400" i="1" dirty="0" err="1"/>
              <a:t>Adj</a:t>
            </a:r>
            <a:r>
              <a:rPr lang="en-US" sz="2400" i="1" dirty="0"/>
              <a:t>	V	</a:t>
            </a:r>
            <a:r>
              <a:rPr lang="en-US" sz="2400" i="1" dirty="0" err="1"/>
              <a:t>Adj</a:t>
            </a:r>
            <a:endParaRPr lang="en-US" sz="2400" i="1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ru-RU" sz="2400" dirty="0"/>
              <a:t>Обучающий корпус:	</a:t>
            </a:r>
            <a:r>
              <a:rPr lang="en-US" sz="2400" b="1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Adj</a:t>
            </a:r>
            <a:r>
              <a:rPr lang="en-US" sz="2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	</a:t>
            </a:r>
            <a:r>
              <a:rPr lang="en-US" sz="2400" b="1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N.Nom</a:t>
            </a:r>
            <a:r>
              <a:rPr lang="en-US" sz="2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	V	</a:t>
            </a:r>
            <a:r>
              <a:rPr lang="en-US" sz="2400" b="1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N.Ins</a:t>
            </a:r>
            <a:endParaRPr lang="en-US" sz="24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ru-RU" sz="2400" dirty="0"/>
              <a:t>Правила: 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400" dirty="0" err="1"/>
              <a:t>Adj</a:t>
            </a:r>
            <a:r>
              <a:rPr lang="en-US" sz="2400" dirty="0"/>
              <a:t> -&gt; N | </a:t>
            </a:r>
            <a:r>
              <a:rPr lang="en-US" sz="2400" dirty="0" err="1"/>
              <a:t>Adj</a:t>
            </a:r>
            <a:r>
              <a:rPr lang="en-US" sz="2400" dirty="0"/>
              <a:t> _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400" dirty="0" err="1"/>
              <a:t>Adj</a:t>
            </a:r>
            <a:r>
              <a:rPr lang="en-US" sz="2400" dirty="0"/>
              <a:t> -&gt; V | N _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400" dirty="0" err="1"/>
              <a:t>Adj</a:t>
            </a:r>
            <a:r>
              <a:rPr lang="en-US" sz="2400" dirty="0"/>
              <a:t> -&gt; N | V_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400" dirty="0" err="1"/>
              <a:t>Adj</a:t>
            </a:r>
            <a:r>
              <a:rPr lang="en-US" sz="2400" dirty="0"/>
              <a:t> -&gt; N | _V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400" dirty="0" err="1"/>
              <a:t>Adj</a:t>
            </a:r>
            <a:r>
              <a:rPr lang="en-US" sz="2400" dirty="0"/>
              <a:t> -&gt; N | </a:t>
            </a:r>
            <a:r>
              <a:rPr lang="ru-RU" sz="2400" dirty="0"/>
              <a:t>косой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400" dirty="0" err="1"/>
              <a:t>Adj</a:t>
            </a:r>
            <a:r>
              <a:rPr lang="en-US" sz="2400" dirty="0"/>
              <a:t> -&gt; N | _</a:t>
            </a:r>
            <a:r>
              <a:rPr lang="ru-RU" sz="2400" dirty="0"/>
              <a:t>косил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400" dirty="0" err="1"/>
              <a:t>Adj</a:t>
            </a:r>
            <a:r>
              <a:rPr lang="en-US" sz="2400" dirty="0"/>
              <a:t> -&gt; N | </a:t>
            </a:r>
            <a:r>
              <a:rPr lang="ru-RU" sz="2400" dirty="0"/>
              <a:t>Косой_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1791463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311728" y="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dirty="0" err="1"/>
              <a:t>Дизамбигуация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Brill Tagger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485323" y="1476520"/>
            <a:ext cx="8424863" cy="452596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defRPr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ru-RU" sz="2400" dirty="0"/>
              <a:t>Правила: 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400" dirty="0" err="1"/>
              <a:t>Adj</a:t>
            </a:r>
            <a:r>
              <a:rPr lang="en-US" sz="2400" dirty="0"/>
              <a:t> -&gt; N | </a:t>
            </a:r>
            <a:r>
              <a:rPr lang="en-US" sz="2400" dirty="0" err="1"/>
              <a:t>Adj</a:t>
            </a:r>
            <a:r>
              <a:rPr lang="en-US" sz="2400" dirty="0"/>
              <a:t> _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400" dirty="0" err="1"/>
              <a:t>Adj</a:t>
            </a:r>
            <a:r>
              <a:rPr lang="en-US" sz="2400" dirty="0"/>
              <a:t> -&gt; V | N _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400" dirty="0" err="1"/>
              <a:t>Adj</a:t>
            </a:r>
            <a:r>
              <a:rPr lang="en-US" sz="2400" dirty="0"/>
              <a:t> -&gt; N | V_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400" dirty="0" err="1"/>
              <a:t>Adj</a:t>
            </a:r>
            <a:r>
              <a:rPr lang="en-US" sz="2400" dirty="0"/>
              <a:t> -&gt; N | _V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400" dirty="0" err="1"/>
              <a:t>Adj</a:t>
            </a:r>
            <a:r>
              <a:rPr lang="en-US" sz="2400" dirty="0"/>
              <a:t> -&gt; N | </a:t>
            </a:r>
            <a:r>
              <a:rPr lang="ru-RU" sz="2400" dirty="0"/>
              <a:t>косой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400" dirty="0" err="1"/>
              <a:t>Adj</a:t>
            </a:r>
            <a:r>
              <a:rPr lang="en-US" sz="2400" dirty="0"/>
              <a:t> -&gt; N | _</a:t>
            </a:r>
            <a:r>
              <a:rPr lang="ru-RU" sz="2400" dirty="0"/>
              <a:t>косил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400" dirty="0" err="1"/>
              <a:t>Adj</a:t>
            </a:r>
            <a:r>
              <a:rPr lang="en-US" sz="2400" dirty="0"/>
              <a:t> -&gt; N | </a:t>
            </a:r>
            <a:r>
              <a:rPr lang="ru-RU" sz="2400" dirty="0"/>
              <a:t>Косой_</a:t>
            </a:r>
            <a:endParaRPr lang="en-US" sz="2400" dirty="0"/>
          </a:p>
        </p:txBody>
      </p:sp>
      <p:sp>
        <p:nvSpPr>
          <p:cNvPr id="9" name="Объект 2"/>
          <p:cNvSpPr txBox="1">
            <a:spLocks/>
          </p:cNvSpPr>
          <p:nvPr/>
        </p:nvSpPr>
        <p:spPr bwMode="auto">
          <a:xfrm>
            <a:off x="4826313" y="1816883"/>
            <a:ext cx="5689600" cy="3811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ru-RU" sz="2400" kern="0" dirty="0">
                <a:effectLst/>
              </a:rPr>
              <a:t>Петя видит большой зеленый мяч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400" kern="0" dirty="0">
                <a:effectLst/>
              </a:rPr>
              <a:t>N	V	A	A	   N</a:t>
            </a:r>
            <a:endParaRPr lang="ru-RU" sz="2400" kern="0" dirty="0">
              <a:effectLst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ru-RU" sz="2400" kern="0" dirty="0">
                <a:effectLst/>
              </a:rPr>
              <a:t>Дежурные 	ели 	суши</a:t>
            </a:r>
            <a:endParaRPr lang="en-US" sz="2400" kern="0" dirty="0">
              <a:effectLst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400" kern="0" dirty="0">
                <a:effectLst/>
              </a:rPr>
              <a:t>A	</a:t>
            </a:r>
            <a:r>
              <a:rPr lang="ru-RU" sz="2400" kern="0" dirty="0">
                <a:effectLst/>
              </a:rPr>
              <a:t>	</a:t>
            </a:r>
            <a:r>
              <a:rPr lang="en-US" sz="2400" kern="0" dirty="0">
                <a:effectLst/>
              </a:rPr>
              <a:t>N	N</a:t>
            </a:r>
            <a:endParaRPr lang="ru-RU" sz="2400" kern="0" dirty="0">
              <a:effectLst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ru-RU" sz="2400" kern="0" dirty="0">
                <a:effectLst/>
              </a:rPr>
              <a:t>Вася </a:t>
            </a:r>
            <a:r>
              <a:rPr lang="en-US" sz="2400" kern="0" dirty="0">
                <a:effectLst/>
              </a:rPr>
              <a:t>	</a:t>
            </a:r>
            <a:r>
              <a:rPr lang="ru-RU" sz="2400" kern="0" dirty="0">
                <a:effectLst/>
              </a:rPr>
              <a:t>смог  печь	босой</a:t>
            </a:r>
            <a:endParaRPr lang="en-US" sz="2400" kern="0" dirty="0">
              <a:effectLst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400" kern="0" dirty="0">
                <a:effectLst/>
              </a:rPr>
              <a:t>N	N	N	A</a:t>
            </a:r>
            <a:endParaRPr lang="ru-RU" sz="2400" kern="0" dirty="0">
              <a:effectLst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ru-RU" sz="2400" kern="0" dirty="0">
                <a:effectLst/>
              </a:rPr>
              <a:t>Тот хромой пилил этой большой пилой</a:t>
            </a:r>
            <a:endParaRPr lang="en-US" sz="2400" kern="0" dirty="0">
              <a:effectLst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400" kern="0" dirty="0">
                <a:effectLst/>
              </a:rPr>
              <a:t>A	A	V	A	A	N</a:t>
            </a:r>
            <a:endParaRPr lang="ru-RU" sz="2400" kern="0" dirty="0">
              <a:effectLst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ru-RU" sz="2400" kern="0" dirty="0"/>
          </a:p>
        </p:txBody>
      </p:sp>
    </p:spTree>
    <p:extLst>
      <p:ext uri="{BB962C8B-B14F-4D97-AF65-F5344CB8AC3E}">
        <p14:creationId xmlns:p14="http://schemas.microsoft.com/office/powerpoint/2010/main" val="3622699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11728" y="1381260"/>
            <a:ext cx="3125273" cy="4525963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ru-RU" sz="2400" dirty="0"/>
              <a:t>Правила: </a:t>
            </a:r>
          </a:p>
          <a:p>
            <a:pPr marL="0" indent="0">
              <a:buNone/>
              <a:defRPr/>
            </a:pPr>
            <a:r>
              <a:rPr lang="en-US" sz="2400" dirty="0" err="1"/>
              <a:t>Adj</a:t>
            </a:r>
            <a:r>
              <a:rPr lang="en-US" sz="2400" dirty="0"/>
              <a:t> -&gt; </a:t>
            </a:r>
            <a:r>
              <a:rPr lang="en-US" sz="2400" dirty="0" err="1"/>
              <a:t>N.Nom</a:t>
            </a:r>
            <a:r>
              <a:rPr lang="en-US" sz="2400" dirty="0"/>
              <a:t> | </a:t>
            </a:r>
            <a:r>
              <a:rPr lang="en-US" sz="2400" dirty="0" err="1"/>
              <a:t>Adj</a:t>
            </a:r>
            <a:r>
              <a:rPr lang="en-US" sz="2400" dirty="0"/>
              <a:t> _</a:t>
            </a:r>
          </a:p>
          <a:p>
            <a:pPr marL="0" indent="0">
              <a:buNone/>
              <a:defRPr/>
            </a:pPr>
            <a:r>
              <a:rPr lang="en-US" sz="2400" dirty="0" err="1"/>
              <a:t>Adj</a:t>
            </a:r>
            <a:r>
              <a:rPr lang="en-US" sz="2400" dirty="0"/>
              <a:t> -&gt; V | </a:t>
            </a:r>
            <a:r>
              <a:rPr lang="en-US" sz="2400" dirty="0" err="1"/>
              <a:t>N.nom</a:t>
            </a:r>
            <a:r>
              <a:rPr lang="en-US" sz="2400" dirty="0"/>
              <a:t> _</a:t>
            </a:r>
          </a:p>
          <a:p>
            <a:pPr marL="0" indent="0">
              <a:buNone/>
              <a:defRPr/>
            </a:pPr>
            <a:r>
              <a:rPr lang="en-US" sz="2400" dirty="0" err="1"/>
              <a:t>Adj</a:t>
            </a:r>
            <a:r>
              <a:rPr lang="en-US" sz="2400" dirty="0"/>
              <a:t> -&gt; N | V_</a:t>
            </a:r>
          </a:p>
          <a:p>
            <a:pPr marL="0" indent="0">
              <a:buNone/>
              <a:defRPr/>
            </a:pPr>
            <a:r>
              <a:rPr lang="en-US" sz="2400" dirty="0" err="1"/>
              <a:t>Adj</a:t>
            </a:r>
            <a:r>
              <a:rPr lang="en-US" sz="2400" dirty="0"/>
              <a:t> -&gt; N | _V</a:t>
            </a:r>
          </a:p>
          <a:p>
            <a:pPr marL="0" indent="0">
              <a:buNone/>
              <a:defRPr/>
            </a:pPr>
            <a:r>
              <a:rPr lang="en-US" sz="2400" dirty="0" err="1"/>
              <a:t>Adj</a:t>
            </a:r>
            <a:r>
              <a:rPr lang="en-US" sz="2400" dirty="0"/>
              <a:t> -&gt; N | </a:t>
            </a:r>
            <a:r>
              <a:rPr lang="ru-RU" sz="2400" dirty="0"/>
              <a:t>косой</a:t>
            </a:r>
          </a:p>
          <a:p>
            <a:pPr marL="0" indent="0">
              <a:buNone/>
              <a:defRPr/>
            </a:pPr>
            <a:r>
              <a:rPr lang="en-US" sz="2400" dirty="0" err="1"/>
              <a:t>Adj</a:t>
            </a:r>
            <a:r>
              <a:rPr lang="en-US" sz="2400" dirty="0"/>
              <a:t> -&gt; N | _</a:t>
            </a:r>
            <a:r>
              <a:rPr lang="ru-RU" sz="2400" dirty="0"/>
              <a:t>косил</a:t>
            </a:r>
          </a:p>
          <a:p>
            <a:pPr marL="0" indent="0">
              <a:buNone/>
              <a:defRPr/>
            </a:pPr>
            <a:r>
              <a:rPr lang="en-US" sz="2400" dirty="0" err="1"/>
              <a:t>Adj</a:t>
            </a:r>
            <a:r>
              <a:rPr lang="en-US" sz="2400" dirty="0"/>
              <a:t> -&gt; N | </a:t>
            </a:r>
            <a:r>
              <a:rPr lang="ru-RU" sz="2400" dirty="0"/>
              <a:t>Косой_</a:t>
            </a:r>
            <a:endParaRPr lang="en-US" sz="2400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 bwMode="auto">
          <a:xfrm>
            <a:off x="2937164" y="1381260"/>
            <a:ext cx="9190181" cy="526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 marL="0" indent="0">
              <a:buNone/>
              <a:defRPr/>
            </a:pPr>
            <a:r>
              <a:rPr lang="ru-RU" sz="2400" kern="0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Пример (из корпуса со снятой омонимией):</a:t>
            </a:r>
          </a:p>
          <a:p>
            <a:pPr marL="0" indent="0">
              <a:buNone/>
              <a:defRPr/>
            </a:pPr>
            <a:r>
              <a:rPr lang="ru-RU" sz="2400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Имею аттестат о </a:t>
            </a:r>
            <a:r>
              <a:rPr lang="ru-RU" sz="2400" b="1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полном</a:t>
            </a:r>
            <a:r>
              <a:rPr lang="ru-RU" sz="2400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 </a:t>
            </a:r>
            <a:r>
              <a:rPr lang="ru-RU" sz="2400" b="1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среднем</a:t>
            </a:r>
            <a:r>
              <a:rPr lang="ru-RU" sz="2400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 образовании и серебряную </a:t>
            </a:r>
            <a:r>
              <a:rPr lang="ru-RU" sz="2400" dirty="0" smtClean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медаль</a:t>
            </a:r>
            <a:r>
              <a:rPr lang="ru-RU" sz="2400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  <a:p>
            <a:pPr marL="0" indent="0">
              <a:buNone/>
              <a:defRPr/>
            </a:pPr>
            <a:r>
              <a:rPr lang="ru-RU" sz="2400" kern="0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Полном </a:t>
            </a:r>
            <a:r>
              <a:rPr lang="en-US" sz="2400" kern="0" dirty="0" err="1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Adj</a:t>
            </a:r>
            <a:r>
              <a:rPr lang="en-US" sz="2400" kern="0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ru-RU" sz="2400" kern="0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среднем </a:t>
            </a:r>
            <a:r>
              <a:rPr lang="en-US" sz="2400" kern="0" dirty="0" err="1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Adj</a:t>
            </a:r>
            <a:r>
              <a:rPr lang="en-US" sz="2400" kern="0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-&gt; </a:t>
            </a:r>
          </a:p>
          <a:p>
            <a:pPr marL="0" indent="0">
              <a:buNone/>
              <a:defRPr/>
            </a:pPr>
            <a:r>
              <a:rPr lang="ru-RU" sz="2400" kern="0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полном </a:t>
            </a:r>
            <a:r>
              <a:rPr lang="en-US" sz="2400" kern="0" dirty="0" err="1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Adj</a:t>
            </a:r>
            <a:r>
              <a:rPr lang="en-US" sz="2400" kern="0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ru-RU" sz="2400" kern="0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среднем </a:t>
            </a:r>
            <a:r>
              <a:rPr lang="en-US" sz="2400" kern="0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N</a:t>
            </a:r>
          </a:p>
          <a:p>
            <a:pPr marL="0" indent="0">
              <a:buNone/>
              <a:defRPr/>
            </a:pPr>
            <a:endParaRPr lang="en-US" sz="2400" kern="0" dirty="0">
              <a:effectLst/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  <a:defRPr/>
            </a:pPr>
            <a:r>
              <a:rPr lang="ru-RU" sz="2400" kern="0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В корпусе 47 489 цепочек из двух прилагательных, если им всем первоначально был приписан тег – прилагательное,</a:t>
            </a:r>
          </a:p>
          <a:p>
            <a:pPr marL="0" indent="0">
              <a:buNone/>
              <a:defRPr/>
            </a:pPr>
            <a:r>
              <a:rPr lang="ru-RU" sz="2400" kern="0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при применении правила возникнет 47 489 ошибок</a:t>
            </a:r>
          </a:p>
          <a:p>
            <a:pPr marL="0" indent="0">
              <a:buNone/>
              <a:defRPr/>
            </a:pPr>
            <a:endParaRPr lang="ru-RU" sz="2400" kern="0" dirty="0">
              <a:effectLst/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311728" y="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dirty="0" err="1"/>
              <a:t>Дизамбигуация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Brill Tagger</a:t>
            </a:r>
          </a:p>
        </p:txBody>
      </p:sp>
    </p:spTree>
    <p:extLst>
      <p:ext uri="{BB962C8B-B14F-4D97-AF65-F5344CB8AC3E}">
        <p14:creationId xmlns:p14="http://schemas.microsoft.com/office/powerpoint/2010/main" val="1465997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776826" y="176357"/>
            <a:ext cx="8879465" cy="622300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ru-RU" altLang="en-US" sz="3600" dirty="0"/>
              <a:t>Введение: морфологическая аннотация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задачи</a:t>
            </a:r>
          </a:p>
          <a:p>
            <a:r>
              <a:rPr lang="ru-RU" dirty="0"/>
              <a:t>определить лемму</a:t>
            </a:r>
          </a:p>
          <a:p>
            <a:r>
              <a:rPr lang="ru-RU" dirty="0"/>
              <a:t>приписать возможный набор грамматических характеристик</a:t>
            </a:r>
          </a:p>
          <a:p>
            <a:r>
              <a:rPr lang="ru-RU" dirty="0"/>
              <a:t>разрешить морфологическую омонимию</a:t>
            </a:r>
          </a:p>
        </p:txBody>
      </p:sp>
    </p:spTree>
    <p:extLst>
      <p:ext uri="{BB962C8B-B14F-4D97-AF65-F5344CB8AC3E}">
        <p14:creationId xmlns:p14="http://schemas.microsoft.com/office/powerpoint/2010/main" val="79984448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311728" y="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dirty="0" err="1"/>
              <a:t>Дизамбигуация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Brill Tagger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485323" y="1476520"/>
            <a:ext cx="8424863" cy="452596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defRPr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17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424" y="1114953"/>
            <a:ext cx="8040976" cy="513381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23662247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Grp="1" noChangeArrowheads="1"/>
          </p:cNvSpPr>
          <p:nvPr>
            <p:ph idx="1"/>
          </p:nvPr>
        </p:nvSpPr>
        <p:spPr>
          <a:xfrm>
            <a:off x="556419" y="1274762"/>
            <a:ext cx="10972800" cy="452596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lnSpc>
                <a:spcPct val="80000"/>
              </a:lnSpc>
              <a:buClr>
                <a:schemeClr val="bg1">
                  <a:lumMod val="20000"/>
                  <a:lumOff val="80000"/>
                </a:schemeClr>
              </a:buClr>
              <a:defRPr/>
            </a:pPr>
            <a:r>
              <a:rPr lang="ru-RU" sz="2400" dirty="0"/>
              <a:t>1996 г.</a:t>
            </a:r>
          </a:p>
          <a:p>
            <a:pPr>
              <a:lnSpc>
                <a:spcPct val="80000"/>
              </a:lnSpc>
              <a:buClr>
                <a:schemeClr val="bg1">
                  <a:lumMod val="20000"/>
                  <a:lumOff val="80000"/>
                </a:schemeClr>
              </a:buClr>
              <a:defRPr/>
            </a:pPr>
            <a:r>
              <a:rPr lang="ru-RU" sz="2400" dirty="0"/>
              <a:t>Используются корпус текстов, не содержащий предварительной разметки, и словарь.</a:t>
            </a:r>
          </a:p>
          <a:p>
            <a:pPr>
              <a:lnSpc>
                <a:spcPct val="80000"/>
              </a:lnSpc>
              <a:buClr>
                <a:schemeClr val="bg1">
                  <a:lumMod val="20000"/>
                  <a:lumOff val="80000"/>
                </a:schemeClr>
              </a:buClr>
              <a:defRPr/>
            </a:pPr>
            <a:r>
              <a:rPr lang="ru-RU" sz="2400" dirty="0"/>
              <a:t>Происходит предварительная разметка текста в соответствии со словарем, с указанием всех вариантов.</a:t>
            </a:r>
          </a:p>
        </p:txBody>
      </p:sp>
      <p:graphicFrame>
        <p:nvGraphicFramePr>
          <p:cNvPr id="92164" name="Group 4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605544302"/>
              </p:ext>
            </p:extLst>
          </p:nvPr>
        </p:nvGraphicFramePr>
        <p:xfrm>
          <a:off x="3349409" y="3150227"/>
          <a:ext cx="4897438" cy="151288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96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39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28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9750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The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can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will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rust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3138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MD</a:t>
                      </a:r>
                      <a:endParaRPr kumimoji="0" lang="ru-RU" sz="1800" u="none" strike="noStrike" cap="none" normalizeH="0" baseline="0" dirty="0">
                        <a:ln>
                          <a:noFill/>
                        </a:ln>
                        <a:effectLst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NN</a:t>
                      </a:r>
                      <a:endParaRPr kumimoji="0" lang="ru-RU" sz="1800" u="none" strike="noStrike" cap="none" normalizeH="0" baseline="0" dirty="0">
                        <a:ln>
                          <a:noFill/>
                        </a:ln>
                        <a:effectLst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VB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MD</a:t>
                      </a:r>
                      <a:endParaRPr kumimoji="0" lang="ru-RU" sz="1800" u="none" strike="noStrike" cap="none" normalizeH="0" baseline="0" dirty="0">
                        <a:ln>
                          <a:noFill/>
                        </a:ln>
                        <a:effectLst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NN</a:t>
                      </a:r>
                      <a:endParaRPr kumimoji="0" lang="ru-RU" sz="1800" u="none" strike="noStrike" cap="none" normalizeH="0" baseline="0" dirty="0">
                        <a:ln>
                          <a:noFill/>
                        </a:ln>
                        <a:effectLst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VB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NN</a:t>
                      </a:r>
                      <a:endParaRPr kumimoji="0" lang="ru-RU" sz="1800" u="none" strike="noStrike" cap="none" normalizeH="0" baseline="0" dirty="0">
                        <a:ln>
                          <a:noFill/>
                        </a:ln>
                        <a:effectLst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VB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Заголовок 1"/>
          <p:cNvSpPr txBox="1">
            <a:spLocks/>
          </p:cNvSpPr>
          <p:nvPr/>
        </p:nvSpPr>
        <p:spPr>
          <a:xfrm>
            <a:off x="862446" y="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dirty="0" err="1"/>
              <a:t>Дизамбигуация</a:t>
            </a:r>
            <a:r>
              <a:rPr lang="ru-RU" dirty="0"/>
              <a:t>. Обучение без учителя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Brill Tagger</a:t>
            </a:r>
          </a:p>
        </p:txBody>
      </p:sp>
    </p:spTree>
    <p:extLst>
      <p:ext uri="{BB962C8B-B14F-4D97-AF65-F5344CB8AC3E}">
        <p14:creationId xmlns:p14="http://schemas.microsoft.com/office/powerpoint/2010/main" val="402296913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rmAutofit/>
          </a:bodyPr>
          <a:lstStyle/>
          <a:p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После слова </a:t>
            </a:r>
            <a:r>
              <a:rPr lang="ru-RU" i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the</a:t>
            </a:r>
            <a:r>
              <a:rPr lang="ru-RU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среди однозначной разметки чаще всего встречаются слова с тегом NN.</a:t>
            </a:r>
          </a:p>
          <a:p>
            <a:r>
              <a:rPr lang="ru-RU" alt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Мы можем сформулировать следующее правило:</a:t>
            </a:r>
          </a:p>
          <a:p>
            <a:pPr marL="381000" indent="-381000">
              <a:buNone/>
            </a:pPr>
            <a:r>
              <a:rPr lang="ru-RU" alt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		Заменять тег MD_NN_VB (т.е. сохраняющий три варианта 	разметки) на NN после слова "</a:t>
            </a:r>
            <a:r>
              <a:rPr lang="ru-RU" alt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the</a:t>
            </a:r>
            <a:r>
              <a:rPr lang="ru-RU" alt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"</a:t>
            </a:r>
          </a:p>
          <a:p>
            <a:pPr marL="381000" indent="-381000">
              <a:lnSpc>
                <a:spcPct val="80000"/>
              </a:lnSpc>
              <a:buNone/>
            </a:pPr>
            <a:r>
              <a:rPr lang="ru-RU" alt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1. Первичная разметка – с неоднозначностью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ru-RU" alt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2. Выводятся правила вида:</a:t>
            </a:r>
          </a:p>
          <a:p>
            <a:pPr marL="381000" indent="-381000">
              <a:lnSpc>
                <a:spcPct val="80000"/>
              </a:lnSpc>
              <a:buNone/>
            </a:pPr>
            <a:r>
              <a:rPr lang="ru-RU" alt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		Заменить тег χ на тег Y в контексте C, где χ является 	последовательностью из двух или более тегов, а Y – один 	тег, такой что Y </a:t>
            </a:r>
            <a:r>
              <a:rPr lang="ru-RU" altLang="en-US" dirty="0">
                <a:latin typeface="Calibri Light" panose="020F0302020204030204" pitchFamily="34" charset="0"/>
                <a:cs typeface="Calibri Light" panose="020F0302020204030204" pitchFamily="34" charset="0"/>
                <a:sym typeface="Symbol" panose="05050102010706020507" pitchFamily="18" charset="2"/>
              </a:rPr>
              <a:t></a:t>
            </a:r>
            <a:r>
              <a:rPr lang="ru-RU" alt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χ.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1018310" y="-10391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dirty="0" err="1"/>
              <a:t>Дизамбигуация</a:t>
            </a:r>
            <a:r>
              <a:rPr lang="ru-RU" dirty="0"/>
              <a:t>. Обучение без учителя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Brill Tagger</a:t>
            </a:r>
          </a:p>
        </p:txBody>
      </p:sp>
    </p:spTree>
    <p:extLst>
      <p:ext uri="{BB962C8B-B14F-4D97-AF65-F5344CB8AC3E}">
        <p14:creationId xmlns:p14="http://schemas.microsoft.com/office/powerpoint/2010/main" val="337966805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"/>
          <p:cNvSpPr>
            <a:spLocks noGrp="1" noChangeArrowheads="1"/>
          </p:cNvSpPr>
          <p:nvPr>
            <p:ph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ru-RU" altLang="en-US" dirty="0">
                <a:effectLst/>
              </a:rPr>
              <a:t>	</a:t>
            </a:r>
            <a:r>
              <a:rPr lang="ru-RU" altLang="en-US" sz="2800" dirty="0"/>
              <a:t>Эффективной трансформацией, устраняющей многозначность тэгов, является та, для которой в данном контексте один из возможных тэгов появляется значительно чаще, чем остальные. 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1101438" y="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dirty="0" err="1"/>
              <a:t>Дизамбигуация</a:t>
            </a:r>
            <a:r>
              <a:rPr lang="ru-RU" dirty="0"/>
              <a:t>. Обучение без учителя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Brill Tagger</a:t>
            </a:r>
          </a:p>
        </p:txBody>
      </p:sp>
    </p:spTree>
    <p:extLst>
      <p:ext uri="{BB962C8B-B14F-4D97-AF65-F5344CB8AC3E}">
        <p14:creationId xmlns:p14="http://schemas.microsoft.com/office/powerpoint/2010/main" val="268560540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"/>
          <p:cNvSpPr>
            <a:spLocks noGrp="1" noChangeArrowheads="1"/>
          </p:cNvSpPr>
          <p:nvPr>
            <p:ph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ru-RU" altLang="en-US" dirty="0">
                <a:effectLst/>
              </a:rPr>
              <a:t>	</a:t>
            </a:r>
            <a:r>
              <a:rPr lang="ru-RU" dirty="0"/>
              <a:t>Скрытые </a:t>
            </a:r>
            <a:r>
              <a:rPr lang="ru-RU" dirty="0" err="1"/>
              <a:t>марковские</a:t>
            </a:r>
            <a:r>
              <a:rPr lang="ru-RU" dirty="0"/>
              <a:t> модели (</a:t>
            </a:r>
            <a:r>
              <a:rPr lang="ru-RU" dirty="0" err="1"/>
              <a:t>Hidden</a:t>
            </a:r>
            <a:r>
              <a:rPr lang="ru-RU" dirty="0"/>
              <a:t> </a:t>
            </a:r>
            <a:r>
              <a:rPr lang="ru-RU" dirty="0" err="1"/>
              <a:t>Markov</a:t>
            </a:r>
            <a:r>
              <a:rPr lang="ru-RU" dirty="0"/>
              <a:t> </a:t>
            </a:r>
            <a:r>
              <a:rPr lang="ru-RU" dirty="0" err="1"/>
              <a:t>Model</a:t>
            </a:r>
            <a:r>
              <a:rPr lang="ru-RU" dirty="0"/>
              <a:t>,</a:t>
            </a:r>
            <a:r>
              <a:rPr lang="en-US" dirty="0"/>
              <a:t> HMM)</a:t>
            </a:r>
          </a:p>
          <a:p>
            <a:r>
              <a:rPr lang="ru-RU" dirty="0"/>
              <a:t>вычисление параметров:</a:t>
            </a:r>
          </a:p>
          <a:p>
            <a:r>
              <a:rPr lang="ru-RU" dirty="0"/>
              <a:t>Алгоритм </a:t>
            </a:r>
            <a:r>
              <a:rPr lang="ru-RU" dirty="0" err="1"/>
              <a:t>Витерби</a:t>
            </a:r>
            <a:r>
              <a:rPr lang="ru-RU" dirty="0"/>
              <a:t> (</a:t>
            </a:r>
            <a:r>
              <a:rPr lang="en-US" dirty="0"/>
              <a:t>Viterbi)</a:t>
            </a:r>
          </a:p>
          <a:p>
            <a:r>
              <a:rPr lang="ru-RU" dirty="0"/>
              <a:t>Алгоритм </a:t>
            </a:r>
            <a:r>
              <a:rPr lang="ru-RU" dirty="0" err="1"/>
              <a:t>Баума</a:t>
            </a:r>
            <a:r>
              <a:rPr lang="ru-RU" dirty="0"/>
              <a:t>-Уэлча (</a:t>
            </a:r>
            <a:r>
              <a:rPr lang="en-US" dirty="0"/>
              <a:t>Baum – Welch)</a:t>
            </a:r>
          </a:p>
          <a:p>
            <a:r>
              <a:rPr lang="ru-RU" dirty="0"/>
              <a:t>• </a:t>
            </a:r>
            <a:r>
              <a:rPr lang="ru-RU" dirty="0" err="1"/>
              <a:t>Нейросетевые</a:t>
            </a:r>
            <a:r>
              <a:rPr lang="ru-RU" dirty="0"/>
              <a:t> модели</a:t>
            </a:r>
            <a:endParaRPr lang="ru-RU" altLang="en-US" sz="2800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1101438" y="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dirty="0" err="1"/>
              <a:t>Дизамбигуация</a:t>
            </a:r>
            <a:endParaRPr lang="ru-RU" dirty="0"/>
          </a:p>
          <a:p>
            <a:pPr>
              <a:defRPr/>
            </a:pPr>
            <a:r>
              <a:rPr lang="ru-RU" dirty="0"/>
              <a:t>Вероятностные модели</a:t>
            </a:r>
          </a:p>
        </p:txBody>
      </p:sp>
    </p:spTree>
    <p:extLst>
      <p:ext uri="{BB962C8B-B14F-4D97-AF65-F5344CB8AC3E}">
        <p14:creationId xmlns:p14="http://schemas.microsoft.com/office/powerpoint/2010/main" val="408066944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"/>
          <p:cNvSpPr>
            <a:spLocks noGrp="1" noChangeArrowheads="1"/>
          </p:cNvSpPr>
          <p:nvPr>
            <p:ph idx="1"/>
          </p:nvPr>
        </p:nvSpPr>
        <p:spPr>
          <a:xfrm>
            <a:off x="858982" y="1381992"/>
            <a:ext cx="10280073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Leech </a:t>
            </a:r>
            <a:r>
              <a:rPr lang="en-US" i="1" dirty="0"/>
              <a:t>et al, </a:t>
            </a:r>
            <a:r>
              <a:rPr lang="en-US" dirty="0" err="1"/>
              <a:t>Jelinek</a:t>
            </a:r>
            <a:r>
              <a:rPr lang="en-US" dirty="0"/>
              <a:t>, </a:t>
            </a:r>
            <a:r>
              <a:rPr lang="en-US" dirty="0" err="1"/>
              <a:t>Deroualt</a:t>
            </a:r>
            <a:r>
              <a:rPr lang="en-US" dirty="0"/>
              <a:t> and </a:t>
            </a:r>
            <a:r>
              <a:rPr lang="en-US" dirty="0" err="1"/>
              <a:t>Merialdo</a:t>
            </a:r>
            <a:r>
              <a:rPr lang="en-US" dirty="0"/>
              <a:t>, Church, </a:t>
            </a:r>
            <a:r>
              <a:rPr lang="en-US" dirty="0" err="1"/>
              <a:t>DeRose</a:t>
            </a:r>
            <a:r>
              <a:rPr lang="en-US" dirty="0"/>
              <a:t>, </a:t>
            </a:r>
            <a:r>
              <a:rPr lang="en-US" dirty="0" err="1"/>
              <a:t>Kupiec</a:t>
            </a:r>
            <a:r>
              <a:rPr lang="en-US" dirty="0"/>
              <a:t>, </a:t>
            </a:r>
            <a:r>
              <a:rPr lang="en-US" dirty="0" err="1"/>
              <a:t>Ayuso</a:t>
            </a:r>
            <a:r>
              <a:rPr lang="en-US" dirty="0"/>
              <a:t> </a:t>
            </a:r>
            <a:r>
              <a:rPr lang="en-US" i="1" dirty="0"/>
              <a:t>et al</a:t>
            </a:r>
            <a:r>
              <a:rPr lang="en-US" dirty="0"/>
              <a:t>, etc.</a:t>
            </a:r>
            <a:endParaRPr lang="ru-RU" dirty="0"/>
          </a:p>
          <a:p>
            <a:pPr>
              <a:defRPr/>
            </a:pPr>
            <a:r>
              <a:rPr lang="ru-RU" dirty="0"/>
              <a:t>95-99% на слово</a:t>
            </a:r>
          </a:p>
          <a:p>
            <a:pPr>
              <a:defRPr/>
            </a:pPr>
            <a:r>
              <a:rPr lang="ru-RU" dirty="0"/>
              <a:t>Если игнорировать контекст и приписывать максимально вероятные тэги – 90%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1101438" y="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dirty="0" err="1"/>
              <a:t>Дизамбигуация</a:t>
            </a:r>
            <a:endParaRPr lang="ru-RU" dirty="0"/>
          </a:p>
          <a:p>
            <a:pPr>
              <a:defRPr/>
            </a:pPr>
            <a:r>
              <a:rPr lang="ru-RU" dirty="0"/>
              <a:t>Вероятностные модели</a:t>
            </a:r>
          </a:p>
        </p:txBody>
      </p:sp>
    </p:spTree>
    <p:extLst>
      <p:ext uri="{BB962C8B-B14F-4D97-AF65-F5344CB8AC3E}">
        <p14:creationId xmlns:p14="http://schemas.microsoft.com/office/powerpoint/2010/main" val="39450363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"/>
          <p:cNvSpPr>
            <a:spLocks noGrp="1" noChangeArrowheads="1"/>
          </p:cNvSpPr>
          <p:nvPr>
            <p:ph idx="1"/>
          </p:nvPr>
        </p:nvSpPr>
        <p:spPr>
          <a:xfrm>
            <a:off x="858982" y="1381992"/>
            <a:ext cx="10280073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rmAutofit/>
          </a:bodyPr>
          <a:lstStyle/>
          <a:p>
            <a:pPr>
              <a:spcBef>
                <a:spcPts val="1200"/>
              </a:spcBef>
              <a:defRPr/>
            </a:pPr>
            <a:r>
              <a:rPr lang="ru-RU" dirty="0"/>
              <a:t>контекстная вероятность</a:t>
            </a:r>
          </a:p>
          <a:p>
            <a:pPr>
              <a:spcBef>
                <a:spcPts val="1200"/>
              </a:spcBef>
              <a:defRPr/>
            </a:pPr>
            <a:r>
              <a:rPr lang="ru-RU" dirty="0"/>
              <a:t>лексическая вероятность (вероятность тэга Х при условии, что мы имеем дело с лексемой У) </a:t>
            </a:r>
            <a:endParaRPr lang="ru-RU" altLang="en-US" sz="2800" dirty="0"/>
          </a:p>
          <a:p>
            <a:r>
              <a:rPr lang="ru-RU" dirty="0"/>
              <a:t>за вероятности принимаются нормализованные частоты присвоения той или иной интерпретации определенной форме в размеченном корпусе</a:t>
            </a:r>
          </a:p>
          <a:p>
            <a:endParaRPr lang="ru-RU" altLang="en-US" sz="2800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1101438" y="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dirty="0" err="1"/>
              <a:t>Дизамбигуация</a:t>
            </a:r>
            <a:endParaRPr lang="ru-RU" dirty="0"/>
          </a:p>
          <a:p>
            <a:pPr>
              <a:defRPr/>
            </a:pPr>
            <a:r>
              <a:rPr lang="ru-RU" dirty="0"/>
              <a:t>Вероятностные модели</a:t>
            </a:r>
          </a:p>
        </p:txBody>
      </p:sp>
    </p:spTree>
    <p:extLst>
      <p:ext uri="{BB962C8B-B14F-4D97-AF65-F5344CB8AC3E}">
        <p14:creationId xmlns:p14="http://schemas.microsoft.com/office/powerpoint/2010/main" val="39013943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ru-RU" altLang="en-US" sz="2200" dirty="0"/>
              <a:t>Большинство вероятностно-статистических алгоритмов [</a:t>
            </a:r>
            <a:r>
              <a:rPr lang="ru-RU" altLang="en-US" sz="2200" dirty="0" err="1"/>
              <a:t>Linda</a:t>
            </a:r>
            <a:r>
              <a:rPr lang="ru-RU" altLang="en-US" sz="2200" dirty="0"/>
              <a:t> </a:t>
            </a:r>
            <a:r>
              <a:rPr lang="ru-RU" altLang="en-US" sz="2200" dirty="0" err="1"/>
              <a:t>Van</a:t>
            </a:r>
            <a:r>
              <a:rPr lang="ru-RU" altLang="en-US" sz="2200" dirty="0"/>
              <a:t> </a:t>
            </a:r>
            <a:r>
              <a:rPr lang="ru-RU" altLang="en-US" sz="2200" dirty="0" err="1"/>
              <a:t>Guilder</a:t>
            </a:r>
            <a:r>
              <a:rPr lang="ru-RU" altLang="en-US" sz="2200" dirty="0"/>
              <a:t>, 1995] использует два источника информации: </a:t>
            </a:r>
            <a:endParaRPr lang="ru-RU" altLang="en-US" sz="2200" b="1" dirty="0"/>
          </a:p>
          <a:p>
            <a:pPr marL="457200" indent="-457200">
              <a:lnSpc>
                <a:spcPct val="90000"/>
              </a:lnSpc>
              <a:spcBef>
                <a:spcPct val="40000"/>
              </a:spcBef>
              <a:buFont typeface="Wingdings" panose="05000000000000000000" pitchFamily="2" charset="2"/>
              <a:buAutoNum type="arabicPeriod"/>
            </a:pPr>
            <a:r>
              <a:rPr lang="ru-RU" altLang="en-US" sz="2400" dirty="0"/>
              <a:t>Словарь словоформ языка, в котором каждой словоформе соответствует множество возможных тэгов (морфологических разборов)</a:t>
            </a:r>
          </a:p>
          <a:p>
            <a:pPr marL="457200" indent="-457200">
              <a:lnSpc>
                <a:spcPct val="90000"/>
              </a:lnSpc>
              <a:spcBef>
                <a:spcPct val="40000"/>
              </a:spcBef>
              <a:buFont typeface="Wingdings" panose="05000000000000000000" pitchFamily="2" charset="2"/>
              <a:buAutoNum type="arabicPeriod"/>
            </a:pPr>
            <a:r>
              <a:rPr lang="ru-RU" sz="2400" dirty="0"/>
              <a:t>Информацию о встречаемости всех возможных последовательностей тэгов (например, информацию о частоте </a:t>
            </a:r>
            <a:r>
              <a:rPr lang="ru-RU" sz="2400" dirty="0" err="1"/>
              <a:t>триграм</a:t>
            </a:r>
            <a:r>
              <a:rPr lang="ru-RU" sz="2400" dirty="0"/>
              <a:t> - всех возможных последовательностях из трех грамматических тэгов</a:t>
            </a:r>
          </a:p>
          <a:p>
            <a:pPr marL="0" indent="0">
              <a:lnSpc>
                <a:spcPct val="90000"/>
              </a:lnSpc>
              <a:spcBef>
                <a:spcPct val="40000"/>
              </a:spcBef>
              <a:buNone/>
            </a:pPr>
            <a:endParaRPr lang="ru-RU" altLang="en-US" sz="2400" dirty="0"/>
          </a:p>
        </p:txBody>
      </p:sp>
      <p:sp>
        <p:nvSpPr>
          <p:cNvPr id="48130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2466831" y="-176068"/>
            <a:ext cx="8675687" cy="14398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ru-RU" altLang="en-US" sz="4000" dirty="0"/>
              <a:t>Скрытые </a:t>
            </a:r>
            <a:r>
              <a:rPr lang="ru-RU" altLang="en-US" sz="4000" dirty="0" err="1"/>
              <a:t>марковские</a:t>
            </a:r>
            <a:r>
              <a:rPr lang="ru-RU" altLang="en-US" sz="4000" dirty="0"/>
              <a:t> модели (</a:t>
            </a:r>
            <a:r>
              <a:rPr lang="en-US" altLang="en-US" sz="4000" dirty="0"/>
              <a:t>HMM</a:t>
            </a:r>
            <a:r>
              <a:rPr lang="ru-RU" altLang="en-US" sz="4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4102092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8618" y="1347932"/>
            <a:ext cx="11379200" cy="4525963"/>
          </a:xfrm>
        </p:spPr>
        <p:txBody>
          <a:bodyPr/>
          <a:lstStyle/>
          <a:p>
            <a:r>
              <a:rPr lang="ru-RU" dirty="0"/>
              <a:t>Морфологическая аннотация – конечный автомат</a:t>
            </a:r>
            <a:endParaRPr lang="en-US" dirty="0"/>
          </a:p>
        </p:txBody>
      </p:sp>
      <p:sp>
        <p:nvSpPr>
          <p:cNvPr id="49154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2509549" y="-311148"/>
            <a:ext cx="8675687" cy="14398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ru-RU" altLang="en-US" sz="3600" dirty="0"/>
              <a:t>Марковская модель</a:t>
            </a:r>
            <a:r>
              <a:rPr lang="en-US" altLang="en-US" sz="3600" dirty="0"/>
              <a:t/>
            </a:r>
            <a:br>
              <a:rPr lang="en-US" altLang="en-US" sz="3600" dirty="0"/>
            </a:br>
            <a:r>
              <a:rPr lang="ru-RU" altLang="en-US" sz="3600" dirty="0" err="1"/>
              <a:t>Частеречная</a:t>
            </a:r>
            <a:r>
              <a:rPr lang="ru-RU" altLang="en-US" sz="3600" dirty="0"/>
              <a:t> аннотация: </a:t>
            </a:r>
            <a:r>
              <a:rPr lang="en-US" altLang="en-US" sz="3600" dirty="0"/>
              <a:t>FSA</a:t>
            </a:r>
            <a:endParaRPr lang="ru-RU" altLang="en-US" sz="3600" dirty="0"/>
          </a:p>
        </p:txBody>
      </p:sp>
      <p:sp>
        <p:nvSpPr>
          <p:cNvPr id="118787" name="Text Box 3"/>
          <p:cNvSpPr txBox="1">
            <a:spLocks noChangeArrowheads="1"/>
          </p:cNvSpPr>
          <p:nvPr/>
        </p:nvSpPr>
        <p:spPr bwMode="auto">
          <a:xfrm>
            <a:off x="757382" y="5569817"/>
            <a:ext cx="10880436" cy="86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ru-RU" sz="2800" dirty="0"/>
              <a:t>Для английского языка в такой модели выделяются примерно 50 состояний. </a:t>
            </a:r>
          </a:p>
        </p:txBody>
      </p:sp>
      <p:pic>
        <p:nvPicPr>
          <p:cNvPr id="49156" name="Picture 4" descr="image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3050" y="2057545"/>
            <a:ext cx="5988050" cy="3293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214354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176" y="2205038"/>
            <a:ext cx="5834063" cy="274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2"/>
          <p:cNvSpPr txBox="1">
            <a:spLocks noRot="1" noChangeArrowheads="1"/>
          </p:cNvSpPr>
          <p:nvPr/>
        </p:nvSpPr>
        <p:spPr>
          <a:xfrm>
            <a:off x="2466831" y="0"/>
            <a:ext cx="8675687" cy="1033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en-US" sz="4000" dirty="0"/>
              <a:t>Скрытые </a:t>
            </a:r>
            <a:r>
              <a:rPr lang="ru-RU" altLang="en-US" sz="4000" dirty="0" err="1"/>
              <a:t>марковские</a:t>
            </a:r>
            <a:r>
              <a:rPr lang="ru-RU" altLang="en-US" sz="4000" dirty="0"/>
              <a:t> модели (</a:t>
            </a:r>
            <a:r>
              <a:rPr lang="en-US" altLang="en-US" sz="4000" dirty="0"/>
              <a:t>HMM</a:t>
            </a:r>
            <a:r>
              <a:rPr lang="ru-RU" altLang="en-US" sz="4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34723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Проблемы:</a:t>
            </a:r>
          </a:p>
          <a:p>
            <a:r>
              <a:rPr lang="ru-RU" dirty="0"/>
              <a:t>какие грамматические категории? (часть речи / род /</a:t>
            </a:r>
          </a:p>
          <a:p>
            <a:r>
              <a:rPr lang="ru-RU" dirty="0"/>
              <a:t>одушевлённость …)</a:t>
            </a:r>
            <a:endParaRPr lang="en-US" dirty="0"/>
          </a:p>
          <a:p>
            <a:pPr lvl="1">
              <a:buFont typeface="Webdings" panose="05030102010509060703" pitchFamily="18" charset="2"/>
              <a:buChar char="s"/>
            </a:pPr>
            <a:r>
              <a:rPr lang="ru-RU" dirty="0" err="1"/>
              <a:t>предикативы</a:t>
            </a:r>
            <a:r>
              <a:rPr lang="ru-RU" dirty="0"/>
              <a:t>, причастия…</a:t>
            </a:r>
          </a:p>
          <a:p>
            <a:r>
              <a:rPr lang="ru-RU" dirty="0"/>
              <a:t>с какими граммемами? (значения грамматических категорий)</a:t>
            </a:r>
          </a:p>
          <a:p>
            <a:pPr lvl="1">
              <a:buFont typeface="Webdings" panose="05030102010509060703" pitchFamily="18" charset="2"/>
              <a:buChar char="s"/>
            </a:pPr>
            <a:r>
              <a:rPr lang="ru-RU" dirty="0"/>
              <a:t>второй родительный, пассив </a:t>
            </a:r>
            <a:r>
              <a:rPr lang="en-US" dirty="0"/>
              <a:t>vs.</a:t>
            </a:r>
            <a:r>
              <a:rPr lang="ru-RU" dirty="0"/>
              <a:t> активный залог, вид, переходность…</a:t>
            </a:r>
          </a:p>
          <a:p>
            <a:endParaRPr lang="en-US" sz="2400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153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146282" y="268721"/>
            <a:ext cx="8731682" cy="622300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ru-RU" altLang="en-US" sz="3600" dirty="0"/>
              <a:t>Лингвистические данные. Морфологическая аннотация</a:t>
            </a:r>
          </a:p>
        </p:txBody>
      </p:sp>
    </p:spTree>
    <p:extLst>
      <p:ext uri="{BB962C8B-B14F-4D97-AF65-F5344CB8AC3E}">
        <p14:creationId xmlns:p14="http://schemas.microsoft.com/office/powerpoint/2010/main" val="113164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6322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84150" y="-130968"/>
            <a:ext cx="8675688" cy="14398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ru-RU" altLang="en-US" sz="3600" dirty="0" smtClean="0"/>
              <a:t>Марковская </a:t>
            </a:r>
            <a:r>
              <a:rPr lang="ru-RU" altLang="en-US" sz="3600" dirty="0"/>
              <a:t>модель</a:t>
            </a:r>
          </a:p>
        </p:txBody>
      </p:sp>
      <p:sp>
        <p:nvSpPr>
          <p:cNvPr id="56323" name="Rectangle 3"/>
          <p:cNvSpPr>
            <a:spLocks noChangeArrowheads="1"/>
          </p:cNvSpPr>
          <p:nvPr/>
        </p:nvSpPr>
        <p:spPr bwMode="auto">
          <a:xfrm>
            <a:off x="2012950" y="1628775"/>
            <a:ext cx="8229600" cy="190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buFontTx/>
              <a:buNone/>
            </a:pPr>
            <a:endParaRPr lang="en-US" altLang="en-US" sz="2800"/>
          </a:p>
        </p:txBody>
      </p:sp>
      <p:pic>
        <p:nvPicPr>
          <p:cNvPr id="79874" name="Picture 2" descr="File:Markovkate 01.sv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3028" y="1660257"/>
            <a:ext cx="2304256" cy="230425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Прямоугольник 1"/>
          <p:cNvSpPr/>
          <p:nvPr/>
        </p:nvSpPr>
        <p:spPr>
          <a:xfrm>
            <a:off x="1960563" y="4805363"/>
            <a:ext cx="8532812" cy="218440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ru-RU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Цепь Маркова</a:t>
            </a:r>
            <a:r>
              <a:rPr lang="ru-RU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 -- последовательность событий с конечным или счетным числом исходов. </a:t>
            </a:r>
          </a:p>
          <a:p>
            <a:pPr eaLnBrk="1" hangingPunct="1">
              <a:defRPr/>
            </a:pPr>
            <a:r>
              <a:rPr lang="ru-RU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Каждое следующее значение зависит только от </a:t>
            </a:r>
            <a:r>
              <a:rPr lang="ru-RU" sz="2800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k</a:t>
            </a:r>
            <a:r>
              <a:rPr lang="ru-RU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 предыдущих</a:t>
            </a:r>
          </a:p>
          <a:p>
            <a:pPr eaLnBrk="1" hangingPunct="1">
              <a:defRPr/>
            </a:pPr>
            <a:endParaRPr lang="ru-RU" sz="2000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ru-RU" sz="2000" dirty="0"/>
              <a:t> </a:t>
            </a:r>
            <a:endParaRPr lang="en-US" sz="2000" dirty="0"/>
          </a:p>
        </p:txBody>
      </p:sp>
      <p:pic>
        <p:nvPicPr>
          <p:cNvPr id="8" name="Picture 2" descr="File:Markovkate 01.sv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3620" y="1367632"/>
            <a:ext cx="2304256" cy="230425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6328" name="TextBox 2"/>
          <p:cNvSpPr txBox="1">
            <a:spLocks noChangeArrowheads="1"/>
          </p:cNvSpPr>
          <p:nvPr/>
        </p:nvSpPr>
        <p:spPr bwMode="auto">
          <a:xfrm>
            <a:off x="8601076" y="1462088"/>
            <a:ext cx="5175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1800" b="1" dirty="0"/>
              <a:t>(</a:t>
            </a:r>
            <a:r>
              <a:rPr lang="en-US" altLang="en-US" sz="1800" b="1" dirty="0" err="1"/>
              <a:t>t</a:t>
            </a:r>
            <a:r>
              <a:rPr lang="en-US" altLang="en-US" sz="1800" b="1" baseline="-25000" dirty="0" err="1"/>
              <a:t>n</a:t>
            </a:r>
            <a:r>
              <a:rPr lang="ru-RU" altLang="en-US" sz="1800" b="1" dirty="0"/>
              <a:t>)</a:t>
            </a:r>
            <a:endParaRPr lang="en-US" altLang="en-US" sz="1800" b="1" dirty="0"/>
          </a:p>
        </p:txBody>
      </p:sp>
      <p:sp>
        <p:nvSpPr>
          <p:cNvPr id="56329" name="TextBox 9"/>
          <p:cNvSpPr txBox="1">
            <a:spLocks noChangeArrowheads="1"/>
          </p:cNvSpPr>
          <p:nvPr/>
        </p:nvSpPr>
        <p:spPr bwMode="auto">
          <a:xfrm>
            <a:off x="8183564" y="1765300"/>
            <a:ext cx="10826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/>
              <a:t>0.2 </a:t>
            </a:r>
            <a:r>
              <a:rPr lang="ru-RU" altLang="en-US" sz="1800" b="1" dirty="0"/>
              <a:t>(</a:t>
            </a:r>
            <a:r>
              <a:rPr lang="en-US" altLang="en-US" sz="1800" b="1" dirty="0"/>
              <a:t>t</a:t>
            </a:r>
            <a:r>
              <a:rPr lang="en-US" altLang="en-US" sz="1800" b="1" baseline="-25000" dirty="0"/>
              <a:t>n+1</a:t>
            </a:r>
            <a:r>
              <a:rPr lang="ru-RU" altLang="en-US" sz="1800" b="1" dirty="0"/>
              <a:t>)</a:t>
            </a:r>
            <a:endParaRPr lang="en-US" altLang="en-US" sz="1800" b="1" dirty="0"/>
          </a:p>
        </p:txBody>
      </p:sp>
      <p:sp>
        <p:nvSpPr>
          <p:cNvPr id="50186" name="TextBox 2"/>
          <p:cNvSpPr txBox="1">
            <a:spLocks noChangeArrowheads="1"/>
          </p:cNvSpPr>
          <p:nvPr/>
        </p:nvSpPr>
        <p:spPr bwMode="auto">
          <a:xfrm>
            <a:off x="6672263" y="3863975"/>
            <a:ext cx="28813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1800"/>
              <a:t>!!! Не цепь Маркова</a:t>
            </a:r>
            <a:endParaRPr lang="en-US" altLang="en-US" sz="1800"/>
          </a:p>
        </p:txBody>
      </p:sp>
      <p:sp>
        <p:nvSpPr>
          <p:cNvPr id="56331" name="TextBox 3"/>
          <p:cNvSpPr txBox="1">
            <a:spLocks noChangeArrowheads="1"/>
          </p:cNvSpPr>
          <p:nvPr/>
        </p:nvSpPr>
        <p:spPr bwMode="auto">
          <a:xfrm>
            <a:off x="1992313" y="4005264"/>
            <a:ext cx="23542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1800"/>
              <a:t>Цепь Маркова</a:t>
            </a:r>
            <a:endParaRPr lang="en-US" altLang="en-US" sz="1800"/>
          </a:p>
        </p:txBody>
      </p:sp>
      <p:grpSp>
        <p:nvGrpSpPr>
          <p:cNvPr id="7" name="Группа 6"/>
          <p:cNvGrpSpPr>
            <a:grpSpLocks/>
          </p:cNvGrpSpPr>
          <p:nvPr/>
        </p:nvGrpSpPr>
        <p:grpSpPr bwMode="auto">
          <a:xfrm>
            <a:off x="6383339" y="1492250"/>
            <a:ext cx="3025775" cy="2209800"/>
            <a:chOff x="5285547" y="2277005"/>
            <a:chExt cx="3024336" cy="2208609"/>
          </a:xfrm>
        </p:grpSpPr>
        <p:cxnSp>
          <p:nvCxnSpPr>
            <p:cNvPr id="4" name="Прямая соединительная линия 3"/>
            <p:cNvCxnSpPr/>
            <p:nvPr/>
          </p:nvCxnSpPr>
          <p:spPr>
            <a:xfrm>
              <a:off x="5371231" y="2294459"/>
              <a:ext cx="2938652" cy="219115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Прямая соединительная линия 5"/>
            <p:cNvCxnSpPr/>
            <p:nvPr/>
          </p:nvCxnSpPr>
          <p:spPr>
            <a:xfrm flipH="1">
              <a:off x="5285547" y="2277005"/>
              <a:ext cx="2921197" cy="196902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36851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6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2140095" y="0"/>
            <a:ext cx="8675687" cy="115252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ru-RU" altLang="en-US" sz="3600" dirty="0" smtClean="0"/>
              <a:t>Марковская </a:t>
            </a:r>
            <a:r>
              <a:rPr lang="ru-RU" altLang="en-US" sz="3600" dirty="0"/>
              <a:t>модель</a:t>
            </a:r>
          </a:p>
        </p:txBody>
      </p:sp>
      <p:sp>
        <p:nvSpPr>
          <p:cNvPr id="57347" name="Rectangle 3"/>
          <p:cNvSpPr>
            <a:spLocks noChangeArrowheads="1"/>
          </p:cNvSpPr>
          <p:nvPr/>
        </p:nvSpPr>
        <p:spPr bwMode="auto">
          <a:xfrm>
            <a:off x="2012950" y="1628775"/>
            <a:ext cx="8229600" cy="190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buFontTx/>
              <a:buNone/>
            </a:pPr>
            <a:endParaRPr lang="en-US" altLang="en-US" sz="2800"/>
          </a:p>
        </p:txBody>
      </p:sp>
      <p:pic>
        <p:nvPicPr>
          <p:cNvPr id="79874" name="Picture 2" descr="File:Markovkate 01.sv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3028" y="1660257"/>
            <a:ext cx="2304256" cy="230425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7350" name="TextBox 3"/>
          <p:cNvSpPr txBox="1">
            <a:spLocks noChangeArrowheads="1"/>
          </p:cNvSpPr>
          <p:nvPr/>
        </p:nvSpPr>
        <p:spPr bwMode="auto">
          <a:xfrm>
            <a:off x="1992313" y="4005264"/>
            <a:ext cx="23542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1800"/>
              <a:t>Цепь Маркова</a:t>
            </a:r>
            <a:endParaRPr lang="en-US" altLang="en-US" sz="180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5735638" y="1711325"/>
          <a:ext cx="3654424" cy="2097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60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35223">
                <a:tc>
                  <a:txBody>
                    <a:bodyPr/>
                    <a:lstStyle/>
                    <a:p>
                      <a:pPr lvl="1"/>
                      <a:r>
                        <a:rPr lang="ru-RU" sz="1800" dirty="0"/>
                        <a:t>Условие</a:t>
                      </a:r>
                    </a:p>
                    <a:p>
                      <a:r>
                        <a:rPr lang="ru-RU" sz="1800" dirty="0"/>
                        <a:t>Результат</a:t>
                      </a:r>
                      <a:endParaRPr lang="en-US" sz="1800" dirty="0"/>
                    </a:p>
                  </a:txBody>
                  <a:tcPr marL="91447" marR="91447" marT="45737" marB="45737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/>
                        <a:t>А</a:t>
                      </a:r>
                      <a:endParaRPr lang="en-US" sz="1800" dirty="0"/>
                    </a:p>
                  </a:txBody>
                  <a:tcPr marL="91447" marR="91447" marT="45737" marB="45737"/>
                </a:tc>
                <a:tc>
                  <a:txBody>
                    <a:bodyPr/>
                    <a:lstStyle/>
                    <a:p>
                      <a:r>
                        <a:rPr lang="ru-RU" sz="1800" dirty="0"/>
                        <a:t>Е</a:t>
                      </a:r>
                      <a:endParaRPr lang="en-US" sz="1800" dirty="0"/>
                    </a:p>
                  </a:txBody>
                  <a:tcPr marL="91447" marR="91447" marT="45737" marB="4573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7" marR="91447" marT="45737" marB="4573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404">
                <a:tc>
                  <a:txBody>
                    <a:bodyPr/>
                    <a:lstStyle/>
                    <a:p>
                      <a:r>
                        <a:rPr lang="ru-RU" sz="1800" dirty="0"/>
                        <a:t>А</a:t>
                      </a:r>
                      <a:endParaRPr lang="en-US" sz="1800" dirty="0"/>
                    </a:p>
                  </a:txBody>
                  <a:tcPr marL="91447" marR="91447" marT="45737" marB="45737"/>
                </a:tc>
                <a:tc>
                  <a:txBody>
                    <a:bodyPr/>
                    <a:lstStyle/>
                    <a:p>
                      <a:r>
                        <a:rPr lang="ru-RU" sz="1800" dirty="0"/>
                        <a:t>0.6</a:t>
                      </a:r>
                      <a:endParaRPr lang="en-US" sz="1800" dirty="0"/>
                    </a:p>
                  </a:txBody>
                  <a:tcPr marL="91447" marR="91447" marT="45737" marB="45737"/>
                </a:tc>
                <a:tc>
                  <a:txBody>
                    <a:bodyPr/>
                    <a:lstStyle/>
                    <a:p>
                      <a:r>
                        <a:rPr lang="ru-RU" sz="1800" dirty="0"/>
                        <a:t>0.7</a:t>
                      </a:r>
                      <a:endParaRPr lang="en-US" sz="1800" dirty="0"/>
                    </a:p>
                  </a:txBody>
                  <a:tcPr marL="91447" marR="91447" marT="45737" marB="4573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7" marR="91447" marT="45737" marB="4573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248">
                <a:tc>
                  <a:txBody>
                    <a:bodyPr/>
                    <a:lstStyle/>
                    <a:p>
                      <a:r>
                        <a:rPr lang="ru-RU" sz="1800" dirty="0"/>
                        <a:t>Е</a:t>
                      </a:r>
                      <a:endParaRPr lang="en-US" sz="1800" dirty="0"/>
                    </a:p>
                  </a:txBody>
                  <a:tcPr marL="91447" marR="91447" marT="45737" marB="45737"/>
                </a:tc>
                <a:tc>
                  <a:txBody>
                    <a:bodyPr/>
                    <a:lstStyle/>
                    <a:p>
                      <a:r>
                        <a:rPr lang="ru-RU" sz="1800" dirty="0"/>
                        <a:t>0.4</a:t>
                      </a:r>
                      <a:endParaRPr lang="en-US" sz="1800" dirty="0"/>
                    </a:p>
                  </a:txBody>
                  <a:tcPr marL="91447" marR="91447" marT="45737" marB="45737"/>
                </a:tc>
                <a:tc>
                  <a:txBody>
                    <a:bodyPr/>
                    <a:lstStyle/>
                    <a:p>
                      <a:r>
                        <a:rPr lang="ru-RU" sz="1800" dirty="0"/>
                        <a:t>0.3</a:t>
                      </a:r>
                      <a:endParaRPr lang="en-US" sz="1800" dirty="0"/>
                    </a:p>
                  </a:txBody>
                  <a:tcPr marL="91447" marR="91447" marT="45737" marB="4573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7" marR="91447" marT="45737" marB="4573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213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7" marR="91447" marT="45737" marB="45737"/>
                </a:tc>
                <a:tc>
                  <a:txBody>
                    <a:bodyPr/>
                    <a:lstStyle/>
                    <a:p>
                      <a:r>
                        <a:rPr lang="ru-RU" sz="1800" dirty="0"/>
                        <a:t>1</a:t>
                      </a:r>
                      <a:endParaRPr lang="en-US" sz="1800" dirty="0"/>
                    </a:p>
                  </a:txBody>
                  <a:tcPr marL="91447" marR="91447" marT="45737" marB="45737"/>
                </a:tc>
                <a:tc>
                  <a:txBody>
                    <a:bodyPr/>
                    <a:lstStyle/>
                    <a:p>
                      <a:r>
                        <a:rPr lang="ru-RU" sz="1800" dirty="0"/>
                        <a:t>1</a:t>
                      </a:r>
                      <a:endParaRPr lang="en-US" sz="1800" dirty="0"/>
                    </a:p>
                  </a:txBody>
                  <a:tcPr marL="91447" marR="91447" marT="45737" marB="4573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7" marR="91447" marT="45737" marB="4573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493459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ru-RU" altLang="en-US">
                <a:effectLst/>
              </a:rPr>
              <a:t>Марковская модель включает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u-RU" altLang="en-US">
                <a:effectLst/>
              </a:rPr>
              <a:t>некоторый набор состояний,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u-RU" altLang="en-US">
                <a:effectLst/>
              </a:rPr>
              <a:t>вероятности переходов между этими состояниями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u-RU" altLang="en-US">
                <a:effectLst/>
              </a:rPr>
              <a:t>начальные вероятности для каждого из состояний</a:t>
            </a:r>
          </a:p>
        </p:txBody>
      </p:sp>
      <p:sp>
        <p:nvSpPr>
          <p:cNvPr id="59394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2694276" y="0"/>
            <a:ext cx="8675687" cy="110836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ru-RU" altLang="en-US" sz="3600" dirty="0" smtClean="0"/>
              <a:t>Марковская </a:t>
            </a:r>
            <a:r>
              <a:rPr lang="ru-RU" altLang="en-US" sz="3600" dirty="0"/>
              <a:t>модель</a:t>
            </a:r>
          </a:p>
        </p:txBody>
      </p:sp>
      <p:sp>
        <p:nvSpPr>
          <p:cNvPr id="117765" name="Text Box 5"/>
          <p:cNvSpPr txBox="1">
            <a:spLocks noChangeArrowheads="1"/>
          </p:cNvSpPr>
          <p:nvPr/>
        </p:nvSpPr>
        <p:spPr bwMode="auto">
          <a:xfrm>
            <a:off x="609600" y="4181909"/>
            <a:ext cx="9051636" cy="137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ru-RU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Целью является получение максимально вероятного пути, который, если модель корректна, соответствует правильно приписанным аннотациям.</a:t>
            </a:r>
          </a:p>
        </p:txBody>
      </p:sp>
    </p:spTree>
    <p:extLst>
      <p:ext uri="{BB962C8B-B14F-4D97-AF65-F5344CB8AC3E}">
        <p14:creationId xmlns:p14="http://schemas.microsoft.com/office/powerpoint/2010/main" val="225981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Нам «не видны» состояния</a:t>
            </a:r>
          </a:p>
          <a:p>
            <a:pPr>
              <a:defRPr/>
            </a:pP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Видны только слова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424872" y="0"/>
            <a:ext cx="10972800" cy="1143000"/>
          </a:xfrm>
        </p:spPr>
        <p:txBody>
          <a:bodyPr/>
          <a:lstStyle/>
          <a:p>
            <a:pPr>
              <a:defRPr/>
            </a:pPr>
            <a:r>
              <a:rPr lang="ru-RU" dirty="0"/>
              <a:t>Скрытые </a:t>
            </a:r>
            <a:r>
              <a:rPr lang="ru-RU" dirty="0" err="1"/>
              <a:t>марковские</a:t>
            </a:r>
            <a:r>
              <a:rPr lang="ru-RU" dirty="0"/>
              <a:t> модели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36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Rot="1" noChangeArrowheads="1"/>
          </p:cNvSpPr>
          <p:nvPr/>
        </p:nvSpPr>
        <p:spPr>
          <a:xfrm>
            <a:off x="2466831" y="0"/>
            <a:ext cx="8675687" cy="1033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en-US" sz="4000" dirty="0"/>
              <a:t>Скрытые </a:t>
            </a:r>
            <a:r>
              <a:rPr lang="ru-RU" altLang="en-US" sz="4000" dirty="0" err="1"/>
              <a:t>марковские</a:t>
            </a:r>
            <a:r>
              <a:rPr lang="ru-RU" altLang="en-US" sz="4000" dirty="0"/>
              <a:t> модели (</a:t>
            </a:r>
            <a:r>
              <a:rPr lang="en-US" altLang="en-US" sz="4000" dirty="0"/>
              <a:t>HMM</a:t>
            </a:r>
            <a:r>
              <a:rPr lang="ru-RU" altLang="en-US" sz="4000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526473" y="1144156"/>
                <a:ext cx="10972800" cy="5007262"/>
              </a:xfrm>
            </p:spPr>
            <p:txBody>
              <a:bodyPr>
                <a:normAutofit/>
              </a:bodyPr>
              <a:lstStyle/>
              <a:p>
                <a:r>
                  <a:rPr lang="ru-RU" dirty="0" smtClean="0"/>
                  <a:t>Что мы можем наблюдать</a:t>
                </a:r>
                <a:r>
                  <a:rPr lang="en-US" dirty="0"/>
                  <a:t>?</a:t>
                </a:r>
                <a:endParaRPr lang="ru-RU" dirty="0"/>
              </a:p>
              <a:p>
                <a:pPr lvl="1"/>
                <a:r>
                  <a:rPr lang="ru-RU" dirty="0"/>
                  <a:t>словоформы </a:t>
                </a:r>
              </a:p>
              <a:p>
                <a:r>
                  <a:rPr lang="ru-RU" dirty="0"/>
                  <a:t>Что должны найти</a:t>
                </a:r>
                <a:r>
                  <a:rPr lang="en-US" dirty="0"/>
                  <a:t>?</a:t>
                </a:r>
                <a:endParaRPr lang="ru-RU" dirty="0"/>
              </a:p>
              <a:p>
                <a:pPr lvl="1"/>
                <a:r>
                  <a:rPr lang="ru-RU" dirty="0"/>
                  <a:t>цепочку аннотаций</a:t>
                </a:r>
              </a:p>
              <a:p>
                <a:r>
                  <a:rPr lang="en-US" dirty="0"/>
                  <a:t>P(t</a:t>
                </a:r>
                <a:r>
                  <a:rPr lang="en-US" baseline="-25000" dirty="0"/>
                  <a:t>1</a:t>
                </a:r>
                <a:r>
                  <a:rPr lang="en-US" dirty="0"/>
                  <a:t>t</a:t>
                </a:r>
                <a:r>
                  <a:rPr lang="en-US" baseline="-25000" dirty="0"/>
                  <a:t>2</a:t>
                </a:r>
                <a:r>
                  <a:rPr lang="en-US" dirty="0"/>
                  <a:t>…t</a:t>
                </a:r>
                <a:r>
                  <a:rPr lang="en-US" baseline="-25000" dirty="0"/>
                  <a:t>n</a:t>
                </a:r>
                <a:r>
                  <a:rPr lang="en-US" dirty="0"/>
                  <a:t>|w</a:t>
                </a:r>
                <a:r>
                  <a:rPr lang="en-US" baseline="-25000" dirty="0"/>
                  <a:t>1</a:t>
                </a:r>
                <a:r>
                  <a:rPr lang="en-US" dirty="0"/>
                  <a:t>w</a:t>
                </a:r>
                <a:r>
                  <a:rPr lang="en-US" baseline="-25000" dirty="0"/>
                  <a:t>2</a:t>
                </a:r>
                <a:r>
                  <a:rPr lang="en-US" dirty="0"/>
                  <a:t>…</a:t>
                </a:r>
                <a:r>
                  <a:rPr lang="en-US" dirty="0" err="1"/>
                  <a:t>w</a:t>
                </a:r>
                <a:r>
                  <a:rPr lang="en-US" baseline="-25000" dirty="0" err="1"/>
                  <a:t>n</a:t>
                </a:r>
                <a:r>
                  <a:rPr lang="en-US" dirty="0"/>
                  <a:t>) </a:t>
                </a:r>
              </a:p>
              <a:p>
                <a:r>
                  <a:rPr lang="ru-RU" dirty="0"/>
                  <a:t>Т.е. нам нужно найти такую цепочку тегов, для которых вероятность увидеть цепочку данных словоформ была бы максимальна</a:t>
                </a:r>
              </a:p>
              <a:p>
                <a:pPr>
                  <a:spcBef>
                    <a:spcPts val="1800"/>
                  </a:spcBef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𝑎𝑟𝑔𝑚𝑎𝑥</m:t>
                            </m:r>
                          </m:e>
                          <m:lim>
                            <m:sSubSup>
                              <m:sSub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bSup>
                          </m:lim>
                        </m:limLow>
                      </m:fName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b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Sup>
                              <m:sSub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bSup>
                          </m:e>
                        </m:d>
                      </m:e>
                    </m:func>
                  </m:oMath>
                </a14:m>
                <a:endParaRPr lang="en-US" dirty="0" smtClean="0"/>
              </a:p>
              <a:p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ru-RU" dirty="0" smtClean="0"/>
                  <a:t> - цепочка с 1-ой по </a:t>
                </a:r>
                <a:r>
                  <a:rPr lang="en-US" dirty="0" smtClean="0"/>
                  <a:t>n</a:t>
                </a:r>
                <a:r>
                  <a:rPr lang="ru-RU" dirty="0" smtClean="0"/>
                  <a:t>-</a:t>
                </a:r>
                <a:r>
                  <a:rPr lang="ru-RU" dirty="0" err="1" smtClean="0"/>
                  <a:t>ую</a:t>
                </a:r>
                <a:r>
                  <a:rPr lang="en-US" dirty="0" smtClean="0"/>
                  <a:t> </a:t>
                </a:r>
                <a:r>
                  <a:rPr lang="ru-RU" dirty="0" smtClean="0"/>
                  <a:t>словоформу</a:t>
                </a:r>
              </a:p>
              <a:p>
                <a:endParaRPr lang="ru-RU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6473" y="1144156"/>
                <a:ext cx="10972800" cy="5007262"/>
              </a:xfrm>
              <a:blipFill>
                <a:blip r:embed="rId2"/>
                <a:stretch>
                  <a:fillRect l="-1000" t="-12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803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idx="1"/>
          </p:nvPr>
        </p:nvSpPr>
        <p:spPr>
          <a:xfrm>
            <a:off x="3162300" y="3496839"/>
            <a:ext cx="7023302" cy="2645344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ru-RU" sz="2800" dirty="0"/>
              <a:t>          - </a:t>
            </a:r>
            <a:r>
              <a:rPr lang="ru-RU" sz="2800" dirty="0" smtClean="0"/>
              <a:t>наблюдаемые состояния</a:t>
            </a:r>
            <a:endParaRPr lang="ru-RU" sz="2800" dirty="0"/>
          </a:p>
          <a:p>
            <a:pPr>
              <a:spcBef>
                <a:spcPts val="1800"/>
              </a:spcBef>
            </a:pPr>
            <a:r>
              <a:rPr lang="ru-RU" sz="2800" dirty="0"/>
              <a:t>          - скрытые состояния</a:t>
            </a:r>
            <a:endParaRPr lang="en-US" sz="2800" dirty="0"/>
          </a:p>
          <a:p>
            <a:pPr marL="0" indent="0">
              <a:spcBef>
                <a:spcPts val="1800"/>
              </a:spcBef>
              <a:buNone/>
            </a:pPr>
            <a:r>
              <a:rPr lang="ru-RU" sz="2800" dirty="0"/>
              <a:t>           переход из состояния в состояние</a:t>
            </a:r>
          </a:p>
          <a:p>
            <a:endParaRPr lang="en-US" sz="2800" dirty="0"/>
          </a:p>
        </p:txBody>
      </p:sp>
      <p:sp>
        <p:nvSpPr>
          <p:cNvPr id="5162" name="Rectangle 42"/>
          <p:cNvSpPr>
            <a:spLocks noGrp="1" noChangeArrowheads="1"/>
          </p:cNvSpPr>
          <p:nvPr>
            <p:ph type="title" idx="4294967295"/>
          </p:nvPr>
        </p:nvSpPr>
        <p:spPr>
          <a:xfrm>
            <a:off x="2413202" y="-17968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ru-RU" sz="3600" b="1" dirty="0"/>
              <a:t>Скрытые </a:t>
            </a:r>
            <a:r>
              <a:rPr lang="ru-RU" sz="3600" b="1" dirty="0" err="1"/>
              <a:t>марковские</a:t>
            </a:r>
            <a:r>
              <a:rPr lang="ru-RU" sz="3600" b="1" dirty="0"/>
              <a:t> модели</a:t>
            </a:r>
            <a:br>
              <a:rPr lang="ru-RU" sz="3600" b="1" dirty="0"/>
            </a:br>
            <a:r>
              <a:rPr lang="en-US" sz="3600" b="1" dirty="0"/>
              <a:t>HMM</a:t>
            </a:r>
          </a:p>
        </p:txBody>
      </p:sp>
      <p:grpSp>
        <p:nvGrpSpPr>
          <p:cNvPr id="5160" name="Group 40"/>
          <p:cNvGrpSpPr>
            <a:grpSpLocks/>
          </p:cNvGrpSpPr>
          <p:nvPr/>
        </p:nvGrpSpPr>
        <p:grpSpPr bwMode="auto">
          <a:xfrm>
            <a:off x="3810001" y="1295400"/>
            <a:ext cx="4683125" cy="1905000"/>
            <a:chOff x="1082" y="480"/>
            <a:chExt cx="3334" cy="1550"/>
          </a:xfrm>
        </p:grpSpPr>
        <p:sp>
          <p:nvSpPr>
            <p:cNvPr id="5127" name="Oval 7"/>
            <p:cNvSpPr>
              <a:spLocks noChangeArrowheads="1"/>
            </p:cNvSpPr>
            <p:nvPr/>
          </p:nvSpPr>
          <p:spPr bwMode="auto">
            <a:xfrm>
              <a:off x="1536" y="480"/>
              <a:ext cx="458" cy="494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5131" name="Oval 11"/>
            <p:cNvSpPr>
              <a:spLocks noChangeArrowheads="1"/>
            </p:cNvSpPr>
            <p:nvPr/>
          </p:nvSpPr>
          <p:spPr bwMode="auto">
            <a:xfrm>
              <a:off x="1536" y="1536"/>
              <a:ext cx="458" cy="494"/>
            </a:xfrm>
            <a:prstGeom prst="ellipse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5139" name="Oval 19"/>
            <p:cNvSpPr>
              <a:spLocks noChangeArrowheads="1"/>
            </p:cNvSpPr>
            <p:nvPr/>
          </p:nvSpPr>
          <p:spPr bwMode="auto">
            <a:xfrm>
              <a:off x="2520" y="480"/>
              <a:ext cx="458" cy="494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5140" name="Oval 20"/>
            <p:cNvSpPr>
              <a:spLocks noChangeArrowheads="1"/>
            </p:cNvSpPr>
            <p:nvPr/>
          </p:nvSpPr>
          <p:spPr bwMode="auto">
            <a:xfrm>
              <a:off x="2520" y="1536"/>
              <a:ext cx="458" cy="494"/>
            </a:xfrm>
            <a:prstGeom prst="ellipse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5143" name="Oval 23"/>
            <p:cNvSpPr>
              <a:spLocks noChangeArrowheads="1"/>
            </p:cNvSpPr>
            <p:nvPr/>
          </p:nvSpPr>
          <p:spPr bwMode="auto">
            <a:xfrm>
              <a:off x="3504" y="480"/>
              <a:ext cx="458" cy="494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5144" name="Oval 24"/>
            <p:cNvSpPr>
              <a:spLocks noChangeArrowheads="1"/>
            </p:cNvSpPr>
            <p:nvPr/>
          </p:nvSpPr>
          <p:spPr bwMode="auto">
            <a:xfrm>
              <a:off x="3504" y="1536"/>
              <a:ext cx="458" cy="494"/>
            </a:xfrm>
            <a:prstGeom prst="ellipse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cxnSp>
          <p:nvCxnSpPr>
            <p:cNvPr id="5149" name="AutoShape 29"/>
            <p:cNvCxnSpPr>
              <a:cxnSpLocks noChangeShapeType="1"/>
              <a:stCxn id="5127" idx="4"/>
              <a:endCxn id="5131" idx="0"/>
            </p:cNvCxnSpPr>
            <p:nvPr/>
          </p:nvCxnSpPr>
          <p:spPr bwMode="auto">
            <a:xfrm>
              <a:off x="1765" y="974"/>
              <a:ext cx="0" cy="5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151" name="AutoShape 31"/>
            <p:cNvCxnSpPr>
              <a:cxnSpLocks noChangeShapeType="1"/>
              <a:stCxn id="5139" idx="4"/>
              <a:endCxn id="5140" idx="0"/>
            </p:cNvCxnSpPr>
            <p:nvPr/>
          </p:nvCxnSpPr>
          <p:spPr bwMode="auto">
            <a:xfrm>
              <a:off x="2749" y="974"/>
              <a:ext cx="0" cy="5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152" name="AutoShape 32"/>
            <p:cNvCxnSpPr>
              <a:cxnSpLocks noChangeShapeType="1"/>
              <a:stCxn id="5143" idx="4"/>
              <a:endCxn id="5144" idx="0"/>
            </p:cNvCxnSpPr>
            <p:nvPr/>
          </p:nvCxnSpPr>
          <p:spPr bwMode="auto">
            <a:xfrm>
              <a:off x="3733" y="974"/>
              <a:ext cx="0" cy="5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153" name="AutoShape 33"/>
            <p:cNvCxnSpPr>
              <a:cxnSpLocks noChangeShapeType="1"/>
              <a:stCxn id="5127" idx="6"/>
              <a:endCxn id="5139" idx="2"/>
            </p:cNvCxnSpPr>
            <p:nvPr/>
          </p:nvCxnSpPr>
          <p:spPr bwMode="auto">
            <a:xfrm>
              <a:off x="1994" y="727"/>
              <a:ext cx="52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154" name="AutoShape 34"/>
            <p:cNvCxnSpPr>
              <a:cxnSpLocks noChangeShapeType="1"/>
              <a:stCxn id="5139" idx="6"/>
              <a:endCxn id="5143" idx="2"/>
            </p:cNvCxnSpPr>
            <p:nvPr/>
          </p:nvCxnSpPr>
          <p:spPr bwMode="auto">
            <a:xfrm>
              <a:off x="2978" y="727"/>
              <a:ext cx="52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158" name="AutoShape 38"/>
            <p:cNvCxnSpPr>
              <a:cxnSpLocks noChangeShapeType="1"/>
              <a:endCxn id="5127" idx="2"/>
            </p:cNvCxnSpPr>
            <p:nvPr/>
          </p:nvCxnSpPr>
          <p:spPr bwMode="auto">
            <a:xfrm>
              <a:off x="1082" y="727"/>
              <a:ext cx="45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159" name="AutoShape 39"/>
            <p:cNvCxnSpPr>
              <a:cxnSpLocks noChangeShapeType="1"/>
              <a:stCxn id="5143" idx="6"/>
            </p:cNvCxnSpPr>
            <p:nvPr/>
          </p:nvCxnSpPr>
          <p:spPr bwMode="auto">
            <a:xfrm>
              <a:off x="3962" y="727"/>
              <a:ext cx="45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5163" name="Oval 43"/>
          <p:cNvSpPr>
            <a:spLocks noChangeArrowheads="1"/>
          </p:cNvSpPr>
          <p:nvPr/>
        </p:nvSpPr>
        <p:spPr bwMode="auto">
          <a:xfrm>
            <a:off x="2286000" y="1295401"/>
            <a:ext cx="642938" cy="606425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5164" name="Oval 44"/>
          <p:cNvSpPr>
            <a:spLocks noChangeArrowheads="1"/>
          </p:cNvSpPr>
          <p:nvPr/>
        </p:nvSpPr>
        <p:spPr bwMode="auto">
          <a:xfrm>
            <a:off x="2286000" y="2593976"/>
            <a:ext cx="642938" cy="606425"/>
          </a:xfrm>
          <a:prstGeom prst="ellipse">
            <a:avLst/>
          </a:prstGeom>
          <a:solidFill>
            <a:srgbClr val="CC99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cxnSp>
        <p:nvCxnSpPr>
          <p:cNvPr id="5165" name="AutoShape 45"/>
          <p:cNvCxnSpPr>
            <a:cxnSpLocks noChangeShapeType="1"/>
            <a:stCxn id="5163" idx="4"/>
            <a:endCxn id="5164" idx="0"/>
          </p:cNvCxnSpPr>
          <p:nvPr/>
        </p:nvCxnSpPr>
        <p:spPr bwMode="auto">
          <a:xfrm>
            <a:off x="2606675" y="1901825"/>
            <a:ext cx="0" cy="692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166" name="AutoShape 46"/>
          <p:cNvCxnSpPr>
            <a:cxnSpLocks noChangeShapeType="1"/>
          </p:cNvCxnSpPr>
          <p:nvPr/>
        </p:nvCxnSpPr>
        <p:spPr bwMode="auto">
          <a:xfrm>
            <a:off x="2971800" y="1600200"/>
            <a:ext cx="381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5167" name="Oval 47"/>
          <p:cNvSpPr>
            <a:spLocks noChangeArrowheads="1"/>
          </p:cNvSpPr>
          <p:nvPr/>
        </p:nvSpPr>
        <p:spPr bwMode="auto">
          <a:xfrm>
            <a:off x="9220200" y="1295401"/>
            <a:ext cx="642938" cy="606425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5168" name="Oval 48"/>
          <p:cNvSpPr>
            <a:spLocks noChangeArrowheads="1"/>
          </p:cNvSpPr>
          <p:nvPr/>
        </p:nvSpPr>
        <p:spPr bwMode="auto">
          <a:xfrm>
            <a:off x="9220200" y="2593976"/>
            <a:ext cx="642938" cy="606425"/>
          </a:xfrm>
          <a:prstGeom prst="ellipse">
            <a:avLst/>
          </a:prstGeom>
          <a:solidFill>
            <a:srgbClr val="CC99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cxnSp>
        <p:nvCxnSpPr>
          <p:cNvPr id="5169" name="AutoShape 49"/>
          <p:cNvCxnSpPr>
            <a:cxnSpLocks noChangeShapeType="1"/>
            <a:stCxn id="5167" idx="4"/>
            <a:endCxn id="5168" idx="0"/>
          </p:cNvCxnSpPr>
          <p:nvPr/>
        </p:nvCxnSpPr>
        <p:spPr bwMode="auto">
          <a:xfrm>
            <a:off x="9540875" y="1901825"/>
            <a:ext cx="0" cy="692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170" name="AutoShape 50"/>
          <p:cNvCxnSpPr>
            <a:cxnSpLocks noChangeShapeType="1"/>
            <a:endCxn id="5167" idx="2"/>
          </p:cNvCxnSpPr>
          <p:nvPr/>
        </p:nvCxnSpPr>
        <p:spPr bwMode="auto">
          <a:xfrm flipV="1">
            <a:off x="8915400" y="1598614"/>
            <a:ext cx="30480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6" name="Oval 44"/>
          <p:cNvSpPr>
            <a:spLocks noChangeArrowheads="1"/>
          </p:cNvSpPr>
          <p:nvPr/>
        </p:nvSpPr>
        <p:spPr bwMode="auto">
          <a:xfrm>
            <a:off x="2955838" y="3457057"/>
            <a:ext cx="642938" cy="606425"/>
          </a:xfrm>
          <a:prstGeom prst="ellipse">
            <a:avLst/>
          </a:prstGeom>
          <a:solidFill>
            <a:srgbClr val="CC99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7" name="Oval 43"/>
          <p:cNvSpPr>
            <a:spLocks noChangeArrowheads="1"/>
          </p:cNvSpPr>
          <p:nvPr/>
        </p:nvSpPr>
        <p:spPr bwMode="auto">
          <a:xfrm>
            <a:off x="2932676" y="4147340"/>
            <a:ext cx="642938" cy="606425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cxnSp>
        <p:nvCxnSpPr>
          <p:cNvPr id="28" name="AutoShape 38"/>
          <p:cNvCxnSpPr>
            <a:cxnSpLocks noChangeShapeType="1"/>
          </p:cNvCxnSpPr>
          <p:nvPr/>
        </p:nvCxnSpPr>
        <p:spPr bwMode="auto">
          <a:xfrm>
            <a:off x="3112655" y="5077831"/>
            <a:ext cx="637714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24624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1039234" y="4241802"/>
            <a:ext cx="10224655" cy="1623290"/>
          </a:xfrm>
        </p:spPr>
        <p:txBody>
          <a:bodyPr>
            <a:normAutofit/>
          </a:bodyPr>
          <a:lstStyle/>
          <a:p>
            <a:r>
              <a:rPr lang="ru-RU" sz="2800" i="1" dirty="0" smtClean="0"/>
              <a:t>зеленые</a:t>
            </a:r>
            <a:r>
              <a:rPr lang="ru-RU" sz="2800" b="1" i="1" dirty="0" smtClean="0"/>
              <a:t> – скрытые состояния</a:t>
            </a:r>
            <a:endParaRPr lang="en-US" sz="2800" b="1" i="1" dirty="0"/>
          </a:p>
          <a:p>
            <a:r>
              <a:rPr lang="ru-RU" sz="2800" dirty="0" smtClean="0"/>
              <a:t>зависят только от предыдущего состояния</a:t>
            </a:r>
            <a:endParaRPr lang="en-US" sz="2800" dirty="0"/>
          </a:p>
          <a:p>
            <a:endParaRPr lang="en-US" sz="2800" dirty="0"/>
          </a:p>
        </p:txBody>
      </p:sp>
      <p:sp>
        <p:nvSpPr>
          <p:cNvPr id="28" name="Rectangle 4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ru-RU" sz="3600" b="1" dirty="0"/>
              <a:t>Скрытые </a:t>
            </a:r>
            <a:r>
              <a:rPr lang="ru-RU" sz="3600" b="1" dirty="0" err="1"/>
              <a:t>марковские</a:t>
            </a:r>
            <a:r>
              <a:rPr lang="ru-RU" sz="3600" b="1" dirty="0"/>
              <a:t> модели</a:t>
            </a:r>
            <a:br>
              <a:rPr lang="ru-RU" sz="3600" b="1" dirty="0"/>
            </a:br>
            <a:r>
              <a:rPr lang="en-US" sz="3600" b="1" dirty="0"/>
              <a:t>HMM</a:t>
            </a:r>
          </a:p>
        </p:txBody>
      </p:sp>
      <p:grpSp>
        <p:nvGrpSpPr>
          <p:cNvPr id="3" name="Группа 2"/>
          <p:cNvGrpSpPr/>
          <p:nvPr/>
        </p:nvGrpSpPr>
        <p:grpSpPr>
          <a:xfrm>
            <a:off x="1905000" y="1844824"/>
            <a:ext cx="8229600" cy="2093656"/>
            <a:chOff x="381000" y="1106744"/>
            <a:chExt cx="8229600" cy="2093656"/>
          </a:xfrm>
        </p:grpSpPr>
        <p:sp>
          <p:nvSpPr>
            <p:cNvPr id="14354" name="Rectangle 18"/>
            <p:cNvSpPr>
              <a:spLocks noChangeArrowheads="1"/>
            </p:cNvSpPr>
            <p:nvPr/>
          </p:nvSpPr>
          <p:spPr bwMode="auto">
            <a:xfrm>
              <a:off x="381000" y="1106744"/>
              <a:ext cx="8229600" cy="914400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grpSp>
          <p:nvGrpSpPr>
            <p:cNvPr id="14340" name="Group 4"/>
            <p:cNvGrpSpPr>
              <a:grpSpLocks/>
            </p:cNvGrpSpPr>
            <p:nvPr/>
          </p:nvGrpSpPr>
          <p:grpSpPr bwMode="auto">
            <a:xfrm>
              <a:off x="2286000" y="1295400"/>
              <a:ext cx="4683125" cy="1905000"/>
              <a:chOff x="1082" y="480"/>
              <a:chExt cx="3334" cy="1550"/>
            </a:xfrm>
          </p:grpSpPr>
          <p:sp>
            <p:nvSpPr>
              <p:cNvPr id="14341" name="Oval 5"/>
              <p:cNvSpPr>
                <a:spLocks noChangeArrowheads="1"/>
              </p:cNvSpPr>
              <p:nvPr/>
            </p:nvSpPr>
            <p:spPr bwMode="auto">
              <a:xfrm>
                <a:off x="1536" y="480"/>
                <a:ext cx="458" cy="494"/>
              </a:xfrm>
              <a:prstGeom prst="ellipse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4342" name="Oval 6"/>
              <p:cNvSpPr>
                <a:spLocks noChangeArrowheads="1"/>
              </p:cNvSpPr>
              <p:nvPr/>
            </p:nvSpPr>
            <p:spPr bwMode="auto">
              <a:xfrm>
                <a:off x="1536" y="1536"/>
                <a:ext cx="458" cy="494"/>
              </a:xfrm>
              <a:prstGeom prst="ellipse">
                <a:avLst/>
              </a:prstGeom>
              <a:solidFill>
                <a:srgbClr val="CC99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4343" name="Oval 7"/>
              <p:cNvSpPr>
                <a:spLocks noChangeArrowheads="1"/>
              </p:cNvSpPr>
              <p:nvPr/>
            </p:nvSpPr>
            <p:spPr bwMode="auto">
              <a:xfrm>
                <a:off x="2520" y="480"/>
                <a:ext cx="458" cy="494"/>
              </a:xfrm>
              <a:prstGeom prst="ellipse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4344" name="Oval 8"/>
              <p:cNvSpPr>
                <a:spLocks noChangeArrowheads="1"/>
              </p:cNvSpPr>
              <p:nvPr/>
            </p:nvSpPr>
            <p:spPr bwMode="auto">
              <a:xfrm>
                <a:off x="2520" y="1536"/>
                <a:ext cx="458" cy="494"/>
              </a:xfrm>
              <a:prstGeom prst="ellipse">
                <a:avLst/>
              </a:prstGeom>
              <a:solidFill>
                <a:srgbClr val="CC99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4345" name="Oval 9"/>
              <p:cNvSpPr>
                <a:spLocks noChangeArrowheads="1"/>
              </p:cNvSpPr>
              <p:nvPr/>
            </p:nvSpPr>
            <p:spPr bwMode="auto">
              <a:xfrm>
                <a:off x="3504" y="480"/>
                <a:ext cx="458" cy="494"/>
              </a:xfrm>
              <a:prstGeom prst="ellipse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4346" name="Oval 10"/>
              <p:cNvSpPr>
                <a:spLocks noChangeArrowheads="1"/>
              </p:cNvSpPr>
              <p:nvPr/>
            </p:nvSpPr>
            <p:spPr bwMode="auto">
              <a:xfrm>
                <a:off x="3504" y="1536"/>
                <a:ext cx="458" cy="494"/>
              </a:xfrm>
              <a:prstGeom prst="ellipse">
                <a:avLst/>
              </a:prstGeom>
              <a:solidFill>
                <a:srgbClr val="CC99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cxnSp>
            <p:nvCxnSpPr>
              <p:cNvPr id="14347" name="AutoShape 11"/>
              <p:cNvCxnSpPr>
                <a:cxnSpLocks noChangeShapeType="1"/>
                <a:stCxn id="14341" idx="4"/>
                <a:endCxn id="14342" idx="0"/>
              </p:cNvCxnSpPr>
              <p:nvPr/>
            </p:nvCxnSpPr>
            <p:spPr bwMode="auto">
              <a:xfrm>
                <a:off x="1765" y="974"/>
                <a:ext cx="0" cy="5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4348" name="AutoShape 12"/>
              <p:cNvCxnSpPr>
                <a:cxnSpLocks noChangeShapeType="1"/>
                <a:stCxn id="14343" idx="4"/>
                <a:endCxn id="14344" idx="0"/>
              </p:cNvCxnSpPr>
              <p:nvPr/>
            </p:nvCxnSpPr>
            <p:spPr bwMode="auto">
              <a:xfrm>
                <a:off x="2749" y="974"/>
                <a:ext cx="0" cy="5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4349" name="AutoShape 13"/>
              <p:cNvCxnSpPr>
                <a:cxnSpLocks noChangeShapeType="1"/>
                <a:stCxn id="14345" idx="4"/>
                <a:endCxn id="14346" idx="0"/>
              </p:cNvCxnSpPr>
              <p:nvPr/>
            </p:nvCxnSpPr>
            <p:spPr bwMode="auto">
              <a:xfrm>
                <a:off x="3733" y="974"/>
                <a:ext cx="0" cy="5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4350" name="AutoShape 14"/>
              <p:cNvCxnSpPr>
                <a:cxnSpLocks noChangeShapeType="1"/>
                <a:stCxn id="14341" idx="6"/>
                <a:endCxn id="14343" idx="2"/>
              </p:cNvCxnSpPr>
              <p:nvPr/>
            </p:nvCxnSpPr>
            <p:spPr bwMode="auto">
              <a:xfrm>
                <a:off x="1994" y="727"/>
                <a:ext cx="526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4351" name="AutoShape 15"/>
              <p:cNvCxnSpPr>
                <a:cxnSpLocks noChangeShapeType="1"/>
                <a:stCxn id="14343" idx="6"/>
                <a:endCxn id="14345" idx="2"/>
              </p:cNvCxnSpPr>
              <p:nvPr/>
            </p:nvCxnSpPr>
            <p:spPr bwMode="auto">
              <a:xfrm>
                <a:off x="2978" y="727"/>
                <a:ext cx="526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4352" name="AutoShape 16"/>
              <p:cNvCxnSpPr>
                <a:cxnSpLocks noChangeShapeType="1"/>
                <a:endCxn id="14341" idx="2"/>
              </p:cNvCxnSpPr>
              <p:nvPr/>
            </p:nvCxnSpPr>
            <p:spPr bwMode="auto">
              <a:xfrm>
                <a:off x="1082" y="727"/>
                <a:ext cx="454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4353" name="AutoShape 17"/>
              <p:cNvCxnSpPr>
                <a:cxnSpLocks noChangeShapeType="1"/>
                <a:stCxn id="14345" idx="6"/>
              </p:cNvCxnSpPr>
              <p:nvPr/>
            </p:nvCxnSpPr>
            <p:spPr bwMode="auto">
              <a:xfrm>
                <a:off x="3962" y="727"/>
                <a:ext cx="454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</p:grpSp>
        <p:sp>
          <p:nvSpPr>
            <p:cNvPr id="14355" name="Oval 19"/>
            <p:cNvSpPr>
              <a:spLocks noChangeArrowheads="1"/>
            </p:cNvSpPr>
            <p:nvPr/>
          </p:nvSpPr>
          <p:spPr bwMode="auto">
            <a:xfrm>
              <a:off x="762000" y="1295400"/>
              <a:ext cx="642938" cy="606425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4356" name="Oval 20"/>
            <p:cNvSpPr>
              <a:spLocks noChangeArrowheads="1"/>
            </p:cNvSpPr>
            <p:nvPr/>
          </p:nvSpPr>
          <p:spPr bwMode="auto">
            <a:xfrm>
              <a:off x="762000" y="2593975"/>
              <a:ext cx="642938" cy="606425"/>
            </a:xfrm>
            <a:prstGeom prst="ellipse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cxnSp>
          <p:nvCxnSpPr>
            <p:cNvPr id="14357" name="AutoShape 21"/>
            <p:cNvCxnSpPr>
              <a:cxnSpLocks noChangeShapeType="1"/>
              <a:stCxn id="14355" idx="4"/>
              <a:endCxn id="14356" idx="0"/>
            </p:cNvCxnSpPr>
            <p:nvPr/>
          </p:nvCxnSpPr>
          <p:spPr bwMode="auto">
            <a:xfrm>
              <a:off x="1082675" y="1901825"/>
              <a:ext cx="0" cy="6921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358" name="AutoShape 22"/>
            <p:cNvCxnSpPr>
              <a:cxnSpLocks noChangeShapeType="1"/>
            </p:cNvCxnSpPr>
            <p:nvPr/>
          </p:nvCxnSpPr>
          <p:spPr bwMode="auto">
            <a:xfrm>
              <a:off x="1447800" y="1600200"/>
              <a:ext cx="381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59" name="Oval 23"/>
            <p:cNvSpPr>
              <a:spLocks noChangeArrowheads="1"/>
            </p:cNvSpPr>
            <p:nvPr/>
          </p:nvSpPr>
          <p:spPr bwMode="auto">
            <a:xfrm>
              <a:off x="7696200" y="1295400"/>
              <a:ext cx="642938" cy="606425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4360" name="Oval 24"/>
            <p:cNvSpPr>
              <a:spLocks noChangeArrowheads="1"/>
            </p:cNvSpPr>
            <p:nvPr/>
          </p:nvSpPr>
          <p:spPr bwMode="auto">
            <a:xfrm>
              <a:off x="7696200" y="2593975"/>
              <a:ext cx="642938" cy="606425"/>
            </a:xfrm>
            <a:prstGeom prst="ellipse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cxnSp>
          <p:nvCxnSpPr>
            <p:cNvPr id="14361" name="AutoShape 25"/>
            <p:cNvCxnSpPr>
              <a:cxnSpLocks noChangeShapeType="1"/>
              <a:stCxn id="14359" idx="4"/>
              <a:endCxn id="14360" idx="0"/>
            </p:cNvCxnSpPr>
            <p:nvPr/>
          </p:nvCxnSpPr>
          <p:spPr bwMode="auto">
            <a:xfrm>
              <a:off x="8016875" y="1901825"/>
              <a:ext cx="0" cy="6921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362" name="AutoShape 26"/>
            <p:cNvCxnSpPr>
              <a:cxnSpLocks noChangeShapeType="1"/>
              <a:endCxn id="14359" idx="2"/>
            </p:cNvCxnSpPr>
            <p:nvPr/>
          </p:nvCxnSpPr>
          <p:spPr bwMode="auto">
            <a:xfrm flipV="1">
              <a:off x="7391400" y="1598613"/>
              <a:ext cx="304800" cy="158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74914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2057400" y="2438400"/>
            <a:ext cx="8077200" cy="9144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5364" name="Rectangle 4"/>
          <p:cNvSpPr>
            <a:spLocks noGrp="1" noChangeArrowheads="1"/>
          </p:cNvSpPr>
          <p:nvPr>
            <p:ph idx="1"/>
          </p:nvPr>
        </p:nvSpPr>
        <p:spPr>
          <a:xfrm>
            <a:off x="766618" y="4190999"/>
            <a:ext cx="10972800" cy="1521690"/>
          </a:xfrm>
        </p:spPr>
        <p:txBody>
          <a:bodyPr/>
          <a:lstStyle/>
          <a:p>
            <a:r>
              <a:rPr lang="ru-RU" sz="2800" i="1" dirty="0" smtClean="0"/>
              <a:t>сиреневые – </a:t>
            </a:r>
            <a:r>
              <a:rPr lang="ru-RU" sz="2800" b="1" i="1" dirty="0" smtClean="0"/>
              <a:t>наблюдаемые состояния</a:t>
            </a:r>
            <a:endParaRPr lang="en-US" sz="2800" b="1" i="1" dirty="0"/>
          </a:p>
          <a:p>
            <a:r>
              <a:rPr lang="ru-RU" sz="2800" dirty="0" smtClean="0"/>
              <a:t>зависят только от соответствующего скрытого состояния</a:t>
            </a:r>
            <a:endParaRPr lang="en-US" sz="2800" dirty="0"/>
          </a:p>
          <a:p>
            <a:endParaRPr lang="en-US" sz="2800" dirty="0"/>
          </a:p>
        </p:txBody>
      </p:sp>
      <p:sp>
        <p:nvSpPr>
          <p:cNvPr id="28" name="Rectangle 4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ru-RU" sz="3600" b="1" dirty="0"/>
              <a:t>Скрытые </a:t>
            </a:r>
            <a:r>
              <a:rPr lang="ru-RU" sz="3600" b="1" dirty="0" err="1"/>
              <a:t>марковские</a:t>
            </a:r>
            <a:r>
              <a:rPr lang="ru-RU" sz="3600" b="1" dirty="0"/>
              <a:t> модели</a:t>
            </a:r>
            <a:br>
              <a:rPr lang="ru-RU" sz="3600" b="1" dirty="0"/>
            </a:br>
            <a:r>
              <a:rPr lang="en-US" sz="3600" b="1" dirty="0"/>
              <a:t>HMM</a:t>
            </a:r>
          </a:p>
        </p:txBody>
      </p:sp>
      <p:grpSp>
        <p:nvGrpSpPr>
          <p:cNvPr id="15365" name="Group 5"/>
          <p:cNvGrpSpPr>
            <a:grpSpLocks/>
          </p:cNvGrpSpPr>
          <p:nvPr/>
        </p:nvGrpSpPr>
        <p:grpSpPr bwMode="auto">
          <a:xfrm>
            <a:off x="3810001" y="1295400"/>
            <a:ext cx="4683125" cy="1905000"/>
            <a:chOff x="1082" y="480"/>
            <a:chExt cx="3334" cy="1550"/>
          </a:xfrm>
        </p:grpSpPr>
        <p:sp>
          <p:nvSpPr>
            <p:cNvPr id="15366" name="Oval 6"/>
            <p:cNvSpPr>
              <a:spLocks noChangeArrowheads="1"/>
            </p:cNvSpPr>
            <p:nvPr/>
          </p:nvSpPr>
          <p:spPr bwMode="auto">
            <a:xfrm>
              <a:off x="1536" y="480"/>
              <a:ext cx="458" cy="494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5367" name="Oval 7"/>
            <p:cNvSpPr>
              <a:spLocks noChangeArrowheads="1"/>
            </p:cNvSpPr>
            <p:nvPr/>
          </p:nvSpPr>
          <p:spPr bwMode="auto">
            <a:xfrm>
              <a:off x="1536" y="1536"/>
              <a:ext cx="458" cy="494"/>
            </a:xfrm>
            <a:prstGeom prst="ellipse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5368" name="Oval 8"/>
            <p:cNvSpPr>
              <a:spLocks noChangeArrowheads="1"/>
            </p:cNvSpPr>
            <p:nvPr/>
          </p:nvSpPr>
          <p:spPr bwMode="auto">
            <a:xfrm>
              <a:off x="2520" y="480"/>
              <a:ext cx="458" cy="494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5369" name="Oval 9"/>
            <p:cNvSpPr>
              <a:spLocks noChangeArrowheads="1"/>
            </p:cNvSpPr>
            <p:nvPr/>
          </p:nvSpPr>
          <p:spPr bwMode="auto">
            <a:xfrm>
              <a:off x="2520" y="1536"/>
              <a:ext cx="458" cy="494"/>
            </a:xfrm>
            <a:prstGeom prst="ellipse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5370" name="Oval 10"/>
            <p:cNvSpPr>
              <a:spLocks noChangeArrowheads="1"/>
            </p:cNvSpPr>
            <p:nvPr/>
          </p:nvSpPr>
          <p:spPr bwMode="auto">
            <a:xfrm>
              <a:off x="3504" y="480"/>
              <a:ext cx="458" cy="494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5371" name="Oval 11"/>
            <p:cNvSpPr>
              <a:spLocks noChangeArrowheads="1"/>
            </p:cNvSpPr>
            <p:nvPr/>
          </p:nvSpPr>
          <p:spPr bwMode="auto">
            <a:xfrm>
              <a:off x="3504" y="1536"/>
              <a:ext cx="458" cy="494"/>
            </a:xfrm>
            <a:prstGeom prst="ellipse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cxnSp>
          <p:nvCxnSpPr>
            <p:cNvPr id="15372" name="AutoShape 12"/>
            <p:cNvCxnSpPr>
              <a:cxnSpLocks noChangeShapeType="1"/>
              <a:stCxn id="15366" idx="4"/>
              <a:endCxn id="15367" idx="0"/>
            </p:cNvCxnSpPr>
            <p:nvPr/>
          </p:nvCxnSpPr>
          <p:spPr bwMode="auto">
            <a:xfrm>
              <a:off x="1765" y="974"/>
              <a:ext cx="0" cy="5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373" name="AutoShape 13"/>
            <p:cNvCxnSpPr>
              <a:cxnSpLocks noChangeShapeType="1"/>
              <a:stCxn id="15368" idx="4"/>
              <a:endCxn id="15369" idx="0"/>
            </p:cNvCxnSpPr>
            <p:nvPr/>
          </p:nvCxnSpPr>
          <p:spPr bwMode="auto">
            <a:xfrm>
              <a:off x="2749" y="974"/>
              <a:ext cx="0" cy="5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374" name="AutoShape 14"/>
            <p:cNvCxnSpPr>
              <a:cxnSpLocks noChangeShapeType="1"/>
              <a:stCxn id="15370" idx="4"/>
              <a:endCxn id="15371" idx="0"/>
            </p:cNvCxnSpPr>
            <p:nvPr/>
          </p:nvCxnSpPr>
          <p:spPr bwMode="auto">
            <a:xfrm>
              <a:off x="3733" y="974"/>
              <a:ext cx="0" cy="5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375" name="AutoShape 15"/>
            <p:cNvCxnSpPr>
              <a:cxnSpLocks noChangeShapeType="1"/>
              <a:stCxn id="15366" idx="6"/>
              <a:endCxn id="15368" idx="2"/>
            </p:cNvCxnSpPr>
            <p:nvPr/>
          </p:nvCxnSpPr>
          <p:spPr bwMode="auto">
            <a:xfrm>
              <a:off x="1994" y="727"/>
              <a:ext cx="52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376" name="AutoShape 16"/>
            <p:cNvCxnSpPr>
              <a:cxnSpLocks noChangeShapeType="1"/>
              <a:stCxn id="15368" idx="6"/>
              <a:endCxn id="15370" idx="2"/>
            </p:cNvCxnSpPr>
            <p:nvPr/>
          </p:nvCxnSpPr>
          <p:spPr bwMode="auto">
            <a:xfrm>
              <a:off x="2978" y="727"/>
              <a:ext cx="52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377" name="AutoShape 17"/>
            <p:cNvCxnSpPr>
              <a:cxnSpLocks noChangeShapeType="1"/>
              <a:endCxn id="15366" idx="2"/>
            </p:cNvCxnSpPr>
            <p:nvPr/>
          </p:nvCxnSpPr>
          <p:spPr bwMode="auto">
            <a:xfrm>
              <a:off x="1082" y="727"/>
              <a:ext cx="45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378" name="AutoShape 18"/>
            <p:cNvCxnSpPr>
              <a:cxnSpLocks noChangeShapeType="1"/>
              <a:stCxn id="15370" idx="6"/>
            </p:cNvCxnSpPr>
            <p:nvPr/>
          </p:nvCxnSpPr>
          <p:spPr bwMode="auto">
            <a:xfrm>
              <a:off x="3962" y="727"/>
              <a:ext cx="45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15379" name="Oval 19"/>
          <p:cNvSpPr>
            <a:spLocks noChangeArrowheads="1"/>
          </p:cNvSpPr>
          <p:nvPr/>
        </p:nvSpPr>
        <p:spPr bwMode="auto">
          <a:xfrm>
            <a:off x="2286000" y="1295401"/>
            <a:ext cx="642938" cy="606425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5380" name="Oval 20"/>
          <p:cNvSpPr>
            <a:spLocks noChangeArrowheads="1"/>
          </p:cNvSpPr>
          <p:nvPr/>
        </p:nvSpPr>
        <p:spPr bwMode="auto">
          <a:xfrm>
            <a:off x="2286000" y="2593976"/>
            <a:ext cx="642938" cy="606425"/>
          </a:xfrm>
          <a:prstGeom prst="ellipse">
            <a:avLst/>
          </a:prstGeom>
          <a:solidFill>
            <a:srgbClr val="CC99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cxnSp>
        <p:nvCxnSpPr>
          <p:cNvPr id="15381" name="AutoShape 21"/>
          <p:cNvCxnSpPr>
            <a:cxnSpLocks noChangeShapeType="1"/>
            <a:stCxn id="15379" idx="4"/>
            <a:endCxn id="15380" idx="0"/>
          </p:cNvCxnSpPr>
          <p:nvPr/>
        </p:nvCxnSpPr>
        <p:spPr bwMode="auto">
          <a:xfrm>
            <a:off x="2606675" y="1901825"/>
            <a:ext cx="0" cy="692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382" name="AutoShape 22"/>
          <p:cNvCxnSpPr>
            <a:cxnSpLocks noChangeShapeType="1"/>
          </p:cNvCxnSpPr>
          <p:nvPr/>
        </p:nvCxnSpPr>
        <p:spPr bwMode="auto">
          <a:xfrm>
            <a:off x="2971800" y="1600200"/>
            <a:ext cx="381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5383" name="Oval 23"/>
          <p:cNvSpPr>
            <a:spLocks noChangeArrowheads="1"/>
          </p:cNvSpPr>
          <p:nvPr/>
        </p:nvSpPr>
        <p:spPr bwMode="auto">
          <a:xfrm>
            <a:off x="9220200" y="1295401"/>
            <a:ext cx="642938" cy="606425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5384" name="Oval 24"/>
          <p:cNvSpPr>
            <a:spLocks noChangeArrowheads="1"/>
          </p:cNvSpPr>
          <p:nvPr/>
        </p:nvSpPr>
        <p:spPr bwMode="auto">
          <a:xfrm>
            <a:off x="9220200" y="2593976"/>
            <a:ext cx="642938" cy="606425"/>
          </a:xfrm>
          <a:prstGeom prst="ellipse">
            <a:avLst/>
          </a:prstGeom>
          <a:solidFill>
            <a:srgbClr val="CC99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cxnSp>
        <p:nvCxnSpPr>
          <p:cNvPr id="15385" name="AutoShape 25"/>
          <p:cNvCxnSpPr>
            <a:cxnSpLocks noChangeShapeType="1"/>
            <a:stCxn id="15383" idx="4"/>
            <a:endCxn id="15384" idx="0"/>
          </p:cNvCxnSpPr>
          <p:nvPr/>
        </p:nvCxnSpPr>
        <p:spPr bwMode="auto">
          <a:xfrm>
            <a:off x="9540875" y="1901825"/>
            <a:ext cx="0" cy="692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386" name="AutoShape 26"/>
          <p:cNvCxnSpPr>
            <a:cxnSpLocks noChangeShapeType="1"/>
            <a:endCxn id="15383" idx="2"/>
          </p:cNvCxnSpPr>
          <p:nvPr/>
        </p:nvCxnSpPr>
        <p:spPr bwMode="auto">
          <a:xfrm flipV="1">
            <a:off x="8915400" y="1598614"/>
            <a:ext cx="30480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31485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4"/>
          <p:cNvSpPr>
            <a:spLocks noGrp="1" noChangeArrowheads="1"/>
          </p:cNvSpPr>
          <p:nvPr>
            <p:ph idx="1"/>
          </p:nvPr>
        </p:nvSpPr>
        <p:spPr>
          <a:xfrm>
            <a:off x="665163" y="3706092"/>
            <a:ext cx="10972800" cy="1854199"/>
          </a:xfrm>
        </p:spPr>
        <p:txBody>
          <a:bodyPr/>
          <a:lstStyle/>
          <a:p>
            <a:r>
              <a:rPr lang="en-US" sz="2800" dirty="0"/>
              <a:t>{</a:t>
            </a:r>
            <a:r>
              <a:rPr lang="en-US" sz="2800" i="1" dirty="0"/>
              <a:t>S, K</a:t>
            </a:r>
            <a:r>
              <a:rPr lang="en-US" sz="2800" dirty="0"/>
              <a:t>, </a:t>
            </a:r>
            <a:r>
              <a:rPr lang="en-US" sz="2800" dirty="0">
                <a:latin typeface="Symbol" pitchFamily="18" charset="2"/>
              </a:rPr>
              <a:t>P, </a:t>
            </a:r>
            <a:r>
              <a:rPr lang="en-US" sz="2800" i="1" dirty="0">
                <a:latin typeface="Symbol" pitchFamily="18" charset="2"/>
              </a:rPr>
              <a:t>A, B</a:t>
            </a:r>
            <a:r>
              <a:rPr lang="en-US" sz="2800" dirty="0">
                <a:latin typeface="Symbol" pitchFamily="18" charset="2"/>
              </a:rPr>
              <a:t>} </a:t>
            </a:r>
            <a:endParaRPr lang="en-US" sz="2800" b="1" i="1" dirty="0"/>
          </a:p>
          <a:p>
            <a:r>
              <a:rPr lang="en-US" sz="2800" i="1" dirty="0"/>
              <a:t>S</a:t>
            </a:r>
            <a:r>
              <a:rPr lang="en-US" sz="2800" dirty="0"/>
              <a:t> : {s</a:t>
            </a:r>
            <a:r>
              <a:rPr lang="en-US" sz="2800" baseline="-25000" dirty="0"/>
              <a:t>1</a:t>
            </a:r>
            <a:r>
              <a:rPr lang="en-US" sz="2800" dirty="0"/>
              <a:t>…</a:t>
            </a:r>
            <a:r>
              <a:rPr lang="en-US" sz="2800" dirty="0" err="1"/>
              <a:t>s</a:t>
            </a:r>
            <a:r>
              <a:rPr lang="en-US" sz="2800" baseline="-25000" dirty="0" err="1"/>
              <a:t>N</a:t>
            </a:r>
            <a:r>
              <a:rPr lang="en-US" sz="2800" baseline="-25000" dirty="0"/>
              <a:t> </a:t>
            </a:r>
            <a:r>
              <a:rPr lang="en-US" sz="2800" dirty="0" smtClean="0"/>
              <a:t>}</a:t>
            </a:r>
            <a:r>
              <a:rPr lang="ru-RU" sz="2800" dirty="0" smtClean="0"/>
              <a:t> значения скрытых состояний</a:t>
            </a:r>
            <a:endParaRPr lang="en-US" sz="2800" dirty="0"/>
          </a:p>
          <a:p>
            <a:r>
              <a:rPr lang="en-US" sz="2800" i="1" dirty="0"/>
              <a:t>K</a:t>
            </a:r>
            <a:r>
              <a:rPr lang="en-US" sz="2800" dirty="0"/>
              <a:t> : {k</a:t>
            </a:r>
            <a:r>
              <a:rPr lang="en-US" sz="2800" baseline="-25000" dirty="0"/>
              <a:t>1</a:t>
            </a:r>
            <a:r>
              <a:rPr lang="en-US" sz="2800" dirty="0"/>
              <a:t>…</a:t>
            </a:r>
            <a:r>
              <a:rPr lang="en-US" sz="2800" dirty="0" err="1"/>
              <a:t>k</a:t>
            </a:r>
            <a:r>
              <a:rPr lang="en-US" sz="2800" baseline="-25000" dirty="0" err="1"/>
              <a:t>M</a:t>
            </a:r>
            <a:r>
              <a:rPr lang="en-US" sz="2800" baseline="-25000" dirty="0"/>
              <a:t> </a:t>
            </a:r>
            <a:r>
              <a:rPr lang="en-US" sz="2800" dirty="0" smtClean="0"/>
              <a:t>}</a:t>
            </a:r>
            <a:r>
              <a:rPr lang="ru-RU" sz="2800" dirty="0" smtClean="0"/>
              <a:t>значения наблюдаемых состояний</a:t>
            </a:r>
            <a:endParaRPr lang="en-US" sz="2800" dirty="0"/>
          </a:p>
        </p:txBody>
      </p:sp>
      <p:sp>
        <p:nvSpPr>
          <p:cNvPr id="36" name="Rectangle 4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ru-RU" sz="3600" b="1" dirty="0"/>
              <a:t>Скрытые </a:t>
            </a:r>
            <a:r>
              <a:rPr lang="ru-RU" sz="3600" b="1" dirty="0" err="1"/>
              <a:t>марковские</a:t>
            </a:r>
            <a:r>
              <a:rPr lang="ru-RU" sz="3600" b="1" dirty="0"/>
              <a:t> модели</a:t>
            </a:r>
            <a:br>
              <a:rPr lang="ru-RU" sz="3600" b="1" dirty="0"/>
            </a:br>
            <a:r>
              <a:rPr lang="en-US" sz="3600" b="1" dirty="0"/>
              <a:t>HMM</a:t>
            </a:r>
          </a:p>
        </p:txBody>
      </p:sp>
      <p:sp>
        <p:nvSpPr>
          <p:cNvPr id="17414" name="Oval 6"/>
          <p:cNvSpPr>
            <a:spLocks noChangeArrowheads="1"/>
          </p:cNvSpPr>
          <p:nvPr/>
        </p:nvSpPr>
        <p:spPr bwMode="auto">
          <a:xfrm>
            <a:off x="4448175" y="1295401"/>
            <a:ext cx="642938" cy="606425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7415" name="Oval 7"/>
          <p:cNvSpPr>
            <a:spLocks noChangeArrowheads="1"/>
          </p:cNvSpPr>
          <p:nvPr/>
        </p:nvSpPr>
        <p:spPr bwMode="auto">
          <a:xfrm>
            <a:off x="4448175" y="2593976"/>
            <a:ext cx="642938" cy="606425"/>
          </a:xfrm>
          <a:prstGeom prst="ellipse">
            <a:avLst/>
          </a:prstGeom>
          <a:solidFill>
            <a:srgbClr val="CC99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7416" name="Oval 8"/>
          <p:cNvSpPr>
            <a:spLocks noChangeArrowheads="1"/>
          </p:cNvSpPr>
          <p:nvPr/>
        </p:nvSpPr>
        <p:spPr bwMode="auto">
          <a:xfrm>
            <a:off x="5829301" y="1295401"/>
            <a:ext cx="644525" cy="606425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7417" name="Oval 9"/>
          <p:cNvSpPr>
            <a:spLocks noChangeArrowheads="1"/>
          </p:cNvSpPr>
          <p:nvPr/>
        </p:nvSpPr>
        <p:spPr bwMode="auto">
          <a:xfrm>
            <a:off x="5829301" y="2593976"/>
            <a:ext cx="644525" cy="606425"/>
          </a:xfrm>
          <a:prstGeom prst="ellipse">
            <a:avLst/>
          </a:prstGeom>
          <a:solidFill>
            <a:srgbClr val="CC99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7418" name="Oval 10"/>
          <p:cNvSpPr>
            <a:spLocks noChangeArrowheads="1"/>
          </p:cNvSpPr>
          <p:nvPr/>
        </p:nvSpPr>
        <p:spPr bwMode="auto">
          <a:xfrm>
            <a:off x="7212014" y="1295401"/>
            <a:ext cx="642937" cy="606425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7419" name="Oval 11"/>
          <p:cNvSpPr>
            <a:spLocks noChangeArrowheads="1"/>
          </p:cNvSpPr>
          <p:nvPr/>
        </p:nvSpPr>
        <p:spPr bwMode="auto">
          <a:xfrm>
            <a:off x="7212014" y="2593976"/>
            <a:ext cx="642937" cy="606425"/>
          </a:xfrm>
          <a:prstGeom prst="ellipse">
            <a:avLst/>
          </a:prstGeom>
          <a:solidFill>
            <a:srgbClr val="CC99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cxnSp>
        <p:nvCxnSpPr>
          <p:cNvPr id="17420" name="AutoShape 12"/>
          <p:cNvCxnSpPr>
            <a:cxnSpLocks noChangeShapeType="1"/>
            <a:stCxn id="17414" idx="4"/>
            <a:endCxn id="17415" idx="0"/>
          </p:cNvCxnSpPr>
          <p:nvPr/>
        </p:nvCxnSpPr>
        <p:spPr bwMode="auto">
          <a:xfrm>
            <a:off x="4768850" y="1901825"/>
            <a:ext cx="0" cy="692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7421" name="AutoShape 13"/>
          <p:cNvCxnSpPr>
            <a:cxnSpLocks noChangeShapeType="1"/>
            <a:stCxn id="17416" idx="4"/>
            <a:endCxn id="17417" idx="0"/>
          </p:cNvCxnSpPr>
          <p:nvPr/>
        </p:nvCxnSpPr>
        <p:spPr bwMode="auto">
          <a:xfrm>
            <a:off x="6151563" y="1901825"/>
            <a:ext cx="0" cy="692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7422" name="AutoShape 14"/>
          <p:cNvCxnSpPr>
            <a:cxnSpLocks noChangeShapeType="1"/>
            <a:stCxn id="17418" idx="4"/>
            <a:endCxn id="17419" idx="0"/>
          </p:cNvCxnSpPr>
          <p:nvPr/>
        </p:nvCxnSpPr>
        <p:spPr bwMode="auto">
          <a:xfrm>
            <a:off x="7534275" y="1901825"/>
            <a:ext cx="0" cy="692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7423" name="AutoShape 15"/>
          <p:cNvCxnSpPr>
            <a:cxnSpLocks noChangeShapeType="1"/>
            <a:stCxn id="17414" idx="6"/>
            <a:endCxn id="17416" idx="2"/>
          </p:cNvCxnSpPr>
          <p:nvPr/>
        </p:nvCxnSpPr>
        <p:spPr bwMode="auto">
          <a:xfrm>
            <a:off x="5091114" y="1598613"/>
            <a:ext cx="738187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7424" name="AutoShape 16"/>
          <p:cNvCxnSpPr>
            <a:cxnSpLocks noChangeShapeType="1"/>
            <a:stCxn id="17416" idx="6"/>
            <a:endCxn id="17418" idx="2"/>
          </p:cNvCxnSpPr>
          <p:nvPr/>
        </p:nvCxnSpPr>
        <p:spPr bwMode="auto">
          <a:xfrm>
            <a:off x="6473825" y="1598613"/>
            <a:ext cx="73818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7425" name="AutoShape 17"/>
          <p:cNvCxnSpPr>
            <a:cxnSpLocks noChangeShapeType="1"/>
            <a:endCxn id="17414" idx="2"/>
          </p:cNvCxnSpPr>
          <p:nvPr/>
        </p:nvCxnSpPr>
        <p:spPr bwMode="auto">
          <a:xfrm>
            <a:off x="3810001" y="1598613"/>
            <a:ext cx="6381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7426" name="AutoShape 18"/>
          <p:cNvCxnSpPr>
            <a:cxnSpLocks noChangeShapeType="1"/>
            <a:stCxn id="17418" idx="6"/>
          </p:cNvCxnSpPr>
          <p:nvPr/>
        </p:nvCxnSpPr>
        <p:spPr bwMode="auto">
          <a:xfrm>
            <a:off x="7854951" y="1598613"/>
            <a:ext cx="6381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7427" name="Text Box 19"/>
          <p:cNvSpPr txBox="1">
            <a:spLocks noChangeArrowheads="1"/>
          </p:cNvSpPr>
          <p:nvPr/>
        </p:nvSpPr>
        <p:spPr bwMode="auto">
          <a:xfrm>
            <a:off x="7315200" y="1371600"/>
            <a:ext cx="2888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/>
              <a:t>S</a:t>
            </a:r>
          </a:p>
        </p:txBody>
      </p:sp>
      <p:sp>
        <p:nvSpPr>
          <p:cNvPr id="17428" name="Text Box 20"/>
          <p:cNvSpPr txBox="1">
            <a:spLocks noChangeArrowheads="1"/>
          </p:cNvSpPr>
          <p:nvPr/>
        </p:nvSpPr>
        <p:spPr bwMode="auto">
          <a:xfrm>
            <a:off x="5943600" y="1371600"/>
            <a:ext cx="2888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/>
              <a:t>S</a:t>
            </a:r>
          </a:p>
        </p:txBody>
      </p:sp>
      <p:sp>
        <p:nvSpPr>
          <p:cNvPr id="17429" name="Text Box 21"/>
          <p:cNvSpPr txBox="1">
            <a:spLocks noChangeArrowheads="1"/>
          </p:cNvSpPr>
          <p:nvPr/>
        </p:nvSpPr>
        <p:spPr bwMode="auto">
          <a:xfrm>
            <a:off x="4572000" y="1371600"/>
            <a:ext cx="2888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/>
              <a:t>S</a:t>
            </a:r>
          </a:p>
        </p:txBody>
      </p:sp>
      <p:sp>
        <p:nvSpPr>
          <p:cNvPr id="17430" name="Text Box 22"/>
          <p:cNvSpPr txBox="1">
            <a:spLocks noChangeArrowheads="1"/>
          </p:cNvSpPr>
          <p:nvPr/>
        </p:nvSpPr>
        <p:spPr bwMode="auto">
          <a:xfrm>
            <a:off x="7315200" y="2667000"/>
            <a:ext cx="30489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/>
              <a:t>K</a:t>
            </a:r>
          </a:p>
        </p:txBody>
      </p:sp>
      <p:sp>
        <p:nvSpPr>
          <p:cNvPr id="17431" name="Text Box 23"/>
          <p:cNvSpPr txBox="1">
            <a:spLocks noChangeArrowheads="1"/>
          </p:cNvSpPr>
          <p:nvPr/>
        </p:nvSpPr>
        <p:spPr bwMode="auto">
          <a:xfrm>
            <a:off x="5943600" y="2667000"/>
            <a:ext cx="30489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/>
              <a:t>K</a:t>
            </a:r>
          </a:p>
        </p:txBody>
      </p:sp>
      <p:sp>
        <p:nvSpPr>
          <p:cNvPr id="17432" name="Text Box 24"/>
          <p:cNvSpPr txBox="1">
            <a:spLocks noChangeArrowheads="1"/>
          </p:cNvSpPr>
          <p:nvPr/>
        </p:nvSpPr>
        <p:spPr bwMode="auto">
          <a:xfrm>
            <a:off x="4572000" y="2667000"/>
            <a:ext cx="30489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/>
              <a:t>K</a:t>
            </a:r>
          </a:p>
        </p:txBody>
      </p:sp>
      <p:sp>
        <p:nvSpPr>
          <p:cNvPr id="17433" name="Oval 25"/>
          <p:cNvSpPr>
            <a:spLocks noChangeArrowheads="1"/>
          </p:cNvSpPr>
          <p:nvPr/>
        </p:nvSpPr>
        <p:spPr bwMode="auto">
          <a:xfrm>
            <a:off x="2286000" y="1295401"/>
            <a:ext cx="642938" cy="606425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7434" name="Oval 26"/>
          <p:cNvSpPr>
            <a:spLocks noChangeArrowheads="1"/>
          </p:cNvSpPr>
          <p:nvPr/>
        </p:nvSpPr>
        <p:spPr bwMode="auto">
          <a:xfrm>
            <a:off x="2286000" y="2593976"/>
            <a:ext cx="642938" cy="606425"/>
          </a:xfrm>
          <a:prstGeom prst="ellipse">
            <a:avLst/>
          </a:prstGeom>
          <a:solidFill>
            <a:srgbClr val="CC99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cxnSp>
        <p:nvCxnSpPr>
          <p:cNvPr id="17435" name="AutoShape 27"/>
          <p:cNvCxnSpPr>
            <a:cxnSpLocks noChangeShapeType="1"/>
            <a:stCxn id="17433" idx="4"/>
            <a:endCxn id="17434" idx="0"/>
          </p:cNvCxnSpPr>
          <p:nvPr/>
        </p:nvCxnSpPr>
        <p:spPr bwMode="auto">
          <a:xfrm>
            <a:off x="2606675" y="1901825"/>
            <a:ext cx="0" cy="692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7436" name="AutoShape 28"/>
          <p:cNvCxnSpPr>
            <a:cxnSpLocks noChangeShapeType="1"/>
          </p:cNvCxnSpPr>
          <p:nvPr/>
        </p:nvCxnSpPr>
        <p:spPr bwMode="auto">
          <a:xfrm>
            <a:off x="2971800" y="1600200"/>
            <a:ext cx="381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7437" name="Oval 29"/>
          <p:cNvSpPr>
            <a:spLocks noChangeArrowheads="1"/>
          </p:cNvSpPr>
          <p:nvPr/>
        </p:nvSpPr>
        <p:spPr bwMode="auto">
          <a:xfrm>
            <a:off x="9220200" y="1295401"/>
            <a:ext cx="642938" cy="606425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7438" name="Oval 30"/>
          <p:cNvSpPr>
            <a:spLocks noChangeArrowheads="1"/>
          </p:cNvSpPr>
          <p:nvPr/>
        </p:nvSpPr>
        <p:spPr bwMode="auto">
          <a:xfrm>
            <a:off x="9220200" y="2593976"/>
            <a:ext cx="642938" cy="606425"/>
          </a:xfrm>
          <a:prstGeom prst="ellipse">
            <a:avLst/>
          </a:prstGeom>
          <a:solidFill>
            <a:srgbClr val="CC99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cxnSp>
        <p:nvCxnSpPr>
          <p:cNvPr id="17439" name="AutoShape 31"/>
          <p:cNvCxnSpPr>
            <a:cxnSpLocks noChangeShapeType="1"/>
            <a:stCxn id="17437" idx="4"/>
            <a:endCxn id="17438" idx="0"/>
          </p:cNvCxnSpPr>
          <p:nvPr/>
        </p:nvCxnSpPr>
        <p:spPr bwMode="auto">
          <a:xfrm>
            <a:off x="9540875" y="1901825"/>
            <a:ext cx="0" cy="692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7440" name="AutoShape 32"/>
          <p:cNvCxnSpPr>
            <a:cxnSpLocks noChangeShapeType="1"/>
            <a:endCxn id="17437" idx="2"/>
          </p:cNvCxnSpPr>
          <p:nvPr/>
        </p:nvCxnSpPr>
        <p:spPr bwMode="auto">
          <a:xfrm flipV="1">
            <a:off x="8915400" y="1598614"/>
            <a:ext cx="30480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7441" name="Text Box 33"/>
          <p:cNvSpPr txBox="1">
            <a:spLocks noChangeArrowheads="1"/>
          </p:cNvSpPr>
          <p:nvPr/>
        </p:nvSpPr>
        <p:spPr bwMode="auto">
          <a:xfrm>
            <a:off x="2362200" y="1371600"/>
            <a:ext cx="2888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/>
              <a:t>S</a:t>
            </a:r>
          </a:p>
        </p:txBody>
      </p:sp>
      <p:sp>
        <p:nvSpPr>
          <p:cNvPr id="17442" name="Text Box 34"/>
          <p:cNvSpPr txBox="1">
            <a:spLocks noChangeArrowheads="1"/>
          </p:cNvSpPr>
          <p:nvPr/>
        </p:nvSpPr>
        <p:spPr bwMode="auto">
          <a:xfrm>
            <a:off x="2362200" y="2667000"/>
            <a:ext cx="30489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/>
              <a:t>K</a:t>
            </a:r>
          </a:p>
        </p:txBody>
      </p:sp>
      <p:sp>
        <p:nvSpPr>
          <p:cNvPr id="17443" name="Text Box 35"/>
          <p:cNvSpPr txBox="1">
            <a:spLocks noChangeArrowheads="1"/>
          </p:cNvSpPr>
          <p:nvPr/>
        </p:nvSpPr>
        <p:spPr bwMode="auto">
          <a:xfrm>
            <a:off x="9372600" y="1371600"/>
            <a:ext cx="2888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/>
              <a:t>S</a:t>
            </a:r>
          </a:p>
        </p:txBody>
      </p:sp>
      <p:sp>
        <p:nvSpPr>
          <p:cNvPr id="17444" name="Text Box 36"/>
          <p:cNvSpPr txBox="1">
            <a:spLocks noChangeArrowheads="1"/>
          </p:cNvSpPr>
          <p:nvPr/>
        </p:nvSpPr>
        <p:spPr bwMode="auto">
          <a:xfrm>
            <a:off x="9372600" y="2667000"/>
            <a:ext cx="30489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/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168445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4"/>
          <p:cNvSpPr>
            <a:spLocks noGrp="1" noChangeArrowheads="1"/>
          </p:cNvSpPr>
          <p:nvPr>
            <p:ph idx="1"/>
          </p:nvPr>
        </p:nvSpPr>
        <p:spPr>
          <a:xfrm>
            <a:off x="1298591" y="3707509"/>
            <a:ext cx="7124541" cy="2222237"/>
          </a:xfrm>
        </p:spPr>
        <p:txBody>
          <a:bodyPr>
            <a:normAutofit fontScale="92500"/>
          </a:bodyPr>
          <a:lstStyle/>
          <a:p>
            <a:r>
              <a:rPr lang="en-US" sz="2800" dirty="0"/>
              <a:t>{</a:t>
            </a:r>
            <a:r>
              <a:rPr lang="en-US" sz="2800" i="1" dirty="0"/>
              <a:t>S, K</a:t>
            </a:r>
            <a:r>
              <a:rPr lang="en-US" sz="2800" dirty="0"/>
              <a:t>, </a:t>
            </a:r>
            <a:r>
              <a:rPr lang="en-US" sz="2800" dirty="0">
                <a:latin typeface="Symbol" pitchFamily="18" charset="2"/>
              </a:rPr>
              <a:t>P, </a:t>
            </a:r>
            <a:r>
              <a:rPr lang="en-US" sz="2800" i="1" dirty="0">
                <a:latin typeface="Symbol" pitchFamily="18" charset="2"/>
              </a:rPr>
              <a:t>A, B</a:t>
            </a:r>
            <a:r>
              <a:rPr lang="en-US" sz="2800" dirty="0">
                <a:latin typeface="Symbol" pitchFamily="18" charset="2"/>
              </a:rPr>
              <a:t>} </a:t>
            </a:r>
            <a:endParaRPr lang="en-US" sz="2800" b="1" i="1" dirty="0"/>
          </a:p>
          <a:p>
            <a:r>
              <a:rPr lang="en-US" sz="2800" dirty="0"/>
              <a:t> </a:t>
            </a:r>
            <a:r>
              <a:rPr lang="en-US" sz="2800" dirty="0">
                <a:latin typeface="Symbol" pitchFamily="18" charset="2"/>
              </a:rPr>
              <a:t>P = {</a:t>
            </a:r>
            <a:r>
              <a:rPr lang="en-US" sz="2800" dirty="0" smtClean="0">
                <a:latin typeface="Symbol" pitchFamily="18" charset="2"/>
              </a:rPr>
              <a:t>p</a:t>
            </a:r>
            <a:r>
              <a:rPr lang="en-US" sz="2800" baseline="-25000" dirty="0" smtClean="0">
                <a:latin typeface="Symbol" pitchFamily="18" charset="2"/>
              </a:rPr>
              <a:t>i</a:t>
            </a:r>
            <a:r>
              <a:rPr lang="en-US" sz="2800" dirty="0" smtClean="0">
                <a:latin typeface="Symbol" pitchFamily="18" charset="2"/>
              </a:rPr>
              <a:t>}</a:t>
            </a:r>
            <a:r>
              <a:rPr lang="ru-RU" sz="2800" dirty="0" smtClean="0">
                <a:latin typeface="Symbol" pitchFamily="18" charset="2"/>
              </a:rPr>
              <a:t> </a:t>
            </a:r>
            <a:r>
              <a:rPr lang="ru-RU" sz="2800" dirty="0" smtClean="0"/>
              <a:t>вероятность начальных состояний</a:t>
            </a:r>
            <a:endParaRPr lang="en-US" sz="2800" dirty="0"/>
          </a:p>
          <a:p>
            <a:r>
              <a:rPr lang="en-US" sz="2800" i="1" dirty="0"/>
              <a:t>A </a:t>
            </a:r>
            <a:r>
              <a:rPr lang="en-US" sz="2800" dirty="0"/>
              <a:t>= {</a:t>
            </a:r>
            <a:r>
              <a:rPr lang="en-US" sz="2800" dirty="0" err="1"/>
              <a:t>a</a:t>
            </a:r>
            <a:r>
              <a:rPr lang="en-US" sz="2800" i="1" baseline="-25000" dirty="0" err="1"/>
              <a:t>ij</a:t>
            </a:r>
            <a:r>
              <a:rPr lang="en-US" sz="2800" dirty="0"/>
              <a:t>} </a:t>
            </a:r>
            <a:r>
              <a:rPr lang="ru-RU" sz="2800" dirty="0" smtClean="0"/>
              <a:t>вероятности переходов</a:t>
            </a:r>
            <a:endParaRPr lang="en-US" sz="2800" dirty="0"/>
          </a:p>
          <a:p>
            <a:r>
              <a:rPr lang="en-US" sz="2800" i="1" dirty="0"/>
              <a:t>B</a:t>
            </a:r>
            <a:r>
              <a:rPr lang="en-US" sz="2800" dirty="0"/>
              <a:t> = {</a:t>
            </a:r>
            <a:r>
              <a:rPr lang="en-US" sz="2800" dirty="0" err="1"/>
              <a:t>b</a:t>
            </a:r>
            <a:r>
              <a:rPr lang="en-US" sz="2800" i="1" baseline="-25000" dirty="0" err="1"/>
              <a:t>ik</a:t>
            </a:r>
            <a:r>
              <a:rPr lang="en-US" sz="2800" dirty="0" smtClean="0"/>
              <a:t>}</a:t>
            </a:r>
            <a:r>
              <a:rPr lang="ru-RU" sz="2800" dirty="0" smtClean="0"/>
              <a:t> вероятности наблюдаемых состояний</a:t>
            </a:r>
            <a:endParaRPr lang="en-US" sz="2800" i="1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7772400" cy="1143000"/>
          </a:xfrm>
        </p:spPr>
        <p:txBody>
          <a:bodyPr/>
          <a:lstStyle/>
          <a:p>
            <a:r>
              <a:rPr lang="en-US" b="1"/>
              <a:t>HMM Formalism</a:t>
            </a:r>
          </a:p>
        </p:txBody>
      </p:sp>
      <p:grpSp>
        <p:nvGrpSpPr>
          <p:cNvPr id="20485" name="Group 5"/>
          <p:cNvGrpSpPr>
            <a:grpSpLocks/>
          </p:cNvGrpSpPr>
          <p:nvPr/>
        </p:nvGrpSpPr>
        <p:grpSpPr bwMode="auto">
          <a:xfrm>
            <a:off x="3810001" y="1295400"/>
            <a:ext cx="4683125" cy="1905000"/>
            <a:chOff x="1082" y="480"/>
            <a:chExt cx="3334" cy="1550"/>
          </a:xfrm>
        </p:grpSpPr>
        <p:sp>
          <p:nvSpPr>
            <p:cNvPr id="20486" name="Oval 6"/>
            <p:cNvSpPr>
              <a:spLocks noChangeArrowheads="1"/>
            </p:cNvSpPr>
            <p:nvPr/>
          </p:nvSpPr>
          <p:spPr bwMode="auto">
            <a:xfrm>
              <a:off x="1536" y="480"/>
              <a:ext cx="458" cy="494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0487" name="Oval 7"/>
            <p:cNvSpPr>
              <a:spLocks noChangeArrowheads="1"/>
            </p:cNvSpPr>
            <p:nvPr/>
          </p:nvSpPr>
          <p:spPr bwMode="auto">
            <a:xfrm>
              <a:off x="1536" y="1536"/>
              <a:ext cx="458" cy="494"/>
            </a:xfrm>
            <a:prstGeom prst="ellipse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0488" name="Oval 8"/>
            <p:cNvSpPr>
              <a:spLocks noChangeArrowheads="1"/>
            </p:cNvSpPr>
            <p:nvPr/>
          </p:nvSpPr>
          <p:spPr bwMode="auto">
            <a:xfrm>
              <a:off x="2520" y="480"/>
              <a:ext cx="458" cy="494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0489" name="Oval 9"/>
            <p:cNvSpPr>
              <a:spLocks noChangeArrowheads="1"/>
            </p:cNvSpPr>
            <p:nvPr/>
          </p:nvSpPr>
          <p:spPr bwMode="auto">
            <a:xfrm>
              <a:off x="2520" y="1536"/>
              <a:ext cx="458" cy="494"/>
            </a:xfrm>
            <a:prstGeom prst="ellipse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0490" name="Oval 10"/>
            <p:cNvSpPr>
              <a:spLocks noChangeArrowheads="1"/>
            </p:cNvSpPr>
            <p:nvPr/>
          </p:nvSpPr>
          <p:spPr bwMode="auto">
            <a:xfrm>
              <a:off x="3504" y="480"/>
              <a:ext cx="458" cy="494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0491" name="Oval 11"/>
            <p:cNvSpPr>
              <a:spLocks noChangeArrowheads="1"/>
            </p:cNvSpPr>
            <p:nvPr/>
          </p:nvSpPr>
          <p:spPr bwMode="auto">
            <a:xfrm>
              <a:off x="3504" y="1536"/>
              <a:ext cx="458" cy="494"/>
            </a:xfrm>
            <a:prstGeom prst="ellipse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cxnSp>
          <p:nvCxnSpPr>
            <p:cNvPr id="20492" name="AutoShape 12"/>
            <p:cNvCxnSpPr>
              <a:cxnSpLocks noChangeShapeType="1"/>
              <a:stCxn id="20486" idx="4"/>
              <a:endCxn id="20487" idx="0"/>
            </p:cNvCxnSpPr>
            <p:nvPr/>
          </p:nvCxnSpPr>
          <p:spPr bwMode="auto">
            <a:xfrm>
              <a:off x="1765" y="974"/>
              <a:ext cx="0" cy="5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493" name="AutoShape 13"/>
            <p:cNvCxnSpPr>
              <a:cxnSpLocks noChangeShapeType="1"/>
              <a:stCxn id="20488" idx="4"/>
              <a:endCxn id="20489" idx="0"/>
            </p:cNvCxnSpPr>
            <p:nvPr/>
          </p:nvCxnSpPr>
          <p:spPr bwMode="auto">
            <a:xfrm>
              <a:off x="2749" y="974"/>
              <a:ext cx="0" cy="5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494" name="AutoShape 14"/>
            <p:cNvCxnSpPr>
              <a:cxnSpLocks noChangeShapeType="1"/>
              <a:stCxn id="20490" idx="4"/>
              <a:endCxn id="20491" idx="0"/>
            </p:cNvCxnSpPr>
            <p:nvPr/>
          </p:nvCxnSpPr>
          <p:spPr bwMode="auto">
            <a:xfrm>
              <a:off x="3733" y="974"/>
              <a:ext cx="0" cy="5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495" name="AutoShape 15"/>
            <p:cNvCxnSpPr>
              <a:cxnSpLocks noChangeShapeType="1"/>
              <a:stCxn id="20486" idx="6"/>
              <a:endCxn id="20488" idx="2"/>
            </p:cNvCxnSpPr>
            <p:nvPr/>
          </p:nvCxnSpPr>
          <p:spPr bwMode="auto">
            <a:xfrm>
              <a:off x="1994" y="727"/>
              <a:ext cx="52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496" name="AutoShape 16"/>
            <p:cNvCxnSpPr>
              <a:cxnSpLocks noChangeShapeType="1"/>
              <a:stCxn id="20488" idx="6"/>
              <a:endCxn id="20490" idx="2"/>
            </p:cNvCxnSpPr>
            <p:nvPr/>
          </p:nvCxnSpPr>
          <p:spPr bwMode="auto">
            <a:xfrm>
              <a:off x="2978" y="727"/>
              <a:ext cx="52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497" name="AutoShape 17"/>
            <p:cNvCxnSpPr>
              <a:cxnSpLocks noChangeShapeType="1"/>
              <a:endCxn id="20486" idx="2"/>
            </p:cNvCxnSpPr>
            <p:nvPr/>
          </p:nvCxnSpPr>
          <p:spPr bwMode="auto">
            <a:xfrm>
              <a:off x="1082" y="727"/>
              <a:ext cx="45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498" name="AutoShape 18"/>
            <p:cNvCxnSpPr>
              <a:cxnSpLocks noChangeShapeType="1"/>
              <a:stCxn id="20490" idx="6"/>
            </p:cNvCxnSpPr>
            <p:nvPr/>
          </p:nvCxnSpPr>
          <p:spPr bwMode="auto">
            <a:xfrm>
              <a:off x="3962" y="727"/>
              <a:ext cx="45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20500" name="Text Box 20"/>
          <p:cNvSpPr txBox="1">
            <a:spLocks noChangeArrowheads="1"/>
          </p:cNvSpPr>
          <p:nvPr/>
        </p:nvSpPr>
        <p:spPr bwMode="auto">
          <a:xfrm>
            <a:off x="7924800" y="1219200"/>
            <a:ext cx="3177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/>
              <a:t>A</a:t>
            </a:r>
          </a:p>
        </p:txBody>
      </p:sp>
      <p:sp>
        <p:nvSpPr>
          <p:cNvPr id="20501" name="Text Box 21"/>
          <p:cNvSpPr txBox="1">
            <a:spLocks noChangeArrowheads="1"/>
          </p:cNvSpPr>
          <p:nvPr/>
        </p:nvSpPr>
        <p:spPr bwMode="auto">
          <a:xfrm>
            <a:off x="7162800" y="2057400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/>
              <a:t>B</a:t>
            </a:r>
          </a:p>
        </p:txBody>
      </p:sp>
      <p:sp>
        <p:nvSpPr>
          <p:cNvPr id="20502" name="Text Box 22"/>
          <p:cNvSpPr txBox="1">
            <a:spLocks noChangeArrowheads="1"/>
          </p:cNvSpPr>
          <p:nvPr/>
        </p:nvSpPr>
        <p:spPr bwMode="auto">
          <a:xfrm>
            <a:off x="6629400" y="1219200"/>
            <a:ext cx="3177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/>
              <a:t>A</a:t>
            </a:r>
          </a:p>
        </p:txBody>
      </p:sp>
      <p:sp>
        <p:nvSpPr>
          <p:cNvPr id="20503" name="Text Box 23"/>
          <p:cNvSpPr txBox="1">
            <a:spLocks noChangeArrowheads="1"/>
          </p:cNvSpPr>
          <p:nvPr/>
        </p:nvSpPr>
        <p:spPr bwMode="auto">
          <a:xfrm>
            <a:off x="5257800" y="1219200"/>
            <a:ext cx="3177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/>
              <a:t>A</a:t>
            </a:r>
          </a:p>
        </p:txBody>
      </p:sp>
      <p:sp>
        <p:nvSpPr>
          <p:cNvPr id="20504" name="Text Box 24"/>
          <p:cNvSpPr txBox="1">
            <a:spLocks noChangeArrowheads="1"/>
          </p:cNvSpPr>
          <p:nvPr/>
        </p:nvSpPr>
        <p:spPr bwMode="auto">
          <a:xfrm>
            <a:off x="3886200" y="1219200"/>
            <a:ext cx="3177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/>
              <a:t>A</a:t>
            </a:r>
          </a:p>
        </p:txBody>
      </p:sp>
      <p:sp>
        <p:nvSpPr>
          <p:cNvPr id="20505" name="Text Box 25"/>
          <p:cNvSpPr txBox="1">
            <a:spLocks noChangeArrowheads="1"/>
          </p:cNvSpPr>
          <p:nvPr/>
        </p:nvSpPr>
        <p:spPr bwMode="auto">
          <a:xfrm>
            <a:off x="5791200" y="2057400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/>
              <a:t>B</a:t>
            </a:r>
          </a:p>
        </p:txBody>
      </p:sp>
      <p:sp>
        <p:nvSpPr>
          <p:cNvPr id="20506" name="Text Box 26"/>
          <p:cNvSpPr txBox="1">
            <a:spLocks noChangeArrowheads="1"/>
          </p:cNvSpPr>
          <p:nvPr/>
        </p:nvSpPr>
        <p:spPr bwMode="auto">
          <a:xfrm>
            <a:off x="4419600" y="2057400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/>
              <a:t>B</a:t>
            </a:r>
          </a:p>
        </p:txBody>
      </p:sp>
      <p:sp>
        <p:nvSpPr>
          <p:cNvPr id="20507" name="Text Box 27"/>
          <p:cNvSpPr txBox="1">
            <a:spLocks noChangeArrowheads="1"/>
          </p:cNvSpPr>
          <p:nvPr/>
        </p:nvSpPr>
        <p:spPr bwMode="auto">
          <a:xfrm>
            <a:off x="7315200" y="1371600"/>
            <a:ext cx="2888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/>
              <a:t>S</a:t>
            </a:r>
          </a:p>
        </p:txBody>
      </p:sp>
      <p:sp>
        <p:nvSpPr>
          <p:cNvPr id="20508" name="Text Box 28"/>
          <p:cNvSpPr txBox="1">
            <a:spLocks noChangeArrowheads="1"/>
          </p:cNvSpPr>
          <p:nvPr/>
        </p:nvSpPr>
        <p:spPr bwMode="auto">
          <a:xfrm>
            <a:off x="5943600" y="1371600"/>
            <a:ext cx="2888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/>
              <a:t>S</a:t>
            </a:r>
          </a:p>
        </p:txBody>
      </p:sp>
      <p:sp>
        <p:nvSpPr>
          <p:cNvPr id="20509" name="Text Box 29"/>
          <p:cNvSpPr txBox="1">
            <a:spLocks noChangeArrowheads="1"/>
          </p:cNvSpPr>
          <p:nvPr/>
        </p:nvSpPr>
        <p:spPr bwMode="auto">
          <a:xfrm>
            <a:off x="4572000" y="1371600"/>
            <a:ext cx="2888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/>
              <a:t>S</a:t>
            </a:r>
          </a:p>
        </p:txBody>
      </p:sp>
      <p:sp>
        <p:nvSpPr>
          <p:cNvPr id="20510" name="Text Box 30"/>
          <p:cNvSpPr txBox="1">
            <a:spLocks noChangeArrowheads="1"/>
          </p:cNvSpPr>
          <p:nvPr/>
        </p:nvSpPr>
        <p:spPr bwMode="auto">
          <a:xfrm>
            <a:off x="7315200" y="2667000"/>
            <a:ext cx="30489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/>
              <a:t>K</a:t>
            </a:r>
          </a:p>
        </p:txBody>
      </p:sp>
      <p:sp>
        <p:nvSpPr>
          <p:cNvPr id="20511" name="Text Box 31"/>
          <p:cNvSpPr txBox="1">
            <a:spLocks noChangeArrowheads="1"/>
          </p:cNvSpPr>
          <p:nvPr/>
        </p:nvSpPr>
        <p:spPr bwMode="auto">
          <a:xfrm>
            <a:off x="5943600" y="2667000"/>
            <a:ext cx="30489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/>
              <a:t>K</a:t>
            </a:r>
          </a:p>
        </p:txBody>
      </p:sp>
      <p:sp>
        <p:nvSpPr>
          <p:cNvPr id="20512" name="Text Box 32"/>
          <p:cNvSpPr txBox="1">
            <a:spLocks noChangeArrowheads="1"/>
          </p:cNvSpPr>
          <p:nvPr/>
        </p:nvSpPr>
        <p:spPr bwMode="auto">
          <a:xfrm>
            <a:off x="4572000" y="2667000"/>
            <a:ext cx="30489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/>
              <a:t>K</a:t>
            </a:r>
          </a:p>
        </p:txBody>
      </p:sp>
      <p:sp>
        <p:nvSpPr>
          <p:cNvPr id="20513" name="Oval 33"/>
          <p:cNvSpPr>
            <a:spLocks noChangeArrowheads="1"/>
          </p:cNvSpPr>
          <p:nvPr/>
        </p:nvSpPr>
        <p:spPr bwMode="auto">
          <a:xfrm>
            <a:off x="2286000" y="1295401"/>
            <a:ext cx="642938" cy="606425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0514" name="Oval 34"/>
          <p:cNvSpPr>
            <a:spLocks noChangeArrowheads="1"/>
          </p:cNvSpPr>
          <p:nvPr/>
        </p:nvSpPr>
        <p:spPr bwMode="auto">
          <a:xfrm>
            <a:off x="2286000" y="2593976"/>
            <a:ext cx="642938" cy="606425"/>
          </a:xfrm>
          <a:prstGeom prst="ellipse">
            <a:avLst/>
          </a:prstGeom>
          <a:solidFill>
            <a:srgbClr val="CC99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cxnSp>
        <p:nvCxnSpPr>
          <p:cNvPr id="20515" name="AutoShape 35"/>
          <p:cNvCxnSpPr>
            <a:cxnSpLocks noChangeShapeType="1"/>
            <a:stCxn id="20513" idx="4"/>
            <a:endCxn id="20514" idx="0"/>
          </p:cNvCxnSpPr>
          <p:nvPr/>
        </p:nvCxnSpPr>
        <p:spPr bwMode="auto">
          <a:xfrm>
            <a:off x="2606675" y="1901825"/>
            <a:ext cx="0" cy="692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516" name="AutoShape 36"/>
          <p:cNvCxnSpPr>
            <a:cxnSpLocks noChangeShapeType="1"/>
          </p:cNvCxnSpPr>
          <p:nvPr/>
        </p:nvCxnSpPr>
        <p:spPr bwMode="auto">
          <a:xfrm>
            <a:off x="2971800" y="1600200"/>
            <a:ext cx="381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0517" name="Oval 37"/>
          <p:cNvSpPr>
            <a:spLocks noChangeArrowheads="1"/>
          </p:cNvSpPr>
          <p:nvPr/>
        </p:nvSpPr>
        <p:spPr bwMode="auto">
          <a:xfrm>
            <a:off x="9220200" y="1295401"/>
            <a:ext cx="642938" cy="606425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0518" name="Oval 38"/>
          <p:cNvSpPr>
            <a:spLocks noChangeArrowheads="1"/>
          </p:cNvSpPr>
          <p:nvPr/>
        </p:nvSpPr>
        <p:spPr bwMode="auto">
          <a:xfrm>
            <a:off x="9220200" y="2593976"/>
            <a:ext cx="642938" cy="606425"/>
          </a:xfrm>
          <a:prstGeom prst="ellipse">
            <a:avLst/>
          </a:prstGeom>
          <a:solidFill>
            <a:srgbClr val="CC99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cxnSp>
        <p:nvCxnSpPr>
          <p:cNvPr id="20519" name="AutoShape 39"/>
          <p:cNvCxnSpPr>
            <a:cxnSpLocks noChangeShapeType="1"/>
            <a:stCxn id="20517" idx="4"/>
            <a:endCxn id="20518" idx="0"/>
          </p:cNvCxnSpPr>
          <p:nvPr/>
        </p:nvCxnSpPr>
        <p:spPr bwMode="auto">
          <a:xfrm>
            <a:off x="9540875" y="1901825"/>
            <a:ext cx="0" cy="692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520" name="AutoShape 40"/>
          <p:cNvCxnSpPr>
            <a:cxnSpLocks noChangeShapeType="1"/>
            <a:endCxn id="20517" idx="2"/>
          </p:cNvCxnSpPr>
          <p:nvPr/>
        </p:nvCxnSpPr>
        <p:spPr bwMode="auto">
          <a:xfrm flipV="1">
            <a:off x="8915400" y="1598614"/>
            <a:ext cx="30480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0521" name="Text Box 41"/>
          <p:cNvSpPr txBox="1">
            <a:spLocks noChangeArrowheads="1"/>
          </p:cNvSpPr>
          <p:nvPr/>
        </p:nvSpPr>
        <p:spPr bwMode="auto">
          <a:xfrm>
            <a:off x="2362200" y="1371600"/>
            <a:ext cx="2888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/>
              <a:t>S</a:t>
            </a:r>
          </a:p>
        </p:txBody>
      </p:sp>
      <p:sp>
        <p:nvSpPr>
          <p:cNvPr id="20522" name="Text Box 42"/>
          <p:cNvSpPr txBox="1">
            <a:spLocks noChangeArrowheads="1"/>
          </p:cNvSpPr>
          <p:nvPr/>
        </p:nvSpPr>
        <p:spPr bwMode="auto">
          <a:xfrm>
            <a:off x="2362200" y="2667000"/>
            <a:ext cx="30489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/>
              <a:t>K</a:t>
            </a:r>
          </a:p>
        </p:txBody>
      </p:sp>
      <p:sp>
        <p:nvSpPr>
          <p:cNvPr id="20523" name="Text Box 43"/>
          <p:cNvSpPr txBox="1">
            <a:spLocks noChangeArrowheads="1"/>
          </p:cNvSpPr>
          <p:nvPr/>
        </p:nvSpPr>
        <p:spPr bwMode="auto">
          <a:xfrm>
            <a:off x="9372600" y="1371600"/>
            <a:ext cx="2888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/>
              <a:t>S</a:t>
            </a:r>
          </a:p>
        </p:txBody>
      </p:sp>
      <p:sp>
        <p:nvSpPr>
          <p:cNvPr id="20524" name="Text Box 44"/>
          <p:cNvSpPr txBox="1">
            <a:spLocks noChangeArrowheads="1"/>
          </p:cNvSpPr>
          <p:nvPr/>
        </p:nvSpPr>
        <p:spPr bwMode="auto">
          <a:xfrm>
            <a:off x="9372600" y="2667000"/>
            <a:ext cx="30489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/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1979490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81992"/>
            <a:ext cx="10972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Проблемы:</a:t>
            </a:r>
          </a:p>
          <a:p>
            <a:r>
              <a:rPr lang="ru-RU" dirty="0"/>
              <a:t>оптимальное число грамматических значений (тегов)</a:t>
            </a:r>
          </a:p>
          <a:p>
            <a:r>
              <a:rPr lang="ru-RU" dirty="0"/>
              <a:t>как анализировать служебную лексику</a:t>
            </a:r>
          </a:p>
          <a:p>
            <a:r>
              <a:rPr lang="ru-RU" dirty="0"/>
              <a:t>как быть с грамматической омонимией</a:t>
            </a:r>
          </a:p>
        </p:txBody>
      </p:sp>
      <p:sp>
        <p:nvSpPr>
          <p:cNvPr id="153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146282" y="268721"/>
            <a:ext cx="8731682" cy="622300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ru-RU" altLang="en-US" sz="3600" dirty="0"/>
              <a:t>Лингвистические данные. Морфологическая аннотация</a:t>
            </a:r>
          </a:p>
        </p:txBody>
      </p:sp>
    </p:spTree>
    <p:extLst>
      <p:ext uri="{BB962C8B-B14F-4D97-AF65-F5344CB8AC3E}">
        <p14:creationId xmlns:p14="http://schemas.microsoft.com/office/powerpoint/2010/main" val="174369332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4"/>
          <p:cNvSpPr>
            <a:spLocks noGrp="1" noChangeArrowheads="1"/>
          </p:cNvSpPr>
          <p:nvPr>
            <p:ph idx="1"/>
          </p:nvPr>
        </p:nvSpPr>
        <p:spPr>
          <a:xfrm>
            <a:off x="803563" y="3678383"/>
            <a:ext cx="10972800" cy="2436090"/>
          </a:xfrm>
        </p:spPr>
        <p:txBody>
          <a:bodyPr>
            <a:normAutofit fontScale="85000" lnSpcReduction="10000"/>
          </a:bodyPr>
          <a:lstStyle/>
          <a:p>
            <a:r>
              <a:rPr lang="ru-RU" sz="2800" dirty="0" smtClean="0"/>
              <a:t>вычислить вероятность последовательности наблюдаемых состояний</a:t>
            </a:r>
            <a:endParaRPr lang="en-US" sz="2800" dirty="0"/>
          </a:p>
          <a:p>
            <a:r>
              <a:rPr lang="ru-RU" sz="2800" dirty="0" smtClean="0"/>
              <a:t>при условии, что дана некоторое последовательность наблюдаемых состояний, вычислить наиболее вероятную последовательность скрытых состояний</a:t>
            </a:r>
            <a:endParaRPr lang="en-US" sz="2800" dirty="0"/>
          </a:p>
          <a:p>
            <a:r>
              <a:rPr lang="ru-RU" dirty="0" smtClean="0"/>
              <a:t>если мы имеем некоторую цепочку наблюдаемых состояний и множество возможных моделей, как выбрать такую модель, которая наилучшим образом соответствует данным</a:t>
            </a:r>
            <a:r>
              <a:rPr lang="en-US" dirty="0" smtClean="0"/>
              <a:t>?</a:t>
            </a:r>
            <a:endParaRPr lang="en-US" sz="2800" b="1" i="1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265363" y="615"/>
            <a:ext cx="7772400" cy="1143000"/>
          </a:xfrm>
        </p:spPr>
        <p:txBody>
          <a:bodyPr/>
          <a:lstStyle/>
          <a:p>
            <a:r>
              <a:rPr lang="en-US" b="1" dirty="0"/>
              <a:t>Inference in an HMM</a:t>
            </a:r>
          </a:p>
        </p:txBody>
      </p:sp>
      <p:grpSp>
        <p:nvGrpSpPr>
          <p:cNvPr id="21509" name="Group 5"/>
          <p:cNvGrpSpPr>
            <a:grpSpLocks/>
          </p:cNvGrpSpPr>
          <p:nvPr/>
        </p:nvGrpSpPr>
        <p:grpSpPr bwMode="auto">
          <a:xfrm>
            <a:off x="3810001" y="1295400"/>
            <a:ext cx="4683125" cy="1905000"/>
            <a:chOff x="1082" y="480"/>
            <a:chExt cx="3334" cy="1550"/>
          </a:xfrm>
        </p:grpSpPr>
        <p:sp>
          <p:nvSpPr>
            <p:cNvPr id="21510" name="Oval 6"/>
            <p:cNvSpPr>
              <a:spLocks noChangeArrowheads="1"/>
            </p:cNvSpPr>
            <p:nvPr/>
          </p:nvSpPr>
          <p:spPr bwMode="auto">
            <a:xfrm>
              <a:off x="1536" y="480"/>
              <a:ext cx="458" cy="494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1511" name="Oval 7"/>
            <p:cNvSpPr>
              <a:spLocks noChangeArrowheads="1"/>
            </p:cNvSpPr>
            <p:nvPr/>
          </p:nvSpPr>
          <p:spPr bwMode="auto">
            <a:xfrm>
              <a:off x="1536" y="1536"/>
              <a:ext cx="458" cy="494"/>
            </a:xfrm>
            <a:prstGeom prst="ellipse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1512" name="Oval 8"/>
            <p:cNvSpPr>
              <a:spLocks noChangeArrowheads="1"/>
            </p:cNvSpPr>
            <p:nvPr/>
          </p:nvSpPr>
          <p:spPr bwMode="auto">
            <a:xfrm>
              <a:off x="2520" y="480"/>
              <a:ext cx="458" cy="494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1513" name="Oval 9"/>
            <p:cNvSpPr>
              <a:spLocks noChangeArrowheads="1"/>
            </p:cNvSpPr>
            <p:nvPr/>
          </p:nvSpPr>
          <p:spPr bwMode="auto">
            <a:xfrm>
              <a:off x="2520" y="1536"/>
              <a:ext cx="458" cy="494"/>
            </a:xfrm>
            <a:prstGeom prst="ellipse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1514" name="Oval 10"/>
            <p:cNvSpPr>
              <a:spLocks noChangeArrowheads="1"/>
            </p:cNvSpPr>
            <p:nvPr/>
          </p:nvSpPr>
          <p:spPr bwMode="auto">
            <a:xfrm>
              <a:off x="3504" y="480"/>
              <a:ext cx="458" cy="494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1515" name="Oval 11"/>
            <p:cNvSpPr>
              <a:spLocks noChangeArrowheads="1"/>
            </p:cNvSpPr>
            <p:nvPr/>
          </p:nvSpPr>
          <p:spPr bwMode="auto">
            <a:xfrm>
              <a:off x="3504" y="1536"/>
              <a:ext cx="458" cy="494"/>
            </a:xfrm>
            <a:prstGeom prst="ellipse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cxnSp>
          <p:nvCxnSpPr>
            <p:cNvPr id="21516" name="AutoShape 12"/>
            <p:cNvCxnSpPr>
              <a:cxnSpLocks noChangeShapeType="1"/>
              <a:stCxn id="21510" idx="4"/>
              <a:endCxn id="21511" idx="0"/>
            </p:cNvCxnSpPr>
            <p:nvPr/>
          </p:nvCxnSpPr>
          <p:spPr bwMode="auto">
            <a:xfrm>
              <a:off x="1765" y="974"/>
              <a:ext cx="0" cy="5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1517" name="AutoShape 13"/>
            <p:cNvCxnSpPr>
              <a:cxnSpLocks noChangeShapeType="1"/>
              <a:stCxn id="21512" idx="4"/>
              <a:endCxn id="21513" idx="0"/>
            </p:cNvCxnSpPr>
            <p:nvPr/>
          </p:nvCxnSpPr>
          <p:spPr bwMode="auto">
            <a:xfrm>
              <a:off x="2749" y="974"/>
              <a:ext cx="0" cy="5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1518" name="AutoShape 14"/>
            <p:cNvCxnSpPr>
              <a:cxnSpLocks noChangeShapeType="1"/>
              <a:stCxn id="21514" idx="4"/>
              <a:endCxn id="21515" idx="0"/>
            </p:cNvCxnSpPr>
            <p:nvPr/>
          </p:nvCxnSpPr>
          <p:spPr bwMode="auto">
            <a:xfrm>
              <a:off x="3733" y="974"/>
              <a:ext cx="0" cy="5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1519" name="AutoShape 15"/>
            <p:cNvCxnSpPr>
              <a:cxnSpLocks noChangeShapeType="1"/>
              <a:stCxn id="21510" idx="6"/>
              <a:endCxn id="21512" idx="2"/>
            </p:cNvCxnSpPr>
            <p:nvPr/>
          </p:nvCxnSpPr>
          <p:spPr bwMode="auto">
            <a:xfrm>
              <a:off x="1994" y="727"/>
              <a:ext cx="52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1520" name="AutoShape 16"/>
            <p:cNvCxnSpPr>
              <a:cxnSpLocks noChangeShapeType="1"/>
              <a:stCxn id="21512" idx="6"/>
              <a:endCxn id="21514" idx="2"/>
            </p:cNvCxnSpPr>
            <p:nvPr/>
          </p:nvCxnSpPr>
          <p:spPr bwMode="auto">
            <a:xfrm>
              <a:off x="2978" y="727"/>
              <a:ext cx="52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1521" name="AutoShape 17"/>
            <p:cNvCxnSpPr>
              <a:cxnSpLocks noChangeShapeType="1"/>
              <a:endCxn id="21510" idx="2"/>
            </p:cNvCxnSpPr>
            <p:nvPr/>
          </p:nvCxnSpPr>
          <p:spPr bwMode="auto">
            <a:xfrm>
              <a:off x="1082" y="727"/>
              <a:ext cx="45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1522" name="AutoShape 18"/>
            <p:cNvCxnSpPr>
              <a:cxnSpLocks noChangeShapeType="1"/>
              <a:stCxn id="21514" idx="6"/>
            </p:cNvCxnSpPr>
            <p:nvPr/>
          </p:nvCxnSpPr>
          <p:spPr bwMode="auto">
            <a:xfrm>
              <a:off x="3962" y="727"/>
              <a:ext cx="45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21523" name="Oval 19"/>
          <p:cNvSpPr>
            <a:spLocks noChangeArrowheads="1"/>
          </p:cNvSpPr>
          <p:nvPr/>
        </p:nvSpPr>
        <p:spPr bwMode="auto">
          <a:xfrm>
            <a:off x="2286000" y="1295401"/>
            <a:ext cx="642938" cy="606425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1524" name="Oval 20"/>
          <p:cNvSpPr>
            <a:spLocks noChangeArrowheads="1"/>
          </p:cNvSpPr>
          <p:nvPr/>
        </p:nvSpPr>
        <p:spPr bwMode="auto">
          <a:xfrm>
            <a:off x="2286000" y="2593976"/>
            <a:ext cx="642938" cy="606425"/>
          </a:xfrm>
          <a:prstGeom prst="ellipse">
            <a:avLst/>
          </a:prstGeom>
          <a:solidFill>
            <a:srgbClr val="CC99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cxnSp>
        <p:nvCxnSpPr>
          <p:cNvPr id="21525" name="AutoShape 21"/>
          <p:cNvCxnSpPr>
            <a:cxnSpLocks noChangeShapeType="1"/>
            <a:stCxn id="21523" idx="4"/>
            <a:endCxn id="21524" idx="0"/>
          </p:cNvCxnSpPr>
          <p:nvPr/>
        </p:nvCxnSpPr>
        <p:spPr bwMode="auto">
          <a:xfrm>
            <a:off x="2606675" y="1901825"/>
            <a:ext cx="0" cy="692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526" name="AutoShape 22"/>
          <p:cNvCxnSpPr>
            <a:cxnSpLocks noChangeShapeType="1"/>
          </p:cNvCxnSpPr>
          <p:nvPr/>
        </p:nvCxnSpPr>
        <p:spPr bwMode="auto">
          <a:xfrm>
            <a:off x="2971800" y="1600200"/>
            <a:ext cx="381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1528" name="Oval 24"/>
          <p:cNvSpPr>
            <a:spLocks noChangeArrowheads="1"/>
          </p:cNvSpPr>
          <p:nvPr/>
        </p:nvSpPr>
        <p:spPr bwMode="auto">
          <a:xfrm>
            <a:off x="9220200" y="1295401"/>
            <a:ext cx="642938" cy="606425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1529" name="Oval 25"/>
          <p:cNvSpPr>
            <a:spLocks noChangeArrowheads="1"/>
          </p:cNvSpPr>
          <p:nvPr/>
        </p:nvSpPr>
        <p:spPr bwMode="auto">
          <a:xfrm>
            <a:off x="9220200" y="2593976"/>
            <a:ext cx="642938" cy="606425"/>
          </a:xfrm>
          <a:prstGeom prst="ellipse">
            <a:avLst/>
          </a:prstGeom>
          <a:solidFill>
            <a:srgbClr val="CC99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cxnSp>
        <p:nvCxnSpPr>
          <p:cNvPr id="21530" name="AutoShape 26"/>
          <p:cNvCxnSpPr>
            <a:cxnSpLocks noChangeShapeType="1"/>
            <a:stCxn id="21528" idx="4"/>
            <a:endCxn id="21529" idx="0"/>
          </p:cNvCxnSpPr>
          <p:nvPr/>
        </p:nvCxnSpPr>
        <p:spPr bwMode="auto">
          <a:xfrm>
            <a:off x="9540875" y="1901825"/>
            <a:ext cx="0" cy="692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531" name="AutoShape 27"/>
          <p:cNvCxnSpPr>
            <a:cxnSpLocks noChangeShapeType="1"/>
            <a:endCxn id="21528" idx="2"/>
          </p:cNvCxnSpPr>
          <p:nvPr/>
        </p:nvCxnSpPr>
        <p:spPr bwMode="auto">
          <a:xfrm flipV="1">
            <a:off x="8915400" y="1598614"/>
            <a:ext cx="30480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25649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1" name="Object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6841650"/>
              </p:ext>
            </p:extLst>
          </p:nvPr>
        </p:nvGraphicFramePr>
        <p:xfrm>
          <a:off x="3186112" y="3495499"/>
          <a:ext cx="4586288" cy="9077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Equation" r:id="rId3" imgW="1638000" imgH="431640" progId="Equation.3">
                  <p:embed/>
                </p:oleObj>
              </mc:Choice>
              <mc:Fallback>
                <p:oleObj name="Equation" r:id="rId3" imgW="1638000" imgH="431640" progId="Equation.3">
                  <p:embed/>
                  <p:pic>
                    <p:nvPicPr>
                      <p:cNvPr id="2253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6112" y="3495499"/>
                        <a:ext cx="4586288" cy="907701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62" name="Rectangle 34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7772400" cy="1143000"/>
          </a:xfrm>
          <a:noFill/>
          <a:ln/>
        </p:spPr>
        <p:txBody>
          <a:bodyPr/>
          <a:lstStyle/>
          <a:p>
            <a:r>
              <a:rPr lang="en-US" b="1"/>
              <a:t>Decoding</a:t>
            </a:r>
          </a:p>
        </p:txBody>
      </p:sp>
      <p:sp>
        <p:nvSpPr>
          <p:cNvPr id="22534" name="Oval 6"/>
          <p:cNvSpPr>
            <a:spLocks noChangeArrowheads="1"/>
          </p:cNvSpPr>
          <p:nvPr/>
        </p:nvSpPr>
        <p:spPr bwMode="auto">
          <a:xfrm>
            <a:off x="4448175" y="1295401"/>
            <a:ext cx="642938" cy="606425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2535" name="Oval 7"/>
          <p:cNvSpPr>
            <a:spLocks noChangeArrowheads="1"/>
          </p:cNvSpPr>
          <p:nvPr/>
        </p:nvSpPr>
        <p:spPr bwMode="auto">
          <a:xfrm>
            <a:off x="4448175" y="2593976"/>
            <a:ext cx="642938" cy="606425"/>
          </a:xfrm>
          <a:prstGeom prst="ellipse">
            <a:avLst/>
          </a:prstGeom>
          <a:solidFill>
            <a:srgbClr val="CC99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2536" name="Oval 8"/>
          <p:cNvSpPr>
            <a:spLocks noChangeArrowheads="1"/>
          </p:cNvSpPr>
          <p:nvPr/>
        </p:nvSpPr>
        <p:spPr bwMode="auto">
          <a:xfrm>
            <a:off x="5829301" y="1295401"/>
            <a:ext cx="644525" cy="606425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2537" name="Oval 9"/>
          <p:cNvSpPr>
            <a:spLocks noChangeArrowheads="1"/>
          </p:cNvSpPr>
          <p:nvPr/>
        </p:nvSpPr>
        <p:spPr bwMode="auto">
          <a:xfrm>
            <a:off x="5829301" y="2593976"/>
            <a:ext cx="644525" cy="606425"/>
          </a:xfrm>
          <a:prstGeom prst="ellipse">
            <a:avLst/>
          </a:prstGeom>
          <a:solidFill>
            <a:srgbClr val="CC99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2538" name="Oval 10"/>
          <p:cNvSpPr>
            <a:spLocks noChangeArrowheads="1"/>
          </p:cNvSpPr>
          <p:nvPr/>
        </p:nvSpPr>
        <p:spPr bwMode="auto">
          <a:xfrm>
            <a:off x="7212014" y="1295401"/>
            <a:ext cx="642937" cy="606425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2539" name="Oval 11"/>
          <p:cNvSpPr>
            <a:spLocks noChangeArrowheads="1"/>
          </p:cNvSpPr>
          <p:nvPr/>
        </p:nvSpPr>
        <p:spPr bwMode="auto">
          <a:xfrm>
            <a:off x="7212014" y="2593976"/>
            <a:ext cx="642937" cy="606425"/>
          </a:xfrm>
          <a:prstGeom prst="ellipse">
            <a:avLst/>
          </a:prstGeom>
          <a:solidFill>
            <a:srgbClr val="CC99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cxnSp>
        <p:nvCxnSpPr>
          <p:cNvPr id="22540" name="AutoShape 12"/>
          <p:cNvCxnSpPr>
            <a:cxnSpLocks noChangeShapeType="1"/>
            <a:stCxn id="22534" idx="4"/>
            <a:endCxn id="22535" idx="0"/>
          </p:cNvCxnSpPr>
          <p:nvPr/>
        </p:nvCxnSpPr>
        <p:spPr bwMode="auto">
          <a:xfrm>
            <a:off x="4768850" y="1901825"/>
            <a:ext cx="0" cy="692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541" name="AutoShape 13"/>
          <p:cNvCxnSpPr>
            <a:cxnSpLocks noChangeShapeType="1"/>
            <a:stCxn id="22536" idx="4"/>
            <a:endCxn id="22537" idx="0"/>
          </p:cNvCxnSpPr>
          <p:nvPr/>
        </p:nvCxnSpPr>
        <p:spPr bwMode="auto">
          <a:xfrm>
            <a:off x="6151563" y="1901825"/>
            <a:ext cx="0" cy="692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542" name="AutoShape 14"/>
          <p:cNvCxnSpPr>
            <a:cxnSpLocks noChangeShapeType="1"/>
            <a:stCxn id="22538" idx="4"/>
            <a:endCxn id="22539" idx="0"/>
          </p:cNvCxnSpPr>
          <p:nvPr/>
        </p:nvCxnSpPr>
        <p:spPr bwMode="auto">
          <a:xfrm>
            <a:off x="7534275" y="1901825"/>
            <a:ext cx="0" cy="692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543" name="AutoShape 15"/>
          <p:cNvCxnSpPr>
            <a:cxnSpLocks noChangeShapeType="1"/>
            <a:stCxn id="22534" idx="6"/>
            <a:endCxn id="22536" idx="2"/>
          </p:cNvCxnSpPr>
          <p:nvPr/>
        </p:nvCxnSpPr>
        <p:spPr bwMode="auto">
          <a:xfrm>
            <a:off x="5091114" y="1598613"/>
            <a:ext cx="738187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544" name="AutoShape 16"/>
          <p:cNvCxnSpPr>
            <a:cxnSpLocks noChangeShapeType="1"/>
            <a:stCxn id="22536" idx="6"/>
            <a:endCxn id="22538" idx="2"/>
          </p:cNvCxnSpPr>
          <p:nvPr/>
        </p:nvCxnSpPr>
        <p:spPr bwMode="auto">
          <a:xfrm>
            <a:off x="6473825" y="1598613"/>
            <a:ext cx="73818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545" name="AutoShape 17"/>
          <p:cNvCxnSpPr>
            <a:cxnSpLocks noChangeShapeType="1"/>
            <a:endCxn id="22534" idx="2"/>
          </p:cNvCxnSpPr>
          <p:nvPr/>
        </p:nvCxnSpPr>
        <p:spPr bwMode="auto">
          <a:xfrm>
            <a:off x="3810001" y="1598613"/>
            <a:ext cx="6381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546" name="AutoShape 18"/>
          <p:cNvCxnSpPr>
            <a:cxnSpLocks noChangeShapeType="1"/>
            <a:stCxn id="22538" idx="6"/>
          </p:cNvCxnSpPr>
          <p:nvPr/>
        </p:nvCxnSpPr>
        <p:spPr bwMode="auto">
          <a:xfrm>
            <a:off x="7854951" y="1598613"/>
            <a:ext cx="6381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2547" name="Oval 19"/>
          <p:cNvSpPr>
            <a:spLocks noChangeArrowheads="1"/>
          </p:cNvSpPr>
          <p:nvPr/>
        </p:nvSpPr>
        <p:spPr bwMode="auto">
          <a:xfrm>
            <a:off x="2286000" y="1295401"/>
            <a:ext cx="642938" cy="606425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2548" name="Oval 20"/>
          <p:cNvSpPr>
            <a:spLocks noChangeArrowheads="1"/>
          </p:cNvSpPr>
          <p:nvPr/>
        </p:nvSpPr>
        <p:spPr bwMode="auto">
          <a:xfrm>
            <a:off x="2286000" y="2593976"/>
            <a:ext cx="642938" cy="606425"/>
          </a:xfrm>
          <a:prstGeom prst="ellipse">
            <a:avLst/>
          </a:prstGeom>
          <a:solidFill>
            <a:srgbClr val="CC99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cxnSp>
        <p:nvCxnSpPr>
          <p:cNvPr id="22549" name="AutoShape 21"/>
          <p:cNvCxnSpPr>
            <a:cxnSpLocks noChangeShapeType="1"/>
            <a:stCxn id="22547" idx="4"/>
            <a:endCxn id="22548" idx="0"/>
          </p:cNvCxnSpPr>
          <p:nvPr/>
        </p:nvCxnSpPr>
        <p:spPr bwMode="auto">
          <a:xfrm>
            <a:off x="2606675" y="1901825"/>
            <a:ext cx="0" cy="692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555" name="AutoShape 27"/>
          <p:cNvCxnSpPr>
            <a:cxnSpLocks noChangeShapeType="1"/>
          </p:cNvCxnSpPr>
          <p:nvPr/>
        </p:nvCxnSpPr>
        <p:spPr bwMode="auto">
          <a:xfrm>
            <a:off x="2971800" y="1600200"/>
            <a:ext cx="381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pSp>
        <p:nvGrpSpPr>
          <p:cNvPr id="22578" name="Group 50"/>
          <p:cNvGrpSpPr>
            <a:grpSpLocks/>
          </p:cNvGrpSpPr>
          <p:nvPr/>
        </p:nvGrpSpPr>
        <p:grpSpPr bwMode="auto">
          <a:xfrm>
            <a:off x="8915400" y="1295400"/>
            <a:ext cx="947738" cy="1905000"/>
            <a:chOff x="4656" y="816"/>
            <a:chExt cx="597" cy="1200"/>
          </a:xfrm>
        </p:grpSpPr>
        <p:sp>
          <p:nvSpPr>
            <p:cNvPr id="22551" name="Oval 23"/>
            <p:cNvSpPr>
              <a:spLocks noChangeArrowheads="1"/>
            </p:cNvSpPr>
            <p:nvPr/>
          </p:nvSpPr>
          <p:spPr bwMode="auto">
            <a:xfrm>
              <a:off x="4848" y="816"/>
              <a:ext cx="405" cy="382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2552" name="Oval 24"/>
            <p:cNvSpPr>
              <a:spLocks noChangeArrowheads="1"/>
            </p:cNvSpPr>
            <p:nvPr/>
          </p:nvSpPr>
          <p:spPr bwMode="auto">
            <a:xfrm>
              <a:off x="4848" y="1634"/>
              <a:ext cx="405" cy="382"/>
            </a:xfrm>
            <a:prstGeom prst="ellipse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cxnSp>
          <p:nvCxnSpPr>
            <p:cNvPr id="22553" name="AutoShape 25"/>
            <p:cNvCxnSpPr>
              <a:cxnSpLocks noChangeShapeType="1"/>
              <a:stCxn id="22551" idx="4"/>
              <a:endCxn id="22552" idx="0"/>
            </p:cNvCxnSpPr>
            <p:nvPr/>
          </p:nvCxnSpPr>
          <p:spPr bwMode="auto">
            <a:xfrm>
              <a:off x="5050" y="1198"/>
              <a:ext cx="0" cy="43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2554" name="AutoShape 26"/>
            <p:cNvCxnSpPr>
              <a:cxnSpLocks noChangeShapeType="1"/>
              <a:endCxn id="22551" idx="2"/>
            </p:cNvCxnSpPr>
            <p:nvPr/>
          </p:nvCxnSpPr>
          <p:spPr bwMode="auto">
            <a:xfrm flipV="1">
              <a:off x="4656" y="1007"/>
              <a:ext cx="192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22556" name="Text Box 28"/>
            <p:cNvSpPr txBox="1">
              <a:spLocks noChangeArrowheads="1"/>
            </p:cNvSpPr>
            <p:nvPr/>
          </p:nvSpPr>
          <p:spPr bwMode="auto">
            <a:xfrm>
              <a:off x="4896" y="1634"/>
              <a:ext cx="23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i="1"/>
                <a:t>o</a:t>
              </a:r>
              <a:r>
                <a:rPr lang="en-US" i="1" baseline="-25000"/>
                <a:t>T</a:t>
              </a:r>
              <a:endParaRPr lang="en-US" i="1"/>
            </a:p>
          </p:txBody>
        </p:sp>
      </p:grpSp>
      <p:sp>
        <p:nvSpPr>
          <p:cNvPr id="22557" name="Text Box 29"/>
          <p:cNvSpPr txBox="1">
            <a:spLocks noChangeArrowheads="1"/>
          </p:cNvSpPr>
          <p:nvPr/>
        </p:nvSpPr>
        <p:spPr bwMode="auto">
          <a:xfrm>
            <a:off x="2362200" y="2593975"/>
            <a:ext cx="3818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/>
              <a:t>o</a:t>
            </a:r>
            <a:r>
              <a:rPr lang="en-US" i="1" baseline="-25000"/>
              <a:t>1</a:t>
            </a:r>
            <a:endParaRPr lang="en-US" i="1"/>
          </a:p>
        </p:txBody>
      </p:sp>
      <p:sp>
        <p:nvSpPr>
          <p:cNvPr id="22558" name="Text Box 30"/>
          <p:cNvSpPr txBox="1">
            <a:spLocks noChangeArrowheads="1"/>
          </p:cNvSpPr>
          <p:nvPr/>
        </p:nvSpPr>
        <p:spPr bwMode="auto">
          <a:xfrm>
            <a:off x="5943600" y="2593975"/>
            <a:ext cx="3545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/>
              <a:t>o</a:t>
            </a:r>
            <a:r>
              <a:rPr lang="en-US" i="1" baseline="-25000"/>
              <a:t>t</a:t>
            </a:r>
            <a:endParaRPr lang="en-US" i="1"/>
          </a:p>
        </p:txBody>
      </p:sp>
      <p:sp>
        <p:nvSpPr>
          <p:cNvPr id="22559" name="Text Box 31"/>
          <p:cNvSpPr txBox="1">
            <a:spLocks noChangeArrowheads="1"/>
          </p:cNvSpPr>
          <p:nvPr/>
        </p:nvSpPr>
        <p:spPr bwMode="auto">
          <a:xfrm>
            <a:off x="4495800" y="2593975"/>
            <a:ext cx="47961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/>
              <a:t>o</a:t>
            </a:r>
            <a:r>
              <a:rPr lang="en-US" i="1" baseline="-25000"/>
              <a:t>t-1</a:t>
            </a:r>
            <a:endParaRPr lang="en-US" i="1"/>
          </a:p>
        </p:txBody>
      </p:sp>
      <p:sp>
        <p:nvSpPr>
          <p:cNvPr id="22560" name="Text Box 32"/>
          <p:cNvSpPr txBox="1">
            <a:spLocks noChangeArrowheads="1"/>
          </p:cNvSpPr>
          <p:nvPr/>
        </p:nvSpPr>
        <p:spPr bwMode="auto">
          <a:xfrm>
            <a:off x="7239000" y="2593975"/>
            <a:ext cx="5100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/>
              <a:t>o</a:t>
            </a:r>
            <a:r>
              <a:rPr lang="en-US" i="1" baseline="-25000"/>
              <a:t>t+1</a:t>
            </a:r>
            <a:endParaRPr lang="en-US" i="1"/>
          </a:p>
        </p:txBody>
      </p:sp>
      <p:sp>
        <p:nvSpPr>
          <p:cNvPr id="22561" name="Text Box 33"/>
          <p:cNvSpPr txBox="1">
            <a:spLocks noChangeArrowheads="1"/>
          </p:cNvSpPr>
          <p:nvPr/>
        </p:nvSpPr>
        <p:spPr bwMode="auto">
          <a:xfrm>
            <a:off x="2227263" y="4555776"/>
            <a:ext cx="7635875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ru-RU" sz="2800" dirty="0" smtClean="0"/>
              <a:t>Дана последовательность и модель</a:t>
            </a:r>
          </a:p>
          <a:p>
            <a:r>
              <a:rPr lang="ru-RU" sz="2800" dirty="0" smtClean="0"/>
              <a:t>Нужно вычислить вероятность наблюдаемой последовательности при данной модели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5517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 eaLnBrk="1" hangingPunct="1">
              <a:buNone/>
              <a:defRPr/>
            </a:pPr>
            <a:r>
              <a:rPr lang="ru-RU" dirty="0" smtClean="0"/>
              <a:t>В задаче морфологической разметки: </a:t>
            </a:r>
          </a:p>
          <a:p>
            <a:pPr marL="400050" lvl="1" indent="0">
              <a:buNone/>
              <a:defRPr/>
            </a:pPr>
            <a:r>
              <a:rPr lang="ru-RU" dirty="0" smtClean="0"/>
              <a:t>скрытые состояния – грамматические теги, наблюдаемые состояния - словоформы</a:t>
            </a:r>
            <a:endParaRPr lang="en-US" dirty="0" smtClean="0"/>
          </a:p>
          <a:p>
            <a:pPr eaLnBrk="1" hangingPunct="1">
              <a:defRPr/>
            </a:pPr>
            <a:endParaRPr lang="ru-RU" sz="2800" dirty="0" smtClean="0"/>
          </a:p>
          <a:p>
            <a:pPr eaLnBrk="1" hangingPunct="1">
              <a:defRPr/>
            </a:pPr>
            <a:r>
              <a:rPr lang="ru-RU" sz="2800" dirty="0" smtClean="0"/>
              <a:t>Где </a:t>
            </a:r>
            <a:r>
              <a:rPr lang="ru-RU" sz="2800" dirty="0"/>
              <a:t>брать вероятности</a:t>
            </a:r>
            <a:r>
              <a:rPr lang="en-US" sz="2800" dirty="0"/>
              <a:t>?</a:t>
            </a:r>
            <a:endParaRPr lang="ru-RU" sz="2800" dirty="0"/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ru-RU" sz="3200" dirty="0"/>
              <a:t>оценить по обучающему корпусу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ru-RU" sz="3200" dirty="0"/>
              <a:t>формула условной вероятности </a:t>
            </a:r>
          </a:p>
          <a:p>
            <a:pPr lvl="2" eaLnBrk="1" hangingPunct="1">
              <a:buFont typeface="Symbol" panose="05050102010706020507" pitchFamily="18" charset="2"/>
              <a:buChar char="Þ"/>
              <a:defRPr/>
            </a:pPr>
            <a:r>
              <a:rPr lang="ru-RU" dirty="0"/>
              <a:t> </a:t>
            </a:r>
            <a:r>
              <a:rPr lang="ru-RU" sz="2400" dirty="0"/>
              <a:t>вероятности каждого тега отдельно</a:t>
            </a:r>
          </a:p>
          <a:p>
            <a:pPr lvl="2" eaLnBrk="1" hangingPunct="1">
              <a:buFont typeface="Symbol" panose="05050102010706020507" pitchFamily="18" charset="2"/>
              <a:buChar char="Þ"/>
              <a:defRPr/>
            </a:pPr>
            <a:r>
              <a:rPr lang="ru-RU" sz="2400" dirty="0"/>
              <a:t> вероятности </a:t>
            </a:r>
            <a:r>
              <a:rPr lang="ru-RU" sz="2400" dirty="0" err="1"/>
              <a:t>биграм</a:t>
            </a:r>
            <a:endParaRPr lang="ru-RU" sz="2400" dirty="0"/>
          </a:p>
          <a:p>
            <a:pPr lvl="2" eaLnBrk="1" hangingPunct="1">
              <a:buFont typeface="Symbol" panose="05050102010706020507" pitchFamily="18" charset="2"/>
              <a:buChar char="Þ"/>
              <a:defRPr/>
            </a:pPr>
            <a:r>
              <a:rPr lang="ru-RU" sz="2400" dirty="0"/>
              <a:t> если учитывать вероятности при условии цепочки из двух тегов, то вероятность </a:t>
            </a:r>
            <a:r>
              <a:rPr lang="ru-RU" sz="2400" dirty="0" err="1"/>
              <a:t>триграм</a:t>
            </a:r>
            <a:endParaRPr lang="ru-RU" sz="2400" dirty="0"/>
          </a:p>
        </p:txBody>
      </p:sp>
      <p:sp>
        <p:nvSpPr>
          <p:cNvPr id="66563" name="Rectangle 5"/>
          <p:cNvSpPr>
            <a:spLocks noRot="1" noChangeArrowheads="1"/>
          </p:cNvSpPr>
          <p:nvPr/>
        </p:nvSpPr>
        <p:spPr bwMode="auto">
          <a:xfrm>
            <a:off x="2629622" y="-136814"/>
            <a:ext cx="8229600" cy="1366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3600" dirty="0">
                <a:latin typeface="+mj-lt"/>
              </a:rPr>
              <a:t>Морфологическая разметка. </a:t>
            </a:r>
            <a:br>
              <a:rPr lang="ru-RU" altLang="en-US" sz="3600" dirty="0">
                <a:latin typeface="+mj-lt"/>
              </a:rPr>
            </a:br>
            <a:r>
              <a:rPr lang="ru-RU" altLang="en-US" sz="3600" dirty="0">
                <a:latin typeface="+mj-lt"/>
              </a:rPr>
              <a:t>Марковская модель</a:t>
            </a:r>
          </a:p>
        </p:txBody>
      </p:sp>
    </p:spTree>
    <p:extLst>
      <p:ext uri="{BB962C8B-B14F-4D97-AF65-F5344CB8AC3E}">
        <p14:creationId xmlns:p14="http://schemas.microsoft.com/office/powerpoint/2010/main" val="514231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ru-RU" dirty="0"/>
              <a:t>Допущение </a:t>
            </a:r>
            <a:r>
              <a:rPr lang="ru-RU" dirty="0" smtClean="0"/>
              <a:t>1:</a:t>
            </a:r>
            <a:endParaRPr lang="ru-RU" dirty="0"/>
          </a:p>
          <a:p>
            <a:pPr lvl="1">
              <a:defRPr/>
            </a:pPr>
            <a:r>
              <a:rPr lang="ru-RU" dirty="0"/>
              <a:t>Вероятность увидеть некоторый грамматический тег зависит только от предыдущего тега (не зависит непосредственно от других тегов в предложении)</a:t>
            </a:r>
          </a:p>
          <a:p>
            <a:pPr lvl="1">
              <a:defRPr/>
            </a:pPr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2247900" y="80964"/>
            <a:ext cx="7886700" cy="993775"/>
          </a:xfrm>
        </p:spPr>
        <p:txBody>
          <a:bodyPr/>
          <a:lstStyle/>
          <a:p>
            <a:pPr>
              <a:defRPr/>
            </a:pPr>
            <a:r>
              <a:rPr lang="ru-RU" dirty="0"/>
              <a:t>Скрытые </a:t>
            </a:r>
            <a:r>
              <a:rPr lang="ru-RU" dirty="0" err="1"/>
              <a:t>марковские</a:t>
            </a:r>
            <a:r>
              <a:rPr lang="ru-RU" dirty="0"/>
              <a:t> модели</a:t>
            </a:r>
            <a:endParaRPr lang="en-US" dirty="0"/>
          </a:p>
        </p:txBody>
      </p:sp>
      <p:pic>
        <p:nvPicPr>
          <p:cNvPr id="55300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4513" y="3099990"/>
            <a:ext cx="4136400" cy="1299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Прямоугольник 3"/>
          <p:cNvSpPr>
            <a:spLocks noChangeArrowheads="1"/>
          </p:cNvSpPr>
          <p:nvPr/>
        </p:nvSpPr>
        <p:spPr bwMode="auto">
          <a:xfrm>
            <a:off x="1794741" y="4088694"/>
            <a:ext cx="7731124" cy="1672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r>
              <a:rPr lang="ru-RU" altLang="en-US" sz="2800" dirty="0"/>
              <a:t>Но:</a:t>
            </a:r>
          </a:p>
          <a:p>
            <a:pPr algn="ctr"/>
            <a:r>
              <a:rPr lang="ru-RU" altLang="en-US" sz="2800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Вася</a:t>
            </a:r>
            <a:r>
              <a:rPr lang="en-US" altLang="en-US" sz="2800" i="1" baseline="-25000" dirty="0">
                <a:latin typeface="Calibri Light" panose="020F0302020204030204" pitchFamily="34" charset="0"/>
                <a:cs typeface="Calibri Light" panose="020F0302020204030204" pitchFamily="34" charset="0"/>
              </a:rPr>
              <a:t>[</a:t>
            </a:r>
            <a:r>
              <a:rPr lang="en-US" altLang="en-US" sz="2800" i="1" baseline="-25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m,sg</a:t>
            </a:r>
            <a:r>
              <a:rPr lang="en-US" altLang="en-US" sz="2800" i="1" baseline="-25000" dirty="0">
                <a:latin typeface="Calibri Light" panose="020F0302020204030204" pitchFamily="34" charset="0"/>
                <a:cs typeface="Calibri Light" panose="020F0302020204030204" pitchFamily="34" charset="0"/>
              </a:rPr>
              <a:t>]</a:t>
            </a:r>
            <a:r>
              <a:rPr lang="ru-RU" altLang="en-US" sz="2800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 пришел первым</a:t>
            </a:r>
            <a:r>
              <a:rPr lang="en-US" altLang="en-US" sz="2800" i="1" baseline="-25000" dirty="0">
                <a:latin typeface="Calibri Light" panose="020F0302020204030204" pitchFamily="34" charset="0"/>
                <a:cs typeface="Calibri Light" panose="020F0302020204030204" pitchFamily="34" charset="0"/>
              </a:rPr>
              <a:t> [</a:t>
            </a:r>
            <a:r>
              <a:rPr lang="en-US" altLang="en-US" sz="2800" i="1" baseline="-25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m,sg</a:t>
            </a:r>
            <a:r>
              <a:rPr lang="en-US" altLang="en-US" sz="2800" i="1" baseline="-250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]</a:t>
            </a:r>
            <a:endParaRPr lang="ru-RU" altLang="en-US" sz="2800" i="1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endParaRPr lang="ru-RU" altLang="en-US" sz="2800" i="1" baseline="-25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r>
              <a:rPr lang="ru-RU" altLang="en-US" sz="28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существуют дальние связи</a:t>
            </a:r>
            <a:r>
              <a:rPr lang="ru-RU" altLang="en-US" sz="2800" i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endParaRPr lang="en-US" altLang="en-US" sz="2800" i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109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None/>
              <a:defRPr/>
            </a:pPr>
            <a:r>
              <a:rPr lang="ru-RU" dirty="0" smtClean="0"/>
              <a:t>В задаче морфологической разметки: </a:t>
            </a:r>
          </a:p>
          <a:p>
            <a:pPr marL="400050" lvl="1" indent="0">
              <a:buNone/>
              <a:defRPr/>
            </a:pPr>
            <a:r>
              <a:rPr lang="ru-RU" dirty="0" smtClean="0"/>
              <a:t>скрытые состояния – грамматические теги, </a:t>
            </a:r>
          </a:p>
          <a:p>
            <a:pPr marL="400050" lvl="1" indent="0">
              <a:buNone/>
              <a:defRPr/>
            </a:pPr>
            <a:r>
              <a:rPr lang="ru-RU" dirty="0" smtClean="0"/>
              <a:t>наблюдаемые состояния - словоформы</a:t>
            </a:r>
            <a:endParaRPr lang="en-US" dirty="0" smtClean="0"/>
          </a:p>
          <a:p>
            <a:pPr>
              <a:defRPr/>
            </a:pPr>
            <a:r>
              <a:rPr lang="ru-RU" sz="2800" dirty="0" smtClean="0"/>
              <a:t>вероятности переходов – вероятности увидеть тег </a:t>
            </a:r>
            <a:r>
              <a:rPr lang="en-US" sz="2800" i="1" dirty="0" err="1" smtClean="0"/>
              <a:t>t</a:t>
            </a:r>
            <a:r>
              <a:rPr lang="en-US" sz="2800" i="1" baseline="-25000" dirty="0" err="1" smtClean="0"/>
              <a:t>i</a:t>
            </a:r>
            <a:r>
              <a:rPr lang="en-US" sz="2800" i="1" baseline="-25000" dirty="0" smtClean="0"/>
              <a:t> </a:t>
            </a:r>
            <a:r>
              <a:rPr lang="en-US" sz="2800" i="1" dirty="0" smtClean="0"/>
              <a:t> </a:t>
            </a:r>
            <a:r>
              <a:rPr lang="ru-RU" sz="2800" dirty="0" smtClean="0"/>
              <a:t>при условии, что предыдущи</a:t>
            </a:r>
            <a:r>
              <a:rPr lang="ru-RU" dirty="0" smtClean="0"/>
              <a:t>й</a:t>
            </a:r>
            <a:r>
              <a:rPr lang="ru-RU" sz="2800" dirty="0" smtClean="0"/>
              <a:t> тег был</a:t>
            </a:r>
            <a:r>
              <a:rPr lang="en-US" sz="2800" dirty="0" smtClean="0"/>
              <a:t> </a:t>
            </a:r>
            <a:r>
              <a:rPr lang="en-US" i="1" dirty="0" smtClean="0"/>
              <a:t>t</a:t>
            </a:r>
            <a:r>
              <a:rPr lang="en-US" i="1" baseline="-25000" dirty="0" smtClean="0"/>
              <a:t>i-1</a:t>
            </a:r>
            <a:r>
              <a:rPr lang="en-US" i="1" dirty="0"/>
              <a:t> </a:t>
            </a:r>
            <a:r>
              <a:rPr lang="ru-RU" sz="2800" dirty="0" smtClean="0"/>
              <a:t>(предыдущие теги были </a:t>
            </a:r>
            <a:r>
              <a:rPr lang="en-US" i="1" dirty="0" err="1" smtClean="0"/>
              <a:t>t</a:t>
            </a:r>
            <a:r>
              <a:rPr lang="en-US" i="1" baseline="-25000" dirty="0" err="1" smtClean="0"/>
              <a:t>i</a:t>
            </a:r>
            <a:r>
              <a:rPr lang="en-US" i="1" baseline="-25000" dirty="0" smtClean="0"/>
              <a:t>-k </a:t>
            </a:r>
            <a:r>
              <a:rPr lang="ru-RU" i="1" dirty="0" smtClean="0"/>
              <a:t>…</a:t>
            </a:r>
            <a:r>
              <a:rPr lang="en-US" i="1" dirty="0" smtClean="0"/>
              <a:t>t</a:t>
            </a:r>
            <a:r>
              <a:rPr lang="en-US" i="1" baseline="-25000" dirty="0" smtClean="0"/>
              <a:t>i-1</a:t>
            </a:r>
            <a:r>
              <a:rPr lang="ru-RU" sz="2800" dirty="0" smtClean="0"/>
              <a:t>)</a:t>
            </a:r>
            <a:r>
              <a:rPr lang="en-US" sz="2800" dirty="0" smtClean="0"/>
              <a:t> (P(</a:t>
            </a:r>
            <a:r>
              <a:rPr lang="en-US" i="1" dirty="0" smtClean="0"/>
              <a:t>t</a:t>
            </a:r>
            <a:r>
              <a:rPr lang="en-US" i="1" baseline="-25000" dirty="0" smtClean="0"/>
              <a:t>i</a:t>
            </a:r>
            <a:r>
              <a:rPr lang="en-US" dirty="0" smtClean="0"/>
              <a:t>|</a:t>
            </a:r>
            <a:r>
              <a:rPr lang="en-US" i="1" dirty="0" smtClean="0"/>
              <a:t>t</a:t>
            </a:r>
            <a:r>
              <a:rPr lang="en-US" i="1" baseline="-25000" dirty="0" smtClean="0"/>
              <a:t>i-1</a:t>
            </a:r>
            <a:r>
              <a:rPr lang="en-US" sz="2800" dirty="0" smtClean="0"/>
              <a:t>))</a:t>
            </a:r>
            <a:endParaRPr lang="ru-RU" sz="2800" i="1" dirty="0" smtClean="0"/>
          </a:p>
          <a:p>
            <a:pPr>
              <a:defRPr/>
            </a:pPr>
            <a:r>
              <a:rPr lang="ru-RU" dirty="0" smtClean="0">
                <a:solidFill>
                  <a:schemeClr val="bg1">
                    <a:lumMod val="75000"/>
                  </a:schemeClr>
                </a:solidFill>
              </a:rPr>
              <a:t>вероятность наблюдаемого состояния – вероятность увидеть словоформу </a:t>
            </a:r>
            <a:r>
              <a:rPr lang="en-US" i="1" dirty="0" err="1">
                <a:solidFill>
                  <a:schemeClr val="bg1">
                    <a:lumMod val="75000"/>
                  </a:schemeClr>
                </a:solidFill>
              </a:rPr>
              <a:t>w</a:t>
            </a:r>
            <a:r>
              <a:rPr lang="en-US" i="1" baseline="-25000" dirty="0" err="1" smtClean="0">
                <a:solidFill>
                  <a:schemeClr val="bg1">
                    <a:lumMod val="75000"/>
                  </a:schemeClr>
                </a:solidFill>
              </a:rPr>
              <a:t>i</a:t>
            </a:r>
            <a:r>
              <a:rPr lang="en-US" i="1" baseline="-25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ru-RU" i="1" baseline="-25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bg1">
                    <a:lumMod val="75000"/>
                  </a:schemeClr>
                </a:solidFill>
              </a:rPr>
              <a:t>при условии, что тег </a:t>
            </a:r>
            <a:r>
              <a:rPr lang="en-US" i="1" dirty="0" err="1" smtClean="0">
                <a:solidFill>
                  <a:schemeClr val="bg1">
                    <a:lumMod val="75000"/>
                  </a:schemeClr>
                </a:solidFill>
              </a:rPr>
              <a:t>t</a:t>
            </a:r>
            <a:r>
              <a:rPr lang="en-US" i="1" baseline="-25000" dirty="0" err="1" smtClean="0">
                <a:solidFill>
                  <a:schemeClr val="bg1">
                    <a:lumMod val="75000"/>
                  </a:schemeClr>
                </a:solidFill>
              </a:rPr>
              <a:t>i</a:t>
            </a:r>
            <a:r>
              <a:rPr lang="ru-RU" i="1" baseline="-25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ru-RU" i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</a:t>
            </a:r>
            <a:r>
              <a:rPr lang="ru-RU" dirty="0" smtClean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en-US" i="1" dirty="0" err="1" smtClean="0">
                <a:solidFill>
                  <a:schemeClr val="bg1">
                    <a:lumMod val="75000"/>
                  </a:schemeClr>
                </a:solidFill>
              </a:rPr>
              <a:t>w</a:t>
            </a:r>
            <a:r>
              <a:rPr lang="en-US" i="1" baseline="-25000" dirty="0" err="1" smtClean="0">
                <a:solidFill>
                  <a:schemeClr val="bg1">
                    <a:lumMod val="75000"/>
                  </a:schemeClr>
                </a:solidFill>
              </a:rPr>
              <a:t>i</a:t>
            </a:r>
            <a:r>
              <a:rPr lang="en-US" i="1" baseline="-25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|</a:t>
            </a:r>
            <a:r>
              <a:rPr lang="en-US" i="1" dirty="0" err="1" smtClean="0">
                <a:solidFill>
                  <a:schemeClr val="bg1">
                    <a:lumMod val="75000"/>
                  </a:schemeClr>
                </a:solidFill>
              </a:rPr>
              <a:t>t</a:t>
            </a:r>
            <a:r>
              <a:rPr lang="en-US" i="1" baseline="-25000" dirty="0" err="1" smtClean="0">
                <a:solidFill>
                  <a:schemeClr val="bg1">
                    <a:lumMod val="75000"/>
                  </a:schemeClr>
                </a:solidFill>
              </a:rPr>
              <a:t>i</a:t>
            </a:r>
            <a:r>
              <a:rPr lang="ru-RU" dirty="0" smtClean="0">
                <a:solidFill>
                  <a:schemeClr val="bg1">
                    <a:lumMod val="75000"/>
                  </a:schemeClr>
                </a:solidFill>
              </a:rPr>
              <a:t>))</a:t>
            </a:r>
            <a:endParaRPr lang="ru-RU" sz="28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6563" name="Rectangle 5"/>
          <p:cNvSpPr>
            <a:spLocks noRot="1" noChangeArrowheads="1"/>
          </p:cNvSpPr>
          <p:nvPr/>
        </p:nvSpPr>
        <p:spPr bwMode="auto">
          <a:xfrm>
            <a:off x="2629622" y="-136814"/>
            <a:ext cx="8229600" cy="1366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3600" dirty="0">
                <a:latin typeface="+mj-lt"/>
              </a:rPr>
              <a:t>Морфологическая разметка. </a:t>
            </a:r>
            <a:br>
              <a:rPr lang="ru-RU" altLang="en-US" sz="3600" dirty="0">
                <a:latin typeface="+mj-lt"/>
              </a:rPr>
            </a:br>
            <a:r>
              <a:rPr lang="ru-RU" altLang="en-US" sz="3600" dirty="0">
                <a:latin typeface="+mj-lt"/>
              </a:rPr>
              <a:t>Марковская модель</a:t>
            </a:r>
          </a:p>
        </p:txBody>
      </p:sp>
    </p:spTree>
    <p:extLst>
      <p:ext uri="{BB962C8B-B14F-4D97-AF65-F5344CB8AC3E}">
        <p14:creationId xmlns:p14="http://schemas.microsoft.com/office/powerpoint/2010/main" val="223328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2373313" y="-196850"/>
            <a:ext cx="8675687" cy="14398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ru-RU" altLang="en-US" sz="3600" dirty="0"/>
              <a:t>Скрытые </a:t>
            </a:r>
            <a:r>
              <a:rPr lang="ru-RU" altLang="en-US" sz="3600" dirty="0" err="1"/>
              <a:t>марковские</a:t>
            </a:r>
            <a:r>
              <a:rPr lang="ru-RU" altLang="en-US" sz="3600" dirty="0"/>
              <a:t> модели</a:t>
            </a:r>
            <a:br>
              <a:rPr lang="ru-RU" altLang="en-US" sz="3600" dirty="0"/>
            </a:br>
            <a:r>
              <a:rPr lang="ru-RU" altLang="en-US" sz="3600" dirty="0"/>
              <a:t>Условная вероятность</a:t>
            </a: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402358" y="1337829"/>
            <a:ext cx="11048423" cy="4522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bg1">
                  <a:lumMod val="20000"/>
                  <a:lumOff val="80000"/>
                </a:schemeClr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ru-RU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Условная вероятность:</a:t>
            </a:r>
            <a:endParaRPr lang="en-US" sz="2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spcBef>
                <a:spcPct val="20000"/>
              </a:spcBef>
              <a:buClr>
                <a:schemeClr val="bg1">
                  <a:lumMod val="20000"/>
                  <a:lumOff val="80000"/>
                </a:schemeClr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P(A | B) = P(B &amp; A) / P(B) </a:t>
            </a:r>
          </a:p>
          <a:p>
            <a:pPr>
              <a:spcBef>
                <a:spcPct val="20000"/>
              </a:spcBef>
              <a:buClr>
                <a:schemeClr val="bg1">
                  <a:lumMod val="20000"/>
                  <a:lumOff val="80000"/>
                </a:schemeClr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ru-RU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Например,</a:t>
            </a:r>
          </a:p>
          <a:p>
            <a:pPr>
              <a:spcBef>
                <a:spcPct val="20000"/>
              </a:spcBef>
              <a:buClr>
                <a:schemeClr val="bg1">
                  <a:lumMod val="20000"/>
                  <a:lumOff val="80000"/>
                </a:schemeClr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ru-RU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А – событие: встретить в тексте сущ., В - встретить в тексте прилагательное</a:t>
            </a:r>
          </a:p>
          <a:p>
            <a:pPr>
              <a:spcBef>
                <a:spcPct val="20000"/>
              </a:spcBef>
              <a:buClr>
                <a:schemeClr val="bg1">
                  <a:lumMod val="20000"/>
                  <a:lumOff val="80000"/>
                </a:schemeClr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ru-RU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А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|B</a:t>
            </a:r>
            <a:r>
              <a:rPr lang="ru-RU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– событие: встретить в тексте существительное при условии, что перед этим встретилось прилагательное</a:t>
            </a:r>
          </a:p>
          <a:p>
            <a:pPr>
              <a:spcBef>
                <a:spcPct val="20000"/>
              </a:spcBef>
              <a:buClr>
                <a:schemeClr val="bg1">
                  <a:lumMod val="20000"/>
                  <a:lumOff val="80000"/>
                </a:schemeClr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ru-RU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В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&amp;A – </a:t>
            </a:r>
            <a:r>
              <a:rPr lang="ru-RU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событие: встретить в тексте цепочку прилагательное + существительное</a:t>
            </a:r>
            <a:endParaRPr lang="en-US" sz="2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spcBef>
                <a:spcPct val="20000"/>
              </a:spcBef>
              <a:buClr>
                <a:schemeClr val="bg1">
                  <a:lumMod val="20000"/>
                  <a:lumOff val="80000"/>
                </a:schemeClr>
              </a:buClr>
              <a:buSzPct val="70000"/>
              <a:defRPr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9254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2840038" y="120073"/>
            <a:ext cx="8675687" cy="97054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rmAutofit fontScale="90000"/>
          </a:bodyPr>
          <a:lstStyle/>
          <a:p>
            <a:r>
              <a:rPr lang="ru-RU" altLang="en-US" sz="3600" dirty="0"/>
              <a:t>Скрытые марковские модели</a:t>
            </a:r>
            <a:br>
              <a:rPr lang="ru-RU" altLang="en-US" sz="3600" dirty="0"/>
            </a:br>
            <a:r>
              <a:rPr lang="ru-RU" altLang="en-US" sz="3600" dirty="0"/>
              <a:t>Условная вероятность</a:t>
            </a: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822037" y="1767321"/>
            <a:ext cx="10446328" cy="190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bg1">
                  <a:lumMod val="20000"/>
                  <a:lumOff val="80000"/>
                </a:schemeClr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ru-RU" sz="2400" dirty="0">
                <a:latin typeface="+mn-lt"/>
              </a:rPr>
              <a:t>Что вероятней</a:t>
            </a:r>
            <a:r>
              <a:rPr lang="en-US" sz="2400" dirty="0">
                <a:latin typeface="+mn-lt"/>
              </a:rPr>
              <a:t>?</a:t>
            </a:r>
          </a:p>
          <a:p>
            <a:pPr marL="914400" lvl="1" indent="-457200">
              <a:spcBef>
                <a:spcPct val="20000"/>
              </a:spcBef>
              <a:buClr>
                <a:schemeClr val="bg1">
                  <a:lumMod val="20000"/>
                  <a:lumOff val="80000"/>
                </a:schemeClr>
              </a:buClr>
              <a:buSzPct val="70000"/>
              <a:buFont typeface="Wingdings" panose="05000000000000000000" pitchFamily="2" charset="2"/>
              <a:buChar char="Ø"/>
              <a:defRPr/>
            </a:pPr>
            <a:r>
              <a:rPr lang="ru-RU" sz="2400" dirty="0">
                <a:latin typeface="+mn-lt"/>
              </a:rPr>
              <a:t>Встретить в тексте существительное при условии, что перед этим мы встретили прилагательное</a:t>
            </a:r>
            <a:r>
              <a:rPr lang="en-US" sz="2400" dirty="0">
                <a:latin typeface="+mn-lt"/>
              </a:rPr>
              <a:t>?</a:t>
            </a:r>
          </a:p>
          <a:p>
            <a:pPr marL="914400" lvl="1" indent="-457200">
              <a:spcBef>
                <a:spcPct val="20000"/>
              </a:spcBef>
              <a:buClr>
                <a:schemeClr val="bg1">
                  <a:lumMod val="20000"/>
                  <a:lumOff val="80000"/>
                </a:schemeClr>
              </a:buClr>
              <a:buSzPct val="70000"/>
              <a:buFont typeface="Wingdings" panose="05000000000000000000" pitchFamily="2" charset="2"/>
              <a:buChar char="Ø"/>
              <a:defRPr/>
            </a:pPr>
            <a:r>
              <a:rPr lang="ru-RU" sz="2400" dirty="0">
                <a:latin typeface="+mn-lt"/>
              </a:rPr>
              <a:t>Или встретить существительное, если перед этим встретили наречие</a:t>
            </a:r>
            <a:r>
              <a:rPr lang="en-US" sz="2400" dirty="0">
                <a:latin typeface="+mn-lt"/>
              </a:rPr>
              <a:t>?</a:t>
            </a:r>
            <a:endParaRPr lang="ru-RU" sz="2400" dirty="0">
              <a:latin typeface="+mn-lt"/>
            </a:endParaRPr>
          </a:p>
          <a:p>
            <a:pPr>
              <a:spcBef>
                <a:spcPct val="20000"/>
              </a:spcBef>
              <a:buClr>
                <a:schemeClr val="bg1">
                  <a:lumMod val="20000"/>
                  <a:lumOff val="80000"/>
                </a:schemeClr>
              </a:buClr>
              <a:buSzPct val="70000"/>
              <a:buFont typeface="Wingdings" panose="05000000000000000000" pitchFamily="2" charset="2"/>
              <a:buChar char="n"/>
              <a:defRPr/>
            </a:pPr>
            <a:endParaRPr lang="ru-RU" sz="2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spcBef>
                <a:spcPct val="20000"/>
              </a:spcBef>
              <a:buClr>
                <a:schemeClr val="bg1">
                  <a:lumMod val="20000"/>
                  <a:lumOff val="80000"/>
                </a:schemeClr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P(</a:t>
            </a:r>
            <a:r>
              <a:rPr lang="ru-RU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сущ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| </a:t>
            </a:r>
            <a:r>
              <a:rPr lang="ru-RU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прил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) = P(</a:t>
            </a:r>
            <a:r>
              <a:rPr lang="ru-RU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прил</a:t>
            </a:r>
            <a:r>
              <a:rPr lang="ru-RU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&amp; </a:t>
            </a:r>
            <a:r>
              <a:rPr lang="ru-RU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сущ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) / P(</a:t>
            </a:r>
            <a:r>
              <a:rPr lang="ru-RU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прил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) </a:t>
            </a:r>
            <a:endParaRPr lang="ru-RU" sz="2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spcBef>
                <a:spcPct val="20000"/>
              </a:spcBef>
              <a:buClr>
                <a:schemeClr val="hlink"/>
              </a:buClr>
              <a:buSzPct val="70000"/>
              <a:defRPr/>
            </a:pPr>
            <a:r>
              <a:rPr lang="ru-RU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= 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 341 041</a:t>
            </a:r>
            <a:r>
              <a:rPr lang="ru-RU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/</a:t>
            </a:r>
            <a:r>
              <a:rPr lang="ru-RU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506 691</a:t>
            </a:r>
            <a:r>
              <a:rPr lang="ru-RU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= 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0.67 </a:t>
            </a:r>
          </a:p>
          <a:p>
            <a:pPr>
              <a:spcBef>
                <a:spcPct val="20000"/>
              </a:spcBef>
              <a:buClr>
                <a:schemeClr val="bg1">
                  <a:lumMod val="20000"/>
                  <a:lumOff val="80000"/>
                </a:schemeClr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P(</a:t>
            </a:r>
            <a:r>
              <a:rPr lang="ru-RU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сущ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| </a:t>
            </a:r>
            <a:r>
              <a:rPr lang="ru-RU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наречие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) = P(</a:t>
            </a:r>
            <a:r>
              <a:rPr lang="ru-RU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наречие 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&amp; </a:t>
            </a:r>
            <a:r>
              <a:rPr lang="ru-RU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сущ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) / P(</a:t>
            </a:r>
            <a:r>
              <a:rPr lang="ru-RU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наречие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)</a:t>
            </a:r>
            <a:r>
              <a:rPr lang="ru-RU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= 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14 854/246 367 = 0.06 </a:t>
            </a:r>
            <a:endParaRPr lang="ru-RU" sz="2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spcBef>
                <a:spcPct val="20000"/>
              </a:spcBef>
              <a:buClr>
                <a:schemeClr val="hlink"/>
              </a:buClr>
              <a:buSzPct val="70000"/>
              <a:defRPr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81332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1" name="Text Box 3"/>
          <p:cNvSpPr txBox="1">
            <a:spLocks noChangeArrowheads="1"/>
          </p:cNvSpPr>
          <p:nvPr/>
        </p:nvSpPr>
        <p:spPr bwMode="auto">
          <a:xfrm>
            <a:off x="1992314" y="1412876"/>
            <a:ext cx="8351837" cy="3822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4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/>
            </a:pPr>
            <a:r>
              <a:rPr lang="ru-RU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</a:t>
            </a:r>
            <a:r>
              <a:rPr lang="ru-RU" sz="2400" dirty="0">
                <a:latin typeface="Times New Roman" pitchFamily="18" charset="0"/>
              </a:rPr>
              <a:t>Информация о встречаемости всех возможных последовательностей лексико-грамматических классов (например, информацию о частоте </a:t>
            </a:r>
            <a:r>
              <a:rPr lang="ru-RU" sz="2400" dirty="0" err="1">
                <a:latin typeface="Times New Roman" pitchFamily="18" charset="0"/>
              </a:rPr>
              <a:t>биграм</a:t>
            </a:r>
            <a:r>
              <a:rPr lang="ru-RU" sz="2400" dirty="0">
                <a:latin typeface="Times New Roman" pitchFamily="18" charset="0"/>
              </a:rPr>
              <a:t> - всех возможных последовательностях из трех грамматических тэгов)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  <a:buClr>
                <a:srgbClr val="FF66FF"/>
              </a:buClr>
              <a:buSzPct val="70000"/>
              <a:buFont typeface="Wingdings" pitchFamily="2" charset="2"/>
              <a:buChar char="ü"/>
              <a:defRPr/>
            </a:pPr>
            <a:r>
              <a:rPr lang="ru-RU" sz="2400" dirty="0">
                <a:latin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</a:rPr>
              <a:t>неопр</a:t>
            </a:r>
            <a:r>
              <a:rPr lang="en-US" sz="2400" dirty="0">
                <a:latin typeface="Times New Roman" pitchFamily="18" charset="0"/>
              </a:rPr>
              <a:t>.</a:t>
            </a:r>
            <a:r>
              <a:rPr lang="ru-RU" sz="2400" dirty="0">
                <a:latin typeface="Times New Roman" pitchFamily="18" charset="0"/>
              </a:rPr>
              <a:t> артикль</a:t>
            </a:r>
            <a:r>
              <a:rPr lang="en-US" sz="2400" dirty="0">
                <a:latin typeface="Times New Roman" pitchFamily="18" charset="0"/>
              </a:rPr>
              <a:t> + </a:t>
            </a:r>
            <a:r>
              <a:rPr lang="ru-RU" sz="2400" dirty="0" err="1">
                <a:latin typeface="Times New Roman" pitchFamily="18" charset="0"/>
              </a:rPr>
              <a:t>сущ</a:t>
            </a:r>
            <a:r>
              <a:rPr lang="en-US" sz="2400" dirty="0">
                <a:latin typeface="Times New Roman" pitchFamily="18" charset="0"/>
              </a:rPr>
              <a:t>.</a:t>
            </a:r>
            <a:r>
              <a:rPr lang="ru-RU" sz="2400" dirty="0" err="1">
                <a:latin typeface="Times New Roman" pitchFamily="18" charset="0"/>
              </a:rPr>
              <a:t>ед</a:t>
            </a:r>
            <a:r>
              <a:rPr lang="en-US" sz="2400" dirty="0">
                <a:latin typeface="Times New Roman" pitchFamily="18" charset="0"/>
              </a:rPr>
              <a:t>.</a:t>
            </a:r>
            <a:r>
              <a:rPr lang="ru-RU" sz="2400" dirty="0">
                <a:latin typeface="Times New Roman" pitchFamily="18" charset="0"/>
              </a:rPr>
              <a:t>ч</a:t>
            </a:r>
            <a:r>
              <a:rPr lang="en-US" sz="2400" dirty="0">
                <a:latin typeface="Times New Roman" pitchFamily="18" charset="0"/>
              </a:rPr>
              <a:t> 35983 </a:t>
            </a:r>
            <a:r>
              <a:rPr lang="ru-RU" sz="2400" dirty="0">
                <a:latin typeface="Times New Roman" pitchFamily="18" charset="0"/>
              </a:rPr>
              <a:t>примера в корпусе</a:t>
            </a:r>
            <a:endParaRPr lang="en-US" sz="2400" dirty="0">
              <a:latin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  <a:buClr>
                <a:srgbClr val="FF66FF"/>
              </a:buClr>
              <a:buSzPct val="70000"/>
              <a:buFont typeface="Wingdings" pitchFamily="2" charset="2"/>
              <a:buChar char="ü"/>
              <a:defRPr/>
            </a:pPr>
            <a:r>
              <a:rPr lang="en-US" sz="2400" dirty="0">
                <a:latin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</a:rPr>
              <a:t>неопр</a:t>
            </a:r>
            <a:r>
              <a:rPr lang="en-US" sz="2400" dirty="0">
                <a:latin typeface="Times New Roman" pitchFamily="18" charset="0"/>
              </a:rPr>
              <a:t>.</a:t>
            </a:r>
            <a:r>
              <a:rPr lang="ru-RU" sz="2400" dirty="0">
                <a:latin typeface="Times New Roman" pitchFamily="18" charset="0"/>
              </a:rPr>
              <a:t> артикль</a:t>
            </a:r>
            <a:r>
              <a:rPr lang="en-US" sz="2400" dirty="0">
                <a:latin typeface="Times New Roman" pitchFamily="18" charset="0"/>
              </a:rPr>
              <a:t> + </a:t>
            </a:r>
            <a:r>
              <a:rPr lang="ru-RU" sz="2400" dirty="0" err="1">
                <a:latin typeface="Times New Roman" pitchFamily="18" charset="0"/>
              </a:rPr>
              <a:t>сущ</a:t>
            </a:r>
            <a:r>
              <a:rPr lang="en-US" sz="2400" dirty="0">
                <a:latin typeface="Times New Roman" pitchFamily="18" charset="0"/>
              </a:rPr>
              <a:t>.</a:t>
            </a:r>
            <a:r>
              <a:rPr lang="ru-RU" sz="2400" dirty="0" err="1">
                <a:latin typeface="Times New Roman" pitchFamily="18" charset="0"/>
              </a:rPr>
              <a:t>мн</a:t>
            </a:r>
            <a:r>
              <a:rPr lang="en-US" sz="2400" dirty="0">
                <a:latin typeface="Times New Roman" pitchFamily="18" charset="0"/>
              </a:rPr>
              <a:t>.</a:t>
            </a:r>
            <a:r>
              <a:rPr lang="ru-RU" sz="2400" dirty="0">
                <a:latin typeface="Times New Roman" pitchFamily="18" charset="0"/>
              </a:rPr>
              <a:t>ч</a:t>
            </a:r>
            <a:r>
              <a:rPr lang="en-US" sz="2400" dirty="0">
                <a:latin typeface="Times New Roman" pitchFamily="18" charset="0"/>
              </a:rPr>
              <a:t> 7494 </a:t>
            </a:r>
            <a:r>
              <a:rPr lang="ru-RU" sz="2400" dirty="0">
                <a:latin typeface="Times New Roman" pitchFamily="18" charset="0"/>
              </a:rPr>
              <a:t>примера в корпусе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  <a:buClr>
                <a:srgbClr val="FF66FF"/>
              </a:buClr>
              <a:buSzPct val="70000"/>
              <a:buFont typeface="Wingdings" pitchFamily="2" charset="2"/>
              <a:buChar char="ü"/>
              <a:defRPr/>
            </a:pPr>
            <a:r>
              <a:rPr lang="ru-RU" sz="2400" dirty="0" err="1">
                <a:latin typeface="Times New Roman" pitchFamily="18" charset="0"/>
              </a:rPr>
              <a:t>опр</a:t>
            </a:r>
            <a:r>
              <a:rPr lang="en-US" sz="2400" dirty="0">
                <a:latin typeface="Times New Roman" pitchFamily="18" charset="0"/>
              </a:rPr>
              <a:t>.</a:t>
            </a:r>
            <a:r>
              <a:rPr lang="ru-RU" sz="2400" dirty="0">
                <a:latin typeface="Times New Roman" pitchFamily="18" charset="0"/>
              </a:rPr>
              <a:t> артикль</a:t>
            </a:r>
            <a:r>
              <a:rPr lang="en-US" sz="2400" dirty="0">
                <a:latin typeface="Times New Roman" pitchFamily="18" charset="0"/>
              </a:rPr>
              <a:t> + </a:t>
            </a:r>
            <a:r>
              <a:rPr lang="ru-RU" sz="2400" dirty="0" err="1">
                <a:latin typeface="Times New Roman" pitchFamily="18" charset="0"/>
              </a:rPr>
              <a:t>сущ</a:t>
            </a:r>
            <a:r>
              <a:rPr lang="en-US" sz="2400" dirty="0">
                <a:latin typeface="Times New Roman" pitchFamily="18" charset="0"/>
              </a:rPr>
              <a:t>.</a:t>
            </a:r>
            <a:r>
              <a:rPr lang="ru-RU" sz="2400" dirty="0" err="1">
                <a:latin typeface="Times New Roman" pitchFamily="18" charset="0"/>
              </a:rPr>
              <a:t>ед</a:t>
            </a:r>
            <a:r>
              <a:rPr lang="en-US" sz="2400" dirty="0">
                <a:latin typeface="Times New Roman" pitchFamily="18" charset="0"/>
              </a:rPr>
              <a:t>.</a:t>
            </a:r>
            <a:r>
              <a:rPr lang="ru-RU" sz="2400" dirty="0">
                <a:latin typeface="Times New Roman" pitchFamily="18" charset="0"/>
              </a:rPr>
              <a:t>ч</a:t>
            </a:r>
            <a:r>
              <a:rPr lang="en-US" sz="2400" dirty="0">
                <a:latin typeface="Times New Roman" pitchFamily="18" charset="0"/>
              </a:rPr>
              <a:t> 13838 </a:t>
            </a:r>
            <a:r>
              <a:rPr lang="ru-RU" sz="2400" dirty="0">
                <a:latin typeface="Times New Roman" pitchFamily="18" charset="0"/>
              </a:rPr>
              <a:t>примера в корпусе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  <a:buClr>
                <a:srgbClr val="FF66FF"/>
              </a:buClr>
              <a:buSzPct val="70000"/>
              <a:buFont typeface="Wingdings" pitchFamily="2" charset="2"/>
              <a:buChar char="ü"/>
              <a:defRPr/>
            </a:pPr>
            <a:r>
              <a:rPr lang="ru-RU" sz="2400" dirty="0">
                <a:latin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</a:rPr>
              <a:t>неопр</a:t>
            </a:r>
            <a:r>
              <a:rPr lang="en-US" sz="2400" dirty="0">
                <a:latin typeface="Times New Roman" pitchFamily="18" charset="0"/>
              </a:rPr>
              <a:t>.</a:t>
            </a:r>
            <a:r>
              <a:rPr lang="ru-RU" sz="2400" dirty="0">
                <a:latin typeface="Times New Roman" pitchFamily="18" charset="0"/>
              </a:rPr>
              <a:t>артикль</a:t>
            </a:r>
            <a:r>
              <a:rPr lang="en-US" sz="2400" dirty="0">
                <a:latin typeface="Times New Roman" pitchFamily="18" charset="0"/>
              </a:rPr>
              <a:t> + </a:t>
            </a:r>
            <a:r>
              <a:rPr lang="ru-RU" sz="2400" dirty="0" err="1">
                <a:latin typeface="Times New Roman" pitchFamily="18" charset="0"/>
              </a:rPr>
              <a:t>сущ</a:t>
            </a:r>
            <a:r>
              <a:rPr lang="en-US" sz="2400" dirty="0">
                <a:latin typeface="Times New Roman" pitchFamily="18" charset="0"/>
              </a:rPr>
              <a:t>.</a:t>
            </a:r>
            <a:r>
              <a:rPr lang="ru-RU" sz="2400" dirty="0" err="1">
                <a:latin typeface="Times New Roman" pitchFamily="18" charset="0"/>
              </a:rPr>
              <a:t>мн</a:t>
            </a:r>
            <a:r>
              <a:rPr lang="en-US" sz="2400" dirty="0">
                <a:latin typeface="Times New Roman" pitchFamily="18" charset="0"/>
              </a:rPr>
              <a:t>.</a:t>
            </a:r>
            <a:r>
              <a:rPr lang="ru-RU" sz="2400" dirty="0">
                <a:latin typeface="Times New Roman" pitchFamily="18" charset="0"/>
              </a:rPr>
              <a:t>ч</a:t>
            </a:r>
            <a:r>
              <a:rPr lang="en-US" sz="2400" dirty="0">
                <a:latin typeface="Times New Roman" pitchFamily="18" charset="0"/>
              </a:rPr>
              <a:t> 47 </a:t>
            </a:r>
            <a:r>
              <a:rPr lang="ru-RU" sz="2400" dirty="0">
                <a:latin typeface="Times New Roman" pitchFamily="18" charset="0"/>
              </a:rPr>
              <a:t>примера в корпусе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  <a:buClr>
                <a:srgbClr val="FF66FF"/>
              </a:buClr>
              <a:buSzPct val="70000"/>
              <a:buFont typeface="Wingdings" pitchFamily="2" charset="2"/>
              <a:buChar char="ü"/>
              <a:defRPr/>
            </a:pPr>
            <a:r>
              <a:rPr lang="ru-RU" sz="2400" dirty="0">
                <a:latin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</a:rPr>
              <a:t>неопр</a:t>
            </a:r>
            <a:r>
              <a:rPr lang="en-US" sz="2400" dirty="0">
                <a:latin typeface="Times New Roman" pitchFamily="18" charset="0"/>
              </a:rPr>
              <a:t>.</a:t>
            </a:r>
            <a:r>
              <a:rPr lang="ru-RU" sz="2400" dirty="0">
                <a:latin typeface="Times New Roman" pitchFamily="18" charset="0"/>
              </a:rPr>
              <a:t>артикль</a:t>
            </a:r>
            <a:r>
              <a:rPr lang="en-US" sz="2400" dirty="0">
                <a:latin typeface="Times New Roman" pitchFamily="18" charset="0"/>
              </a:rPr>
              <a:t> + </a:t>
            </a:r>
            <a:r>
              <a:rPr lang="ru-RU" sz="2400" dirty="0">
                <a:latin typeface="Times New Roman" pitchFamily="18" charset="0"/>
              </a:rPr>
              <a:t>глагол</a:t>
            </a:r>
            <a:r>
              <a:rPr lang="en-US" sz="2400" dirty="0">
                <a:latin typeface="Times New Roman" pitchFamily="18" charset="0"/>
              </a:rPr>
              <a:t> 3 </a:t>
            </a:r>
            <a:r>
              <a:rPr lang="ru-RU" sz="2400" dirty="0">
                <a:latin typeface="Times New Roman" pitchFamily="18" charset="0"/>
              </a:rPr>
              <a:t>л</a:t>
            </a:r>
            <a:r>
              <a:rPr lang="en-US" sz="2400" dirty="0">
                <a:latin typeface="Times New Roman" pitchFamily="18" charset="0"/>
              </a:rPr>
              <a:t>., </a:t>
            </a:r>
            <a:r>
              <a:rPr lang="ru-RU" sz="2400" dirty="0" err="1">
                <a:latin typeface="Times New Roman" pitchFamily="18" charset="0"/>
              </a:rPr>
              <a:t>ед</a:t>
            </a:r>
            <a:r>
              <a:rPr lang="en-US" sz="2400" dirty="0">
                <a:latin typeface="Times New Roman" pitchFamily="18" charset="0"/>
              </a:rPr>
              <a:t>.</a:t>
            </a:r>
            <a:r>
              <a:rPr lang="ru-RU" sz="2400" dirty="0">
                <a:latin typeface="Times New Roman" pitchFamily="18" charset="0"/>
              </a:rPr>
              <a:t>ч</a:t>
            </a:r>
            <a:r>
              <a:rPr lang="en-US" sz="2400" dirty="0">
                <a:latin typeface="Times New Roman" pitchFamily="18" charset="0"/>
              </a:rPr>
              <a:t> 0 </a:t>
            </a:r>
            <a:r>
              <a:rPr lang="ru-RU" sz="2400" dirty="0">
                <a:latin typeface="Times New Roman" pitchFamily="18" charset="0"/>
              </a:rPr>
              <a:t> примера в корпусе</a:t>
            </a:r>
          </a:p>
        </p:txBody>
      </p:sp>
      <p:sp>
        <p:nvSpPr>
          <p:cNvPr id="67587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830388" y="121805"/>
            <a:ext cx="8675687" cy="10080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rmAutofit fontScale="90000"/>
          </a:bodyPr>
          <a:lstStyle/>
          <a:p>
            <a:r>
              <a:rPr lang="ru-RU" altLang="en-US" sz="3600" dirty="0"/>
              <a:t>Скрытые </a:t>
            </a:r>
            <a:r>
              <a:rPr lang="ru-RU" altLang="en-US" sz="3600" dirty="0" err="1"/>
              <a:t>марковские</a:t>
            </a:r>
            <a:r>
              <a:rPr lang="ru-RU" altLang="en-US" sz="3600" dirty="0"/>
              <a:t> модели</a:t>
            </a:r>
            <a:br>
              <a:rPr lang="ru-RU" altLang="en-US" sz="3600" dirty="0"/>
            </a:br>
            <a:endParaRPr lang="ru-RU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236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ru-RU" altLang="en-US" sz="2400" dirty="0"/>
              <a:t>Проблема разреженности данных</a:t>
            </a:r>
          </a:p>
          <a:p>
            <a:pPr>
              <a:defRPr/>
            </a:pPr>
            <a:r>
              <a:rPr lang="ru-RU" sz="2400" dirty="0" smtClean="0"/>
              <a:t>чаще </a:t>
            </a:r>
            <a:r>
              <a:rPr lang="ru-RU" sz="2400" dirty="0"/>
              <a:t>всего учитываются 2 предыдущих тега</a:t>
            </a:r>
          </a:p>
          <a:p>
            <a:pPr>
              <a:defRPr/>
            </a:pPr>
            <a:r>
              <a:rPr lang="ru-RU" sz="2400" dirty="0"/>
              <a:t>(один тег – менее надежен, 3 тега – слишком много комбинаций нужно учитывать – слишком большой обучающий корпус </a:t>
            </a:r>
            <a:r>
              <a:rPr lang="en-US" sz="2400" dirty="0"/>
              <a:t>/</a:t>
            </a:r>
            <a:r>
              <a:rPr lang="ru-RU" sz="2400" dirty="0"/>
              <a:t> либо много пробелов при обучении)</a:t>
            </a:r>
          </a:p>
          <a:p>
            <a:pPr>
              <a:defRPr/>
            </a:pPr>
            <a:r>
              <a:rPr lang="ru-RU" sz="2400" dirty="0"/>
              <a:t>чем больше множество тегов, тем меньше вероятность встретить точную комбинацию из трех тегов; тем больше случаев, когда последовательность двух (трех) тегов не встретилась в обучающем корпусе</a:t>
            </a:r>
          </a:p>
          <a:p>
            <a:pPr>
              <a:defRPr/>
            </a:pPr>
            <a:r>
              <a:rPr lang="ru-RU" sz="2800" dirty="0"/>
              <a:t>!!!! </a:t>
            </a:r>
            <a:r>
              <a:rPr lang="ru-RU" dirty="0"/>
              <a:t>Проблема разреженности данных</a:t>
            </a:r>
            <a:endParaRPr lang="en-US" dirty="0"/>
          </a:p>
        </p:txBody>
      </p:sp>
      <p:sp>
        <p:nvSpPr>
          <p:cNvPr id="68611" name="Rectangle 5"/>
          <p:cNvSpPr>
            <a:spLocks noRot="1" noChangeArrowheads="1"/>
          </p:cNvSpPr>
          <p:nvPr/>
        </p:nvSpPr>
        <p:spPr bwMode="auto">
          <a:xfrm>
            <a:off x="2744788" y="-120650"/>
            <a:ext cx="8229600" cy="1366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3600" dirty="0">
                <a:latin typeface="+mj-lt"/>
              </a:rPr>
              <a:t>Скрытые </a:t>
            </a:r>
            <a:r>
              <a:rPr lang="ru-RU" altLang="en-US" sz="3600" dirty="0" err="1">
                <a:latin typeface="+mj-lt"/>
              </a:rPr>
              <a:t>марковские</a:t>
            </a:r>
            <a:r>
              <a:rPr lang="ru-RU" altLang="en-US" sz="3600" dirty="0">
                <a:latin typeface="+mj-lt"/>
              </a:rPr>
              <a:t> </a:t>
            </a:r>
            <a:r>
              <a:rPr lang="ru-RU" altLang="en-US" sz="3600" dirty="0" smtClean="0">
                <a:latin typeface="+mj-lt"/>
              </a:rPr>
              <a:t>модели</a:t>
            </a:r>
            <a:endParaRPr lang="ru-RU" altLang="en-US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61175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ru-RU" sz="2400" dirty="0"/>
              <a:t>Если последовательность двух (трех) тегов не встретилась в обучающем корпусе, ее вероятность оценивается как равная нулю</a:t>
            </a:r>
          </a:p>
          <a:p>
            <a:pPr>
              <a:defRPr/>
            </a:pPr>
            <a:r>
              <a:rPr lang="ru-RU" sz="2400" dirty="0"/>
              <a:t>тогда все произведение вероятностей должно быть равно нулю</a:t>
            </a:r>
          </a:p>
          <a:p>
            <a:pPr>
              <a:defRPr/>
            </a:pPr>
            <a:r>
              <a:rPr lang="ru-RU" dirty="0"/>
              <a:t>!!!! Методы сглаживания</a:t>
            </a:r>
          </a:p>
          <a:p>
            <a:pPr marL="0" indent="0">
              <a:buNone/>
              <a:defRPr/>
            </a:pPr>
            <a:r>
              <a:rPr lang="ru-RU" sz="2800" dirty="0"/>
              <a:t>(можно приписать событиям с нулевой вероятностью ненулевые значения, близкие к нулю)</a:t>
            </a:r>
          </a:p>
          <a:p>
            <a:pPr marL="0" indent="0">
              <a:buNone/>
              <a:defRPr/>
            </a:pPr>
            <a:r>
              <a:rPr lang="ru-RU" sz="2800" dirty="0"/>
              <a:t>P(T) = </a:t>
            </a:r>
            <a:r>
              <a:rPr lang="ru-RU" sz="2800" dirty="0" err="1"/>
              <a:t>П</a:t>
            </a:r>
            <a:r>
              <a:rPr lang="ru-RU" sz="2800" baseline="-25000" dirty="0" err="1"/>
              <a:t>i</a:t>
            </a:r>
            <a:r>
              <a:rPr lang="ru-RU" sz="2800" baseline="-25000" dirty="0"/>
              <a:t>=3..n</a:t>
            </a:r>
            <a:r>
              <a:rPr lang="ru-RU" sz="2800" dirty="0"/>
              <a:t> </a:t>
            </a:r>
            <a:r>
              <a:rPr lang="ru-RU" sz="2800" dirty="0" err="1"/>
              <a:t>p</a:t>
            </a:r>
            <a:r>
              <a:rPr lang="ru-RU" sz="2800" baseline="-25000" dirty="0" err="1"/>
              <a:t>smooth</a:t>
            </a:r>
            <a:r>
              <a:rPr lang="ru-RU" sz="2800" dirty="0"/>
              <a:t> (</a:t>
            </a:r>
            <a:r>
              <a:rPr lang="ru-RU" sz="2800" dirty="0" err="1"/>
              <a:t>t</a:t>
            </a:r>
            <a:r>
              <a:rPr lang="ru-RU" sz="2800" baseline="-25000" dirty="0" err="1"/>
              <a:t>i</a:t>
            </a:r>
            <a:r>
              <a:rPr lang="ru-RU" sz="2800" dirty="0"/>
              <a:t> | t</a:t>
            </a:r>
            <a:r>
              <a:rPr lang="ru-RU" sz="2800" baseline="-25000" dirty="0"/>
              <a:t>i-2</a:t>
            </a:r>
            <a:r>
              <a:rPr lang="ru-RU" sz="2800" dirty="0"/>
              <a:t>, t</a:t>
            </a:r>
            <a:r>
              <a:rPr lang="ru-RU" sz="2800" baseline="-25000" dirty="0"/>
              <a:t>i-1</a:t>
            </a:r>
            <a:r>
              <a:rPr lang="ru-RU" sz="2800" dirty="0"/>
              <a:t>) </a:t>
            </a:r>
          </a:p>
          <a:p>
            <a:pPr marL="0" indent="0">
              <a:buNone/>
              <a:defRPr/>
            </a:pPr>
            <a:endParaRPr lang="en-US" sz="2800" dirty="0"/>
          </a:p>
        </p:txBody>
      </p:sp>
      <p:sp>
        <p:nvSpPr>
          <p:cNvPr id="69635" name="Rectangle 5"/>
          <p:cNvSpPr>
            <a:spLocks noRot="1" noChangeArrowheads="1"/>
          </p:cNvSpPr>
          <p:nvPr/>
        </p:nvSpPr>
        <p:spPr bwMode="auto">
          <a:xfrm>
            <a:off x="2361767" y="101600"/>
            <a:ext cx="8229600" cy="1063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3600" b="1" dirty="0"/>
              <a:t>Скрытые </a:t>
            </a:r>
            <a:r>
              <a:rPr lang="ru-RU" altLang="en-US" sz="3600" b="1" dirty="0" err="1"/>
              <a:t>марковские</a:t>
            </a:r>
            <a:r>
              <a:rPr lang="ru-RU" altLang="en-US" sz="3600" b="1" dirty="0"/>
              <a:t> модели</a:t>
            </a:r>
          </a:p>
        </p:txBody>
      </p:sp>
    </p:spTree>
    <p:extLst>
      <p:ext uri="{BB962C8B-B14F-4D97-AF65-F5344CB8AC3E}">
        <p14:creationId xmlns:p14="http://schemas.microsoft.com/office/powerpoint/2010/main" val="13862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460750" y="268288"/>
            <a:ext cx="8731250" cy="622300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ru-RU" altLang="en-US" sz="3600" dirty="0"/>
              <a:t>Лингвистические данные. Теги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406237"/>
            <a:ext cx="10972800" cy="4525963"/>
          </a:xfrm>
        </p:spPr>
        <p:txBody>
          <a:bodyPr/>
          <a:lstStyle/>
          <a:p>
            <a:r>
              <a:rPr lang="ru-RU" dirty="0"/>
              <a:t>Для английского</a:t>
            </a:r>
          </a:p>
          <a:p>
            <a:r>
              <a:rPr lang="en-US" dirty="0"/>
              <a:t>Penn Treebank </a:t>
            </a:r>
            <a:r>
              <a:rPr lang="ru-RU" dirty="0"/>
              <a:t>– 45 тегов</a:t>
            </a:r>
          </a:p>
          <a:p>
            <a:r>
              <a:rPr lang="en-US" dirty="0"/>
              <a:t>The/DT grand/JJ jury/NN commented/VBD on/IN a/DT number/NN of/IN other/JJ topics/NNS ./.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Для русского:</a:t>
            </a:r>
          </a:p>
          <a:p>
            <a:pPr lvl="1"/>
            <a:r>
              <a:rPr lang="ru-RU" dirty="0"/>
              <a:t>91 тег </a:t>
            </a:r>
            <a:r>
              <a:rPr lang="en-US" dirty="0"/>
              <a:t>/</a:t>
            </a:r>
            <a:r>
              <a:rPr lang="ru-RU" dirty="0"/>
              <a:t> 829 тегов </a:t>
            </a:r>
            <a:r>
              <a:rPr lang="en-US" dirty="0"/>
              <a:t>/</a:t>
            </a:r>
            <a:r>
              <a:rPr lang="ru-RU" dirty="0"/>
              <a:t> 1800 тегов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33568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None/>
              <a:defRPr/>
            </a:pPr>
            <a:r>
              <a:rPr lang="ru-RU" dirty="0" smtClean="0"/>
              <a:t>В задаче морфологической разметки: </a:t>
            </a:r>
          </a:p>
          <a:p>
            <a:pPr marL="400050" lvl="1" indent="0">
              <a:buNone/>
              <a:defRPr/>
            </a:pPr>
            <a:r>
              <a:rPr lang="ru-RU" dirty="0" smtClean="0"/>
              <a:t>скрытые состояния – грамматические теги, </a:t>
            </a:r>
          </a:p>
          <a:p>
            <a:pPr marL="400050" lvl="1" indent="0">
              <a:buNone/>
              <a:defRPr/>
            </a:pPr>
            <a:r>
              <a:rPr lang="ru-RU" dirty="0" smtClean="0"/>
              <a:t>наблюдаемые состояния - словоформы</a:t>
            </a:r>
            <a:endParaRPr lang="en-US" dirty="0" smtClean="0"/>
          </a:p>
          <a:p>
            <a:pPr>
              <a:defRPr/>
            </a:pPr>
            <a:r>
              <a:rPr lang="ru-RU" sz="2800" dirty="0" smtClean="0">
                <a:solidFill>
                  <a:schemeClr val="bg1">
                    <a:lumMod val="50000"/>
                  </a:schemeClr>
                </a:solidFill>
              </a:rPr>
              <a:t>вероятности переходов – вероятности увидеть тег </a:t>
            </a:r>
            <a:r>
              <a:rPr lang="en-US" sz="2800" i="1" dirty="0" err="1" smtClean="0">
                <a:solidFill>
                  <a:schemeClr val="bg1">
                    <a:lumMod val="50000"/>
                  </a:schemeClr>
                </a:solidFill>
              </a:rPr>
              <a:t>t</a:t>
            </a:r>
            <a:r>
              <a:rPr lang="en-US" sz="2800" i="1" baseline="-25000" dirty="0" err="1" smtClean="0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sz="2800" i="1" baseline="-25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ru-RU" sz="2800" dirty="0" smtClean="0">
                <a:solidFill>
                  <a:schemeClr val="bg1">
                    <a:lumMod val="50000"/>
                  </a:schemeClr>
                </a:solidFill>
              </a:rPr>
              <a:t>при условии, что предыдущи</a:t>
            </a: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й</a:t>
            </a:r>
            <a:r>
              <a:rPr lang="ru-RU" sz="2800" dirty="0" smtClean="0">
                <a:solidFill>
                  <a:schemeClr val="bg1">
                    <a:lumMod val="50000"/>
                  </a:schemeClr>
                </a:solidFill>
              </a:rPr>
              <a:t> тег был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t</a:t>
            </a:r>
            <a:r>
              <a:rPr lang="en-US" i="1" baseline="-25000" dirty="0" smtClean="0">
                <a:solidFill>
                  <a:schemeClr val="bg1">
                    <a:lumMod val="50000"/>
                  </a:schemeClr>
                </a:solidFill>
              </a:rPr>
              <a:t>i-1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ru-RU" sz="2800" dirty="0" smtClean="0">
                <a:solidFill>
                  <a:schemeClr val="bg1">
                    <a:lumMod val="50000"/>
                  </a:schemeClr>
                </a:solidFill>
              </a:rPr>
              <a:t>(предыдущие теги были </a:t>
            </a:r>
            <a:r>
              <a:rPr lang="en-US" i="1" dirty="0" err="1" smtClean="0">
                <a:solidFill>
                  <a:schemeClr val="bg1">
                    <a:lumMod val="50000"/>
                  </a:schemeClr>
                </a:solidFill>
              </a:rPr>
              <a:t>t</a:t>
            </a:r>
            <a:r>
              <a:rPr lang="en-US" i="1" baseline="-25000" dirty="0" err="1" smtClean="0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i="1" baseline="-25000" dirty="0" smtClean="0">
                <a:solidFill>
                  <a:schemeClr val="bg1">
                    <a:lumMod val="50000"/>
                  </a:schemeClr>
                </a:solidFill>
              </a:rPr>
              <a:t>-k </a:t>
            </a:r>
            <a:r>
              <a:rPr lang="ru-RU" i="1" dirty="0" smtClean="0">
                <a:solidFill>
                  <a:schemeClr val="bg1">
                    <a:lumMod val="50000"/>
                  </a:schemeClr>
                </a:solidFill>
              </a:rPr>
              <a:t>…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t</a:t>
            </a:r>
            <a:r>
              <a:rPr lang="en-US" i="1" baseline="-25000" dirty="0" smtClean="0">
                <a:solidFill>
                  <a:schemeClr val="bg1">
                    <a:lumMod val="50000"/>
                  </a:schemeClr>
                </a:solidFill>
              </a:rPr>
              <a:t>i-1</a:t>
            </a:r>
            <a:r>
              <a:rPr lang="ru-RU" sz="28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 (P(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t</a:t>
            </a:r>
            <a:r>
              <a:rPr lang="en-US" i="1" baseline="-25000" dirty="0" smtClean="0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|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t</a:t>
            </a:r>
            <a:r>
              <a:rPr lang="en-US" i="1" baseline="-25000" dirty="0" smtClean="0">
                <a:solidFill>
                  <a:schemeClr val="bg1">
                    <a:lumMod val="50000"/>
                  </a:schemeClr>
                </a:solidFill>
              </a:rPr>
              <a:t>i-1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))</a:t>
            </a:r>
            <a:endParaRPr lang="ru-RU" sz="2800" i="1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defRPr/>
            </a:pPr>
            <a:r>
              <a:rPr lang="ru-RU" dirty="0" smtClean="0"/>
              <a:t>вероятность наблюдаемого состояния – вероятность увидеть словоформу </a:t>
            </a:r>
            <a:r>
              <a:rPr lang="en-US" i="1" dirty="0" err="1"/>
              <a:t>w</a:t>
            </a:r>
            <a:r>
              <a:rPr lang="en-US" i="1" baseline="-25000" dirty="0" err="1" smtClean="0"/>
              <a:t>i</a:t>
            </a:r>
            <a:r>
              <a:rPr lang="en-US" i="1" baseline="-25000" dirty="0" smtClean="0"/>
              <a:t> </a:t>
            </a:r>
            <a:r>
              <a:rPr lang="ru-RU" i="1" baseline="-25000" dirty="0" smtClean="0"/>
              <a:t> </a:t>
            </a:r>
            <a:r>
              <a:rPr lang="ru-RU" dirty="0" smtClean="0"/>
              <a:t>при условии, что тег </a:t>
            </a:r>
            <a:r>
              <a:rPr lang="en-US" i="1" dirty="0" err="1" smtClean="0"/>
              <a:t>t</a:t>
            </a:r>
            <a:r>
              <a:rPr lang="en-US" i="1" baseline="-25000" dirty="0" err="1" smtClean="0"/>
              <a:t>i</a:t>
            </a:r>
            <a:r>
              <a:rPr lang="ru-RU" i="1" baseline="-25000" dirty="0" smtClean="0"/>
              <a:t> </a:t>
            </a:r>
            <a:r>
              <a:rPr lang="ru-RU" i="1" dirty="0" smtClean="0"/>
              <a:t> </a:t>
            </a:r>
            <a:r>
              <a:rPr lang="ru-RU" dirty="0" smtClean="0"/>
              <a:t>(</a:t>
            </a:r>
            <a:r>
              <a:rPr lang="en-US" dirty="0" smtClean="0"/>
              <a:t>P</a:t>
            </a:r>
            <a:r>
              <a:rPr lang="ru-RU" dirty="0" smtClean="0"/>
              <a:t>(</a:t>
            </a:r>
            <a:r>
              <a:rPr lang="en-US" i="1" dirty="0" err="1" smtClean="0"/>
              <a:t>w</a:t>
            </a:r>
            <a:r>
              <a:rPr lang="en-US" i="1" baseline="-25000" dirty="0" err="1" smtClean="0"/>
              <a:t>i</a:t>
            </a:r>
            <a:r>
              <a:rPr lang="en-US" i="1" baseline="-25000" dirty="0" smtClean="0"/>
              <a:t> </a:t>
            </a:r>
            <a:r>
              <a:rPr lang="en-US" dirty="0" smtClean="0"/>
              <a:t>|</a:t>
            </a:r>
            <a:r>
              <a:rPr lang="en-US" i="1" dirty="0" err="1" smtClean="0"/>
              <a:t>t</a:t>
            </a:r>
            <a:r>
              <a:rPr lang="en-US" i="1" baseline="-25000" dirty="0" err="1" smtClean="0"/>
              <a:t>i</a:t>
            </a:r>
            <a:r>
              <a:rPr lang="ru-RU" dirty="0" smtClean="0"/>
              <a:t>))</a:t>
            </a:r>
            <a:endParaRPr lang="ru-RU" sz="2800" dirty="0" smtClean="0"/>
          </a:p>
        </p:txBody>
      </p:sp>
      <p:sp>
        <p:nvSpPr>
          <p:cNvPr id="66563" name="Rectangle 5"/>
          <p:cNvSpPr>
            <a:spLocks noRot="1" noChangeArrowheads="1"/>
          </p:cNvSpPr>
          <p:nvPr/>
        </p:nvSpPr>
        <p:spPr bwMode="auto">
          <a:xfrm>
            <a:off x="2629622" y="-136814"/>
            <a:ext cx="8229600" cy="1366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3600" dirty="0">
                <a:latin typeface="+mj-lt"/>
              </a:rPr>
              <a:t>Морфологическая разметка. </a:t>
            </a:r>
            <a:br>
              <a:rPr lang="ru-RU" altLang="en-US" sz="3600" dirty="0">
                <a:latin typeface="+mj-lt"/>
              </a:rPr>
            </a:br>
            <a:r>
              <a:rPr lang="ru-RU" altLang="en-US" sz="3600" dirty="0">
                <a:latin typeface="+mj-lt"/>
              </a:rPr>
              <a:t>Марковская модель</a:t>
            </a:r>
          </a:p>
        </p:txBody>
      </p:sp>
    </p:spTree>
    <p:extLst>
      <p:ext uri="{BB962C8B-B14F-4D97-AF65-F5344CB8AC3E}">
        <p14:creationId xmlns:p14="http://schemas.microsoft.com/office/powerpoint/2010/main" val="3038540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75855" y="1461655"/>
            <a:ext cx="10972800" cy="45259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dirty="0" smtClean="0"/>
              <a:t>Допущение 2:</a:t>
            </a:r>
            <a:endParaRPr lang="ru-RU" dirty="0"/>
          </a:p>
          <a:p>
            <a:pPr lvl="1">
              <a:defRPr/>
            </a:pPr>
            <a:r>
              <a:rPr lang="ru-RU" dirty="0"/>
              <a:t>Вероятность увидеть некоторое слово в тексте зависит только от его собственного грамматического тега (от его собственной грамматической характеристики) </a:t>
            </a:r>
            <a:endParaRPr lang="ru-RU" dirty="0" smtClean="0"/>
          </a:p>
          <a:p>
            <a:pPr lvl="1">
              <a:defRPr/>
            </a:pPr>
            <a:r>
              <a:rPr lang="ru-RU" dirty="0" smtClean="0"/>
              <a:t>Не </a:t>
            </a:r>
            <a:r>
              <a:rPr lang="ru-RU" dirty="0"/>
              <a:t>зависит от слов контекста</a:t>
            </a:r>
            <a:endParaRPr lang="en-US" dirty="0"/>
          </a:p>
          <a:p>
            <a:pPr lvl="1">
              <a:defRPr/>
            </a:pPr>
            <a:r>
              <a:rPr lang="ru-RU" dirty="0"/>
              <a:t>Не зависит от </a:t>
            </a:r>
            <a:r>
              <a:rPr lang="ru-RU" dirty="0" err="1"/>
              <a:t>частеречных</a:t>
            </a:r>
            <a:r>
              <a:rPr lang="ru-RU" dirty="0"/>
              <a:t> признаков контекста (от грамматических характеристик окружающих его слов</a:t>
            </a:r>
            <a:r>
              <a:rPr lang="ru-RU" dirty="0" smtClean="0"/>
              <a:t>)</a:t>
            </a:r>
            <a:endParaRPr lang="en-US" dirty="0" smtClean="0"/>
          </a:p>
          <a:p>
            <a:pPr lvl="1">
              <a:defRPr/>
            </a:pPr>
            <a:endParaRPr lang="en-US" dirty="0"/>
          </a:p>
          <a:p>
            <a:pPr lvl="1">
              <a:defRPr/>
            </a:pPr>
            <a:r>
              <a:rPr lang="ru-RU" dirty="0" smtClean="0"/>
              <a:t>лексическая вероятность</a:t>
            </a:r>
            <a:endParaRPr lang="en-US" dirty="0" smtClean="0"/>
          </a:p>
          <a:p>
            <a:pPr marL="457200" lvl="1" indent="0">
              <a:buNone/>
              <a:defRPr/>
            </a:pPr>
            <a:endParaRPr lang="ru-RU" dirty="0"/>
          </a:p>
          <a:p>
            <a:pPr lvl="1">
              <a:defRPr/>
            </a:pPr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1009650" y="0"/>
            <a:ext cx="10972800" cy="1143000"/>
          </a:xfrm>
        </p:spPr>
        <p:txBody>
          <a:bodyPr/>
          <a:lstStyle/>
          <a:p>
            <a:pPr>
              <a:defRPr/>
            </a:pPr>
            <a:r>
              <a:rPr lang="ru-RU" dirty="0"/>
              <a:t>Скрытые </a:t>
            </a:r>
            <a:r>
              <a:rPr lang="ru-RU" dirty="0" err="1"/>
              <a:t>марковские</a:t>
            </a:r>
            <a:r>
              <a:rPr lang="ru-RU" dirty="0"/>
              <a:t> модели</a:t>
            </a:r>
            <a:endParaRPr lang="en-US" dirty="0"/>
          </a:p>
        </p:txBody>
      </p:sp>
      <p:pic>
        <p:nvPicPr>
          <p:cNvPr id="53252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0943" y="4606280"/>
            <a:ext cx="3948177" cy="1261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416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1009650" y="0"/>
            <a:ext cx="10972800" cy="1143000"/>
          </a:xfrm>
        </p:spPr>
        <p:txBody>
          <a:bodyPr/>
          <a:lstStyle/>
          <a:p>
            <a:pPr>
              <a:defRPr/>
            </a:pPr>
            <a:r>
              <a:rPr lang="ru-RU" dirty="0"/>
              <a:t>Скрытые </a:t>
            </a:r>
            <a:r>
              <a:rPr lang="ru-RU" dirty="0" err="1"/>
              <a:t>марковские</a:t>
            </a:r>
            <a:r>
              <a:rPr lang="ru-RU" dirty="0"/>
              <a:t> модели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8220" y="4261288"/>
            <a:ext cx="5481273" cy="14020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018" y="3213206"/>
            <a:ext cx="5702912" cy="9004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097" y="3225370"/>
            <a:ext cx="4857750" cy="895350"/>
          </a:xfrm>
          <a:prstGeom prst="rect">
            <a:avLst/>
          </a:prstGeom>
        </p:spPr>
      </p:pic>
      <p:sp>
        <p:nvSpPr>
          <p:cNvPr id="11" name="Объект 2"/>
          <p:cNvSpPr txBox="1">
            <a:spLocks/>
          </p:cNvSpPr>
          <p:nvPr/>
        </p:nvSpPr>
        <p:spPr>
          <a:xfrm>
            <a:off x="119566" y="1903702"/>
            <a:ext cx="4941961" cy="45050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  <a:defRPr/>
            </a:pPr>
            <a:r>
              <a:rPr lang="en-US" dirty="0" smtClean="0"/>
              <a:t>P(</a:t>
            </a:r>
            <a:r>
              <a:rPr lang="ru-RU" dirty="0" smtClean="0"/>
              <a:t>три</a:t>
            </a:r>
            <a:r>
              <a:rPr lang="en-US" dirty="0" smtClean="0"/>
              <a:t>|</a:t>
            </a:r>
            <a:r>
              <a:rPr lang="ru-RU" dirty="0" smtClean="0"/>
              <a:t>глагол</a:t>
            </a:r>
            <a:r>
              <a:rPr lang="en-US" dirty="0" smtClean="0"/>
              <a:t>)</a:t>
            </a:r>
            <a:r>
              <a:rPr lang="ru-RU" dirty="0" smtClean="0"/>
              <a:t> = </a:t>
            </a:r>
            <a:r>
              <a:rPr lang="en-US" dirty="0" smtClean="0"/>
              <a:t>P(</a:t>
            </a:r>
            <a:r>
              <a:rPr lang="ru-RU" dirty="0" smtClean="0"/>
              <a:t>три</a:t>
            </a:r>
            <a:r>
              <a:rPr lang="en-US" dirty="0" smtClean="0"/>
              <a:t>&amp;</a:t>
            </a:r>
            <a:r>
              <a:rPr lang="ru-RU" dirty="0" smtClean="0"/>
              <a:t>глагол</a:t>
            </a:r>
            <a:r>
              <a:rPr lang="en-US" dirty="0" smtClean="0"/>
              <a:t>)</a:t>
            </a:r>
            <a:r>
              <a:rPr lang="ru-RU" dirty="0" smtClean="0"/>
              <a:t> </a:t>
            </a:r>
            <a:r>
              <a:rPr lang="en-US" dirty="0" smtClean="0"/>
              <a:t>/</a:t>
            </a:r>
            <a:r>
              <a:rPr lang="ru-RU" dirty="0" smtClean="0"/>
              <a:t> </a:t>
            </a:r>
            <a:r>
              <a:rPr lang="en-US" dirty="0" smtClean="0"/>
              <a:t>P(</a:t>
            </a:r>
            <a:r>
              <a:rPr lang="ru-RU" dirty="0" smtClean="0"/>
              <a:t>глагол</a:t>
            </a:r>
            <a:r>
              <a:rPr lang="en-US" dirty="0" smtClean="0"/>
              <a:t>)</a:t>
            </a:r>
            <a:r>
              <a:rPr lang="ru-RU" dirty="0" smtClean="0"/>
              <a:t> = 129433 </a:t>
            </a:r>
            <a:r>
              <a:rPr lang="en-US" dirty="0" smtClean="0"/>
              <a:t>/</a:t>
            </a:r>
            <a:r>
              <a:rPr lang="ru-RU" dirty="0" smtClean="0"/>
              <a:t> 51038929</a:t>
            </a:r>
            <a:r>
              <a:rPr lang="en-US" dirty="0" smtClean="0"/>
              <a:t> = 2.536E-03 </a:t>
            </a:r>
            <a:endParaRPr lang="ru-RU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618836" y="1254091"/>
            <a:ext cx="112498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 sz="28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Допущение 2:  пример</a:t>
            </a:r>
            <a:endParaRPr lang="ru-RU" sz="2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3" name="Объект 2"/>
          <p:cNvSpPr txBox="1">
            <a:spLocks/>
          </p:cNvSpPr>
          <p:nvPr/>
        </p:nvSpPr>
        <p:spPr>
          <a:xfrm>
            <a:off x="5972606" y="1903702"/>
            <a:ext cx="4941961" cy="45050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  <a:defRPr/>
            </a:pPr>
            <a:r>
              <a:rPr lang="en-US" dirty="0" smtClean="0"/>
              <a:t>P(</a:t>
            </a:r>
            <a:r>
              <a:rPr lang="ru-RU" dirty="0" smtClean="0"/>
              <a:t>три</a:t>
            </a:r>
            <a:r>
              <a:rPr lang="en-US" dirty="0" smtClean="0"/>
              <a:t>|</a:t>
            </a:r>
            <a:r>
              <a:rPr lang="ru-RU" dirty="0" smtClean="0"/>
              <a:t>числительное</a:t>
            </a:r>
            <a:r>
              <a:rPr lang="en-US" dirty="0" smtClean="0"/>
              <a:t>)</a:t>
            </a:r>
            <a:r>
              <a:rPr lang="ru-RU" dirty="0" smtClean="0"/>
              <a:t> = </a:t>
            </a:r>
            <a:r>
              <a:rPr lang="en-US" dirty="0" smtClean="0"/>
              <a:t>P(</a:t>
            </a:r>
            <a:r>
              <a:rPr lang="ru-RU" dirty="0" smtClean="0"/>
              <a:t>три</a:t>
            </a:r>
            <a:r>
              <a:rPr lang="en-US" dirty="0" smtClean="0"/>
              <a:t>&amp;</a:t>
            </a:r>
            <a:r>
              <a:rPr lang="ru-RU" dirty="0" smtClean="0"/>
              <a:t>числительное</a:t>
            </a:r>
            <a:r>
              <a:rPr lang="en-US" dirty="0" smtClean="0"/>
              <a:t>)</a:t>
            </a:r>
            <a:r>
              <a:rPr lang="ru-RU" dirty="0" smtClean="0"/>
              <a:t> </a:t>
            </a:r>
            <a:r>
              <a:rPr lang="en-US" dirty="0" smtClean="0"/>
              <a:t>/</a:t>
            </a:r>
            <a:r>
              <a:rPr lang="ru-RU" dirty="0" smtClean="0"/>
              <a:t> </a:t>
            </a:r>
            <a:r>
              <a:rPr lang="en-US" dirty="0" smtClean="0"/>
              <a:t>P(</a:t>
            </a:r>
            <a:r>
              <a:rPr lang="ru-RU" dirty="0" smtClean="0"/>
              <a:t>глагол</a:t>
            </a:r>
            <a:r>
              <a:rPr lang="en-US" dirty="0" smtClean="0"/>
              <a:t>)</a:t>
            </a:r>
            <a:r>
              <a:rPr lang="ru-RU" dirty="0" smtClean="0"/>
              <a:t> = 132310 </a:t>
            </a:r>
            <a:r>
              <a:rPr lang="en-US" dirty="0" smtClean="0"/>
              <a:t>/</a:t>
            </a:r>
            <a:r>
              <a:rPr lang="ru-RU" dirty="0" smtClean="0"/>
              <a:t> 651123</a:t>
            </a:r>
            <a:r>
              <a:rPr lang="en-US" dirty="0" smtClean="0"/>
              <a:t> = 2.032E-01 </a:t>
            </a:r>
          </a:p>
          <a:p>
            <a:pPr marL="457200" lvl="1" indent="0">
              <a:buFont typeface="Arial" panose="020B0604020202020204" pitchFamily="34" charset="0"/>
              <a:buNone/>
              <a:defRPr/>
            </a:pPr>
            <a:endParaRPr lang="ru-RU" dirty="0" smtClean="0"/>
          </a:p>
          <a:p>
            <a:pPr lvl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64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ru-RU" sz="2800"/>
              <a:t>Детерминистические парсеры не учитывают лексических особенностей, например, частота </a:t>
            </a:r>
            <a:r>
              <a:rPr lang="en-US" sz="2800" i="1"/>
              <a:t>saw</a:t>
            </a:r>
            <a:r>
              <a:rPr lang="ru-RU" sz="2800"/>
              <a:t> как существительного 4 раза на весь Брауновский корпус, а как глагола – 337 раз (в 100 раз)</a:t>
            </a:r>
            <a:endParaRPr lang="en-US" sz="2800" i="1"/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 i="1"/>
              <a:t>I see a bird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800"/>
              <a:t>	</a:t>
            </a:r>
            <a:r>
              <a:rPr lang="en-US" sz="2800" i="1"/>
              <a:t>I</a:t>
            </a:r>
            <a:r>
              <a:rPr lang="en-US" sz="2800"/>
              <a:t> pronoun/noun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800"/>
              <a:t>	</a:t>
            </a:r>
            <a:r>
              <a:rPr lang="en-US" sz="2800" i="1"/>
              <a:t>see	</a:t>
            </a:r>
            <a:r>
              <a:rPr lang="en-US" sz="2800"/>
              <a:t>verb/noun (The Holy See)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800"/>
              <a:t>	</a:t>
            </a:r>
            <a:r>
              <a:rPr lang="en-US" sz="2800" i="1"/>
              <a:t>a	</a:t>
            </a:r>
            <a:r>
              <a:rPr lang="en-US" sz="2800"/>
              <a:t>article/noun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800"/>
              <a:t>	</a:t>
            </a:r>
            <a:r>
              <a:rPr lang="en-US" sz="2800" i="1"/>
              <a:t>bird	</a:t>
            </a:r>
            <a:r>
              <a:rPr lang="en-US" sz="2800"/>
              <a:t>noun/verb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800" i="1"/>
              <a:t>I</a:t>
            </a:r>
            <a:r>
              <a:rPr lang="en-US" sz="2800"/>
              <a:t>/noun</a:t>
            </a:r>
            <a:r>
              <a:rPr lang="en-US" sz="2800" i="1"/>
              <a:t> see</a:t>
            </a:r>
            <a:r>
              <a:rPr lang="en-US" sz="2800"/>
              <a:t>/noun</a:t>
            </a:r>
            <a:r>
              <a:rPr lang="en-US" sz="2800" i="1"/>
              <a:t> a</a:t>
            </a:r>
            <a:r>
              <a:rPr lang="en-US" sz="2800"/>
              <a:t>/noun</a:t>
            </a:r>
            <a:r>
              <a:rPr lang="en-US" sz="2800" i="1"/>
              <a:t> bird</a:t>
            </a:r>
            <a:r>
              <a:rPr lang="en-US" sz="2800"/>
              <a:t>/V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800"/>
              <a:t>			</a:t>
            </a:r>
            <a:r>
              <a:rPr lang="ru-RU" sz="2800"/>
              <a:t>ср</a:t>
            </a:r>
            <a:r>
              <a:rPr lang="en-US" sz="2800"/>
              <a:t>. </a:t>
            </a:r>
            <a:r>
              <a:rPr lang="en-US" sz="2800" i="1"/>
              <a:t>sity school committee meeting</a:t>
            </a:r>
            <a:endParaRPr lang="ru-RU" sz="2800" i="1"/>
          </a:p>
        </p:txBody>
      </p:sp>
      <p:sp>
        <p:nvSpPr>
          <p:cNvPr id="32770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2540000" y="99147"/>
            <a:ext cx="8229600" cy="77787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ru-RU" sz="3600" dirty="0"/>
              <a:t>Скрытые </a:t>
            </a:r>
            <a:r>
              <a:rPr lang="ru-RU" sz="3600" dirty="0" err="1"/>
              <a:t>марковские</a:t>
            </a:r>
            <a:r>
              <a:rPr lang="ru-RU" sz="3600" dirty="0"/>
              <a:t> модели</a:t>
            </a:r>
            <a:br>
              <a:rPr lang="ru-RU" sz="3600" dirty="0"/>
            </a:br>
            <a:r>
              <a:rPr lang="ru-RU" sz="3600" dirty="0"/>
              <a:t>Лексическая вероятность</a:t>
            </a:r>
          </a:p>
        </p:txBody>
      </p:sp>
    </p:spTree>
    <p:extLst>
      <p:ext uri="{BB962C8B-B14F-4D97-AF65-F5344CB8AC3E}">
        <p14:creationId xmlns:p14="http://schemas.microsoft.com/office/powerpoint/2010/main" val="302399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ru-RU" altLang="en-US" sz="2200" dirty="0"/>
              <a:t>Словарь словоформ языка, в котором каждой словоформе соответствует множество лексико-грамматических классов, которые могут иметься у данной словоформы: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ru-RU" altLang="en-US" sz="2400" dirty="0"/>
              <a:t>Например, для словоформы </a:t>
            </a:r>
            <a:r>
              <a:rPr lang="ru-RU" altLang="en-US" sz="2400" i="1" dirty="0"/>
              <a:t>кругом</a:t>
            </a:r>
            <a:r>
              <a:rPr lang="ru-RU" altLang="en-US" sz="2400" dirty="0"/>
              <a:t> в словаре указано, что она может быть наречием, существительным и предлогом</a:t>
            </a:r>
          </a:p>
          <a:p>
            <a:pPr lvl="1">
              <a:lnSpc>
                <a:spcPct val="90000"/>
              </a:lnSpc>
              <a:spcBef>
                <a:spcPct val="40000"/>
              </a:spcBef>
              <a:buFont typeface="Wingdings" panose="05000000000000000000" pitchFamily="2" charset="2"/>
              <a:buChar char="ü"/>
            </a:pPr>
            <a:r>
              <a:rPr lang="ru-RU" altLang="en-US" dirty="0">
                <a:effectLst/>
              </a:rPr>
              <a:t> Кругом - </a:t>
            </a:r>
            <a:r>
              <a:rPr lang="ru-RU" altLang="en-US" dirty="0">
                <a:effectLst/>
                <a:latin typeface="Times New Roman" panose="02020603050405020304" pitchFamily="18" charset="0"/>
              </a:rPr>
              <a:t>Н</a:t>
            </a:r>
            <a:r>
              <a:rPr lang="ru-RU" altLang="en-US" dirty="0">
                <a:effectLst/>
              </a:rPr>
              <a:t> -</a:t>
            </a:r>
            <a:r>
              <a:rPr lang="ru-RU" altLang="en-US" dirty="0">
                <a:effectLst/>
                <a:latin typeface="Times New Roman" panose="02020603050405020304" pitchFamily="18" charset="0"/>
              </a:rPr>
              <a:t>	</a:t>
            </a:r>
            <a:r>
              <a:rPr lang="ru-RU" altLang="en-US" dirty="0">
                <a:effectLst/>
              </a:rPr>
              <a:t>20 - раз в корпусе </a:t>
            </a:r>
          </a:p>
          <a:p>
            <a:pPr lvl="1">
              <a:lnSpc>
                <a:spcPct val="90000"/>
              </a:lnSpc>
              <a:spcBef>
                <a:spcPct val="40000"/>
              </a:spcBef>
              <a:buFont typeface="Wingdings" panose="05000000000000000000" pitchFamily="2" charset="2"/>
              <a:buChar char="ü"/>
            </a:pPr>
            <a:r>
              <a:rPr lang="ru-RU" altLang="en-US" sz="3200" dirty="0"/>
              <a:t> </a:t>
            </a:r>
            <a:r>
              <a:rPr lang="ru-RU" altLang="en-US" dirty="0">
                <a:effectLst/>
              </a:rPr>
              <a:t>Кругом</a:t>
            </a:r>
            <a:r>
              <a:rPr lang="ru-RU" altLang="en-US" sz="3200" dirty="0"/>
              <a:t> – ПРЕДЛ -  2 раза в корпусе </a:t>
            </a:r>
          </a:p>
          <a:p>
            <a:pPr lvl="1">
              <a:lnSpc>
                <a:spcPct val="90000"/>
              </a:lnSpc>
              <a:spcBef>
                <a:spcPct val="40000"/>
              </a:spcBef>
              <a:buFont typeface="Wingdings" panose="05000000000000000000" pitchFamily="2" charset="2"/>
              <a:buChar char="ü"/>
            </a:pPr>
            <a:r>
              <a:rPr lang="ru-RU" altLang="en-US" sz="3200" dirty="0"/>
              <a:t> </a:t>
            </a:r>
            <a:r>
              <a:rPr lang="ru-RU" altLang="en-US" dirty="0">
                <a:effectLst/>
              </a:rPr>
              <a:t>Кругом</a:t>
            </a:r>
            <a:r>
              <a:rPr lang="ru-RU" altLang="en-US" sz="3200" dirty="0"/>
              <a:t> - С - 2 раза в корпусе</a:t>
            </a:r>
          </a:p>
        </p:txBody>
      </p:sp>
      <p:sp>
        <p:nvSpPr>
          <p:cNvPr id="71682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2906713" y="0"/>
            <a:ext cx="8675687" cy="10080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rmAutofit fontScale="90000"/>
          </a:bodyPr>
          <a:lstStyle/>
          <a:p>
            <a:r>
              <a:rPr lang="ru-RU" altLang="en-US" sz="3600" dirty="0"/>
              <a:t>Скрытые </a:t>
            </a:r>
            <a:r>
              <a:rPr lang="ru-RU" altLang="en-US" sz="3600" dirty="0" err="1"/>
              <a:t>марковские</a:t>
            </a:r>
            <a:r>
              <a:rPr lang="ru-RU" altLang="en-US" sz="3600" dirty="0"/>
              <a:t> модели</a:t>
            </a:r>
            <a:br>
              <a:rPr lang="ru-RU" altLang="en-US" sz="3600" dirty="0"/>
            </a:br>
            <a:r>
              <a:rPr lang="ru-RU" altLang="en-US" sz="3600" dirty="0"/>
              <a:t>Лексическая вероятность</a:t>
            </a:r>
          </a:p>
        </p:txBody>
      </p:sp>
    </p:spTree>
    <p:extLst>
      <p:ext uri="{BB962C8B-B14F-4D97-AF65-F5344CB8AC3E}">
        <p14:creationId xmlns:p14="http://schemas.microsoft.com/office/powerpoint/2010/main" val="3124342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 sz="2400" dirty="0"/>
              <a:t>(1) частота встречаемости относительно других лексико-грамматических классов данной словоформы. </a:t>
            </a:r>
            <a:r>
              <a:rPr lang="en-US" sz="2400" dirty="0" err="1"/>
              <a:t>Частота</a:t>
            </a:r>
            <a:r>
              <a:rPr lang="en-US" sz="2400" dirty="0"/>
              <a:t> </a:t>
            </a:r>
            <a:r>
              <a:rPr lang="en-US" sz="2400" dirty="0" err="1"/>
              <a:t>обычно</a:t>
            </a:r>
            <a:r>
              <a:rPr lang="en-US" sz="2400" dirty="0"/>
              <a:t> </a:t>
            </a:r>
            <a:r>
              <a:rPr lang="en-US" sz="2400" dirty="0" err="1"/>
              <a:t>подсчитывается</a:t>
            </a:r>
            <a:r>
              <a:rPr lang="en-US" sz="2400" dirty="0"/>
              <a:t> </a:t>
            </a:r>
            <a:r>
              <a:rPr lang="en-US" sz="2400" dirty="0" err="1"/>
              <a:t>на</a:t>
            </a:r>
            <a:r>
              <a:rPr lang="en-US" sz="2400" dirty="0"/>
              <a:t> </a:t>
            </a:r>
            <a:r>
              <a:rPr lang="en-US" sz="2400" dirty="0" err="1"/>
              <a:t>корпусе</a:t>
            </a:r>
            <a:r>
              <a:rPr lang="en-US" sz="2400" dirty="0"/>
              <a:t> </a:t>
            </a:r>
            <a:r>
              <a:rPr lang="en-US" sz="2400" dirty="0" err="1"/>
              <a:t>текстов</a:t>
            </a:r>
            <a:r>
              <a:rPr lang="en-US" sz="2400" dirty="0"/>
              <a:t>, в </a:t>
            </a:r>
            <a:r>
              <a:rPr lang="en-US" sz="2400" dirty="0" err="1"/>
              <a:t>котором</a:t>
            </a:r>
            <a:r>
              <a:rPr lang="en-US" sz="2400" dirty="0"/>
              <a:t> </a:t>
            </a:r>
            <a:r>
              <a:rPr lang="en-US" sz="2400" dirty="0" err="1"/>
              <a:t>предварительно</a:t>
            </a:r>
            <a:r>
              <a:rPr lang="en-US" sz="2400" dirty="0"/>
              <a:t> </a:t>
            </a:r>
            <a:r>
              <a:rPr lang="en-US" sz="2400" dirty="0" err="1"/>
              <a:t>вручную</a:t>
            </a:r>
            <a:r>
              <a:rPr lang="en-US" sz="2400" dirty="0"/>
              <a:t> </a:t>
            </a:r>
            <a:r>
              <a:rPr lang="en-US" sz="2400" dirty="0" err="1"/>
              <a:t>каждому</a:t>
            </a:r>
            <a:r>
              <a:rPr lang="en-US" sz="2400" dirty="0"/>
              <a:t> </a:t>
            </a:r>
            <a:r>
              <a:rPr lang="en-US" sz="2400" dirty="0" err="1"/>
              <a:t>слову</a:t>
            </a:r>
            <a:r>
              <a:rPr lang="en-US" sz="2400" dirty="0"/>
              <a:t> </a:t>
            </a:r>
            <a:r>
              <a:rPr lang="en-US" sz="2400" dirty="0" err="1"/>
              <a:t>приведен</a:t>
            </a:r>
            <a:r>
              <a:rPr lang="en-US" sz="2400" dirty="0"/>
              <a:t> в </a:t>
            </a:r>
            <a:r>
              <a:rPr lang="en-US" sz="2400" dirty="0" err="1"/>
              <a:t>соответствие</a:t>
            </a:r>
            <a:r>
              <a:rPr lang="en-US" sz="2400" dirty="0"/>
              <a:t> </a:t>
            </a:r>
            <a:r>
              <a:rPr lang="en-US" sz="2400" dirty="0" err="1"/>
              <a:t>лексико-грамматический</a:t>
            </a:r>
            <a:r>
              <a:rPr lang="en-US" sz="2400" dirty="0"/>
              <a:t> </a:t>
            </a:r>
            <a:r>
              <a:rPr lang="en-US" sz="2400" dirty="0" err="1"/>
              <a:t>класс</a:t>
            </a:r>
            <a:r>
              <a:rPr lang="en-US" sz="2400" dirty="0"/>
              <a:t>. </a:t>
            </a:r>
            <a:r>
              <a:rPr lang="en-US" sz="2400" dirty="0" err="1"/>
              <a:t>Таким</a:t>
            </a:r>
            <a:r>
              <a:rPr lang="en-US" sz="2400" dirty="0"/>
              <a:t> </a:t>
            </a:r>
            <a:r>
              <a:rPr lang="en-US" sz="2400" dirty="0" err="1"/>
              <a:t>образом</a:t>
            </a:r>
            <a:r>
              <a:rPr lang="en-US" sz="2400" dirty="0"/>
              <a:t>, </a:t>
            </a:r>
            <a:r>
              <a:rPr lang="en-US" sz="2400" dirty="0" err="1"/>
              <a:t>словоформа</a:t>
            </a:r>
            <a:r>
              <a:rPr lang="en-US" sz="2400" dirty="0"/>
              <a:t> well в </a:t>
            </a:r>
            <a:r>
              <a:rPr lang="en-US" sz="2400" dirty="0" err="1"/>
              <a:t>словаре</a:t>
            </a:r>
            <a:r>
              <a:rPr lang="en-US" sz="2400" dirty="0"/>
              <a:t> </a:t>
            </a:r>
            <a:r>
              <a:rPr lang="en-US" sz="2400" dirty="0" err="1"/>
              <a:t>будет</a:t>
            </a:r>
            <a:r>
              <a:rPr lang="en-US" sz="2400" dirty="0"/>
              <a:t> </a:t>
            </a:r>
            <a:r>
              <a:rPr lang="en-US" sz="2400" dirty="0" err="1"/>
              <a:t>представлена</a:t>
            </a:r>
            <a:r>
              <a:rPr lang="en-US" sz="2400" dirty="0"/>
              <a:t> </a:t>
            </a:r>
            <a:r>
              <a:rPr lang="en-US" sz="2400" dirty="0" err="1"/>
              <a:t>следующим</a:t>
            </a:r>
            <a:r>
              <a:rPr lang="en-US" sz="2400" dirty="0"/>
              <a:t> </a:t>
            </a:r>
            <a:r>
              <a:rPr lang="en-US" sz="2400" dirty="0" err="1"/>
              <a:t>образом</a:t>
            </a:r>
            <a:r>
              <a:rPr lang="en-US" sz="2400" dirty="0"/>
              <a:t>:</a:t>
            </a:r>
            <a:endParaRPr lang="ru-RU" sz="2400" dirty="0"/>
          </a:p>
          <a:p>
            <a:pPr>
              <a:defRPr/>
            </a:pPr>
            <a:r>
              <a:rPr lang="en-US" sz="2400" dirty="0"/>
              <a:t>well		noun		4 	</a:t>
            </a:r>
            <a:r>
              <a:rPr lang="en-US" sz="2400" dirty="0" err="1"/>
              <a:t>occurences</a:t>
            </a:r>
            <a:r>
              <a:rPr lang="en-US" sz="2400" dirty="0"/>
              <a:t> in corpus</a:t>
            </a:r>
            <a:br>
              <a:rPr lang="en-US" sz="2400" dirty="0"/>
            </a:br>
            <a:r>
              <a:rPr lang="en-US" sz="2400" dirty="0"/>
              <a:t>well		adverb	</a:t>
            </a:r>
            <a:r>
              <a:rPr lang="ru-RU" sz="2400" dirty="0" smtClean="0"/>
              <a:t>	</a:t>
            </a:r>
            <a:r>
              <a:rPr lang="en-US" sz="2400" dirty="0" smtClean="0"/>
              <a:t>1567</a:t>
            </a:r>
            <a:r>
              <a:rPr lang="en-US" sz="2400" dirty="0"/>
              <a:t>	</a:t>
            </a:r>
            <a:r>
              <a:rPr lang="en-US" sz="2400" dirty="0" err="1"/>
              <a:t>occurences</a:t>
            </a:r>
            <a:r>
              <a:rPr lang="en-US" sz="2400" dirty="0"/>
              <a:t> in corpus</a:t>
            </a:r>
            <a:br>
              <a:rPr lang="en-US" sz="2400" dirty="0"/>
            </a:br>
            <a:r>
              <a:rPr lang="en-US" sz="2400" dirty="0"/>
              <a:t>well		adjective	6 	</a:t>
            </a:r>
            <a:r>
              <a:rPr lang="en-US" sz="2400" dirty="0" err="1"/>
              <a:t>occurences</a:t>
            </a:r>
            <a:r>
              <a:rPr lang="en-US" sz="2400" dirty="0"/>
              <a:t> in corpus</a:t>
            </a:r>
            <a:br>
              <a:rPr lang="en-US" sz="2400" dirty="0"/>
            </a:br>
            <a:r>
              <a:rPr lang="en-US" sz="2400" dirty="0"/>
              <a:t>well		interjection	1	</a:t>
            </a:r>
            <a:r>
              <a:rPr lang="en-US" sz="2400" dirty="0" err="1"/>
              <a:t>occurences</a:t>
            </a:r>
            <a:r>
              <a:rPr lang="en-US" sz="2400" dirty="0"/>
              <a:t> in corpus</a:t>
            </a:r>
            <a:br>
              <a:rPr lang="en-US" sz="2400" dirty="0"/>
            </a:br>
            <a:endParaRPr lang="ru-RU" sz="2400" dirty="0"/>
          </a:p>
          <a:p>
            <a:pPr>
              <a:defRPr/>
            </a:pPr>
            <a:endParaRPr lang="ru-RU" dirty="0"/>
          </a:p>
        </p:txBody>
      </p:sp>
      <p:sp>
        <p:nvSpPr>
          <p:cNvPr id="72707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2906713" y="0"/>
            <a:ext cx="8675687" cy="10080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rmAutofit fontScale="90000"/>
          </a:bodyPr>
          <a:lstStyle/>
          <a:p>
            <a:r>
              <a:rPr lang="ru-RU" altLang="en-US" sz="3600" dirty="0"/>
              <a:t>Скрытые </a:t>
            </a:r>
            <a:r>
              <a:rPr lang="ru-RU" altLang="en-US" sz="3600" dirty="0" err="1"/>
              <a:t>марковские</a:t>
            </a:r>
            <a:r>
              <a:rPr lang="ru-RU" altLang="en-US" sz="3600" dirty="0"/>
              <a:t> модели</a:t>
            </a:r>
            <a:br>
              <a:rPr lang="ru-RU" altLang="en-US" sz="3600" dirty="0"/>
            </a:br>
            <a:r>
              <a:rPr lang="ru-RU" altLang="en-US" sz="3600" dirty="0"/>
              <a:t>Лексическая вероятность</a:t>
            </a:r>
          </a:p>
        </p:txBody>
      </p:sp>
    </p:spTree>
    <p:extLst>
      <p:ext uri="{BB962C8B-B14F-4D97-AF65-F5344CB8AC3E}">
        <p14:creationId xmlns:p14="http://schemas.microsoft.com/office/powerpoint/2010/main" val="1737801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3"/>
          <p:cNvSpPr>
            <a:spLocks noGrp="1" noChangeArrowheads="1"/>
          </p:cNvSpPr>
          <p:nvPr>
            <p:ph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ru-RU" altLang="en-US" dirty="0">
                <a:effectLst/>
              </a:rPr>
              <a:t>лексическая вероятность (вероятность тэга Х при условии, что мы имеем дело с лексемой У) </a:t>
            </a:r>
          </a:p>
          <a:p>
            <a:r>
              <a:rPr lang="ru-RU" altLang="en-US" dirty="0">
                <a:effectLst/>
              </a:rPr>
              <a:t>контекстная вероятность </a:t>
            </a:r>
          </a:p>
          <a:p>
            <a:pPr>
              <a:buFont typeface="Wingdings" panose="05000000000000000000" pitchFamily="2" charset="2"/>
              <a:buNone/>
            </a:pPr>
            <a:r>
              <a:rPr lang="ru-RU" altLang="en-US" dirty="0">
                <a:effectLst/>
              </a:rPr>
              <a:t>	(вероятность тэга Х при условии, что ему предшествовал </a:t>
            </a:r>
            <a:r>
              <a:rPr lang="en-US" altLang="en-US" dirty="0">
                <a:effectLst/>
              </a:rPr>
              <a:t>/</a:t>
            </a:r>
            <a:r>
              <a:rPr lang="ru-RU" altLang="en-US" dirty="0">
                <a:effectLst/>
              </a:rPr>
              <a:t> за ним следовал тэг У)</a:t>
            </a:r>
          </a:p>
          <a:p>
            <a:pPr>
              <a:buFont typeface="Wingdings" panose="05000000000000000000" pitchFamily="2" charset="2"/>
              <a:buNone/>
            </a:pPr>
            <a:endParaRPr lang="ru-RU" altLang="en-US" dirty="0">
              <a:effectLst/>
            </a:endParaRPr>
          </a:p>
        </p:txBody>
      </p:sp>
      <p:sp>
        <p:nvSpPr>
          <p:cNvPr id="5" name="Rectangle 2"/>
          <p:cNvSpPr txBox="1">
            <a:spLocks noRot="1" noChangeArrowheads="1"/>
          </p:cNvSpPr>
          <p:nvPr/>
        </p:nvSpPr>
        <p:spPr bwMode="auto">
          <a:xfrm>
            <a:off x="2399580" y="0"/>
            <a:ext cx="8675687" cy="1052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9pPr>
          </a:lstStyle>
          <a:p>
            <a:pPr>
              <a:defRPr/>
            </a:pPr>
            <a:r>
              <a:rPr lang="ru-RU" sz="3600" b="0" kern="0" dirty="0" smtClean="0">
                <a:solidFill>
                  <a:schemeClr val="tx1"/>
                </a:solidFill>
                <a:effectLst/>
              </a:rPr>
              <a:t>Скрытые </a:t>
            </a:r>
            <a:r>
              <a:rPr lang="ru-RU" sz="3600" b="0" kern="0" dirty="0" err="1" smtClean="0">
                <a:solidFill>
                  <a:schemeClr val="tx1"/>
                </a:solidFill>
                <a:effectLst/>
              </a:rPr>
              <a:t>марковские</a:t>
            </a:r>
            <a:r>
              <a:rPr lang="ru-RU" sz="3600" b="0" kern="0" dirty="0" smtClean="0">
                <a:solidFill>
                  <a:schemeClr val="tx1"/>
                </a:solidFill>
                <a:effectLst/>
              </a:rPr>
              <a:t> модели</a:t>
            </a:r>
            <a:endParaRPr lang="ru-RU" sz="3600" b="0" kern="0" dirty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9015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2247900" y="80964"/>
            <a:ext cx="7886700" cy="993775"/>
          </a:xfrm>
        </p:spPr>
        <p:txBody>
          <a:bodyPr/>
          <a:lstStyle/>
          <a:p>
            <a:pPr>
              <a:defRPr/>
            </a:pPr>
            <a:r>
              <a:rPr lang="ru-RU" dirty="0"/>
              <a:t>Скрытые </a:t>
            </a:r>
            <a:r>
              <a:rPr lang="ru-RU" dirty="0" err="1"/>
              <a:t>марковские</a:t>
            </a:r>
            <a:r>
              <a:rPr lang="ru-RU" dirty="0"/>
              <a:t> модели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868218" y="1278523"/>
                <a:ext cx="10178473" cy="10804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ru-RU" sz="2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ru-RU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acc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3200" i="1" dirty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sz="3200" i="1" dirty="0">
                                <a:latin typeface="Cambria Math" panose="02040503050406030204" pitchFamily="18" charset="0"/>
                              </a:rPr>
                              <m:t>𝑎𝑟𝑔𝑚𝑎𝑥</m:t>
                            </m:r>
                          </m:e>
                          <m:lim>
                            <m:sSubSup>
                              <m:sSubSupPr>
                                <m:ctrlPr>
                                  <a:rPr lang="en-US" sz="3200" i="1" dirty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200" i="1" dirty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3200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3200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bSup>
                          </m:lim>
                        </m:limLow>
                      </m:fName>
                      <m:e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32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3200" i="1" dirty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200" i="1" dirty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3200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3200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bSup>
                            <m:r>
                              <a:rPr lang="en-US" sz="3200" i="1" dirty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Sup>
                              <m:sSubSupPr>
                                <m:ctrlPr>
                                  <a:rPr lang="en-US" sz="3200" i="1" dirty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200" i="1" dirty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3200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3200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bSup>
                          </m:e>
                        </m:d>
                        <m:r>
                          <a:rPr lang="ru-RU" sz="32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sz="3200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3200" i="1" dirty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a:rPr lang="en-US" sz="3200" i="1" dirty="0">
                                    <a:latin typeface="Cambria Math" panose="02040503050406030204" pitchFamily="18" charset="0"/>
                                  </a:rPr>
                                  <m:t>𝑎𝑟𝑔𝑚𝑎𝑥</m:t>
                                </m:r>
                              </m:e>
                              <m:lim>
                                <m:sSubSup>
                                  <m:sSubSupPr>
                                    <m:ctrlPr>
                                      <a:rPr lang="en-US" sz="32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200" i="1" dirty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3200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3200" i="1" dirty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bSup>
                              </m:lim>
                            </m:limLow>
                          </m:fName>
                          <m:e>
                            <m:f>
                              <m:fPr>
                                <m:ctrlPr>
                                  <a:rPr lang="en-US" sz="32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i="1" dirty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sz="32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32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3200" i="1" dirty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sz="3200" i="1" dirty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sz="3200" i="1" dirty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bSup>
                                    <m:r>
                                      <a:rPr lang="en-US" sz="3200" b="0" i="1" dirty="0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sSubSup>
                                      <m:sSubSupPr>
                                        <m:ctrlPr>
                                          <a:rPr lang="en-US" sz="32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3200" i="1" dirty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sz="3200" i="1" dirty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sz="3200" i="1" dirty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bSup>
                                  </m:e>
                                </m:d>
                                <m:r>
                                  <a:rPr lang="ru-RU" sz="3200" b="0" i="1" dirty="0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sz="3200" b="0" i="1" dirty="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sz="3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32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3200" i="1" dirty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sz="3200" i="1" dirty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sz="3200" i="1" dirty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bSup>
                                  </m:e>
                                </m:d>
                              </m:num>
                              <m:den>
                                <m:sSubSup>
                                  <m:sSubSupPr>
                                    <m:ctrlPr>
                                      <a:rPr lang="en-US" sz="32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200" b="0" i="1" dirty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3200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3200" i="1" dirty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bSup>
                              </m:den>
                            </m:f>
                            <m:r>
                              <a:rPr lang="ru-RU" sz="3200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u-RU" sz="3200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e>
                    </m:func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218" y="1278523"/>
                <a:ext cx="10178473" cy="108048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002145" y="3460606"/>
                <a:ext cx="10178473" cy="9219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ru-RU" sz="2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ru-RU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acc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3200" i="1" dirty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sz="3200" i="1" dirty="0">
                                <a:latin typeface="Cambria Math" panose="02040503050406030204" pitchFamily="18" charset="0"/>
                              </a:rPr>
                              <m:t>𝑎𝑟𝑔𝑚𝑎𝑥</m:t>
                            </m:r>
                          </m:e>
                          <m:lim>
                            <m:sSubSup>
                              <m:sSubSupPr>
                                <m:ctrlPr>
                                  <a:rPr lang="en-US" sz="3200" i="1" dirty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200" i="1" dirty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3200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3200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bSup>
                          </m:lim>
                        </m:limLow>
                      </m:fName>
                      <m:e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32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3200" i="1" dirty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200" i="1" dirty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3200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3200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bSup>
                            <m:r>
                              <a:rPr lang="en-US" sz="3200" i="1" dirty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Sup>
                              <m:sSubSupPr>
                                <m:ctrlPr>
                                  <a:rPr lang="en-US" sz="3200" i="1" dirty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200" i="1" dirty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3200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3200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bSup>
                          </m:e>
                        </m:d>
                        <m:r>
                          <a:rPr lang="ru-RU" sz="32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sz="3200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3200" i="1" dirty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a:rPr lang="en-US" sz="3200" i="1" dirty="0">
                                    <a:latin typeface="Cambria Math" panose="02040503050406030204" pitchFamily="18" charset="0"/>
                                  </a:rPr>
                                  <m:t>𝑎𝑟𝑔𝑚𝑎𝑥</m:t>
                                </m:r>
                                <m:r>
                                  <a:rPr lang="ru-RU" sz="3200" b="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lim>
                                <m:sSubSup>
                                  <m:sSubSupPr>
                                    <m:ctrlPr>
                                      <a:rPr lang="en-US" sz="32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200" i="1" dirty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3200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3200" i="1" dirty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bSup>
                              </m:lim>
                            </m:limLow>
                            <m:r>
                              <a:rPr lang="en-US" sz="3200" i="1" dirty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sz="32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sz="32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200" i="1" dirty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3200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3200" i="1" dirty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bSup>
                                <m:r>
                                  <a:rPr lang="en-US" sz="3200" i="1" dirty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Sup>
                                  <m:sSubSupPr>
                                    <m:ctrlPr>
                                      <a:rPr lang="en-US" sz="32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200" i="1" dirty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3200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3200" i="1" dirty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bSup>
                              </m:e>
                            </m:d>
                            <m:r>
                              <a:rPr lang="ru-RU" sz="3200" i="1" dirty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sz="3200" i="1" dirty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sz="32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sz="32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200" i="1" dirty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3200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3200" i="1" dirty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bSup>
                              </m:e>
                            </m:d>
                          </m:fName>
                          <m:e>
                            <m:r>
                              <a:rPr lang="ru-RU" sz="3200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u-RU" sz="3200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e>
                    </m:func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145" y="3460606"/>
                <a:ext cx="10178473" cy="9219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06581" y="2494310"/>
            <a:ext cx="105017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ru-RU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Нам н</a:t>
            </a:r>
            <a:r>
              <a:rPr lang="ru-RU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ужно </a:t>
            </a:r>
            <a:r>
              <a:rPr lang="ru-RU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найти максимум, </a:t>
            </a:r>
            <a:endParaRPr lang="ru-RU" sz="2400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200" indent="-457200">
              <a:buAutoNum type="arabicParenR"/>
            </a:pPr>
            <a:r>
              <a:rPr lang="ru-RU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З</a:t>
            </a:r>
            <a:r>
              <a:rPr lang="ru-RU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наменатель </a:t>
            </a:r>
            <a:r>
              <a:rPr lang="ru-RU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всегда один и тот </a:t>
            </a:r>
            <a:r>
              <a:rPr lang="ru-RU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же - </a:t>
            </a:r>
            <a:r>
              <a:rPr lang="en-US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&gt; </a:t>
            </a:r>
            <a:r>
              <a:rPr lang="ru-RU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его можно не учитывать </a:t>
            </a: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061027" y="4476877"/>
                <a:ext cx="10119591" cy="15558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3200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2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32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32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sz="3200" dirty="0" smtClean="0"/>
                  <a:t> = </a:t>
                </a:r>
                <a:r>
                  <a:rPr lang="ru-RU" sz="3200" dirty="0" smtClean="0"/>
                  <a:t>П</a:t>
                </a:r>
                <a:r>
                  <a:rPr lang="en-US" sz="3200" baseline="-25000" dirty="0" err="1" smtClean="0"/>
                  <a:t>i</a:t>
                </a:r>
                <a:r>
                  <a:rPr lang="en-US" sz="3200" baseline="-25000" dirty="0" smtClean="0"/>
                  <a:t>=</a:t>
                </a:r>
                <a:r>
                  <a:rPr lang="ru-RU" sz="3200" baseline="-25000" dirty="0" smtClean="0"/>
                  <a:t>1</a:t>
                </a:r>
                <a:r>
                  <a:rPr lang="en-US" sz="3200" baseline="-25000" dirty="0" smtClean="0"/>
                  <a:t>..n</a:t>
                </a:r>
                <a:r>
                  <a:rPr lang="en-US" sz="3200" dirty="0" smtClean="0"/>
                  <a:t> </a:t>
                </a:r>
                <a:r>
                  <a:rPr lang="en-US" sz="3200" dirty="0" err="1" smtClean="0"/>
                  <a:t>P</a:t>
                </a:r>
                <a:r>
                  <a:rPr lang="en-US" sz="3200" baseline="-25000" dirty="0" err="1" smtClean="0"/>
                  <a:t>smooth</a:t>
                </a:r>
                <a:r>
                  <a:rPr lang="en-US" sz="3200" dirty="0" smtClean="0"/>
                  <a:t>(</a:t>
                </a:r>
                <a:r>
                  <a:rPr lang="en-US" sz="3200" dirty="0" err="1" smtClean="0"/>
                  <a:t>t</a:t>
                </a:r>
                <a:r>
                  <a:rPr lang="en-US" sz="3200" baseline="-25000" dirty="0" err="1" smtClean="0"/>
                  <a:t>i</a:t>
                </a:r>
                <a:r>
                  <a:rPr lang="en-US" sz="3200" dirty="0" smtClean="0"/>
                  <a:t> |t</a:t>
                </a:r>
                <a:r>
                  <a:rPr lang="en-US" sz="3200" baseline="-25000" dirty="0" smtClean="0"/>
                  <a:t>i-1</a:t>
                </a:r>
                <a:r>
                  <a:rPr lang="en-US" sz="3200" dirty="0" smtClean="0"/>
                  <a:t>)</a:t>
                </a:r>
                <a:endParaRPr lang="ru-RU" sz="3200" dirty="0"/>
              </a:p>
              <a:p>
                <a:pPr>
                  <a:spcBef>
                    <a:spcPts val="3000"/>
                  </a:spcBef>
                </a:pP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3200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200" i="1" dirty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32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32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|</m:t>
                        </m:r>
                        <m:sSubSup>
                          <m:sSubSupPr>
                            <m:ctrlPr>
                              <a:rPr lang="en-US" sz="3200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2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32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32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e>
                    </m:d>
                  </m:oMath>
                </a14:m>
                <a:r>
                  <a:rPr lang="ru-RU" sz="3200" dirty="0" smtClean="0"/>
                  <a:t> = П</a:t>
                </a:r>
                <a:r>
                  <a:rPr lang="en-US" sz="3200" baseline="-25000" dirty="0" err="1" smtClean="0"/>
                  <a:t>i</a:t>
                </a:r>
                <a:r>
                  <a:rPr lang="en-US" sz="3200" baseline="-25000" dirty="0" smtClean="0"/>
                  <a:t>=1..n</a:t>
                </a:r>
                <a:r>
                  <a:rPr lang="en-US" sz="3200" dirty="0" smtClean="0"/>
                  <a:t> </a:t>
                </a:r>
                <a:r>
                  <a:rPr lang="en-US" sz="3200" dirty="0" err="1" smtClean="0"/>
                  <a:t>P</a:t>
                </a:r>
                <a:r>
                  <a:rPr lang="en-US" sz="3200" baseline="-25000" dirty="0" err="1" smtClean="0"/>
                  <a:t>smooth_lex</a:t>
                </a:r>
                <a:r>
                  <a:rPr lang="en-US" sz="3200" baseline="-25000" dirty="0" smtClean="0"/>
                  <a:t> </a:t>
                </a:r>
                <a:r>
                  <a:rPr lang="en-US" sz="3200" dirty="0" smtClean="0"/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</m:sSubSup>
                    <m:r>
                      <a:rPr lang="en-US" sz="3200" i="1" dirty="0">
                        <a:latin typeface="Cambria Math" panose="02040503050406030204" pitchFamily="18" charset="0"/>
                      </a:rPr>
                      <m:t>|</m:t>
                    </m:r>
                    <m:sSubSup>
                      <m:sSubSup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</m:sSubSup>
                  </m:oMath>
                </a14:m>
                <a:r>
                  <a:rPr lang="en-US" sz="3200" dirty="0" smtClean="0"/>
                  <a:t>)</a:t>
                </a:r>
                <a:endParaRPr lang="en-US" sz="32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027" y="4476877"/>
                <a:ext cx="10119591" cy="1555811"/>
              </a:xfrm>
              <a:prstGeom prst="rect">
                <a:avLst/>
              </a:prstGeom>
              <a:blipFill>
                <a:blip r:embed="rId4"/>
                <a:stretch>
                  <a:fillRect t="-4688" b="-10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141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021" name="Group 157"/>
          <p:cNvGraphicFramePr>
            <a:graphicFrameLocks noGrp="1"/>
          </p:cNvGraphicFramePr>
          <p:nvPr>
            <p:ph idx="1"/>
          </p:nvPr>
        </p:nvGraphicFramePr>
        <p:xfrm>
          <a:off x="609600" y="1600200"/>
          <a:ext cx="10972801" cy="4525964"/>
        </p:xfrm>
        <a:graphic>
          <a:graphicData uri="http://schemas.openxmlformats.org/drawingml/2006/table">
            <a:tbl>
              <a:tblPr/>
              <a:tblGrid>
                <a:gridCol w="27262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30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755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579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98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The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AT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0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man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NN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VB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8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still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NN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VB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RB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0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saw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NN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VBD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98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her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PPO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PP$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Rectangle 2"/>
          <p:cNvSpPr txBox="1">
            <a:spLocks noRot="1" noChangeArrowheads="1"/>
          </p:cNvSpPr>
          <p:nvPr/>
        </p:nvSpPr>
        <p:spPr>
          <a:xfrm>
            <a:off x="2149332" y="-81395"/>
            <a:ext cx="8675687" cy="1180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en-US" sz="4000" smtClean="0"/>
              <a:t>Скрытые марковские модели</a:t>
            </a:r>
            <a:endParaRPr lang="ru-RU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861533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10"/>
          <p:cNvSpPr>
            <a:spLocks noChangeArrowheads="1"/>
          </p:cNvSpPr>
          <p:nvPr/>
        </p:nvSpPr>
        <p:spPr bwMode="auto">
          <a:xfrm>
            <a:off x="1524001" y="20251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graphicFrame>
        <p:nvGraphicFramePr>
          <p:cNvPr id="39474" name="Group 562"/>
          <p:cNvGraphicFramePr>
            <a:graphicFrameLocks noGrp="1"/>
          </p:cNvGraphicFramePr>
          <p:nvPr/>
        </p:nvGraphicFramePr>
        <p:xfrm>
          <a:off x="2135188" y="1557338"/>
          <a:ext cx="7848600" cy="4665664"/>
        </p:xfrm>
        <a:graphic>
          <a:graphicData uri="http://schemas.openxmlformats.org/drawingml/2006/table">
            <a:tbl>
              <a:tblPr/>
              <a:tblGrid>
                <a:gridCol w="1101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83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6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01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1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17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01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957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NN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PPO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PP$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RB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VB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VBD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0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AT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186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0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NN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40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40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66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186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8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PPO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164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109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313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0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PP$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176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0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RB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164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109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313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8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VB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22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694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146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98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59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0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VBD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584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143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160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91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2"/>
          <p:cNvSpPr txBox="1">
            <a:spLocks noRot="1" noChangeArrowheads="1"/>
          </p:cNvSpPr>
          <p:nvPr/>
        </p:nvSpPr>
        <p:spPr>
          <a:xfrm>
            <a:off x="2149332" y="-81395"/>
            <a:ext cx="8675687" cy="1180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en-US" sz="4000" smtClean="0"/>
              <a:t>Скрытые марковские модели</a:t>
            </a:r>
            <a:endParaRPr lang="ru-RU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09241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81992"/>
            <a:ext cx="10972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Стандарты разметки</a:t>
            </a:r>
          </a:p>
          <a:p>
            <a:r>
              <a:rPr lang="ru-RU" dirty="0"/>
              <a:t>1 тег – весь набор грамматических значений для данной словоформы (ср. </a:t>
            </a:r>
            <a:r>
              <a:rPr lang="ru-RU" dirty="0" err="1"/>
              <a:t>англ</a:t>
            </a:r>
            <a:r>
              <a:rPr lang="ru-RU" dirty="0"/>
              <a:t>: </a:t>
            </a:r>
            <a:r>
              <a:rPr lang="en-US" dirty="0"/>
              <a:t>VVO, NN</a:t>
            </a:r>
            <a:r>
              <a:rPr lang="ru-RU" dirty="0"/>
              <a:t>2…)</a:t>
            </a:r>
          </a:p>
          <a:p>
            <a:r>
              <a:rPr lang="ru-RU" dirty="0"/>
              <a:t>позиционные теги – стандарт </a:t>
            </a:r>
            <a:r>
              <a:rPr lang="en-US" dirty="0"/>
              <a:t>MULTEXT</a:t>
            </a:r>
            <a:r>
              <a:rPr lang="ru-RU" dirty="0"/>
              <a:t> (1 тег – </a:t>
            </a:r>
            <a:r>
              <a:rPr lang="ru-RU" dirty="0" err="1"/>
              <a:t>весьнабор</a:t>
            </a:r>
            <a:r>
              <a:rPr lang="ru-RU" dirty="0"/>
              <a:t>, позиция символа в теге </a:t>
            </a:r>
            <a:r>
              <a:rPr lang="ru-RU" dirty="0" err="1"/>
              <a:t>соответстветствует</a:t>
            </a:r>
            <a:r>
              <a:rPr lang="ru-RU" dirty="0"/>
              <a:t> определенной грамматической категории, </a:t>
            </a:r>
            <a:r>
              <a:rPr lang="en-US" dirty="0"/>
              <a:t>N…a.* </a:t>
            </a:r>
            <a:r>
              <a:rPr lang="ru-RU" dirty="0"/>
              <a:t>- существительное в винительном падеже)</a:t>
            </a:r>
          </a:p>
          <a:p>
            <a:r>
              <a:rPr lang="ru-RU" dirty="0"/>
              <a:t>для каждой грамматической категории отдельное множество тегов (каждое грамматическое значение – отдельный тег)</a:t>
            </a:r>
          </a:p>
          <a:p>
            <a:endParaRPr lang="ru-RU" dirty="0"/>
          </a:p>
        </p:txBody>
      </p:sp>
      <p:sp>
        <p:nvSpPr>
          <p:cNvPr id="153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146282" y="268721"/>
            <a:ext cx="8731682" cy="622300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ru-RU" altLang="en-US" sz="3600" dirty="0"/>
              <a:t>Лингвистические данные. Морфологическая аннотация</a:t>
            </a:r>
          </a:p>
        </p:txBody>
      </p:sp>
    </p:spTree>
    <p:extLst>
      <p:ext uri="{BB962C8B-B14F-4D97-AF65-F5344CB8AC3E}">
        <p14:creationId xmlns:p14="http://schemas.microsoft.com/office/powerpoint/2010/main" val="194516378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476" name="Group 46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5103488"/>
              </p:ext>
            </p:extLst>
          </p:nvPr>
        </p:nvGraphicFramePr>
        <p:xfrm>
          <a:off x="609600" y="1397000"/>
          <a:ext cx="10972800" cy="4845050"/>
        </p:xfrm>
        <a:graphic>
          <a:graphicData uri="http://schemas.openxmlformats.org/drawingml/2006/table">
            <a:tbl>
              <a:tblPr/>
              <a:tblGrid>
                <a:gridCol w="16150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88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8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85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499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20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see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bird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A1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PPSS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VB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AT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NN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r>
                        <a:rPr kumimoji="0" lang="en-US" sz="2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-4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A2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PPSS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VB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NN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r>
                        <a:rPr kumimoji="0" lang="en-US" sz="2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-9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A3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PPSS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UH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AT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NN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A4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PPSS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UH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NN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9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A5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NP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VB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AT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NN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r>
                        <a:rPr kumimoji="0" lang="en-US" sz="2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-10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69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A6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NP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VB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NN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r>
                        <a:rPr kumimoji="0" lang="en-US" sz="2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-15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A7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NP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UH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AT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NN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A8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NP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UH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NN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Rectangle 2"/>
          <p:cNvSpPr txBox="1">
            <a:spLocks noRot="1" noChangeArrowheads="1"/>
          </p:cNvSpPr>
          <p:nvPr/>
        </p:nvSpPr>
        <p:spPr>
          <a:xfrm>
            <a:off x="2149332" y="-81395"/>
            <a:ext cx="8675687" cy="1180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en-US" sz="4000" smtClean="0"/>
              <a:t>Скрытые марковские модели</a:t>
            </a:r>
            <a:endParaRPr lang="ru-RU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50877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6979" name="Group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0159981"/>
              </p:ext>
            </p:extLst>
          </p:nvPr>
        </p:nvGraphicFramePr>
        <p:xfrm>
          <a:off x="369455" y="1184563"/>
          <a:ext cx="10972800" cy="4438345"/>
        </p:xfrm>
        <a:graphic>
          <a:graphicData uri="http://schemas.openxmlformats.org/drawingml/2006/table">
            <a:tbl>
              <a:tblPr/>
              <a:tblGrid>
                <a:gridCol w="2316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44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751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299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264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14300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NewRomanPSMT" charset="-52"/>
                        </a:rPr>
                        <a:t>Название модуля</a:t>
                      </a:r>
                      <a:endParaRPr kumimoji="0" lang="ru-RU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imesNewRomanPSMT" charset="-52"/>
                      </a:endParaRPr>
                    </a:p>
                  </a:txBody>
                  <a:tcPr marL="116957" marR="116957" marT="45716" marB="45716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NewRomanPSMT" charset="-52"/>
                        </a:rPr>
                        <a:t>Частичн</a:t>
                      </a:r>
                      <a:r>
                        <a:rPr kumimoji="0" lang="ru-RU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NewRomanPSMT" charset="-52"/>
                        </a:rPr>
                        <a:t>. снятие омонимии</a:t>
                      </a:r>
                      <a:endParaRPr kumimoji="0" lang="ru-RU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imesNewRomanPSMT" charset="-52"/>
                      </a:endParaRPr>
                    </a:p>
                  </a:txBody>
                  <a:tcPr marL="116957" marR="116957" marT="45716" marB="45716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NewRomanPSMT" charset="-52"/>
                        </a:rPr>
                        <a:t>Средн</a:t>
                      </a:r>
                      <a:r>
                        <a:rPr kumimoji="0" lang="ru-RU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NewRomanPSMT" charset="-52"/>
                        </a:rPr>
                        <a:t>.  уровень </a:t>
                      </a:r>
                      <a:r>
                        <a:rPr kumimoji="0" lang="ru-RU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NewRomanPSMT" charset="-52"/>
                        </a:rPr>
                        <a:t>оставш</a:t>
                      </a:r>
                      <a:r>
                        <a:rPr kumimoji="0" lang="ru-RU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NewRomanPSMT" charset="-52"/>
                        </a:rPr>
                        <a:t>. </a:t>
                      </a:r>
                      <a:r>
                        <a:rPr kumimoji="0" lang="ru-RU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NewRomanPSMT" charset="-52"/>
                        </a:rPr>
                        <a:t>неоднозначн</a:t>
                      </a:r>
                      <a:r>
                        <a:rPr kumimoji="0" lang="ru-RU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NewRomanPSMT" charset="-52"/>
                        </a:rPr>
                        <a:t>.</a:t>
                      </a:r>
                      <a:endParaRPr kumimoji="0" lang="ru-RU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imesNewRomanPSMT" charset="-52"/>
                      </a:endParaRPr>
                    </a:p>
                  </a:txBody>
                  <a:tcPr marL="116957" marR="116957" marT="45716" marB="45716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NewRomanPSMT" charset="-52"/>
                        </a:rPr>
                        <a:t>Точность</a:t>
                      </a:r>
                      <a:endParaRPr kumimoji="0" 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imesNewRomanPSMT" charset="-52"/>
                      </a:endParaRPr>
                    </a:p>
                  </a:txBody>
                  <a:tcPr marL="116957" marR="116957" marT="45716" marB="45716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NewRomanPSMT" charset="-52"/>
                        </a:rPr>
                        <a:t>Лекс. точность</a:t>
                      </a:r>
                      <a:endParaRPr kumimoji="0" 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imesNewRomanPSMT" charset="-52"/>
                      </a:endParaRPr>
                    </a:p>
                  </a:txBody>
                  <a:tcPr marL="116957" marR="116957" marT="45716" marB="45716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922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NewRomanPSMT" charset="-52"/>
                        </a:rPr>
                        <a:t>Synan</a:t>
                      </a:r>
                      <a:endParaRPr kumimoji="0" 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imesNewRomanPSMT" charset="-52"/>
                      </a:endParaRPr>
                    </a:p>
                  </a:txBody>
                  <a:tcPr marL="116957" marR="116957" marT="45716" marB="45716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NewRomanPSMT" charset="-52"/>
                        </a:rPr>
                        <a:t>Да</a:t>
                      </a:r>
                      <a:endParaRPr kumimoji="0" 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imesNewRomanPSMT" charset="-52"/>
                      </a:endParaRPr>
                    </a:p>
                  </a:txBody>
                  <a:tcPr marL="116957" marR="116957" marT="45716" marB="45716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NewRomanPSMT" charset="-52"/>
                        </a:rPr>
                        <a:t>1.14</a:t>
                      </a:r>
                      <a:endParaRPr kumimoji="0" lang="ru-RU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imesNewRomanPSMT" charset="-52"/>
                      </a:endParaRPr>
                    </a:p>
                  </a:txBody>
                  <a:tcPr marL="116957" marR="116957" marT="45716" marB="45716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NewRomanPSMT" charset="-52"/>
                        </a:rPr>
                        <a:t>99.13%</a:t>
                      </a:r>
                      <a:endParaRPr kumimoji="0" 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imesNewRomanPSMT" charset="-52"/>
                      </a:endParaRPr>
                    </a:p>
                  </a:txBody>
                  <a:tcPr marL="116957" marR="116957" marT="45716" marB="45716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NewRomanPSMT" charset="-52"/>
                        </a:rPr>
                        <a:t>99.26%</a:t>
                      </a:r>
                      <a:endParaRPr kumimoji="0" 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imesNewRomanPSMT" charset="-52"/>
                      </a:endParaRPr>
                    </a:p>
                  </a:txBody>
                  <a:tcPr marL="116957" marR="116957" marT="45716" marB="45716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922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116957" marR="116957" marT="45716" marB="45716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NewRomanPSMT" charset="-52"/>
                        </a:rPr>
                        <a:t>Нет</a:t>
                      </a:r>
                      <a:endParaRPr kumimoji="0" lang="ru-RU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imesNewRomanPSMT" charset="-52"/>
                      </a:endParaRPr>
                    </a:p>
                  </a:txBody>
                  <a:tcPr marL="116957" marR="116957" marT="45716" marB="45716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NewRomanPSMT" charset="-52"/>
                        </a:rPr>
                        <a:t>1.00</a:t>
                      </a:r>
                      <a:endParaRPr kumimoji="0" lang="ru-RU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imesNewRomanPSMT" charset="-52"/>
                      </a:endParaRPr>
                    </a:p>
                  </a:txBody>
                  <a:tcPr marL="116957" marR="116957" marT="45716" marB="45716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NewRomanPSMT" charset="-52"/>
                        </a:rPr>
                        <a:t>96.87%</a:t>
                      </a:r>
                      <a:endParaRPr kumimoji="0" lang="ru-RU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imesNewRomanPSMT" charset="-52"/>
                      </a:endParaRPr>
                    </a:p>
                  </a:txBody>
                  <a:tcPr marL="116957" marR="116957" marT="45716" marB="45716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NewRomanPSMT" charset="-52"/>
                        </a:rPr>
                        <a:t>99.26%</a:t>
                      </a:r>
                      <a:endParaRPr kumimoji="0" 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imesNewRomanPSMT" charset="-52"/>
                      </a:endParaRPr>
                    </a:p>
                  </a:txBody>
                  <a:tcPr marL="116957" marR="116957" marT="45716" marB="45716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922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NewRomanPSMT" charset="-52"/>
                        </a:rPr>
                        <a:t>Trigram</a:t>
                      </a:r>
                      <a:endParaRPr kumimoji="0" lang="ru-RU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imesNewRomanPSMT" charset="-52"/>
                      </a:endParaRPr>
                    </a:p>
                  </a:txBody>
                  <a:tcPr marL="116957" marR="116957" marT="45716" marB="45716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NewRomanPSMT" charset="-52"/>
                        </a:rPr>
                        <a:t>Да</a:t>
                      </a:r>
                      <a:endParaRPr kumimoji="0" 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imesNewRomanPSMT" charset="-52"/>
                      </a:endParaRPr>
                    </a:p>
                  </a:txBody>
                  <a:tcPr marL="116957" marR="116957" marT="45716" marB="45716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NewRomanPSMT" charset="-52"/>
                        </a:rPr>
                        <a:t>1.14</a:t>
                      </a:r>
                      <a:endParaRPr kumimoji="0" 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imesNewRomanPSMT" charset="-52"/>
                      </a:endParaRPr>
                    </a:p>
                  </a:txBody>
                  <a:tcPr marL="116957" marR="116957" marT="45716" marB="45716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NewRomanPSMT" charset="-52"/>
                        </a:rPr>
                        <a:t>99.07%</a:t>
                      </a:r>
                      <a:endParaRPr kumimoji="0" lang="ru-RU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imesNewRomanPSMT" charset="-52"/>
                      </a:endParaRPr>
                    </a:p>
                  </a:txBody>
                  <a:tcPr marL="116957" marR="116957" marT="45716" marB="45716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NewRomanPSMT" charset="-52"/>
                        </a:rPr>
                        <a:t>99.76%</a:t>
                      </a:r>
                      <a:endParaRPr kumimoji="0" 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imesNewRomanPSMT" charset="-52"/>
                      </a:endParaRPr>
                    </a:p>
                  </a:txBody>
                  <a:tcPr marL="116957" marR="116957" marT="45716" marB="45716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922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116957" marR="116957" marT="45716" marB="45716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NewRomanPSMT" charset="-52"/>
                        </a:rPr>
                        <a:t>Да</a:t>
                      </a:r>
                      <a:endParaRPr kumimoji="0" lang="ru-RU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imesNewRomanPSMT" charset="-52"/>
                      </a:endParaRPr>
                    </a:p>
                  </a:txBody>
                  <a:tcPr marL="116957" marR="116957" marT="45716" marB="45716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NewRomanPSMT" charset="-52"/>
                        </a:rPr>
                        <a:t>1.08</a:t>
                      </a:r>
                      <a:endParaRPr kumimoji="0" 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imesNewRomanPSMT" charset="-52"/>
                      </a:endParaRPr>
                    </a:p>
                  </a:txBody>
                  <a:tcPr marL="116957" marR="116957" marT="45716" marB="45716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NewRomanPSMT" charset="-52"/>
                        </a:rPr>
                        <a:t>98.67%</a:t>
                      </a:r>
                      <a:endParaRPr kumimoji="0" lang="ru-RU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imesNewRomanPSMT" charset="-52"/>
                      </a:endParaRPr>
                    </a:p>
                  </a:txBody>
                  <a:tcPr marL="116957" marR="116957" marT="45716" marB="45716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D314E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NewRomanPSMT" charset="-52"/>
                        </a:rPr>
                        <a:t>99.63%</a:t>
                      </a:r>
                      <a:endParaRPr kumimoji="0" lang="ru-RU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FD314E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imesNewRomanPSMT" charset="-52"/>
                      </a:endParaRPr>
                    </a:p>
                  </a:txBody>
                  <a:tcPr marL="116957" marR="116957" marT="45716" marB="45716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922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116957" marR="116957" marT="45716" marB="45716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NewRomanPSMT" charset="-52"/>
                        </a:rPr>
                        <a:t>Нет</a:t>
                      </a:r>
                      <a:endParaRPr kumimoji="0" lang="ru-RU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imesNewRomanPSMT" charset="-52"/>
                      </a:endParaRPr>
                    </a:p>
                  </a:txBody>
                  <a:tcPr marL="116957" marR="116957" marT="45716" marB="45716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NewRomanPSMT" charset="-52"/>
                        </a:rPr>
                        <a:t>1.00</a:t>
                      </a:r>
                      <a:endParaRPr kumimoji="0" lang="ru-RU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imesNewRomanPSMT" charset="-52"/>
                      </a:endParaRPr>
                    </a:p>
                  </a:txBody>
                  <a:tcPr marL="116957" marR="116957" marT="45716" marB="45716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NewRomanPSMT" charset="-52"/>
                        </a:rPr>
                        <a:t>97.26%</a:t>
                      </a:r>
                      <a:endParaRPr kumimoji="0" lang="ru-RU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imesNewRomanPSMT" charset="-52"/>
                      </a:endParaRPr>
                    </a:p>
                  </a:txBody>
                  <a:tcPr marL="116957" marR="116957" marT="45716" marB="45716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D314E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NewRomanPSMT" charset="-52"/>
                        </a:rPr>
                        <a:t>99.17%</a:t>
                      </a:r>
                      <a:endParaRPr kumimoji="0" lang="ru-RU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FD314E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imesNewRomanPSMT" charset="-52"/>
                      </a:endParaRPr>
                    </a:p>
                  </a:txBody>
                  <a:tcPr marL="116957" marR="116957" marT="45716" marB="45716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922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NewRomanPSMT" charset="-52"/>
                        </a:rPr>
                        <a:t>Accopost</a:t>
                      </a:r>
                      <a:endParaRPr kumimoji="0" 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imesNewRomanPSMT" charset="-52"/>
                      </a:endParaRPr>
                    </a:p>
                  </a:txBody>
                  <a:tcPr marL="116957" marR="116957" marT="45716" marB="45716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NewRomanPSMT" charset="-52"/>
                        </a:rPr>
                        <a:t>Нет</a:t>
                      </a:r>
                      <a:endParaRPr kumimoji="0" 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imesNewRomanPSMT" charset="-52"/>
                      </a:endParaRPr>
                    </a:p>
                  </a:txBody>
                  <a:tcPr marL="116957" marR="116957" marT="45716" marB="45716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NewRomanPSMT" charset="-52"/>
                        </a:rPr>
                        <a:t>1.00</a:t>
                      </a:r>
                      <a:endParaRPr kumimoji="0" 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imesNewRomanPSMT" charset="-52"/>
                      </a:endParaRPr>
                    </a:p>
                  </a:txBody>
                  <a:tcPr marL="116957" marR="116957" marT="45716" marB="45716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NewRomanPSMT" charset="-52"/>
                        </a:rPr>
                        <a:t>96.62%</a:t>
                      </a:r>
                      <a:endParaRPr kumimoji="0" 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imesNewRomanPSMT" charset="-52"/>
                      </a:endParaRPr>
                    </a:p>
                  </a:txBody>
                  <a:tcPr marL="116957" marR="116957" marT="45716" marB="45716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NewRomanPSMT" charset="-52"/>
                        </a:rPr>
                        <a:t>-</a:t>
                      </a:r>
                      <a:endParaRPr kumimoji="0" lang="ru-RU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imesNewRomanPSMT" charset="-52"/>
                      </a:endParaRPr>
                    </a:p>
                  </a:txBody>
                  <a:tcPr marL="116957" marR="116957" marT="45716" marB="45716" horzOverflow="overflow">
                    <a:lnL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952284" y="5622908"/>
            <a:ext cx="8352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Данные из статьи </a:t>
            </a:r>
            <a:r>
              <a:rPr lang="ru-RU" dirty="0" err="1"/>
              <a:t>Сокирко</a:t>
            </a:r>
            <a:r>
              <a:rPr lang="ru-RU" dirty="0"/>
              <a:t> А., Толдова С. «Сравнение эффективности двух методик снятия лексической и морфологической неоднозначности для русского языка»</a:t>
            </a:r>
            <a:endParaRPr lang="en-US" dirty="0"/>
          </a:p>
        </p:txBody>
      </p:sp>
      <p:sp>
        <p:nvSpPr>
          <p:cNvPr id="5" name="Rectangle 2"/>
          <p:cNvSpPr txBox="1">
            <a:spLocks noRot="1" noChangeArrowheads="1"/>
          </p:cNvSpPr>
          <p:nvPr/>
        </p:nvSpPr>
        <p:spPr>
          <a:xfrm>
            <a:off x="2149332" y="-81395"/>
            <a:ext cx="8675687" cy="1180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en-US" sz="4000" smtClean="0"/>
              <a:t>Скрытые марковские модели</a:t>
            </a:r>
            <a:endParaRPr lang="ru-RU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933132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lvl="2" indent="-342900">
              <a:buClr>
                <a:schemeClr val="hlink"/>
              </a:buClr>
            </a:pP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TreeTagger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-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  <a:hlinkClick r:id="rId2"/>
              </a:rPr>
              <a:t>http://corpus.leeds.ac.uk/mocky/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- </a:t>
            </a: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параметры для русского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914400" lvl="4" indent="0">
              <a:buNone/>
            </a:pP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  <a:hlinkClick r:id="rId3"/>
              </a:rPr>
              <a:t>https://github.com/miotto/treetagger-python/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  <a:p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TnT</a:t>
            </a:r>
            <a:r>
              <a:rPr lang="ru-RU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- 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  <a:hlinkClick r:id="rId2"/>
              </a:rPr>
              <a:t>http://corpus.leeds.ac.uk/mocky/</a:t>
            </a:r>
            <a:r>
              <a:rPr lang="ru-RU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- </a:t>
            </a:r>
            <a:r>
              <a:rPr lang="ru-RU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параметры для русского</a:t>
            </a: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FreeLing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- 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  <a:hlinkClick r:id="rId4"/>
              </a:rPr>
              <a:t>http://nlp.lsi.upc.edu/freeling/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  <a:p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PyMorphy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- 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  <a:hlinkClick r:id="rId5"/>
              </a:rPr>
              <a:t>https://pymorphy2.readthedocs.org/en/latest/index.html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  <a:p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Mystem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- 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  <a:hlinkClick r:id="rId6"/>
              </a:rPr>
              <a:t>https://tech.yandex.ru/mystem/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  <a:p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pymystem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- 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  <a:hlinkClick r:id="rId7"/>
              </a:rPr>
              <a:t>http://pythonhosted.org/pymystem3/index.html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endParaRPr lang="ru-RU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ru-RU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аот</a:t>
            </a:r>
            <a:r>
              <a:rPr lang="ru-RU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- 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  <a:hlinkClick r:id="rId8"/>
              </a:rPr>
              <a:t>http://aot.ru/download.php</a:t>
            </a:r>
            <a:r>
              <a:rPr lang="ru-RU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UD-pipe</a:t>
            </a:r>
          </a:p>
          <a:p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SyntaxNet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TURKU-NLP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1293091" y="0"/>
            <a:ext cx="10972800" cy="1143000"/>
          </a:xfrm>
        </p:spPr>
        <p:txBody>
          <a:bodyPr>
            <a:normAutofit/>
          </a:bodyPr>
          <a:lstStyle/>
          <a:p>
            <a:r>
              <a:rPr lang="ru-RU" sz="3600" dirty="0"/>
              <a:t>Морфологические разметчики для русского языка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1233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BERT</a:t>
            </a:r>
          </a:p>
          <a:p>
            <a:r>
              <a:rPr lang="en-US" dirty="0"/>
              <a:t>Spacy</a:t>
            </a: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UD-pipe</a:t>
            </a:r>
          </a:p>
          <a:p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SyntaxNet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TURKU-NLP</a:t>
            </a:r>
          </a:p>
          <a:p>
            <a:endParaRPr lang="en-US" dirty="0"/>
          </a:p>
          <a:p>
            <a:r>
              <a:rPr lang="en-US" dirty="0"/>
              <a:t>…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44945" y="0"/>
            <a:ext cx="10972800" cy="1143000"/>
          </a:xfrm>
        </p:spPr>
        <p:txBody>
          <a:bodyPr/>
          <a:lstStyle/>
          <a:p>
            <a:r>
              <a:rPr lang="ru-RU" dirty="0"/>
              <a:t>Нейронные сети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88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L_Mag2_1L_Vved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ect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_Mag2_1L_Vved.potx" id="{8B8EA3D8-1D8C-4F3B-BC98-2C9506701145}" vid="{92220441-6B05-4B78-9A07-D5CEFF033EA7}"/>
    </a:ext>
  </a:extLst>
</a:theme>
</file>

<file path=ppt/theme/theme2.xml><?xml version="1.0" encoding="utf-8"?>
<a:theme xmlns:a="http://schemas.openxmlformats.org/drawingml/2006/main" name="1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_Mag2_1L_Vved.potx" id="{8B8EA3D8-1D8C-4F3B-BC98-2C9506701145}" vid="{DFE8163A-FDF6-44E4-8028-0AD6A0F84A5D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CL_Mag2_1L_Vved</Template>
  <TotalTime>6800</TotalTime>
  <Words>5343</Words>
  <Application>Microsoft Office PowerPoint</Application>
  <PresentationFormat>Widescreen</PresentationFormat>
  <Paragraphs>984</Paragraphs>
  <Slides>93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15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93</vt:i4>
      </vt:variant>
    </vt:vector>
  </HeadingPairs>
  <TitlesOfParts>
    <vt:vector size="111" baseType="lpstr">
      <vt:lpstr>Arial</vt:lpstr>
      <vt:lpstr>Arial CYR</vt:lpstr>
      <vt:lpstr>Calibri</vt:lpstr>
      <vt:lpstr>Calibri Light</vt:lpstr>
      <vt:lpstr>Cambria</vt:lpstr>
      <vt:lpstr>Cambria Math</vt:lpstr>
      <vt:lpstr>Courier New</vt:lpstr>
      <vt:lpstr>Garamond</vt:lpstr>
      <vt:lpstr>MS Mincho</vt:lpstr>
      <vt:lpstr>Palatino Linotype</vt:lpstr>
      <vt:lpstr>Symbol</vt:lpstr>
      <vt:lpstr>Times New Roman</vt:lpstr>
      <vt:lpstr>TimesNewRomanPSMT</vt:lpstr>
      <vt:lpstr>Webdings</vt:lpstr>
      <vt:lpstr>Wingdings</vt:lpstr>
      <vt:lpstr>CL_Mag2_1L_Vved</vt:lpstr>
      <vt:lpstr>1_Тема Office</vt:lpstr>
      <vt:lpstr>Equation</vt:lpstr>
      <vt:lpstr>Морфологическая аннотация (pos-tagging) Разрешение морфологической неоднозначности </vt:lpstr>
      <vt:lpstr>План</vt:lpstr>
      <vt:lpstr>Введение: морфологическая  аннотация</vt:lpstr>
      <vt:lpstr>Введение: морфологическая аннотация</vt:lpstr>
      <vt:lpstr>Введение: морфологическая аннотация</vt:lpstr>
      <vt:lpstr>Лингвистические данные. Морфологическая аннотация</vt:lpstr>
      <vt:lpstr>Лингвистические данные. Морфологическая аннотация</vt:lpstr>
      <vt:lpstr>Лингвистические данные. Теги</vt:lpstr>
      <vt:lpstr>Лингвистические данные. Морфологическая аннотация</vt:lpstr>
      <vt:lpstr>Лингвистические данные. Теги</vt:lpstr>
      <vt:lpstr>Введение. Морфологическая омонимия</vt:lpstr>
      <vt:lpstr>Морфологический анализ и синтез</vt:lpstr>
      <vt:lpstr>Морфологический анализ  Методы, основанные на правилах</vt:lpstr>
      <vt:lpstr>Методы, основанные на правилах</vt:lpstr>
      <vt:lpstr>Методы, основанные на правилах</vt:lpstr>
      <vt:lpstr>Методы, основанные на правилах: использование словаря</vt:lpstr>
      <vt:lpstr>Правиловые методы:  предсказание незнакомых словоформ</vt:lpstr>
      <vt:lpstr>Словарные методы</vt:lpstr>
      <vt:lpstr>Словарные методы</vt:lpstr>
      <vt:lpstr>Словарные методы</vt:lpstr>
      <vt:lpstr>Методы, основанные на правилах</vt:lpstr>
      <vt:lpstr>Методы, основанные на правилах</vt:lpstr>
      <vt:lpstr>PowerPoint Presentation</vt:lpstr>
      <vt:lpstr>Правловые методы предсказания незнакомых словоформ</vt:lpstr>
      <vt:lpstr>Морфологическая омонимия</vt:lpstr>
      <vt:lpstr>План</vt:lpstr>
      <vt:lpstr>Лингвистические данные Морфологическая омонимия</vt:lpstr>
      <vt:lpstr>Лингвистические данные. Морфологическая омонимия</vt:lpstr>
      <vt:lpstr>Лингвистические данные Морфологическая омонимия</vt:lpstr>
      <vt:lpstr>Лингвистические данные Морфологическая омонимия</vt:lpstr>
      <vt:lpstr>Лингвистические данные Морфологическая омонимия</vt:lpstr>
      <vt:lpstr>Методы снятия неоднозначности</vt:lpstr>
      <vt:lpstr>Методы снятия неоднозначности</vt:lpstr>
      <vt:lpstr>Дизамбигуация Правила</vt:lpstr>
      <vt:lpstr>Дизамбигуация Правила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Скрытые марковские модели (HMM)</vt:lpstr>
      <vt:lpstr>Марковская модель Частеречная аннотация: FSA</vt:lpstr>
      <vt:lpstr>PowerPoint Presentation</vt:lpstr>
      <vt:lpstr>Марковская модель</vt:lpstr>
      <vt:lpstr>Марковская модель</vt:lpstr>
      <vt:lpstr>Марковская модель</vt:lpstr>
      <vt:lpstr>Скрытые марковские модели</vt:lpstr>
      <vt:lpstr>PowerPoint Presentation</vt:lpstr>
      <vt:lpstr>Скрытые марковские модели HMM</vt:lpstr>
      <vt:lpstr>Скрытые марковские модели HMM</vt:lpstr>
      <vt:lpstr>Скрытые марковские модели HMM</vt:lpstr>
      <vt:lpstr>Скрытые марковские модели HMM</vt:lpstr>
      <vt:lpstr>HMM Formalism</vt:lpstr>
      <vt:lpstr>Inference in an HMM</vt:lpstr>
      <vt:lpstr>Decoding</vt:lpstr>
      <vt:lpstr>PowerPoint Presentation</vt:lpstr>
      <vt:lpstr>Скрытые марковские модели</vt:lpstr>
      <vt:lpstr>PowerPoint Presentation</vt:lpstr>
      <vt:lpstr>Скрытые марковские модели Условная вероятность</vt:lpstr>
      <vt:lpstr>Скрытые марковские модели Условная вероятность</vt:lpstr>
      <vt:lpstr>Скрытые марковские модели </vt:lpstr>
      <vt:lpstr>PowerPoint Presentation</vt:lpstr>
      <vt:lpstr>PowerPoint Presentation</vt:lpstr>
      <vt:lpstr>PowerPoint Presentation</vt:lpstr>
      <vt:lpstr>Скрытые марковские модели</vt:lpstr>
      <vt:lpstr>Скрытые марковские модели</vt:lpstr>
      <vt:lpstr>Скрытые марковские модели Лексическая вероятность</vt:lpstr>
      <vt:lpstr>Скрытые марковские модели Лексическая вероятность</vt:lpstr>
      <vt:lpstr>Скрытые марковские модели Лексическая вероятность</vt:lpstr>
      <vt:lpstr>PowerPoint Presentation</vt:lpstr>
      <vt:lpstr>Скрытые марковские модели</vt:lpstr>
      <vt:lpstr>PowerPoint Presentation</vt:lpstr>
      <vt:lpstr>PowerPoint Presentation</vt:lpstr>
      <vt:lpstr>PowerPoint Presentation</vt:lpstr>
      <vt:lpstr>PowerPoint Presentation</vt:lpstr>
      <vt:lpstr>Морфологические разметчики для русского языка</vt:lpstr>
      <vt:lpstr>Нейронные сети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Adjectives</dc:title>
  <dc:creator>Svetlana Toldova</dc:creator>
  <cp:lastModifiedBy>Дмитрий Горшков</cp:lastModifiedBy>
  <cp:revision>159</cp:revision>
  <dcterms:created xsi:type="dcterms:W3CDTF">2016-11-03T20:16:18Z</dcterms:created>
  <dcterms:modified xsi:type="dcterms:W3CDTF">2020-01-16T07:24:45Z</dcterms:modified>
</cp:coreProperties>
</file>