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97" r:id="rId3"/>
    <p:sldId id="298" r:id="rId4"/>
    <p:sldId id="299" r:id="rId5"/>
    <p:sldId id="296" r:id="rId6"/>
    <p:sldId id="257" r:id="rId7"/>
    <p:sldId id="258"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 id="303" r:id="rId24"/>
    <p:sldId id="304" r:id="rId25"/>
    <p:sldId id="305" r:id="rId26"/>
    <p:sldId id="307" r:id="rId27"/>
    <p:sldId id="308"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300" r:id="rId44"/>
    <p:sldId id="291" r:id="rId45"/>
    <p:sldId id="302" r:id="rId46"/>
    <p:sldId id="301" r:id="rId47"/>
    <p:sldId id="292" r:id="rId48"/>
    <p:sldId id="293" r:id="rId49"/>
    <p:sldId id="294" r:id="rId50"/>
    <p:sldId id="2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BBF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B28BD-6936-494F-A1EC-23B1DD3E4664}" type="datetimeFigureOut">
              <a:rPr lang="en-US" smtClean="0"/>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DA858-490A-48ED-9D1F-7B579727671F}" type="slidenum">
              <a:rPr lang="en-US" smtClean="0"/>
              <a:t>‹#›</a:t>
            </a:fld>
            <a:endParaRPr lang="en-US"/>
          </a:p>
        </p:txBody>
      </p:sp>
    </p:spTree>
    <p:extLst>
      <p:ext uri="{BB962C8B-B14F-4D97-AF65-F5344CB8AC3E}">
        <p14:creationId xmlns:p14="http://schemas.microsoft.com/office/powerpoint/2010/main" val="159159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Заметки 99999"/>
          <p:cNvSpPr>
            <a:spLocks noGrp="1" noChangeArrowheads="1"/>
          </p:cNvSpPr>
          <p:nvPr>
            <p:ph type="body" idx="1"/>
          </p:nvPr>
        </p:nvSpPr>
        <p:spPr/>
        <p:txBody>
          <a:bodyPr/>
          <a:lstStyle/>
          <a:p>
            <a:endParaRPr/>
          </a:p>
        </p:txBody>
      </p:sp>
    </p:spTree>
    <p:extLst>
      <p:ext uri="{BB962C8B-B14F-4D97-AF65-F5344CB8AC3E}">
        <p14:creationId xmlns:p14="http://schemas.microsoft.com/office/powerpoint/2010/main" val="387279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ffc7e5f2f_6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5ffc7e5f2f_6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32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ffc7e5f2f_6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5ffc7e5f2f_6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60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ffc7e5f2f_6_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5ffc7e5f2f_6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17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ru-RU"/>
              <a:t>knowledge extraction – заранее неизвестно, какие события или онтологические элементы нужно извлекать: построить онтологию некоторой предметной области по корпусу текстов, найти, какие типы отношений бывают между сущностями определенных классов (например, востребовано в bionlp)</a:t>
            </a:r>
            <a:endParaRPr/>
          </a:p>
        </p:txBody>
      </p:sp>
      <p:sp>
        <p:nvSpPr>
          <p:cNvPr id="387" name="Google Shape;3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54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625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63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ffc7e5f2f_7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5ffc7e5f2f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93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113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740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ff46ec25a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ff46ec25a_1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g5ff46ec25a_1_1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21</a:t>
            </a:fld>
            <a:endParaRPr/>
          </a:p>
        </p:txBody>
      </p:sp>
    </p:spTree>
    <p:extLst>
      <p:ext uri="{BB962C8B-B14F-4D97-AF65-F5344CB8AC3E}">
        <p14:creationId xmlns:p14="http://schemas.microsoft.com/office/powerpoint/2010/main" val="357298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Заметки 99999"/>
          <p:cNvSpPr>
            <a:spLocks noGrp="1" noChangeArrowheads="1"/>
          </p:cNvSpPr>
          <p:nvPr>
            <p:ph type="body" idx="1"/>
          </p:nvPr>
        </p:nvSpPr>
        <p:spPr/>
        <p:txBody>
          <a:bodyPr/>
          <a:lstStyle/>
          <a:p>
            <a:endParaRPr/>
          </a:p>
        </p:txBody>
      </p:sp>
    </p:spTree>
    <p:extLst>
      <p:ext uri="{BB962C8B-B14F-4D97-AF65-F5344CB8AC3E}">
        <p14:creationId xmlns:p14="http://schemas.microsoft.com/office/powerpoint/2010/main" val="1102334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ff46ec25a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5ff46ec25a_1_1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5ff46ec25a_1_16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22</a:t>
            </a:fld>
            <a:endParaRPr/>
          </a:p>
        </p:txBody>
      </p:sp>
    </p:spTree>
    <p:extLst>
      <p:ext uri="{BB962C8B-B14F-4D97-AF65-F5344CB8AC3E}">
        <p14:creationId xmlns:p14="http://schemas.microsoft.com/office/powerpoint/2010/main" val="246065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ff46ec25a_1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5ff46ec25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18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ff46ec25a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ff46ec25a_1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5ff46ec25a_1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ru-RU"/>
              <a:t>24</a:t>
            </a:fld>
            <a:endParaRPr/>
          </a:p>
        </p:txBody>
      </p:sp>
    </p:spTree>
    <p:extLst>
      <p:ext uri="{BB962C8B-B14F-4D97-AF65-F5344CB8AC3E}">
        <p14:creationId xmlns:p14="http://schemas.microsoft.com/office/powerpoint/2010/main" val="212562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ff46ec25a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5ff46ec25a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750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ff46ec25a_1_1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5ff46ec25a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48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ff46ec25a_1_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5ff46ec25a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672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
        <p:nvSpPr>
          <p:cNvPr id="474" name="Google Shape;474;p26: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26: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748906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
        <p:nvSpPr>
          <p:cNvPr id="483" name="Google Shape;483;p33: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33: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1244456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ff46ec25a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5ff46ec2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903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ff46ec25a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5ff46ec25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58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Далее можно применять различные методы анализа данных и строить разные предсказания на основе огромных коллекций текстов, в том числе используя уже расклассифицированы и сгруппированы в кластеры</a:t>
            </a:r>
            <a:endParaRPr/>
          </a:p>
        </p:txBody>
      </p:sp>
      <p:sp>
        <p:nvSpPr>
          <p:cNvPr id="395" name="Google Shape;3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308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
        <p:nvSpPr>
          <p:cNvPr id="508" name="Google Shape;508;p34: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34: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1545966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2481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21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5ff46ec25a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5ff46ec25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077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548" name="Google Shape;548;p35: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35: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3042883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047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
        <p:nvSpPr>
          <p:cNvPr id="569" name="Google Shape;569;p36: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36: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2818591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970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5ff46ec25a_0_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g5ff46ec25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4524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ru-RU"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597" name="Google Shape;597;p37:notes"/>
          <p:cNvSpPr>
            <a:spLocks noGrp="1" noRot="1" noChangeAspect="1"/>
          </p:cNvSpPr>
          <p:nvPr>
            <p:ph type="sldImg" idx="2"/>
          </p:nvPr>
        </p:nvSpPr>
        <p:spPr>
          <a:xfrm>
            <a:off x="381000" y="684213"/>
            <a:ext cx="6097588" cy="34305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8" name="Google Shape;598;p37:notes"/>
          <p:cNvSpPr txBox="1">
            <a:spLocks noGrp="1"/>
          </p:cNvSpPr>
          <p:nvPr>
            <p:ph type="body" idx="1"/>
          </p:nvPr>
        </p:nvSpPr>
        <p:spPr>
          <a:xfrm>
            <a:off x="914400" y="4344988"/>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ru-RU"/>
              <a:t>Словари на каждом этапе.</a:t>
            </a:r>
            <a:endParaRPr/>
          </a:p>
        </p:txBody>
      </p:sp>
    </p:spTree>
    <p:extLst>
      <p:ext uri="{BB962C8B-B14F-4D97-AF65-F5344CB8AC3E}">
        <p14:creationId xmlns:p14="http://schemas.microsoft.com/office/powerpoint/2010/main" val="159072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7" name="Google Shape;2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08432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993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239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876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413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632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406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2488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364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34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fc7e5f2f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ru-RU"/>
              <a:t>Текст - объект, признаки, найти объект близкий другому (тексту запроса). Как понять, что документ больше или меньше похож (случайно в тексте встретилось слово из запроса или оно определяет тему текста)</a:t>
            </a:r>
            <a:endParaRPr/>
          </a:p>
        </p:txBody>
      </p:sp>
      <p:sp>
        <p:nvSpPr>
          <p:cNvPr id="305" name="Google Shape;305;g5ffc7e5f2f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93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335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ffc7e5f2f_6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5ffc7e5f2f_6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54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ffc7e5f2f_6_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5ffc7e5f2f_6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577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ffc7e5f2f_6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5ffc7e5f2f_6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325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EBA61-BC89-4B3E-9576-0CFA92ABE32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170997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EBA61-BC89-4B3E-9576-0CFA92ABE32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204417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EBA61-BC89-4B3E-9576-0CFA92ABE32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246160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SE">
  <p:cSld name="HSE">
    <p:spTree>
      <p:nvGrpSpPr>
        <p:cNvPr id="1" name="Shape 10"/>
        <p:cNvGrpSpPr/>
        <p:nvPr/>
      </p:nvGrpSpPr>
      <p:grpSpPr>
        <a:xfrm>
          <a:off x="0" y="0"/>
          <a:ext cx="0" cy="0"/>
          <a:chOff x="0" y="0"/>
          <a:chExt cx="0" cy="0"/>
        </a:xfrm>
      </p:grpSpPr>
      <p:grpSp>
        <p:nvGrpSpPr>
          <p:cNvPr id="11" name="Google Shape;11;p2"/>
          <p:cNvGrpSpPr/>
          <p:nvPr/>
        </p:nvGrpSpPr>
        <p:grpSpPr>
          <a:xfrm>
            <a:off x="-143860" y="-40709"/>
            <a:ext cx="12346107" cy="6898709"/>
            <a:chOff x="12822" y="-87587"/>
            <a:chExt cx="9357337" cy="6921031"/>
          </a:xfrm>
        </p:grpSpPr>
        <p:grpSp>
          <p:nvGrpSpPr>
            <p:cNvPr id="12" name="Google Shape;12;p2"/>
            <p:cNvGrpSpPr/>
            <p:nvPr/>
          </p:nvGrpSpPr>
          <p:grpSpPr>
            <a:xfrm>
              <a:off x="12822" y="-87587"/>
              <a:ext cx="9357337" cy="6921031"/>
              <a:chOff x="12822" y="-87587"/>
              <a:chExt cx="9357337" cy="6921031"/>
            </a:xfrm>
          </p:grpSpPr>
          <p:pic>
            <p:nvPicPr>
              <p:cNvPr id="13" name="Google Shape;13;p2" descr="http://www.hse.ru/pubs/lib/data/access/ram/ticket/79/144196565691ca43a1b8670fb6a227fde3c5e8e9a0/cached-thumb-img.29274.0.252964193739569.jpg"/>
              <p:cNvPicPr preferRelativeResize="0"/>
              <p:nvPr/>
            </p:nvPicPr>
            <p:blipFill rotWithShape="1">
              <a:blip r:embed="rId2">
                <a:alphaModFix/>
              </a:blip>
              <a:srcRect b="59214"/>
              <a:stretch/>
            </p:blipFill>
            <p:spPr>
              <a:xfrm>
                <a:off x="121857" y="-87587"/>
                <a:ext cx="9248302" cy="1177506"/>
              </a:xfrm>
              <a:prstGeom prst="rect">
                <a:avLst/>
              </a:prstGeom>
              <a:noFill/>
              <a:ln>
                <a:noFill/>
              </a:ln>
            </p:spPr>
          </p:pic>
          <p:cxnSp>
            <p:nvCxnSpPr>
              <p:cNvPr id="14" name="Google Shape;14;p2"/>
              <p:cNvCxnSpPr/>
              <p:nvPr/>
            </p:nvCxnSpPr>
            <p:spPr>
              <a:xfrm>
                <a:off x="120829" y="1089919"/>
                <a:ext cx="9241564" cy="24540"/>
              </a:xfrm>
              <a:prstGeom prst="straightConnector1">
                <a:avLst/>
              </a:prstGeom>
              <a:noFill/>
              <a:ln w="76200" cap="flat" cmpd="sng">
                <a:solidFill>
                  <a:srgbClr val="BFBFBF"/>
                </a:solidFill>
                <a:prstDash val="solid"/>
                <a:miter lim="800000"/>
                <a:headEnd type="none" w="sm" len="sm"/>
                <a:tailEnd type="none" w="sm" len="sm"/>
              </a:ln>
            </p:spPr>
          </p:cxnSp>
          <p:grpSp>
            <p:nvGrpSpPr>
              <p:cNvPr id="15" name="Google Shape;15;p2"/>
              <p:cNvGrpSpPr/>
              <p:nvPr/>
            </p:nvGrpSpPr>
            <p:grpSpPr>
              <a:xfrm>
                <a:off x="12822" y="6189119"/>
                <a:ext cx="8470630" cy="644325"/>
                <a:chOff x="12822" y="6189119"/>
                <a:chExt cx="8470630" cy="644325"/>
              </a:xfrm>
            </p:grpSpPr>
            <p:sp>
              <p:nvSpPr>
                <p:cNvPr id="16" name="Google Shape;16;p2"/>
                <p:cNvSpPr/>
                <p:nvPr/>
              </p:nvSpPr>
              <p:spPr>
                <a:xfrm>
                  <a:off x="99519" y="6306570"/>
                  <a:ext cx="7316316" cy="526874"/>
                </a:xfrm>
                <a:prstGeom prst="rect">
                  <a:avLst/>
                </a:prstGeom>
                <a:gradFill>
                  <a:gsLst>
                    <a:gs pos="0">
                      <a:srgbClr val="BFBFBF"/>
                    </a:gs>
                    <a:gs pos="75000">
                      <a:srgbClr val="DDDDDD"/>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000000"/>
                    </a:solidFill>
                    <a:latin typeface="Calibri"/>
                    <a:ea typeface="Calibri"/>
                    <a:cs typeface="Calibri"/>
                    <a:sym typeface="Calibri"/>
                  </a:endParaRPr>
                </a:p>
              </p:txBody>
            </p:sp>
            <p:sp>
              <p:nvSpPr>
                <p:cNvPr id="17" name="Google Shape;17;p2"/>
                <p:cNvSpPr/>
                <p:nvPr/>
              </p:nvSpPr>
              <p:spPr>
                <a:xfrm>
                  <a:off x="12822" y="6279446"/>
                  <a:ext cx="5279258" cy="2547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ru-RU" sz="1050" b="0" i="0" u="none" strike="noStrike" cap="none">
                      <a:solidFill>
                        <a:srgbClr val="000000"/>
                      </a:solidFill>
                      <a:latin typeface="Times New Roman"/>
                      <a:ea typeface="Times New Roman"/>
                      <a:cs typeface="Times New Roman"/>
                      <a:sym typeface="Times New Roman"/>
                    </a:rPr>
                    <a:t> </a:t>
                  </a:r>
                  <a:endParaRPr sz="1800"/>
                </a:p>
              </p:txBody>
            </p:sp>
            <p:pic>
              <p:nvPicPr>
                <p:cNvPr id="18" name="Google Shape;18;p2" descr="http://www.hse.ru/data/2012/01/19/1263884310/logo_%D1%81_hse_black_e.png"/>
                <p:cNvPicPr preferRelativeResize="0"/>
                <p:nvPr/>
              </p:nvPicPr>
              <p:blipFill rotWithShape="1">
                <a:blip r:embed="rId3">
                  <a:alphaModFix/>
                </a:blip>
                <a:srcRect b="21012"/>
                <a:stretch/>
              </p:blipFill>
              <p:spPr>
                <a:xfrm>
                  <a:off x="7860925" y="6189119"/>
                  <a:ext cx="622527" cy="633690"/>
                </a:xfrm>
                <a:prstGeom prst="rect">
                  <a:avLst/>
                </a:prstGeom>
                <a:noFill/>
                <a:ln>
                  <a:noFill/>
                </a:ln>
              </p:spPr>
            </p:pic>
          </p:grpSp>
        </p:grpSp>
        <p:pic>
          <p:nvPicPr>
            <p:cNvPr id="19" name="Google Shape;19;p2"/>
            <p:cNvPicPr preferRelativeResize="0"/>
            <p:nvPr/>
          </p:nvPicPr>
          <p:blipFill rotWithShape="1">
            <a:blip r:embed="rId4">
              <a:alphaModFix/>
            </a:blip>
            <a:srcRect/>
            <a:stretch/>
          </p:blipFill>
          <p:spPr>
            <a:xfrm>
              <a:off x="235553" y="-39654"/>
              <a:ext cx="1627684" cy="1096196"/>
            </a:xfrm>
            <a:prstGeom prst="rect">
              <a:avLst/>
            </a:prstGeom>
            <a:noFill/>
            <a:ln>
              <a:noFill/>
            </a:ln>
          </p:spPr>
        </p:pic>
      </p:grpSp>
      <p:sp>
        <p:nvSpPr>
          <p:cNvPr id="20" name="Google Shape;20;p2"/>
          <p:cNvSpPr txBox="1"/>
          <p:nvPr/>
        </p:nvSpPr>
        <p:spPr>
          <a:xfrm>
            <a:off x="2447595" y="167789"/>
            <a:ext cx="8579296" cy="85725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2700"/>
              <a:buFont typeface="Calibri"/>
              <a:buNone/>
            </a:pPr>
            <a:endParaRPr sz="2700" b="0" i="0" u="none" strike="noStrike" cap="none">
              <a:solidFill>
                <a:srgbClr val="000000"/>
              </a:solidFill>
              <a:latin typeface="Calibri"/>
              <a:ea typeface="Calibri"/>
              <a:cs typeface="Calibri"/>
              <a:sym typeface="Calibri"/>
            </a:endParaRPr>
          </a:p>
        </p:txBody>
      </p:sp>
      <p:sp>
        <p:nvSpPr>
          <p:cNvPr id="21" name="Google Shape;21;p2"/>
          <p:cNvSpPr txBox="1">
            <a:spLocks noGrp="1"/>
          </p:cNvSpPr>
          <p:nvPr>
            <p:ph type="title"/>
          </p:nvPr>
        </p:nvSpPr>
        <p:spPr>
          <a:xfrm>
            <a:off x="2735627" y="177315"/>
            <a:ext cx="8579296" cy="8477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body" idx="1"/>
          </p:nvPr>
        </p:nvSpPr>
        <p:spPr>
          <a:xfrm>
            <a:off x="624417" y="1557338"/>
            <a:ext cx="10691283" cy="428625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429686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HSE">
    <p:spTree>
      <p:nvGrpSpPr>
        <p:cNvPr id="1" name=""/>
        <p:cNvGrpSpPr/>
        <p:nvPr/>
      </p:nvGrpSpPr>
      <p:grpSpPr>
        <a:xfrm>
          <a:off x="0" y="0"/>
          <a:ext cx="0" cy="0"/>
          <a:chOff x="0" y="0"/>
          <a:chExt cx="0" cy="0"/>
        </a:xfrm>
      </p:grpSpPr>
      <p:grpSp>
        <p:nvGrpSpPr>
          <p:cNvPr id="3" name="Группа 2"/>
          <p:cNvGrpSpPr/>
          <p:nvPr/>
        </p:nvGrpSpPr>
        <p:grpSpPr>
          <a:xfrm>
            <a:off x="-143860" y="-40709"/>
            <a:ext cx="12346107" cy="6898709"/>
            <a:chOff x="12822" y="-87587"/>
            <a:chExt cx="9357337" cy="6921031"/>
          </a:xfrm>
        </p:grpSpPr>
        <p:grpSp>
          <p:nvGrpSpPr>
            <p:cNvPr id="4" name="Группа 3"/>
            <p:cNvGrpSpPr/>
            <p:nvPr/>
          </p:nvGrpSpPr>
          <p:grpSpPr>
            <a:xfrm>
              <a:off x="12822" y="-87587"/>
              <a:ext cx="9357337" cy="6921031"/>
              <a:chOff x="12822" y="-87587"/>
              <a:chExt cx="9357337" cy="6921031"/>
            </a:xfrm>
          </p:grpSpPr>
          <p:pic>
            <p:nvPicPr>
              <p:cNvPr id="6" name="Picture 2" descr="http://www.hse.ru/pubs/lib/data/access/ram/ticket/79/144196565691ca43a1b8670fb6a227fde3c5e8e9a0/cached-thumb-img.29274.0.252964193739569.jpg"/>
              <p:cNvPicPr>
                <a:picLocks noChangeAspect="1" noChangeArrowheads="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b="59214"/>
              <a:stretch/>
            </p:blipFill>
            <p:spPr bwMode="auto">
              <a:xfrm>
                <a:off x="121857" y="-87587"/>
                <a:ext cx="9248302" cy="117750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единительная линия 6"/>
              <p:cNvCxnSpPr/>
              <p:nvPr/>
            </p:nvCxnSpPr>
            <p:spPr>
              <a:xfrm>
                <a:off x="120829" y="1089919"/>
                <a:ext cx="9241564" cy="24540"/>
              </a:xfrm>
              <a:prstGeom prst="line">
                <a:avLst/>
              </a:prstGeom>
              <a:ln w="76200">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8" name="Группа 7"/>
              <p:cNvGrpSpPr/>
              <p:nvPr/>
            </p:nvGrpSpPr>
            <p:grpSpPr>
              <a:xfrm>
                <a:off x="12822" y="6189119"/>
                <a:ext cx="8470630" cy="644325"/>
                <a:chOff x="12822" y="6189119"/>
                <a:chExt cx="8470630" cy="644325"/>
              </a:xfrm>
            </p:grpSpPr>
            <p:sp>
              <p:nvSpPr>
                <p:cNvPr id="9" name="Прямоугольник 8"/>
                <p:cNvSpPr/>
                <p:nvPr/>
              </p:nvSpPr>
              <p:spPr>
                <a:xfrm>
                  <a:off x="99519" y="6306570"/>
                  <a:ext cx="7316316" cy="526874"/>
                </a:xfrm>
                <a:prstGeom prst="rect">
                  <a:avLst/>
                </a:prstGeom>
                <a:gradFill flip="none" rotWithShape="1">
                  <a:gsLst>
                    <a:gs pos="0">
                      <a:schemeClr val="bg1">
                        <a:lumMod val="75000"/>
                      </a:schemeClr>
                    </a:gs>
                    <a:gs pos="75000">
                      <a:srgbClr val="DDDDDD"/>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solidFill>
                      <a:prstClr val="black"/>
                    </a:solidFill>
                    <a:latin typeface="Calibri"/>
                  </a:endParaRPr>
                </a:p>
              </p:txBody>
            </p:sp>
            <p:sp>
              <p:nvSpPr>
                <p:cNvPr id="10" name="Прямоугольник 9"/>
                <p:cNvSpPr/>
                <p:nvPr/>
              </p:nvSpPr>
              <p:spPr>
                <a:xfrm>
                  <a:off x="12822" y="6279446"/>
                  <a:ext cx="5279258" cy="254738"/>
                </a:xfrm>
                <a:prstGeom prst="rect">
                  <a:avLst/>
                </a:prstGeom>
              </p:spPr>
              <p:txBody>
                <a:bodyPr wrap="square">
                  <a:spAutoFit/>
                </a:bodyPr>
                <a:lstStyle/>
                <a:p>
                  <a:pPr algn="ctr"/>
                  <a:r>
                    <a:rPr lang="ru-RU" sz="1050" kern="0" dirty="0">
                      <a:ln w="6350">
                        <a:solidFill>
                          <a:prstClr val="black"/>
                        </a:solidFill>
                      </a:ln>
                      <a:solidFill>
                        <a:prstClr val="black"/>
                      </a:solidFill>
                      <a:latin typeface="Times New Roman" panose="02020603050405020304" pitchFamily="18" charset="0"/>
                      <a:cs typeface="Times New Roman" panose="02020603050405020304" pitchFamily="18" charset="0"/>
                    </a:rPr>
                    <a:t> </a:t>
                  </a:r>
                </a:p>
              </p:txBody>
            </p:sp>
            <p:pic>
              <p:nvPicPr>
                <p:cNvPr id="11" name="Picture 6" descr="http://www.hse.ru/data/2012/01/19/1263884310/logo_%D1%81_hse_black_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013"/>
                <a:stretch/>
              </p:blipFill>
              <p:spPr bwMode="auto">
                <a:xfrm>
                  <a:off x="7860925" y="6189119"/>
                  <a:ext cx="622527" cy="63369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553" y="-39654"/>
              <a:ext cx="1627684" cy="1096196"/>
            </a:xfrm>
            <a:prstGeom prst="rect">
              <a:avLst/>
            </a:prstGeom>
          </p:spPr>
        </p:pic>
      </p:grpSp>
      <p:sp>
        <p:nvSpPr>
          <p:cNvPr id="12" name="Title 1"/>
          <p:cNvSpPr txBox="1">
            <a:spLocks/>
          </p:cNvSpPr>
          <p:nvPr/>
        </p:nvSpPr>
        <p:spPr>
          <a:xfrm>
            <a:off x="2447595" y="167789"/>
            <a:ext cx="8579296" cy="857250"/>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ru-RU" sz="2700" dirty="0">
              <a:solidFill>
                <a:prstClr val="black"/>
              </a:solidFill>
              <a:latin typeface="Calibri"/>
            </a:endParaRPr>
          </a:p>
        </p:txBody>
      </p:sp>
      <p:sp>
        <p:nvSpPr>
          <p:cNvPr id="15" name="Title 14">
            <a:extLst>
              <a:ext uri="{FF2B5EF4-FFF2-40B4-BE49-F238E27FC236}">
                <a16:creationId xmlns:a16="http://schemas.microsoft.com/office/drawing/2014/main" id="{AAF4745A-B66D-4823-AFF9-5DD0DABD8C3B}"/>
              </a:ext>
            </a:extLst>
          </p:cNvPr>
          <p:cNvSpPr>
            <a:spLocks noGrp="1"/>
          </p:cNvSpPr>
          <p:nvPr>
            <p:ph type="title"/>
          </p:nvPr>
        </p:nvSpPr>
        <p:spPr>
          <a:xfrm>
            <a:off x="2735627" y="177315"/>
            <a:ext cx="8579296" cy="847725"/>
          </a:xfrm>
          <a:prstGeom prst="rect">
            <a:avLst/>
          </a:prstGeom>
        </p:spPr>
        <p:txBody>
          <a:bodyPr/>
          <a:lstStyle>
            <a:lvl1pPr>
              <a:defRPr sz="3600" baseline="0"/>
            </a:lvl1pPr>
          </a:lstStyle>
          <a:p>
            <a:r>
              <a:rPr lang="en-US" dirty="0"/>
              <a:t>Click to edit Master title style</a:t>
            </a:r>
            <a:endParaRPr lang="ru-RU" dirty="0"/>
          </a:p>
        </p:txBody>
      </p:sp>
      <p:sp>
        <p:nvSpPr>
          <p:cNvPr id="17" name="Text Placeholder 16">
            <a:extLst>
              <a:ext uri="{FF2B5EF4-FFF2-40B4-BE49-F238E27FC236}">
                <a16:creationId xmlns:a16="http://schemas.microsoft.com/office/drawing/2014/main" id="{CAF121B0-7D7B-4D43-9A93-B480EA4FBB93}"/>
              </a:ext>
            </a:extLst>
          </p:cNvPr>
          <p:cNvSpPr>
            <a:spLocks noGrp="1"/>
          </p:cNvSpPr>
          <p:nvPr>
            <p:ph type="body" sz="quarter" idx="10"/>
          </p:nvPr>
        </p:nvSpPr>
        <p:spPr>
          <a:xfrm>
            <a:off x="624417" y="1557338"/>
            <a:ext cx="10691283" cy="4286250"/>
          </a:xfrm>
          <a:prstGeom prst="rect">
            <a:avLst/>
          </a:prstGeom>
        </p:spPr>
        <p:txBody>
          <a:bodyPr/>
          <a:lstStyle>
            <a:lvl1pPr>
              <a:defRPr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130461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EBA61-BC89-4B3E-9576-0CFA92ABE32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322402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9EBA61-BC89-4B3E-9576-0CFA92ABE32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347229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EBA61-BC89-4B3E-9576-0CFA92ABE32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330145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EBA61-BC89-4B3E-9576-0CFA92ABE320}"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334429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EBA61-BC89-4B3E-9576-0CFA92ABE320}"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253251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EBA61-BC89-4B3E-9576-0CFA92ABE320}"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107053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9EBA61-BC89-4B3E-9576-0CFA92ABE32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60483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9EBA61-BC89-4B3E-9576-0CFA92ABE32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A33D2-3B63-4370-9122-C24135100827}" type="slidenum">
              <a:rPr lang="en-US" smtClean="0"/>
              <a:t>‹#›</a:t>
            </a:fld>
            <a:endParaRPr lang="en-US"/>
          </a:p>
        </p:txBody>
      </p:sp>
    </p:spTree>
    <p:extLst>
      <p:ext uri="{BB962C8B-B14F-4D97-AF65-F5344CB8AC3E}">
        <p14:creationId xmlns:p14="http://schemas.microsoft.com/office/powerpoint/2010/main" val="397342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EBA61-BC89-4B3E-9576-0CFA92ABE320}" type="datetimeFigureOut">
              <a:rPr lang="en-US" smtClean="0"/>
              <a:t>11/26/2019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A33D2-3B63-4370-9122-C24135100827}" type="slidenum">
              <a:rPr lang="en-US" smtClean="0"/>
              <a:t>‹#›</a:t>
            </a:fld>
            <a:endParaRPr lang="en-US"/>
          </a:p>
        </p:txBody>
      </p:sp>
    </p:spTree>
    <p:extLst>
      <p:ext uri="{BB962C8B-B14F-4D97-AF65-F5344CB8AC3E}">
        <p14:creationId xmlns:p14="http://schemas.microsoft.com/office/powerpoint/2010/main" val="395405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hyperlink" Target="https://uima.apache.org/" TargetMode="External"/><Relationship Id="rId3" Type="http://schemas.openxmlformats.org/officeDocument/2006/relationships/hyperlink" Target="http://alias-i.com/lingpipe/" TargetMode="External"/><Relationship Id="rId7" Type="http://schemas.openxmlformats.org/officeDocument/2006/relationships/hyperlink" Target="https://tech.yandex.ru/tomita/"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hyperlink" Target="http://www.alchemyapi.com/" TargetMode="External"/><Relationship Id="rId5" Type="http://schemas.openxmlformats.org/officeDocument/2006/relationships/hyperlink" Target="http://incubator.apache.org/opennlp/index.html" TargetMode="External"/><Relationship Id="rId4" Type="http://schemas.openxmlformats.org/officeDocument/2006/relationships/hyperlink" Target="http://gate.ac.uk/gate/doc/plugins.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t>Автоматическая обработка естественного языка</a:t>
            </a:r>
            <a:endParaRPr lang="en-US" dirty="0"/>
          </a:p>
        </p:txBody>
      </p:sp>
      <p:sp>
        <p:nvSpPr>
          <p:cNvPr id="3" name="Subtitle 2"/>
          <p:cNvSpPr>
            <a:spLocks noGrp="1"/>
          </p:cNvSpPr>
          <p:nvPr>
            <p:ph type="subTitle" idx="1"/>
          </p:nvPr>
        </p:nvSpPr>
        <p:spPr/>
        <p:txBody>
          <a:bodyPr>
            <a:normAutofit lnSpcReduction="10000"/>
          </a:bodyPr>
          <a:lstStyle/>
          <a:p>
            <a:endParaRPr lang="ru-RU" dirty="0" smtClean="0"/>
          </a:p>
          <a:p>
            <a:r>
              <a:rPr lang="ru-RU" sz="3600" dirty="0" smtClean="0"/>
              <a:t>Введение</a:t>
            </a:r>
          </a:p>
          <a:p>
            <a:r>
              <a:rPr lang="ru-RU" sz="3600" dirty="0" smtClean="0"/>
              <a:t>Задачи АОТ. </a:t>
            </a:r>
            <a:r>
              <a:rPr lang="ru-RU" sz="3600" smtClean="0"/>
              <a:t>Этапы обработки</a:t>
            </a:r>
            <a:endParaRPr lang="en-US" sz="3600" dirty="0"/>
          </a:p>
        </p:txBody>
      </p:sp>
    </p:spTree>
    <p:extLst>
      <p:ext uri="{BB962C8B-B14F-4D97-AF65-F5344CB8AC3E}">
        <p14:creationId xmlns:p14="http://schemas.microsoft.com/office/powerpoint/2010/main" val="161931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3"/>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pic>
        <p:nvPicPr>
          <p:cNvPr id="348" name="Google Shape;348;p43"/>
          <p:cNvPicPr preferRelativeResize="0"/>
          <p:nvPr/>
        </p:nvPicPr>
        <p:blipFill>
          <a:blip r:embed="rId3">
            <a:alphaModFix/>
          </a:blip>
          <a:stretch>
            <a:fillRect/>
          </a:stretch>
        </p:blipFill>
        <p:spPr>
          <a:xfrm>
            <a:off x="1642500" y="1330250"/>
            <a:ext cx="8887250" cy="4197500"/>
          </a:xfrm>
          <a:prstGeom prst="rect">
            <a:avLst/>
          </a:prstGeom>
          <a:noFill/>
          <a:ln>
            <a:noFill/>
          </a:ln>
        </p:spPr>
      </p:pic>
    </p:spTree>
    <p:extLst>
      <p:ext uri="{BB962C8B-B14F-4D97-AF65-F5344CB8AC3E}">
        <p14:creationId xmlns:p14="http://schemas.microsoft.com/office/powerpoint/2010/main" val="118083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sp>
        <p:nvSpPr>
          <p:cNvPr id="354" name="Google Shape;354;p44"/>
          <p:cNvSpPr txBox="1">
            <a:spLocks noGrp="1"/>
          </p:cNvSpPr>
          <p:nvPr>
            <p:ph type="body" idx="1"/>
          </p:nvPr>
        </p:nvSpPr>
        <p:spPr>
          <a:xfrm>
            <a:off x="681789" y="1208550"/>
            <a:ext cx="10740190" cy="5107800"/>
          </a:xfrm>
          <a:prstGeom prst="rect">
            <a:avLst/>
          </a:prstGeom>
          <a:noFill/>
          <a:ln>
            <a:noFill/>
          </a:ln>
        </p:spPr>
        <p:txBody>
          <a:bodyPr spcFirstLastPara="1" vert="horz" wrap="square" lIns="91425" tIns="45700" rIns="91425" bIns="45700" rtlCol="0" anchor="t" anchorCtr="0">
            <a:noAutofit/>
          </a:bodyPr>
          <a:lstStyle/>
          <a:p>
            <a:pPr marL="685800" lvl="1" indent="-228600">
              <a:lnSpc>
                <a:spcPct val="100000"/>
              </a:lnSpc>
              <a:spcBef>
                <a:spcPts val="600"/>
              </a:spcBef>
            </a:pPr>
            <a:r>
              <a:rPr lang="ru-RU" i="1" dirty="0">
                <a:latin typeface="+mj-lt"/>
                <a:ea typeface="Arial"/>
                <a:cs typeface="Arial"/>
                <a:sym typeface="Arial"/>
              </a:rPr>
              <a:t>Ворон  к  ворону  летит,  ворон  ворону    кричит</a:t>
            </a:r>
            <a:endParaRPr i="1" dirty="0">
              <a:latin typeface="+mj-lt"/>
              <a:ea typeface="Arial"/>
              <a:cs typeface="Arial"/>
              <a:sym typeface="Arial"/>
            </a:endParaRPr>
          </a:p>
          <a:p>
            <a:pPr marL="685800" lvl="1" indent="-228600">
              <a:lnSpc>
                <a:spcPct val="100000"/>
              </a:lnSpc>
              <a:spcBef>
                <a:spcPts val="0"/>
              </a:spcBef>
            </a:pPr>
            <a:r>
              <a:rPr lang="ru-RU" dirty="0">
                <a:latin typeface="+mj-lt"/>
                <a:ea typeface="Arial"/>
                <a:cs typeface="Arial"/>
                <a:sym typeface="Arial"/>
              </a:rPr>
              <a:t>w</a:t>
            </a:r>
            <a:r>
              <a:rPr lang="ru-RU" baseline="-25000" dirty="0">
                <a:latin typeface="+mj-lt"/>
                <a:ea typeface="Arial"/>
                <a:cs typeface="Arial"/>
                <a:sym typeface="Arial"/>
              </a:rPr>
              <a:t>11  </a:t>
            </a:r>
            <a:r>
              <a:rPr lang="ru-RU" dirty="0">
                <a:latin typeface="+mj-lt"/>
                <a:ea typeface="Arial"/>
                <a:cs typeface="Arial"/>
                <a:sym typeface="Arial"/>
              </a:rPr>
              <a:t>w</a:t>
            </a:r>
            <a:r>
              <a:rPr lang="ru-RU" baseline="-25000" dirty="0">
                <a:latin typeface="+mj-lt"/>
                <a:ea typeface="Arial"/>
                <a:cs typeface="Arial"/>
                <a:sym typeface="Arial"/>
              </a:rPr>
              <a:t>22</a:t>
            </a:r>
            <a:r>
              <a:rPr lang="ru-RU" dirty="0">
                <a:latin typeface="+mj-lt"/>
                <a:ea typeface="Arial"/>
                <a:cs typeface="Arial"/>
                <a:sym typeface="Arial"/>
              </a:rPr>
              <a:t>  w</a:t>
            </a:r>
            <a:r>
              <a:rPr lang="ru-RU" baseline="-25000" dirty="0">
                <a:latin typeface="+mj-lt"/>
                <a:ea typeface="Arial"/>
                <a:cs typeface="Arial"/>
                <a:sym typeface="Arial"/>
              </a:rPr>
              <a:t>13    </a:t>
            </a:r>
            <a:r>
              <a:rPr lang="ru-RU" dirty="0">
                <a:latin typeface="+mj-lt"/>
                <a:ea typeface="Arial"/>
                <a:cs typeface="Arial"/>
                <a:sym typeface="Arial"/>
              </a:rPr>
              <a:t>w</a:t>
            </a:r>
            <a:r>
              <a:rPr lang="ru-RU" baseline="-25000" dirty="0">
                <a:latin typeface="+mj-lt"/>
                <a:ea typeface="Arial"/>
                <a:cs typeface="Arial"/>
                <a:sym typeface="Arial"/>
              </a:rPr>
              <a:t>34  </a:t>
            </a:r>
            <a:r>
              <a:rPr lang="ru-RU" dirty="0">
                <a:latin typeface="+mj-lt"/>
                <a:ea typeface="Arial"/>
                <a:cs typeface="Arial"/>
                <a:sym typeface="Arial"/>
              </a:rPr>
              <a:t>    w</a:t>
            </a:r>
            <a:r>
              <a:rPr lang="ru-RU" baseline="-25000" dirty="0">
                <a:latin typeface="+mj-lt"/>
                <a:ea typeface="Arial"/>
                <a:cs typeface="Arial"/>
                <a:sym typeface="Arial"/>
              </a:rPr>
              <a:t>15    </a:t>
            </a:r>
            <a:r>
              <a:rPr lang="ru-RU" dirty="0">
                <a:latin typeface="+mj-lt"/>
                <a:ea typeface="Arial"/>
                <a:cs typeface="Arial"/>
                <a:sym typeface="Arial"/>
              </a:rPr>
              <a:t>  w</a:t>
            </a:r>
            <a:r>
              <a:rPr lang="ru-RU" baseline="-25000" dirty="0">
                <a:latin typeface="+mj-lt"/>
                <a:ea typeface="Arial"/>
                <a:cs typeface="Arial"/>
                <a:sym typeface="Arial"/>
              </a:rPr>
              <a:t>16</a:t>
            </a:r>
            <a:r>
              <a:rPr lang="ru-RU" dirty="0">
                <a:latin typeface="+mj-lt"/>
                <a:ea typeface="Arial"/>
                <a:cs typeface="Arial"/>
                <a:sym typeface="Arial"/>
              </a:rPr>
              <a:t>    w</a:t>
            </a:r>
            <a:r>
              <a:rPr lang="ru-RU" baseline="-25000" dirty="0">
                <a:latin typeface="+mj-lt"/>
                <a:ea typeface="Arial"/>
                <a:cs typeface="Arial"/>
                <a:sym typeface="Arial"/>
              </a:rPr>
              <a:t>57</a:t>
            </a:r>
            <a:endParaRPr baseline="-25000" dirty="0">
              <a:latin typeface="+mj-lt"/>
              <a:ea typeface="Arial"/>
              <a:cs typeface="Arial"/>
              <a:sym typeface="Arial"/>
            </a:endParaRPr>
          </a:p>
          <a:p>
            <a:pPr marL="685800" lvl="1" indent="-228600">
              <a:lnSpc>
                <a:spcPct val="100000"/>
              </a:lnSpc>
              <a:spcBef>
                <a:spcPts val="0"/>
              </a:spcBef>
            </a:pPr>
            <a:r>
              <a:rPr lang="ru-RU" dirty="0">
                <a:latin typeface="+mj-lt"/>
                <a:ea typeface="Arial"/>
                <a:cs typeface="Arial"/>
                <a:sym typeface="Arial"/>
              </a:rPr>
              <a:t>Вероятность увидеть слово </a:t>
            </a:r>
            <a:r>
              <a:rPr lang="ru-RU" i="1" dirty="0">
                <a:latin typeface="+mj-lt"/>
                <a:ea typeface="Arial"/>
                <a:cs typeface="Arial"/>
                <a:sym typeface="Arial"/>
              </a:rPr>
              <a:t>ворон </a:t>
            </a:r>
            <a:r>
              <a:rPr lang="ru-RU" dirty="0">
                <a:latin typeface="+mj-lt"/>
                <a:ea typeface="Arial"/>
                <a:cs typeface="Arial"/>
                <a:sym typeface="Arial"/>
              </a:rPr>
              <a:t>(лексему)</a:t>
            </a:r>
            <a:endParaRPr dirty="0">
              <a:latin typeface="+mj-lt"/>
              <a:ea typeface="Arial"/>
              <a:cs typeface="Arial"/>
              <a:sym typeface="Arial"/>
            </a:endParaRPr>
          </a:p>
          <a:p>
            <a:pPr marL="685800" lvl="1" indent="-228600">
              <a:lnSpc>
                <a:spcPct val="100000"/>
              </a:lnSpc>
              <a:spcBef>
                <a:spcPts val="0"/>
              </a:spcBef>
            </a:pPr>
            <a:r>
              <a:rPr lang="ru-RU" dirty="0">
                <a:latin typeface="+mj-lt"/>
                <a:ea typeface="Arial"/>
                <a:cs typeface="Arial"/>
                <a:sym typeface="Arial"/>
              </a:rPr>
              <a:t>P(</a:t>
            </a:r>
            <a:r>
              <a:rPr lang="ru-RU" dirty="0" err="1">
                <a:latin typeface="+mj-lt"/>
                <a:ea typeface="Arial"/>
                <a:cs typeface="Arial"/>
                <a:sym typeface="Arial"/>
              </a:rPr>
              <a:t>w</a:t>
            </a:r>
            <a:r>
              <a:rPr lang="ru-RU" baseline="-25000" dirty="0" err="1">
                <a:latin typeface="+mj-lt"/>
                <a:ea typeface="Arial"/>
                <a:cs typeface="Arial"/>
                <a:sym typeface="Arial"/>
              </a:rPr>
              <a:t>.i</a:t>
            </a:r>
            <a:r>
              <a:rPr lang="ru-RU" dirty="0">
                <a:latin typeface="+mj-lt"/>
                <a:ea typeface="Arial"/>
                <a:cs typeface="Arial"/>
                <a:sym typeface="Arial"/>
              </a:rPr>
              <a:t> ) = </a:t>
            </a:r>
            <a:r>
              <a:rPr lang="ru-RU" dirty="0" err="1">
                <a:latin typeface="+mj-lt"/>
                <a:ea typeface="Arial"/>
                <a:cs typeface="Arial"/>
                <a:sym typeface="Arial"/>
              </a:rPr>
              <a:t>Fr</a:t>
            </a:r>
            <a:r>
              <a:rPr lang="ru-RU" dirty="0">
                <a:latin typeface="+mj-lt"/>
                <a:ea typeface="Arial"/>
                <a:cs typeface="Arial"/>
                <a:sym typeface="Arial"/>
              </a:rPr>
              <a:t>(</a:t>
            </a:r>
            <a:r>
              <a:rPr lang="ru-RU" dirty="0" err="1">
                <a:latin typeface="+mj-lt"/>
                <a:ea typeface="Arial"/>
                <a:cs typeface="Arial"/>
                <a:sym typeface="Arial"/>
              </a:rPr>
              <a:t>w</a:t>
            </a:r>
            <a:r>
              <a:rPr lang="ru-RU" baseline="-25000" dirty="0" err="1">
                <a:latin typeface="+mj-lt"/>
                <a:ea typeface="Arial"/>
                <a:cs typeface="Arial"/>
                <a:sym typeface="Arial"/>
              </a:rPr>
              <a:t>.i</a:t>
            </a:r>
            <a:r>
              <a:rPr lang="ru-RU" dirty="0">
                <a:latin typeface="+mj-lt"/>
                <a:ea typeface="Arial"/>
                <a:cs typeface="Arial"/>
                <a:sym typeface="Arial"/>
              </a:rPr>
              <a:t> ) / N = 4/7</a:t>
            </a:r>
            <a:endParaRPr dirty="0">
              <a:latin typeface="+mj-lt"/>
              <a:ea typeface="Arial"/>
              <a:cs typeface="Arial"/>
              <a:sym typeface="Arial"/>
            </a:endParaRPr>
          </a:p>
          <a:p>
            <a:pPr marL="685800" indent="0">
              <a:lnSpc>
                <a:spcPct val="100000"/>
              </a:lnSpc>
              <a:spcBef>
                <a:spcPts val="600"/>
              </a:spcBef>
              <a:buNone/>
            </a:pPr>
            <a:endParaRPr b="1" dirty="0">
              <a:latin typeface="Arial"/>
              <a:ea typeface="Arial"/>
              <a:cs typeface="Arial"/>
              <a:sym typeface="Arial"/>
            </a:endParaRPr>
          </a:p>
          <a:p>
            <a:pPr marL="685800" indent="0">
              <a:lnSpc>
                <a:spcPct val="100000"/>
              </a:lnSpc>
              <a:spcBef>
                <a:spcPts val="0"/>
              </a:spcBef>
              <a:buNone/>
            </a:pPr>
            <a:r>
              <a:rPr lang="ru-RU" dirty="0">
                <a:latin typeface="Arial"/>
                <a:ea typeface="Arial"/>
                <a:cs typeface="Arial"/>
                <a:sym typeface="Arial"/>
              </a:rPr>
              <a:t> </a:t>
            </a:r>
            <a:endParaRPr dirty="0">
              <a:latin typeface="Arial"/>
              <a:ea typeface="Arial"/>
              <a:cs typeface="Arial"/>
              <a:sym typeface="Arial"/>
            </a:endParaRPr>
          </a:p>
          <a:p>
            <a:pPr marL="685800" lvl="1" indent="-228600">
              <a:lnSpc>
                <a:spcPct val="100000"/>
              </a:lnSpc>
              <a:spcBef>
                <a:spcPts val="1200"/>
              </a:spcBef>
            </a:pPr>
            <a:r>
              <a:rPr lang="ru-RU" b="1" u="sng" dirty="0">
                <a:latin typeface="+mj-lt"/>
                <a:ea typeface="Arial"/>
                <a:cs typeface="Arial"/>
                <a:sym typeface="Arial"/>
              </a:rPr>
              <a:t>Дисклеймер</a:t>
            </a:r>
            <a:r>
              <a:rPr lang="ru-RU" dirty="0">
                <a:latin typeface="+mj-lt"/>
                <a:ea typeface="Arial"/>
                <a:cs typeface="Arial"/>
                <a:sym typeface="Arial"/>
              </a:rPr>
              <a:t> к модели «мешок» слов:</a:t>
            </a:r>
            <a:endParaRPr dirty="0">
              <a:latin typeface="+mj-lt"/>
              <a:ea typeface="Arial"/>
              <a:cs typeface="Arial"/>
              <a:sym typeface="Arial"/>
            </a:endParaRPr>
          </a:p>
          <a:p>
            <a:pPr marL="685800" lvl="1" indent="-228600">
              <a:lnSpc>
                <a:spcPct val="100000"/>
              </a:lnSpc>
              <a:spcBef>
                <a:spcPts val="0"/>
              </a:spcBef>
            </a:pPr>
            <a:r>
              <a:rPr lang="ru-RU" dirty="0">
                <a:latin typeface="+mj-lt"/>
                <a:ea typeface="Arial"/>
                <a:cs typeface="Arial"/>
                <a:sym typeface="Arial"/>
              </a:rPr>
              <a:t>событие ‘появление в тексте слово </a:t>
            </a:r>
            <a:r>
              <a:rPr lang="ru-RU" i="1" dirty="0">
                <a:latin typeface="+mj-lt"/>
                <a:ea typeface="Arial"/>
                <a:cs typeface="Arial"/>
                <a:sym typeface="Arial"/>
              </a:rPr>
              <a:t>лететь’</a:t>
            </a:r>
            <a:r>
              <a:rPr lang="ru-RU" dirty="0">
                <a:latin typeface="+mj-lt"/>
                <a:ea typeface="Arial"/>
                <a:cs typeface="Arial"/>
                <a:sym typeface="Arial"/>
              </a:rPr>
              <a:t> не совсем независимо от события ‘появление в тексте слова </a:t>
            </a:r>
            <a:r>
              <a:rPr lang="ru-RU" i="1" dirty="0">
                <a:latin typeface="+mj-lt"/>
                <a:ea typeface="Arial"/>
                <a:cs typeface="Arial"/>
                <a:sym typeface="Arial"/>
              </a:rPr>
              <a:t>ворон</a:t>
            </a:r>
            <a:r>
              <a:rPr lang="ru-RU" dirty="0">
                <a:latin typeface="+mj-lt"/>
                <a:ea typeface="Arial"/>
                <a:cs typeface="Arial"/>
                <a:sym typeface="Arial"/>
              </a:rPr>
              <a:t>’ </a:t>
            </a:r>
            <a:endParaRPr dirty="0">
              <a:latin typeface="+mj-lt"/>
              <a:ea typeface="Arial"/>
              <a:cs typeface="Arial"/>
              <a:sym typeface="Arial"/>
            </a:endParaRPr>
          </a:p>
          <a:p>
            <a:pPr marL="685800" lvl="1" indent="-228600">
              <a:lnSpc>
                <a:spcPct val="115000"/>
              </a:lnSpc>
              <a:spcBef>
                <a:spcPts val="0"/>
              </a:spcBef>
            </a:pPr>
            <a:endParaRPr dirty="0">
              <a:latin typeface="+mj-lt"/>
            </a:endParaRPr>
          </a:p>
        </p:txBody>
      </p:sp>
    </p:spTree>
    <p:extLst>
      <p:ext uri="{BB962C8B-B14F-4D97-AF65-F5344CB8AC3E}">
        <p14:creationId xmlns:p14="http://schemas.microsoft.com/office/powerpoint/2010/main" val="396649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5"/>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pic>
        <p:nvPicPr>
          <p:cNvPr id="366" name="Google Shape;366;p45"/>
          <p:cNvPicPr preferRelativeResize="0"/>
          <p:nvPr/>
        </p:nvPicPr>
        <p:blipFill>
          <a:blip r:embed="rId3">
            <a:alphaModFix/>
          </a:blip>
          <a:stretch>
            <a:fillRect/>
          </a:stretch>
        </p:blipFill>
        <p:spPr>
          <a:xfrm>
            <a:off x="2057625" y="1252350"/>
            <a:ext cx="7952500" cy="4886876"/>
          </a:xfrm>
          <a:prstGeom prst="rect">
            <a:avLst/>
          </a:prstGeom>
          <a:noFill/>
          <a:ln>
            <a:noFill/>
          </a:ln>
        </p:spPr>
      </p:pic>
    </p:spTree>
    <p:extLst>
      <p:ext uri="{BB962C8B-B14F-4D97-AF65-F5344CB8AC3E}">
        <p14:creationId xmlns:p14="http://schemas.microsoft.com/office/powerpoint/2010/main" val="95140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pic>
        <p:nvPicPr>
          <p:cNvPr id="375" name="Google Shape;375;p46"/>
          <p:cNvPicPr preferRelativeResize="0"/>
          <p:nvPr/>
        </p:nvPicPr>
        <p:blipFill>
          <a:blip r:embed="rId3">
            <a:alphaModFix/>
          </a:blip>
          <a:stretch>
            <a:fillRect/>
          </a:stretch>
        </p:blipFill>
        <p:spPr>
          <a:xfrm>
            <a:off x="2003363" y="1296901"/>
            <a:ext cx="8185274" cy="4838671"/>
          </a:xfrm>
          <a:prstGeom prst="rect">
            <a:avLst/>
          </a:prstGeom>
          <a:noFill/>
          <a:ln>
            <a:noFill/>
          </a:ln>
        </p:spPr>
      </p:pic>
    </p:spTree>
    <p:extLst>
      <p:ext uri="{BB962C8B-B14F-4D97-AF65-F5344CB8AC3E}">
        <p14:creationId xmlns:p14="http://schemas.microsoft.com/office/powerpoint/2010/main" val="107735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pic>
        <p:nvPicPr>
          <p:cNvPr id="384" name="Google Shape;384;p47"/>
          <p:cNvPicPr preferRelativeResize="0"/>
          <p:nvPr/>
        </p:nvPicPr>
        <p:blipFill>
          <a:blip r:embed="rId3">
            <a:alphaModFix/>
          </a:blip>
          <a:stretch>
            <a:fillRect/>
          </a:stretch>
        </p:blipFill>
        <p:spPr>
          <a:xfrm>
            <a:off x="2370100" y="1474404"/>
            <a:ext cx="7240000" cy="4564575"/>
          </a:xfrm>
          <a:prstGeom prst="rect">
            <a:avLst/>
          </a:prstGeom>
          <a:noFill/>
          <a:ln>
            <a:noFill/>
          </a:ln>
        </p:spPr>
      </p:pic>
    </p:spTree>
    <p:extLst>
      <p:ext uri="{BB962C8B-B14F-4D97-AF65-F5344CB8AC3E}">
        <p14:creationId xmlns:p14="http://schemas.microsoft.com/office/powerpoint/2010/main" val="392203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3575720" y="177315"/>
            <a:ext cx="6434472" cy="847725"/>
          </a:xfrm>
          <a:prstGeom prst="rect">
            <a:avLst/>
          </a:prstGeom>
          <a:noFill/>
          <a:ln>
            <a:noFill/>
          </a:ln>
        </p:spPr>
        <p:txBody>
          <a:bodyPr spcFirstLastPara="1" vert="horz" wrap="square" lIns="0" tIns="45700" rIns="0" bIns="0" rtlCol="0" anchor="b" anchorCtr="0">
            <a:noAutofit/>
          </a:bodyPr>
          <a:lstStyle/>
          <a:p>
            <a:pPr algn="ctr">
              <a:buClr>
                <a:schemeClr val="dk2"/>
              </a:buClr>
              <a:buSzPts val="900"/>
            </a:pPr>
            <a:r>
              <a:rPr lang="ru-RU" i="0" u="none" strike="noStrike" cap="none">
                <a:solidFill>
                  <a:schemeClr val="dk2"/>
                </a:solidFill>
                <a:latin typeface="Arial"/>
                <a:ea typeface="Arial"/>
                <a:cs typeface="Arial"/>
                <a:sym typeface="Arial"/>
              </a:rPr>
              <a:t>Основные задачи анализа контента</a:t>
            </a:r>
            <a:endParaRPr>
              <a:latin typeface="Arial"/>
              <a:ea typeface="Arial"/>
              <a:cs typeface="Arial"/>
              <a:sym typeface="Arial"/>
            </a:endParaRPr>
          </a:p>
        </p:txBody>
      </p:sp>
      <p:sp>
        <p:nvSpPr>
          <p:cNvPr id="390" name="Google Shape;390;p48"/>
          <p:cNvSpPr txBox="1">
            <a:spLocks noGrp="1"/>
          </p:cNvSpPr>
          <p:nvPr>
            <p:ph type="body" idx="1"/>
          </p:nvPr>
        </p:nvSpPr>
        <p:spPr>
          <a:xfrm>
            <a:off x="826168" y="1285875"/>
            <a:ext cx="10371221" cy="4812000"/>
          </a:xfrm>
          <a:prstGeom prst="rect">
            <a:avLst/>
          </a:prstGeom>
          <a:noFill/>
          <a:ln>
            <a:noFill/>
          </a:ln>
        </p:spPr>
        <p:txBody>
          <a:bodyPr spcFirstLastPara="1" vert="horz" wrap="square" lIns="91425" tIns="45700" rIns="91425" bIns="45700" rtlCol="0" anchor="t" anchorCtr="0">
            <a:noAutofit/>
          </a:bodyPr>
          <a:lstStyle/>
          <a:p>
            <a:pPr marL="273050" lvl="1" indent="-273050">
              <a:lnSpc>
                <a:spcPct val="100000"/>
              </a:lnSpc>
              <a:spcBef>
                <a:spcPts val="600"/>
              </a:spcBef>
              <a:buClr>
                <a:schemeClr val="bg1">
                  <a:lumMod val="65000"/>
                </a:schemeClr>
              </a:buClr>
              <a:buSzPts val="2280"/>
              <a:buChar char="●"/>
            </a:pPr>
            <a:r>
              <a:rPr lang="ru-RU" sz="2600" b="1" dirty="0">
                <a:latin typeface="+mj-lt"/>
                <a:ea typeface="Arial"/>
                <a:cs typeface="Arial"/>
                <a:sym typeface="Arial"/>
              </a:rPr>
              <a:t>Анализ текста:</a:t>
            </a:r>
            <a:endParaRPr sz="2600" dirty="0">
              <a:latin typeface="+mj-lt"/>
              <a:ea typeface="Arial"/>
              <a:cs typeface="Arial"/>
              <a:sym typeface="Arial"/>
            </a:endParaRPr>
          </a:p>
          <a:p>
            <a:pPr marL="639763" lvl="1" indent="-246063">
              <a:lnSpc>
                <a:spcPct val="100000"/>
              </a:lnSpc>
              <a:spcBef>
                <a:spcPts val="600"/>
              </a:spcBef>
              <a:buClr>
                <a:schemeClr val="bg1">
                  <a:lumMod val="65000"/>
                </a:schemeClr>
              </a:buClr>
              <a:buSzPts val="1870"/>
              <a:buChar char="●"/>
            </a:pPr>
            <a:r>
              <a:rPr lang="ru-RU" sz="2600" dirty="0">
                <a:latin typeface="+mj-lt"/>
                <a:ea typeface="Arial"/>
                <a:cs typeface="Arial"/>
                <a:sym typeface="Arial"/>
              </a:rPr>
              <a:t>Извлечение/выделение фрагментов текста; извлечение онтологических элементов (элементов знаний); преобразование неструктурированных данных в структурированные</a:t>
            </a:r>
            <a:endParaRPr sz="2600" dirty="0">
              <a:latin typeface="+mj-lt"/>
              <a:ea typeface="Arial"/>
              <a:cs typeface="Arial"/>
              <a:sym typeface="Arial"/>
            </a:endParaRPr>
          </a:p>
          <a:p>
            <a:pPr marL="273050" lvl="1" indent="-273050">
              <a:lnSpc>
                <a:spcPct val="100000"/>
              </a:lnSpc>
              <a:spcBef>
                <a:spcPts val="600"/>
              </a:spcBef>
              <a:buClr>
                <a:schemeClr val="bg1">
                  <a:lumMod val="65000"/>
                </a:schemeClr>
              </a:buClr>
              <a:buSzPts val="2280"/>
              <a:buChar char="●"/>
            </a:pPr>
            <a:r>
              <a:rPr lang="ru-RU" sz="2600" dirty="0">
                <a:latin typeface="+mj-lt"/>
                <a:ea typeface="Arial"/>
                <a:cs typeface="Arial"/>
                <a:sym typeface="Arial"/>
              </a:rPr>
              <a:t>Задачи извлечения информации из текста (</a:t>
            </a:r>
            <a:r>
              <a:rPr lang="ru-RU" sz="2600" dirty="0" err="1">
                <a:latin typeface="+mj-lt"/>
                <a:ea typeface="Arial"/>
                <a:cs typeface="Arial"/>
                <a:sym typeface="Arial"/>
              </a:rPr>
              <a:t>Information</a:t>
            </a:r>
            <a:r>
              <a:rPr lang="ru-RU" sz="2600" dirty="0">
                <a:latin typeface="+mj-lt"/>
                <a:ea typeface="Arial"/>
                <a:cs typeface="Arial"/>
                <a:sym typeface="Arial"/>
              </a:rPr>
              <a:t> </a:t>
            </a:r>
            <a:r>
              <a:rPr lang="ru-RU" sz="2600" dirty="0" err="1">
                <a:latin typeface="+mj-lt"/>
                <a:ea typeface="Arial"/>
                <a:cs typeface="Arial"/>
                <a:sym typeface="Arial"/>
              </a:rPr>
              <a:t>extraction</a:t>
            </a:r>
            <a:r>
              <a:rPr lang="ru-RU" sz="2600" dirty="0">
                <a:latin typeface="+mj-lt"/>
                <a:ea typeface="Arial"/>
                <a:cs typeface="Arial"/>
                <a:sym typeface="Arial"/>
              </a:rPr>
              <a:t>):</a:t>
            </a:r>
            <a:endParaRPr sz="2600" dirty="0">
              <a:latin typeface="+mj-lt"/>
              <a:ea typeface="Arial"/>
              <a:cs typeface="Arial"/>
              <a:sym typeface="Arial"/>
            </a:endParaRPr>
          </a:p>
          <a:p>
            <a:pPr marL="547687" lvl="2" indent="-280987">
              <a:lnSpc>
                <a:spcPct val="100000"/>
              </a:lnSpc>
              <a:spcBef>
                <a:spcPts val="600"/>
              </a:spcBef>
              <a:buClr>
                <a:schemeClr val="bg1">
                  <a:lumMod val="65000"/>
                </a:schemeClr>
              </a:buClr>
              <a:buSzPts val="2090"/>
              <a:buChar char="●"/>
            </a:pPr>
            <a:r>
              <a:rPr lang="ru-RU" sz="2600" dirty="0">
                <a:latin typeface="+mj-lt"/>
                <a:ea typeface="Arial"/>
                <a:cs typeface="Arial"/>
                <a:sym typeface="Arial"/>
              </a:rPr>
              <a:t>Извлечение событий, их участников, места, времени, последовательности событий, отношений (</a:t>
            </a:r>
            <a:r>
              <a:rPr lang="ru-RU" sz="2600" dirty="0" err="1">
                <a:latin typeface="+mj-lt"/>
                <a:ea typeface="Arial"/>
                <a:cs typeface="Arial"/>
                <a:sym typeface="Arial"/>
              </a:rPr>
              <a:t>Named</a:t>
            </a:r>
            <a:r>
              <a:rPr lang="ru-RU" sz="2600" dirty="0">
                <a:latin typeface="+mj-lt"/>
                <a:ea typeface="Arial"/>
                <a:cs typeface="Arial"/>
                <a:sym typeface="Arial"/>
              </a:rPr>
              <a:t> </a:t>
            </a:r>
            <a:r>
              <a:rPr lang="ru-RU" sz="2600" dirty="0" err="1">
                <a:latin typeface="+mj-lt"/>
                <a:ea typeface="Arial"/>
                <a:cs typeface="Arial"/>
                <a:sym typeface="Arial"/>
              </a:rPr>
              <a:t>Entities</a:t>
            </a:r>
            <a:r>
              <a:rPr lang="ru-RU" sz="2600" dirty="0">
                <a:latin typeface="+mj-lt"/>
                <a:ea typeface="Arial"/>
                <a:cs typeface="Arial"/>
                <a:sym typeface="Arial"/>
              </a:rPr>
              <a:t> </a:t>
            </a:r>
            <a:r>
              <a:rPr lang="ru-RU" sz="2600" dirty="0" err="1">
                <a:latin typeface="+mj-lt"/>
                <a:ea typeface="Arial"/>
                <a:cs typeface="Arial"/>
                <a:sym typeface="Arial"/>
              </a:rPr>
              <a:t>Recognition</a:t>
            </a:r>
            <a:r>
              <a:rPr lang="ru-RU" sz="2600" dirty="0">
                <a:latin typeface="+mj-lt"/>
                <a:ea typeface="Arial"/>
                <a:cs typeface="Arial"/>
                <a:sym typeface="Arial"/>
              </a:rPr>
              <a:t> (</a:t>
            </a:r>
            <a:r>
              <a:rPr lang="ru-RU" sz="2600" dirty="0" err="1">
                <a:latin typeface="+mj-lt"/>
                <a:ea typeface="Arial"/>
                <a:cs typeface="Arial"/>
                <a:sym typeface="Arial"/>
              </a:rPr>
              <a:t>Instances</a:t>
            </a:r>
            <a:r>
              <a:rPr lang="ru-RU" sz="2600" dirty="0">
                <a:latin typeface="+mj-lt"/>
                <a:ea typeface="Arial"/>
                <a:cs typeface="Arial"/>
                <a:sym typeface="Arial"/>
              </a:rPr>
              <a:t> </a:t>
            </a:r>
            <a:r>
              <a:rPr lang="ru-RU" sz="2600" dirty="0" err="1">
                <a:latin typeface="+mj-lt"/>
                <a:ea typeface="Arial"/>
                <a:cs typeface="Arial"/>
                <a:sym typeface="Arial"/>
              </a:rPr>
              <a:t>Extraction</a:t>
            </a:r>
            <a:r>
              <a:rPr lang="ru-RU" sz="2600" dirty="0">
                <a:latin typeface="+mj-lt"/>
                <a:ea typeface="Arial"/>
                <a:cs typeface="Arial"/>
                <a:sym typeface="Arial"/>
              </a:rPr>
              <a:t>), </a:t>
            </a:r>
            <a:r>
              <a:rPr lang="ru-RU" sz="2600" dirty="0" err="1">
                <a:latin typeface="+mj-lt"/>
                <a:ea typeface="Arial"/>
                <a:cs typeface="Arial"/>
                <a:sym typeface="Arial"/>
              </a:rPr>
              <a:t>relation</a:t>
            </a:r>
            <a:r>
              <a:rPr lang="ru-RU" sz="2600" dirty="0">
                <a:latin typeface="+mj-lt"/>
                <a:ea typeface="Arial"/>
                <a:cs typeface="Arial"/>
                <a:sym typeface="Arial"/>
              </a:rPr>
              <a:t> </a:t>
            </a:r>
            <a:r>
              <a:rPr lang="ru-RU" sz="2600" dirty="0" err="1">
                <a:latin typeface="+mj-lt"/>
                <a:ea typeface="Arial"/>
                <a:cs typeface="Arial"/>
                <a:sym typeface="Arial"/>
              </a:rPr>
              <a:t>extraction</a:t>
            </a:r>
            <a:r>
              <a:rPr lang="ru-RU" sz="2600" dirty="0">
                <a:latin typeface="+mj-lt"/>
                <a:ea typeface="Arial"/>
                <a:cs typeface="Arial"/>
                <a:sym typeface="Arial"/>
              </a:rPr>
              <a:t>, </a:t>
            </a:r>
            <a:r>
              <a:rPr lang="ru-RU" sz="2600" dirty="0" err="1">
                <a:latin typeface="+mj-lt"/>
                <a:ea typeface="Arial"/>
                <a:cs typeface="Arial"/>
                <a:sym typeface="Arial"/>
              </a:rPr>
              <a:t>fact</a:t>
            </a:r>
            <a:r>
              <a:rPr lang="ru-RU" sz="2600" dirty="0">
                <a:latin typeface="+mj-lt"/>
                <a:ea typeface="Arial"/>
                <a:cs typeface="Arial"/>
                <a:sym typeface="Arial"/>
              </a:rPr>
              <a:t> </a:t>
            </a:r>
            <a:r>
              <a:rPr lang="ru-RU" sz="2600" dirty="0" err="1">
                <a:latin typeface="+mj-lt"/>
                <a:ea typeface="Arial"/>
                <a:cs typeface="Arial"/>
                <a:sym typeface="Arial"/>
              </a:rPr>
              <a:t>extraction</a:t>
            </a:r>
            <a:r>
              <a:rPr lang="ru-RU" sz="2600" dirty="0">
                <a:latin typeface="+mj-lt"/>
                <a:ea typeface="Arial"/>
                <a:cs typeface="Arial"/>
                <a:sym typeface="Arial"/>
              </a:rPr>
              <a:t>)</a:t>
            </a:r>
            <a:endParaRPr sz="2600" dirty="0">
              <a:latin typeface="+mj-lt"/>
              <a:ea typeface="Arial"/>
              <a:cs typeface="Arial"/>
              <a:sym typeface="Arial"/>
            </a:endParaRPr>
          </a:p>
          <a:p>
            <a:pPr marL="547687" lvl="2" indent="-280987">
              <a:lnSpc>
                <a:spcPct val="100000"/>
              </a:lnSpc>
              <a:spcBef>
                <a:spcPts val="600"/>
              </a:spcBef>
              <a:buClr>
                <a:schemeClr val="bg1">
                  <a:lumMod val="65000"/>
                </a:schemeClr>
              </a:buClr>
              <a:buSzPts val="2090"/>
              <a:buChar char="●"/>
            </a:pPr>
            <a:r>
              <a:rPr lang="ru-RU" sz="2600" dirty="0">
                <a:latin typeface="+mj-lt"/>
                <a:ea typeface="Arial"/>
                <a:cs typeface="Arial"/>
                <a:sym typeface="Arial"/>
              </a:rPr>
              <a:t>Извлечение онтологических знаний (</a:t>
            </a:r>
            <a:r>
              <a:rPr lang="ru-RU" sz="2600" dirty="0" err="1">
                <a:latin typeface="+mj-lt"/>
                <a:ea typeface="Arial"/>
                <a:cs typeface="Arial"/>
                <a:sym typeface="Arial"/>
              </a:rPr>
              <a:t>knowledge</a:t>
            </a:r>
            <a:r>
              <a:rPr lang="ru-RU" sz="2600" dirty="0">
                <a:latin typeface="+mj-lt"/>
                <a:ea typeface="Arial"/>
                <a:cs typeface="Arial"/>
                <a:sym typeface="Arial"/>
              </a:rPr>
              <a:t> </a:t>
            </a:r>
            <a:r>
              <a:rPr lang="ru-RU" sz="2600" dirty="0" err="1">
                <a:latin typeface="+mj-lt"/>
                <a:ea typeface="Arial"/>
                <a:cs typeface="Arial"/>
                <a:sym typeface="Arial"/>
              </a:rPr>
              <a:t>extraction</a:t>
            </a:r>
            <a:r>
              <a:rPr lang="ru-RU" sz="2600" dirty="0">
                <a:latin typeface="+mj-lt"/>
                <a:ea typeface="Arial"/>
                <a:cs typeface="Arial"/>
                <a:sym typeface="Arial"/>
              </a:rPr>
              <a:t>)</a:t>
            </a:r>
            <a:endParaRPr sz="2600" dirty="0">
              <a:latin typeface="+mj-lt"/>
              <a:ea typeface="Arial"/>
              <a:cs typeface="Arial"/>
              <a:sym typeface="Arial"/>
            </a:endParaRPr>
          </a:p>
          <a:p>
            <a:pPr marL="639763" lvl="1" indent="-246062">
              <a:spcBef>
                <a:spcPts val="440"/>
              </a:spcBef>
              <a:buClr>
                <a:schemeClr val="accent1"/>
              </a:buClr>
              <a:buSzPts val="1870"/>
              <a:buNone/>
            </a:pPr>
            <a:endParaRPr sz="2200" dirty="0">
              <a:latin typeface="Arial"/>
              <a:ea typeface="Arial"/>
              <a:cs typeface="Arial"/>
              <a:sym typeface="Arial"/>
            </a:endParaRPr>
          </a:p>
        </p:txBody>
      </p:sp>
      <p:sp>
        <p:nvSpPr>
          <p:cNvPr id="392" name="Google Shape;392;p48"/>
          <p:cNvSpPr txBox="1">
            <a:spLocks noGrp="1"/>
          </p:cNvSpPr>
          <p:nvPr>
            <p:ph type="sldNum" idx="4294967295"/>
          </p:nvPr>
        </p:nvSpPr>
        <p:spPr>
          <a:xfrm>
            <a:off x="9906000" y="6356351"/>
            <a:ext cx="762000" cy="365125"/>
          </a:xfrm>
          <a:prstGeom prst="rect">
            <a:avLst/>
          </a:prstGeom>
          <a:noFill/>
          <a:ln>
            <a:noFill/>
          </a:ln>
        </p:spPr>
        <p:txBody>
          <a:bodyPr spcFirstLastPara="1" vert="horz" wrap="square" lIns="0" tIns="0" rIns="0" bIns="0" rtlCol="0" anchor="b" anchorCtr="0">
            <a:noAutofit/>
          </a:bodyPr>
          <a:lstStyle/>
          <a:p>
            <a:pPr>
              <a:buClr>
                <a:srgbClr val="035C75"/>
              </a:buClr>
              <a:buSzPts val="300"/>
            </a:pPr>
            <a:fld id="{00000000-1234-1234-1234-123412341234}" type="slidenum">
              <a:rPr lang="ru-RU">
                <a:solidFill>
                  <a:srgbClr val="035C75"/>
                </a:solidFill>
                <a:latin typeface="Times New Roman"/>
                <a:ea typeface="Times New Roman"/>
                <a:cs typeface="Times New Roman"/>
                <a:sym typeface="Times New Roman"/>
              </a:rPr>
              <a:pPr>
                <a:buClr>
                  <a:srgbClr val="035C75"/>
                </a:buClr>
                <a:buSzPts val="300"/>
              </a:pPr>
              <a:t>15</a:t>
            </a:fld>
            <a:endParaRPr>
              <a:solidFill>
                <a:srgbClr val="035C75"/>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4195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Извлечение информации из текста</a:t>
            </a:r>
            <a:endParaRPr sz="3200"/>
          </a:p>
        </p:txBody>
      </p:sp>
      <p:sp>
        <p:nvSpPr>
          <p:cNvPr id="408" name="Google Shape;408;p50"/>
          <p:cNvSpPr txBox="1">
            <a:spLocks noGrp="1"/>
          </p:cNvSpPr>
          <p:nvPr>
            <p:ph type="body" idx="1"/>
          </p:nvPr>
        </p:nvSpPr>
        <p:spPr>
          <a:xfrm>
            <a:off x="625642" y="1364833"/>
            <a:ext cx="11189369" cy="428625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buSzPts val="1650"/>
            </a:pPr>
            <a:r>
              <a:rPr lang="ru-RU" sz="2000" i="1" dirty="0" err="1">
                <a:latin typeface="+mj-lt"/>
              </a:rPr>
              <a:t>George</a:t>
            </a:r>
            <a:r>
              <a:rPr lang="ru-RU" sz="2000" i="1" dirty="0">
                <a:latin typeface="+mj-lt"/>
              </a:rPr>
              <a:t> </a:t>
            </a:r>
            <a:r>
              <a:rPr lang="ru-RU" sz="2000" i="1" dirty="0" err="1">
                <a:latin typeface="+mj-lt"/>
              </a:rPr>
              <a:t>Washington</a:t>
            </a:r>
            <a:r>
              <a:rPr lang="ru-RU" sz="2000" i="1" dirty="0">
                <a:latin typeface="+mj-lt"/>
              </a:rPr>
              <a:t> (</a:t>
            </a:r>
            <a:r>
              <a:rPr lang="ru-RU" sz="2000" i="1" dirty="0" err="1">
                <a:latin typeface="+mj-lt"/>
              </a:rPr>
              <a:t>February</a:t>
            </a:r>
            <a:r>
              <a:rPr lang="ru-RU" sz="2000" i="1" dirty="0">
                <a:latin typeface="+mj-lt"/>
              </a:rPr>
              <a:t> 22, 1732  – </a:t>
            </a:r>
            <a:r>
              <a:rPr lang="ru-RU" sz="2000" i="1" dirty="0" err="1">
                <a:latin typeface="+mj-lt"/>
              </a:rPr>
              <a:t>December</a:t>
            </a:r>
            <a:r>
              <a:rPr lang="ru-RU" sz="2000" i="1" dirty="0">
                <a:latin typeface="+mj-lt"/>
              </a:rPr>
              <a:t> 14, 1799), </a:t>
            </a:r>
            <a:r>
              <a:rPr lang="ru-RU" sz="2000" i="1" dirty="0" err="1">
                <a:latin typeface="+mj-lt"/>
              </a:rPr>
              <a:t>was</a:t>
            </a:r>
            <a:r>
              <a:rPr lang="ru-RU" sz="2000" i="1" dirty="0">
                <a:latin typeface="+mj-lt"/>
              </a:rPr>
              <a:t> </a:t>
            </a:r>
            <a:r>
              <a:rPr lang="ru-RU" sz="2000" i="1" dirty="0" err="1">
                <a:latin typeface="+mj-lt"/>
              </a:rPr>
              <a:t>one</a:t>
            </a:r>
            <a:r>
              <a:rPr lang="ru-RU" sz="2000" i="1" dirty="0">
                <a:latin typeface="+mj-lt"/>
              </a:rPr>
              <a:t> </a:t>
            </a:r>
            <a:r>
              <a:rPr lang="ru-RU" sz="2000" i="1" dirty="0" err="1">
                <a:latin typeface="+mj-lt"/>
              </a:rPr>
              <a:t>of</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Founding</a:t>
            </a:r>
            <a:r>
              <a:rPr lang="ru-RU" sz="2000" i="1" dirty="0">
                <a:latin typeface="+mj-lt"/>
              </a:rPr>
              <a:t> </a:t>
            </a:r>
            <a:r>
              <a:rPr lang="ru-RU" sz="2000" i="1" dirty="0" err="1">
                <a:latin typeface="+mj-lt"/>
              </a:rPr>
              <a:t>Fathers</a:t>
            </a:r>
            <a:r>
              <a:rPr lang="ru-RU" sz="2000" i="1" dirty="0">
                <a:latin typeface="+mj-lt"/>
              </a:rPr>
              <a:t> </a:t>
            </a:r>
            <a:r>
              <a:rPr lang="ru-RU" sz="2000" i="1" dirty="0" err="1">
                <a:latin typeface="+mj-lt"/>
              </a:rPr>
              <a:t>of</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United</a:t>
            </a:r>
            <a:r>
              <a:rPr lang="ru-RU" sz="2000" i="1" dirty="0">
                <a:latin typeface="+mj-lt"/>
              </a:rPr>
              <a:t> </a:t>
            </a:r>
            <a:r>
              <a:rPr lang="ru-RU" sz="2000" i="1" dirty="0" err="1">
                <a:latin typeface="+mj-lt"/>
              </a:rPr>
              <a:t>States</a:t>
            </a:r>
            <a:r>
              <a:rPr lang="ru-RU" sz="2000" i="1" dirty="0">
                <a:latin typeface="+mj-lt"/>
              </a:rPr>
              <a:t>, </a:t>
            </a:r>
            <a:r>
              <a:rPr lang="ru-RU" sz="2000" i="1" dirty="0" err="1">
                <a:latin typeface="+mj-lt"/>
              </a:rPr>
              <a:t>serving</a:t>
            </a:r>
            <a:r>
              <a:rPr lang="ru-RU" sz="2000" i="1" dirty="0">
                <a:latin typeface="+mj-lt"/>
              </a:rPr>
              <a:t> </a:t>
            </a:r>
            <a:r>
              <a:rPr lang="ru-RU" sz="2000" i="1" dirty="0" err="1">
                <a:latin typeface="+mj-lt"/>
              </a:rPr>
              <a:t>as</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commander-in-chief</a:t>
            </a:r>
            <a:r>
              <a:rPr lang="ru-RU" sz="2000" i="1" dirty="0">
                <a:latin typeface="+mj-lt"/>
              </a:rPr>
              <a:t> </a:t>
            </a:r>
            <a:r>
              <a:rPr lang="ru-RU" sz="2000" i="1" dirty="0" err="1">
                <a:latin typeface="+mj-lt"/>
              </a:rPr>
              <a:t>of</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Continental</a:t>
            </a:r>
            <a:r>
              <a:rPr lang="ru-RU" sz="2000" i="1" dirty="0">
                <a:latin typeface="+mj-lt"/>
              </a:rPr>
              <a:t> </a:t>
            </a:r>
            <a:r>
              <a:rPr lang="ru-RU" sz="2000" i="1" dirty="0" err="1">
                <a:latin typeface="+mj-lt"/>
              </a:rPr>
              <a:t>Army</a:t>
            </a:r>
            <a:r>
              <a:rPr lang="ru-RU" sz="2000" i="1" dirty="0">
                <a:latin typeface="+mj-lt"/>
              </a:rPr>
              <a:t> </a:t>
            </a:r>
            <a:r>
              <a:rPr lang="ru-RU" sz="2000" i="1" dirty="0" err="1">
                <a:latin typeface="+mj-lt"/>
              </a:rPr>
              <a:t>during</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American</a:t>
            </a:r>
            <a:r>
              <a:rPr lang="ru-RU" sz="2000" i="1" dirty="0">
                <a:latin typeface="+mj-lt"/>
              </a:rPr>
              <a:t> </a:t>
            </a:r>
            <a:r>
              <a:rPr lang="ru-RU" sz="2000" i="1" dirty="0" err="1">
                <a:latin typeface="+mj-lt"/>
              </a:rPr>
              <a:t>Revolutionary</a:t>
            </a:r>
            <a:r>
              <a:rPr lang="ru-RU" sz="2000" i="1" dirty="0">
                <a:latin typeface="+mj-lt"/>
              </a:rPr>
              <a:t> </a:t>
            </a:r>
            <a:r>
              <a:rPr lang="ru-RU" sz="2000" i="1" dirty="0" err="1">
                <a:latin typeface="+mj-lt"/>
              </a:rPr>
              <a:t>War</a:t>
            </a:r>
            <a:r>
              <a:rPr lang="ru-RU" sz="2000" i="1" dirty="0">
                <a:latin typeface="+mj-lt"/>
              </a:rPr>
              <a:t> </a:t>
            </a:r>
            <a:r>
              <a:rPr lang="ru-RU" sz="2000" i="1" dirty="0" err="1">
                <a:latin typeface="+mj-lt"/>
              </a:rPr>
              <a:t>and</a:t>
            </a:r>
            <a:r>
              <a:rPr lang="ru-RU" sz="2000" i="1" dirty="0">
                <a:latin typeface="+mj-lt"/>
              </a:rPr>
              <a:t> </a:t>
            </a:r>
            <a:r>
              <a:rPr lang="ru-RU" sz="2000" i="1" dirty="0" err="1">
                <a:latin typeface="+mj-lt"/>
              </a:rPr>
              <a:t>later</a:t>
            </a:r>
            <a:r>
              <a:rPr lang="ru-RU" sz="2000" i="1" dirty="0">
                <a:latin typeface="+mj-lt"/>
              </a:rPr>
              <a:t> </a:t>
            </a:r>
            <a:r>
              <a:rPr lang="ru-RU" sz="2000" i="1" dirty="0" err="1">
                <a:latin typeface="+mj-lt"/>
              </a:rPr>
              <a:t>as</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new</a:t>
            </a:r>
            <a:r>
              <a:rPr lang="ru-RU" sz="2000" i="1" dirty="0">
                <a:latin typeface="+mj-lt"/>
              </a:rPr>
              <a:t> </a:t>
            </a:r>
            <a:r>
              <a:rPr lang="ru-RU" sz="2000" i="1" dirty="0" err="1">
                <a:latin typeface="+mj-lt"/>
              </a:rPr>
              <a:t>republic's</a:t>
            </a:r>
            <a:r>
              <a:rPr lang="ru-RU" sz="2000" i="1" dirty="0">
                <a:latin typeface="+mj-lt"/>
              </a:rPr>
              <a:t> </a:t>
            </a:r>
            <a:r>
              <a:rPr lang="ru-RU" sz="2000" i="1" dirty="0" err="1">
                <a:latin typeface="+mj-lt"/>
              </a:rPr>
              <a:t>first</a:t>
            </a:r>
            <a:r>
              <a:rPr lang="ru-RU" sz="2000" i="1" dirty="0">
                <a:latin typeface="+mj-lt"/>
              </a:rPr>
              <a:t> </a:t>
            </a:r>
            <a:r>
              <a:rPr lang="ru-RU" sz="2000" i="1" dirty="0" err="1">
                <a:latin typeface="+mj-lt"/>
              </a:rPr>
              <a:t>President</a:t>
            </a:r>
            <a:r>
              <a:rPr lang="ru-RU" sz="2000" i="1" dirty="0">
                <a:latin typeface="+mj-lt"/>
              </a:rPr>
              <a:t>. </a:t>
            </a:r>
            <a:r>
              <a:rPr lang="ru-RU" sz="2000" i="1" dirty="0" err="1">
                <a:latin typeface="+mj-lt"/>
              </a:rPr>
              <a:t>He</a:t>
            </a:r>
            <a:r>
              <a:rPr lang="ru-RU" sz="2000" i="1" dirty="0">
                <a:latin typeface="+mj-lt"/>
              </a:rPr>
              <a:t> </a:t>
            </a:r>
            <a:r>
              <a:rPr lang="ru-RU" sz="2000" i="1" dirty="0" err="1">
                <a:latin typeface="+mj-lt"/>
              </a:rPr>
              <a:t>also</a:t>
            </a:r>
            <a:r>
              <a:rPr lang="ru-RU" sz="2000" i="1" dirty="0">
                <a:latin typeface="+mj-lt"/>
              </a:rPr>
              <a:t> </a:t>
            </a:r>
            <a:r>
              <a:rPr lang="ru-RU" sz="2000" i="1" dirty="0" err="1">
                <a:latin typeface="+mj-lt"/>
              </a:rPr>
              <a:t>presided</a:t>
            </a:r>
            <a:r>
              <a:rPr lang="ru-RU" sz="2000" i="1" dirty="0">
                <a:latin typeface="+mj-lt"/>
              </a:rPr>
              <a:t> </a:t>
            </a:r>
            <a:r>
              <a:rPr lang="ru-RU" sz="2000" i="1" dirty="0" err="1">
                <a:latin typeface="+mj-lt"/>
              </a:rPr>
              <a:t>over</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convention</a:t>
            </a:r>
            <a:r>
              <a:rPr lang="ru-RU" sz="2000" i="1" dirty="0">
                <a:latin typeface="+mj-lt"/>
              </a:rPr>
              <a:t> </a:t>
            </a:r>
            <a:r>
              <a:rPr lang="ru-RU" sz="2000" i="1" dirty="0" err="1">
                <a:latin typeface="+mj-lt"/>
              </a:rPr>
              <a:t>that</a:t>
            </a:r>
            <a:r>
              <a:rPr lang="ru-RU" sz="2000" i="1" dirty="0">
                <a:latin typeface="+mj-lt"/>
              </a:rPr>
              <a:t> </a:t>
            </a:r>
            <a:r>
              <a:rPr lang="ru-RU" sz="2000" i="1" dirty="0" err="1">
                <a:latin typeface="+mj-lt"/>
              </a:rPr>
              <a:t>drafted</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Constitution</a:t>
            </a:r>
            <a:r>
              <a:rPr lang="ru-RU" sz="2000" i="1" dirty="0">
                <a:latin typeface="+mj-lt"/>
              </a:rPr>
              <a:t>. </a:t>
            </a:r>
            <a:r>
              <a:rPr lang="ru-RU" sz="2000" i="1" dirty="0" err="1">
                <a:latin typeface="+mj-lt"/>
              </a:rPr>
              <a:t>Washington</a:t>
            </a:r>
            <a:r>
              <a:rPr lang="ru-RU" sz="2000" i="1" dirty="0">
                <a:latin typeface="+mj-lt"/>
              </a:rPr>
              <a:t>, D.C., </a:t>
            </a:r>
            <a:r>
              <a:rPr lang="ru-RU" sz="2000" i="1" dirty="0" err="1">
                <a:latin typeface="+mj-lt"/>
              </a:rPr>
              <a:t>the</a:t>
            </a:r>
            <a:r>
              <a:rPr lang="ru-RU" sz="2000" i="1" dirty="0">
                <a:latin typeface="+mj-lt"/>
              </a:rPr>
              <a:t> </a:t>
            </a:r>
            <a:r>
              <a:rPr lang="ru-RU" sz="2000" i="1" dirty="0" err="1">
                <a:latin typeface="+mj-lt"/>
              </a:rPr>
              <a:t>capital</a:t>
            </a:r>
            <a:r>
              <a:rPr lang="ru-RU" sz="2000" i="1" dirty="0">
                <a:latin typeface="+mj-lt"/>
              </a:rPr>
              <a:t> </a:t>
            </a:r>
            <a:r>
              <a:rPr lang="ru-RU" sz="2000" i="1" dirty="0" err="1">
                <a:latin typeface="+mj-lt"/>
              </a:rPr>
              <a:t>of</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United</a:t>
            </a:r>
            <a:r>
              <a:rPr lang="ru-RU" sz="2000" i="1" dirty="0">
                <a:latin typeface="+mj-lt"/>
              </a:rPr>
              <a:t> </a:t>
            </a:r>
            <a:r>
              <a:rPr lang="ru-RU" sz="2000" i="1" dirty="0" err="1">
                <a:latin typeface="+mj-lt"/>
              </a:rPr>
              <a:t>States</a:t>
            </a:r>
            <a:r>
              <a:rPr lang="ru-RU" sz="2000" i="1" dirty="0">
                <a:latin typeface="+mj-lt"/>
              </a:rPr>
              <a:t>, </a:t>
            </a:r>
            <a:r>
              <a:rPr lang="ru-RU" sz="2000" i="1" dirty="0" err="1">
                <a:latin typeface="+mj-lt"/>
              </a:rPr>
              <a:t>is</a:t>
            </a:r>
            <a:r>
              <a:rPr lang="ru-RU" sz="2000" i="1" dirty="0">
                <a:latin typeface="+mj-lt"/>
              </a:rPr>
              <a:t> </a:t>
            </a:r>
            <a:r>
              <a:rPr lang="ru-RU" sz="2000" i="1" dirty="0" err="1">
                <a:latin typeface="+mj-lt"/>
              </a:rPr>
              <a:t>named</a:t>
            </a:r>
            <a:r>
              <a:rPr lang="ru-RU" sz="2000" i="1" dirty="0">
                <a:latin typeface="+mj-lt"/>
              </a:rPr>
              <a:t> </a:t>
            </a:r>
            <a:r>
              <a:rPr lang="ru-RU" sz="2000" i="1" dirty="0" err="1">
                <a:latin typeface="+mj-lt"/>
              </a:rPr>
              <a:t>for</a:t>
            </a:r>
            <a:r>
              <a:rPr lang="ru-RU" sz="2000" i="1" dirty="0">
                <a:latin typeface="+mj-lt"/>
              </a:rPr>
              <a:t> </a:t>
            </a:r>
            <a:r>
              <a:rPr lang="ru-RU" sz="2000" i="1" dirty="0" err="1">
                <a:latin typeface="+mj-lt"/>
              </a:rPr>
              <a:t>him</a:t>
            </a:r>
            <a:r>
              <a:rPr lang="ru-RU" sz="2000" i="1" dirty="0">
                <a:latin typeface="+mj-lt"/>
              </a:rPr>
              <a:t>, </a:t>
            </a:r>
            <a:r>
              <a:rPr lang="ru-RU" sz="2000" i="1" dirty="0" err="1">
                <a:latin typeface="+mj-lt"/>
              </a:rPr>
              <a:t>as</a:t>
            </a:r>
            <a:r>
              <a:rPr lang="ru-RU" sz="2000" i="1" dirty="0">
                <a:latin typeface="+mj-lt"/>
              </a:rPr>
              <a:t> </a:t>
            </a:r>
            <a:r>
              <a:rPr lang="ru-RU" sz="2000" i="1" dirty="0" err="1">
                <a:latin typeface="+mj-lt"/>
              </a:rPr>
              <a:t>is</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State</a:t>
            </a:r>
            <a:r>
              <a:rPr lang="ru-RU" sz="2000" i="1" dirty="0">
                <a:latin typeface="+mj-lt"/>
              </a:rPr>
              <a:t> </a:t>
            </a:r>
            <a:r>
              <a:rPr lang="ru-RU" sz="2000" i="1" dirty="0" err="1">
                <a:latin typeface="+mj-lt"/>
              </a:rPr>
              <a:t>of</a:t>
            </a:r>
            <a:r>
              <a:rPr lang="ru-RU" sz="2000" i="1" dirty="0">
                <a:latin typeface="+mj-lt"/>
              </a:rPr>
              <a:t> </a:t>
            </a:r>
            <a:r>
              <a:rPr lang="ru-RU" sz="2000" i="1" dirty="0" err="1">
                <a:latin typeface="+mj-lt"/>
              </a:rPr>
              <a:t>Washington</a:t>
            </a:r>
            <a:r>
              <a:rPr lang="ru-RU" sz="2000" i="1" dirty="0">
                <a:latin typeface="+mj-lt"/>
              </a:rPr>
              <a:t> </a:t>
            </a:r>
            <a:r>
              <a:rPr lang="ru-RU" sz="2000" i="1" dirty="0" err="1">
                <a:latin typeface="+mj-lt"/>
              </a:rPr>
              <a:t>on</a:t>
            </a:r>
            <a:r>
              <a:rPr lang="ru-RU" sz="2000" i="1" dirty="0">
                <a:latin typeface="+mj-lt"/>
              </a:rPr>
              <a:t> </a:t>
            </a:r>
            <a:r>
              <a:rPr lang="ru-RU" sz="2000" i="1" dirty="0" err="1">
                <a:latin typeface="+mj-lt"/>
              </a:rPr>
              <a:t>the</a:t>
            </a:r>
            <a:r>
              <a:rPr lang="ru-RU" sz="2000" i="1" dirty="0">
                <a:latin typeface="+mj-lt"/>
              </a:rPr>
              <a:t> </a:t>
            </a:r>
            <a:r>
              <a:rPr lang="ru-RU" sz="2000" i="1" dirty="0" err="1">
                <a:latin typeface="+mj-lt"/>
              </a:rPr>
              <a:t>nation's</a:t>
            </a:r>
            <a:r>
              <a:rPr lang="ru-RU" sz="2000" i="1" dirty="0">
                <a:latin typeface="+mj-lt"/>
              </a:rPr>
              <a:t> </a:t>
            </a:r>
            <a:r>
              <a:rPr lang="ru-RU" sz="2000" i="1" dirty="0" err="1">
                <a:latin typeface="+mj-lt"/>
              </a:rPr>
              <a:t>Pacific</a:t>
            </a:r>
            <a:r>
              <a:rPr lang="ru-RU" sz="2000" i="1" dirty="0">
                <a:latin typeface="+mj-lt"/>
              </a:rPr>
              <a:t> </a:t>
            </a:r>
            <a:r>
              <a:rPr lang="ru-RU" sz="2000" i="1" dirty="0" err="1">
                <a:latin typeface="+mj-lt"/>
              </a:rPr>
              <a:t>Coast</a:t>
            </a:r>
            <a:r>
              <a:rPr lang="ru-RU" sz="2000" i="1" dirty="0">
                <a:latin typeface="+mj-lt"/>
              </a:rPr>
              <a:t>.</a:t>
            </a:r>
            <a:endParaRPr sz="2000" i="1" dirty="0">
              <a:latin typeface="+mj-lt"/>
            </a:endParaRPr>
          </a:p>
          <a:p>
            <a:pPr marL="228600" indent="-50800">
              <a:spcBef>
                <a:spcPts val="0"/>
              </a:spcBef>
              <a:buNone/>
            </a:pPr>
            <a:endParaRPr dirty="0"/>
          </a:p>
          <a:p>
            <a:pPr marL="228600" indent="-50800">
              <a:spcBef>
                <a:spcPts val="0"/>
              </a:spcBef>
              <a:buNone/>
            </a:pPr>
            <a:endParaRPr dirty="0"/>
          </a:p>
        </p:txBody>
      </p:sp>
      <p:pic>
        <p:nvPicPr>
          <p:cNvPr id="412" name="Google Shape;412;p50"/>
          <p:cNvPicPr preferRelativeResize="0"/>
          <p:nvPr/>
        </p:nvPicPr>
        <p:blipFill rotWithShape="1">
          <a:blip r:embed="rId3">
            <a:alphaModFix/>
          </a:blip>
          <a:srcRect/>
          <a:stretch/>
        </p:blipFill>
        <p:spPr>
          <a:xfrm>
            <a:off x="1928144" y="3000000"/>
            <a:ext cx="6903035" cy="3123016"/>
          </a:xfrm>
          <a:prstGeom prst="rect">
            <a:avLst/>
          </a:prstGeom>
          <a:noFill/>
          <a:ln>
            <a:noFill/>
          </a:ln>
        </p:spPr>
      </p:pic>
    </p:spTree>
    <p:extLst>
      <p:ext uri="{BB962C8B-B14F-4D97-AF65-F5344CB8AC3E}">
        <p14:creationId xmlns:p14="http://schemas.microsoft.com/office/powerpoint/2010/main" val="6653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1"/>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Извлечение информации из текста</a:t>
            </a:r>
            <a:endParaRPr/>
          </a:p>
        </p:txBody>
      </p:sp>
      <p:sp>
        <p:nvSpPr>
          <p:cNvPr id="419" name="Google Shape;419;p51"/>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80000"/>
              </a:lnSpc>
              <a:spcBef>
                <a:spcPts val="0"/>
              </a:spcBef>
              <a:buClr>
                <a:srgbClr val="C55A11"/>
              </a:buClr>
              <a:buSzPts val="1500"/>
            </a:pPr>
            <a:r>
              <a:rPr lang="ru-RU" sz="1500" b="1">
                <a:solidFill>
                  <a:srgbClr val="C55A11"/>
                </a:solidFill>
              </a:rPr>
              <a:t>George Washington </a:t>
            </a:r>
            <a:r>
              <a:rPr lang="ru-RU" sz="1500"/>
              <a:t>(</a:t>
            </a:r>
            <a:r>
              <a:rPr lang="ru-RU" sz="1500" b="1">
                <a:solidFill>
                  <a:srgbClr val="8296B0"/>
                </a:solidFill>
              </a:rPr>
              <a:t>February 22, 1732 </a:t>
            </a:r>
            <a:r>
              <a:rPr lang="ru-RU" sz="1500"/>
              <a:t> – </a:t>
            </a:r>
            <a:r>
              <a:rPr lang="ru-RU" sz="1500" b="1">
                <a:solidFill>
                  <a:srgbClr val="BF9000"/>
                </a:solidFill>
              </a:rPr>
              <a:t>December 14, 1799</a:t>
            </a:r>
            <a:r>
              <a:rPr lang="ru-RU" sz="1500"/>
              <a:t>), was one of the Founding Fathers of the </a:t>
            </a:r>
            <a:r>
              <a:rPr lang="ru-RU" sz="1500" b="1">
                <a:solidFill>
                  <a:srgbClr val="00B050"/>
                </a:solidFill>
              </a:rPr>
              <a:t>United States</a:t>
            </a:r>
            <a:r>
              <a:rPr lang="ru-RU" sz="1500"/>
              <a:t>, serving as </a:t>
            </a:r>
            <a:r>
              <a:rPr lang="ru-RU" sz="1500" b="1">
                <a:solidFill>
                  <a:srgbClr val="C00000"/>
                </a:solidFill>
              </a:rPr>
              <a:t>the commander-in-chief</a:t>
            </a:r>
            <a:r>
              <a:rPr lang="ru-RU" sz="1500"/>
              <a:t> of the Continental Army during the American Revolutionary War and later as the new republic's first President. He also presided over the convention that drafted the Constitution. Washington, D.C., the capital of the United States, is named for him, as is the State of Washington on the nation's Pacific Coast.</a:t>
            </a:r>
            <a:endParaRPr/>
          </a:p>
          <a:p>
            <a:pPr marL="228600" indent="-50800">
              <a:lnSpc>
                <a:spcPct val="80000"/>
              </a:lnSpc>
              <a:spcBef>
                <a:spcPts val="0"/>
              </a:spcBef>
              <a:buNone/>
            </a:pPr>
            <a:endParaRPr/>
          </a:p>
          <a:p>
            <a:pPr marL="228600" indent="-50800">
              <a:lnSpc>
                <a:spcPct val="80000"/>
              </a:lnSpc>
              <a:spcBef>
                <a:spcPts val="0"/>
              </a:spcBef>
              <a:buNone/>
            </a:pPr>
            <a:endParaRPr/>
          </a:p>
        </p:txBody>
      </p:sp>
      <p:pic>
        <p:nvPicPr>
          <p:cNvPr id="423" name="Google Shape;423;p51"/>
          <p:cNvPicPr preferRelativeResize="0"/>
          <p:nvPr/>
        </p:nvPicPr>
        <p:blipFill rotWithShape="1">
          <a:blip r:embed="rId3">
            <a:alphaModFix/>
          </a:blip>
          <a:srcRect/>
          <a:stretch/>
        </p:blipFill>
        <p:spPr>
          <a:xfrm>
            <a:off x="3557719" y="3104965"/>
            <a:ext cx="5291918" cy="2407073"/>
          </a:xfrm>
          <a:prstGeom prst="rect">
            <a:avLst/>
          </a:prstGeom>
          <a:noFill/>
          <a:ln>
            <a:noFill/>
          </a:ln>
        </p:spPr>
      </p:pic>
      <p:sp>
        <p:nvSpPr>
          <p:cNvPr id="424" name="Google Shape;424;p51"/>
          <p:cNvSpPr/>
          <p:nvPr/>
        </p:nvSpPr>
        <p:spPr>
          <a:xfrm>
            <a:off x="6420036" y="2888940"/>
            <a:ext cx="108012" cy="324036"/>
          </a:xfrm>
          <a:prstGeom prst="down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25" name="Google Shape;425;p51"/>
          <p:cNvSpPr/>
          <p:nvPr/>
        </p:nvSpPr>
        <p:spPr>
          <a:xfrm>
            <a:off x="4583832" y="5512038"/>
            <a:ext cx="2106234" cy="276999"/>
          </a:xfrm>
          <a:prstGeom prst="rect">
            <a:avLst/>
          </a:prstGeom>
          <a:noFill/>
          <a:ln>
            <a:noFill/>
          </a:ln>
        </p:spPr>
        <p:txBody>
          <a:bodyPr spcFirstLastPara="1" wrap="square" lIns="91425" tIns="45700" rIns="91425" bIns="45700" anchor="t" anchorCtr="0">
            <a:noAutofit/>
          </a:bodyPr>
          <a:lstStyle/>
          <a:p>
            <a:r>
              <a:rPr lang="ru-RU" sz="1350">
                <a:solidFill>
                  <a:schemeClr val="dk1"/>
                </a:solidFill>
                <a:latin typeface="Calibri"/>
                <a:ea typeface="Calibri"/>
                <a:cs typeface="Calibri"/>
                <a:sym typeface="Calibri"/>
              </a:rPr>
              <a:t>http://www.freebase.com/</a:t>
            </a:r>
            <a:endParaRPr/>
          </a:p>
        </p:txBody>
      </p:sp>
    </p:spTree>
    <p:extLst>
      <p:ext uri="{BB962C8B-B14F-4D97-AF65-F5344CB8AC3E}">
        <p14:creationId xmlns:p14="http://schemas.microsoft.com/office/powerpoint/2010/main" val="654968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2"/>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Извлечение информации из текста</a:t>
            </a:r>
            <a:endParaRPr/>
          </a:p>
        </p:txBody>
      </p:sp>
      <p:pic>
        <p:nvPicPr>
          <p:cNvPr id="434" name="Google Shape;434;p52"/>
          <p:cNvPicPr preferRelativeResize="0"/>
          <p:nvPr/>
        </p:nvPicPr>
        <p:blipFill>
          <a:blip r:embed="rId3">
            <a:alphaModFix/>
          </a:blip>
          <a:stretch>
            <a:fillRect/>
          </a:stretch>
        </p:blipFill>
        <p:spPr>
          <a:xfrm>
            <a:off x="1780100" y="1330526"/>
            <a:ext cx="8773626" cy="4416575"/>
          </a:xfrm>
          <a:prstGeom prst="rect">
            <a:avLst/>
          </a:prstGeom>
          <a:noFill/>
          <a:ln>
            <a:noFill/>
          </a:ln>
        </p:spPr>
      </p:pic>
    </p:spTree>
    <p:extLst>
      <p:ext uri="{BB962C8B-B14F-4D97-AF65-F5344CB8AC3E}">
        <p14:creationId xmlns:p14="http://schemas.microsoft.com/office/powerpoint/2010/main" val="2260989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a:spLocks noGrp="1"/>
          </p:cNvSpPr>
          <p:nvPr>
            <p:ph type="title"/>
          </p:nvPr>
        </p:nvSpPr>
        <p:spPr>
          <a:xfrm>
            <a:off x="2804275" y="156325"/>
            <a:ext cx="7693800" cy="847800"/>
          </a:xfrm>
          <a:prstGeom prst="rect">
            <a:avLst/>
          </a:prstGeom>
          <a:noFill/>
          <a:ln>
            <a:noFill/>
          </a:ln>
        </p:spPr>
        <p:txBody>
          <a:bodyPr spcFirstLastPara="1" vert="horz" wrap="square" lIns="91425" tIns="45700" rIns="91425" bIns="45700" rtlCol="0" anchor="t" anchorCtr="0">
            <a:noAutofit/>
          </a:bodyPr>
          <a:lstStyle/>
          <a:p>
            <a:pPr algn="ctr"/>
            <a:r>
              <a:rPr lang="ru-RU" sz="3200"/>
              <a:t>Извлечение информации из текста: </a:t>
            </a:r>
            <a:endParaRPr sz="3200"/>
          </a:p>
          <a:p>
            <a:pPr algn="ctr"/>
            <a:r>
              <a:rPr lang="ru-RU" sz="3200"/>
              <a:t>онтология DBPedia</a:t>
            </a:r>
            <a:endParaRPr sz="3200"/>
          </a:p>
        </p:txBody>
      </p:sp>
      <p:sp>
        <p:nvSpPr>
          <p:cNvPr id="440" name="Google Shape;440;p53"/>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50800">
              <a:spcBef>
                <a:spcPts val="0"/>
              </a:spcBef>
              <a:buNone/>
            </a:pPr>
            <a:r>
              <a:rPr lang="ru-RU"/>
              <a:t>Тексты бывают разные</a:t>
            </a:r>
            <a:endParaRPr/>
          </a:p>
        </p:txBody>
      </p:sp>
      <p:pic>
        <p:nvPicPr>
          <p:cNvPr id="444" name="Google Shape;444;p53"/>
          <p:cNvPicPr preferRelativeResize="0"/>
          <p:nvPr/>
        </p:nvPicPr>
        <p:blipFill rotWithShape="1">
          <a:blip r:embed="rId3">
            <a:alphaModFix/>
          </a:blip>
          <a:srcRect/>
          <a:stretch/>
        </p:blipFill>
        <p:spPr>
          <a:xfrm>
            <a:off x="2910235" y="2268764"/>
            <a:ext cx="6296801" cy="3684038"/>
          </a:xfrm>
          <a:prstGeom prst="rect">
            <a:avLst/>
          </a:prstGeom>
          <a:noFill/>
          <a:ln>
            <a:noFill/>
          </a:ln>
        </p:spPr>
      </p:pic>
    </p:spTree>
    <p:extLst>
      <p:ext uri="{BB962C8B-B14F-4D97-AF65-F5344CB8AC3E}">
        <p14:creationId xmlns:p14="http://schemas.microsoft.com/office/powerpoint/2010/main" val="861237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a:extLst>
              <a:ext uri="{FF2B5EF4-FFF2-40B4-BE49-F238E27FC236}">
                <a16:creationId xmlns:a16="http://schemas.microsoft.com/office/drawing/2014/main" id="{FAF7C6EF-3BCC-4CB8-8A74-543492B2CEEB}"/>
              </a:ext>
            </a:extLst>
          </p:cNvPr>
          <p:cNvSpPr txBox="1">
            <a:spLocks/>
          </p:cNvSpPr>
          <p:nvPr/>
        </p:nvSpPr>
        <p:spPr>
          <a:xfrm>
            <a:off x="657726" y="1344961"/>
            <a:ext cx="10657197" cy="478472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lnSpc>
                <a:spcPct val="110000"/>
              </a:lnSpc>
              <a:spcBef>
                <a:spcPts val="600"/>
              </a:spcBef>
              <a:buSzPct val="95000"/>
            </a:pPr>
            <a:r>
              <a:rPr lang="ru-RU" dirty="0">
                <a:solidFill>
                  <a:srgbClr val="0000FF"/>
                </a:solidFill>
                <a:latin typeface="+mj-lt"/>
                <a:ea typeface="Times New Roman"/>
                <a:cs typeface="Times New Roman"/>
                <a:sym typeface="Times New Roman"/>
              </a:rPr>
              <a:t>Инженерная компьютерная лингвистика</a:t>
            </a:r>
          </a:p>
          <a:p>
            <a:pPr marL="800100" lvl="1" indent="-342900">
              <a:lnSpc>
                <a:spcPct val="110000"/>
              </a:lnSpc>
              <a:spcBef>
                <a:spcPts val="600"/>
              </a:spcBef>
            </a:pPr>
            <a:r>
              <a:rPr lang="ru-RU" sz="2600" dirty="0">
                <a:solidFill>
                  <a:schemeClr val="dk1"/>
                </a:solidFill>
                <a:latin typeface="+mj-lt"/>
                <a:ea typeface="Times New Roman"/>
                <a:cs typeface="Times New Roman"/>
                <a:sym typeface="Times New Roman"/>
              </a:rPr>
              <a:t>междисциплинарная область, в задачи которой входит автоматический анализ текстов: </a:t>
            </a:r>
            <a:r>
              <a:rPr lang="ru-RU" sz="2600" dirty="0">
                <a:solidFill>
                  <a:srgbClr val="0000FF"/>
                </a:solidFill>
                <a:latin typeface="+mj-lt"/>
              </a:rPr>
              <a:t>автоматическая обработка ЕЯ</a:t>
            </a:r>
            <a:r>
              <a:rPr lang="ru-RU" sz="2600" dirty="0">
                <a:solidFill>
                  <a:schemeClr val="dk1"/>
                </a:solidFill>
                <a:latin typeface="+mj-lt"/>
                <a:ea typeface="Times New Roman"/>
                <a:cs typeface="Times New Roman"/>
                <a:sym typeface="Times New Roman"/>
              </a:rPr>
              <a:t> </a:t>
            </a:r>
            <a:endParaRPr lang="ru-RU" sz="2600" dirty="0">
              <a:solidFill>
                <a:srgbClr val="0000FF"/>
              </a:solidFill>
              <a:latin typeface="+mj-lt"/>
              <a:ea typeface="Times New Roman"/>
              <a:cs typeface="Times New Roman"/>
              <a:sym typeface="Times New Roman"/>
            </a:endParaRPr>
          </a:p>
          <a:p>
            <a:pPr marL="381000" indent="-381000">
              <a:lnSpc>
                <a:spcPct val="110000"/>
              </a:lnSpc>
              <a:spcBef>
                <a:spcPts val="600"/>
              </a:spcBef>
              <a:buSzPct val="95000"/>
            </a:pPr>
            <a:r>
              <a:rPr lang="ru-RU" dirty="0">
                <a:solidFill>
                  <a:srgbClr val="B8BBF0"/>
                </a:solidFill>
                <a:latin typeface="+mj-lt"/>
                <a:ea typeface="Times New Roman"/>
                <a:cs typeface="Times New Roman"/>
                <a:sym typeface="Times New Roman"/>
              </a:rPr>
              <a:t>Инструментальная компьютерная лингвистика</a:t>
            </a:r>
            <a:r>
              <a:rPr lang="ru-RU" dirty="0" smtClean="0">
                <a:solidFill>
                  <a:srgbClr val="B8BBF0"/>
                </a:solidFill>
                <a:latin typeface="+mj-lt"/>
                <a:ea typeface="Times New Roman"/>
                <a:cs typeface="Times New Roman"/>
                <a:sym typeface="Times New Roman"/>
              </a:rPr>
              <a:t>.</a:t>
            </a:r>
          </a:p>
          <a:p>
            <a:pPr marL="838200" lvl="1" indent="-381000">
              <a:lnSpc>
                <a:spcPct val="110000"/>
              </a:lnSpc>
              <a:spcBef>
                <a:spcPts val="600"/>
              </a:spcBef>
              <a:buSzPct val="95000"/>
            </a:pPr>
            <a:r>
              <a:rPr lang="ru-RU" sz="2600" dirty="0" smtClean="0">
                <a:solidFill>
                  <a:schemeClr val="bg1">
                    <a:lumMod val="50000"/>
                  </a:schemeClr>
                </a:solidFill>
                <a:latin typeface="+mj-lt"/>
                <a:ea typeface="Times New Roman"/>
                <a:cs typeface="Times New Roman"/>
                <a:sym typeface="Times New Roman"/>
              </a:rPr>
              <a:t>компьютерные </a:t>
            </a:r>
            <a:r>
              <a:rPr lang="ru-RU" sz="2600" dirty="0">
                <a:solidFill>
                  <a:schemeClr val="bg1">
                    <a:lumMod val="50000"/>
                  </a:schemeClr>
                </a:solidFill>
                <a:latin typeface="+mj-lt"/>
                <a:ea typeface="Times New Roman"/>
                <a:cs typeface="Times New Roman"/>
                <a:sym typeface="Times New Roman"/>
              </a:rPr>
              <a:t>технологии для обработки текстов, для представления лингвистических данных </a:t>
            </a:r>
          </a:p>
          <a:p>
            <a:pPr marL="1257300" lvl="2" indent="-342900">
              <a:lnSpc>
                <a:spcPct val="110000"/>
              </a:lnSpc>
              <a:spcBef>
                <a:spcPts val="600"/>
              </a:spcBef>
              <a:buSzPct val="25000"/>
            </a:pPr>
            <a:r>
              <a:rPr lang="ru-RU" sz="2600" dirty="0">
                <a:solidFill>
                  <a:schemeClr val="bg1">
                    <a:lumMod val="50000"/>
                  </a:schemeClr>
                </a:solidFill>
                <a:latin typeface="+mj-lt"/>
                <a:ea typeface="Times New Roman"/>
                <a:cs typeface="Times New Roman"/>
                <a:sym typeface="Times New Roman"/>
              </a:rPr>
              <a:t>	(корпуса, лингвистические ресурсы, парсеры).</a:t>
            </a:r>
          </a:p>
          <a:p>
            <a:pPr marL="381000" indent="-381000">
              <a:lnSpc>
                <a:spcPct val="110000"/>
              </a:lnSpc>
              <a:spcBef>
                <a:spcPts val="600"/>
              </a:spcBef>
              <a:buSzPct val="95000"/>
            </a:pPr>
            <a:r>
              <a:rPr lang="ru-RU" dirty="0">
                <a:solidFill>
                  <a:srgbClr val="B8BBF0"/>
                </a:solidFill>
                <a:latin typeface="+mj-lt"/>
                <a:ea typeface="Times New Roman"/>
                <a:cs typeface="Times New Roman"/>
                <a:sym typeface="Times New Roman"/>
              </a:rPr>
              <a:t>Теоретическая компьютерная лингвистика (вычислительная лингвистика):</a:t>
            </a:r>
          </a:p>
          <a:p>
            <a:pPr marL="800100" lvl="1" indent="-342900">
              <a:lnSpc>
                <a:spcPct val="110000"/>
              </a:lnSpc>
              <a:spcBef>
                <a:spcPts val="600"/>
              </a:spcBef>
              <a:buSzPct val="25000"/>
            </a:pPr>
            <a:r>
              <a:rPr lang="ru-RU" dirty="0">
                <a:solidFill>
                  <a:schemeClr val="bg1">
                    <a:lumMod val="50000"/>
                  </a:schemeClr>
                </a:solidFill>
                <a:latin typeface="+mj-lt"/>
                <a:ea typeface="Times New Roman"/>
                <a:cs typeface="Times New Roman"/>
                <a:sym typeface="Times New Roman"/>
              </a:rPr>
              <a:t>	 </a:t>
            </a:r>
            <a:r>
              <a:rPr lang="ru-RU" sz="2600" dirty="0">
                <a:solidFill>
                  <a:schemeClr val="bg1">
                    <a:lumMod val="50000"/>
                  </a:schemeClr>
                </a:solidFill>
                <a:latin typeface="+mj-lt"/>
                <a:ea typeface="Times New Roman"/>
                <a:cs typeface="Times New Roman"/>
                <a:sym typeface="Times New Roman"/>
              </a:rPr>
              <a:t>применение математических (формальных) моделей к описанию естественного языка, моделирование функционирования языка с использованием формального аппарата.</a:t>
            </a:r>
          </a:p>
        </p:txBody>
      </p:sp>
      <p:sp>
        <p:nvSpPr>
          <p:cNvPr id="2" name="Title 1">
            <a:extLst>
              <a:ext uri="{FF2B5EF4-FFF2-40B4-BE49-F238E27FC236}">
                <a16:creationId xmlns:a16="http://schemas.microsoft.com/office/drawing/2014/main" id="{983764AC-F52B-40C9-8E8E-4DA57B751DC0}"/>
              </a:ext>
            </a:extLst>
          </p:cNvPr>
          <p:cNvSpPr>
            <a:spLocks noGrp="1"/>
          </p:cNvSpPr>
          <p:nvPr>
            <p:ph type="title"/>
          </p:nvPr>
        </p:nvSpPr>
        <p:spPr/>
        <p:txBody>
          <a:bodyPr>
            <a:normAutofit fontScale="90000"/>
          </a:bodyPr>
          <a:lstStyle/>
          <a:p>
            <a:r>
              <a:rPr lang="ru-RU" dirty="0"/>
              <a:t>Общий взгляд на задачи компьютерной лингвистики</a:t>
            </a:r>
          </a:p>
        </p:txBody>
      </p:sp>
    </p:spTree>
    <p:extLst>
      <p:ext uri="{BB962C8B-B14F-4D97-AF65-F5344CB8AC3E}">
        <p14:creationId xmlns:p14="http://schemas.microsoft.com/office/powerpoint/2010/main" val="186133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4"/>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Извлечение информации из текста</a:t>
            </a:r>
            <a:endParaRPr/>
          </a:p>
        </p:txBody>
      </p:sp>
      <p:sp>
        <p:nvSpPr>
          <p:cNvPr id="450" name="Google Shape;450;p54"/>
          <p:cNvSpPr txBox="1">
            <a:spLocks noGrp="1"/>
          </p:cNvSpPr>
          <p:nvPr>
            <p:ph type="body" idx="1"/>
          </p:nvPr>
        </p:nvSpPr>
        <p:spPr>
          <a:xfrm>
            <a:off x="1920688" y="1285863"/>
            <a:ext cx="8018400" cy="4286400"/>
          </a:xfrm>
          <a:prstGeom prst="rect">
            <a:avLst/>
          </a:prstGeom>
          <a:noFill/>
          <a:ln>
            <a:noFill/>
          </a:ln>
        </p:spPr>
        <p:txBody>
          <a:bodyPr spcFirstLastPara="1" vert="horz" wrap="square" lIns="91425" tIns="45700" rIns="91425" bIns="45700" rtlCol="0" anchor="t" anchorCtr="0">
            <a:noAutofit/>
          </a:bodyPr>
          <a:lstStyle/>
          <a:p>
            <a:pPr marL="0" indent="0">
              <a:spcBef>
                <a:spcPts val="0"/>
              </a:spcBef>
              <a:buNone/>
            </a:pPr>
            <a:r>
              <a:rPr lang="ru-RU" sz="2400"/>
              <a:t>Тексты бывают разные</a:t>
            </a:r>
            <a:endParaRPr sz="2400"/>
          </a:p>
          <a:p>
            <a:pPr marL="228600" indent="-228600">
              <a:spcBef>
                <a:spcPts val="0"/>
              </a:spcBef>
            </a:pPr>
            <a:r>
              <a:rPr lang="ru-RU"/>
              <a:t>Подписи под фотографиями:</a:t>
            </a:r>
            <a:endParaRPr/>
          </a:p>
        </p:txBody>
      </p:sp>
      <p:grpSp>
        <p:nvGrpSpPr>
          <p:cNvPr id="452" name="Google Shape;452;p54"/>
          <p:cNvGrpSpPr/>
          <p:nvPr/>
        </p:nvGrpSpPr>
        <p:grpSpPr>
          <a:xfrm>
            <a:off x="4245813" y="2332201"/>
            <a:ext cx="4848274" cy="3171583"/>
            <a:chOff x="177284" y="2268745"/>
            <a:chExt cx="7492310" cy="4527599"/>
          </a:xfrm>
        </p:grpSpPr>
        <p:pic>
          <p:nvPicPr>
            <p:cNvPr id="453" name="Google Shape;453;p54"/>
            <p:cNvPicPr preferRelativeResize="0"/>
            <p:nvPr/>
          </p:nvPicPr>
          <p:blipFill rotWithShape="1">
            <a:blip r:embed="rId3">
              <a:alphaModFix/>
            </a:blip>
            <a:srcRect/>
            <a:stretch/>
          </p:blipFill>
          <p:spPr>
            <a:xfrm>
              <a:off x="612810" y="2268745"/>
              <a:ext cx="7056784" cy="3713287"/>
            </a:xfrm>
            <a:prstGeom prst="rect">
              <a:avLst/>
            </a:prstGeom>
            <a:noFill/>
            <a:ln>
              <a:noFill/>
            </a:ln>
          </p:spPr>
        </p:pic>
        <p:sp>
          <p:nvSpPr>
            <p:cNvPr id="454" name="Google Shape;454;p54"/>
            <p:cNvSpPr/>
            <p:nvPr/>
          </p:nvSpPr>
          <p:spPr>
            <a:xfrm>
              <a:off x="607178" y="6400944"/>
              <a:ext cx="5056500" cy="395400"/>
            </a:xfrm>
            <a:prstGeom prst="rect">
              <a:avLst/>
            </a:prstGeom>
            <a:noFill/>
            <a:ln>
              <a:noFill/>
            </a:ln>
          </p:spPr>
          <p:txBody>
            <a:bodyPr spcFirstLastPara="1" wrap="square" lIns="91425" tIns="45700" rIns="91425" bIns="45700" anchor="t" anchorCtr="0">
              <a:noAutofit/>
            </a:bodyPr>
            <a:lstStyle/>
            <a:p>
              <a:r>
                <a:rPr lang="ru-RU" sz="1350">
                  <a:solidFill>
                    <a:schemeClr val="dk1"/>
                  </a:solidFill>
                  <a:latin typeface="Calibri"/>
                  <a:ea typeface="Calibri"/>
                  <a:cs typeface="Calibri"/>
                  <a:sym typeface="Calibri"/>
                </a:rPr>
                <a:t>http://www.flickr.com/photos/tags/animals/</a:t>
              </a:r>
              <a:endParaRPr/>
            </a:p>
          </p:txBody>
        </p:sp>
        <p:sp>
          <p:nvSpPr>
            <p:cNvPr id="455" name="Google Shape;455;p54"/>
            <p:cNvSpPr/>
            <p:nvPr/>
          </p:nvSpPr>
          <p:spPr>
            <a:xfrm>
              <a:off x="177298" y="4858054"/>
              <a:ext cx="3672300" cy="1152300"/>
            </a:xfrm>
            <a:prstGeom prst="ellipse">
              <a:avLst/>
            </a:prstGeom>
            <a:solidFill>
              <a:schemeClr val="accent1">
                <a:alpha val="6274"/>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56" name="Google Shape;456;p54"/>
            <p:cNvSpPr/>
            <p:nvPr/>
          </p:nvSpPr>
          <p:spPr>
            <a:xfrm rot="-1501014" flipH="1">
              <a:off x="300724" y="4659130"/>
              <a:ext cx="288021" cy="648120"/>
            </a:xfrm>
            <a:prstGeom prst="downArrow">
              <a:avLst>
                <a:gd name="adj1" fmla="val 50000"/>
                <a:gd name="adj2" fmla="val 50000"/>
              </a:avLst>
            </a:prstGeom>
            <a:solidFill>
              <a:srgbClr val="F4B08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sp>
        <p:nvSpPr>
          <p:cNvPr id="457" name="Google Shape;457;p54"/>
          <p:cNvSpPr/>
          <p:nvPr/>
        </p:nvSpPr>
        <p:spPr>
          <a:xfrm>
            <a:off x="2422999" y="5691850"/>
            <a:ext cx="7722600" cy="484800"/>
          </a:xfrm>
          <a:prstGeom prst="rect">
            <a:avLst/>
          </a:prstGeom>
          <a:noFill/>
          <a:ln>
            <a:noFill/>
          </a:ln>
        </p:spPr>
        <p:txBody>
          <a:bodyPr spcFirstLastPara="1" wrap="square" lIns="91425" tIns="45700" rIns="91425" bIns="45700" anchor="t" anchorCtr="0">
            <a:noAutofit/>
          </a:bodyPr>
          <a:lstStyle/>
          <a:p>
            <a:pPr marL="214313" indent="-255588">
              <a:buClr>
                <a:srgbClr val="2E75B5"/>
              </a:buClr>
              <a:buSzPts val="2000"/>
              <a:buFont typeface="Noto Sans Symbols"/>
              <a:buChar char="✔"/>
            </a:pPr>
            <a:r>
              <a:rPr lang="ru-RU" sz="2000" b="1">
                <a:solidFill>
                  <a:srgbClr val="2E75B5"/>
                </a:solidFill>
                <a:latin typeface="Calibri"/>
                <a:ea typeface="Calibri"/>
                <a:cs typeface="Calibri"/>
                <a:sym typeface="Calibri"/>
              </a:rPr>
              <a:t>Как должны быть устроены ярлыки, чтобы можно было найти фотографии по одной теме?</a:t>
            </a:r>
            <a:endParaRPr sz="2000"/>
          </a:p>
        </p:txBody>
      </p:sp>
    </p:spTree>
    <p:extLst>
      <p:ext uri="{BB962C8B-B14F-4D97-AF65-F5344CB8AC3E}">
        <p14:creationId xmlns:p14="http://schemas.microsoft.com/office/powerpoint/2010/main" val="4102158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5"/>
          <p:cNvSpPr txBox="1">
            <a:spLocks noGrp="1"/>
          </p:cNvSpPr>
          <p:nvPr>
            <p:ph type="title"/>
          </p:nvPr>
        </p:nvSpPr>
        <p:spPr>
          <a:xfrm>
            <a:off x="3575720" y="177314"/>
            <a:ext cx="6434400" cy="847800"/>
          </a:xfrm>
          <a:prstGeom prst="rect">
            <a:avLst/>
          </a:prstGeom>
        </p:spPr>
        <p:txBody>
          <a:bodyPr spcFirstLastPara="1" vert="horz" wrap="square" lIns="91425" tIns="45700" rIns="91425" bIns="45700" rtlCol="0" anchor="t" anchorCtr="0">
            <a:noAutofit/>
          </a:bodyPr>
          <a:lstStyle/>
          <a:p>
            <a:r>
              <a:rPr lang="ru-RU" dirty="0" smtClean="0"/>
              <a:t>Актуальные направления: анализ социальных сетей </a:t>
            </a:r>
            <a:endParaRPr dirty="0"/>
          </a:p>
        </p:txBody>
      </p:sp>
      <p:sp>
        <p:nvSpPr>
          <p:cNvPr id="464" name="Google Shape;464;p55"/>
          <p:cNvSpPr txBox="1">
            <a:spLocks noGrp="1"/>
          </p:cNvSpPr>
          <p:nvPr>
            <p:ph type="body" idx="1"/>
          </p:nvPr>
        </p:nvSpPr>
        <p:spPr>
          <a:xfrm>
            <a:off x="802106" y="1557338"/>
            <a:ext cx="9208608" cy="4286400"/>
          </a:xfrm>
          <a:prstGeom prst="rect">
            <a:avLst/>
          </a:prstGeom>
        </p:spPr>
        <p:txBody>
          <a:bodyPr spcFirstLastPara="1" vert="horz" wrap="square" lIns="91425" tIns="45700" rIns="91425" bIns="45700" rtlCol="0" anchor="t" anchorCtr="0">
            <a:noAutofit/>
          </a:bodyPr>
          <a:lstStyle/>
          <a:p>
            <a:r>
              <a:rPr lang="ru-RU" dirty="0">
                <a:latin typeface="+mj-lt"/>
              </a:rPr>
              <a:t>большие данные, огромная заложенная ценность</a:t>
            </a:r>
            <a:endParaRPr dirty="0">
              <a:latin typeface="+mj-lt"/>
            </a:endParaRPr>
          </a:p>
          <a:p>
            <a:pPr>
              <a:spcBef>
                <a:spcPts val="0"/>
              </a:spcBef>
            </a:pPr>
            <a:r>
              <a:rPr lang="ru-RU" dirty="0">
                <a:latin typeface="+mj-lt"/>
              </a:rPr>
              <a:t>новый, нестандартный языковой материал (</a:t>
            </a:r>
            <a:r>
              <a:rPr lang="ru-RU" dirty="0" err="1">
                <a:latin typeface="+mj-lt"/>
              </a:rPr>
              <a:t>code</a:t>
            </a:r>
            <a:r>
              <a:rPr lang="ru-RU" dirty="0">
                <a:latin typeface="+mj-lt"/>
              </a:rPr>
              <a:t> </a:t>
            </a:r>
            <a:r>
              <a:rPr lang="ru-RU" dirty="0" err="1">
                <a:latin typeface="+mj-lt"/>
              </a:rPr>
              <a:t>switching</a:t>
            </a:r>
            <a:r>
              <a:rPr lang="ru-RU" dirty="0">
                <a:latin typeface="+mj-lt"/>
              </a:rPr>
              <a:t>, </a:t>
            </a:r>
            <a:r>
              <a:rPr lang="ru-RU" dirty="0" err="1">
                <a:latin typeface="+mj-lt"/>
              </a:rPr>
              <a:t>hate</a:t>
            </a:r>
            <a:r>
              <a:rPr lang="ru-RU" dirty="0">
                <a:latin typeface="+mj-lt"/>
              </a:rPr>
              <a:t> </a:t>
            </a:r>
            <a:r>
              <a:rPr lang="ru-RU" dirty="0" err="1">
                <a:latin typeface="+mj-lt"/>
              </a:rPr>
              <a:t>speech</a:t>
            </a:r>
            <a:r>
              <a:rPr lang="ru-RU" dirty="0">
                <a:latin typeface="+mj-lt"/>
              </a:rPr>
              <a:t>, языковая креативность)</a:t>
            </a:r>
            <a:endParaRPr dirty="0">
              <a:latin typeface="+mj-lt"/>
            </a:endParaRPr>
          </a:p>
          <a:p>
            <a:pPr>
              <a:spcBef>
                <a:spcPts val="0"/>
              </a:spcBef>
            </a:pPr>
            <a:r>
              <a:rPr lang="ru-RU" dirty="0">
                <a:latin typeface="+mj-lt"/>
              </a:rPr>
              <a:t>приватность личных данных - палка о двух концах </a:t>
            </a:r>
            <a:endParaRPr dirty="0">
              <a:latin typeface="+mj-lt"/>
            </a:endParaRPr>
          </a:p>
          <a:p>
            <a:pPr indent="0">
              <a:buNone/>
            </a:pPr>
            <a:endParaRPr dirty="0">
              <a:latin typeface="+mj-lt"/>
            </a:endParaRPr>
          </a:p>
        </p:txBody>
      </p:sp>
    </p:spTree>
    <p:extLst>
      <p:ext uri="{BB962C8B-B14F-4D97-AF65-F5344CB8AC3E}">
        <p14:creationId xmlns:p14="http://schemas.microsoft.com/office/powerpoint/2010/main" val="4132339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txBox="1">
            <a:spLocks noGrp="1"/>
          </p:cNvSpPr>
          <p:nvPr>
            <p:ph type="title"/>
          </p:nvPr>
        </p:nvSpPr>
        <p:spPr>
          <a:xfrm>
            <a:off x="3575720" y="177314"/>
            <a:ext cx="6434400" cy="847800"/>
          </a:xfrm>
          <a:prstGeom prst="rect">
            <a:avLst/>
          </a:prstGeom>
        </p:spPr>
        <p:txBody>
          <a:bodyPr spcFirstLastPara="1" vert="horz" wrap="square" lIns="91425" tIns="45700" rIns="91425" bIns="45700" rtlCol="0" anchor="t" anchorCtr="0">
            <a:noAutofit/>
          </a:bodyPr>
          <a:lstStyle/>
          <a:p>
            <a:r>
              <a:rPr lang="ru-RU" dirty="0" smtClean="0"/>
              <a:t>Актуальные направления</a:t>
            </a:r>
            <a:endParaRPr dirty="0"/>
          </a:p>
        </p:txBody>
      </p:sp>
      <p:sp>
        <p:nvSpPr>
          <p:cNvPr id="471" name="Google Shape;471;p56"/>
          <p:cNvSpPr txBox="1">
            <a:spLocks noGrp="1"/>
          </p:cNvSpPr>
          <p:nvPr>
            <p:ph type="body" idx="1"/>
          </p:nvPr>
        </p:nvSpPr>
        <p:spPr>
          <a:xfrm>
            <a:off x="1283368" y="1557338"/>
            <a:ext cx="8727345" cy="4286400"/>
          </a:xfrm>
          <a:prstGeom prst="rect">
            <a:avLst/>
          </a:prstGeom>
        </p:spPr>
        <p:txBody>
          <a:bodyPr spcFirstLastPara="1" vert="horz" wrap="square" lIns="91425" tIns="45700" rIns="91425" bIns="45700" rtlCol="0" anchor="t" anchorCtr="0">
            <a:noAutofit/>
          </a:bodyPr>
          <a:lstStyle/>
          <a:p>
            <a:r>
              <a:rPr lang="ru-RU" dirty="0" smtClean="0">
                <a:latin typeface="+mj-lt"/>
              </a:rPr>
              <a:t>Распознавание состояния участников коммуникации (</a:t>
            </a:r>
            <a:r>
              <a:rPr lang="ru-RU" dirty="0" err="1" smtClean="0">
                <a:latin typeface="+mj-lt"/>
              </a:rPr>
              <a:t>Speakers</a:t>
            </a:r>
            <a:r>
              <a:rPr lang="ru-RU" dirty="0" smtClean="0">
                <a:latin typeface="+mj-lt"/>
              </a:rPr>
              <a:t> </a:t>
            </a:r>
            <a:r>
              <a:rPr lang="ru-RU" dirty="0" err="1" smtClean="0">
                <a:latin typeface="+mj-lt"/>
              </a:rPr>
              <a:t>states</a:t>
            </a:r>
            <a:r>
              <a:rPr lang="ru-RU" dirty="0" smtClean="0">
                <a:latin typeface="+mj-lt"/>
              </a:rPr>
              <a:t>)</a:t>
            </a:r>
            <a:endParaRPr lang="ru-RU" dirty="0">
              <a:latin typeface="+mj-lt"/>
            </a:endParaRPr>
          </a:p>
          <a:p>
            <a:pPr marL="50800" indent="0">
              <a:buNone/>
            </a:pPr>
            <a:endParaRPr lang="ru-RU" dirty="0" smtClean="0">
              <a:latin typeface="+mj-lt"/>
            </a:endParaRPr>
          </a:p>
          <a:p>
            <a:r>
              <a:rPr lang="ru-RU" dirty="0" smtClean="0">
                <a:latin typeface="+mj-lt"/>
              </a:rPr>
              <a:t>анализ </a:t>
            </a:r>
            <a:r>
              <a:rPr lang="ru-RU" dirty="0">
                <a:latin typeface="+mj-lt"/>
              </a:rPr>
              <a:t>тональности</a:t>
            </a:r>
            <a:endParaRPr dirty="0">
              <a:latin typeface="+mj-lt"/>
            </a:endParaRPr>
          </a:p>
          <a:p>
            <a:pPr>
              <a:spcBef>
                <a:spcPts val="0"/>
              </a:spcBef>
            </a:pPr>
            <a:r>
              <a:rPr lang="ru-RU" dirty="0">
                <a:latin typeface="+mj-lt"/>
              </a:rPr>
              <a:t>степень уверенности</a:t>
            </a:r>
            <a:endParaRPr dirty="0">
              <a:latin typeface="+mj-lt"/>
            </a:endParaRPr>
          </a:p>
          <a:p>
            <a:pPr indent="0">
              <a:buNone/>
            </a:pPr>
            <a:endParaRPr dirty="0">
              <a:latin typeface="+mj-lt"/>
            </a:endParaRPr>
          </a:p>
          <a:p>
            <a:pPr indent="0">
              <a:buNone/>
            </a:pPr>
            <a:r>
              <a:rPr lang="ru-RU" dirty="0">
                <a:latin typeface="+mj-lt"/>
              </a:rPr>
              <a:t>часто объединяется с анализом социальных медиа</a:t>
            </a:r>
            <a:endParaRPr dirty="0">
              <a:latin typeface="+mj-lt"/>
            </a:endParaRPr>
          </a:p>
        </p:txBody>
      </p:sp>
    </p:spTree>
    <p:extLst>
      <p:ext uri="{BB962C8B-B14F-4D97-AF65-F5344CB8AC3E}">
        <p14:creationId xmlns:p14="http://schemas.microsoft.com/office/powerpoint/2010/main" val="190179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2447311" y="196769"/>
            <a:ext cx="8136382" cy="847800"/>
          </a:xfrm>
          <a:prstGeom prst="rect">
            <a:avLst/>
          </a:prstGeom>
          <a:noFill/>
          <a:ln>
            <a:noFill/>
          </a:ln>
        </p:spPr>
        <p:txBody>
          <a:bodyPr spcFirstLastPara="1" vert="horz" wrap="square" lIns="91425" tIns="45700" rIns="91425" bIns="45700" rtlCol="0" anchor="t" anchorCtr="0">
            <a:noAutofit/>
          </a:bodyPr>
          <a:lstStyle/>
          <a:p>
            <a:pPr>
              <a:buSzPts val="3000"/>
            </a:pPr>
            <a:r>
              <a:rPr lang="ru-RU" dirty="0"/>
              <a:t>Некоторые неудобные свойства языка</a:t>
            </a:r>
            <a:endParaRPr dirty="0"/>
          </a:p>
        </p:txBody>
      </p:sp>
      <p:sp>
        <p:nvSpPr>
          <p:cNvPr id="143" name="Google Shape;143;p18"/>
          <p:cNvSpPr txBox="1">
            <a:spLocks noGrp="1"/>
          </p:cNvSpPr>
          <p:nvPr>
            <p:ph type="body" idx="1"/>
          </p:nvPr>
        </p:nvSpPr>
        <p:spPr>
          <a:xfrm>
            <a:off x="77820" y="1285875"/>
            <a:ext cx="11361907" cy="4286400"/>
          </a:xfrm>
          <a:prstGeom prst="rect">
            <a:avLst/>
          </a:prstGeom>
          <a:noFill/>
          <a:ln>
            <a:noFill/>
          </a:ln>
        </p:spPr>
        <p:txBody>
          <a:bodyPr spcFirstLastPara="1" vert="horz" wrap="square" lIns="91425" tIns="45700" rIns="91425" bIns="45700" rtlCol="0" anchor="t" anchorCtr="0">
            <a:noAutofit/>
          </a:bodyPr>
          <a:lstStyle/>
          <a:p>
            <a:pPr marL="228600" indent="-228600">
              <a:lnSpc>
                <a:spcPct val="80000"/>
              </a:lnSpc>
              <a:spcBef>
                <a:spcPts val="0"/>
              </a:spcBef>
              <a:buClr>
                <a:srgbClr val="0000FF"/>
              </a:buClr>
              <a:buSzPts val="2000"/>
            </a:pPr>
            <a:r>
              <a:rPr lang="ru-RU" dirty="0">
                <a:solidFill>
                  <a:srgbClr val="0000FF"/>
                </a:solidFill>
                <a:latin typeface="+mj-lt"/>
              </a:rPr>
              <a:t>Неоднозначность</a:t>
            </a:r>
            <a:r>
              <a:rPr lang="ru-RU" dirty="0">
                <a:latin typeface="+mj-lt"/>
              </a:rPr>
              <a:t>: </a:t>
            </a:r>
            <a:endParaRPr dirty="0">
              <a:latin typeface="+mj-lt"/>
            </a:endParaRPr>
          </a:p>
          <a:p>
            <a:pPr marL="393700" lvl="1" indent="0">
              <a:lnSpc>
                <a:spcPct val="80000"/>
              </a:lnSpc>
              <a:buSzPts val="1800"/>
              <a:buNone/>
            </a:pPr>
            <a:r>
              <a:rPr lang="ru-RU" sz="2800" i="1" dirty="0">
                <a:latin typeface="+mj-lt"/>
              </a:rPr>
              <a:t>		</a:t>
            </a:r>
            <a:r>
              <a:rPr lang="ru-RU" sz="2800" dirty="0">
                <a:latin typeface="+mj-lt"/>
              </a:rPr>
              <a:t>одно языковое выражение – разные смыслы</a:t>
            </a:r>
            <a:endParaRPr sz="2800" dirty="0">
              <a:latin typeface="+mj-lt"/>
            </a:endParaRPr>
          </a:p>
          <a:p>
            <a:pPr marL="393700" lvl="1" indent="0">
              <a:lnSpc>
                <a:spcPct val="80000"/>
              </a:lnSpc>
              <a:buSzPts val="1800"/>
              <a:buNone/>
            </a:pPr>
            <a:r>
              <a:rPr lang="ru-RU" sz="2800" dirty="0">
                <a:latin typeface="+mj-lt"/>
              </a:rPr>
              <a:t>		</a:t>
            </a:r>
            <a:r>
              <a:rPr lang="ru-RU" sz="2800" i="1" dirty="0">
                <a:latin typeface="+mj-lt"/>
              </a:rPr>
              <a:t>ключ, партия, встретил Петрова  </a:t>
            </a:r>
            <a:r>
              <a:rPr lang="ru-RU" sz="2800" dirty="0" err="1">
                <a:latin typeface="+mj-lt"/>
              </a:rPr>
              <a:t>vs</a:t>
            </a:r>
            <a:r>
              <a:rPr lang="ru-RU" sz="2800" dirty="0">
                <a:latin typeface="+mj-lt"/>
              </a:rPr>
              <a:t>. </a:t>
            </a:r>
            <a:r>
              <a:rPr lang="ru-RU" sz="2800" i="1" dirty="0">
                <a:latin typeface="+mj-lt"/>
              </a:rPr>
              <a:t>Петрова сказала </a:t>
            </a:r>
            <a:endParaRPr sz="2800" i="1" dirty="0">
              <a:latin typeface="+mj-lt"/>
            </a:endParaRPr>
          </a:p>
          <a:p>
            <a:pPr marL="393700" lvl="1" indent="0">
              <a:lnSpc>
                <a:spcPct val="80000"/>
              </a:lnSpc>
              <a:buSzPts val="1800"/>
              <a:buNone/>
            </a:pPr>
            <a:r>
              <a:rPr lang="ru-RU" sz="2800" dirty="0">
                <a:latin typeface="+mj-lt"/>
              </a:rPr>
              <a:t>		</a:t>
            </a:r>
            <a:r>
              <a:rPr lang="ru-RU" sz="2800" i="1" dirty="0">
                <a:latin typeface="+mj-lt"/>
              </a:rPr>
              <a:t>Такие типы стали есть в цехе</a:t>
            </a:r>
            <a:r>
              <a:rPr lang="ru-RU" sz="2800" dirty="0">
                <a:latin typeface="+mj-lt"/>
              </a:rPr>
              <a:t> </a:t>
            </a:r>
            <a:endParaRPr sz="2800" dirty="0">
              <a:latin typeface="+mj-lt"/>
            </a:endParaRPr>
          </a:p>
          <a:p>
            <a:pPr marL="393700" lvl="1" indent="0">
              <a:lnSpc>
                <a:spcPct val="80000"/>
              </a:lnSpc>
              <a:buSzPts val="1800"/>
              <a:buNone/>
            </a:pPr>
            <a:r>
              <a:rPr lang="ru-RU" sz="2800" dirty="0">
                <a:latin typeface="+mj-lt"/>
              </a:rPr>
              <a:t>		</a:t>
            </a:r>
            <a:r>
              <a:rPr lang="ru-RU" sz="2800" dirty="0" err="1">
                <a:latin typeface="+mj-lt"/>
              </a:rPr>
              <a:t>Teacher</a:t>
            </a:r>
            <a:r>
              <a:rPr lang="ru-RU" sz="2800" dirty="0">
                <a:latin typeface="+mj-lt"/>
              </a:rPr>
              <a:t> </a:t>
            </a:r>
            <a:r>
              <a:rPr lang="ru-RU" sz="2800" dirty="0" err="1">
                <a:latin typeface="+mj-lt"/>
              </a:rPr>
              <a:t>strikes</a:t>
            </a:r>
            <a:r>
              <a:rPr lang="ru-RU" sz="2800" dirty="0">
                <a:latin typeface="+mj-lt"/>
              </a:rPr>
              <a:t> </a:t>
            </a:r>
            <a:r>
              <a:rPr lang="ru-RU" sz="2800" dirty="0" err="1">
                <a:latin typeface="+mj-lt"/>
              </a:rPr>
              <a:t>idle</a:t>
            </a:r>
            <a:r>
              <a:rPr lang="ru-RU" sz="2800" dirty="0">
                <a:latin typeface="+mj-lt"/>
              </a:rPr>
              <a:t> </a:t>
            </a:r>
            <a:r>
              <a:rPr lang="ru-RU" sz="2800" dirty="0" err="1">
                <a:latin typeface="+mj-lt"/>
              </a:rPr>
              <a:t>kids</a:t>
            </a:r>
            <a:endParaRPr sz="2800" dirty="0">
              <a:latin typeface="+mj-lt"/>
            </a:endParaRPr>
          </a:p>
          <a:p>
            <a:pPr marL="393700" lvl="1" indent="0">
              <a:lnSpc>
                <a:spcPct val="80000"/>
              </a:lnSpc>
              <a:buSzPts val="1800"/>
              <a:buNone/>
            </a:pPr>
            <a:r>
              <a:rPr lang="ru-RU" sz="2800" dirty="0">
                <a:latin typeface="+mj-lt"/>
              </a:rPr>
              <a:t>(могут быть необходимы знания о мире для разрешения неоднозначности)</a:t>
            </a:r>
            <a:endParaRPr sz="2800" dirty="0">
              <a:latin typeface="+mj-lt"/>
            </a:endParaRPr>
          </a:p>
          <a:p>
            <a:pPr marL="228600" indent="-228600">
              <a:lnSpc>
                <a:spcPct val="80000"/>
              </a:lnSpc>
              <a:buClr>
                <a:srgbClr val="0000FF"/>
              </a:buClr>
              <a:buSzPts val="2000"/>
            </a:pPr>
            <a:r>
              <a:rPr lang="ru-RU" dirty="0">
                <a:solidFill>
                  <a:srgbClr val="0000FF"/>
                </a:solidFill>
                <a:latin typeface="+mj-lt"/>
              </a:rPr>
              <a:t>Несимметричность</a:t>
            </a:r>
            <a:r>
              <a:rPr lang="ru-RU" dirty="0">
                <a:latin typeface="+mj-lt"/>
              </a:rPr>
              <a:t>: разные способы выразить некоторый смысл в разных языках (лексика, грамматика). Существуют обязательные для выражения смыслы, необязательные в другом языке </a:t>
            </a:r>
            <a:endParaRPr dirty="0">
              <a:latin typeface="+mj-lt"/>
            </a:endParaRPr>
          </a:p>
          <a:p>
            <a:pPr marL="228600" indent="-114300">
              <a:lnSpc>
                <a:spcPct val="80000"/>
              </a:lnSpc>
              <a:buSzPts val="1800"/>
              <a:buNone/>
            </a:pPr>
            <a:endParaRPr dirty="0">
              <a:latin typeface="+mj-lt"/>
            </a:endParaRPr>
          </a:p>
          <a:p>
            <a:pPr marL="228600" indent="-114300">
              <a:lnSpc>
                <a:spcPct val="80000"/>
              </a:lnSpc>
              <a:buSzPts val="1800"/>
              <a:buNone/>
            </a:pPr>
            <a:endParaRPr sz="1800" dirty="0"/>
          </a:p>
        </p:txBody>
      </p:sp>
      <p:sp>
        <p:nvSpPr>
          <p:cNvPr id="144" name="Google Shape;144;p18"/>
          <p:cNvSpPr txBox="1">
            <a:spLocks noGrp="1"/>
          </p:cNvSpPr>
          <p:nvPr>
            <p:ph type="dt" idx="4294967295"/>
          </p:nvPr>
        </p:nvSpPr>
        <p:spPr>
          <a:xfrm>
            <a:off x="1524000" y="6356350"/>
            <a:ext cx="2133600" cy="365100"/>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Arial"/>
                <a:ea typeface="Arial"/>
                <a:cs typeface="Arial"/>
                <a:sym typeface="Arial"/>
              </a:rPr>
              <a:t>12.09.2019</a:t>
            </a:r>
            <a:endParaRPr sz="1800">
              <a:solidFill>
                <a:schemeClr val="dk1"/>
              </a:solidFill>
              <a:latin typeface="Arial"/>
              <a:ea typeface="Arial"/>
              <a:cs typeface="Arial"/>
              <a:sym typeface="Arial"/>
            </a:endParaRPr>
          </a:p>
        </p:txBody>
      </p:sp>
      <p:sp>
        <p:nvSpPr>
          <p:cNvPr id="145" name="Google Shape;145;p18"/>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Arial Black"/>
              <a:ea typeface="Arial Black"/>
              <a:cs typeface="Arial Black"/>
              <a:sym typeface="Arial Black"/>
            </a:endParaRPr>
          </a:p>
        </p:txBody>
      </p:sp>
      <p:pic>
        <p:nvPicPr>
          <p:cNvPr id="146" name="Google Shape;146;p18"/>
          <p:cNvPicPr preferRelativeResize="0"/>
          <p:nvPr/>
        </p:nvPicPr>
        <p:blipFill rotWithShape="1">
          <a:blip r:embed="rId3">
            <a:alphaModFix/>
          </a:blip>
          <a:srcRect/>
          <a:stretch/>
        </p:blipFill>
        <p:spPr>
          <a:xfrm>
            <a:off x="6888091" y="6473730"/>
            <a:ext cx="397633" cy="276225"/>
          </a:xfrm>
          <a:prstGeom prst="rect">
            <a:avLst/>
          </a:prstGeom>
          <a:noFill/>
          <a:ln>
            <a:noFill/>
          </a:ln>
        </p:spPr>
      </p:pic>
    </p:spTree>
    <p:extLst>
      <p:ext uri="{BB962C8B-B14F-4D97-AF65-F5344CB8AC3E}">
        <p14:creationId xmlns:p14="http://schemas.microsoft.com/office/powerpoint/2010/main" val="389100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9"/>
          <p:cNvSpPr txBox="1"/>
          <p:nvPr/>
        </p:nvSpPr>
        <p:spPr>
          <a:xfrm>
            <a:off x="680936" y="1395850"/>
            <a:ext cx="9987039" cy="4416000"/>
          </a:xfrm>
          <a:prstGeom prst="rect">
            <a:avLst/>
          </a:prstGeom>
          <a:noFill/>
          <a:ln>
            <a:noFill/>
          </a:ln>
        </p:spPr>
        <p:txBody>
          <a:bodyPr spcFirstLastPara="1" wrap="square" lIns="91425" tIns="91425" rIns="91425" bIns="91425" anchor="t" anchorCtr="0">
            <a:noAutofit/>
          </a:bodyPr>
          <a:lstStyle/>
          <a:p>
            <a:pPr marL="228600" indent="-228600">
              <a:lnSpc>
                <a:spcPct val="80000"/>
              </a:lnSpc>
              <a:spcBef>
                <a:spcPts val="1000"/>
              </a:spcBef>
              <a:buClr>
                <a:srgbClr val="0000FF"/>
              </a:buClr>
              <a:buSzPts val="2000"/>
              <a:buChar char="•"/>
            </a:pPr>
            <a:r>
              <a:rPr lang="ru-RU" sz="2800" dirty="0">
                <a:solidFill>
                  <a:srgbClr val="0000FF"/>
                </a:solidFill>
                <a:latin typeface="+mj-lt"/>
                <a:ea typeface="Calibri"/>
                <a:cs typeface="Calibri"/>
                <a:sym typeface="Calibri"/>
              </a:rPr>
              <a:t>Избыточность</a:t>
            </a:r>
            <a:r>
              <a:rPr lang="ru-RU" sz="2800" dirty="0">
                <a:solidFill>
                  <a:schemeClr val="dk1"/>
                </a:solidFill>
                <a:latin typeface="+mj-lt"/>
                <a:ea typeface="Calibri"/>
                <a:cs typeface="Calibri"/>
                <a:sym typeface="Calibri"/>
              </a:rPr>
              <a:t> (вариативность):  множественность способов выражения одного смысла (смысл – как инвариант синонимических преобразований).</a:t>
            </a:r>
            <a:endParaRPr sz="2800" dirty="0">
              <a:solidFill>
                <a:schemeClr val="dk1"/>
              </a:solidFill>
              <a:latin typeface="+mj-lt"/>
              <a:ea typeface="Calibri"/>
              <a:cs typeface="Calibri"/>
              <a:sym typeface="Calibri"/>
            </a:endParaRPr>
          </a:p>
          <a:p>
            <a:pPr marL="228600" indent="-228600">
              <a:lnSpc>
                <a:spcPct val="80000"/>
              </a:lnSpc>
              <a:spcBef>
                <a:spcPts val="1000"/>
              </a:spcBef>
              <a:buClr>
                <a:srgbClr val="0000FF"/>
              </a:buClr>
              <a:buSzPts val="2000"/>
              <a:buChar char="•"/>
            </a:pPr>
            <a:r>
              <a:rPr lang="ru-RU" sz="2800" dirty="0" err="1">
                <a:solidFill>
                  <a:srgbClr val="0000FF"/>
                </a:solidFill>
                <a:latin typeface="+mj-lt"/>
                <a:ea typeface="Calibri"/>
                <a:cs typeface="Calibri"/>
                <a:sym typeface="Calibri"/>
              </a:rPr>
              <a:t>Конвенциональность</a:t>
            </a:r>
            <a:r>
              <a:rPr lang="ru-RU" sz="2800" dirty="0">
                <a:solidFill>
                  <a:srgbClr val="0000FF"/>
                </a:solidFill>
                <a:latin typeface="+mj-lt"/>
                <a:ea typeface="Calibri"/>
                <a:cs typeface="Calibri"/>
                <a:sym typeface="Calibri"/>
              </a:rPr>
              <a:t>:</a:t>
            </a:r>
            <a:r>
              <a:rPr lang="ru-RU" sz="2800" dirty="0">
                <a:solidFill>
                  <a:schemeClr val="dk1"/>
                </a:solidFill>
                <a:latin typeface="+mj-lt"/>
                <a:ea typeface="Calibri"/>
                <a:cs typeface="Calibri"/>
                <a:sym typeface="Calibri"/>
              </a:rPr>
              <a:t> часто правильным и даже единственно возможным способом выражения некоторого смысла является лишь один из теоретически возможных (терминология, культурные ритуалы).</a:t>
            </a:r>
            <a:endParaRPr sz="2800" dirty="0">
              <a:solidFill>
                <a:schemeClr val="dk1"/>
              </a:solidFill>
              <a:latin typeface="+mj-lt"/>
              <a:ea typeface="Calibri"/>
              <a:cs typeface="Calibri"/>
              <a:sym typeface="Calibri"/>
            </a:endParaRPr>
          </a:p>
          <a:p>
            <a:pPr marL="228600" indent="-228600">
              <a:lnSpc>
                <a:spcPct val="80000"/>
              </a:lnSpc>
              <a:spcBef>
                <a:spcPts val="1000"/>
              </a:spcBef>
              <a:buClr>
                <a:srgbClr val="0000FF"/>
              </a:buClr>
              <a:buSzPts val="2000"/>
              <a:buChar char="•"/>
            </a:pPr>
            <a:r>
              <a:rPr lang="ru-RU" sz="2800" dirty="0">
                <a:solidFill>
                  <a:srgbClr val="0000FF"/>
                </a:solidFill>
                <a:latin typeface="+mj-lt"/>
                <a:ea typeface="Calibri"/>
                <a:cs typeface="Calibri"/>
                <a:sym typeface="Calibri"/>
              </a:rPr>
              <a:t>Эллиптичность</a:t>
            </a:r>
            <a:r>
              <a:rPr lang="ru-RU" sz="2800" dirty="0">
                <a:solidFill>
                  <a:schemeClr val="dk1"/>
                </a:solidFill>
                <a:latin typeface="+mj-lt"/>
                <a:ea typeface="Calibri"/>
                <a:cs typeface="Calibri"/>
                <a:sym typeface="Calibri"/>
              </a:rPr>
              <a:t>:  в языке действует множество умолчаний. Понимание требует восстановления опущенной информации.</a:t>
            </a:r>
            <a:endParaRPr sz="2800" dirty="0">
              <a:solidFill>
                <a:schemeClr val="dk1"/>
              </a:solidFill>
              <a:latin typeface="+mj-lt"/>
              <a:ea typeface="Calibri"/>
              <a:cs typeface="Calibri"/>
              <a:sym typeface="Calibri"/>
            </a:endParaRPr>
          </a:p>
          <a:p>
            <a:pPr marL="228600" indent="-228600">
              <a:lnSpc>
                <a:spcPct val="80000"/>
              </a:lnSpc>
              <a:spcBef>
                <a:spcPts val="1000"/>
              </a:spcBef>
              <a:buClr>
                <a:srgbClr val="0000FF"/>
              </a:buClr>
              <a:buSzPts val="2000"/>
              <a:buChar char="•"/>
            </a:pPr>
            <a:r>
              <a:rPr lang="ru-RU" sz="2800" dirty="0">
                <a:solidFill>
                  <a:srgbClr val="0000FF"/>
                </a:solidFill>
                <a:latin typeface="+mj-lt"/>
                <a:ea typeface="Calibri"/>
                <a:cs typeface="Calibri"/>
                <a:sym typeface="Calibri"/>
              </a:rPr>
              <a:t>Непрозрачность</a:t>
            </a:r>
            <a:r>
              <a:rPr lang="ru-RU" sz="2800" dirty="0">
                <a:solidFill>
                  <a:schemeClr val="dk1"/>
                </a:solidFill>
                <a:latin typeface="+mj-lt"/>
                <a:ea typeface="Calibri"/>
                <a:cs typeface="Calibri"/>
                <a:sym typeface="Calibri"/>
              </a:rPr>
              <a:t>: язык активно использует сложные средства референции (указания на объекты в описываемом мире).</a:t>
            </a:r>
            <a:endParaRPr sz="2800" dirty="0">
              <a:solidFill>
                <a:schemeClr val="dk1"/>
              </a:solidFill>
              <a:latin typeface="+mj-lt"/>
              <a:ea typeface="Calibri"/>
              <a:cs typeface="Calibri"/>
              <a:sym typeface="Calibri"/>
            </a:endParaRPr>
          </a:p>
        </p:txBody>
      </p:sp>
      <p:sp>
        <p:nvSpPr>
          <p:cNvPr id="4" name="Google Shape;142;p18"/>
          <p:cNvSpPr txBox="1">
            <a:spLocks noGrp="1"/>
          </p:cNvSpPr>
          <p:nvPr>
            <p:ph type="title"/>
          </p:nvPr>
        </p:nvSpPr>
        <p:spPr>
          <a:xfrm>
            <a:off x="2447311" y="196769"/>
            <a:ext cx="8136382" cy="847800"/>
          </a:xfrm>
          <a:prstGeom prst="rect">
            <a:avLst/>
          </a:prstGeom>
          <a:noFill/>
          <a:ln>
            <a:noFill/>
          </a:ln>
        </p:spPr>
        <p:txBody>
          <a:bodyPr spcFirstLastPara="1" vert="horz" wrap="square" lIns="91425" tIns="45700" rIns="91425" bIns="45700" rtlCol="0" anchor="t" anchorCtr="0">
            <a:noAutofit/>
          </a:bodyPr>
          <a:lstStyle/>
          <a:p>
            <a:pPr>
              <a:buSzPts val="3000"/>
            </a:pPr>
            <a:r>
              <a:rPr lang="ru-RU" dirty="0"/>
              <a:t>Некоторые неудобные свойства языка</a:t>
            </a:r>
            <a:endParaRPr dirty="0"/>
          </a:p>
        </p:txBody>
      </p:sp>
    </p:spTree>
    <p:extLst>
      <p:ext uri="{BB962C8B-B14F-4D97-AF65-F5344CB8AC3E}">
        <p14:creationId xmlns:p14="http://schemas.microsoft.com/office/powerpoint/2010/main" val="328029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0"/>
          <p:cNvSpPr txBox="1">
            <a:spLocks noGrp="1"/>
          </p:cNvSpPr>
          <p:nvPr>
            <p:ph type="body" idx="1"/>
          </p:nvPr>
        </p:nvSpPr>
        <p:spPr>
          <a:xfrm>
            <a:off x="1992313" y="1557338"/>
            <a:ext cx="8018400" cy="428640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buSzPts val="2400"/>
            </a:pPr>
            <a:r>
              <a:rPr lang="ru-RU" sz="2400"/>
              <a:t>нет взаимно-однозначного соответствия между формой и значением (полисемия и синонимия на всех уровнях)</a:t>
            </a:r>
            <a:endParaRPr/>
          </a:p>
          <a:p>
            <a:pPr marL="228600" indent="-228600">
              <a:buSzPts val="2400"/>
            </a:pPr>
            <a:r>
              <a:rPr lang="ru-RU" sz="2400"/>
              <a:t>многие языковые явления редки, не поддаются оцениванию при помощи стандартных статистических процедур; многие «события» остаются «не видны» в модели</a:t>
            </a:r>
            <a:endParaRPr/>
          </a:p>
          <a:p>
            <a:pPr marL="228600" indent="-228600">
              <a:buSzPts val="2400"/>
            </a:pPr>
            <a:r>
              <a:rPr lang="ru-RU" sz="2400"/>
              <a:t>язык использует стратегии «по умолчанию»: не все смыслы имеют поверхностное выражение</a:t>
            </a:r>
            <a:endParaRPr sz="2400"/>
          </a:p>
          <a:p>
            <a:pPr marL="228600" indent="-228600">
              <a:buSzPts val="2400"/>
            </a:pPr>
            <a:r>
              <a:rPr lang="ru-RU" sz="2400"/>
              <a:t>языковые вариации - множество языковых моделей ( стили/жанры/страты/диалекты) </a:t>
            </a:r>
            <a:endParaRPr sz="2400"/>
          </a:p>
        </p:txBody>
      </p:sp>
      <p:sp>
        <p:nvSpPr>
          <p:cNvPr id="162" name="Google Shape;162;p20"/>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25</a:t>
            </a:fld>
            <a:endParaRPr sz="1800">
              <a:solidFill>
                <a:schemeClr val="dk1"/>
              </a:solidFill>
              <a:latin typeface="Arial Black"/>
              <a:ea typeface="Arial Black"/>
              <a:cs typeface="Arial Black"/>
              <a:sym typeface="Arial Black"/>
            </a:endParaRPr>
          </a:p>
        </p:txBody>
      </p:sp>
      <p:sp>
        <p:nvSpPr>
          <p:cNvPr id="8" name="Google Shape;142;p18"/>
          <p:cNvSpPr txBox="1">
            <a:spLocks noGrp="1"/>
          </p:cNvSpPr>
          <p:nvPr>
            <p:ph type="title"/>
          </p:nvPr>
        </p:nvSpPr>
        <p:spPr>
          <a:xfrm>
            <a:off x="2447311" y="196769"/>
            <a:ext cx="8136382" cy="847800"/>
          </a:xfrm>
          <a:prstGeom prst="rect">
            <a:avLst/>
          </a:prstGeom>
          <a:noFill/>
          <a:ln>
            <a:noFill/>
          </a:ln>
        </p:spPr>
        <p:txBody>
          <a:bodyPr spcFirstLastPara="1" vert="horz" wrap="square" lIns="91425" tIns="45700" rIns="91425" bIns="45700" rtlCol="0" anchor="t" anchorCtr="0">
            <a:noAutofit/>
          </a:bodyPr>
          <a:lstStyle/>
          <a:p>
            <a:pPr>
              <a:buSzPts val="3000"/>
            </a:pPr>
            <a:r>
              <a:rPr lang="ru-RU" dirty="0"/>
              <a:t>Некоторые неудобные свойства языка</a:t>
            </a:r>
            <a:endParaRPr dirty="0"/>
          </a:p>
        </p:txBody>
      </p:sp>
    </p:spTree>
    <p:extLst>
      <p:ext uri="{BB962C8B-B14F-4D97-AF65-F5344CB8AC3E}">
        <p14:creationId xmlns:p14="http://schemas.microsoft.com/office/powerpoint/2010/main" val="435844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r>
              <a:rPr lang="ru-RU"/>
              <a:t>Язык: сложности анализа</a:t>
            </a:r>
            <a:endParaRPr/>
          </a:p>
        </p:txBody>
      </p:sp>
      <p:sp>
        <p:nvSpPr>
          <p:cNvPr id="174" name="Google Shape;174;p22"/>
          <p:cNvSpPr txBox="1">
            <a:spLocks noGrp="1"/>
          </p:cNvSpPr>
          <p:nvPr>
            <p:ph type="body" idx="1"/>
          </p:nvPr>
        </p:nvSpPr>
        <p:spPr>
          <a:xfrm>
            <a:off x="1992313" y="1557338"/>
            <a:ext cx="8018400" cy="428640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pPr>
            <a:r>
              <a:rPr lang="ru-RU"/>
              <a:t>Морфологическая неоднозначность:</a:t>
            </a:r>
            <a:endParaRPr/>
          </a:p>
          <a:p>
            <a:pPr marL="685800" lvl="1" indent="-228600"/>
            <a:r>
              <a:rPr lang="ru-RU" i="1"/>
              <a:t>Адвокат Петрова Сидорова</a:t>
            </a:r>
            <a:endParaRPr/>
          </a:p>
          <a:p>
            <a:pPr marL="228600" indent="-228600"/>
            <a:r>
              <a:rPr lang="ru-RU"/>
              <a:t>Синтаксическая неоднозначность</a:t>
            </a:r>
            <a:endParaRPr/>
          </a:p>
          <a:p>
            <a:pPr marL="685800" lvl="1" indent="-228600"/>
            <a:r>
              <a:rPr lang="ru-RU" i="1"/>
              <a:t>Не закапывайте погребенных в земле исполинов</a:t>
            </a:r>
            <a:endParaRPr/>
          </a:p>
          <a:p>
            <a:pPr marL="228600" indent="-228600"/>
            <a:r>
              <a:rPr lang="ru-RU"/>
              <a:t>Семантическая неоднозначность</a:t>
            </a:r>
            <a:endParaRPr/>
          </a:p>
          <a:p>
            <a:pPr marL="685800" lvl="1" indent="-228600"/>
            <a:r>
              <a:rPr lang="ru-RU" i="1"/>
              <a:t>Петров болеет </a:t>
            </a:r>
            <a:r>
              <a:rPr lang="ru-RU"/>
              <a:t>vs. </a:t>
            </a:r>
            <a:r>
              <a:rPr lang="ru-RU" i="1"/>
              <a:t>Петров болеет за Динамо</a:t>
            </a:r>
            <a:endParaRPr/>
          </a:p>
          <a:p>
            <a:pPr marL="685800" lvl="1" indent="-228600"/>
            <a:r>
              <a:rPr lang="ru-RU" i="1"/>
              <a:t>Наша партия </a:t>
            </a:r>
            <a:r>
              <a:rPr lang="ru-RU"/>
              <a:t>vs. </a:t>
            </a:r>
            <a:r>
              <a:rPr lang="ru-RU" i="1"/>
              <a:t>Партия ракет</a:t>
            </a:r>
            <a:endParaRPr/>
          </a:p>
        </p:txBody>
      </p:sp>
      <p:sp>
        <p:nvSpPr>
          <p:cNvPr id="175" name="Google Shape;175;p22"/>
          <p:cNvSpPr txBox="1">
            <a:spLocks noGrp="1"/>
          </p:cNvSpPr>
          <p:nvPr>
            <p:ph type="dt" idx="4294967295"/>
          </p:nvPr>
        </p:nvSpPr>
        <p:spPr>
          <a:xfrm>
            <a:off x="1524000" y="6356350"/>
            <a:ext cx="2133600" cy="365100"/>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Calibri"/>
                <a:ea typeface="Calibri"/>
                <a:cs typeface="Calibri"/>
                <a:sym typeface="Calibri"/>
              </a:rPr>
              <a:t>12.09.2019</a:t>
            </a:r>
            <a:endParaRPr sz="1800">
              <a:solidFill>
                <a:schemeClr val="dk1"/>
              </a:solidFill>
              <a:latin typeface="Calibri"/>
              <a:ea typeface="Calibri"/>
              <a:cs typeface="Calibri"/>
              <a:sym typeface="Calibri"/>
            </a:endParaRPr>
          </a:p>
        </p:txBody>
      </p:sp>
      <p:sp>
        <p:nvSpPr>
          <p:cNvPr id="176" name="Google Shape;176;p22"/>
          <p:cNvSpPr txBox="1">
            <a:spLocks noGrp="1"/>
          </p:cNvSpPr>
          <p:nvPr>
            <p:ph type="ftr" idx="4294967295"/>
          </p:nvPr>
        </p:nvSpPr>
        <p:spPr>
          <a:xfrm>
            <a:off x="1524000" y="6356350"/>
            <a:ext cx="4040100" cy="365100"/>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Calibri"/>
              <a:ea typeface="Calibri"/>
              <a:cs typeface="Calibri"/>
              <a:sym typeface="Calibri"/>
            </a:endParaRPr>
          </a:p>
        </p:txBody>
      </p:sp>
      <p:sp>
        <p:nvSpPr>
          <p:cNvPr id="177" name="Google Shape;177;p22"/>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26</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126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3359696" y="73451"/>
            <a:ext cx="7200900" cy="847800"/>
          </a:xfrm>
          <a:prstGeom prst="rect">
            <a:avLst/>
          </a:prstGeom>
          <a:noFill/>
          <a:ln>
            <a:noFill/>
          </a:ln>
        </p:spPr>
        <p:txBody>
          <a:bodyPr spcFirstLastPara="1" vert="horz" wrap="square" lIns="91425" tIns="45700" rIns="91425" bIns="45700" rtlCol="0" anchor="t" anchorCtr="0">
            <a:noAutofit/>
          </a:bodyPr>
          <a:lstStyle/>
          <a:p>
            <a:r>
              <a:rPr lang="ru-RU"/>
              <a:t>Язык: Онтологическая неоднозначность</a:t>
            </a:r>
            <a:endParaRPr/>
          </a:p>
        </p:txBody>
      </p:sp>
      <p:sp>
        <p:nvSpPr>
          <p:cNvPr id="183" name="Google Shape;183;p23"/>
          <p:cNvSpPr txBox="1">
            <a:spLocks noGrp="1"/>
          </p:cNvSpPr>
          <p:nvPr>
            <p:ph type="body" idx="1"/>
          </p:nvPr>
        </p:nvSpPr>
        <p:spPr>
          <a:xfrm>
            <a:off x="1992313" y="1557338"/>
            <a:ext cx="8018400" cy="4286400"/>
          </a:xfrm>
          <a:prstGeom prst="rect">
            <a:avLst/>
          </a:prstGeom>
          <a:noFill/>
          <a:ln>
            <a:noFill/>
          </a:ln>
        </p:spPr>
        <p:txBody>
          <a:bodyPr spcFirstLastPara="1" vert="horz" wrap="square" lIns="91425" tIns="45700" rIns="91425" bIns="45700" rtlCol="0" anchor="t" anchorCtr="0">
            <a:noAutofit/>
          </a:bodyPr>
          <a:lstStyle/>
          <a:p>
            <a:pPr marL="228600" indent="-50800">
              <a:spcBef>
                <a:spcPts val="0"/>
              </a:spcBef>
              <a:buNone/>
            </a:pPr>
            <a:endParaRPr/>
          </a:p>
        </p:txBody>
      </p:sp>
      <p:sp>
        <p:nvSpPr>
          <p:cNvPr id="184" name="Google Shape;184;p23"/>
          <p:cNvSpPr txBox="1">
            <a:spLocks noGrp="1"/>
          </p:cNvSpPr>
          <p:nvPr>
            <p:ph type="dt" idx="4294967295"/>
          </p:nvPr>
        </p:nvSpPr>
        <p:spPr>
          <a:xfrm>
            <a:off x="1524000" y="6356350"/>
            <a:ext cx="2133600" cy="365100"/>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Calibri"/>
                <a:ea typeface="Calibri"/>
                <a:cs typeface="Calibri"/>
                <a:sym typeface="Calibri"/>
              </a:rPr>
              <a:t>12.09.2019</a:t>
            </a:r>
            <a:endParaRPr sz="1800">
              <a:solidFill>
                <a:schemeClr val="dk1"/>
              </a:solidFill>
              <a:latin typeface="Calibri"/>
              <a:ea typeface="Calibri"/>
              <a:cs typeface="Calibri"/>
              <a:sym typeface="Calibri"/>
            </a:endParaRPr>
          </a:p>
        </p:txBody>
      </p:sp>
      <p:sp>
        <p:nvSpPr>
          <p:cNvPr id="185" name="Google Shape;185;p23"/>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27</a:t>
            </a:fld>
            <a:endParaRPr sz="1800">
              <a:solidFill>
                <a:schemeClr val="dk1"/>
              </a:solidFill>
              <a:latin typeface="Calibri"/>
              <a:ea typeface="Calibri"/>
              <a:cs typeface="Calibri"/>
              <a:sym typeface="Calibri"/>
            </a:endParaRPr>
          </a:p>
        </p:txBody>
      </p:sp>
      <p:sp>
        <p:nvSpPr>
          <p:cNvPr id="186" name="Google Shape;186;p23"/>
          <p:cNvSpPr txBox="1">
            <a:spLocks noGrp="1"/>
          </p:cNvSpPr>
          <p:nvPr>
            <p:ph type="ftr" idx="4294967295"/>
          </p:nvPr>
        </p:nvSpPr>
        <p:spPr>
          <a:xfrm>
            <a:off x="1524000" y="6356350"/>
            <a:ext cx="4327500" cy="377700"/>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Calibri"/>
              <a:ea typeface="Calibri"/>
              <a:cs typeface="Calibri"/>
              <a:sym typeface="Calibri"/>
            </a:endParaRPr>
          </a:p>
        </p:txBody>
      </p:sp>
      <p:pic>
        <p:nvPicPr>
          <p:cNvPr id="187" name="Google Shape;187;p23"/>
          <p:cNvPicPr preferRelativeResize="0"/>
          <p:nvPr/>
        </p:nvPicPr>
        <p:blipFill rotWithShape="1">
          <a:blip r:embed="rId3">
            <a:alphaModFix/>
          </a:blip>
          <a:srcRect/>
          <a:stretch/>
        </p:blipFill>
        <p:spPr>
          <a:xfrm>
            <a:off x="2007580" y="1525588"/>
            <a:ext cx="8102108" cy="4423692"/>
          </a:xfrm>
          <a:prstGeom prst="rect">
            <a:avLst/>
          </a:prstGeom>
          <a:noFill/>
          <a:ln>
            <a:noFill/>
          </a:ln>
        </p:spPr>
      </p:pic>
      <p:pic>
        <p:nvPicPr>
          <p:cNvPr id="188" name="Google Shape;188;p23"/>
          <p:cNvPicPr preferRelativeResize="0"/>
          <p:nvPr/>
        </p:nvPicPr>
        <p:blipFill rotWithShape="1">
          <a:blip r:embed="rId4">
            <a:alphaModFix/>
          </a:blip>
          <a:srcRect/>
          <a:stretch/>
        </p:blipFill>
        <p:spPr>
          <a:xfrm>
            <a:off x="7038534" y="6517850"/>
            <a:ext cx="397633" cy="276225"/>
          </a:xfrm>
          <a:prstGeom prst="rect">
            <a:avLst/>
          </a:prstGeom>
          <a:noFill/>
          <a:ln>
            <a:noFill/>
          </a:ln>
        </p:spPr>
      </p:pic>
    </p:spTree>
    <p:extLst>
      <p:ext uri="{BB962C8B-B14F-4D97-AF65-F5344CB8AC3E}">
        <p14:creationId xmlns:p14="http://schemas.microsoft.com/office/powerpoint/2010/main" val="2341127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7"/>
          <p:cNvSpPr txBox="1">
            <a:spLocks noGrp="1"/>
          </p:cNvSpPr>
          <p:nvPr>
            <p:ph type="title"/>
          </p:nvPr>
        </p:nvSpPr>
        <p:spPr>
          <a:xfrm>
            <a:off x="3145975" y="35377"/>
            <a:ext cx="6434400" cy="1009200"/>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dirty="0" smtClean="0"/>
              <a:t>Этапы обработки (Конвейер). </a:t>
            </a:r>
            <a:r>
              <a:rPr lang="en-US" sz="3420" dirty="0" smtClean="0"/>
              <a:t/>
            </a:r>
            <a:br>
              <a:rPr lang="en-US" sz="3420" dirty="0" smtClean="0"/>
            </a:br>
            <a:r>
              <a:rPr lang="en-US" sz="3420" dirty="0" smtClean="0"/>
              <a:t>NLP p</a:t>
            </a:r>
            <a:r>
              <a:rPr lang="ru-RU" sz="3420" dirty="0" err="1" smtClean="0"/>
              <a:t>ipeline</a:t>
            </a:r>
            <a:endParaRPr sz="3420" dirty="0"/>
          </a:p>
        </p:txBody>
      </p:sp>
      <p:sp>
        <p:nvSpPr>
          <p:cNvPr id="478" name="Google Shape;478;p57"/>
          <p:cNvSpPr txBox="1">
            <a:spLocks noGrp="1"/>
          </p:cNvSpPr>
          <p:nvPr>
            <p:ph type="body" idx="1"/>
          </p:nvPr>
        </p:nvSpPr>
        <p:spPr>
          <a:xfrm>
            <a:off x="705852" y="1557338"/>
            <a:ext cx="11165305"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600"/>
              </a:spcBef>
              <a:buSzPts val="2000"/>
              <a:buNone/>
            </a:pPr>
            <a:r>
              <a:rPr lang="ru-RU" sz="2000" b="1" dirty="0">
                <a:latin typeface="+mj-lt"/>
              </a:rPr>
              <a:t>Последовательность этапов анализа, соответствующая уровням языка:</a:t>
            </a:r>
            <a:endParaRPr dirty="0">
              <a:latin typeface="+mj-lt"/>
            </a:endParaRPr>
          </a:p>
          <a:p>
            <a:pPr marL="228600" indent="-228600">
              <a:lnSpc>
                <a:spcPct val="100000"/>
              </a:lnSpc>
              <a:spcBef>
                <a:spcPts val="600"/>
              </a:spcBef>
              <a:buSzPts val="2000"/>
            </a:pPr>
            <a:r>
              <a:rPr lang="ru-RU" sz="2000" dirty="0" err="1">
                <a:latin typeface="+mj-lt"/>
              </a:rPr>
              <a:t>Графематический</a:t>
            </a:r>
            <a:r>
              <a:rPr lang="ru-RU" sz="2000" dirty="0">
                <a:latin typeface="+mj-lt"/>
              </a:rPr>
              <a:t> анализ текста: выделение слов, знаков препинания, цифр, и прочих текстовых единиц.</a:t>
            </a:r>
            <a:endParaRPr dirty="0">
              <a:latin typeface="+mj-lt"/>
            </a:endParaRPr>
          </a:p>
          <a:p>
            <a:pPr marL="228600" indent="-228600">
              <a:lnSpc>
                <a:spcPct val="100000"/>
              </a:lnSpc>
              <a:spcBef>
                <a:spcPts val="600"/>
              </a:spcBef>
              <a:buSzPts val="2000"/>
            </a:pPr>
            <a:r>
              <a:rPr lang="ru-RU" sz="2000" dirty="0">
                <a:latin typeface="+mj-lt"/>
              </a:rPr>
              <a:t>Морфологический анализ: определение грамматических характеристик лексем.</a:t>
            </a:r>
            <a:endParaRPr dirty="0">
              <a:latin typeface="+mj-lt"/>
            </a:endParaRPr>
          </a:p>
          <a:p>
            <a:pPr marL="228600" indent="-228600">
              <a:lnSpc>
                <a:spcPct val="100000"/>
              </a:lnSpc>
              <a:spcBef>
                <a:spcPts val="600"/>
              </a:spcBef>
              <a:buSzPts val="2000"/>
            </a:pPr>
            <a:r>
              <a:rPr lang="ru-RU" sz="2000" dirty="0">
                <a:latin typeface="+mj-lt"/>
              </a:rPr>
              <a:t>Синтаксический анализ: установление структуры предложения -- системы связей между словами.</a:t>
            </a:r>
            <a:endParaRPr dirty="0">
              <a:latin typeface="+mj-lt"/>
            </a:endParaRPr>
          </a:p>
          <a:p>
            <a:pPr marL="228600" indent="-228600">
              <a:lnSpc>
                <a:spcPct val="100000"/>
              </a:lnSpc>
              <a:spcBef>
                <a:spcPts val="600"/>
              </a:spcBef>
              <a:buSzPts val="2000"/>
            </a:pPr>
            <a:r>
              <a:rPr lang="ru-RU" sz="2000" dirty="0">
                <a:latin typeface="+mj-lt"/>
              </a:rPr>
              <a:t>Семантический анализ: построение структуры, ассоциированной непосредственно с передаваемым значением - в границах языка</a:t>
            </a:r>
            <a:endParaRPr dirty="0">
              <a:latin typeface="+mj-lt"/>
            </a:endParaRPr>
          </a:p>
          <a:p>
            <a:pPr marL="228600" indent="-228600">
              <a:lnSpc>
                <a:spcPct val="100000"/>
              </a:lnSpc>
              <a:spcBef>
                <a:spcPts val="600"/>
              </a:spcBef>
              <a:buSzPts val="2000"/>
            </a:pPr>
            <a:r>
              <a:rPr lang="ru-RU" sz="2000" dirty="0">
                <a:latin typeface="+mj-lt"/>
              </a:rPr>
              <a:t>Прагматический анализ: интерпретация семантической структуры в контексте модели текста  и знаний о мире</a:t>
            </a:r>
            <a:endParaRPr dirty="0">
              <a:latin typeface="+mj-lt"/>
            </a:endParaRPr>
          </a:p>
          <a:p>
            <a:pPr marL="228600" indent="-228600">
              <a:lnSpc>
                <a:spcPct val="100000"/>
              </a:lnSpc>
              <a:spcBef>
                <a:spcPts val="600"/>
              </a:spcBef>
              <a:buSzPts val="2000"/>
            </a:pPr>
            <a:r>
              <a:rPr lang="ru-RU" sz="2000" dirty="0">
                <a:latin typeface="+mj-lt"/>
              </a:rPr>
              <a:t>[В случае речи – просодический анализ].</a:t>
            </a:r>
            <a:endParaRPr dirty="0">
              <a:latin typeface="+mj-lt"/>
            </a:endParaRPr>
          </a:p>
          <a:p>
            <a:pPr marL="228600" indent="-228600">
              <a:lnSpc>
                <a:spcPct val="80000"/>
              </a:lnSpc>
              <a:buSzPts val="2000"/>
              <a:buNone/>
            </a:pPr>
            <a:endParaRPr sz="2000" dirty="0"/>
          </a:p>
        </p:txBody>
      </p:sp>
      <p:sp>
        <p:nvSpPr>
          <p:cNvPr id="480" name="Google Shape;480;p57"/>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28</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42725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8"/>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Lingpipe: уровни анализа</a:t>
            </a:r>
            <a:endParaRPr sz="3420"/>
          </a:p>
        </p:txBody>
      </p:sp>
      <p:sp>
        <p:nvSpPr>
          <p:cNvPr id="487" name="Google Shape;487;p58"/>
          <p:cNvSpPr txBox="1">
            <a:spLocks noGrp="1"/>
          </p:cNvSpPr>
          <p:nvPr>
            <p:ph type="body" idx="1"/>
          </p:nvPr>
        </p:nvSpPr>
        <p:spPr>
          <a:xfrm>
            <a:off x="697832" y="1557338"/>
            <a:ext cx="10579768"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600"/>
              </a:spcBef>
              <a:buSzPts val="2000"/>
              <a:buNone/>
            </a:pPr>
            <a:r>
              <a:rPr lang="ru-RU" b="1" dirty="0">
                <a:latin typeface="+mj-lt"/>
              </a:rPr>
              <a:t>Последовательность этапов анализа, соответствующая уровням языка:</a:t>
            </a:r>
            <a:endParaRPr dirty="0">
              <a:latin typeface="+mj-lt"/>
            </a:endParaRPr>
          </a:p>
          <a:p>
            <a:pPr marL="228600" indent="-254000">
              <a:lnSpc>
                <a:spcPct val="100000"/>
              </a:lnSpc>
              <a:spcBef>
                <a:spcPts val="600"/>
              </a:spcBef>
              <a:buSzPts val="2400"/>
            </a:pPr>
            <a:r>
              <a:rPr lang="ru-RU" dirty="0">
                <a:latin typeface="+mj-lt"/>
              </a:rPr>
              <a:t>графическая нормализация текста</a:t>
            </a:r>
            <a:endParaRPr dirty="0">
              <a:latin typeface="+mj-lt"/>
            </a:endParaRPr>
          </a:p>
          <a:p>
            <a:pPr marL="228600" indent="-254000">
              <a:lnSpc>
                <a:spcPct val="100000"/>
              </a:lnSpc>
              <a:spcBef>
                <a:spcPts val="600"/>
              </a:spcBef>
              <a:buSzPts val="2400"/>
            </a:pPr>
            <a:r>
              <a:rPr lang="ru-RU" dirty="0" err="1">
                <a:latin typeface="+mj-lt"/>
              </a:rPr>
              <a:t>графематический</a:t>
            </a:r>
            <a:r>
              <a:rPr lang="ru-RU" dirty="0">
                <a:latin typeface="+mj-lt"/>
              </a:rPr>
              <a:t> анализ текста: </a:t>
            </a:r>
            <a:endParaRPr dirty="0">
              <a:latin typeface="+mj-lt"/>
            </a:endParaRPr>
          </a:p>
          <a:p>
            <a:pPr marL="228600" indent="-254000">
              <a:lnSpc>
                <a:spcPct val="100000"/>
              </a:lnSpc>
              <a:spcBef>
                <a:spcPts val="600"/>
              </a:spcBef>
              <a:buSzPts val="2400"/>
            </a:pPr>
            <a:r>
              <a:rPr lang="ru-RU" dirty="0">
                <a:latin typeface="+mj-lt"/>
              </a:rPr>
              <a:t>выделение </a:t>
            </a:r>
            <a:r>
              <a:rPr lang="ru-RU" dirty="0" err="1">
                <a:latin typeface="+mj-lt"/>
              </a:rPr>
              <a:t>токенов</a:t>
            </a:r>
            <a:r>
              <a:rPr lang="ru-RU" dirty="0">
                <a:latin typeface="+mj-lt"/>
              </a:rPr>
              <a:t> / единиц анализа,</a:t>
            </a:r>
            <a:endParaRPr dirty="0">
              <a:latin typeface="+mj-lt"/>
            </a:endParaRPr>
          </a:p>
          <a:p>
            <a:pPr marL="228600" indent="-254000">
              <a:lnSpc>
                <a:spcPct val="100000"/>
              </a:lnSpc>
              <a:spcBef>
                <a:spcPts val="600"/>
              </a:spcBef>
              <a:buSzPts val="2400"/>
            </a:pPr>
            <a:r>
              <a:rPr lang="ru-RU" dirty="0">
                <a:latin typeface="+mj-lt"/>
              </a:rPr>
              <a:t>классификация </a:t>
            </a:r>
            <a:r>
              <a:rPr lang="ru-RU" dirty="0" err="1">
                <a:latin typeface="+mj-lt"/>
              </a:rPr>
              <a:t>токенов</a:t>
            </a:r>
            <a:r>
              <a:rPr lang="ru-RU" dirty="0">
                <a:latin typeface="+mj-lt"/>
              </a:rPr>
              <a:t>: </a:t>
            </a:r>
            <a:r>
              <a:rPr lang="ru-RU" dirty="0" err="1">
                <a:latin typeface="+mj-lt"/>
              </a:rPr>
              <a:t>обрабатываеме</a:t>
            </a:r>
            <a:r>
              <a:rPr lang="ru-RU" dirty="0">
                <a:latin typeface="+mj-lt"/>
              </a:rPr>
              <a:t> </a:t>
            </a:r>
            <a:r>
              <a:rPr lang="ru-RU" dirty="0" err="1">
                <a:latin typeface="+mj-lt"/>
              </a:rPr>
              <a:t>vs</a:t>
            </a:r>
            <a:r>
              <a:rPr lang="ru-RU" dirty="0">
                <a:latin typeface="+mj-lt"/>
              </a:rPr>
              <a:t>. </a:t>
            </a:r>
            <a:r>
              <a:rPr lang="ru-RU" dirty="0" err="1">
                <a:latin typeface="+mj-lt"/>
              </a:rPr>
              <a:t>необразбатываемые</a:t>
            </a:r>
            <a:r>
              <a:rPr lang="ru-RU" dirty="0">
                <a:latin typeface="+mj-lt"/>
              </a:rPr>
              <a:t> вспомогательных знаков: разделители – знаки препинания, числа, </a:t>
            </a:r>
            <a:r>
              <a:rPr lang="ru-RU" dirty="0" err="1">
                <a:latin typeface="+mj-lt"/>
              </a:rPr>
              <a:t>шаблонированные</a:t>
            </a:r>
            <a:r>
              <a:rPr lang="ru-RU" dirty="0">
                <a:latin typeface="+mj-lt"/>
              </a:rPr>
              <a:t> элементы и прочие текстовые единицы.</a:t>
            </a:r>
            <a:endParaRPr dirty="0">
              <a:latin typeface="+mj-lt"/>
            </a:endParaRPr>
          </a:p>
        </p:txBody>
      </p:sp>
      <p:sp>
        <p:nvSpPr>
          <p:cNvPr id="489" name="Google Shape;489;p58"/>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29</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219188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Компьютерная лингвистика 3</a:t>
            </a:r>
          </a:p>
        </p:txBody>
      </p:sp>
      <p:sp>
        <p:nvSpPr>
          <p:cNvPr id="3" name="Content Placeholder 2"/>
          <p:cNvSpPr>
            <a:spLocks noGrp="1"/>
          </p:cNvSpPr>
          <p:nvPr>
            <p:ph type="body" idx="1"/>
          </p:nvPr>
        </p:nvSpPr>
        <p:spPr bwMode="auto"/>
        <p:txBody>
          <a:bodyPr/>
          <a:lstStyle/>
          <a:p>
            <a:pPr lvl="1">
              <a:defRPr/>
            </a:pPr>
            <a:r>
              <a:rPr dirty="0" err="1" smtClean="0">
                <a:latin typeface="+mj-lt"/>
              </a:rPr>
              <a:t>Язык</a:t>
            </a:r>
            <a:r>
              <a:rPr dirty="0">
                <a:latin typeface="+mj-lt"/>
              </a:rPr>
              <a:t>:</a:t>
            </a:r>
          </a:p>
          <a:p>
            <a:pPr lvl="2">
              <a:defRPr/>
            </a:pPr>
            <a:r>
              <a:rPr sz="2400" dirty="0" err="1">
                <a:latin typeface="+mj-lt"/>
              </a:rPr>
              <a:t>две</a:t>
            </a:r>
            <a:r>
              <a:rPr sz="2400" dirty="0">
                <a:latin typeface="+mj-lt"/>
              </a:rPr>
              <a:t> </a:t>
            </a:r>
            <a:r>
              <a:rPr sz="2400" dirty="0" err="1">
                <a:latin typeface="+mj-lt"/>
              </a:rPr>
              <a:t>стороны</a:t>
            </a:r>
            <a:endParaRPr sz="2400" dirty="0">
              <a:latin typeface="+mj-lt"/>
            </a:endParaRPr>
          </a:p>
          <a:p>
            <a:pPr lvl="2">
              <a:defRPr/>
            </a:pPr>
            <a:r>
              <a:rPr sz="2400" dirty="0" err="1">
                <a:latin typeface="+mj-lt"/>
              </a:rPr>
              <a:t>план</a:t>
            </a:r>
            <a:r>
              <a:rPr sz="2400" dirty="0">
                <a:latin typeface="+mj-lt"/>
              </a:rPr>
              <a:t> </a:t>
            </a:r>
            <a:r>
              <a:rPr sz="2400" dirty="0" err="1">
                <a:latin typeface="+mj-lt"/>
              </a:rPr>
              <a:t>выражения</a:t>
            </a:r>
            <a:r>
              <a:rPr sz="2400" dirty="0">
                <a:latin typeface="+mj-lt"/>
              </a:rPr>
              <a:t> – </a:t>
            </a:r>
            <a:r>
              <a:rPr sz="2400" dirty="0" err="1">
                <a:latin typeface="+mj-lt"/>
              </a:rPr>
              <a:t>план</a:t>
            </a:r>
            <a:r>
              <a:rPr sz="2400" dirty="0">
                <a:latin typeface="+mj-lt"/>
              </a:rPr>
              <a:t> </a:t>
            </a:r>
            <a:r>
              <a:rPr sz="2400" dirty="0" err="1">
                <a:latin typeface="+mj-lt"/>
              </a:rPr>
              <a:t>содержания</a:t>
            </a:r>
            <a:endParaRPr sz="2400" dirty="0">
              <a:latin typeface="+mj-lt"/>
            </a:endParaRPr>
          </a:p>
          <a:p>
            <a:pPr lvl="2">
              <a:defRPr/>
            </a:pPr>
            <a:endParaRPr sz="2400" dirty="0">
              <a:latin typeface="+mj-lt"/>
            </a:endParaRPr>
          </a:p>
          <a:p>
            <a:pPr lvl="2">
              <a:defRPr/>
            </a:pPr>
            <a:endParaRPr sz="2400" dirty="0">
              <a:latin typeface="+mj-lt"/>
            </a:endParaRPr>
          </a:p>
          <a:p>
            <a:pPr lvl="2">
              <a:defRPr/>
            </a:pPr>
            <a:endParaRPr sz="2400" dirty="0">
              <a:latin typeface="+mj-lt"/>
            </a:endParaRPr>
          </a:p>
          <a:p>
            <a:pPr lvl="2">
              <a:defRPr/>
            </a:pPr>
            <a:r>
              <a:rPr sz="2400" dirty="0" err="1">
                <a:latin typeface="+mj-lt"/>
              </a:rPr>
              <a:t>Приложения</a:t>
            </a:r>
            <a:r>
              <a:rPr sz="2400" dirty="0">
                <a:latin typeface="+mj-lt"/>
              </a:rPr>
              <a:t>:</a:t>
            </a:r>
          </a:p>
          <a:p>
            <a:pPr lvl="3">
              <a:defRPr/>
            </a:pPr>
            <a:r>
              <a:rPr sz="2400" dirty="0" err="1">
                <a:latin typeface="+mj-lt"/>
              </a:rPr>
              <a:t>автоматическая</a:t>
            </a:r>
            <a:r>
              <a:rPr sz="2400" dirty="0">
                <a:latin typeface="+mj-lt"/>
              </a:rPr>
              <a:t> </a:t>
            </a:r>
            <a:r>
              <a:rPr sz="2400" dirty="0" err="1">
                <a:latin typeface="+mj-lt"/>
              </a:rPr>
              <a:t>обработка</a:t>
            </a:r>
            <a:r>
              <a:rPr sz="2400" dirty="0">
                <a:latin typeface="+mj-lt"/>
              </a:rPr>
              <a:t> </a:t>
            </a:r>
            <a:r>
              <a:rPr sz="2400" dirty="0" err="1">
                <a:latin typeface="+mj-lt"/>
              </a:rPr>
              <a:t>плана</a:t>
            </a:r>
            <a:r>
              <a:rPr sz="2400" dirty="0">
                <a:latin typeface="+mj-lt"/>
              </a:rPr>
              <a:t> </a:t>
            </a:r>
            <a:r>
              <a:rPr sz="2400" dirty="0" err="1">
                <a:latin typeface="+mj-lt"/>
              </a:rPr>
              <a:t>выражения</a:t>
            </a:r>
            <a:endParaRPr sz="2400" dirty="0">
              <a:latin typeface="+mj-lt"/>
            </a:endParaRPr>
          </a:p>
          <a:p>
            <a:pPr lvl="3">
              <a:defRPr/>
            </a:pPr>
            <a:r>
              <a:rPr sz="2400" dirty="0" err="1">
                <a:latin typeface="+mj-lt"/>
              </a:rPr>
              <a:t>автоматическая</a:t>
            </a:r>
            <a:r>
              <a:rPr sz="2400" dirty="0">
                <a:latin typeface="+mj-lt"/>
              </a:rPr>
              <a:t> </a:t>
            </a:r>
            <a:r>
              <a:rPr sz="2400" dirty="0" err="1">
                <a:latin typeface="+mj-lt"/>
              </a:rPr>
              <a:t>обработка</a:t>
            </a:r>
            <a:r>
              <a:rPr sz="2400" dirty="0">
                <a:latin typeface="+mj-lt"/>
              </a:rPr>
              <a:t> «</a:t>
            </a:r>
            <a:r>
              <a:rPr sz="2400" dirty="0" err="1">
                <a:latin typeface="+mj-lt"/>
              </a:rPr>
              <a:t>контента</a:t>
            </a:r>
            <a:r>
              <a:rPr sz="2400" dirty="0">
                <a:latin typeface="+mj-lt"/>
              </a:rPr>
              <a:t>»</a:t>
            </a:r>
          </a:p>
          <a:p>
            <a:pPr lvl="3">
              <a:defRPr/>
            </a:pPr>
            <a:endParaRPr dirty="0"/>
          </a:p>
          <a:p>
            <a:pPr lvl="2">
              <a:defRPr/>
            </a:pPr>
            <a:endParaRPr dirty="0"/>
          </a:p>
        </p:txBody>
      </p:sp>
      <p:sp>
        <p:nvSpPr>
          <p:cNvPr id="6" name="Slide Number Placeholder 5"/>
          <p:cNvSpPr>
            <a:spLocks noGrp="1"/>
          </p:cNvSpPr>
          <p:nvPr>
            <p:ph type="sldNum" sz="quarter" idx="4294967295"/>
          </p:nvPr>
        </p:nvSpPr>
        <p:spPr bwMode="auto">
          <a:xfrm>
            <a:off x="9448800" y="6356350"/>
            <a:ext cx="2743200" cy="365125"/>
          </a:xfrm>
        </p:spPr>
        <p:txBody>
          <a:bodyPr/>
          <a:lstStyle/>
          <a:p>
            <a:pPr>
              <a:defRPr/>
            </a:pPr>
            <a:r>
              <a:rPr/>
              <a:t>3</a:t>
            </a:r>
          </a:p>
        </p:txBody>
      </p:sp>
      <p:sp>
        <p:nvSpPr>
          <p:cNvPr id="7" name="Стрелка вниз 6"/>
          <p:cNvSpPr/>
          <p:nvPr/>
        </p:nvSpPr>
        <p:spPr bwMode="auto">
          <a:xfrm>
            <a:off x="4965031" y="3080085"/>
            <a:ext cx="272716" cy="4572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Tree>
    <p:extLst>
      <p:ext uri="{BB962C8B-B14F-4D97-AF65-F5344CB8AC3E}">
        <p14:creationId xmlns:p14="http://schemas.microsoft.com/office/powerpoint/2010/main" val="3022631645"/>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9"/>
          <p:cNvSpPr txBox="1">
            <a:spLocks noGrp="1"/>
          </p:cNvSpPr>
          <p:nvPr>
            <p:ph type="title"/>
          </p:nvPr>
        </p:nvSpPr>
        <p:spPr>
          <a:xfrm>
            <a:off x="3471520" y="-11"/>
            <a:ext cx="6434400" cy="847800"/>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Pipeline: морфология</a:t>
            </a:r>
            <a:endParaRPr sz="3800"/>
          </a:p>
        </p:txBody>
      </p:sp>
      <p:sp>
        <p:nvSpPr>
          <p:cNvPr id="495" name="Google Shape;495;p59"/>
          <p:cNvSpPr txBox="1">
            <a:spLocks noGrp="1"/>
          </p:cNvSpPr>
          <p:nvPr>
            <p:ph type="body" idx="1"/>
          </p:nvPr>
        </p:nvSpPr>
        <p:spPr>
          <a:xfrm>
            <a:off x="1992313" y="1557338"/>
            <a:ext cx="8018400" cy="4286400"/>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Autofit/>
          </a:bodyPr>
          <a:lstStyle/>
          <a:p>
            <a:pPr marL="342900" indent="0">
              <a:lnSpc>
                <a:spcPct val="115000"/>
              </a:lnSpc>
              <a:spcBef>
                <a:spcPts val="0"/>
              </a:spcBef>
              <a:buSzPts val="1100"/>
              <a:buNone/>
            </a:pPr>
            <a:r>
              <a:rPr lang="ru-RU" sz="2400" dirty="0">
                <a:solidFill>
                  <a:srgbClr val="000000"/>
                </a:solidFill>
                <a:latin typeface="+mj-lt"/>
                <a:ea typeface="Arial"/>
                <a:cs typeface="Arial"/>
                <a:sym typeface="Arial"/>
              </a:rPr>
              <a:t>&lt;</a:t>
            </a:r>
            <a:r>
              <a:rPr lang="ru-RU" sz="2400" dirty="0" err="1">
                <a:solidFill>
                  <a:srgbClr val="000000"/>
                </a:solidFill>
                <a:latin typeface="+mj-lt"/>
                <a:ea typeface="Arial"/>
                <a:cs typeface="Arial"/>
                <a:sym typeface="Arial"/>
              </a:rPr>
              <a:t>gr</a:t>
            </a:r>
            <a:r>
              <a:rPr lang="ru-RU" sz="2400" dirty="0">
                <a:solidFill>
                  <a:srgbClr val="000000"/>
                </a:solidFill>
                <a:latin typeface="+mj-lt"/>
                <a:ea typeface="Arial"/>
                <a:cs typeface="Arial"/>
                <a:sym typeface="Arial"/>
              </a:rPr>
              <a:t> </a:t>
            </a:r>
            <a:r>
              <a:rPr lang="ru-RU" sz="2400" dirty="0" err="1">
                <a:solidFill>
                  <a:srgbClr val="000000"/>
                </a:solidFill>
                <a:latin typeface="+mj-lt"/>
                <a:ea typeface="Arial"/>
                <a:cs typeface="Arial"/>
                <a:sym typeface="Arial"/>
              </a:rPr>
              <a:t>type</a:t>
            </a:r>
            <a:r>
              <a:rPr lang="ru-RU" sz="2400" dirty="0">
                <a:solidFill>
                  <a:srgbClr val="000000"/>
                </a:solidFill>
                <a:latin typeface="+mj-lt"/>
                <a:ea typeface="Arial"/>
                <a:cs typeface="Arial"/>
                <a:sym typeface="Arial"/>
              </a:rPr>
              <a:t>="ПГ" </a:t>
            </a:r>
            <a:r>
              <a:rPr lang="ru-RU" sz="2400" dirty="0" err="1">
                <a:solidFill>
                  <a:srgbClr val="000000"/>
                </a:solidFill>
                <a:latin typeface="+mj-lt"/>
                <a:ea typeface="Arial"/>
                <a:cs typeface="Arial"/>
                <a:sym typeface="Arial"/>
              </a:rPr>
              <a:t>mw</a:t>
            </a:r>
            <a:r>
              <a:rPr lang="ru-RU" sz="2400" dirty="0">
                <a:solidFill>
                  <a:srgbClr val="000000"/>
                </a:solidFill>
                <a:latin typeface="+mj-lt"/>
                <a:ea typeface="Arial"/>
                <a:cs typeface="Arial"/>
                <a:sym typeface="Arial"/>
              </a:rPr>
              <a:t>="4"&gt;</a:t>
            </a:r>
            <a:endParaRPr sz="2400"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dirty="0">
                <a:solidFill>
                  <a:srgbClr val="000000"/>
                </a:solidFill>
                <a:latin typeface="+mj-lt"/>
                <a:ea typeface="Arial"/>
                <a:cs typeface="Arial"/>
                <a:sym typeface="Arial"/>
              </a:rPr>
              <a:t>&lt;</a:t>
            </a:r>
            <a:r>
              <a:rPr lang="ru-RU" sz="2400" dirty="0" err="1">
                <a:solidFill>
                  <a:srgbClr val="000000"/>
                </a:solidFill>
                <a:latin typeface="+mj-lt"/>
                <a:ea typeface="Arial"/>
                <a:cs typeface="Arial"/>
                <a:sym typeface="Arial"/>
              </a:rPr>
              <a:t>ob</a:t>
            </a:r>
            <a:r>
              <a:rPr lang="ru-RU" sz="2400" dirty="0">
                <a:solidFill>
                  <a:srgbClr val="000000"/>
                </a:solidFill>
                <a:latin typeface="+mj-lt"/>
                <a:ea typeface="Arial"/>
                <a:cs typeface="Arial"/>
                <a:sym typeface="Arial"/>
              </a:rPr>
              <a:t>&gt; </a:t>
            </a:r>
            <a:r>
              <a:rPr lang="ru-RU" sz="2400" i="1" dirty="0">
                <a:solidFill>
                  <a:srgbClr val="000000"/>
                </a:solidFill>
                <a:latin typeface="+mj-lt"/>
                <a:ea typeface="Arial"/>
                <a:cs typeface="Arial"/>
                <a:sym typeface="Arial"/>
              </a:rPr>
              <a:t>с помощью </a:t>
            </a:r>
            <a:r>
              <a:rPr lang="ru-RU" sz="2400" dirty="0">
                <a:solidFill>
                  <a:srgbClr val="000000"/>
                </a:solidFill>
                <a:latin typeface="+mj-lt"/>
                <a:ea typeface="Arial"/>
                <a:cs typeface="Arial"/>
                <a:sym typeface="Arial"/>
              </a:rPr>
              <a:t>{</a:t>
            </a:r>
            <a:r>
              <a:rPr lang="ru-RU" sz="2400" b="1" dirty="0" err="1">
                <a:solidFill>
                  <a:srgbClr val="000000"/>
                </a:solidFill>
                <a:latin typeface="+mj-lt"/>
                <a:ea typeface="Arial"/>
                <a:cs typeface="Arial"/>
                <a:sym typeface="Arial"/>
              </a:rPr>
              <a:t>с_помощью</a:t>
            </a:r>
            <a:r>
              <a:rPr lang="ru-RU" sz="2400" dirty="0">
                <a:solidFill>
                  <a:srgbClr val="000000"/>
                </a:solidFill>
                <a:latin typeface="+mj-lt"/>
                <a:ea typeface="Arial"/>
                <a:cs typeface="Arial"/>
                <a:sym typeface="Arial"/>
              </a:rPr>
              <a:t>=ПРЕД}&lt;/</a:t>
            </a:r>
            <a:r>
              <a:rPr lang="ru-RU" sz="2400" dirty="0" err="1">
                <a:solidFill>
                  <a:srgbClr val="000000"/>
                </a:solidFill>
                <a:latin typeface="+mj-lt"/>
                <a:ea typeface="Arial"/>
                <a:cs typeface="Arial"/>
                <a:sym typeface="Arial"/>
              </a:rPr>
              <a:t>ob</a:t>
            </a:r>
            <a:r>
              <a:rPr lang="ru-RU" sz="2400" dirty="0">
                <a:solidFill>
                  <a:srgbClr val="000000"/>
                </a:solidFill>
                <a:latin typeface="+mj-lt"/>
                <a:ea typeface="Arial"/>
                <a:cs typeface="Arial"/>
                <a:sym typeface="Arial"/>
              </a:rPr>
              <a:t>&gt;</a:t>
            </a:r>
            <a:endParaRPr sz="2400"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dirty="0">
                <a:solidFill>
                  <a:srgbClr val="000000"/>
                </a:solidFill>
                <a:latin typeface="+mj-lt"/>
                <a:ea typeface="Arial"/>
                <a:cs typeface="Arial"/>
                <a:sym typeface="Arial"/>
              </a:rPr>
              <a:t>  &lt;</a:t>
            </a:r>
            <a:r>
              <a:rPr lang="ru-RU" sz="2400" dirty="0" err="1">
                <a:solidFill>
                  <a:srgbClr val="000000"/>
                </a:solidFill>
                <a:latin typeface="+mj-lt"/>
                <a:ea typeface="Arial"/>
                <a:cs typeface="Arial"/>
                <a:sym typeface="Arial"/>
              </a:rPr>
              <a:t>gr</a:t>
            </a:r>
            <a:r>
              <a:rPr lang="ru-RU" sz="2400" dirty="0">
                <a:solidFill>
                  <a:srgbClr val="000000"/>
                </a:solidFill>
                <a:latin typeface="+mj-lt"/>
                <a:ea typeface="Arial"/>
                <a:cs typeface="Arial"/>
                <a:sym typeface="Arial"/>
              </a:rPr>
              <a:t> </a:t>
            </a:r>
            <a:r>
              <a:rPr lang="ru-RU" sz="2400" dirty="0" err="1">
                <a:solidFill>
                  <a:srgbClr val="000000"/>
                </a:solidFill>
                <a:latin typeface="+mj-lt"/>
                <a:ea typeface="Arial"/>
                <a:cs typeface="Arial"/>
                <a:sym typeface="Arial"/>
              </a:rPr>
              <a:t>type</a:t>
            </a:r>
            <a:r>
              <a:rPr lang="ru-RU" sz="2400" dirty="0">
                <a:solidFill>
                  <a:srgbClr val="000000"/>
                </a:solidFill>
                <a:latin typeface="+mj-lt"/>
                <a:ea typeface="Arial"/>
                <a:cs typeface="Arial"/>
                <a:sym typeface="Arial"/>
              </a:rPr>
              <a:t>="</a:t>
            </a:r>
            <a:r>
              <a:rPr lang="ru-RU" sz="2400" dirty="0" err="1">
                <a:solidFill>
                  <a:srgbClr val="000000"/>
                </a:solidFill>
                <a:latin typeface="+mj-lt"/>
                <a:ea typeface="Arial"/>
                <a:cs typeface="Arial"/>
                <a:sym typeface="Arial"/>
              </a:rPr>
              <a:t>П+С"mw</a:t>
            </a:r>
            <a:r>
              <a:rPr lang="ru-RU" sz="2400" dirty="0">
                <a:solidFill>
                  <a:srgbClr val="000000"/>
                </a:solidFill>
                <a:latin typeface="+mj-lt"/>
                <a:ea typeface="Arial"/>
                <a:cs typeface="Arial"/>
                <a:sym typeface="Arial"/>
              </a:rPr>
              <a:t>="8"&gt; </a:t>
            </a:r>
            <a:endParaRPr sz="2400" dirty="0">
              <a:solidFill>
                <a:srgbClr val="000000"/>
              </a:solidFill>
              <a:latin typeface="+mj-lt"/>
              <a:ea typeface="Arial"/>
              <a:cs typeface="Arial"/>
              <a:sym typeface="Arial"/>
            </a:endParaRPr>
          </a:p>
          <a:p>
            <a:pPr marL="800100" indent="114300">
              <a:lnSpc>
                <a:spcPct val="115000"/>
              </a:lnSpc>
              <a:spcBef>
                <a:spcPts val="0"/>
              </a:spcBef>
              <a:buSzPts val="1100"/>
              <a:buNone/>
            </a:pPr>
            <a:r>
              <a:rPr lang="ru-RU" sz="2400" i="1" dirty="0">
                <a:solidFill>
                  <a:srgbClr val="000000"/>
                </a:solidFill>
                <a:latin typeface="+mj-lt"/>
                <a:ea typeface="Arial"/>
                <a:cs typeface="Arial"/>
                <a:sym typeface="Arial"/>
              </a:rPr>
              <a:t>рангового </a:t>
            </a:r>
            <a:r>
              <a:rPr lang="ru-RU" sz="2400" dirty="0">
                <a:solidFill>
                  <a:srgbClr val="000000"/>
                </a:solidFill>
                <a:latin typeface="+mj-lt"/>
                <a:ea typeface="Arial"/>
                <a:cs typeface="Arial"/>
                <a:sym typeface="Arial"/>
              </a:rPr>
              <a:t>{</a:t>
            </a:r>
            <a:r>
              <a:rPr lang="ru-RU" sz="2400" b="1" dirty="0">
                <a:solidFill>
                  <a:srgbClr val="000000"/>
                </a:solidFill>
                <a:latin typeface="+mj-lt"/>
                <a:ea typeface="Arial"/>
                <a:cs typeface="Arial"/>
                <a:sym typeface="Arial"/>
              </a:rPr>
              <a:t>ранговый</a:t>
            </a:r>
            <a:r>
              <a:rPr lang="ru-RU" sz="2400" dirty="0">
                <a:solidFill>
                  <a:srgbClr val="000000"/>
                </a:solidFill>
                <a:latin typeface="+mj-lt"/>
                <a:ea typeface="Arial"/>
                <a:cs typeface="Arial"/>
                <a:sym typeface="Arial"/>
              </a:rPr>
              <a:t>=П=</a:t>
            </a:r>
            <a:r>
              <a:rPr lang="ru-RU" sz="2400" dirty="0" err="1">
                <a:solidFill>
                  <a:srgbClr val="000000"/>
                </a:solidFill>
                <a:latin typeface="+mj-lt"/>
                <a:ea typeface="Arial"/>
                <a:cs typeface="Arial"/>
                <a:sym typeface="Arial"/>
              </a:rPr>
              <a:t>мр,ед,рд</a:t>
            </a:r>
            <a:r>
              <a:rPr lang="ru-RU" sz="2400" dirty="0">
                <a:solidFill>
                  <a:srgbClr val="000000"/>
                </a:solidFill>
                <a:latin typeface="+mj-lt"/>
                <a:ea typeface="Arial"/>
                <a:cs typeface="Arial"/>
                <a:sym typeface="Arial"/>
              </a:rPr>
              <a:t>}</a:t>
            </a:r>
            <a:endParaRPr sz="2400" dirty="0">
              <a:solidFill>
                <a:srgbClr val="000000"/>
              </a:solidFill>
              <a:latin typeface="+mj-lt"/>
              <a:ea typeface="Arial"/>
              <a:cs typeface="Arial"/>
              <a:sym typeface="Arial"/>
            </a:endParaRPr>
          </a:p>
          <a:p>
            <a:pPr marL="800100" indent="114300">
              <a:lnSpc>
                <a:spcPct val="115000"/>
              </a:lnSpc>
              <a:spcBef>
                <a:spcPts val="0"/>
              </a:spcBef>
              <a:buSzPts val="1100"/>
              <a:buNone/>
            </a:pPr>
            <a:r>
              <a:rPr lang="ru-RU" sz="2400" i="1" dirty="0">
                <a:solidFill>
                  <a:srgbClr val="000000"/>
                </a:solidFill>
                <a:latin typeface="+mj-lt"/>
                <a:ea typeface="Arial"/>
                <a:cs typeface="Arial"/>
                <a:sym typeface="Arial"/>
              </a:rPr>
              <a:t>дисперсионного </a:t>
            </a:r>
            <a:r>
              <a:rPr lang="ru-RU" sz="2400" dirty="0">
                <a:solidFill>
                  <a:srgbClr val="000000"/>
                </a:solidFill>
                <a:latin typeface="+mj-lt"/>
                <a:ea typeface="Arial"/>
                <a:cs typeface="Arial"/>
                <a:sym typeface="Arial"/>
              </a:rPr>
              <a:t>{</a:t>
            </a:r>
            <a:r>
              <a:rPr lang="ru-RU" sz="2400" b="1" dirty="0">
                <a:solidFill>
                  <a:srgbClr val="000000"/>
                </a:solidFill>
                <a:latin typeface="+mj-lt"/>
                <a:ea typeface="Arial"/>
                <a:cs typeface="Arial"/>
                <a:sym typeface="Arial"/>
              </a:rPr>
              <a:t>дисперсионный</a:t>
            </a:r>
            <a:r>
              <a:rPr lang="ru-RU" sz="2400" dirty="0">
                <a:solidFill>
                  <a:srgbClr val="000000"/>
                </a:solidFill>
                <a:latin typeface="+mj-lt"/>
                <a:ea typeface="Arial"/>
                <a:cs typeface="Arial"/>
                <a:sym typeface="Arial"/>
              </a:rPr>
              <a:t>=П=</a:t>
            </a:r>
            <a:r>
              <a:rPr lang="ru-RU" sz="2400" dirty="0" err="1">
                <a:solidFill>
                  <a:srgbClr val="000000"/>
                </a:solidFill>
                <a:latin typeface="+mj-lt"/>
                <a:ea typeface="Arial"/>
                <a:cs typeface="Arial"/>
                <a:sym typeface="Arial"/>
              </a:rPr>
              <a:t>мр,ед,рд</a:t>
            </a:r>
            <a:r>
              <a:rPr lang="ru-RU" sz="2400" dirty="0">
                <a:solidFill>
                  <a:srgbClr val="000000"/>
                </a:solidFill>
                <a:latin typeface="+mj-lt"/>
                <a:ea typeface="Arial"/>
                <a:cs typeface="Arial"/>
                <a:sym typeface="Arial"/>
              </a:rPr>
              <a:t>}</a:t>
            </a:r>
            <a:endParaRPr sz="2400" dirty="0">
              <a:solidFill>
                <a:srgbClr val="000000"/>
              </a:solidFill>
              <a:latin typeface="+mj-lt"/>
              <a:ea typeface="Arial"/>
              <a:cs typeface="Arial"/>
              <a:sym typeface="Arial"/>
            </a:endParaRPr>
          </a:p>
          <a:p>
            <a:pPr marL="800100" indent="114300">
              <a:lnSpc>
                <a:spcPct val="115000"/>
              </a:lnSpc>
              <a:spcBef>
                <a:spcPts val="0"/>
              </a:spcBef>
              <a:buSzPts val="1100"/>
              <a:buNone/>
            </a:pPr>
            <a:r>
              <a:rPr lang="ru-RU" sz="2400" i="1" dirty="0">
                <a:solidFill>
                  <a:srgbClr val="000000"/>
                </a:solidFill>
                <a:latin typeface="+mj-lt"/>
                <a:ea typeface="Arial"/>
                <a:cs typeface="Arial"/>
                <a:sym typeface="Arial"/>
              </a:rPr>
              <a:t>анализа </a:t>
            </a:r>
            <a:r>
              <a:rPr lang="ru-RU" sz="2400" dirty="0">
                <a:solidFill>
                  <a:srgbClr val="000000"/>
                </a:solidFill>
                <a:latin typeface="+mj-lt"/>
                <a:ea typeface="Arial"/>
                <a:cs typeface="Arial"/>
                <a:sym typeface="Arial"/>
              </a:rPr>
              <a:t>{</a:t>
            </a:r>
            <a:r>
              <a:rPr lang="ru-RU" sz="2400" b="1" dirty="0">
                <a:solidFill>
                  <a:srgbClr val="000000"/>
                </a:solidFill>
                <a:latin typeface="+mj-lt"/>
                <a:ea typeface="Arial"/>
                <a:cs typeface="Arial"/>
                <a:sym typeface="Arial"/>
              </a:rPr>
              <a:t>анализ</a:t>
            </a:r>
            <a:r>
              <a:rPr lang="ru-RU" sz="2400" dirty="0">
                <a:solidFill>
                  <a:srgbClr val="000000"/>
                </a:solidFill>
                <a:latin typeface="+mj-lt"/>
                <a:ea typeface="Arial"/>
                <a:cs typeface="Arial"/>
                <a:sym typeface="Arial"/>
              </a:rPr>
              <a:t>=</a:t>
            </a:r>
            <a:r>
              <a:rPr lang="ru-RU" sz="2400" dirty="0" err="1">
                <a:solidFill>
                  <a:srgbClr val="000000"/>
                </a:solidFill>
                <a:latin typeface="+mj-lt"/>
                <a:ea typeface="Arial"/>
                <a:cs typeface="Arial"/>
                <a:sym typeface="Arial"/>
              </a:rPr>
              <a:t>С,мр,но</a:t>
            </a:r>
            <a:r>
              <a:rPr lang="ru-RU" sz="2400" dirty="0">
                <a:solidFill>
                  <a:srgbClr val="000000"/>
                </a:solidFill>
                <a:latin typeface="+mj-lt"/>
                <a:ea typeface="Arial"/>
                <a:cs typeface="Arial"/>
                <a:sym typeface="Arial"/>
              </a:rPr>
              <a:t>=</a:t>
            </a:r>
            <a:r>
              <a:rPr lang="ru-RU" sz="2400" dirty="0" err="1">
                <a:solidFill>
                  <a:srgbClr val="000000"/>
                </a:solidFill>
                <a:latin typeface="+mj-lt"/>
                <a:ea typeface="Arial"/>
                <a:cs typeface="Arial"/>
                <a:sym typeface="Arial"/>
              </a:rPr>
              <a:t>ед,рд</a:t>
            </a:r>
            <a:r>
              <a:rPr lang="ru-RU" sz="2400" dirty="0">
                <a:solidFill>
                  <a:srgbClr val="000000"/>
                </a:solidFill>
                <a:latin typeface="+mj-lt"/>
                <a:ea typeface="Arial"/>
                <a:cs typeface="Arial"/>
                <a:sym typeface="Arial"/>
              </a:rPr>
              <a:t>}</a:t>
            </a:r>
            <a:endParaRPr sz="2400"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dirty="0">
                <a:solidFill>
                  <a:srgbClr val="000000"/>
                </a:solidFill>
                <a:latin typeface="+mj-lt"/>
                <a:ea typeface="Arial"/>
                <a:cs typeface="Arial"/>
                <a:sym typeface="Arial"/>
              </a:rPr>
              <a:t>  &lt;/</a:t>
            </a:r>
            <a:r>
              <a:rPr lang="ru-RU" sz="2400" dirty="0" err="1">
                <a:solidFill>
                  <a:srgbClr val="000000"/>
                </a:solidFill>
                <a:latin typeface="+mj-lt"/>
                <a:ea typeface="Arial"/>
                <a:cs typeface="Arial"/>
                <a:sym typeface="Arial"/>
              </a:rPr>
              <a:t>gr</a:t>
            </a:r>
            <a:r>
              <a:rPr lang="ru-RU" sz="2400" dirty="0">
                <a:solidFill>
                  <a:srgbClr val="000000"/>
                </a:solidFill>
                <a:latin typeface="+mj-lt"/>
                <a:ea typeface="Arial"/>
                <a:cs typeface="Arial"/>
                <a:sym typeface="Arial"/>
              </a:rPr>
              <a:t>&gt;</a:t>
            </a:r>
            <a:endParaRPr sz="2400"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dirty="0">
                <a:solidFill>
                  <a:srgbClr val="000000"/>
                </a:solidFill>
                <a:latin typeface="+mj-lt"/>
                <a:ea typeface="Arial"/>
                <a:cs typeface="Arial"/>
                <a:sym typeface="Arial"/>
              </a:rPr>
              <a:t>  &lt;/</a:t>
            </a:r>
            <a:r>
              <a:rPr lang="ru-RU" sz="2400" dirty="0" err="1">
                <a:solidFill>
                  <a:srgbClr val="000000"/>
                </a:solidFill>
                <a:latin typeface="+mj-lt"/>
                <a:ea typeface="Arial"/>
                <a:cs typeface="Arial"/>
                <a:sym typeface="Arial"/>
              </a:rPr>
              <a:t>gr</a:t>
            </a:r>
            <a:r>
              <a:rPr lang="ru-RU" sz="2400" dirty="0">
                <a:solidFill>
                  <a:srgbClr val="000000"/>
                </a:solidFill>
                <a:latin typeface="+mj-lt"/>
                <a:ea typeface="Arial"/>
                <a:cs typeface="Arial"/>
                <a:sym typeface="Arial"/>
              </a:rPr>
              <a:t>&gt;</a:t>
            </a:r>
            <a:endParaRPr sz="2400"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i="1" dirty="0">
                <a:solidFill>
                  <a:srgbClr val="000000"/>
                </a:solidFill>
                <a:latin typeface="+mj-lt"/>
                <a:ea typeface="Arial"/>
                <a:cs typeface="Arial"/>
                <a:sym typeface="Arial"/>
              </a:rPr>
              <a:t>(ANOVA) </a:t>
            </a:r>
            <a:endParaRPr sz="2400" i="1" dirty="0">
              <a:solidFill>
                <a:srgbClr val="000000"/>
              </a:solidFill>
              <a:latin typeface="+mj-lt"/>
              <a:ea typeface="Arial"/>
              <a:cs typeface="Arial"/>
              <a:sym typeface="Arial"/>
            </a:endParaRPr>
          </a:p>
          <a:p>
            <a:pPr marL="342900" indent="0">
              <a:lnSpc>
                <a:spcPct val="115000"/>
              </a:lnSpc>
              <a:spcBef>
                <a:spcPts val="0"/>
              </a:spcBef>
              <a:buSzPts val="1100"/>
              <a:buNone/>
            </a:pPr>
            <a:r>
              <a:rPr lang="ru-RU" sz="2400" i="1" dirty="0">
                <a:solidFill>
                  <a:srgbClr val="000000"/>
                </a:solidFill>
                <a:latin typeface="+mj-lt"/>
                <a:ea typeface="Arial"/>
                <a:cs typeface="Arial"/>
                <a:sym typeface="Arial"/>
              </a:rPr>
              <a:t>Фридмана </a:t>
            </a:r>
            <a:r>
              <a:rPr lang="ru-RU" sz="2400" dirty="0">
                <a:solidFill>
                  <a:srgbClr val="000000"/>
                </a:solidFill>
                <a:latin typeface="+mj-lt"/>
                <a:ea typeface="Arial"/>
                <a:cs typeface="Arial"/>
                <a:sym typeface="Arial"/>
              </a:rPr>
              <a:t>{</a:t>
            </a:r>
            <a:r>
              <a:rPr lang="ru-RU" sz="2400" b="1" dirty="0">
                <a:solidFill>
                  <a:srgbClr val="000000"/>
                </a:solidFill>
                <a:latin typeface="+mj-lt"/>
                <a:ea typeface="Arial"/>
                <a:cs typeface="Arial"/>
                <a:sym typeface="Arial"/>
              </a:rPr>
              <a:t>Фридман</a:t>
            </a:r>
            <a:r>
              <a:rPr lang="ru-RU" sz="2400" dirty="0">
                <a:solidFill>
                  <a:srgbClr val="000000"/>
                </a:solidFill>
                <a:latin typeface="+mj-lt"/>
                <a:ea typeface="Arial"/>
                <a:cs typeface="Arial"/>
                <a:sym typeface="Arial"/>
              </a:rPr>
              <a:t>=</a:t>
            </a:r>
            <a:r>
              <a:rPr lang="ru-RU" sz="2400" dirty="0" err="1">
                <a:solidFill>
                  <a:srgbClr val="000000"/>
                </a:solidFill>
                <a:latin typeface="+mj-lt"/>
                <a:ea typeface="Arial"/>
                <a:cs typeface="Arial"/>
                <a:sym typeface="Arial"/>
              </a:rPr>
              <a:t>С,фам,мр,од</a:t>
            </a:r>
            <a:r>
              <a:rPr lang="ru-RU" sz="2400" dirty="0">
                <a:solidFill>
                  <a:srgbClr val="000000"/>
                </a:solidFill>
                <a:latin typeface="+mj-lt"/>
                <a:ea typeface="Arial"/>
                <a:cs typeface="Arial"/>
                <a:sym typeface="Arial"/>
              </a:rPr>
              <a:t>=</a:t>
            </a:r>
            <a:r>
              <a:rPr lang="ru-RU" sz="2400" dirty="0" err="1">
                <a:solidFill>
                  <a:srgbClr val="000000"/>
                </a:solidFill>
                <a:latin typeface="+mj-lt"/>
                <a:ea typeface="Arial"/>
                <a:cs typeface="Arial"/>
                <a:sym typeface="Arial"/>
              </a:rPr>
              <a:t>ед,рд</a:t>
            </a:r>
            <a:r>
              <a:rPr lang="ru-RU" sz="2400" dirty="0">
                <a:solidFill>
                  <a:srgbClr val="000000"/>
                </a:solidFill>
                <a:latin typeface="+mj-lt"/>
                <a:ea typeface="Arial"/>
                <a:cs typeface="Arial"/>
                <a:sym typeface="Arial"/>
              </a:rPr>
              <a:t>}</a:t>
            </a:r>
            <a:endParaRPr sz="2400" dirty="0">
              <a:solidFill>
                <a:srgbClr val="000000"/>
              </a:solidFill>
              <a:latin typeface="+mj-lt"/>
              <a:ea typeface="Arial"/>
              <a:cs typeface="Arial"/>
              <a:sym typeface="Arial"/>
            </a:endParaRPr>
          </a:p>
          <a:p>
            <a:pPr marL="228600" indent="-50800">
              <a:spcBef>
                <a:spcPts val="0"/>
              </a:spcBef>
              <a:buNone/>
            </a:pPr>
            <a:endParaRPr dirty="0"/>
          </a:p>
        </p:txBody>
      </p:sp>
      <p:sp>
        <p:nvSpPr>
          <p:cNvPr id="497" name="Google Shape;497;p59"/>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30</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229795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0"/>
          <p:cNvSpPr txBox="1">
            <a:spLocks noGrp="1"/>
          </p:cNvSpPr>
          <p:nvPr>
            <p:ph type="title"/>
          </p:nvPr>
        </p:nvSpPr>
        <p:spPr>
          <a:xfrm>
            <a:off x="3471520" y="-11"/>
            <a:ext cx="6434400" cy="847800"/>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Pipeline: морфология</a:t>
            </a:r>
            <a:endParaRPr sz="3800"/>
          </a:p>
        </p:txBody>
      </p:sp>
      <p:sp>
        <p:nvSpPr>
          <p:cNvPr id="503" name="Google Shape;503;p60"/>
          <p:cNvSpPr txBox="1">
            <a:spLocks noGrp="1"/>
          </p:cNvSpPr>
          <p:nvPr>
            <p:ph type="body" idx="1"/>
          </p:nvPr>
        </p:nvSpPr>
        <p:spPr>
          <a:xfrm>
            <a:off x="1631425" y="1557350"/>
            <a:ext cx="9036600" cy="4732800"/>
          </a:xfrm>
          <a:prstGeom prst="rect">
            <a:avLst/>
          </a:prstGeom>
          <a:noFill/>
          <a:ln w="9525" cap="flat" cmpd="sng">
            <a:solidFill>
              <a:schemeClr val="dk1"/>
            </a:solidFill>
            <a:prstDash val="solid"/>
            <a:round/>
            <a:headEnd type="none" w="sm" len="sm"/>
            <a:tailEnd type="none" w="sm" len="sm"/>
          </a:ln>
        </p:spPr>
        <p:txBody>
          <a:bodyPr spcFirstLastPara="1" vert="horz" wrap="square" lIns="91425" tIns="45700" rIns="91425" bIns="45700" rtlCol="0" anchor="t" anchorCtr="0">
            <a:noAutofit/>
          </a:bodyPr>
          <a:lstStyle/>
          <a:p>
            <a:pPr marL="228600" indent="-50800">
              <a:lnSpc>
                <a:spcPct val="100000"/>
              </a:lnSpc>
              <a:spcBef>
                <a:spcPts val="0"/>
              </a:spcBef>
              <a:buNone/>
            </a:pPr>
            <a:r>
              <a:rPr lang="ru-RU" sz="2000">
                <a:highlight>
                  <a:srgbClr val="F8F8F8"/>
                </a:highlight>
                <a:latin typeface="Courier New"/>
                <a:ea typeface="Courier New"/>
                <a:cs typeface="Courier New"/>
                <a:sym typeface="Courier New"/>
              </a:rPr>
              <a:t>1    Då     då     ADV   AB                    _</a:t>
            </a:r>
            <a:endParaRPr sz="2000">
              <a:highlight>
                <a:srgbClr val="F8F8F8"/>
              </a:highlight>
              <a:latin typeface="Courier New"/>
              <a:ea typeface="Courier New"/>
              <a:cs typeface="Courier New"/>
              <a:sym typeface="Courier New"/>
            </a:endParaRPr>
          </a:p>
          <a:p>
            <a:pPr marL="228600" indent="-50800">
              <a:lnSpc>
                <a:spcPct val="100000"/>
              </a:lnSpc>
              <a:spcBef>
                <a:spcPts val="0"/>
              </a:spcBef>
              <a:buNone/>
            </a:pPr>
            <a:r>
              <a:rPr lang="ru-RU" sz="2000">
                <a:highlight>
                  <a:srgbClr val="F8F8F8"/>
                </a:highlight>
                <a:latin typeface="Courier New"/>
                <a:ea typeface="Courier New"/>
                <a:cs typeface="Courier New"/>
                <a:sym typeface="Courier New"/>
              </a:rPr>
              <a:t>2    var    vara   VERB  VB.PRET.ACT           Tense=Past|Voice=Act</a:t>
            </a:r>
            <a:endParaRPr sz="2000">
              <a:highlight>
                <a:srgbClr val="F8F8F8"/>
              </a:highlight>
              <a:latin typeface="Courier New"/>
              <a:ea typeface="Courier New"/>
              <a:cs typeface="Courier New"/>
              <a:sym typeface="Courier New"/>
            </a:endParaRPr>
          </a:p>
          <a:p>
            <a:pPr marL="228600" indent="-50800">
              <a:lnSpc>
                <a:spcPct val="100000"/>
              </a:lnSpc>
              <a:spcBef>
                <a:spcPts val="0"/>
              </a:spcBef>
              <a:buNone/>
            </a:pPr>
            <a:r>
              <a:rPr lang="ru-RU" sz="2000">
                <a:highlight>
                  <a:srgbClr val="F8F8F8"/>
                </a:highlight>
                <a:latin typeface="Courier New"/>
                <a:ea typeface="Courier New"/>
                <a:cs typeface="Courier New"/>
                <a:sym typeface="Courier New"/>
              </a:rPr>
              <a:t>3    han     han    PRON PN.UTR.SIN.DEF.NOM    Case=Nom|Definite=Def|Gender=Com|Number=Sing</a:t>
            </a:r>
            <a:endParaRPr sz="2000">
              <a:highlight>
                <a:srgbClr val="F8F8F8"/>
              </a:highlight>
              <a:latin typeface="Courier New"/>
              <a:ea typeface="Courier New"/>
              <a:cs typeface="Courier New"/>
              <a:sym typeface="Courier New"/>
            </a:endParaRPr>
          </a:p>
          <a:p>
            <a:pPr marL="228600" indent="-50800">
              <a:lnSpc>
                <a:spcPct val="100000"/>
              </a:lnSpc>
              <a:spcBef>
                <a:spcPts val="0"/>
              </a:spcBef>
              <a:buNone/>
            </a:pPr>
            <a:r>
              <a:rPr lang="ru-RU" sz="2000">
                <a:highlight>
                  <a:srgbClr val="F8F8F8"/>
                </a:highlight>
                <a:latin typeface="Courier New"/>
                <a:ea typeface="Courier New"/>
                <a:cs typeface="Courier New"/>
                <a:sym typeface="Courier New"/>
              </a:rPr>
              <a:t>4    elva    elva  NUM  	RG.NOM   Case=Nom|NumType=Card</a:t>
            </a:r>
            <a:endParaRPr sz="2000">
              <a:highlight>
                <a:srgbClr val="F8F8F8"/>
              </a:highlight>
              <a:latin typeface="Courier New"/>
              <a:ea typeface="Courier New"/>
              <a:cs typeface="Courier New"/>
              <a:sym typeface="Courier New"/>
            </a:endParaRPr>
          </a:p>
          <a:p>
            <a:pPr marL="228600" indent="-50800">
              <a:lnSpc>
                <a:spcPct val="100000"/>
              </a:lnSpc>
              <a:spcBef>
                <a:spcPts val="0"/>
              </a:spcBef>
              <a:buNone/>
            </a:pPr>
            <a:r>
              <a:rPr lang="ru-RU" sz="2000">
                <a:highlight>
                  <a:srgbClr val="F8F8F8"/>
                </a:highlight>
                <a:latin typeface="Courier New"/>
                <a:ea typeface="Courier New"/>
                <a:cs typeface="Courier New"/>
                <a:sym typeface="Courier New"/>
              </a:rPr>
              <a:t>5    år      år    NOUN	NN.NEU.PLU.IND.NOM    Case=Nom|Definite=Ind|Gender=Neut|Number=Plur</a:t>
            </a:r>
            <a:endParaRPr sz="2000">
              <a:highlight>
                <a:srgbClr val="F8F8F8"/>
              </a:highlight>
              <a:latin typeface="Courier New"/>
              <a:ea typeface="Courier New"/>
              <a:cs typeface="Courier New"/>
              <a:sym typeface="Courier New"/>
            </a:endParaRPr>
          </a:p>
          <a:p>
            <a:pPr marL="101600" marR="101600" indent="0">
              <a:lnSpc>
                <a:spcPct val="100000"/>
              </a:lnSpc>
              <a:spcBef>
                <a:spcPts val="0"/>
              </a:spcBef>
              <a:buSzPts val="1100"/>
              <a:buNone/>
            </a:pPr>
            <a:r>
              <a:rPr lang="ru-RU" sz="2000">
                <a:highlight>
                  <a:srgbClr val="F8F8F8"/>
                </a:highlight>
                <a:latin typeface="Courier New"/>
                <a:ea typeface="Courier New"/>
                <a:cs typeface="Courier New"/>
                <a:sym typeface="Courier New"/>
              </a:rPr>
              <a:t>6    .       .      PUNCT    DL.MAD                _</a:t>
            </a:r>
            <a:endParaRPr sz="2000">
              <a:highlight>
                <a:srgbClr val="F8F8F8"/>
              </a:highlight>
              <a:latin typeface="Courier New"/>
              <a:ea typeface="Courier New"/>
              <a:cs typeface="Courier New"/>
              <a:sym typeface="Courier New"/>
            </a:endParaRPr>
          </a:p>
          <a:p>
            <a:pPr marL="228600" indent="-50800">
              <a:spcBef>
                <a:spcPts val="0"/>
              </a:spcBef>
              <a:buNone/>
            </a:pPr>
            <a:endParaRPr sz="2400">
              <a:solidFill>
                <a:srgbClr val="000000"/>
              </a:solidFill>
              <a:latin typeface="Arial"/>
              <a:ea typeface="Arial"/>
              <a:cs typeface="Arial"/>
              <a:sym typeface="Arial"/>
            </a:endParaRPr>
          </a:p>
        </p:txBody>
      </p:sp>
      <p:sp>
        <p:nvSpPr>
          <p:cNvPr id="505" name="Google Shape;505;p60"/>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31</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1921443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1"/>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Lingpipe: уровни анализа</a:t>
            </a:r>
            <a:endParaRPr sz="3420"/>
          </a:p>
        </p:txBody>
      </p:sp>
      <p:sp>
        <p:nvSpPr>
          <p:cNvPr id="512" name="Google Shape;512;p61"/>
          <p:cNvSpPr txBox="1">
            <a:spLocks noGrp="1"/>
          </p:cNvSpPr>
          <p:nvPr>
            <p:ph type="body" idx="1"/>
          </p:nvPr>
        </p:nvSpPr>
        <p:spPr>
          <a:xfrm>
            <a:off x="473242" y="1244517"/>
            <a:ext cx="11237495"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600"/>
              </a:spcBef>
              <a:buNone/>
            </a:pPr>
            <a:r>
              <a:rPr lang="ru-RU" b="1" dirty="0">
                <a:latin typeface="+mj-lt"/>
              </a:rPr>
              <a:t>Последовательность этапов анализа, соответствующая уровням языка:</a:t>
            </a:r>
            <a:endParaRPr dirty="0">
              <a:latin typeface="+mj-lt"/>
            </a:endParaRPr>
          </a:p>
          <a:p>
            <a:pPr marL="228600" indent="-254000">
              <a:lnSpc>
                <a:spcPct val="100000"/>
              </a:lnSpc>
              <a:spcBef>
                <a:spcPts val="600"/>
              </a:spcBef>
              <a:buSzPts val="2400"/>
            </a:pPr>
            <a:r>
              <a:rPr lang="ru-RU" dirty="0" smtClean="0">
                <a:latin typeface="+mj-lt"/>
              </a:rPr>
              <a:t>Морфологический </a:t>
            </a:r>
            <a:r>
              <a:rPr lang="ru-RU" dirty="0">
                <a:latin typeface="+mj-lt"/>
              </a:rPr>
              <a:t>анализ: </a:t>
            </a:r>
            <a:endParaRPr dirty="0">
              <a:latin typeface="+mj-lt"/>
            </a:endParaRPr>
          </a:p>
          <a:p>
            <a:pPr marL="685800" lvl="1" indent="-228600">
              <a:lnSpc>
                <a:spcPct val="100000"/>
              </a:lnSpc>
              <a:spcBef>
                <a:spcPts val="600"/>
              </a:spcBef>
            </a:pPr>
            <a:r>
              <a:rPr lang="ru-RU" sz="2800" dirty="0">
                <a:latin typeface="+mj-lt"/>
              </a:rPr>
              <a:t>Нормализация:</a:t>
            </a:r>
            <a:endParaRPr sz="2800" dirty="0">
              <a:latin typeface="+mj-lt"/>
            </a:endParaRPr>
          </a:p>
          <a:p>
            <a:pPr marL="1143000" lvl="2" indent="-254000">
              <a:lnSpc>
                <a:spcPct val="100000"/>
              </a:lnSpc>
              <a:spcBef>
                <a:spcPts val="600"/>
              </a:spcBef>
              <a:buSzPts val="2400"/>
            </a:pPr>
            <a:r>
              <a:rPr lang="ru-RU" sz="2800" dirty="0" err="1">
                <a:latin typeface="+mj-lt"/>
              </a:rPr>
              <a:t>лемматизация</a:t>
            </a:r>
            <a:endParaRPr sz="2800" dirty="0">
              <a:latin typeface="+mj-lt"/>
            </a:endParaRPr>
          </a:p>
          <a:p>
            <a:pPr marL="1143000" lvl="2" indent="-254000">
              <a:lnSpc>
                <a:spcPct val="100000"/>
              </a:lnSpc>
              <a:spcBef>
                <a:spcPts val="600"/>
              </a:spcBef>
              <a:buSzPts val="2400"/>
            </a:pPr>
            <a:r>
              <a:rPr lang="ru-RU" sz="2800" dirty="0" err="1">
                <a:latin typeface="+mj-lt"/>
              </a:rPr>
              <a:t>стемминг</a:t>
            </a:r>
            <a:endParaRPr sz="2800" dirty="0">
              <a:latin typeface="+mj-lt"/>
            </a:endParaRPr>
          </a:p>
          <a:p>
            <a:pPr marL="685800" lvl="1" indent="-228600">
              <a:lnSpc>
                <a:spcPct val="100000"/>
              </a:lnSpc>
              <a:spcBef>
                <a:spcPts val="600"/>
              </a:spcBef>
            </a:pPr>
            <a:r>
              <a:rPr lang="ru-RU" sz="2800" dirty="0">
                <a:latin typeface="+mj-lt"/>
              </a:rPr>
              <a:t>Лексико-грамматическая аннотация:</a:t>
            </a:r>
            <a:endParaRPr sz="2800" dirty="0">
              <a:latin typeface="+mj-lt"/>
            </a:endParaRPr>
          </a:p>
          <a:p>
            <a:pPr marL="1143000" lvl="2" indent="-254000">
              <a:lnSpc>
                <a:spcPct val="100000"/>
              </a:lnSpc>
              <a:spcBef>
                <a:spcPts val="600"/>
              </a:spcBef>
              <a:buSzPts val="2400"/>
            </a:pPr>
            <a:r>
              <a:rPr lang="ru-RU" sz="2800" dirty="0">
                <a:latin typeface="+mj-lt"/>
              </a:rPr>
              <a:t>определение грамматических характеристик лексем, </a:t>
            </a:r>
            <a:r>
              <a:rPr lang="ru-RU" sz="2800" dirty="0" err="1">
                <a:latin typeface="+mj-lt"/>
              </a:rPr>
              <a:t>pos-tagging</a:t>
            </a:r>
            <a:endParaRPr sz="2800" dirty="0">
              <a:latin typeface="+mj-lt"/>
            </a:endParaRPr>
          </a:p>
          <a:p>
            <a:pPr marL="685800" lvl="1" indent="-228600">
              <a:lnSpc>
                <a:spcPct val="100000"/>
              </a:lnSpc>
              <a:spcBef>
                <a:spcPts val="600"/>
              </a:spcBef>
            </a:pPr>
            <a:r>
              <a:rPr lang="ru-RU" sz="2800" dirty="0" err="1">
                <a:latin typeface="+mj-lt"/>
              </a:rPr>
              <a:t>Дизамбигуация</a:t>
            </a:r>
            <a:r>
              <a:rPr lang="ru-RU" sz="2800" dirty="0">
                <a:latin typeface="+mj-lt"/>
              </a:rPr>
              <a:t> (</a:t>
            </a:r>
            <a:r>
              <a:rPr lang="ru-RU" sz="2800" dirty="0" err="1">
                <a:latin typeface="+mj-lt"/>
              </a:rPr>
              <a:t>pos-tagging</a:t>
            </a:r>
            <a:r>
              <a:rPr lang="ru-RU" sz="2800" dirty="0">
                <a:latin typeface="+mj-lt"/>
              </a:rPr>
              <a:t>)</a:t>
            </a:r>
            <a:endParaRPr sz="2800" dirty="0">
              <a:latin typeface="+mj-lt"/>
            </a:endParaRPr>
          </a:p>
          <a:p>
            <a:pPr marL="685800" lvl="1" indent="-228600">
              <a:lnSpc>
                <a:spcPct val="100000"/>
              </a:lnSpc>
              <a:spcBef>
                <a:spcPts val="600"/>
              </a:spcBef>
            </a:pPr>
            <a:r>
              <a:rPr lang="ru-RU" sz="2800" dirty="0">
                <a:latin typeface="+mj-lt"/>
              </a:rPr>
              <a:t>Морфологический </a:t>
            </a:r>
            <a:r>
              <a:rPr lang="ru-RU" sz="2800" dirty="0" err="1">
                <a:latin typeface="+mj-lt"/>
              </a:rPr>
              <a:t>парсинг</a:t>
            </a:r>
            <a:r>
              <a:rPr lang="ru-RU" sz="2800" dirty="0">
                <a:latin typeface="+mj-lt"/>
              </a:rPr>
              <a:t> (например, автоматический </a:t>
            </a:r>
            <a:r>
              <a:rPr lang="ru-RU" sz="2800" dirty="0" err="1">
                <a:latin typeface="+mj-lt"/>
              </a:rPr>
              <a:t>стемминг</a:t>
            </a:r>
            <a:r>
              <a:rPr lang="ru-RU" sz="2800" dirty="0">
                <a:latin typeface="+mj-lt"/>
              </a:rPr>
              <a:t> для незнакомого языка)</a:t>
            </a:r>
            <a:endParaRPr sz="2800" dirty="0">
              <a:latin typeface="+mj-lt"/>
            </a:endParaRPr>
          </a:p>
          <a:p>
            <a:pPr marL="228600" indent="-101600">
              <a:lnSpc>
                <a:spcPct val="100000"/>
              </a:lnSpc>
              <a:spcBef>
                <a:spcPts val="600"/>
              </a:spcBef>
              <a:buSzPts val="2000"/>
              <a:buNone/>
            </a:pPr>
            <a:endParaRPr dirty="0"/>
          </a:p>
          <a:p>
            <a:pPr marL="228600" indent="-101600">
              <a:lnSpc>
                <a:spcPct val="100000"/>
              </a:lnSpc>
              <a:spcBef>
                <a:spcPts val="600"/>
              </a:spcBef>
              <a:buSzPts val="2000"/>
              <a:buNone/>
            </a:pPr>
            <a:endParaRPr dirty="0"/>
          </a:p>
          <a:p>
            <a:pPr marL="228600" indent="-101600">
              <a:lnSpc>
                <a:spcPct val="80000"/>
              </a:lnSpc>
              <a:buSzPts val="2000"/>
              <a:buNone/>
            </a:pPr>
            <a:endParaRPr sz="2000" dirty="0"/>
          </a:p>
        </p:txBody>
      </p:sp>
      <p:sp>
        <p:nvSpPr>
          <p:cNvPr id="514" name="Google Shape;514;p61"/>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32</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15079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2"/>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r>
              <a:rPr lang="ru-RU"/>
              <a:t>NLP Pipeline: синтаксис</a:t>
            </a:r>
            <a:endParaRPr/>
          </a:p>
        </p:txBody>
      </p:sp>
      <p:sp>
        <p:nvSpPr>
          <p:cNvPr id="522" name="Google Shape;522;p62"/>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50800">
              <a:spcBef>
                <a:spcPts val="0"/>
              </a:spcBef>
              <a:buNone/>
            </a:pPr>
            <a:endParaRPr/>
          </a:p>
        </p:txBody>
      </p:sp>
      <p:sp>
        <p:nvSpPr>
          <p:cNvPr id="524" name="Google Shape;524;p62"/>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33</a:t>
            </a:fld>
            <a:endParaRPr sz="1800">
              <a:solidFill>
                <a:schemeClr val="dk1"/>
              </a:solidFill>
              <a:latin typeface="Calibri"/>
              <a:ea typeface="Calibri"/>
              <a:cs typeface="Calibri"/>
              <a:sym typeface="Calibri"/>
            </a:endParaRPr>
          </a:p>
        </p:txBody>
      </p:sp>
      <p:pic>
        <p:nvPicPr>
          <p:cNvPr id="525" name="Google Shape;525;p62"/>
          <p:cNvPicPr preferRelativeResize="0"/>
          <p:nvPr/>
        </p:nvPicPr>
        <p:blipFill rotWithShape="1">
          <a:blip r:embed="rId3">
            <a:alphaModFix/>
          </a:blip>
          <a:srcRect/>
          <a:stretch/>
        </p:blipFill>
        <p:spPr>
          <a:xfrm>
            <a:off x="1631504" y="1195893"/>
            <a:ext cx="9036496" cy="5160458"/>
          </a:xfrm>
          <a:prstGeom prst="rect">
            <a:avLst/>
          </a:prstGeom>
          <a:noFill/>
          <a:ln>
            <a:noFill/>
          </a:ln>
        </p:spPr>
      </p:pic>
      <p:sp>
        <p:nvSpPr>
          <p:cNvPr id="526" name="Google Shape;526;p62"/>
          <p:cNvSpPr/>
          <p:nvPr/>
        </p:nvSpPr>
        <p:spPr>
          <a:xfrm>
            <a:off x="3143672" y="5921786"/>
            <a:ext cx="5112568" cy="369332"/>
          </a:xfrm>
          <a:prstGeom prst="rect">
            <a:avLst/>
          </a:prstGeom>
          <a:noFill/>
          <a:ln>
            <a:noFill/>
          </a:ln>
        </p:spPr>
        <p:txBody>
          <a:bodyPr spcFirstLastPara="1" wrap="square" lIns="91425" tIns="45700" rIns="91425" bIns="45700" anchor="t" anchorCtr="0">
            <a:noAutofit/>
          </a:bodyPr>
          <a:lstStyle/>
          <a:p>
            <a:r>
              <a:rPr lang="ru-RU">
                <a:solidFill>
                  <a:schemeClr val="dk1"/>
                </a:solidFill>
                <a:latin typeface="Calibri"/>
                <a:ea typeface="Calibri"/>
                <a:cs typeface="Calibri"/>
                <a:sym typeface="Calibri"/>
              </a:rPr>
              <a:t>http://www.connexor.com/nlplib/?q=demo/syntax</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2888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3"/>
          <p:cNvSpPr txBox="1">
            <a:spLocks noGrp="1"/>
          </p:cNvSpPr>
          <p:nvPr>
            <p:ph type="title"/>
          </p:nvPr>
        </p:nvSpPr>
        <p:spPr>
          <a:xfrm>
            <a:off x="3046000" y="177325"/>
            <a:ext cx="7386300" cy="847800"/>
          </a:xfrm>
          <a:prstGeom prst="rect">
            <a:avLst/>
          </a:prstGeom>
          <a:noFill/>
          <a:ln>
            <a:noFill/>
          </a:ln>
        </p:spPr>
        <p:txBody>
          <a:bodyPr spcFirstLastPara="1" vert="horz" wrap="square" lIns="91425" tIns="45700" rIns="91425" bIns="45700" rtlCol="0" anchor="t" anchorCtr="0">
            <a:noAutofit/>
          </a:bodyPr>
          <a:lstStyle/>
          <a:p>
            <a:r>
              <a:rPr lang="ru-RU" sz="3200"/>
              <a:t>NLP Pipeline: морфология + синтаксис</a:t>
            </a:r>
            <a:endParaRPr sz="3200"/>
          </a:p>
        </p:txBody>
      </p:sp>
      <p:sp>
        <p:nvSpPr>
          <p:cNvPr id="532" name="Google Shape;532;p63"/>
          <p:cNvSpPr txBox="1">
            <a:spLocks noGrp="1"/>
          </p:cNvSpPr>
          <p:nvPr>
            <p:ph type="body" idx="1"/>
          </p:nvPr>
        </p:nvSpPr>
        <p:spPr>
          <a:xfrm>
            <a:off x="1974400" y="1350650"/>
            <a:ext cx="8018400" cy="47823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rgbClr val="008000"/>
              </a:buClr>
              <a:buSzPts val="1125"/>
              <a:buNone/>
            </a:pPr>
            <a:r>
              <a:rPr lang="ru-RU" sz="1125" b="1">
                <a:solidFill>
                  <a:srgbClr val="008000"/>
                </a:solidFill>
                <a:latin typeface="Arial"/>
                <a:ea typeface="Arial"/>
                <a:cs typeface="Arial"/>
                <a:sym typeface="Arial"/>
              </a:rPr>
              <a:t>[</a:t>
            </a:r>
            <a:r>
              <a:rPr lang="ru-RU" sz="2000">
                <a:solidFill>
                  <a:srgbClr val="008000"/>
                </a:solidFill>
                <a:latin typeface="Arial"/>
                <a:ea typeface="Arial"/>
                <a:cs typeface="Arial"/>
                <a:sym typeface="Arial"/>
              </a:rPr>
              <a:t>america-s] ADJ POS @&gt;N #1-&gt;4</a:t>
            </a:r>
            <a:r>
              <a:rPr lang="ru-RU" sz="2000" baseline="-25000">
                <a:solidFill>
                  <a:srgbClr val="000000"/>
                </a:solidFill>
                <a:latin typeface="Arial"/>
                <a:ea typeface="Arial"/>
                <a:cs typeface="Arial"/>
                <a:sym typeface="Arial"/>
              </a:rPr>
              <a:t>&gt;N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8000"/>
              </a:buClr>
              <a:buSzPts val="1125"/>
              <a:buNone/>
            </a:pPr>
            <a:r>
              <a:rPr lang="ru-RU" sz="2000">
                <a:solidFill>
                  <a:srgbClr val="008000"/>
                </a:solidFill>
                <a:latin typeface="Arial"/>
                <a:ea typeface="Arial"/>
                <a:cs typeface="Arial"/>
                <a:sym typeface="Arial"/>
              </a:rPr>
              <a:t>[true] ADJ POS @&gt;N #2-&gt;4</a:t>
            </a:r>
            <a:r>
              <a:rPr lang="ru-RU" sz="2000" baseline="-25000">
                <a:solidFill>
                  <a:srgbClr val="000000"/>
                </a:solidFill>
                <a:latin typeface="Arial"/>
                <a:ea typeface="Arial"/>
                <a:cs typeface="Arial"/>
                <a:sym typeface="Arial"/>
              </a:rPr>
              <a:t>&gt;N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[founding] N S NOM @&gt;N #3-&gt;4</a:t>
            </a:r>
            <a:r>
              <a:rPr lang="ru-RU" sz="2000" baseline="-25000">
                <a:solidFill>
                  <a:srgbClr val="000000"/>
                </a:solidFill>
                <a:latin typeface="Arial"/>
                <a:ea typeface="Arial"/>
                <a:cs typeface="Arial"/>
                <a:sym typeface="Arial"/>
              </a:rPr>
              <a:t>&gt;N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[father] N S NOM @SUBJ&gt; #4-&gt;7</a:t>
            </a:r>
            <a:r>
              <a:rPr lang="ru-RU" sz="2000" baseline="-25000">
                <a:solidFill>
                  <a:srgbClr val="000000"/>
                </a:solidFill>
                <a:latin typeface="Arial"/>
                <a:ea typeface="Arial"/>
                <a:cs typeface="Arial"/>
                <a:sym typeface="Arial"/>
              </a:rPr>
              <a:t>SUBJ&gt;</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00"/>
              </a:buClr>
              <a:buSzPts val="1125"/>
              <a:buNone/>
            </a:pPr>
            <a:r>
              <a:rPr lang="ru-RU" sz="2000">
                <a:solidFill>
                  <a:srgbClr val="000000"/>
                </a:solidFill>
                <a:latin typeface="Arial"/>
                <a:ea typeface="Arial"/>
                <a:cs typeface="Arial"/>
                <a:sym typeface="Arial"/>
              </a:rPr>
              <a:t>[,] PU @PU #5-&gt;0</a:t>
            </a:r>
            <a:r>
              <a:rPr lang="ru-RU" sz="2000" baseline="-25000">
                <a:solidFill>
                  <a:srgbClr val="000000"/>
                </a:solidFill>
                <a:latin typeface="Arial"/>
                <a:ea typeface="Arial"/>
                <a:cs typeface="Arial"/>
                <a:sym typeface="Arial"/>
              </a:rPr>
              <a:t>PU</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[George=Washington] N S NOM @SUBJ&gt; [George=Washington] N S NOM @SUBJ&gt; #6-&gt;4</a:t>
            </a:r>
            <a:r>
              <a:rPr lang="ru-RU" sz="2000" baseline="-25000">
                <a:solidFill>
                  <a:srgbClr val="000000"/>
                </a:solidFill>
                <a:latin typeface="Arial"/>
                <a:ea typeface="Arial"/>
                <a:cs typeface="Arial"/>
                <a:sym typeface="Arial"/>
              </a:rPr>
              <a:t>SUBJ&gt; [George=Washington]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FF0000"/>
              </a:buClr>
              <a:buSzPts val="1125"/>
              <a:buNone/>
            </a:pPr>
            <a:r>
              <a:rPr lang="ru-RU" sz="2000">
                <a:solidFill>
                  <a:srgbClr val="FF0000"/>
                </a:solidFill>
                <a:latin typeface="Arial"/>
                <a:ea typeface="Arial"/>
                <a:cs typeface="Arial"/>
                <a:sym typeface="Arial"/>
              </a:rPr>
              <a:t>[set] V IMPF @FS-STA #7-&gt;0</a:t>
            </a:r>
            <a:r>
              <a:rPr lang="ru-RU" sz="2000" baseline="-25000">
                <a:solidFill>
                  <a:srgbClr val="000000"/>
                </a:solidFill>
                <a:latin typeface="Arial"/>
                <a:ea typeface="Arial"/>
                <a:cs typeface="Arial"/>
                <a:sym typeface="Arial"/>
              </a:rPr>
              <a:t>FS-STA</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7CFC00"/>
              </a:buClr>
              <a:buSzPts val="1125"/>
              <a:buNone/>
            </a:pPr>
            <a:r>
              <a:rPr lang="ru-RU" sz="2000">
                <a:solidFill>
                  <a:srgbClr val="7CFC00"/>
                </a:solidFill>
                <a:latin typeface="Arial"/>
                <a:ea typeface="Arial"/>
                <a:cs typeface="Arial"/>
                <a:sym typeface="Arial"/>
              </a:rPr>
              <a:t>[the] ART S/P @&gt;N #8-&gt;9</a:t>
            </a:r>
            <a:r>
              <a:rPr lang="ru-RU" sz="2000" baseline="-25000">
                <a:solidFill>
                  <a:srgbClr val="000000"/>
                </a:solidFill>
                <a:latin typeface="Arial"/>
                <a:ea typeface="Arial"/>
                <a:cs typeface="Arial"/>
                <a:sym typeface="Arial"/>
              </a:rPr>
              <a:t>&gt;N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[precedent] N S NOM @7</a:t>
            </a:r>
            <a:r>
              <a:rPr lang="ru-RU" sz="2000" baseline="-25000">
                <a:solidFill>
                  <a:srgbClr val="000000"/>
                </a:solidFill>
                <a:latin typeface="Arial"/>
                <a:ea typeface="Arial"/>
                <a:cs typeface="Arial"/>
                <a:sym typeface="Arial"/>
              </a:rPr>
              <a:t>&lt;ACC</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A52A2A"/>
              </a:buClr>
              <a:buSzPts val="1125"/>
              <a:buNone/>
            </a:pPr>
            <a:r>
              <a:rPr lang="ru-RU" sz="2000">
                <a:solidFill>
                  <a:srgbClr val="A52A2A"/>
                </a:solidFill>
                <a:latin typeface="Arial"/>
                <a:ea typeface="Arial"/>
                <a:cs typeface="Arial"/>
                <a:sym typeface="Arial"/>
              </a:rPr>
              <a:t>[for] PRP @ADVL&gt; #10-&gt;22</a:t>
            </a:r>
            <a:r>
              <a:rPr lang="ru-RU" sz="2000" baseline="-25000">
                <a:solidFill>
                  <a:srgbClr val="000000"/>
                </a:solidFill>
                <a:latin typeface="Arial"/>
                <a:ea typeface="Arial"/>
                <a:cs typeface="Arial"/>
                <a:sym typeface="Arial"/>
              </a:rPr>
              <a:t>ADVL&gt;</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[what] INDP S/P @P&lt; #11-&gt;10</a:t>
            </a:r>
            <a:r>
              <a:rPr lang="ru-RU" sz="2000" baseline="-25000">
                <a:solidFill>
                  <a:srgbClr val="000000"/>
                </a:solidFill>
                <a:latin typeface="Arial"/>
                <a:ea typeface="Arial"/>
                <a:cs typeface="Arial"/>
                <a:sym typeface="Arial"/>
              </a:rPr>
              <a:t>P&lt;</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9400D3"/>
              </a:buClr>
              <a:buSzPts val="1125"/>
              <a:buNone/>
            </a:pPr>
            <a:r>
              <a:rPr lang="ru-RU" sz="2000">
                <a:solidFill>
                  <a:srgbClr val="9400D3"/>
                </a:solidFill>
                <a:latin typeface="Arial"/>
                <a:ea typeface="Arial"/>
                <a:cs typeface="Arial"/>
                <a:sym typeface="Arial"/>
              </a:rPr>
              <a:t>[we] PERS GEN 1P @&gt;N #12-&gt;13</a:t>
            </a:r>
            <a:r>
              <a:rPr lang="ru-RU" sz="2000" baseline="-25000">
                <a:solidFill>
                  <a:srgbClr val="000000"/>
                </a:solidFill>
                <a:latin typeface="Arial"/>
                <a:ea typeface="Arial"/>
                <a:cs typeface="Arial"/>
                <a:sym typeface="Arial"/>
              </a:rPr>
              <a:t>&gt;N</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0000FF"/>
              </a:buClr>
              <a:buSzPts val="1125"/>
              <a:buNone/>
            </a:pPr>
            <a:r>
              <a:rPr lang="ru-RU" sz="2000">
                <a:solidFill>
                  <a:srgbClr val="0000FF"/>
                </a:solidFill>
                <a:latin typeface="Arial"/>
                <a:ea typeface="Arial"/>
                <a:cs typeface="Arial"/>
                <a:sym typeface="Arial"/>
              </a:rPr>
              <a:t>[country] N S NOM @SUBJ&gt; #13-&gt;21</a:t>
            </a:r>
            <a:r>
              <a:rPr lang="ru-RU" sz="2000" baseline="-25000">
                <a:solidFill>
                  <a:srgbClr val="000000"/>
                </a:solidFill>
                <a:latin typeface="Arial"/>
                <a:ea typeface="Arial"/>
                <a:cs typeface="Arial"/>
                <a:sym typeface="Arial"/>
              </a:rPr>
              <a:t>SUBJ&gt;</a:t>
            </a:r>
            <a:r>
              <a:rPr lang="ru-RU" sz="2000">
                <a:solidFill>
                  <a:srgbClr val="000000"/>
                </a:solidFill>
                <a:latin typeface="Arial"/>
                <a:ea typeface="Arial"/>
                <a:cs typeface="Arial"/>
                <a:sym typeface="Arial"/>
              </a:rPr>
              <a:t> </a:t>
            </a:r>
            <a:endParaRPr sz="2000"/>
          </a:p>
          <a:p>
            <a:pPr marL="0" indent="0">
              <a:lnSpc>
                <a:spcPct val="100000"/>
              </a:lnSpc>
              <a:spcBef>
                <a:spcPts val="0"/>
              </a:spcBef>
              <a:buClr>
                <a:srgbClr val="808080"/>
              </a:buClr>
              <a:buSzPts val="1125"/>
              <a:buNone/>
            </a:pPr>
            <a:r>
              <a:rPr lang="ru-RU" sz="2000">
                <a:solidFill>
                  <a:srgbClr val="808080"/>
                </a:solidFill>
                <a:latin typeface="Arial"/>
                <a:ea typeface="Arial"/>
                <a:cs typeface="Arial"/>
                <a:sym typeface="Arial"/>
              </a:rPr>
              <a:t>[and] KC @CO #14-&gt;13</a:t>
            </a:r>
            <a:r>
              <a:rPr lang="ru-RU" sz="2000" baseline="-25000">
                <a:solidFill>
                  <a:srgbClr val="000000"/>
                </a:solidFill>
                <a:latin typeface="Arial"/>
                <a:ea typeface="Arial"/>
                <a:cs typeface="Arial"/>
                <a:sym typeface="Arial"/>
              </a:rPr>
              <a:t>CO</a:t>
            </a:r>
            <a:r>
              <a:rPr lang="ru-RU" sz="2000">
                <a:solidFill>
                  <a:srgbClr val="000000"/>
                </a:solidFill>
                <a:latin typeface="Arial"/>
                <a:ea typeface="Arial"/>
                <a:cs typeface="Arial"/>
                <a:sym typeface="Arial"/>
              </a:rPr>
              <a:t> </a:t>
            </a:r>
            <a:endParaRPr sz="1750"/>
          </a:p>
        </p:txBody>
      </p:sp>
      <p:sp>
        <p:nvSpPr>
          <p:cNvPr id="534" name="Google Shape;534;p63"/>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34</a:t>
            </a:fld>
            <a:endParaRPr sz="1800">
              <a:solidFill>
                <a:schemeClr val="dk1"/>
              </a:solidFill>
              <a:latin typeface="Calibri"/>
              <a:ea typeface="Calibri"/>
              <a:cs typeface="Calibri"/>
              <a:sym typeface="Calibri"/>
            </a:endParaRPr>
          </a:p>
        </p:txBody>
      </p:sp>
      <p:sp>
        <p:nvSpPr>
          <p:cNvPr id="536" name="Google Shape;536;p63"/>
          <p:cNvSpPr/>
          <p:nvPr/>
        </p:nvSpPr>
        <p:spPr>
          <a:xfrm>
            <a:off x="1524001" y="-323165"/>
            <a:ext cx="184731" cy="646331"/>
          </a:xfrm>
          <a:prstGeom prst="rect">
            <a:avLst/>
          </a:prstGeom>
          <a:noFill/>
          <a:ln>
            <a:noFill/>
          </a:ln>
        </p:spPr>
        <p:txBody>
          <a:bodyPr spcFirstLastPara="1" wrap="square" lIns="91425" tIns="45700" rIns="91425" bIns="45700" anchor="ctr" anchorCtr="0">
            <a:noAutofit/>
          </a:bodyPr>
          <a:lstStyle/>
          <a:p>
            <a:pPr>
              <a:buClr>
                <a:schemeClr val="dk1"/>
              </a:buClr>
              <a:buSzPts val="1800"/>
            </a:pPr>
            <a:endParaRPr>
              <a:solidFill>
                <a:schemeClr val="dk1"/>
              </a:solidFill>
              <a:latin typeface="Arial"/>
              <a:ea typeface="Arial"/>
              <a:cs typeface="Arial"/>
              <a:sym typeface="Arial"/>
            </a:endParaRPr>
          </a:p>
          <a:p>
            <a:pPr>
              <a:buClr>
                <a:schemeClr val="dk1"/>
              </a:buClr>
              <a:buSzPts val="1800"/>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3675739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4"/>
          <p:cNvSpPr txBox="1">
            <a:spLocks noGrp="1"/>
          </p:cNvSpPr>
          <p:nvPr>
            <p:ph type="title"/>
          </p:nvPr>
        </p:nvSpPr>
        <p:spPr>
          <a:xfrm>
            <a:off x="3046000" y="177325"/>
            <a:ext cx="7386300" cy="847800"/>
          </a:xfrm>
          <a:prstGeom prst="rect">
            <a:avLst/>
          </a:prstGeom>
          <a:noFill/>
          <a:ln>
            <a:noFill/>
          </a:ln>
        </p:spPr>
        <p:txBody>
          <a:bodyPr spcFirstLastPara="1" vert="horz" wrap="square" lIns="91425" tIns="45700" rIns="91425" bIns="45700" rtlCol="0" anchor="t" anchorCtr="0">
            <a:noAutofit/>
          </a:bodyPr>
          <a:lstStyle/>
          <a:p>
            <a:r>
              <a:rPr lang="ru-RU" sz="3200"/>
              <a:t>NLP Pipeline: морфология + синтаксис</a:t>
            </a:r>
            <a:endParaRPr sz="3200"/>
          </a:p>
          <a:p>
            <a:r>
              <a:rPr lang="ru-RU" sz="3200"/>
              <a:t>CONLL-U</a:t>
            </a:r>
            <a:endParaRPr sz="3200"/>
          </a:p>
        </p:txBody>
      </p:sp>
      <p:sp>
        <p:nvSpPr>
          <p:cNvPr id="542" name="Google Shape;542;p64"/>
          <p:cNvSpPr txBox="1">
            <a:spLocks noGrp="1"/>
          </p:cNvSpPr>
          <p:nvPr>
            <p:ph type="body" idx="1"/>
          </p:nvPr>
        </p:nvSpPr>
        <p:spPr>
          <a:xfrm>
            <a:off x="1602600" y="1834338"/>
            <a:ext cx="8303400" cy="3712800"/>
          </a:xfrm>
          <a:prstGeom prst="rect">
            <a:avLst/>
          </a:prstGeom>
          <a:noFill/>
          <a:ln>
            <a:noFill/>
          </a:ln>
        </p:spPr>
        <p:txBody>
          <a:bodyPr spcFirstLastPara="1" vert="horz" wrap="square" lIns="91425" tIns="45700" rIns="91425" bIns="45700" rtlCol="0" anchor="t" anchorCtr="0">
            <a:noAutofit/>
          </a:bodyPr>
          <a:lstStyle/>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1 </a:t>
            </a:r>
            <a:r>
              <a:rPr lang="ru-RU" sz="1800" dirty="0" err="1">
                <a:highlight>
                  <a:srgbClr val="F8F8F8"/>
                </a:highlight>
                <a:latin typeface="Courier New"/>
                <a:ea typeface="Courier New"/>
                <a:cs typeface="Courier New"/>
                <a:sym typeface="Courier New"/>
              </a:rPr>
              <a:t>They</a:t>
            </a:r>
            <a:r>
              <a:rPr lang="ru-RU" sz="1800" dirty="0">
                <a:highlight>
                  <a:srgbClr val="F8F8F8"/>
                </a:highlight>
                <a:latin typeface="Courier New"/>
                <a:ea typeface="Courier New"/>
                <a:cs typeface="Courier New"/>
                <a:sym typeface="Courier New"/>
              </a:rPr>
              <a:t> </a:t>
            </a:r>
            <a:r>
              <a:rPr lang="ru-RU" sz="1800" dirty="0" err="1">
                <a:highlight>
                  <a:srgbClr val="F8F8F8"/>
                </a:highlight>
                <a:latin typeface="Courier New"/>
                <a:ea typeface="Courier New"/>
                <a:cs typeface="Courier New"/>
                <a:sym typeface="Courier New"/>
              </a:rPr>
              <a:t>they</a:t>
            </a:r>
            <a:r>
              <a:rPr lang="ru-RU" sz="1800" dirty="0">
                <a:highlight>
                  <a:srgbClr val="F8F8F8"/>
                </a:highlight>
                <a:latin typeface="Courier New"/>
                <a:ea typeface="Courier New"/>
                <a:cs typeface="Courier New"/>
                <a:sym typeface="Courier New"/>
              </a:rPr>
              <a:t> PRON PRP </a:t>
            </a:r>
            <a:r>
              <a:rPr lang="ru-RU" sz="1400" dirty="0" err="1">
                <a:highlight>
                  <a:srgbClr val="F8F8F8"/>
                </a:highlight>
                <a:latin typeface="Courier New"/>
                <a:ea typeface="Courier New"/>
                <a:cs typeface="Courier New"/>
                <a:sym typeface="Courier New"/>
              </a:rPr>
              <a:t>Case</a:t>
            </a:r>
            <a:r>
              <a:rPr lang="ru-RU" sz="1400" dirty="0">
                <a:highlight>
                  <a:srgbClr val="F8F8F8"/>
                </a:highlight>
                <a:latin typeface="Courier New"/>
                <a:ea typeface="Courier New"/>
                <a:cs typeface="Courier New"/>
                <a:sym typeface="Courier New"/>
              </a:rPr>
              <a:t>=</a:t>
            </a:r>
            <a:r>
              <a:rPr lang="ru-RU" sz="1400" dirty="0" err="1">
                <a:highlight>
                  <a:srgbClr val="F8F8F8"/>
                </a:highlight>
                <a:latin typeface="Courier New"/>
                <a:ea typeface="Courier New"/>
                <a:cs typeface="Courier New"/>
                <a:sym typeface="Courier New"/>
              </a:rPr>
              <a:t>Nom|Numb</a:t>
            </a:r>
            <a:r>
              <a:rPr lang="ru-RU" sz="1400" dirty="0">
                <a:highlight>
                  <a:srgbClr val="F8F8F8"/>
                </a:highlight>
                <a:latin typeface="Courier New"/>
                <a:ea typeface="Courier New"/>
                <a:cs typeface="Courier New"/>
                <a:sym typeface="Courier New"/>
              </a:rPr>
              <a:t>=</a:t>
            </a:r>
            <a:r>
              <a:rPr lang="ru-RU" sz="1400" dirty="0" err="1">
                <a:highlight>
                  <a:srgbClr val="F8F8F8"/>
                </a:highlight>
                <a:latin typeface="Courier New"/>
                <a:ea typeface="Courier New"/>
                <a:cs typeface="Courier New"/>
                <a:sym typeface="Courier New"/>
              </a:rPr>
              <a:t>Plur</a:t>
            </a:r>
            <a:r>
              <a:rPr lang="ru-RU" sz="1800" dirty="0">
                <a:highlight>
                  <a:srgbClr val="F8F8F8"/>
                </a:highlight>
                <a:latin typeface="Courier New"/>
                <a:ea typeface="Courier New"/>
                <a:cs typeface="Courier New"/>
                <a:sym typeface="Courier New"/>
              </a:rPr>
              <a:t>      2 </a:t>
            </a:r>
            <a:r>
              <a:rPr lang="ru-RU" sz="1800" dirty="0" err="1">
                <a:highlight>
                  <a:srgbClr val="F8F8F8"/>
                </a:highlight>
                <a:latin typeface="Courier New"/>
                <a:ea typeface="Courier New"/>
                <a:cs typeface="Courier New"/>
                <a:sym typeface="Courier New"/>
              </a:rPr>
              <a:t>nsubj</a:t>
            </a:r>
            <a:r>
              <a:rPr lang="ru-RU" sz="1800" dirty="0">
                <a:highlight>
                  <a:srgbClr val="F8F8F8"/>
                </a:highlight>
                <a:latin typeface="Courier New"/>
                <a:ea typeface="Courier New"/>
                <a:cs typeface="Courier New"/>
                <a:sym typeface="Courier New"/>
              </a:rPr>
              <a:t> 2:nsubj|4:nsubj</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2 </a:t>
            </a:r>
            <a:r>
              <a:rPr lang="ru-RU" sz="1800" dirty="0" err="1">
                <a:highlight>
                  <a:srgbClr val="F8F8F8"/>
                </a:highlight>
                <a:latin typeface="Courier New"/>
                <a:ea typeface="Courier New"/>
                <a:cs typeface="Courier New"/>
                <a:sym typeface="Courier New"/>
              </a:rPr>
              <a:t>buy</a:t>
            </a:r>
            <a:r>
              <a:rPr lang="ru-RU" sz="1800" dirty="0">
                <a:highlight>
                  <a:srgbClr val="F8F8F8"/>
                </a:highlight>
                <a:latin typeface="Courier New"/>
                <a:ea typeface="Courier New"/>
                <a:cs typeface="Courier New"/>
                <a:sym typeface="Courier New"/>
              </a:rPr>
              <a:t>  </a:t>
            </a:r>
            <a:r>
              <a:rPr lang="ru-RU" sz="1800" dirty="0" err="1">
                <a:highlight>
                  <a:srgbClr val="F8F8F8"/>
                </a:highlight>
                <a:latin typeface="Courier New"/>
                <a:ea typeface="Courier New"/>
                <a:cs typeface="Courier New"/>
                <a:sym typeface="Courier New"/>
              </a:rPr>
              <a:t>buy</a:t>
            </a:r>
            <a:r>
              <a:rPr lang="ru-RU" sz="1800" dirty="0">
                <a:highlight>
                  <a:srgbClr val="F8F8F8"/>
                </a:highlight>
                <a:latin typeface="Courier New"/>
                <a:ea typeface="Courier New"/>
                <a:cs typeface="Courier New"/>
                <a:sym typeface="Courier New"/>
              </a:rPr>
              <a:t>  VERB VBP </a:t>
            </a:r>
            <a:r>
              <a:rPr lang="ru-RU" sz="1400" dirty="0" err="1">
                <a:highlight>
                  <a:srgbClr val="F8F8F8"/>
                </a:highlight>
                <a:latin typeface="Courier New"/>
                <a:ea typeface="Courier New"/>
                <a:cs typeface="Courier New"/>
                <a:sym typeface="Courier New"/>
              </a:rPr>
              <a:t>Numb</a:t>
            </a:r>
            <a:r>
              <a:rPr lang="ru-RU" sz="1400" dirty="0">
                <a:highlight>
                  <a:srgbClr val="F8F8F8"/>
                </a:highlight>
                <a:latin typeface="Courier New"/>
                <a:ea typeface="Courier New"/>
                <a:cs typeface="Courier New"/>
                <a:sym typeface="Courier New"/>
              </a:rPr>
              <a:t>=</a:t>
            </a:r>
            <a:r>
              <a:rPr lang="ru-RU" sz="1400" dirty="0" err="1">
                <a:highlight>
                  <a:srgbClr val="F8F8F8"/>
                </a:highlight>
                <a:latin typeface="Courier New"/>
                <a:ea typeface="Courier New"/>
                <a:cs typeface="Courier New"/>
                <a:sym typeface="Courier New"/>
              </a:rPr>
              <a:t>Plur|Pers</a:t>
            </a:r>
            <a:r>
              <a:rPr lang="ru-RU" sz="1400" dirty="0">
                <a:highlight>
                  <a:srgbClr val="F8F8F8"/>
                </a:highlight>
                <a:latin typeface="Courier New"/>
                <a:ea typeface="Courier New"/>
                <a:cs typeface="Courier New"/>
                <a:sym typeface="Courier New"/>
              </a:rPr>
              <a:t>=3|T=</a:t>
            </a:r>
            <a:r>
              <a:rPr lang="ru-RU" sz="1400" dirty="0" err="1">
                <a:highlight>
                  <a:srgbClr val="F8F8F8"/>
                </a:highlight>
                <a:latin typeface="Courier New"/>
                <a:ea typeface="Courier New"/>
                <a:cs typeface="Courier New"/>
                <a:sym typeface="Courier New"/>
              </a:rPr>
              <a:t>Pres</a:t>
            </a:r>
            <a:r>
              <a:rPr lang="ru-RU" sz="1800" dirty="0">
                <a:highlight>
                  <a:srgbClr val="F8F8F8"/>
                </a:highlight>
                <a:latin typeface="Courier New"/>
                <a:ea typeface="Courier New"/>
                <a:cs typeface="Courier New"/>
                <a:sym typeface="Courier New"/>
              </a:rPr>
              <a:t>  0 </a:t>
            </a:r>
            <a:r>
              <a:rPr lang="ru-RU" sz="1800" dirty="0" err="1">
                <a:highlight>
                  <a:srgbClr val="F8F8F8"/>
                </a:highlight>
                <a:latin typeface="Courier New"/>
                <a:ea typeface="Courier New"/>
                <a:cs typeface="Courier New"/>
                <a:sym typeface="Courier New"/>
              </a:rPr>
              <a:t>root</a:t>
            </a:r>
            <a:r>
              <a:rPr lang="ru-RU" sz="1800" dirty="0">
                <a:highlight>
                  <a:srgbClr val="F8F8F8"/>
                </a:highlight>
                <a:latin typeface="Courier New"/>
                <a:ea typeface="Courier New"/>
                <a:cs typeface="Courier New"/>
                <a:sym typeface="Courier New"/>
              </a:rPr>
              <a:t>  0:root</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3 </a:t>
            </a:r>
            <a:r>
              <a:rPr lang="ru-RU" sz="1800" dirty="0" err="1">
                <a:highlight>
                  <a:srgbClr val="F8F8F8"/>
                </a:highlight>
                <a:latin typeface="Courier New"/>
                <a:ea typeface="Courier New"/>
                <a:cs typeface="Courier New"/>
                <a:sym typeface="Courier New"/>
              </a:rPr>
              <a:t>and</a:t>
            </a:r>
            <a:r>
              <a:rPr lang="ru-RU" sz="1800" dirty="0">
                <a:highlight>
                  <a:srgbClr val="F8F8F8"/>
                </a:highlight>
                <a:latin typeface="Courier New"/>
                <a:ea typeface="Courier New"/>
                <a:cs typeface="Courier New"/>
                <a:sym typeface="Courier New"/>
              </a:rPr>
              <a:t>   </a:t>
            </a:r>
            <a:r>
              <a:rPr lang="ru-RU" sz="1800" dirty="0" err="1">
                <a:highlight>
                  <a:srgbClr val="F8F8F8"/>
                </a:highlight>
                <a:latin typeface="Courier New"/>
                <a:ea typeface="Courier New"/>
                <a:cs typeface="Courier New"/>
                <a:sym typeface="Courier New"/>
              </a:rPr>
              <a:t>and</a:t>
            </a:r>
            <a:r>
              <a:rPr lang="ru-RU" sz="1800" dirty="0">
                <a:highlight>
                  <a:srgbClr val="F8F8F8"/>
                </a:highlight>
                <a:latin typeface="Courier New"/>
                <a:ea typeface="Courier New"/>
                <a:cs typeface="Courier New"/>
                <a:sym typeface="Courier New"/>
              </a:rPr>
              <a:t>  CONJ CC  _                  4 </a:t>
            </a:r>
            <a:r>
              <a:rPr lang="ru-RU" sz="1800" dirty="0" err="1">
                <a:highlight>
                  <a:srgbClr val="F8F8F8"/>
                </a:highlight>
                <a:latin typeface="Courier New"/>
                <a:ea typeface="Courier New"/>
                <a:cs typeface="Courier New"/>
                <a:sym typeface="Courier New"/>
              </a:rPr>
              <a:t>cc</a:t>
            </a:r>
            <a:r>
              <a:rPr lang="ru-RU" sz="1800" dirty="0">
                <a:highlight>
                  <a:srgbClr val="F8F8F8"/>
                </a:highlight>
                <a:latin typeface="Courier New"/>
                <a:ea typeface="Courier New"/>
                <a:cs typeface="Courier New"/>
                <a:sym typeface="Courier New"/>
              </a:rPr>
              <a:t>    4:cc</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4 </a:t>
            </a:r>
            <a:r>
              <a:rPr lang="ru-RU" sz="1800" dirty="0" err="1">
                <a:highlight>
                  <a:srgbClr val="F8F8F8"/>
                </a:highlight>
                <a:latin typeface="Courier New"/>
                <a:ea typeface="Courier New"/>
                <a:cs typeface="Courier New"/>
                <a:sym typeface="Courier New"/>
              </a:rPr>
              <a:t>sell</a:t>
            </a:r>
            <a:r>
              <a:rPr lang="ru-RU" sz="1800" dirty="0">
                <a:highlight>
                  <a:srgbClr val="F8F8F8"/>
                </a:highlight>
                <a:latin typeface="Courier New"/>
                <a:ea typeface="Courier New"/>
                <a:cs typeface="Courier New"/>
                <a:sym typeface="Courier New"/>
              </a:rPr>
              <a:t>  </a:t>
            </a:r>
            <a:r>
              <a:rPr lang="ru-RU" sz="1800" dirty="0" err="1">
                <a:highlight>
                  <a:srgbClr val="F8F8F8"/>
                </a:highlight>
                <a:latin typeface="Courier New"/>
                <a:ea typeface="Courier New"/>
                <a:cs typeface="Courier New"/>
                <a:sym typeface="Courier New"/>
              </a:rPr>
              <a:t>sell</a:t>
            </a:r>
            <a:r>
              <a:rPr lang="ru-RU" sz="1800" dirty="0">
                <a:highlight>
                  <a:srgbClr val="F8F8F8"/>
                </a:highlight>
                <a:latin typeface="Courier New"/>
                <a:ea typeface="Courier New"/>
                <a:cs typeface="Courier New"/>
                <a:sym typeface="Courier New"/>
              </a:rPr>
              <a:t> VERB VBP </a:t>
            </a:r>
            <a:r>
              <a:rPr lang="ru-RU" sz="1400" dirty="0" err="1">
                <a:highlight>
                  <a:srgbClr val="F8F8F8"/>
                </a:highlight>
                <a:latin typeface="Courier New"/>
                <a:ea typeface="Courier New"/>
                <a:cs typeface="Courier New"/>
                <a:sym typeface="Courier New"/>
              </a:rPr>
              <a:t>Numb</a:t>
            </a:r>
            <a:r>
              <a:rPr lang="ru-RU" sz="1400" dirty="0">
                <a:highlight>
                  <a:srgbClr val="F8F8F8"/>
                </a:highlight>
                <a:latin typeface="Courier New"/>
                <a:ea typeface="Courier New"/>
                <a:cs typeface="Courier New"/>
                <a:sym typeface="Courier New"/>
              </a:rPr>
              <a:t>=</a:t>
            </a:r>
            <a:r>
              <a:rPr lang="ru-RU" sz="1400" dirty="0" err="1">
                <a:highlight>
                  <a:srgbClr val="F8F8F8"/>
                </a:highlight>
                <a:latin typeface="Courier New"/>
                <a:ea typeface="Courier New"/>
                <a:cs typeface="Courier New"/>
                <a:sym typeface="Courier New"/>
              </a:rPr>
              <a:t>Plur|Pers</a:t>
            </a:r>
            <a:r>
              <a:rPr lang="ru-RU" sz="1400" dirty="0">
                <a:highlight>
                  <a:srgbClr val="F8F8F8"/>
                </a:highlight>
                <a:latin typeface="Courier New"/>
                <a:ea typeface="Courier New"/>
                <a:cs typeface="Courier New"/>
                <a:sym typeface="Courier New"/>
              </a:rPr>
              <a:t>=3|T=</a:t>
            </a:r>
            <a:r>
              <a:rPr lang="ru-RU" sz="1400" dirty="0" err="1">
                <a:highlight>
                  <a:srgbClr val="F8F8F8"/>
                </a:highlight>
                <a:latin typeface="Courier New"/>
                <a:ea typeface="Courier New"/>
                <a:cs typeface="Courier New"/>
                <a:sym typeface="Courier New"/>
              </a:rPr>
              <a:t>Pres</a:t>
            </a:r>
            <a:r>
              <a:rPr lang="ru-RU" sz="1800" dirty="0">
                <a:highlight>
                  <a:srgbClr val="F8F8F8"/>
                </a:highlight>
                <a:latin typeface="Courier New"/>
                <a:ea typeface="Courier New"/>
                <a:cs typeface="Courier New"/>
                <a:sym typeface="Courier New"/>
              </a:rPr>
              <a:t> 2 </a:t>
            </a:r>
            <a:r>
              <a:rPr lang="ru-RU" sz="1800" dirty="0" err="1">
                <a:highlight>
                  <a:srgbClr val="F8F8F8"/>
                </a:highlight>
                <a:latin typeface="Courier New"/>
                <a:ea typeface="Courier New"/>
                <a:cs typeface="Courier New"/>
                <a:sym typeface="Courier New"/>
              </a:rPr>
              <a:t>conj</a:t>
            </a:r>
            <a:r>
              <a:rPr lang="ru-RU" sz="1800" dirty="0">
                <a:highlight>
                  <a:srgbClr val="F8F8F8"/>
                </a:highlight>
                <a:latin typeface="Courier New"/>
                <a:ea typeface="Courier New"/>
                <a:cs typeface="Courier New"/>
                <a:sym typeface="Courier New"/>
              </a:rPr>
              <a:t>  0:root|2:conj</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5 </a:t>
            </a:r>
            <a:r>
              <a:rPr lang="ru-RU" sz="1800" dirty="0" err="1">
                <a:highlight>
                  <a:srgbClr val="F8F8F8"/>
                </a:highlight>
                <a:latin typeface="Courier New"/>
                <a:ea typeface="Courier New"/>
                <a:cs typeface="Courier New"/>
                <a:sym typeface="Courier New"/>
              </a:rPr>
              <a:t>books</a:t>
            </a:r>
            <a:r>
              <a:rPr lang="ru-RU" sz="1800" dirty="0">
                <a:highlight>
                  <a:srgbClr val="F8F8F8"/>
                </a:highlight>
                <a:latin typeface="Courier New"/>
                <a:ea typeface="Courier New"/>
                <a:cs typeface="Courier New"/>
                <a:sym typeface="Courier New"/>
              </a:rPr>
              <a:t> </a:t>
            </a:r>
            <a:r>
              <a:rPr lang="ru-RU" sz="1800" dirty="0" err="1">
                <a:highlight>
                  <a:srgbClr val="F8F8F8"/>
                </a:highlight>
                <a:latin typeface="Courier New"/>
                <a:ea typeface="Courier New"/>
                <a:cs typeface="Courier New"/>
                <a:sym typeface="Courier New"/>
              </a:rPr>
              <a:t>book</a:t>
            </a:r>
            <a:r>
              <a:rPr lang="ru-RU" sz="1800" dirty="0">
                <a:highlight>
                  <a:srgbClr val="F8F8F8"/>
                </a:highlight>
                <a:latin typeface="Courier New"/>
                <a:ea typeface="Courier New"/>
                <a:cs typeface="Courier New"/>
                <a:sym typeface="Courier New"/>
              </a:rPr>
              <a:t> NOUN NNS </a:t>
            </a:r>
            <a:r>
              <a:rPr lang="ru-RU" sz="1400" dirty="0" err="1">
                <a:highlight>
                  <a:srgbClr val="F8F8F8"/>
                </a:highlight>
                <a:latin typeface="Courier New"/>
                <a:ea typeface="Courier New"/>
                <a:cs typeface="Courier New"/>
                <a:sym typeface="Courier New"/>
              </a:rPr>
              <a:t>Numb</a:t>
            </a:r>
            <a:r>
              <a:rPr lang="ru-RU" sz="1400" dirty="0">
                <a:highlight>
                  <a:srgbClr val="F8F8F8"/>
                </a:highlight>
                <a:latin typeface="Courier New"/>
                <a:ea typeface="Courier New"/>
                <a:cs typeface="Courier New"/>
                <a:sym typeface="Courier New"/>
              </a:rPr>
              <a:t>=</a:t>
            </a:r>
            <a:r>
              <a:rPr lang="ru-RU" sz="1400" dirty="0" err="1">
                <a:highlight>
                  <a:srgbClr val="F8F8F8"/>
                </a:highlight>
                <a:latin typeface="Courier New"/>
                <a:ea typeface="Courier New"/>
                <a:cs typeface="Courier New"/>
                <a:sym typeface="Courier New"/>
              </a:rPr>
              <a:t>Plur</a:t>
            </a:r>
            <a:r>
              <a:rPr lang="ru-RU" sz="1800" dirty="0">
                <a:highlight>
                  <a:srgbClr val="F8F8F8"/>
                </a:highlight>
                <a:latin typeface="Courier New"/>
                <a:ea typeface="Courier New"/>
                <a:cs typeface="Courier New"/>
                <a:sym typeface="Courier New"/>
              </a:rPr>
              <a:t>            2 </a:t>
            </a:r>
            <a:r>
              <a:rPr lang="ru-RU" sz="1800" dirty="0" err="1">
                <a:highlight>
                  <a:srgbClr val="F8F8F8"/>
                </a:highlight>
                <a:latin typeface="Courier New"/>
                <a:ea typeface="Courier New"/>
                <a:cs typeface="Courier New"/>
                <a:sym typeface="Courier New"/>
              </a:rPr>
              <a:t>obj</a:t>
            </a:r>
            <a:r>
              <a:rPr lang="ru-RU" sz="1800" dirty="0">
                <a:highlight>
                  <a:srgbClr val="F8F8F8"/>
                </a:highlight>
                <a:latin typeface="Courier New"/>
                <a:ea typeface="Courier New"/>
                <a:cs typeface="Courier New"/>
                <a:sym typeface="Courier New"/>
              </a:rPr>
              <a:t>   2:obj|4:obj</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r>
              <a:rPr lang="ru-RU" sz="1800" dirty="0">
                <a:highlight>
                  <a:srgbClr val="F8F8F8"/>
                </a:highlight>
                <a:latin typeface="Courier New"/>
                <a:ea typeface="Courier New"/>
                <a:cs typeface="Courier New"/>
                <a:sym typeface="Courier New"/>
              </a:rPr>
              <a:t>6 .     .    PUNCT.   _                  2 </a:t>
            </a:r>
            <a:r>
              <a:rPr lang="ru-RU" sz="1800" dirty="0" err="1">
                <a:highlight>
                  <a:srgbClr val="F8F8F8"/>
                </a:highlight>
                <a:latin typeface="Courier New"/>
                <a:ea typeface="Courier New"/>
                <a:cs typeface="Courier New"/>
                <a:sym typeface="Courier New"/>
              </a:rPr>
              <a:t>punct</a:t>
            </a:r>
            <a:r>
              <a:rPr lang="ru-RU" sz="1800" dirty="0">
                <a:highlight>
                  <a:srgbClr val="F8F8F8"/>
                </a:highlight>
                <a:latin typeface="Courier New"/>
                <a:ea typeface="Courier New"/>
                <a:cs typeface="Courier New"/>
                <a:sym typeface="Courier New"/>
              </a:rPr>
              <a:t> 2:punct</a:t>
            </a:r>
            <a:endParaRPr sz="1800" dirty="0">
              <a:highlight>
                <a:srgbClr val="F8F8F8"/>
              </a:highlight>
              <a:latin typeface="Courier New"/>
              <a:ea typeface="Courier New"/>
              <a:cs typeface="Courier New"/>
              <a:sym typeface="Courier New"/>
            </a:endParaRPr>
          </a:p>
          <a:p>
            <a:pPr marL="0" marR="101600" indent="0">
              <a:lnSpc>
                <a:spcPct val="142500"/>
              </a:lnSpc>
              <a:spcBef>
                <a:spcPts val="0"/>
              </a:spcBef>
              <a:buSzPts val="1100"/>
              <a:buNone/>
            </a:pPr>
            <a:endParaRPr sz="1800" dirty="0">
              <a:highlight>
                <a:srgbClr val="F8F8F8"/>
              </a:highlight>
              <a:latin typeface="Courier New"/>
              <a:ea typeface="Courier New"/>
              <a:cs typeface="Courier New"/>
              <a:sym typeface="Courier New"/>
            </a:endParaRPr>
          </a:p>
          <a:p>
            <a:pPr marL="0" indent="0">
              <a:lnSpc>
                <a:spcPct val="100000"/>
              </a:lnSpc>
              <a:spcBef>
                <a:spcPts val="0"/>
              </a:spcBef>
              <a:buClr>
                <a:srgbClr val="808080"/>
              </a:buClr>
              <a:buSzPts val="1125"/>
              <a:buNone/>
            </a:pPr>
            <a:endParaRPr sz="1750" dirty="0"/>
          </a:p>
        </p:txBody>
      </p:sp>
      <p:sp>
        <p:nvSpPr>
          <p:cNvPr id="545" name="Google Shape;545;p64"/>
          <p:cNvSpPr/>
          <p:nvPr/>
        </p:nvSpPr>
        <p:spPr>
          <a:xfrm>
            <a:off x="1524000" y="-323165"/>
            <a:ext cx="184800" cy="646200"/>
          </a:xfrm>
          <a:prstGeom prst="rect">
            <a:avLst/>
          </a:prstGeom>
          <a:noFill/>
          <a:ln>
            <a:noFill/>
          </a:ln>
        </p:spPr>
        <p:txBody>
          <a:bodyPr spcFirstLastPara="1" wrap="square" lIns="91425" tIns="45700" rIns="91425" bIns="45700" anchor="ctr" anchorCtr="0">
            <a:noAutofit/>
          </a:bodyPr>
          <a:lstStyle/>
          <a:p>
            <a:pPr>
              <a:buClr>
                <a:schemeClr val="dk1"/>
              </a:buClr>
              <a:buSzPts val="1800"/>
            </a:pPr>
            <a:endParaRPr>
              <a:solidFill>
                <a:schemeClr val="dk1"/>
              </a:solidFill>
              <a:latin typeface="Arial"/>
              <a:ea typeface="Arial"/>
              <a:cs typeface="Arial"/>
              <a:sym typeface="Arial"/>
            </a:endParaRPr>
          </a:p>
          <a:p>
            <a:pPr>
              <a:buClr>
                <a:schemeClr val="dk1"/>
              </a:buClr>
              <a:buSzPts val="1800"/>
            </a:pPr>
            <a:endParaRPr>
              <a:solidFill>
                <a:schemeClr val="dk1"/>
              </a:solidFill>
              <a:latin typeface="Arial"/>
              <a:ea typeface="Arial"/>
              <a:cs typeface="Arial"/>
              <a:sym typeface="Arial"/>
            </a:endParaRPr>
          </a:p>
        </p:txBody>
      </p:sp>
      <p:sp>
        <p:nvSpPr>
          <p:cNvPr id="2" name="Rounded Rectangle 1"/>
          <p:cNvSpPr/>
          <p:nvPr/>
        </p:nvSpPr>
        <p:spPr>
          <a:xfrm>
            <a:off x="7202905" y="1435768"/>
            <a:ext cx="2430379" cy="4563979"/>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ular Callout 2"/>
          <p:cNvSpPr/>
          <p:nvPr/>
        </p:nvSpPr>
        <p:spPr>
          <a:xfrm>
            <a:off x="771248" y="5448560"/>
            <a:ext cx="831352" cy="398570"/>
          </a:xfrm>
          <a:prstGeom prst="wedgeRoundRectCallout">
            <a:avLst>
              <a:gd name="adj1" fmla="val 93406"/>
              <a:gd name="adj2" fmla="val -2572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err="1" smtClean="0"/>
              <a:t>токен</a:t>
            </a:r>
            <a:endParaRPr lang="en-US" sz="2000" dirty="0"/>
          </a:p>
        </p:txBody>
      </p:sp>
      <p:sp>
        <p:nvSpPr>
          <p:cNvPr id="10" name="Rounded Rectangular Callout 9"/>
          <p:cNvSpPr/>
          <p:nvPr/>
        </p:nvSpPr>
        <p:spPr>
          <a:xfrm>
            <a:off x="2657629" y="5800462"/>
            <a:ext cx="1019420" cy="398570"/>
          </a:xfrm>
          <a:prstGeom prst="wedgeRoundRectCallout">
            <a:avLst>
              <a:gd name="adj1" fmla="val -4660"/>
              <a:gd name="adj2" fmla="val -345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t>лемма</a:t>
            </a:r>
            <a:endParaRPr lang="en-US" sz="2000" dirty="0"/>
          </a:p>
        </p:txBody>
      </p:sp>
      <p:sp>
        <p:nvSpPr>
          <p:cNvPr id="11" name="Rounded Rectangular Callout 10"/>
          <p:cNvSpPr/>
          <p:nvPr/>
        </p:nvSpPr>
        <p:spPr>
          <a:xfrm>
            <a:off x="3754877" y="5448560"/>
            <a:ext cx="1478604" cy="806325"/>
          </a:xfrm>
          <a:prstGeom prst="wedgeRoundRectCallout">
            <a:avLst>
              <a:gd name="adj1" fmla="val -51517"/>
              <a:gd name="adj2" fmla="val -148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t>часть речи (</a:t>
            </a:r>
            <a:r>
              <a:rPr lang="en-US" sz="2000" dirty="0" smtClean="0"/>
              <a:t>POS)</a:t>
            </a:r>
            <a:endParaRPr lang="en-US" sz="2000" dirty="0"/>
          </a:p>
        </p:txBody>
      </p:sp>
      <p:sp>
        <p:nvSpPr>
          <p:cNvPr id="12" name="Rounded Rectangular Callout 11"/>
          <p:cNvSpPr/>
          <p:nvPr/>
        </p:nvSpPr>
        <p:spPr>
          <a:xfrm>
            <a:off x="5451585" y="5448560"/>
            <a:ext cx="1478604" cy="806325"/>
          </a:xfrm>
          <a:prstGeom prst="wedgeRoundRectCallout">
            <a:avLst>
              <a:gd name="adj1" fmla="val -87701"/>
              <a:gd name="adj2" fmla="val -1471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t>полн. грам. аннотация</a:t>
            </a:r>
            <a:endParaRPr lang="en-US" sz="2000" dirty="0"/>
          </a:p>
        </p:txBody>
      </p:sp>
      <p:sp>
        <p:nvSpPr>
          <p:cNvPr id="13" name="Rounded Rectangular Callout 12"/>
          <p:cNvSpPr/>
          <p:nvPr/>
        </p:nvSpPr>
        <p:spPr>
          <a:xfrm>
            <a:off x="10432300" y="2496780"/>
            <a:ext cx="1478604" cy="946811"/>
          </a:xfrm>
          <a:prstGeom prst="wedgeRoundRectCallout">
            <a:avLst>
              <a:gd name="adj1" fmla="val -252833"/>
              <a:gd name="adj2" fmla="val 1359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t>номер </a:t>
            </a:r>
            <a:r>
              <a:rPr lang="ru-RU" sz="2000" dirty="0" err="1" smtClean="0"/>
              <a:t>токена</a:t>
            </a:r>
            <a:r>
              <a:rPr lang="ru-RU" sz="2000" dirty="0" smtClean="0"/>
              <a:t>-вершины</a:t>
            </a:r>
            <a:endParaRPr lang="en-US" sz="2000" dirty="0"/>
          </a:p>
        </p:txBody>
      </p:sp>
      <p:sp>
        <p:nvSpPr>
          <p:cNvPr id="14" name="Rounded Rectangular Callout 13"/>
          <p:cNvSpPr/>
          <p:nvPr/>
        </p:nvSpPr>
        <p:spPr>
          <a:xfrm>
            <a:off x="10282136" y="4562272"/>
            <a:ext cx="1628768" cy="1388029"/>
          </a:xfrm>
          <a:prstGeom prst="wedgeRoundRectCallout">
            <a:avLst>
              <a:gd name="adj1" fmla="val -204704"/>
              <a:gd name="adj2" fmla="val -458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t>тип </a:t>
            </a:r>
            <a:r>
              <a:rPr lang="ru-RU" sz="2000" dirty="0" err="1" smtClean="0"/>
              <a:t>синтаксиче-ского</a:t>
            </a:r>
            <a:r>
              <a:rPr lang="ru-RU" sz="2000" dirty="0" smtClean="0"/>
              <a:t> отношения</a:t>
            </a:r>
            <a:endParaRPr lang="en-US" sz="2000" dirty="0"/>
          </a:p>
        </p:txBody>
      </p:sp>
    </p:spTree>
    <p:extLst>
      <p:ext uri="{BB962C8B-B14F-4D97-AF65-F5344CB8AC3E}">
        <p14:creationId xmlns:p14="http://schemas.microsoft.com/office/powerpoint/2010/main" val="35462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5"/>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Lingpipe: уровни анализа</a:t>
            </a:r>
            <a:endParaRPr sz="3420"/>
          </a:p>
        </p:txBody>
      </p:sp>
      <p:sp>
        <p:nvSpPr>
          <p:cNvPr id="552" name="Google Shape;552;p65"/>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600"/>
              </a:spcBef>
              <a:buSzPts val="2000"/>
              <a:buNone/>
            </a:pPr>
            <a:r>
              <a:rPr lang="ru-RU" b="1" dirty="0">
                <a:latin typeface="+mj-lt"/>
              </a:rPr>
              <a:t>Последовательность этапов анализа, соответствующая уровням языка:</a:t>
            </a:r>
            <a:endParaRPr dirty="0">
              <a:latin typeface="+mj-lt"/>
            </a:endParaRPr>
          </a:p>
          <a:p>
            <a:pPr marL="228600" indent="-254000">
              <a:lnSpc>
                <a:spcPct val="100000"/>
              </a:lnSpc>
              <a:spcBef>
                <a:spcPts val="600"/>
              </a:spcBef>
              <a:buSzPts val="2400"/>
            </a:pPr>
            <a:r>
              <a:rPr lang="ru-RU" dirty="0">
                <a:latin typeface="+mj-lt"/>
              </a:rPr>
              <a:t>Синтаксический анализ: </a:t>
            </a:r>
            <a:endParaRPr dirty="0">
              <a:latin typeface="+mj-lt"/>
            </a:endParaRPr>
          </a:p>
          <a:p>
            <a:pPr marL="685800" lvl="1" indent="-266700">
              <a:lnSpc>
                <a:spcPct val="100000"/>
              </a:lnSpc>
              <a:spcBef>
                <a:spcPts val="600"/>
              </a:spcBef>
            </a:pPr>
            <a:r>
              <a:rPr lang="ru-RU" sz="2800" dirty="0">
                <a:latin typeface="+mj-lt"/>
              </a:rPr>
              <a:t>полный анализ - установление структуры предложения -- системы связей между словами;</a:t>
            </a:r>
            <a:endParaRPr sz="2800" dirty="0">
              <a:latin typeface="+mj-lt"/>
            </a:endParaRPr>
          </a:p>
          <a:p>
            <a:pPr marL="685800" lvl="1" indent="-266700">
              <a:lnSpc>
                <a:spcPct val="100000"/>
              </a:lnSpc>
              <a:spcBef>
                <a:spcPts val="600"/>
              </a:spcBef>
            </a:pPr>
            <a:r>
              <a:rPr lang="ru-RU" sz="2800" dirty="0" err="1">
                <a:latin typeface="+mj-lt"/>
              </a:rPr>
              <a:t>Chunking</a:t>
            </a:r>
            <a:endParaRPr sz="2800" dirty="0">
              <a:latin typeface="+mj-lt"/>
            </a:endParaRPr>
          </a:p>
          <a:p>
            <a:pPr marL="685800" lvl="1" indent="-266700">
              <a:lnSpc>
                <a:spcPct val="100000"/>
              </a:lnSpc>
              <a:spcBef>
                <a:spcPts val="600"/>
              </a:spcBef>
            </a:pPr>
            <a:r>
              <a:rPr lang="ru-RU" sz="2800" dirty="0" err="1">
                <a:latin typeface="+mj-lt"/>
              </a:rPr>
              <a:t>Shallow</a:t>
            </a:r>
            <a:r>
              <a:rPr lang="ru-RU" sz="2800" dirty="0">
                <a:latin typeface="+mj-lt"/>
              </a:rPr>
              <a:t> </a:t>
            </a:r>
            <a:r>
              <a:rPr lang="ru-RU" sz="2800" dirty="0" err="1">
                <a:latin typeface="+mj-lt"/>
              </a:rPr>
              <a:t>parsing</a:t>
            </a:r>
            <a:endParaRPr sz="2800" dirty="0">
              <a:latin typeface="+mj-lt"/>
            </a:endParaRPr>
          </a:p>
          <a:p>
            <a:pPr marL="228600" indent="-228600">
              <a:lnSpc>
                <a:spcPct val="100000"/>
              </a:lnSpc>
              <a:spcBef>
                <a:spcPts val="600"/>
              </a:spcBef>
              <a:buSzPts val="2000"/>
              <a:buNone/>
            </a:pPr>
            <a:endParaRPr dirty="0">
              <a:latin typeface="+mj-lt"/>
            </a:endParaRPr>
          </a:p>
        </p:txBody>
      </p:sp>
      <p:sp>
        <p:nvSpPr>
          <p:cNvPr id="554" name="Google Shape;554;p65"/>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Arial Black"/>
                <a:ea typeface="Arial Black"/>
                <a:cs typeface="Arial Black"/>
                <a:sym typeface="Arial Black"/>
              </a:rPr>
              <a:pPr algn="l"/>
              <a:t>36</a:t>
            </a:fld>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40221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6"/>
          <p:cNvSpPr txBox="1">
            <a:spLocks noGrp="1"/>
          </p:cNvSpPr>
          <p:nvPr>
            <p:ph type="title"/>
          </p:nvPr>
        </p:nvSpPr>
        <p:spPr>
          <a:xfrm>
            <a:off x="2905124" y="143175"/>
            <a:ext cx="7401900" cy="847800"/>
          </a:xfrm>
          <a:prstGeom prst="rect">
            <a:avLst/>
          </a:prstGeom>
          <a:noFill/>
          <a:ln>
            <a:noFill/>
          </a:ln>
        </p:spPr>
        <p:txBody>
          <a:bodyPr spcFirstLastPara="1" vert="horz" wrap="square" lIns="91425" tIns="45700" rIns="91425" bIns="45700" rtlCol="0" anchor="t" anchorCtr="0">
            <a:noAutofit/>
          </a:bodyPr>
          <a:lstStyle/>
          <a:p>
            <a:pPr algn="ctr">
              <a:buSzPts val="4400"/>
            </a:pPr>
            <a:r>
              <a:rPr lang="ru-RU"/>
              <a:t>NLP pipeline: sematic role labeling</a:t>
            </a:r>
            <a:endParaRPr/>
          </a:p>
        </p:txBody>
      </p:sp>
      <p:sp>
        <p:nvSpPr>
          <p:cNvPr id="562" name="Google Shape;562;p66"/>
          <p:cNvSpPr txBox="1">
            <a:spLocks noGrp="1"/>
          </p:cNvSpPr>
          <p:nvPr>
            <p:ph type="body" idx="1"/>
          </p:nvPr>
        </p:nvSpPr>
        <p:spPr>
          <a:xfrm>
            <a:off x="1741251" y="1557338"/>
            <a:ext cx="8269524" cy="4571088"/>
          </a:xfrm>
          <a:prstGeom prst="rect">
            <a:avLst/>
          </a:prstGeom>
          <a:noFill/>
          <a:ln>
            <a:noFill/>
          </a:ln>
        </p:spPr>
        <p:txBody>
          <a:bodyPr spcFirstLastPara="1" vert="horz" wrap="square" lIns="91425" tIns="45700" rIns="91425" bIns="45700" rtlCol="0" anchor="t" anchorCtr="0">
            <a:noAutofit/>
          </a:bodyPr>
          <a:lstStyle/>
          <a:p>
            <a:pPr marL="228600" indent="-50800">
              <a:spcBef>
                <a:spcPts val="0"/>
              </a:spcBef>
              <a:buNone/>
            </a:pPr>
            <a:endParaRPr dirty="0"/>
          </a:p>
          <a:p>
            <a:pPr marL="228600" indent="-50800">
              <a:buNone/>
            </a:pPr>
            <a:endParaRPr dirty="0"/>
          </a:p>
          <a:p>
            <a:pPr marL="228600" indent="-50800">
              <a:buNone/>
            </a:pPr>
            <a:endParaRPr dirty="0"/>
          </a:p>
          <a:p>
            <a:pPr marL="228600" indent="-50800">
              <a:buNone/>
            </a:pPr>
            <a:endParaRPr dirty="0"/>
          </a:p>
          <a:p>
            <a:pPr marL="228600" indent="-50800">
              <a:buNone/>
            </a:pPr>
            <a:endParaRPr dirty="0"/>
          </a:p>
          <a:p>
            <a:pPr marL="228600" indent="-50800">
              <a:buNone/>
            </a:pPr>
            <a:endParaRPr dirty="0"/>
          </a:p>
          <a:p>
            <a:pPr marL="228600" indent="-50800">
              <a:buNone/>
            </a:pPr>
            <a:endParaRPr dirty="0"/>
          </a:p>
        </p:txBody>
      </p:sp>
      <p:sp>
        <p:nvSpPr>
          <p:cNvPr id="564" name="Google Shape;564;p66"/>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37</a:t>
            </a:fld>
            <a:endParaRPr sz="1800">
              <a:solidFill>
                <a:schemeClr val="dk1"/>
              </a:solidFill>
              <a:latin typeface="Calibri"/>
              <a:ea typeface="Calibri"/>
              <a:cs typeface="Calibri"/>
              <a:sym typeface="Calibri"/>
            </a:endParaRPr>
          </a:p>
        </p:txBody>
      </p:sp>
      <p:pic>
        <p:nvPicPr>
          <p:cNvPr id="565" name="Google Shape;565;p66"/>
          <p:cNvPicPr preferRelativeResize="0"/>
          <p:nvPr/>
        </p:nvPicPr>
        <p:blipFill rotWithShape="1">
          <a:blip r:embed="rId3">
            <a:alphaModFix/>
          </a:blip>
          <a:srcRect/>
          <a:stretch/>
        </p:blipFill>
        <p:spPr>
          <a:xfrm>
            <a:off x="2351584" y="1772816"/>
            <a:ext cx="7541518" cy="2664296"/>
          </a:xfrm>
          <a:prstGeom prst="rect">
            <a:avLst/>
          </a:prstGeom>
          <a:noFill/>
          <a:ln>
            <a:noFill/>
          </a:ln>
        </p:spPr>
      </p:pic>
      <p:sp>
        <p:nvSpPr>
          <p:cNvPr id="566" name="Google Shape;566;p66"/>
          <p:cNvSpPr/>
          <p:nvPr/>
        </p:nvSpPr>
        <p:spPr>
          <a:xfrm>
            <a:off x="4128683" y="5589240"/>
            <a:ext cx="3026406" cy="369332"/>
          </a:xfrm>
          <a:prstGeom prst="rect">
            <a:avLst/>
          </a:prstGeom>
          <a:noFill/>
          <a:ln>
            <a:noFill/>
          </a:ln>
        </p:spPr>
        <p:txBody>
          <a:bodyPr spcFirstLastPara="1" wrap="square" lIns="91425" tIns="45700" rIns="91425" bIns="45700" anchor="t" anchorCtr="0">
            <a:noAutofit/>
          </a:bodyPr>
          <a:lstStyle/>
          <a:p>
            <a:r>
              <a:rPr lang="ru-RU" sz="2800" dirty="0" err="1" smtClean="0">
                <a:solidFill>
                  <a:schemeClr val="dk1"/>
                </a:solidFill>
                <a:latin typeface="+mj-lt"/>
                <a:ea typeface="Calibri"/>
                <a:cs typeface="Calibri"/>
                <a:sym typeface="Calibri"/>
              </a:rPr>
              <a:t>open</a:t>
            </a:r>
            <a:r>
              <a:rPr lang="en-US" sz="2800" dirty="0" smtClean="0">
                <a:solidFill>
                  <a:schemeClr val="dk1"/>
                </a:solidFill>
                <a:latin typeface="+mj-lt"/>
                <a:ea typeface="Calibri"/>
                <a:cs typeface="Calibri"/>
                <a:sym typeface="Calibri"/>
              </a:rPr>
              <a:t> </a:t>
            </a:r>
            <a:r>
              <a:rPr lang="ru-RU" sz="2800" dirty="0" err="1" smtClean="0">
                <a:solidFill>
                  <a:schemeClr val="dk1"/>
                </a:solidFill>
                <a:latin typeface="+mj-lt"/>
                <a:ea typeface="Calibri"/>
                <a:cs typeface="Calibri"/>
                <a:sym typeface="Calibri"/>
              </a:rPr>
              <a:t>calai</a:t>
            </a:r>
            <a:r>
              <a:rPr lang="en-US" sz="2800" dirty="0" smtClean="0">
                <a:solidFill>
                  <a:schemeClr val="dk1"/>
                </a:solidFill>
                <a:latin typeface="+mj-lt"/>
                <a:ea typeface="Calibri"/>
                <a:cs typeface="Calibri"/>
                <a:sym typeface="Calibri"/>
              </a:rPr>
              <a:t>s</a:t>
            </a:r>
            <a:endParaRPr sz="2800"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2889527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7"/>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Компьютерная лингвистика 3: </a:t>
            </a:r>
            <a:br>
              <a:rPr lang="ru-RU" sz="3420"/>
            </a:br>
            <a:r>
              <a:rPr lang="ru-RU" sz="3420"/>
              <a:t>уровни анализа</a:t>
            </a:r>
            <a:endParaRPr sz="3420"/>
          </a:p>
        </p:txBody>
      </p:sp>
      <p:sp>
        <p:nvSpPr>
          <p:cNvPr id="573" name="Google Shape;573;p67"/>
          <p:cNvSpPr txBox="1">
            <a:spLocks noGrp="1"/>
          </p:cNvSpPr>
          <p:nvPr>
            <p:ph type="body" idx="1"/>
          </p:nvPr>
        </p:nvSpPr>
        <p:spPr>
          <a:xfrm>
            <a:off x="1992313" y="1557338"/>
            <a:ext cx="9301500" cy="428625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600"/>
              </a:spcBef>
              <a:buSzPts val="2000"/>
              <a:buNone/>
            </a:pPr>
            <a:r>
              <a:rPr lang="ru-RU" b="1" dirty="0">
                <a:latin typeface="+mj-lt"/>
              </a:rPr>
              <a:t>Последовательность этапов анализа, соответствующая уровням языка:</a:t>
            </a:r>
            <a:endParaRPr dirty="0">
              <a:latin typeface="+mj-lt"/>
            </a:endParaRPr>
          </a:p>
          <a:p>
            <a:pPr marL="228600" indent="-254000">
              <a:lnSpc>
                <a:spcPct val="100000"/>
              </a:lnSpc>
              <a:spcBef>
                <a:spcPts val="600"/>
              </a:spcBef>
              <a:buSzPts val="2400"/>
            </a:pPr>
            <a:r>
              <a:rPr lang="ru-RU" dirty="0">
                <a:latin typeface="+mj-lt"/>
              </a:rPr>
              <a:t>Семантический анализ: </a:t>
            </a:r>
            <a:endParaRPr dirty="0">
              <a:latin typeface="+mj-lt"/>
            </a:endParaRPr>
          </a:p>
          <a:p>
            <a:pPr marL="228600" indent="-254000">
              <a:lnSpc>
                <a:spcPct val="100000"/>
              </a:lnSpc>
              <a:spcBef>
                <a:spcPts val="600"/>
              </a:spcBef>
              <a:buSzPts val="2400"/>
            </a:pPr>
            <a:r>
              <a:rPr lang="ru-RU" dirty="0">
                <a:latin typeface="+mj-lt"/>
              </a:rPr>
              <a:t>ключевые слова, терминология</a:t>
            </a:r>
            <a:endParaRPr dirty="0">
              <a:latin typeface="+mj-lt"/>
            </a:endParaRPr>
          </a:p>
          <a:p>
            <a:pPr marL="228600" indent="-254000">
              <a:lnSpc>
                <a:spcPct val="100000"/>
              </a:lnSpc>
              <a:spcBef>
                <a:spcPts val="600"/>
              </a:spcBef>
              <a:buSzPts val="2400"/>
            </a:pPr>
            <a:r>
              <a:rPr lang="ru-RU" dirty="0" err="1">
                <a:latin typeface="+mj-lt"/>
              </a:rPr>
              <a:t>коллокации</a:t>
            </a:r>
            <a:r>
              <a:rPr lang="ru-RU" dirty="0">
                <a:latin typeface="+mj-lt"/>
              </a:rPr>
              <a:t>, </a:t>
            </a:r>
            <a:endParaRPr dirty="0">
              <a:latin typeface="+mj-lt"/>
            </a:endParaRPr>
          </a:p>
          <a:p>
            <a:pPr marL="228600" indent="-254000">
              <a:lnSpc>
                <a:spcPct val="100000"/>
              </a:lnSpc>
              <a:spcBef>
                <a:spcPts val="600"/>
              </a:spcBef>
              <a:buSzPts val="2400"/>
            </a:pPr>
            <a:r>
              <a:rPr lang="ru-RU" dirty="0">
                <a:latin typeface="+mj-lt"/>
              </a:rPr>
              <a:t>разрешение семантической неоднозначности, </a:t>
            </a:r>
            <a:endParaRPr dirty="0">
              <a:latin typeface="+mj-lt"/>
            </a:endParaRPr>
          </a:p>
          <a:p>
            <a:pPr marL="228600" indent="-254000">
              <a:lnSpc>
                <a:spcPct val="100000"/>
              </a:lnSpc>
              <a:spcBef>
                <a:spcPts val="600"/>
              </a:spcBef>
              <a:buSzPts val="2400"/>
            </a:pPr>
            <a:r>
              <a:rPr lang="ru-RU" dirty="0">
                <a:latin typeface="+mj-lt"/>
              </a:rPr>
              <a:t>семантические сети, </a:t>
            </a:r>
            <a:endParaRPr dirty="0">
              <a:latin typeface="+mj-lt"/>
            </a:endParaRPr>
          </a:p>
          <a:p>
            <a:pPr marL="228600" indent="-254000">
              <a:lnSpc>
                <a:spcPct val="100000"/>
              </a:lnSpc>
              <a:spcBef>
                <a:spcPts val="600"/>
              </a:spcBef>
              <a:buSzPts val="2400"/>
            </a:pPr>
            <a:r>
              <a:rPr lang="ru-RU" dirty="0">
                <a:latin typeface="+mj-lt"/>
              </a:rPr>
              <a:t>извлечение семантических ролей/моделей управления</a:t>
            </a:r>
            <a:endParaRPr dirty="0">
              <a:latin typeface="+mj-lt"/>
            </a:endParaRPr>
          </a:p>
          <a:p>
            <a:pPr marL="228600" indent="-228600">
              <a:lnSpc>
                <a:spcPct val="80000"/>
              </a:lnSpc>
              <a:buSzPts val="2000"/>
              <a:buNone/>
            </a:pPr>
            <a:endParaRPr sz="2400" dirty="0"/>
          </a:p>
        </p:txBody>
      </p:sp>
    </p:spTree>
    <p:extLst>
      <p:ext uri="{BB962C8B-B14F-4D97-AF65-F5344CB8AC3E}">
        <p14:creationId xmlns:p14="http://schemas.microsoft.com/office/powerpoint/2010/main" val="296792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8"/>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r>
              <a:rPr lang="ru-RU"/>
              <a:t>NLP Pipeline: coreference </a:t>
            </a:r>
            <a:endParaRPr/>
          </a:p>
        </p:txBody>
      </p:sp>
      <p:sp>
        <p:nvSpPr>
          <p:cNvPr id="583" name="Google Shape;583;p68"/>
          <p:cNvSpPr txBox="1">
            <a:spLocks noGrp="1"/>
          </p:cNvSpPr>
          <p:nvPr>
            <p:ph type="body" idx="1"/>
          </p:nvPr>
        </p:nvSpPr>
        <p:spPr>
          <a:xfrm>
            <a:off x="1762650" y="1285950"/>
            <a:ext cx="10299648" cy="4286100"/>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0"/>
              </a:spcBef>
              <a:buClr>
                <a:srgbClr val="FF0000"/>
              </a:buClr>
            </a:pPr>
            <a:r>
              <a:rPr lang="ru-RU" b="1" dirty="0">
                <a:solidFill>
                  <a:srgbClr val="FF0000"/>
                </a:solidFill>
                <a:latin typeface="+mj-lt"/>
              </a:rPr>
              <a:t>[</a:t>
            </a:r>
            <a:r>
              <a:rPr lang="ru-RU" b="1" dirty="0" err="1">
                <a:solidFill>
                  <a:srgbClr val="FF0000"/>
                </a:solidFill>
                <a:latin typeface="+mj-lt"/>
              </a:rPr>
              <a:t>America’s</a:t>
            </a:r>
            <a:r>
              <a:rPr lang="ru-RU" b="1" dirty="0">
                <a:solidFill>
                  <a:srgbClr val="FF0000"/>
                </a:solidFill>
                <a:latin typeface="+mj-lt"/>
              </a:rPr>
              <a:t> </a:t>
            </a:r>
            <a:r>
              <a:rPr lang="ru-RU" b="1" dirty="0" err="1">
                <a:solidFill>
                  <a:srgbClr val="FF0000"/>
                </a:solidFill>
                <a:latin typeface="+mj-lt"/>
              </a:rPr>
              <a:t>true</a:t>
            </a:r>
            <a:r>
              <a:rPr lang="ru-RU" b="1" dirty="0">
                <a:solidFill>
                  <a:srgbClr val="FF0000"/>
                </a:solidFill>
                <a:latin typeface="+mj-lt"/>
              </a:rPr>
              <a:t> </a:t>
            </a:r>
            <a:r>
              <a:rPr lang="ru-RU" b="1" dirty="0" err="1">
                <a:solidFill>
                  <a:srgbClr val="FF0000"/>
                </a:solidFill>
                <a:latin typeface="+mj-lt"/>
              </a:rPr>
              <a:t>founding</a:t>
            </a:r>
            <a:r>
              <a:rPr lang="ru-RU" b="1" dirty="0">
                <a:solidFill>
                  <a:srgbClr val="FF0000"/>
                </a:solidFill>
                <a:latin typeface="+mj-lt"/>
              </a:rPr>
              <a:t> </a:t>
            </a:r>
            <a:r>
              <a:rPr lang="ru-RU" b="1" dirty="0" err="1">
                <a:solidFill>
                  <a:srgbClr val="FF0000"/>
                </a:solidFill>
                <a:latin typeface="+mj-lt"/>
              </a:rPr>
              <a:t>father</a:t>
            </a:r>
            <a:r>
              <a:rPr lang="ru-RU" b="1" dirty="0">
                <a:solidFill>
                  <a:srgbClr val="FF0000"/>
                </a:solidFill>
                <a:latin typeface="+mj-lt"/>
              </a:rPr>
              <a:t>] </a:t>
            </a:r>
            <a:r>
              <a:rPr lang="ru-RU" b="1" baseline="-25000" dirty="0">
                <a:solidFill>
                  <a:srgbClr val="FF0000"/>
                </a:solidFill>
                <a:latin typeface="+mj-lt"/>
              </a:rPr>
              <a:t>i</a:t>
            </a:r>
            <a:r>
              <a:rPr lang="ru-RU" dirty="0">
                <a:latin typeface="+mj-lt"/>
              </a:rPr>
              <a:t>, </a:t>
            </a:r>
            <a:r>
              <a:rPr lang="ru-RU" b="1" dirty="0">
                <a:solidFill>
                  <a:srgbClr val="FF0000"/>
                </a:solidFill>
                <a:latin typeface="+mj-lt"/>
              </a:rPr>
              <a:t>[</a:t>
            </a:r>
            <a:r>
              <a:rPr lang="ru-RU" b="1" dirty="0" err="1">
                <a:solidFill>
                  <a:srgbClr val="FF0000"/>
                </a:solidFill>
                <a:latin typeface="+mj-lt"/>
              </a:rPr>
              <a:t>George</a:t>
            </a:r>
            <a:r>
              <a:rPr lang="ru-RU" b="1" dirty="0">
                <a:solidFill>
                  <a:srgbClr val="FF0000"/>
                </a:solidFill>
                <a:latin typeface="+mj-lt"/>
              </a:rPr>
              <a:t> </a:t>
            </a:r>
            <a:r>
              <a:rPr lang="ru-RU" b="1" dirty="0" err="1">
                <a:solidFill>
                  <a:srgbClr val="FF0000"/>
                </a:solidFill>
                <a:latin typeface="+mj-lt"/>
              </a:rPr>
              <a:t>Washington</a:t>
            </a:r>
            <a:r>
              <a:rPr lang="ru-RU" b="1" dirty="0">
                <a:solidFill>
                  <a:srgbClr val="FF0000"/>
                </a:solidFill>
                <a:latin typeface="+mj-lt"/>
              </a:rPr>
              <a:t>]</a:t>
            </a:r>
            <a:r>
              <a:rPr lang="ru-RU" b="1" baseline="-25000" dirty="0">
                <a:solidFill>
                  <a:srgbClr val="FF0000"/>
                </a:solidFill>
                <a:latin typeface="+mj-lt"/>
              </a:rPr>
              <a:t>i</a:t>
            </a:r>
            <a:r>
              <a:rPr lang="ru-RU" dirty="0">
                <a:latin typeface="+mj-lt"/>
              </a:rPr>
              <a:t> </a:t>
            </a:r>
            <a:r>
              <a:rPr lang="ru-RU" dirty="0" err="1">
                <a:latin typeface="+mj-lt"/>
              </a:rPr>
              <a:t>set</a:t>
            </a:r>
            <a:r>
              <a:rPr lang="ru-RU" dirty="0">
                <a:latin typeface="+mj-lt"/>
              </a:rPr>
              <a:t> </a:t>
            </a:r>
            <a:r>
              <a:rPr lang="ru-RU" dirty="0" err="1">
                <a:latin typeface="+mj-lt"/>
              </a:rPr>
              <a:t>the</a:t>
            </a:r>
            <a:r>
              <a:rPr lang="ru-RU" dirty="0">
                <a:latin typeface="+mj-lt"/>
              </a:rPr>
              <a:t> </a:t>
            </a:r>
            <a:r>
              <a:rPr lang="ru-RU" dirty="0" err="1">
                <a:latin typeface="+mj-lt"/>
              </a:rPr>
              <a:t>precedent</a:t>
            </a:r>
            <a:r>
              <a:rPr lang="ru-RU" dirty="0">
                <a:latin typeface="+mj-lt"/>
              </a:rPr>
              <a:t> </a:t>
            </a:r>
            <a:r>
              <a:rPr lang="ru-RU" dirty="0" err="1">
                <a:latin typeface="+mj-lt"/>
              </a:rPr>
              <a:t>for</a:t>
            </a:r>
            <a:r>
              <a:rPr lang="ru-RU" dirty="0">
                <a:latin typeface="+mj-lt"/>
              </a:rPr>
              <a:t> </a:t>
            </a:r>
            <a:r>
              <a:rPr lang="ru-RU" dirty="0" err="1">
                <a:latin typeface="+mj-lt"/>
              </a:rPr>
              <a:t>what</a:t>
            </a:r>
            <a:r>
              <a:rPr lang="ru-RU" dirty="0">
                <a:latin typeface="+mj-lt"/>
              </a:rPr>
              <a:t> </a:t>
            </a:r>
            <a:r>
              <a:rPr lang="ru-RU" dirty="0" err="1">
                <a:latin typeface="+mj-lt"/>
              </a:rPr>
              <a:t>our</a:t>
            </a:r>
            <a:r>
              <a:rPr lang="ru-RU" dirty="0">
                <a:latin typeface="+mj-lt"/>
              </a:rPr>
              <a:t> </a:t>
            </a:r>
            <a:r>
              <a:rPr lang="ru-RU" dirty="0" err="1">
                <a:latin typeface="+mj-lt"/>
              </a:rPr>
              <a:t>country</a:t>
            </a:r>
            <a:r>
              <a:rPr lang="ru-RU" dirty="0">
                <a:latin typeface="+mj-lt"/>
              </a:rPr>
              <a:t> </a:t>
            </a:r>
            <a:r>
              <a:rPr lang="ru-RU" dirty="0" err="1">
                <a:latin typeface="+mj-lt"/>
              </a:rPr>
              <a:t>and</a:t>
            </a:r>
            <a:r>
              <a:rPr lang="ru-RU" dirty="0">
                <a:latin typeface="+mj-lt"/>
              </a:rPr>
              <a:t> </a:t>
            </a:r>
            <a:r>
              <a:rPr lang="ru-RU" dirty="0" err="1">
                <a:latin typeface="+mj-lt"/>
              </a:rPr>
              <a:t>the</a:t>
            </a:r>
            <a:r>
              <a:rPr lang="ru-RU" dirty="0">
                <a:latin typeface="+mj-lt"/>
              </a:rPr>
              <a:t> </a:t>
            </a:r>
            <a:r>
              <a:rPr lang="ru-RU" dirty="0" err="1">
                <a:latin typeface="+mj-lt"/>
              </a:rPr>
              <a:t>position</a:t>
            </a:r>
            <a:r>
              <a:rPr lang="ru-RU" dirty="0">
                <a:latin typeface="+mj-lt"/>
              </a:rPr>
              <a:t> </a:t>
            </a:r>
            <a:r>
              <a:rPr lang="ru-RU" dirty="0" err="1">
                <a:latin typeface="+mj-lt"/>
              </a:rPr>
              <a:t>of</a:t>
            </a:r>
            <a:r>
              <a:rPr lang="ru-RU" dirty="0">
                <a:latin typeface="+mj-lt"/>
              </a:rPr>
              <a:t> </a:t>
            </a:r>
            <a:r>
              <a:rPr lang="ru-RU" dirty="0" err="1">
                <a:latin typeface="+mj-lt"/>
              </a:rPr>
              <a:t>Commander</a:t>
            </a:r>
            <a:r>
              <a:rPr lang="ru-RU" dirty="0">
                <a:latin typeface="+mj-lt"/>
              </a:rPr>
              <a:t> </a:t>
            </a:r>
            <a:r>
              <a:rPr lang="ru-RU" dirty="0" err="1">
                <a:latin typeface="+mj-lt"/>
              </a:rPr>
              <a:t>in</a:t>
            </a:r>
            <a:r>
              <a:rPr lang="ru-RU" dirty="0">
                <a:latin typeface="+mj-lt"/>
              </a:rPr>
              <a:t> </a:t>
            </a:r>
            <a:r>
              <a:rPr lang="ru-RU" dirty="0" err="1">
                <a:latin typeface="+mj-lt"/>
              </a:rPr>
              <a:t>Chief</a:t>
            </a:r>
            <a:r>
              <a:rPr lang="ru-RU" dirty="0">
                <a:latin typeface="+mj-lt"/>
              </a:rPr>
              <a:t> </a:t>
            </a:r>
            <a:r>
              <a:rPr lang="ru-RU" dirty="0" err="1">
                <a:latin typeface="+mj-lt"/>
              </a:rPr>
              <a:t>would</a:t>
            </a:r>
            <a:r>
              <a:rPr lang="ru-RU" dirty="0">
                <a:latin typeface="+mj-lt"/>
              </a:rPr>
              <a:t> </a:t>
            </a:r>
            <a:r>
              <a:rPr lang="ru-RU" dirty="0" err="1">
                <a:latin typeface="+mj-lt"/>
              </a:rPr>
              <a:t>be</a:t>
            </a:r>
            <a:r>
              <a:rPr lang="ru-RU" dirty="0">
                <a:latin typeface="+mj-lt"/>
              </a:rPr>
              <a:t>.  </a:t>
            </a:r>
            <a:r>
              <a:rPr lang="ru-RU" dirty="0" err="1">
                <a:latin typeface="+mj-lt"/>
              </a:rPr>
              <a:t>As</a:t>
            </a:r>
            <a:r>
              <a:rPr lang="ru-RU" dirty="0">
                <a:latin typeface="+mj-lt"/>
              </a:rPr>
              <a:t> </a:t>
            </a:r>
            <a:r>
              <a:rPr lang="ru-RU" b="1" dirty="0">
                <a:solidFill>
                  <a:srgbClr val="323F4F"/>
                </a:solidFill>
                <a:latin typeface="+mj-lt"/>
              </a:rPr>
              <a:t>[a </a:t>
            </a:r>
            <a:r>
              <a:rPr lang="ru-RU" b="1" dirty="0" err="1">
                <a:solidFill>
                  <a:srgbClr val="323F4F"/>
                </a:solidFill>
                <a:latin typeface="+mj-lt"/>
              </a:rPr>
              <a:t>Virginia</a:t>
            </a:r>
            <a:r>
              <a:rPr lang="ru-RU" b="1" dirty="0">
                <a:solidFill>
                  <a:srgbClr val="323F4F"/>
                </a:solidFill>
                <a:latin typeface="+mj-lt"/>
              </a:rPr>
              <a:t> </a:t>
            </a:r>
            <a:r>
              <a:rPr lang="ru-RU" b="1" dirty="0" err="1">
                <a:solidFill>
                  <a:srgbClr val="323F4F"/>
                </a:solidFill>
                <a:latin typeface="+mj-lt"/>
              </a:rPr>
              <a:t>delegate</a:t>
            </a:r>
            <a:r>
              <a:rPr lang="ru-RU" b="1" dirty="0">
                <a:solidFill>
                  <a:srgbClr val="323F4F"/>
                </a:solidFill>
                <a:latin typeface="+mj-lt"/>
              </a:rPr>
              <a:t> </a:t>
            </a:r>
            <a:r>
              <a:rPr lang="ru-RU" b="1" dirty="0" err="1">
                <a:solidFill>
                  <a:srgbClr val="323F4F"/>
                </a:solidFill>
                <a:latin typeface="+mj-lt"/>
              </a:rPr>
              <a:t>at</a:t>
            </a:r>
            <a:r>
              <a:rPr lang="ru-RU" b="1" dirty="0">
                <a:solidFill>
                  <a:srgbClr val="323F4F"/>
                </a:solidFill>
                <a:latin typeface="+mj-lt"/>
              </a:rPr>
              <a:t> </a:t>
            </a:r>
            <a:r>
              <a:rPr lang="ru-RU" b="1" dirty="0" err="1">
                <a:solidFill>
                  <a:srgbClr val="323F4F"/>
                </a:solidFill>
                <a:latin typeface="+mj-lt"/>
              </a:rPr>
              <a:t>the</a:t>
            </a:r>
            <a:r>
              <a:rPr lang="ru-RU" b="1" dirty="0">
                <a:solidFill>
                  <a:srgbClr val="323F4F"/>
                </a:solidFill>
                <a:latin typeface="+mj-lt"/>
              </a:rPr>
              <a:t> </a:t>
            </a:r>
            <a:r>
              <a:rPr lang="ru-RU" b="1" dirty="0" err="1">
                <a:solidFill>
                  <a:srgbClr val="323F4F"/>
                </a:solidFill>
                <a:latin typeface="+mj-lt"/>
              </a:rPr>
              <a:t>Second</a:t>
            </a:r>
            <a:r>
              <a:rPr lang="ru-RU" b="1" dirty="0">
                <a:solidFill>
                  <a:srgbClr val="323F4F"/>
                </a:solidFill>
                <a:latin typeface="+mj-lt"/>
              </a:rPr>
              <a:t> </a:t>
            </a:r>
            <a:r>
              <a:rPr lang="ru-RU" b="1" dirty="0" err="1">
                <a:solidFill>
                  <a:srgbClr val="323F4F"/>
                </a:solidFill>
                <a:latin typeface="+mj-lt"/>
              </a:rPr>
              <a:t>Continental</a:t>
            </a:r>
            <a:r>
              <a:rPr lang="ru-RU" b="1" dirty="0">
                <a:solidFill>
                  <a:srgbClr val="323F4F"/>
                </a:solidFill>
                <a:latin typeface="+mj-lt"/>
              </a:rPr>
              <a:t> </a:t>
            </a:r>
            <a:r>
              <a:rPr lang="ru-RU" b="1" dirty="0" err="1">
                <a:solidFill>
                  <a:srgbClr val="323F4F"/>
                </a:solidFill>
                <a:latin typeface="+mj-lt"/>
              </a:rPr>
              <a:t>Congress</a:t>
            </a:r>
            <a:r>
              <a:rPr lang="ru-RU" b="1" dirty="0">
                <a:solidFill>
                  <a:srgbClr val="323F4F"/>
                </a:solidFill>
                <a:latin typeface="+mj-lt"/>
              </a:rPr>
              <a:t>]</a:t>
            </a:r>
            <a:r>
              <a:rPr lang="ru-RU" dirty="0">
                <a:latin typeface="+mj-lt"/>
              </a:rPr>
              <a:t> </a:t>
            </a:r>
            <a:r>
              <a:rPr lang="ru-RU" b="1" dirty="0">
                <a:solidFill>
                  <a:srgbClr val="FF0000"/>
                </a:solidFill>
                <a:latin typeface="+mj-lt"/>
              </a:rPr>
              <a:t>[</a:t>
            </a:r>
            <a:r>
              <a:rPr lang="ru-RU" b="1" dirty="0" err="1">
                <a:solidFill>
                  <a:srgbClr val="FF0000"/>
                </a:solidFill>
                <a:latin typeface="+mj-lt"/>
              </a:rPr>
              <a:t>he</a:t>
            </a:r>
            <a:r>
              <a:rPr lang="ru-RU" b="1" dirty="0">
                <a:solidFill>
                  <a:srgbClr val="FF0000"/>
                </a:solidFill>
                <a:latin typeface="+mj-lt"/>
              </a:rPr>
              <a:t>]</a:t>
            </a:r>
            <a:r>
              <a:rPr lang="ru-RU" b="1" baseline="-25000" dirty="0">
                <a:solidFill>
                  <a:srgbClr val="FF0000"/>
                </a:solidFill>
                <a:latin typeface="+mj-lt"/>
              </a:rPr>
              <a:t>i</a:t>
            </a:r>
            <a:r>
              <a:rPr lang="ru-RU" dirty="0">
                <a:latin typeface="+mj-lt"/>
              </a:rPr>
              <a:t> </a:t>
            </a:r>
            <a:r>
              <a:rPr lang="ru-RU" dirty="0" err="1">
                <a:latin typeface="+mj-lt"/>
              </a:rPr>
              <a:t>was</a:t>
            </a:r>
            <a:r>
              <a:rPr lang="ru-RU" dirty="0">
                <a:latin typeface="+mj-lt"/>
              </a:rPr>
              <a:t> </a:t>
            </a:r>
            <a:r>
              <a:rPr lang="ru-RU" dirty="0" err="1">
                <a:latin typeface="+mj-lt"/>
              </a:rPr>
              <a:t>elected</a:t>
            </a:r>
            <a:r>
              <a:rPr lang="ru-RU" dirty="0">
                <a:latin typeface="+mj-lt"/>
              </a:rPr>
              <a:t> </a:t>
            </a:r>
            <a:r>
              <a:rPr lang="ru-RU" dirty="0" err="1">
                <a:latin typeface="+mj-lt"/>
              </a:rPr>
              <a:t>as</a:t>
            </a:r>
            <a:r>
              <a:rPr lang="ru-RU" dirty="0">
                <a:latin typeface="+mj-lt"/>
              </a:rPr>
              <a:t> </a:t>
            </a:r>
            <a:r>
              <a:rPr lang="ru-RU" b="1" dirty="0">
                <a:solidFill>
                  <a:srgbClr val="323F4F"/>
                </a:solidFill>
                <a:latin typeface="+mj-lt"/>
              </a:rPr>
              <a:t>[</a:t>
            </a:r>
            <a:r>
              <a:rPr lang="ru-RU" b="1" dirty="0" err="1">
                <a:solidFill>
                  <a:srgbClr val="323F4F"/>
                </a:solidFill>
                <a:latin typeface="+mj-lt"/>
              </a:rPr>
              <a:t>Commander</a:t>
            </a:r>
            <a:r>
              <a:rPr lang="ru-RU" b="1" dirty="0">
                <a:solidFill>
                  <a:srgbClr val="323F4F"/>
                </a:solidFill>
                <a:latin typeface="+mj-lt"/>
              </a:rPr>
              <a:t> </a:t>
            </a:r>
            <a:r>
              <a:rPr lang="ru-RU" b="1" dirty="0" err="1">
                <a:solidFill>
                  <a:srgbClr val="323F4F"/>
                </a:solidFill>
                <a:latin typeface="+mj-lt"/>
              </a:rPr>
              <a:t>in</a:t>
            </a:r>
            <a:r>
              <a:rPr lang="ru-RU" b="1" dirty="0">
                <a:solidFill>
                  <a:srgbClr val="323F4F"/>
                </a:solidFill>
                <a:latin typeface="+mj-lt"/>
              </a:rPr>
              <a:t> </a:t>
            </a:r>
            <a:r>
              <a:rPr lang="ru-RU" b="1" dirty="0" err="1">
                <a:solidFill>
                  <a:srgbClr val="323F4F"/>
                </a:solidFill>
                <a:latin typeface="+mj-lt"/>
              </a:rPr>
              <a:t>Chief</a:t>
            </a:r>
            <a:r>
              <a:rPr lang="ru-RU" b="1" dirty="0">
                <a:solidFill>
                  <a:srgbClr val="323F4F"/>
                </a:solidFill>
                <a:latin typeface="+mj-lt"/>
              </a:rPr>
              <a:t> </a:t>
            </a:r>
            <a:r>
              <a:rPr lang="ru-RU" b="1" dirty="0" err="1">
                <a:solidFill>
                  <a:srgbClr val="323F4F"/>
                </a:solidFill>
                <a:latin typeface="+mj-lt"/>
              </a:rPr>
              <a:t>of</a:t>
            </a:r>
            <a:r>
              <a:rPr lang="ru-RU" b="1" dirty="0">
                <a:solidFill>
                  <a:srgbClr val="323F4F"/>
                </a:solidFill>
                <a:latin typeface="+mj-lt"/>
              </a:rPr>
              <a:t> </a:t>
            </a:r>
            <a:r>
              <a:rPr lang="ru-RU" b="1" dirty="0" err="1">
                <a:solidFill>
                  <a:srgbClr val="323F4F"/>
                </a:solidFill>
                <a:latin typeface="+mj-lt"/>
              </a:rPr>
              <a:t>the</a:t>
            </a:r>
            <a:r>
              <a:rPr lang="ru-RU" b="1" dirty="0">
                <a:solidFill>
                  <a:srgbClr val="323F4F"/>
                </a:solidFill>
                <a:latin typeface="+mj-lt"/>
              </a:rPr>
              <a:t> </a:t>
            </a:r>
            <a:r>
              <a:rPr lang="ru-RU" b="1" dirty="0" err="1">
                <a:solidFill>
                  <a:srgbClr val="323F4F"/>
                </a:solidFill>
                <a:latin typeface="+mj-lt"/>
              </a:rPr>
              <a:t>Continental</a:t>
            </a:r>
            <a:r>
              <a:rPr lang="ru-RU" b="1" dirty="0">
                <a:solidFill>
                  <a:srgbClr val="323F4F"/>
                </a:solidFill>
                <a:latin typeface="+mj-lt"/>
              </a:rPr>
              <a:t> </a:t>
            </a:r>
            <a:r>
              <a:rPr lang="ru-RU" b="1" dirty="0" err="1">
                <a:solidFill>
                  <a:srgbClr val="323F4F"/>
                </a:solidFill>
                <a:latin typeface="+mj-lt"/>
              </a:rPr>
              <a:t>Army</a:t>
            </a:r>
            <a:r>
              <a:rPr lang="ru-RU" b="1" dirty="0">
                <a:solidFill>
                  <a:srgbClr val="323F4F"/>
                </a:solidFill>
                <a:latin typeface="+mj-lt"/>
              </a:rPr>
              <a:t>] </a:t>
            </a:r>
            <a:r>
              <a:rPr lang="ru-RU" dirty="0" err="1">
                <a:latin typeface="+mj-lt"/>
              </a:rPr>
              <a:t>and</a:t>
            </a:r>
            <a:r>
              <a:rPr lang="ru-RU" dirty="0">
                <a:latin typeface="+mj-lt"/>
              </a:rPr>
              <a:t> </a:t>
            </a:r>
            <a:r>
              <a:rPr lang="ru-RU" dirty="0" err="1">
                <a:latin typeface="+mj-lt"/>
              </a:rPr>
              <a:t>led</a:t>
            </a:r>
            <a:r>
              <a:rPr lang="ru-RU" dirty="0">
                <a:latin typeface="+mj-lt"/>
              </a:rPr>
              <a:t> </a:t>
            </a:r>
            <a:r>
              <a:rPr lang="ru-RU" b="1" dirty="0">
                <a:solidFill>
                  <a:srgbClr val="FF0000"/>
                </a:solidFill>
                <a:latin typeface="+mj-lt"/>
              </a:rPr>
              <a:t>[</a:t>
            </a:r>
            <a:r>
              <a:rPr lang="ru-RU" b="1" dirty="0" err="1">
                <a:solidFill>
                  <a:srgbClr val="FF0000"/>
                </a:solidFill>
                <a:latin typeface="+mj-lt"/>
              </a:rPr>
              <a:t>his</a:t>
            </a:r>
            <a:r>
              <a:rPr lang="ru-RU" b="1" dirty="0">
                <a:solidFill>
                  <a:srgbClr val="FF0000"/>
                </a:solidFill>
                <a:latin typeface="+mj-lt"/>
              </a:rPr>
              <a:t>]</a:t>
            </a:r>
            <a:r>
              <a:rPr lang="ru-RU" b="1" baseline="-25000" dirty="0">
                <a:solidFill>
                  <a:srgbClr val="FF0000"/>
                </a:solidFill>
                <a:latin typeface="+mj-lt"/>
              </a:rPr>
              <a:t>i</a:t>
            </a:r>
            <a:r>
              <a:rPr lang="ru-RU" dirty="0">
                <a:latin typeface="+mj-lt"/>
              </a:rPr>
              <a:t> </a:t>
            </a:r>
            <a:r>
              <a:rPr lang="ru-RU" dirty="0" err="1">
                <a:latin typeface="+mj-lt"/>
              </a:rPr>
              <a:t>ill-trained</a:t>
            </a:r>
            <a:r>
              <a:rPr lang="ru-RU" dirty="0">
                <a:latin typeface="+mj-lt"/>
              </a:rPr>
              <a:t>, </a:t>
            </a:r>
            <a:r>
              <a:rPr lang="ru-RU" dirty="0" err="1">
                <a:latin typeface="+mj-lt"/>
              </a:rPr>
              <a:t>under</a:t>
            </a:r>
            <a:r>
              <a:rPr lang="ru-RU" dirty="0">
                <a:latin typeface="+mj-lt"/>
              </a:rPr>
              <a:t> </a:t>
            </a:r>
            <a:r>
              <a:rPr lang="ru-RU" dirty="0" err="1">
                <a:latin typeface="+mj-lt"/>
              </a:rPr>
              <a:t>supplied</a:t>
            </a:r>
            <a:r>
              <a:rPr lang="ru-RU" dirty="0">
                <a:latin typeface="+mj-lt"/>
              </a:rPr>
              <a:t> </a:t>
            </a:r>
            <a:r>
              <a:rPr lang="ru-RU" dirty="0" err="1">
                <a:latin typeface="+mj-lt"/>
              </a:rPr>
              <a:t>troops</a:t>
            </a:r>
            <a:r>
              <a:rPr lang="ru-RU" dirty="0">
                <a:latin typeface="+mj-lt"/>
              </a:rPr>
              <a:t> </a:t>
            </a:r>
            <a:r>
              <a:rPr lang="ru-RU" dirty="0" err="1">
                <a:latin typeface="+mj-lt"/>
              </a:rPr>
              <a:t>to</a:t>
            </a:r>
            <a:r>
              <a:rPr lang="ru-RU" dirty="0">
                <a:latin typeface="+mj-lt"/>
              </a:rPr>
              <a:t> </a:t>
            </a:r>
            <a:r>
              <a:rPr lang="ru-RU" dirty="0" err="1">
                <a:latin typeface="+mj-lt"/>
              </a:rPr>
              <a:t>victory</a:t>
            </a:r>
            <a:r>
              <a:rPr lang="ru-RU" dirty="0">
                <a:latin typeface="+mj-lt"/>
              </a:rPr>
              <a:t> </a:t>
            </a:r>
            <a:r>
              <a:rPr lang="ru-RU" dirty="0" err="1">
                <a:latin typeface="+mj-lt"/>
              </a:rPr>
              <a:t>and</a:t>
            </a:r>
            <a:r>
              <a:rPr lang="ru-RU" dirty="0">
                <a:latin typeface="+mj-lt"/>
              </a:rPr>
              <a:t> </a:t>
            </a:r>
            <a:r>
              <a:rPr lang="ru-RU" dirty="0" err="1">
                <a:latin typeface="+mj-lt"/>
              </a:rPr>
              <a:t>thus</a:t>
            </a:r>
            <a:r>
              <a:rPr lang="ru-RU" dirty="0">
                <a:latin typeface="+mj-lt"/>
              </a:rPr>
              <a:t>, </a:t>
            </a:r>
            <a:r>
              <a:rPr lang="ru-RU" dirty="0" err="1">
                <a:latin typeface="+mj-lt"/>
              </a:rPr>
              <a:t>independence</a:t>
            </a:r>
            <a:r>
              <a:rPr lang="ru-RU" dirty="0">
                <a:latin typeface="+mj-lt"/>
              </a:rPr>
              <a:t>. </a:t>
            </a:r>
            <a:r>
              <a:rPr lang="ru-RU" dirty="0" err="1">
                <a:latin typeface="+mj-lt"/>
              </a:rPr>
              <a:t>In</a:t>
            </a:r>
            <a:r>
              <a:rPr lang="ru-RU" dirty="0">
                <a:latin typeface="+mj-lt"/>
              </a:rPr>
              <a:t> a </a:t>
            </a:r>
            <a:r>
              <a:rPr lang="ru-RU" dirty="0" err="1">
                <a:latin typeface="+mj-lt"/>
              </a:rPr>
              <a:t>letter</a:t>
            </a:r>
            <a:r>
              <a:rPr lang="ru-RU" dirty="0">
                <a:latin typeface="+mj-lt"/>
              </a:rPr>
              <a:t> </a:t>
            </a:r>
            <a:r>
              <a:rPr lang="ru-RU" dirty="0" err="1">
                <a:latin typeface="+mj-lt"/>
              </a:rPr>
              <a:t>to</a:t>
            </a:r>
            <a:r>
              <a:rPr lang="ru-RU" dirty="0">
                <a:latin typeface="+mj-lt"/>
              </a:rPr>
              <a:t> </a:t>
            </a:r>
            <a:r>
              <a:rPr lang="ru-RU" dirty="0" err="1">
                <a:latin typeface="+mj-lt"/>
              </a:rPr>
              <a:t>James</a:t>
            </a:r>
            <a:r>
              <a:rPr lang="ru-RU" dirty="0">
                <a:latin typeface="+mj-lt"/>
              </a:rPr>
              <a:t> </a:t>
            </a:r>
            <a:r>
              <a:rPr lang="ru-RU" dirty="0" err="1">
                <a:latin typeface="+mj-lt"/>
              </a:rPr>
              <a:t>Madison</a:t>
            </a:r>
            <a:r>
              <a:rPr lang="ru-RU" dirty="0">
                <a:latin typeface="+mj-lt"/>
              </a:rPr>
              <a:t> </a:t>
            </a:r>
            <a:r>
              <a:rPr lang="ru-RU" b="1" dirty="0">
                <a:solidFill>
                  <a:srgbClr val="FF0000"/>
                </a:solidFill>
                <a:latin typeface="+mj-lt"/>
              </a:rPr>
              <a:t>[</a:t>
            </a:r>
            <a:r>
              <a:rPr lang="ru-RU" b="1" dirty="0" err="1">
                <a:solidFill>
                  <a:srgbClr val="FF0000"/>
                </a:solidFill>
                <a:latin typeface="+mj-lt"/>
              </a:rPr>
              <a:t>Washington</a:t>
            </a:r>
            <a:r>
              <a:rPr lang="ru-RU" b="1" dirty="0">
                <a:solidFill>
                  <a:srgbClr val="FF0000"/>
                </a:solidFill>
                <a:latin typeface="+mj-lt"/>
              </a:rPr>
              <a:t>]</a:t>
            </a:r>
            <a:r>
              <a:rPr lang="ru-RU" b="1" baseline="-25000" dirty="0">
                <a:solidFill>
                  <a:srgbClr val="FF0000"/>
                </a:solidFill>
                <a:latin typeface="+mj-lt"/>
              </a:rPr>
              <a:t>i</a:t>
            </a:r>
            <a:r>
              <a:rPr lang="ru-RU" dirty="0">
                <a:latin typeface="+mj-lt"/>
              </a:rPr>
              <a:t> </a:t>
            </a:r>
            <a:r>
              <a:rPr lang="ru-RU" dirty="0" err="1">
                <a:latin typeface="+mj-lt"/>
              </a:rPr>
              <a:t>wrote</a:t>
            </a:r>
            <a:r>
              <a:rPr lang="ru-RU" dirty="0">
                <a:latin typeface="+mj-lt"/>
              </a:rPr>
              <a:t> “</a:t>
            </a:r>
            <a:r>
              <a:rPr lang="ru-RU" dirty="0" err="1">
                <a:latin typeface="+mj-lt"/>
              </a:rPr>
              <a:t>As</a:t>
            </a:r>
            <a:r>
              <a:rPr lang="ru-RU" dirty="0">
                <a:latin typeface="+mj-lt"/>
              </a:rPr>
              <a:t> </a:t>
            </a:r>
            <a:r>
              <a:rPr lang="ru-RU" dirty="0" err="1">
                <a:latin typeface="+mj-lt"/>
              </a:rPr>
              <a:t>the</a:t>
            </a:r>
            <a:r>
              <a:rPr lang="ru-RU" dirty="0">
                <a:latin typeface="+mj-lt"/>
              </a:rPr>
              <a:t> </a:t>
            </a:r>
            <a:r>
              <a:rPr lang="ru-RU" dirty="0" err="1">
                <a:latin typeface="+mj-lt"/>
              </a:rPr>
              <a:t>first</a:t>
            </a:r>
            <a:r>
              <a:rPr lang="ru-RU" dirty="0">
                <a:latin typeface="+mj-lt"/>
              </a:rPr>
              <a:t> </a:t>
            </a:r>
            <a:r>
              <a:rPr lang="ru-RU" dirty="0" err="1">
                <a:latin typeface="+mj-lt"/>
              </a:rPr>
              <a:t>of</a:t>
            </a:r>
            <a:r>
              <a:rPr lang="ru-RU" dirty="0">
                <a:latin typeface="+mj-lt"/>
              </a:rPr>
              <a:t> </a:t>
            </a:r>
            <a:r>
              <a:rPr lang="ru-RU" dirty="0" err="1">
                <a:latin typeface="+mj-lt"/>
              </a:rPr>
              <a:t>everything</a:t>
            </a:r>
            <a:r>
              <a:rPr lang="ru-RU" dirty="0">
                <a:latin typeface="+mj-lt"/>
              </a:rPr>
              <a:t>, </a:t>
            </a:r>
            <a:r>
              <a:rPr lang="ru-RU" dirty="0" err="1">
                <a:latin typeface="+mj-lt"/>
              </a:rPr>
              <a:t>in</a:t>
            </a:r>
            <a:r>
              <a:rPr lang="ru-RU" dirty="0">
                <a:latin typeface="+mj-lt"/>
              </a:rPr>
              <a:t> </a:t>
            </a:r>
            <a:r>
              <a:rPr lang="ru-RU" dirty="0" err="1">
                <a:latin typeface="+mj-lt"/>
              </a:rPr>
              <a:t>our</a:t>
            </a:r>
            <a:r>
              <a:rPr lang="ru-RU" dirty="0">
                <a:latin typeface="+mj-lt"/>
              </a:rPr>
              <a:t> </a:t>
            </a:r>
            <a:r>
              <a:rPr lang="ru-RU" dirty="0" err="1">
                <a:latin typeface="+mj-lt"/>
              </a:rPr>
              <a:t>situation</a:t>
            </a:r>
            <a:r>
              <a:rPr lang="ru-RU" dirty="0">
                <a:latin typeface="+mj-lt"/>
              </a:rPr>
              <a:t> </a:t>
            </a:r>
            <a:r>
              <a:rPr lang="ru-RU" dirty="0" err="1">
                <a:latin typeface="+mj-lt"/>
              </a:rPr>
              <a:t>will</a:t>
            </a:r>
            <a:r>
              <a:rPr lang="ru-RU" dirty="0">
                <a:latin typeface="+mj-lt"/>
              </a:rPr>
              <a:t> </a:t>
            </a:r>
            <a:r>
              <a:rPr lang="ru-RU" dirty="0" err="1">
                <a:latin typeface="+mj-lt"/>
              </a:rPr>
              <a:t>serve</a:t>
            </a:r>
            <a:r>
              <a:rPr lang="ru-RU" dirty="0">
                <a:latin typeface="+mj-lt"/>
              </a:rPr>
              <a:t> </a:t>
            </a:r>
            <a:r>
              <a:rPr lang="ru-RU" dirty="0" err="1">
                <a:latin typeface="+mj-lt"/>
              </a:rPr>
              <a:t>to</a:t>
            </a:r>
            <a:r>
              <a:rPr lang="ru-RU" dirty="0">
                <a:latin typeface="+mj-lt"/>
              </a:rPr>
              <a:t> </a:t>
            </a:r>
            <a:r>
              <a:rPr lang="ru-RU" dirty="0" err="1">
                <a:latin typeface="+mj-lt"/>
              </a:rPr>
              <a:t>establish</a:t>
            </a:r>
            <a:r>
              <a:rPr lang="ru-RU" dirty="0">
                <a:latin typeface="+mj-lt"/>
              </a:rPr>
              <a:t> a </a:t>
            </a:r>
            <a:r>
              <a:rPr lang="ru-RU" dirty="0" err="1">
                <a:latin typeface="+mj-lt"/>
              </a:rPr>
              <a:t>Precedent</a:t>
            </a:r>
            <a:r>
              <a:rPr lang="ru-RU" dirty="0">
                <a:latin typeface="+mj-lt"/>
              </a:rPr>
              <a:t>…</a:t>
            </a:r>
            <a:r>
              <a:rPr lang="ru-RU" dirty="0" err="1">
                <a:latin typeface="+mj-lt"/>
              </a:rPr>
              <a:t>it</a:t>
            </a:r>
            <a:r>
              <a:rPr lang="ru-RU" dirty="0">
                <a:latin typeface="+mj-lt"/>
              </a:rPr>
              <a:t> </a:t>
            </a:r>
            <a:r>
              <a:rPr lang="ru-RU" dirty="0" err="1">
                <a:latin typeface="+mj-lt"/>
              </a:rPr>
              <a:t>is</a:t>
            </a:r>
            <a:r>
              <a:rPr lang="ru-RU" dirty="0">
                <a:latin typeface="+mj-lt"/>
              </a:rPr>
              <a:t> </a:t>
            </a:r>
            <a:r>
              <a:rPr lang="ru-RU" dirty="0" err="1">
                <a:latin typeface="+mj-lt"/>
              </a:rPr>
              <a:t>devoutly</a:t>
            </a:r>
            <a:r>
              <a:rPr lang="ru-RU" dirty="0">
                <a:latin typeface="+mj-lt"/>
              </a:rPr>
              <a:t> </a:t>
            </a:r>
            <a:r>
              <a:rPr lang="ru-RU" dirty="0" err="1">
                <a:latin typeface="+mj-lt"/>
              </a:rPr>
              <a:t>wished</a:t>
            </a:r>
            <a:r>
              <a:rPr lang="ru-RU" dirty="0">
                <a:latin typeface="+mj-lt"/>
              </a:rPr>
              <a:t> </a:t>
            </a:r>
            <a:r>
              <a:rPr lang="ru-RU" dirty="0" err="1">
                <a:latin typeface="+mj-lt"/>
              </a:rPr>
              <a:t>on</a:t>
            </a:r>
            <a:r>
              <a:rPr lang="ru-RU" dirty="0">
                <a:latin typeface="+mj-lt"/>
              </a:rPr>
              <a:t> </a:t>
            </a:r>
            <a:r>
              <a:rPr lang="ru-RU" dirty="0">
                <a:solidFill>
                  <a:srgbClr val="FF0000"/>
                </a:solidFill>
                <a:latin typeface="+mj-lt"/>
              </a:rPr>
              <a:t>[</a:t>
            </a:r>
            <a:r>
              <a:rPr lang="ru-RU" b="1" dirty="0" err="1">
                <a:solidFill>
                  <a:srgbClr val="FF0000"/>
                </a:solidFill>
                <a:latin typeface="+mj-lt"/>
              </a:rPr>
              <a:t>my</a:t>
            </a:r>
            <a:r>
              <a:rPr lang="ru-RU" b="1" dirty="0">
                <a:solidFill>
                  <a:srgbClr val="FF0000"/>
                </a:solidFill>
                <a:latin typeface="+mj-lt"/>
              </a:rPr>
              <a:t>]</a:t>
            </a:r>
            <a:r>
              <a:rPr lang="ru-RU" b="1" baseline="-25000" dirty="0">
                <a:solidFill>
                  <a:srgbClr val="FF0000"/>
                </a:solidFill>
                <a:latin typeface="+mj-lt"/>
              </a:rPr>
              <a:t>i</a:t>
            </a:r>
            <a:r>
              <a:rPr lang="ru-RU" dirty="0">
                <a:latin typeface="+mj-lt"/>
              </a:rPr>
              <a:t> </a:t>
            </a:r>
            <a:r>
              <a:rPr lang="ru-RU" dirty="0" err="1">
                <a:latin typeface="+mj-lt"/>
              </a:rPr>
              <a:t>part</a:t>
            </a:r>
            <a:r>
              <a:rPr lang="ru-RU" dirty="0">
                <a:latin typeface="+mj-lt"/>
              </a:rPr>
              <a:t>, </a:t>
            </a:r>
            <a:r>
              <a:rPr lang="ru-RU" dirty="0" err="1">
                <a:latin typeface="+mj-lt"/>
              </a:rPr>
              <a:t>that</a:t>
            </a:r>
            <a:r>
              <a:rPr lang="ru-RU" dirty="0">
                <a:latin typeface="+mj-lt"/>
              </a:rPr>
              <a:t> </a:t>
            </a:r>
            <a:r>
              <a:rPr lang="ru-RU" dirty="0" err="1">
                <a:latin typeface="+mj-lt"/>
              </a:rPr>
              <a:t>these</a:t>
            </a:r>
            <a:r>
              <a:rPr lang="ru-RU" dirty="0">
                <a:latin typeface="+mj-lt"/>
              </a:rPr>
              <a:t> </a:t>
            </a:r>
            <a:r>
              <a:rPr lang="ru-RU" dirty="0" err="1">
                <a:latin typeface="+mj-lt"/>
              </a:rPr>
              <a:t>precedents</a:t>
            </a:r>
            <a:r>
              <a:rPr lang="ru-RU" dirty="0">
                <a:latin typeface="+mj-lt"/>
              </a:rPr>
              <a:t> </a:t>
            </a:r>
            <a:r>
              <a:rPr lang="ru-RU" dirty="0" err="1">
                <a:latin typeface="+mj-lt"/>
              </a:rPr>
              <a:t>may</a:t>
            </a:r>
            <a:r>
              <a:rPr lang="ru-RU" dirty="0">
                <a:latin typeface="+mj-lt"/>
              </a:rPr>
              <a:t> </a:t>
            </a:r>
            <a:r>
              <a:rPr lang="ru-RU" dirty="0" err="1">
                <a:latin typeface="+mj-lt"/>
              </a:rPr>
              <a:t>be</a:t>
            </a:r>
            <a:r>
              <a:rPr lang="ru-RU" dirty="0">
                <a:latin typeface="+mj-lt"/>
              </a:rPr>
              <a:t> </a:t>
            </a:r>
            <a:r>
              <a:rPr lang="ru-RU" dirty="0" err="1">
                <a:latin typeface="+mj-lt"/>
              </a:rPr>
              <a:t>fixed</a:t>
            </a:r>
            <a:r>
              <a:rPr lang="ru-RU" dirty="0">
                <a:latin typeface="+mj-lt"/>
              </a:rPr>
              <a:t> </a:t>
            </a:r>
            <a:r>
              <a:rPr lang="ru-RU" dirty="0" err="1">
                <a:latin typeface="+mj-lt"/>
              </a:rPr>
              <a:t>on</a:t>
            </a:r>
            <a:r>
              <a:rPr lang="ru-RU" dirty="0">
                <a:latin typeface="+mj-lt"/>
              </a:rPr>
              <a:t> </a:t>
            </a:r>
            <a:r>
              <a:rPr lang="ru-RU" dirty="0" err="1">
                <a:latin typeface="+mj-lt"/>
              </a:rPr>
              <a:t>true</a:t>
            </a:r>
            <a:r>
              <a:rPr lang="ru-RU" dirty="0">
                <a:latin typeface="+mj-lt"/>
              </a:rPr>
              <a:t> </a:t>
            </a:r>
            <a:r>
              <a:rPr lang="ru-RU" dirty="0" err="1">
                <a:latin typeface="+mj-lt"/>
              </a:rPr>
              <a:t>principles</a:t>
            </a:r>
            <a:r>
              <a:rPr lang="ru-RU" dirty="0">
                <a:latin typeface="+mj-lt"/>
              </a:rPr>
              <a:t>."</a:t>
            </a:r>
            <a:endParaRPr dirty="0">
              <a:latin typeface="+mj-lt"/>
            </a:endParaRPr>
          </a:p>
        </p:txBody>
      </p:sp>
    </p:spTree>
    <p:extLst>
      <p:ext uri="{BB962C8B-B14F-4D97-AF65-F5344CB8AC3E}">
        <p14:creationId xmlns:p14="http://schemas.microsoft.com/office/powerpoint/2010/main" val="2414458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Rectangle 2"/>
          <p:cNvSpPr>
            <a:spLocks noGrp="1"/>
          </p:cNvSpPr>
          <p:nvPr>
            <p:ph type="title"/>
          </p:nvPr>
        </p:nvSpPr>
        <p:spPr bwMode="auto">
          <a:xfrm>
            <a:off x="2241104" y="105126"/>
            <a:ext cx="8579296" cy="847725"/>
          </a:xfrm>
        </p:spPr>
        <p:txBody>
          <a:bodyPr/>
          <a:lstStyle/>
          <a:p>
            <a:pPr>
              <a:defRPr/>
            </a:pPr>
            <a:r>
              <a:rPr sz="3600" dirty="0" err="1"/>
              <a:t>Компьютерная</a:t>
            </a:r>
            <a:r>
              <a:rPr sz="3600" dirty="0"/>
              <a:t> </a:t>
            </a:r>
            <a:r>
              <a:rPr sz="3600" dirty="0" err="1"/>
              <a:t>лингвистика</a:t>
            </a:r>
            <a:r>
              <a:rPr sz="3600" dirty="0"/>
              <a:t> 3</a:t>
            </a:r>
            <a:br>
              <a:rPr sz="3600" dirty="0"/>
            </a:br>
            <a:r>
              <a:rPr sz="3600" dirty="0" err="1"/>
              <a:t>Основные</a:t>
            </a:r>
            <a:r>
              <a:rPr sz="3600" dirty="0"/>
              <a:t> </a:t>
            </a:r>
            <a:r>
              <a:rPr sz="3600" dirty="0" err="1"/>
              <a:t>задачи</a:t>
            </a:r>
            <a:r>
              <a:rPr sz="3600" dirty="0"/>
              <a:t> </a:t>
            </a:r>
            <a:r>
              <a:rPr sz="3600" dirty="0" err="1"/>
              <a:t>анализа</a:t>
            </a:r>
            <a:r>
              <a:rPr sz="3600" dirty="0"/>
              <a:t> </a:t>
            </a:r>
            <a:r>
              <a:rPr sz="3600" dirty="0" err="1"/>
              <a:t>контента</a:t>
            </a:r>
            <a:endParaRPr sz="4000" dirty="0"/>
          </a:p>
        </p:txBody>
      </p:sp>
      <p:sp>
        <p:nvSpPr>
          <p:cNvPr id="3" name="Объект 2"/>
          <p:cNvSpPr>
            <a:spLocks noGrp="1"/>
          </p:cNvSpPr>
          <p:nvPr>
            <p:ph type="body" idx="1"/>
          </p:nvPr>
        </p:nvSpPr>
        <p:spPr bwMode="auto"/>
        <p:txBody>
          <a:bodyPr/>
          <a:lstStyle/>
          <a:p>
            <a:pPr>
              <a:lnSpc>
                <a:spcPct val="100000"/>
              </a:lnSpc>
              <a:spcBef>
                <a:spcPts val="600"/>
              </a:spcBef>
              <a:defRPr/>
            </a:pPr>
            <a:r>
              <a:rPr sz="2400" b="1" dirty="0" err="1">
                <a:latin typeface="+mj-lt"/>
              </a:rPr>
              <a:t>Обработка</a:t>
            </a:r>
            <a:r>
              <a:rPr sz="2400" b="1" dirty="0">
                <a:latin typeface="+mj-lt"/>
              </a:rPr>
              <a:t> </a:t>
            </a:r>
            <a:r>
              <a:rPr sz="2400" b="1" dirty="0" err="1">
                <a:latin typeface="+mj-lt"/>
              </a:rPr>
              <a:t>коллекций</a:t>
            </a:r>
            <a:r>
              <a:rPr sz="2400" b="1" dirty="0">
                <a:latin typeface="+mj-lt"/>
              </a:rPr>
              <a:t> </a:t>
            </a:r>
            <a:r>
              <a:rPr sz="2400" b="1" dirty="0" err="1">
                <a:latin typeface="+mj-lt"/>
              </a:rPr>
              <a:t>текстов</a:t>
            </a:r>
            <a:r>
              <a:rPr sz="2400" b="1" dirty="0">
                <a:latin typeface="+mj-lt"/>
              </a:rPr>
              <a:t>:</a:t>
            </a:r>
            <a:endParaRPr sz="2400" dirty="0">
              <a:latin typeface="+mj-lt"/>
            </a:endParaRPr>
          </a:p>
          <a:p>
            <a:pPr lvl="1">
              <a:lnSpc>
                <a:spcPct val="100000"/>
              </a:lnSpc>
              <a:spcBef>
                <a:spcPts val="600"/>
              </a:spcBef>
              <a:defRPr/>
            </a:pPr>
            <a:r>
              <a:rPr dirty="0" err="1">
                <a:latin typeface="+mj-lt"/>
              </a:rPr>
              <a:t>Группировка</a:t>
            </a:r>
            <a:r>
              <a:rPr dirty="0">
                <a:latin typeface="+mj-lt"/>
              </a:rPr>
              <a:t> </a:t>
            </a:r>
            <a:r>
              <a:rPr dirty="0" err="1">
                <a:latin typeface="+mj-lt"/>
              </a:rPr>
              <a:t>текстов</a:t>
            </a:r>
            <a:r>
              <a:rPr dirty="0">
                <a:latin typeface="+mj-lt"/>
              </a:rPr>
              <a:t> / </a:t>
            </a:r>
            <a:r>
              <a:rPr dirty="0" err="1">
                <a:latin typeface="+mj-lt"/>
              </a:rPr>
              <a:t>разделение</a:t>
            </a:r>
            <a:r>
              <a:rPr dirty="0">
                <a:latin typeface="+mj-lt"/>
              </a:rPr>
              <a:t> </a:t>
            </a:r>
            <a:r>
              <a:rPr dirty="0" err="1">
                <a:latin typeface="+mj-lt"/>
              </a:rPr>
              <a:t>текстов</a:t>
            </a:r>
            <a:r>
              <a:rPr dirty="0">
                <a:latin typeface="+mj-lt"/>
              </a:rPr>
              <a:t> / </a:t>
            </a:r>
            <a:r>
              <a:rPr dirty="0" err="1">
                <a:latin typeface="+mj-lt"/>
              </a:rPr>
              <a:t>похожие</a:t>
            </a:r>
            <a:r>
              <a:rPr dirty="0">
                <a:latin typeface="+mj-lt"/>
              </a:rPr>
              <a:t> </a:t>
            </a:r>
            <a:r>
              <a:rPr dirty="0" err="1">
                <a:latin typeface="+mj-lt"/>
              </a:rPr>
              <a:t>тексты</a:t>
            </a:r>
            <a:endParaRPr dirty="0">
              <a:latin typeface="+mj-lt"/>
            </a:endParaRPr>
          </a:p>
          <a:p>
            <a:pPr>
              <a:lnSpc>
                <a:spcPct val="100000"/>
              </a:lnSpc>
              <a:spcBef>
                <a:spcPts val="600"/>
              </a:spcBef>
              <a:defRPr/>
            </a:pPr>
            <a:r>
              <a:rPr sz="2400" dirty="0" err="1">
                <a:latin typeface="+mj-lt"/>
              </a:rPr>
              <a:t>Задачи</a:t>
            </a:r>
            <a:r>
              <a:rPr sz="2400" dirty="0">
                <a:latin typeface="+mj-lt"/>
              </a:rPr>
              <a:t> </a:t>
            </a:r>
            <a:r>
              <a:rPr sz="2400" dirty="0" err="1">
                <a:latin typeface="+mj-lt"/>
              </a:rPr>
              <a:t>анализа</a:t>
            </a:r>
            <a:r>
              <a:rPr sz="2400" dirty="0">
                <a:latin typeface="+mj-lt"/>
              </a:rPr>
              <a:t> </a:t>
            </a:r>
            <a:r>
              <a:rPr sz="2400" dirty="0" err="1">
                <a:latin typeface="+mj-lt"/>
              </a:rPr>
              <a:t>контента</a:t>
            </a:r>
            <a:r>
              <a:rPr sz="2400" dirty="0">
                <a:latin typeface="+mj-lt"/>
              </a:rPr>
              <a:t>:</a:t>
            </a:r>
          </a:p>
          <a:p>
            <a:pPr lvl="1">
              <a:lnSpc>
                <a:spcPct val="100000"/>
              </a:lnSpc>
              <a:spcBef>
                <a:spcPts val="600"/>
              </a:spcBef>
              <a:defRPr/>
            </a:pPr>
            <a:r>
              <a:rPr dirty="0" err="1">
                <a:latin typeface="+mj-lt"/>
              </a:rPr>
              <a:t>Найти</a:t>
            </a:r>
            <a:r>
              <a:rPr dirty="0">
                <a:latin typeface="+mj-lt"/>
              </a:rPr>
              <a:t> </a:t>
            </a:r>
            <a:r>
              <a:rPr dirty="0" err="1">
                <a:latin typeface="+mj-lt"/>
              </a:rPr>
              <a:t>тексты</a:t>
            </a:r>
            <a:r>
              <a:rPr dirty="0">
                <a:latin typeface="+mj-lt"/>
              </a:rPr>
              <a:t>, </a:t>
            </a:r>
            <a:r>
              <a:rPr dirty="0" err="1">
                <a:latin typeface="+mj-lt"/>
              </a:rPr>
              <a:t>похожие</a:t>
            </a:r>
            <a:r>
              <a:rPr dirty="0">
                <a:latin typeface="+mj-lt"/>
              </a:rPr>
              <a:t> </a:t>
            </a:r>
            <a:r>
              <a:rPr dirty="0" err="1">
                <a:latin typeface="+mj-lt"/>
              </a:rPr>
              <a:t>по</a:t>
            </a:r>
            <a:r>
              <a:rPr dirty="0">
                <a:latin typeface="+mj-lt"/>
              </a:rPr>
              <a:t> </a:t>
            </a:r>
            <a:r>
              <a:rPr dirty="0" err="1">
                <a:latin typeface="+mj-lt"/>
              </a:rPr>
              <a:t>смыслу</a:t>
            </a:r>
            <a:r>
              <a:rPr dirty="0">
                <a:latin typeface="+mj-lt"/>
              </a:rPr>
              <a:t>, </a:t>
            </a:r>
            <a:r>
              <a:rPr dirty="0" err="1">
                <a:latin typeface="+mj-lt"/>
              </a:rPr>
              <a:t>стилю</a:t>
            </a:r>
            <a:r>
              <a:rPr dirty="0">
                <a:latin typeface="+mj-lt"/>
              </a:rPr>
              <a:t>, </a:t>
            </a:r>
            <a:r>
              <a:rPr dirty="0" err="1">
                <a:latin typeface="+mj-lt"/>
              </a:rPr>
              <a:t>тематике</a:t>
            </a:r>
            <a:endParaRPr dirty="0">
              <a:latin typeface="+mj-lt"/>
            </a:endParaRPr>
          </a:p>
          <a:p>
            <a:pPr marL="273050" lvl="1" indent="-273050">
              <a:lnSpc>
                <a:spcPct val="100000"/>
              </a:lnSpc>
              <a:spcBef>
                <a:spcPts val="600"/>
              </a:spcBef>
              <a:buClr>
                <a:srgbClr val="0BD0D9"/>
              </a:buClr>
              <a:buSzPct val="95000"/>
              <a:defRPr/>
            </a:pPr>
            <a:r>
              <a:rPr b="1" dirty="0" err="1">
                <a:latin typeface="+mj-lt"/>
              </a:rPr>
              <a:t>Анализ</a:t>
            </a:r>
            <a:r>
              <a:rPr b="1" dirty="0">
                <a:latin typeface="+mj-lt"/>
              </a:rPr>
              <a:t> </a:t>
            </a:r>
            <a:r>
              <a:rPr b="1" dirty="0" err="1">
                <a:latin typeface="+mj-lt"/>
              </a:rPr>
              <a:t>текста</a:t>
            </a:r>
            <a:r>
              <a:rPr b="1" dirty="0">
                <a:latin typeface="+mj-lt"/>
              </a:rPr>
              <a:t>:</a:t>
            </a:r>
            <a:endParaRPr dirty="0">
              <a:latin typeface="+mj-lt"/>
            </a:endParaRPr>
          </a:p>
          <a:p>
            <a:pPr lvl="1">
              <a:lnSpc>
                <a:spcPct val="100000"/>
              </a:lnSpc>
              <a:spcBef>
                <a:spcPts val="600"/>
              </a:spcBef>
              <a:defRPr/>
            </a:pPr>
            <a:r>
              <a:rPr dirty="0" err="1">
                <a:latin typeface="+mj-lt"/>
              </a:rPr>
              <a:t>Извлечение</a:t>
            </a:r>
            <a:r>
              <a:rPr dirty="0">
                <a:latin typeface="+mj-lt"/>
              </a:rPr>
              <a:t>/</a:t>
            </a:r>
            <a:r>
              <a:rPr dirty="0" err="1">
                <a:latin typeface="+mj-lt"/>
              </a:rPr>
              <a:t>выделение</a:t>
            </a:r>
            <a:r>
              <a:rPr dirty="0">
                <a:latin typeface="+mj-lt"/>
              </a:rPr>
              <a:t> </a:t>
            </a:r>
            <a:r>
              <a:rPr dirty="0" err="1">
                <a:latin typeface="+mj-lt"/>
              </a:rPr>
              <a:t>фрагментов</a:t>
            </a:r>
            <a:r>
              <a:rPr dirty="0">
                <a:latin typeface="+mj-lt"/>
              </a:rPr>
              <a:t> </a:t>
            </a:r>
            <a:r>
              <a:rPr dirty="0" err="1">
                <a:latin typeface="+mj-lt"/>
              </a:rPr>
              <a:t>текста</a:t>
            </a:r>
            <a:r>
              <a:rPr dirty="0">
                <a:latin typeface="+mj-lt"/>
              </a:rPr>
              <a:t>; </a:t>
            </a:r>
            <a:r>
              <a:rPr dirty="0" err="1">
                <a:latin typeface="+mj-lt"/>
              </a:rPr>
              <a:t>извлечение</a:t>
            </a:r>
            <a:r>
              <a:rPr dirty="0">
                <a:latin typeface="+mj-lt"/>
              </a:rPr>
              <a:t> </a:t>
            </a:r>
            <a:r>
              <a:rPr dirty="0" err="1">
                <a:latin typeface="+mj-lt"/>
              </a:rPr>
              <a:t>онтологических</a:t>
            </a:r>
            <a:r>
              <a:rPr dirty="0">
                <a:latin typeface="+mj-lt"/>
              </a:rPr>
              <a:t> </a:t>
            </a:r>
            <a:r>
              <a:rPr dirty="0" err="1">
                <a:latin typeface="+mj-lt"/>
              </a:rPr>
              <a:t>элементов</a:t>
            </a:r>
            <a:r>
              <a:rPr dirty="0">
                <a:latin typeface="+mj-lt"/>
              </a:rPr>
              <a:t> (</a:t>
            </a:r>
            <a:r>
              <a:rPr dirty="0" err="1">
                <a:latin typeface="+mj-lt"/>
              </a:rPr>
              <a:t>элементов</a:t>
            </a:r>
            <a:r>
              <a:rPr dirty="0">
                <a:latin typeface="+mj-lt"/>
              </a:rPr>
              <a:t> </a:t>
            </a:r>
            <a:r>
              <a:rPr dirty="0" err="1">
                <a:latin typeface="+mj-lt"/>
              </a:rPr>
              <a:t>знаний</a:t>
            </a:r>
            <a:r>
              <a:rPr dirty="0">
                <a:latin typeface="+mj-lt"/>
              </a:rPr>
              <a:t>); </a:t>
            </a:r>
            <a:r>
              <a:rPr dirty="0" err="1">
                <a:latin typeface="+mj-lt"/>
              </a:rPr>
              <a:t>преобразование</a:t>
            </a:r>
            <a:r>
              <a:rPr dirty="0">
                <a:latin typeface="+mj-lt"/>
              </a:rPr>
              <a:t> </a:t>
            </a:r>
            <a:r>
              <a:rPr dirty="0" err="1">
                <a:latin typeface="+mj-lt"/>
              </a:rPr>
              <a:t>неструктурированных</a:t>
            </a:r>
            <a:r>
              <a:rPr dirty="0">
                <a:latin typeface="+mj-lt"/>
              </a:rPr>
              <a:t> </a:t>
            </a:r>
            <a:r>
              <a:rPr dirty="0" err="1">
                <a:latin typeface="+mj-lt"/>
              </a:rPr>
              <a:t>данных</a:t>
            </a:r>
            <a:r>
              <a:rPr dirty="0">
                <a:latin typeface="+mj-lt"/>
              </a:rPr>
              <a:t> в </a:t>
            </a:r>
            <a:r>
              <a:rPr dirty="0" err="1">
                <a:latin typeface="+mj-lt"/>
              </a:rPr>
              <a:t>структурированные</a:t>
            </a:r>
            <a:endParaRPr dirty="0">
              <a:latin typeface="+mj-lt"/>
            </a:endParaRPr>
          </a:p>
          <a:p>
            <a:pPr marL="273050" lvl="1" indent="-273050">
              <a:lnSpc>
                <a:spcPct val="100000"/>
              </a:lnSpc>
              <a:spcBef>
                <a:spcPts val="600"/>
              </a:spcBef>
              <a:buClr>
                <a:srgbClr val="0BD0D9"/>
              </a:buClr>
              <a:buSzPct val="95000"/>
              <a:defRPr/>
            </a:pPr>
            <a:r>
              <a:rPr dirty="0" err="1">
                <a:latin typeface="+mj-lt"/>
              </a:rPr>
              <a:t>Задача</a:t>
            </a:r>
            <a:r>
              <a:rPr dirty="0">
                <a:latin typeface="+mj-lt"/>
              </a:rPr>
              <a:t> </a:t>
            </a:r>
            <a:r>
              <a:rPr dirty="0" err="1">
                <a:latin typeface="+mj-lt"/>
              </a:rPr>
              <a:t>анализа</a:t>
            </a:r>
            <a:r>
              <a:rPr dirty="0">
                <a:latin typeface="+mj-lt"/>
              </a:rPr>
              <a:t> </a:t>
            </a:r>
            <a:r>
              <a:rPr dirty="0" err="1">
                <a:latin typeface="+mj-lt"/>
              </a:rPr>
              <a:t>контента</a:t>
            </a:r>
            <a:r>
              <a:rPr dirty="0">
                <a:latin typeface="+mj-lt"/>
              </a:rPr>
              <a:t>:</a:t>
            </a:r>
          </a:p>
          <a:p>
            <a:pPr marL="547687" lvl="2" indent="-273050">
              <a:lnSpc>
                <a:spcPct val="100000"/>
              </a:lnSpc>
              <a:spcBef>
                <a:spcPts val="600"/>
              </a:spcBef>
              <a:buClr>
                <a:srgbClr val="0BD0D9"/>
              </a:buClr>
              <a:buSzPct val="95000"/>
              <a:defRPr/>
            </a:pPr>
            <a:r>
              <a:rPr sz="2400" dirty="0" err="1">
                <a:latin typeface="+mj-lt"/>
              </a:rPr>
              <a:t>Извлечение</a:t>
            </a:r>
            <a:r>
              <a:rPr sz="2400" dirty="0">
                <a:latin typeface="+mj-lt"/>
              </a:rPr>
              <a:t> </a:t>
            </a:r>
            <a:r>
              <a:rPr sz="2400" dirty="0" err="1">
                <a:latin typeface="+mj-lt"/>
              </a:rPr>
              <a:t>информации</a:t>
            </a:r>
            <a:r>
              <a:rPr sz="2400" dirty="0">
                <a:latin typeface="+mj-lt"/>
              </a:rPr>
              <a:t> </a:t>
            </a:r>
            <a:r>
              <a:rPr sz="2400" dirty="0" err="1">
                <a:latin typeface="+mj-lt"/>
              </a:rPr>
              <a:t>определенного</a:t>
            </a:r>
            <a:r>
              <a:rPr sz="2400" dirty="0">
                <a:latin typeface="+mj-lt"/>
              </a:rPr>
              <a:t> </a:t>
            </a:r>
            <a:r>
              <a:rPr sz="2400" dirty="0" err="1">
                <a:latin typeface="+mj-lt"/>
              </a:rPr>
              <a:t>типа</a:t>
            </a:r>
            <a:r>
              <a:rPr sz="2400" dirty="0">
                <a:latin typeface="+mj-lt"/>
              </a:rPr>
              <a:t> </a:t>
            </a:r>
            <a:r>
              <a:rPr sz="2400" dirty="0" err="1">
                <a:latin typeface="+mj-lt"/>
              </a:rPr>
              <a:t>из</a:t>
            </a:r>
            <a:r>
              <a:rPr sz="2400" dirty="0">
                <a:latin typeface="+mj-lt"/>
              </a:rPr>
              <a:t> </a:t>
            </a:r>
            <a:r>
              <a:rPr sz="2400" dirty="0" err="1">
                <a:latin typeface="+mj-lt"/>
              </a:rPr>
              <a:t>текста</a:t>
            </a:r>
            <a:endParaRPr sz="2400" dirty="0">
              <a:latin typeface="+mj-lt"/>
            </a:endParaRPr>
          </a:p>
          <a:p>
            <a:pPr marL="547687" lvl="2" indent="-273050">
              <a:buClr>
                <a:srgbClr val="0BD0D9"/>
              </a:buClr>
              <a:buSzPct val="95000"/>
              <a:defRPr/>
            </a:pPr>
            <a:endParaRPr sz="2300" dirty="0"/>
          </a:p>
          <a:p>
            <a:pPr lvl="1">
              <a:defRPr/>
            </a:pPr>
            <a:endParaRPr dirty="0"/>
          </a:p>
        </p:txBody>
      </p:sp>
      <p:sp>
        <p:nvSpPr>
          <p:cNvPr id="6" name="Номер слайда 5"/>
          <p:cNvSpPr>
            <a:spLocks noGrp="1"/>
          </p:cNvSpPr>
          <p:nvPr>
            <p:ph type="sldNum" sz="quarter" idx="4294967295"/>
          </p:nvPr>
        </p:nvSpPr>
        <p:spPr bwMode="auto">
          <a:xfrm>
            <a:off x="9448800" y="6356350"/>
            <a:ext cx="2743200" cy="365125"/>
          </a:xfrm>
        </p:spPr>
        <p:txBody>
          <a:bodyPr/>
          <a:lstStyle/>
          <a:p>
            <a:pPr>
              <a:defRPr/>
            </a:pPr>
            <a:r>
              <a:rPr/>
              <a:t>6</a:t>
            </a:r>
          </a:p>
        </p:txBody>
      </p:sp>
    </p:spTree>
    <p:extLst>
      <p:ext uri="{BB962C8B-B14F-4D97-AF65-F5344CB8AC3E}">
        <p14:creationId xmlns:p14="http://schemas.microsoft.com/office/powerpoint/2010/main" val="1170457363"/>
      </p:ext>
    </p:extLst>
  </p:cSld>
  <p:clrMapOvr>
    <a:masterClrMapping/>
  </p:clrMapOvr>
  <mc:AlternateContent xmlns:mc="http://schemas.openxmlformats.org/markup-compatibility/2006" xmlns:p14="http://schemas.microsoft.com/office/powerpoint/2010/main">
    <mc:Choice Requires="p14">
      <p:transition p14:dur="10"/>
    </mc:Choice>
    <mc:Fallback xmlns="">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9"/>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r>
              <a:rPr lang="ru-RU"/>
              <a:t>NLP Pipeline: coreference </a:t>
            </a:r>
            <a:endParaRPr/>
          </a:p>
        </p:txBody>
      </p:sp>
      <p:sp>
        <p:nvSpPr>
          <p:cNvPr id="591" name="Google Shape;591;p69"/>
          <p:cNvSpPr txBox="1">
            <a:spLocks noGrp="1"/>
          </p:cNvSpPr>
          <p:nvPr>
            <p:ph type="body" idx="1"/>
          </p:nvPr>
        </p:nvSpPr>
        <p:spPr>
          <a:xfrm>
            <a:off x="1762650" y="1285950"/>
            <a:ext cx="8666700" cy="42861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solidFill>
                <a:srgbClr val="000000"/>
              </a:solidFill>
            </a:endParaRPr>
          </a:p>
        </p:txBody>
      </p:sp>
      <p:sp>
        <p:nvSpPr>
          <p:cNvPr id="593" name="Google Shape;593;p69"/>
          <p:cNvSpPr txBox="1">
            <a:spLocks noGrp="1"/>
          </p:cNvSpPr>
          <p:nvPr>
            <p:ph type="sldNum" idx="4294967295"/>
          </p:nvPr>
        </p:nvSpPr>
        <p:spPr>
          <a:xfrm>
            <a:off x="9906000" y="6356350"/>
            <a:ext cx="762000" cy="365100"/>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40</a:t>
            </a:fld>
            <a:endParaRPr sz="1800">
              <a:solidFill>
                <a:schemeClr val="dk1"/>
              </a:solidFill>
              <a:latin typeface="Calibri"/>
              <a:ea typeface="Calibri"/>
              <a:cs typeface="Calibri"/>
              <a:sym typeface="Calibri"/>
            </a:endParaRPr>
          </a:p>
        </p:txBody>
      </p:sp>
      <p:pic>
        <p:nvPicPr>
          <p:cNvPr id="594" name="Google Shape;594;p69"/>
          <p:cNvPicPr preferRelativeResize="0"/>
          <p:nvPr/>
        </p:nvPicPr>
        <p:blipFill>
          <a:blip r:embed="rId3">
            <a:alphaModFix/>
          </a:blip>
          <a:stretch>
            <a:fillRect/>
          </a:stretch>
        </p:blipFill>
        <p:spPr>
          <a:xfrm>
            <a:off x="1378086" y="1285950"/>
            <a:ext cx="9143999" cy="4713667"/>
          </a:xfrm>
          <a:prstGeom prst="rect">
            <a:avLst/>
          </a:prstGeom>
          <a:noFill/>
          <a:ln>
            <a:noFill/>
          </a:ln>
        </p:spPr>
      </p:pic>
    </p:spTree>
    <p:extLst>
      <p:ext uri="{BB962C8B-B14F-4D97-AF65-F5344CB8AC3E}">
        <p14:creationId xmlns:p14="http://schemas.microsoft.com/office/powerpoint/2010/main" val="1277232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0"/>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3420"/>
            </a:pPr>
            <a:r>
              <a:rPr lang="ru-RU" sz="3420"/>
              <a:t>Компьютерная лингвистика 3: </a:t>
            </a:r>
            <a:br>
              <a:rPr lang="ru-RU" sz="3420"/>
            </a:br>
            <a:r>
              <a:rPr lang="ru-RU" sz="3420"/>
              <a:t>уровни анализа</a:t>
            </a:r>
            <a:endParaRPr sz="3420"/>
          </a:p>
        </p:txBody>
      </p:sp>
      <p:sp>
        <p:nvSpPr>
          <p:cNvPr id="601" name="Google Shape;601;p70"/>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254000">
              <a:lnSpc>
                <a:spcPct val="80000"/>
              </a:lnSpc>
              <a:spcBef>
                <a:spcPts val="0"/>
              </a:spcBef>
              <a:buSzPts val="2400"/>
            </a:pPr>
            <a:r>
              <a:rPr lang="ru-RU" dirty="0">
                <a:latin typeface="+mj-lt"/>
              </a:rPr>
              <a:t>Дискурсивный анализ:</a:t>
            </a:r>
            <a:endParaRPr dirty="0">
              <a:latin typeface="+mj-lt"/>
            </a:endParaRPr>
          </a:p>
          <a:p>
            <a:pPr marL="228600" indent="-254000">
              <a:lnSpc>
                <a:spcPct val="80000"/>
              </a:lnSpc>
              <a:buSzPts val="2400"/>
            </a:pPr>
            <a:r>
              <a:rPr lang="ru-RU" dirty="0">
                <a:latin typeface="+mj-lt"/>
              </a:rPr>
              <a:t>анафора-</a:t>
            </a:r>
            <a:r>
              <a:rPr lang="ru-RU" dirty="0" err="1">
                <a:latin typeface="+mj-lt"/>
              </a:rPr>
              <a:t>кореферентность</a:t>
            </a:r>
            <a:r>
              <a:rPr lang="ru-RU" dirty="0">
                <a:latin typeface="+mj-lt"/>
              </a:rPr>
              <a:t>, </a:t>
            </a:r>
            <a:endParaRPr dirty="0">
              <a:latin typeface="+mj-lt"/>
            </a:endParaRPr>
          </a:p>
          <a:p>
            <a:pPr marL="228600" indent="-254000">
              <a:lnSpc>
                <a:spcPct val="80000"/>
              </a:lnSpc>
              <a:buSzPts val="2400"/>
            </a:pPr>
            <a:r>
              <a:rPr lang="ru-RU" dirty="0">
                <a:latin typeface="+mj-lt"/>
              </a:rPr>
              <a:t>дискурсивная связанность</a:t>
            </a:r>
            <a:endParaRPr dirty="0">
              <a:latin typeface="+mj-lt"/>
            </a:endParaRPr>
          </a:p>
          <a:p>
            <a:pPr marL="228600" indent="-254000">
              <a:lnSpc>
                <a:spcPct val="80000"/>
              </a:lnSpc>
              <a:buSzPts val="2400"/>
            </a:pPr>
            <a:r>
              <a:rPr lang="ru-RU" dirty="0">
                <a:latin typeface="+mj-lt"/>
              </a:rPr>
              <a:t>дискурсивные анализ: структура дискурса </a:t>
            </a:r>
            <a:endParaRPr dirty="0">
              <a:latin typeface="+mj-lt"/>
            </a:endParaRPr>
          </a:p>
          <a:p>
            <a:pPr marL="228600" indent="-254000">
              <a:lnSpc>
                <a:spcPct val="80000"/>
              </a:lnSpc>
              <a:buSzPts val="2400"/>
            </a:pPr>
            <a:r>
              <a:rPr lang="ru-RU" dirty="0">
                <a:latin typeface="+mj-lt"/>
              </a:rPr>
              <a:t>извлечение именованных сущностей</a:t>
            </a:r>
            <a:endParaRPr dirty="0">
              <a:latin typeface="+mj-lt"/>
            </a:endParaRPr>
          </a:p>
          <a:p>
            <a:pPr marL="228600" indent="-228600">
              <a:lnSpc>
                <a:spcPct val="80000"/>
              </a:lnSpc>
              <a:buSzPts val="2000"/>
              <a:buNone/>
            </a:pPr>
            <a:endParaRPr dirty="0">
              <a:latin typeface="+mj-lt"/>
            </a:endParaRPr>
          </a:p>
        </p:txBody>
      </p:sp>
    </p:spTree>
    <p:extLst>
      <p:ext uri="{BB962C8B-B14F-4D97-AF65-F5344CB8AC3E}">
        <p14:creationId xmlns:p14="http://schemas.microsoft.com/office/powerpoint/2010/main" val="11804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1"/>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r>
              <a:rPr lang="ru-RU">
                <a:latin typeface="Arimo"/>
                <a:ea typeface="Arimo"/>
                <a:cs typeface="Arimo"/>
                <a:sym typeface="Arimo"/>
              </a:rPr>
              <a:t>2 подхода к моделированию </a:t>
            </a:r>
            <a:endParaRPr>
              <a:latin typeface="Arimo"/>
              <a:ea typeface="Arimo"/>
              <a:cs typeface="Arimo"/>
              <a:sym typeface="Arimo"/>
            </a:endParaRPr>
          </a:p>
        </p:txBody>
      </p:sp>
      <p:sp>
        <p:nvSpPr>
          <p:cNvPr id="611" name="Google Shape;611;p71"/>
          <p:cNvSpPr txBox="1">
            <a:spLocks noGrp="1"/>
          </p:cNvSpPr>
          <p:nvPr>
            <p:ph type="body" idx="1"/>
          </p:nvPr>
        </p:nvSpPr>
        <p:spPr>
          <a:xfrm>
            <a:off x="428017" y="1284051"/>
            <a:ext cx="11332723" cy="4559537"/>
          </a:xfrm>
          <a:prstGeom prst="rect">
            <a:avLst/>
          </a:prstGeom>
          <a:noFill/>
          <a:ln>
            <a:noFill/>
          </a:ln>
        </p:spPr>
        <p:txBody>
          <a:bodyPr spcFirstLastPara="1" vert="horz" wrap="square" lIns="91425" tIns="45700" rIns="91425" bIns="45700" rtlCol="0" anchor="t" anchorCtr="0">
            <a:noAutofit/>
          </a:bodyPr>
          <a:lstStyle/>
          <a:p>
            <a:pPr marL="228600" indent="-228600">
              <a:lnSpc>
                <a:spcPct val="80000"/>
              </a:lnSpc>
              <a:spcBef>
                <a:spcPts val="0"/>
              </a:spcBef>
              <a:buSzPts val="2400"/>
              <a:buNone/>
            </a:pPr>
            <a:r>
              <a:rPr lang="ru-RU" sz="2600" dirty="0" smtClean="0">
                <a:latin typeface="+mj-lt"/>
                <a:ea typeface="Arimo"/>
                <a:cs typeface="Arimo"/>
                <a:sym typeface="Arimo"/>
              </a:rPr>
              <a:t>Подход, основанный на знаниях (</a:t>
            </a:r>
            <a:r>
              <a:rPr lang="ru-RU" sz="2600" dirty="0" err="1" smtClean="0">
                <a:latin typeface="+mj-lt"/>
                <a:ea typeface="Arimo"/>
                <a:cs typeface="Arimo"/>
                <a:sym typeface="Arimo"/>
              </a:rPr>
              <a:t>Knowledge</a:t>
            </a:r>
            <a:r>
              <a:rPr lang="ru-RU" sz="2600" dirty="0" smtClean="0">
                <a:latin typeface="+mj-lt"/>
                <a:ea typeface="Arimo"/>
                <a:cs typeface="Arimo"/>
                <a:sym typeface="Arimo"/>
              </a:rPr>
              <a:t> </a:t>
            </a:r>
            <a:r>
              <a:rPr lang="ru-RU" sz="2600" dirty="0" err="1" smtClean="0">
                <a:latin typeface="+mj-lt"/>
                <a:ea typeface="Arimo"/>
                <a:cs typeface="Arimo"/>
                <a:sym typeface="Arimo"/>
              </a:rPr>
              <a:t>Engineering</a:t>
            </a:r>
            <a:r>
              <a:rPr lang="ru-RU" sz="2600" dirty="0" smtClean="0">
                <a:latin typeface="+mj-lt"/>
                <a:ea typeface="Arimo"/>
                <a:cs typeface="Arimo"/>
                <a:sym typeface="Arimo"/>
              </a:rPr>
              <a:t>)</a:t>
            </a:r>
            <a:endParaRPr sz="2600" dirty="0">
              <a:latin typeface="+mj-lt"/>
            </a:endParaRPr>
          </a:p>
          <a:p>
            <a:pPr marL="228600" indent="-228600">
              <a:lnSpc>
                <a:spcPct val="80000"/>
              </a:lnSpc>
              <a:buSzPts val="2400"/>
            </a:pPr>
            <a:r>
              <a:rPr lang="ru-RU" sz="2600" dirty="0" err="1" smtClean="0">
                <a:latin typeface="+mj-lt"/>
                <a:ea typeface="Arimo"/>
                <a:cs typeface="Arimo"/>
                <a:sym typeface="Arimo"/>
              </a:rPr>
              <a:t>правиловый</a:t>
            </a:r>
            <a:r>
              <a:rPr lang="ru-RU" sz="2600" dirty="0" smtClean="0">
                <a:latin typeface="+mj-lt"/>
                <a:ea typeface="Arimo"/>
                <a:cs typeface="Arimo"/>
                <a:sym typeface="Arimo"/>
              </a:rPr>
              <a:t> подход (</a:t>
            </a:r>
            <a:r>
              <a:rPr lang="ru-RU" sz="2600" dirty="0" err="1" smtClean="0">
                <a:latin typeface="+mj-lt"/>
                <a:ea typeface="Arimo"/>
                <a:cs typeface="Arimo"/>
                <a:sym typeface="Arimo"/>
              </a:rPr>
              <a:t>rule</a:t>
            </a:r>
            <a:r>
              <a:rPr lang="ru-RU" sz="2600" dirty="0" smtClean="0">
                <a:latin typeface="+mj-lt"/>
                <a:ea typeface="Arimo"/>
                <a:cs typeface="Arimo"/>
                <a:sym typeface="Arimo"/>
              </a:rPr>
              <a:t> </a:t>
            </a:r>
            <a:r>
              <a:rPr lang="ru-RU" sz="2600" dirty="0" err="1" smtClean="0">
                <a:latin typeface="+mj-lt"/>
                <a:ea typeface="Arimo"/>
                <a:cs typeface="Arimo"/>
                <a:sym typeface="Arimo"/>
              </a:rPr>
              <a:t>based</a:t>
            </a:r>
            <a:r>
              <a:rPr lang="ru-RU" sz="2600" dirty="0" smtClean="0">
                <a:latin typeface="+mj-lt"/>
                <a:ea typeface="Arimo"/>
                <a:cs typeface="Arimo"/>
                <a:sym typeface="Arimo"/>
              </a:rPr>
              <a:t>) - нужен </a:t>
            </a:r>
            <a:r>
              <a:rPr lang="ru-RU" sz="2600" dirty="0">
                <a:latin typeface="+mj-lt"/>
                <a:ea typeface="Arimo"/>
                <a:cs typeface="Arimo"/>
                <a:sym typeface="Arimo"/>
              </a:rPr>
              <a:t>только эксперт (эксперт-лингвист, </a:t>
            </a:r>
            <a:r>
              <a:rPr lang="ru-RU" sz="2600" dirty="0" err="1">
                <a:latin typeface="+mj-lt"/>
                <a:ea typeface="Arimo"/>
                <a:cs typeface="Arimo"/>
                <a:sym typeface="Arimo"/>
              </a:rPr>
              <a:t>онто</a:t>
            </a:r>
            <a:r>
              <a:rPr lang="ru-RU" sz="2600" dirty="0">
                <a:latin typeface="+mj-lt"/>
                <a:ea typeface="Arimo"/>
                <a:cs typeface="Arimo"/>
                <a:sym typeface="Arimo"/>
              </a:rPr>
              <a:t>-инженер); основан на интуиции (можно брать правила «из головы</a:t>
            </a:r>
            <a:r>
              <a:rPr lang="ru-RU" sz="2600" dirty="0" smtClean="0">
                <a:latin typeface="+mj-lt"/>
                <a:ea typeface="Arimo"/>
                <a:cs typeface="Arimo"/>
                <a:sym typeface="Arimo"/>
              </a:rPr>
              <a:t>»);</a:t>
            </a:r>
            <a:endParaRPr lang="ru-RU" sz="2600" dirty="0">
              <a:latin typeface="+mj-lt"/>
              <a:ea typeface="Arimo"/>
              <a:cs typeface="Arimo"/>
              <a:sym typeface="Arimo"/>
            </a:endParaRPr>
          </a:p>
        </p:txBody>
      </p:sp>
      <p:sp>
        <p:nvSpPr>
          <p:cNvPr id="613" name="Google Shape;613;p71"/>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42</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1133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1"/>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r>
              <a:rPr lang="ru-RU">
                <a:latin typeface="Arimo"/>
                <a:ea typeface="Arimo"/>
                <a:cs typeface="Arimo"/>
                <a:sym typeface="Arimo"/>
              </a:rPr>
              <a:t>2 подхода к моделированию </a:t>
            </a:r>
            <a:endParaRPr>
              <a:latin typeface="Arimo"/>
              <a:ea typeface="Arimo"/>
              <a:cs typeface="Arimo"/>
              <a:sym typeface="Arimo"/>
            </a:endParaRPr>
          </a:p>
        </p:txBody>
      </p:sp>
      <p:sp>
        <p:nvSpPr>
          <p:cNvPr id="611" name="Google Shape;611;p71"/>
          <p:cNvSpPr txBox="1">
            <a:spLocks noGrp="1"/>
          </p:cNvSpPr>
          <p:nvPr>
            <p:ph type="body" idx="1"/>
          </p:nvPr>
        </p:nvSpPr>
        <p:spPr>
          <a:xfrm>
            <a:off x="428017" y="1284051"/>
            <a:ext cx="11332723" cy="4559537"/>
          </a:xfrm>
          <a:prstGeom prst="rect">
            <a:avLst/>
          </a:prstGeom>
          <a:noFill/>
          <a:ln>
            <a:noFill/>
          </a:ln>
        </p:spPr>
        <p:txBody>
          <a:bodyPr spcFirstLastPara="1" vert="horz" wrap="square" lIns="91425" tIns="45700" rIns="91425" bIns="45700" rtlCol="0" anchor="t" anchorCtr="0">
            <a:noAutofit/>
          </a:bodyPr>
          <a:lstStyle/>
          <a:p>
            <a:pPr marL="228600" indent="-228600">
              <a:lnSpc>
                <a:spcPct val="80000"/>
              </a:lnSpc>
              <a:spcBef>
                <a:spcPts val="0"/>
              </a:spcBef>
              <a:buSzPts val="2400"/>
              <a:buNone/>
            </a:pPr>
            <a:r>
              <a:rPr lang="ru-RU" sz="2600" dirty="0" smtClean="0">
                <a:latin typeface="+mj-lt"/>
                <a:ea typeface="Arimo"/>
                <a:cs typeface="Arimo"/>
                <a:sym typeface="Arimo"/>
              </a:rPr>
              <a:t>Подход, основанный на знаниях (</a:t>
            </a:r>
            <a:r>
              <a:rPr lang="ru-RU" sz="2600" dirty="0" err="1" smtClean="0">
                <a:latin typeface="+mj-lt"/>
                <a:ea typeface="Arimo"/>
                <a:cs typeface="Arimo"/>
                <a:sym typeface="Arimo"/>
              </a:rPr>
              <a:t>Knowledge</a:t>
            </a:r>
            <a:r>
              <a:rPr lang="ru-RU" sz="2600" dirty="0" smtClean="0">
                <a:latin typeface="+mj-lt"/>
                <a:ea typeface="Arimo"/>
                <a:cs typeface="Arimo"/>
                <a:sym typeface="Arimo"/>
              </a:rPr>
              <a:t> </a:t>
            </a:r>
            <a:r>
              <a:rPr lang="ru-RU" sz="2600" dirty="0" err="1" smtClean="0">
                <a:latin typeface="+mj-lt"/>
                <a:ea typeface="Arimo"/>
                <a:cs typeface="Arimo"/>
                <a:sym typeface="Arimo"/>
              </a:rPr>
              <a:t>Engineering</a:t>
            </a:r>
            <a:r>
              <a:rPr lang="ru-RU" sz="2600" dirty="0" smtClean="0">
                <a:latin typeface="+mj-lt"/>
                <a:ea typeface="Arimo"/>
                <a:cs typeface="Arimo"/>
                <a:sym typeface="Arimo"/>
              </a:rPr>
              <a:t>)</a:t>
            </a:r>
            <a:endParaRPr sz="2600" dirty="0">
              <a:latin typeface="+mj-lt"/>
            </a:endParaRPr>
          </a:p>
          <a:p>
            <a:pPr marL="228600" indent="-228600">
              <a:lnSpc>
                <a:spcPct val="80000"/>
              </a:lnSpc>
              <a:buSzPts val="2400"/>
            </a:pPr>
            <a:r>
              <a:rPr lang="ru-RU" sz="2400" dirty="0">
                <a:latin typeface="+mj-lt"/>
                <a:ea typeface="Arimo"/>
                <a:cs typeface="Arimo"/>
                <a:sym typeface="Arimo"/>
              </a:rPr>
              <a:t>аргументы за:</a:t>
            </a:r>
          </a:p>
          <a:p>
            <a:pPr marL="685800" lvl="1" indent="-228600">
              <a:lnSpc>
                <a:spcPct val="80000"/>
              </a:lnSpc>
            </a:pPr>
            <a:r>
              <a:rPr lang="ru-RU" dirty="0">
                <a:latin typeface="+mj-lt"/>
              </a:rPr>
              <a:t>требует малый объем исходных данных (в производстве заказчик часто может предоставить только «образец» данных, а не большой корпус текстов)</a:t>
            </a:r>
          </a:p>
          <a:p>
            <a:pPr marL="685800" lvl="1" indent="-228600">
              <a:lnSpc>
                <a:spcPct val="80000"/>
              </a:lnSpc>
            </a:pPr>
            <a:r>
              <a:rPr lang="ru-RU" dirty="0">
                <a:latin typeface="+mj-lt"/>
              </a:rPr>
              <a:t>ошибки «человеческие»; можно исправлять контролируемо</a:t>
            </a:r>
          </a:p>
          <a:p>
            <a:pPr marL="685800" lvl="1" indent="-228600">
              <a:lnSpc>
                <a:spcPct val="80000"/>
              </a:lnSpc>
            </a:pPr>
            <a:r>
              <a:rPr lang="ru-RU" dirty="0">
                <a:latin typeface="+mj-lt"/>
              </a:rPr>
              <a:t>можно контролировать, что происходит на каждом шаге алгоритма</a:t>
            </a:r>
          </a:p>
          <a:p>
            <a:pPr marL="228600" indent="-228600">
              <a:lnSpc>
                <a:spcPct val="80000"/>
              </a:lnSpc>
            </a:pPr>
            <a:r>
              <a:rPr lang="ru-RU" sz="2400" dirty="0">
                <a:latin typeface="+mj-lt"/>
              </a:rPr>
              <a:t>контра:</a:t>
            </a:r>
          </a:p>
          <a:p>
            <a:pPr marL="685800" lvl="1" indent="-228600">
              <a:lnSpc>
                <a:spcPct val="80000"/>
              </a:lnSpc>
            </a:pPr>
            <a:r>
              <a:rPr lang="ru-RU" dirty="0">
                <a:latin typeface="+mj-lt"/>
              </a:rPr>
              <a:t>много времени на разработку</a:t>
            </a:r>
          </a:p>
          <a:p>
            <a:pPr marL="685800" lvl="1" indent="-228600">
              <a:lnSpc>
                <a:spcPct val="80000"/>
              </a:lnSpc>
            </a:pPr>
            <a:r>
              <a:rPr lang="ru-RU" dirty="0">
                <a:latin typeface="+mj-lt"/>
              </a:rPr>
              <a:t>если сложная задача – правил много, они начинают противоречить друг другу, система становится почти что такой же «непрозрачной», как и при машинном </a:t>
            </a:r>
            <a:r>
              <a:rPr lang="ru-RU" dirty="0" smtClean="0">
                <a:latin typeface="+mj-lt"/>
              </a:rPr>
              <a:t>обучении</a:t>
            </a:r>
          </a:p>
          <a:p>
            <a:pPr marL="685800" lvl="1" indent="-228600">
              <a:lnSpc>
                <a:spcPct val="80000"/>
              </a:lnSpc>
            </a:pPr>
            <a:r>
              <a:rPr lang="ru-RU" dirty="0" smtClean="0">
                <a:latin typeface="+mj-lt"/>
              </a:rPr>
              <a:t>трудно отразить в правилах сложное взаимодействие факторов</a:t>
            </a:r>
          </a:p>
          <a:p>
            <a:pPr marL="685800" lvl="1" indent="-228600">
              <a:lnSpc>
                <a:spcPct val="80000"/>
              </a:lnSpc>
            </a:pPr>
            <a:r>
              <a:rPr lang="ru-RU" dirty="0" smtClean="0">
                <a:latin typeface="+mj-lt"/>
              </a:rPr>
              <a:t>плохо масштабируется (любое изменение системы требует больших усилий, переход на новую область – новая система правил, труд экспертов)</a:t>
            </a:r>
            <a:endParaRPr lang="ru-RU" dirty="0">
              <a:latin typeface="+mj-lt"/>
            </a:endParaRPr>
          </a:p>
        </p:txBody>
      </p:sp>
      <p:sp>
        <p:nvSpPr>
          <p:cNvPr id="613" name="Google Shape;613;p71"/>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43</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3635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2"/>
          <p:cNvSpPr txBox="1">
            <a:spLocks noGrp="1"/>
          </p:cNvSpPr>
          <p:nvPr>
            <p:ph type="title"/>
          </p:nvPr>
        </p:nvSpPr>
        <p:spPr>
          <a:xfrm>
            <a:off x="2135560" y="177315"/>
            <a:ext cx="8136904" cy="847725"/>
          </a:xfrm>
          <a:prstGeom prst="rect">
            <a:avLst/>
          </a:prstGeom>
          <a:noFill/>
          <a:ln>
            <a:noFill/>
          </a:ln>
        </p:spPr>
        <p:txBody>
          <a:bodyPr spcFirstLastPara="1" vert="horz" wrap="square" lIns="91425" tIns="45700" rIns="91425" bIns="45700" rtlCol="0" anchor="t" anchorCtr="0">
            <a:noAutofit/>
          </a:bodyPr>
          <a:lstStyle/>
          <a:p>
            <a:pPr algn="ctr"/>
            <a:r>
              <a:rPr lang="ru-RU">
                <a:latin typeface="Arimo"/>
                <a:ea typeface="Arimo"/>
                <a:cs typeface="Arimo"/>
                <a:sym typeface="Arimo"/>
              </a:rPr>
              <a:t>2 подхода к моделированию</a:t>
            </a:r>
            <a:endParaRPr>
              <a:latin typeface="Arimo"/>
              <a:ea typeface="Arimo"/>
              <a:cs typeface="Arimo"/>
              <a:sym typeface="Arimo"/>
            </a:endParaRPr>
          </a:p>
        </p:txBody>
      </p:sp>
      <p:sp>
        <p:nvSpPr>
          <p:cNvPr id="621" name="Google Shape;621;p72"/>
          <p:cNvSpPr txBox="1">
            <a:spLocks noGrp="1"/>
          </p:cNvSpPr>
          <p:nvPr>
            <p:ph type="body" idx="1"/>
          </p:nvPr>
        </p:nvSpPr>
        <p:spPr>
          <a:xfrm>
            <a:off x="476654" y="1284051"/>
            <a:ext cx="11284085" cy="4559537"/>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0"/>
              </a:spcBef>
              <a:buSzPts val="2400"/>
              <a:buNone/>
            </a:pPr>
            <a:r>
              <a:rPr lang="ru-RU" b="1" dirty="0" smtClean="0">
                <a:latin typeface="+mj-lt"/>
                <a:ea typeface="Arimo"/>
                <a:cs typeface="Arimo"/>
                <a:sym typeface="Arimo"/>
              </a:rPr>
              <a:t>Обучение (</a:t>
            </a:r>
            <a:r>
              <a:rPr lang="ru-RU" b="1" dirty="0" err="1" smtClean="0">
                <a:latin typeface="+mj-lt"/>
                <a:ea typeface="Arimo"/>
                <a:cs typeface="Arimo"/>
                <a:sym typeface="Arimo"/>
              </a:rPr>
              <a:t>Learning</a:t>
            </a:r>
            <a:r>
              <a:rPr lang="ru-RU" b="1" dirty="0" smtClean="0">
                <a:latin typeface="+mj-lt"/>
                <a:ea typeface="Arimo"/>
                <a:cs typeface="Arimo"/>
                <a:sym typeface="Arimo"/>
              </a:rPr>
              <a:t> </a:t>
            </a:r>
            <a:r>
              <a:rPr lang="ru-RU" b="1" dirty="0" err="1" smtClean="0">
                <a:latin typeface="+mj-lt"/>
                <a:ea typeface="Arimo"/>
                <a:cs typeface="Arimo"/>
                <a:sym typeface="Arimo"/>
              </a:rPr>
              <a:t>Systems</a:t>
            </a:r>
            <a:r>
              <a:rPr lang="ru-RU" b="1" dirty="0" smtClean="0">
                <a:latin typeface="+mj-lt"/>
                <a:ea typeface="Arimo"/>
                <a:cs typeface="Arimo"/>
                <a:sym typeface="Arimo"/>
              </a:rPr>
              <a:t>)</a:t>
            </a:r>
          </a:p>
          <a:p>
            <a:pPr indent="-457200">
              <a:lnSpc>
                <a:spcPct val="100000"/>
              </a:lnSpc>
              <a:spcBef>
                <a:spcPts val="600"/>
              </a:spcBef>
              <a:buSzPts val="2400"/>
            </a:pPr>
            <a:r>
              <a:rPr lang="ru-RU" dirty="0">
                <a:latin typeface="+mj-lt"/>
                <a:ea typeface="Arimo"/>
                <a:cs typeface="Arimo"/>
                <a:sym typeface="Arimo"/>
              </a:rPr>
              <a:t>использует статистические и др. математические модели (</a:t>
            </a:r>
            <a:r>
              <a:rPr lang="ru-RU" dirty="0" err="1">
                <a:latin typeface="+mj-lt"/>
                <a:ea typeface="Arimo"/>
                <a:cs typeface="Arimo"/>
                <a:sym typeface="Arimo"/>
              </a:rPr>
              <a:t>use</a:t>
            </a:r>
            <a:r>
              <a:rPr lang="ru-RU" dirty="0">
                <a:latin typeface="+mj-lt"/>
                <a:ea typeface="Arimo"/>
                <a:cs typeface="Arimo"/>
                <a:sym typeface="Arimo"/>
              </a:rPr>
              <a:t> </a:t>
            </a:r>
            <a:r>
              <a:rPr lang="ru-RU" dirty="0" err="1">
                <a:latin typeface="+mj-lt"/>
                <a:ea typeface="Arimo"/>
                <a:cs typeface="Arimo"/>
                <a:sym typeface="Arimo"/>
              </a:rPr>
              <a:t>statistics</a:t>
            </a:r>
            <a:r>
              <a:rPr lang="ru-RU" dirty="0">
                <a:latin typeface="+mj-lt"/>
                <a:ea typeface="Arimo"/>
                <a:cs typeface="Arimo"/>
                <a:sym typeface="Arimo"/>
              </a:rPr>
              <a:t> </a:t>
            </a:r>
            <a:r>
              <a:rPr lang="ru-RU" dirty="0" err="1">
                <a:latin typeface="+mj-lt"/>
                <a:ea typeface="Arimo"/>
                <a:cs typeface="Arimo"/>
                <a:sym typeface="Arimo"/>
              </a:rPr>
              <a:t>or</a:t>
            </a:r>
            <a:r>
              <a:rPr lang="ru-RU" dirty="0">
                <a:latin typeface="+mj-lt"/>
                <a:ea typeface="Arimo"/>
                <a:cs typeface="Arimo"/>
                <a:sym typeface="Arimo"/>
              </a:rPr>
              <a:t> </a:t>
            </a:r>
            <a:r>
              <a:rPr lang="ru-RU" dirty="0" err="1">
                <a:latin typeface="+mj-lt"/>
                <a:ea typeface="Arimo"/>
                <a:cs typeface="Arimo"/>
                <a:sym typeface="Arimo"/>
              </a:rPr>
              <a:t>other</a:t>
            </a:r>
            <a:r>
              <a:rPr lang="ru-RU" dirty="0">
                <a:latin typeface="+mj-lt"/>
                <a:ea typeface="Arimo"/>
                <a:cs typeface="Arimo"/>
                <a:sym typeface="Arimo"/>
              </a:rPr>
              <a:t> </a:t>
            </a:r>
            <a:r>
              <a:rPr lang="ru-RU" dirty="0" err="1">
                <a:latin typeface="+mj-lt"/>
                <a:ea typeface="Arimo"/>
                <a:cs typeface="Arimo"/>
                <a:sym typeface="Arimo"/>
              </a:rPr>
              <a:t>machine</a:t>
            </a:r>
            <a:r>
              <a:rPr lang="ru-RU" dirty="0">
                <a:latin typeface="+mj-lt"/>
                <a:ea typeface="Arimo"/>
                <a:cs typeface="Arimo"/>
                <a:sym typeface="Arimo"/>
              </a:rPr>
              <a:t> </a:t>
            </a:r>
            <a:r>
              <a:rPr lang="ru-RU" dirty="0" err="1">
                <a:latin typeface="+mj-lt"/>
                <a:ea typeface="Arimo"/>
                <a:cs typeface="Arimo"/>
                <a:sym typeface="Arimo"/>
              </a:rPr>
              <a:t>learning</a:t>
            </a:r>
            <a:r>
              <a:rPr lang="ru-RU" dirty="0">
                <a:latin typeface="+mj-lt"/>
                <a:ea typeface="Arimo"/>
                <a:cs typeface="Arimo"/>
                <a:sym typeface="Arimo"/>
              </a:rPr>
              <a:t>) </a:t>
            </a:r>
            <a:endParaRPr lang="ru-RU" dirty="0" smtClean="0">
              <a:latin typeface="+mj-lt"/>
              <a:ea typeface="Arimo"/>
              <a:cs typeface="Arimo"/>
              <a:sym typeface="Arimo"/>
            </a:endParaRPr>
          </a:p>
          <a:p>
            <a:pPr indent="-457200">
              <a:lnSpc>
                <a:spcPct val="100000"/>
              </a:lnSpc>
              <a:spcBef>
                <a:spcPts val="600"/>
              </a:spcBef>
              <a:buSzPts val="2400"/>
            </a:pPr>
            <a:r>
              <a:rPr lang="ru-RU" dirty="0" smtClean="0">
                <a:latin typeface="+mj-lt"/>
                <a:ea typeface="Arimo"/>
                <a:cs typeface="Arimo"/>
                <a:sym typeface="Arimo"/>
              </a:rPr>
              <a:t>основной фокус: подобрать классы признаков (факторов), имеющие наибольшую разрешающую (в смысле принятия решения) силу, - наиболее информативные </a:t>
            </a:r>
            <a:endParaRPr lang="ru-RU" dirty="0">
              <a:latin typeface="+mj-lt"/>
            </a:endParaRPr>
          </a:p>
        </p:txBody>
      </p:sp>
      <p:sp>
        <p:nvSpPr>
          <p:cNvPr id="623" name="Google Shape;623;p72"/>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44</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3583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2"/>
          <p:cNvSpPr txBox="1">
            <a:spLocks noGrp="1"/>
          </p:cNvSpPr>
          <p:nvPr>
            <p:ph type="title"/>
          </p:nvPr>
        </p:nvSpPr>
        <p:spPr>
          <a:xfrm>
            <a:off x="2135560" y="177315"/>
            <a:ext cx="8136904" cy="847725"/>
          </a:xfrm>
          <a:prstGeom prst="rect">
            <a:avLst/>
          </a:prstGeom>
          <a:noFill/>
          <a:ln>
            <a:noFill/>
          </a:ln>
        </p:spPr>
        <p:txBody>
          <a:bodyPr spcFirstLastPara="1" vert="horz" wrap="square" lIns="91425" tIns="45700" rIns="91425" bIns="45700" rtlCol="0" anchor="t" anchorCtr="0">
            <a:noAutofit/>
          </a:bodyPr>
          <a:lstStyle/>
          <a:p>
            <a:pPr algn="ctr"/>
            <a:r>
              <a:rPr lang="ru-RU">
                <a:latin typeface="Arimo"/>
                <a:ea typeface="Arimo"/>
                <a:cs typeface="Arimo"/>
                <a:sym typeface="Arimo"/>
              </a:rPr>
              <a:t>2 подхода к моделированию</a:t>
            </a:r>
            <a:endParaRPr>
              <a:latin typeface="Arimo"/>
              <a:ea typeface="Arimo"/>
              <a:cs typeface="Arimo"/>
              <a:sym typeface="Arimo"/>
            </a:endParaRPr>
          </a:p>
        </p:txBody>
      </p:sp>
      <p:sp>
        <p:nvSpPr>
          <p:cNvPr id="621" name="Google Shape;621;p72"/>
          <p:cNvSpPr txBox="1">
            <a:spLocks noGrp="1"/>
          </p:cNvSpPr>
          <p:nvPr>
            <p:ph type="body" idx="1"/>
          </p:nvPr>
        </p:nvSpPr>
        <p:spPr>
          <a:xfrm>
            <a:off x="408560" y="1167319"/>
            <a:ext cx="11439729" cy="4931923"/>
          </a:xfrm>
          <a:prstGeom prst="rect">
            <a:avLst/>
          </a:prstGeom>
          <a:noFill/>
          <a:ln>
            <a:noFill/>
          </a:ln>
        </p:spPr>
        <p:txBody>
          <a:bodyPr spcFirstLastPara="1" vert="horz" wrap="square" lIns="91425" tIns="45700" rIns="91425" bIns="45700" rtlCol="0" anchor="t" anchorCtr="0">
            <a:noAutofit/>
          </a:bodyPr>
          <a:lstStyle/>
          <a:p>
            <a:pPr marL="228600" indent="-228600">
              <a:lnSpc>
                <a:spcPct val="100000"/>
              </a:lnSpc>
              <a:spcBef>
                <a:spcPts val="0"/>
              </a:spcBef>
              <a:buSzPts val="2400"/>
              <a:buNone/>
            </a:pPr>
            <a:r>
              <a:rPr lang="ru-RU" sz="2200" b="1" dirty="0" smtClean="0">
                <a:latin typeface="+mj-lt"/>
                <a:ea typeface="Arimo"/>
                <a:cs typeface="Arimo"/>
                <a:sym typeface="Arimo"/>
              </a:rPr>
              <a:t>Обучение (</a:t>
            </a:r>
            <a:r>
              <a:rPr lang="ru-RU" sz="2200" b="1" dirty="0" err="1" smtClean="0">
                <a:latin typeface="+mj-lt"/>
                <a:ea typeface="Arimo"/>
                <a:cs typeface="Arimo"/>
                <a:sym typeface="Arimo"/>
              </a:rPr>
              <a:t>Learning</a:t>
            </a:r>
            <a:r>
              <a:rPr lang="ru-RU" sz="2200" b="1" dirty="0" smtClean="0">
                <a:latin typeface="+mj-lt"/>
                <a:ea typeface="Arimo"/>
                <a:cs typeface="Arimo"/>
                <a:sym typeface="Arimo"/>
              </a:rPr>
              <a:t> </a:t>
            </a:r>
            <a:r>
              <a:rPr lang="ru-RU" sz="2200" b="1" dirty="0" err="1" smtClean="0">
                <a:latin typeface="+mj-lt"/>
                <a:ea typeface="Arimo"/>
                <a:cs typeface="Arimo"/>
                <a:sym typeface="Arimo"/>
              </a:rPr>
              <a:t>Systems</a:t>
            </a:r>
            <a:r>
              <a:rPr lang="ru-RU" sz="2200" b="1" dirty="0" smtClean="0">
                <a:latin typeface="+mj-lt"/>
                <a:ea typeface="Arimo"/>
                <a:cs typeface="Arimo"/>
                <a:sym typeface="Arimo"/>
              </a:rPr>
              <a:t>)</a:t>
            </a:r>
          </a:p>
          <a:p>
            <a:pPr marL="228600" indent="-228600">
              <a:lnSpc>
                <a:spcPct val="100000"/>
              </a:lnSpc>
              <a:spcBef>
                <a:spcPts val="600"/>
              </a:spcBef>
              <a:buSzPts val="2400"/>
              <a:buNone/>
            </a:pPr>
            <a:r>
              <a:rPr lang="ru-RU" sz="2200" dirty="0" smtClean="0">
                <a:latin typeface="+mj-lt"/>
                <a:ea typeface="Arimo"/>
                <a:cs typeface="Arimo"/>
                <a:sym typeface="Arimo"/>
              </a:rPr>
              <a:t>За:</a:t>
            </a:r>
            <a:endParaRPr sz="2200" dirty="0">
              <a:latin typeface="+mj-lt"/>
            </a:endParaRPr>
          </a:p>
          <a:p>
            <a:pPr marL="228600" indent="-228600">
              <a:lnSpc>
                <a:spcPct val="100000"/>
              </a:lnSpc>
              <a:spcBef>
                <a:spcPts val="600"/>
              </a:spcBef>
              <a:buSzPts val="2400"/>
            </a:pPr>
            <a:r>
              <a:rPr lang="ru-RU" sz="2200" dirty="0" smtClean="0">
                <a:latin typeface="+mj-lt"/>
              </a:rPr>
              <a:t>можно обойтись без ресурсоемких экспертов (без больших трудозатрат)</a:t>
            </a:r>
          </a:p>
          <a:p>
            <a:pPr marL="228600" indent="-228600">
              <a:lnSpc>
                <a:spcPct val="100000"/>
              </a:lnSpc>
              <a:spcBef>
                <a:spcPts val="600"/>
              </a:spcBef>
              <a:buSzPts val="2400"/>
            </a:pPr>
            <a:r>
              <a:rPr lang="ru-RU" sz="2200" dirty="0" smtClean="0">
                <a:latin typeface="+mj-lt"/>
              </a:rPr>
              <a:t>есть простые масштабируемые технологии, общие для разных проблемных областей и для разных задач</a:t>
            </a:r>
          </a:p>
          <a:p>
            <a:pPr marL="228600" indent="-228600">
              <a:lnSpc>
                <a:spcPct val="100000"/>
              </a:lnSpc>
              <a:spcBef>
                <a:spcPts val="600"/>
              </a:spcBef>
              <a:buSzPts val="2400"/>
            </a:pPr>
            <a:r>
              <a:rPr lang="ru-RU" sz="2200" dirty="0" smtClean="0">
                <a:latin typeface="+mj-lt"/>
              </a:rPr>
              <a:t>низкие затраты на разработку (любой (не эксперт) может взять набор данных и применить готовый пакет)</a:t>
            </a:r>
          </a:p>
          <a:p>
            <a:pPr marL="0" indent="0">
              <a:lnSpc>
                <a:spcPct val="100000"/>
              </a:lnSpc>
              <a:spcBef>
                <a:spcPts val="600"/>
              </a:spcBef>
              <a:buSzPts val="2400"/>
              <a:buNone/>
            </a:pPr>
            <a:r>
              <a:rPr lang="ru-RU" sz="2200" dirty="0" smtClean="0">
                <a:latin typeface="+mj-lt"/>
              </a:rPr>
              <a:t>Против:</a:t>
            </a:r>
            <a:endParaRPr sz="2200" dirty="0">
              <a:latin typeface="+mj-lt"/>
            </a:endParaRPr>
          </a:p>
          <a:p>
            <a:pPr marL="228600" indent="-228600">
              <a:lnSpc>
                <a:spcPct val="100000"/>
              </a:lnSpc>
              <a:spcBef>
                <a:spcPts val="600"/>
              </a:spcBef>
              <a:buSzPts val="2400"/>
            </a:pPr>
            <a:r>
              <a:rPr lang="ru-RU" sz="2200" dirty="0" smtClean="0">
                <a:latin typeface="+mj-lt"/>
                <a:ea typeface="Arimo"/>
                <a:cs typeface="Arimo"/>
                <a:sym typeface="Arimo"/>
              </a:rPr>
              <a:t>требуют большого объема аннотированных (желательно хорошо аннотированных) данных (</a:t>
            </a:r>
            <a:r>
              <a:rPr lang="ru-RU" sz="2200" dirty="0" err="1" smtClean="0">
                <a:latin typeface="+mj-lt"/>
                <a:ea typeface="Arimo"/>
                <a:cs typeface="Arimo"/>
                <a:sym typeface="Arimo"/>
              </a:rPr>
              <a:t>annotated</a:t>
            </a:r>
            <a:r>
              <a:rPr lang="ru-RU" sz="2200" dirty="0" smtClean="0">
                <a:latin typeface="+mj-lt"/>
                <a:ea typeface="Arimo"/>
                <a:cs typeface="Arimo"/>
                <a:sym typeface="Arimo"/>
              </a:rPr>
              <a:t> </a:t>
            </a:r>
            <a:r>
              <a:rPr lang="ru-RU" sz="2200" dirty="0" err="1">
                <a:latin typeface="+mj-lt"/>
                <a:ea typeface="Arimo"/>
                <a:cs typeface="Arimo"/>
                <a:sym typeface="Arimo"/>
              </a:rPr>
              <a:t>training</a:t>
            </a:r>
            <a:r>
              <a:rPr lang="ru-RU" sz="2200" dirty="0">
                <a:latin typeface="+mj-lt"/>
                <a:ea typeface="Arimo"/>
                <a:cs typeface="Arimo"/>
                <a:sym typeface="Arimo"/>
              </a:rPr>
              <a:t> </a:t>
            </a:r>
            <a:r>
              <a:rPr lang="ru-RU" sz="2200" dirty="0" err="1" smtClean="0">
                <a:latin typeface="+mj-lt"/>
                <a:ea typeface="Arimo"/>
                <a:cs typeface="Arimo"/>
                <a:sym typeface="Arimo"/>
              </a:rPr>
              <a:t>data</a:t>
            </a:r>
            <a:r>
              <a:rPr lang="ru-RU" sz="2200" dirty="0" smtClean="0">
                <a:latin typeface="+mj-lt"/>
                <a:ea typeface="Arimo"/>
                <a:cs typeface="Arimo"/>
                <a:sym typeface="Arimo"/>
              </a:rPr>
              <a:t>) – </a:t>
            </a:r>
            <a:r>
              <a:rPr lang="ru-RU" sz="2200" dirty="0" err="1" smtClean="0">
                <a:latin typeface="+mj-lt"/>
                <a:ea typeface="Arimo"/>
                <a:cs typeface="Arimo"/>
                <a:sym typeface="Arimo"/>
              </a:rPr>
              <a:t>ресурсозатратны</a:t>
            </a:r>
            <a:r>
              <a:rPr lang="ru-RU" sz="2200" dirty="0" smtClean="0">
                <a:latin typeface="+mj-lt"/>
                <a:ea typeface="Arimo"/>
                <a:cs typeface="Arimo"/>
                <a:sym typeface="Arimo"/>
              </a:rPr>
              <a:t> с точки зрения аннотации данных </a:t>
            </a:r>
          </a:p>
          <a:p>
            <a:pPr marL="228600" indent="-228600">
              <a:lnSpc>
                <a:spcPct val="100000"/>
              </a:lnSpc>
              <a:spcBef>
                <a:spcPts val="600"/>
              </a:spcBef>
              <a:buSzPts val="2400"/>
            </a:pPr>
            <a:r>
              <a:rPr lang="ru-RU" sz="2200" dirty="0" smtClean="0">
                <a:latin typeface="+mj-lt"/>
                <a:ea typeface="Arimo"/>
                <a:cs typeface="Arimo"/>
                <a:sym typeface="Arimo"/>
              </a:rPr>
              <a:t>ошибки не очень объяснимы с точки зрения человека</a:t>
            </a:r>
          </a:p>
          <a:p>
            <a:pPr marL="228600" indent="-228600">
              <a:lnSpc>
                <a:spcPct val="100000"/>
              </a:lnSpc>
              <a:spcBef>
                <a:spcPts val="600"/>
              </a:spcBef>
              <a:buSzPts val="2400"/>
            </a:pPr>
            <a:r>
              <a:rPr lang="ru-RU" sz="2200" dirty="0" smtClean="0">
                <a:latin typeface="+mj-lt"/>
                <a:ea typeface="Arimo"/>
                <a:cs typeface="Arimo"/>
                <a:sym typeface="Arimo"/>
              </a:rPr>
              <a:t>«черный ящик» в смысле шагов принятия решения – решения не контролируемы</a:t>
            </a:r>
          </a:p>
          <a:p>
            <a:pPr marL="228600" indent="-228600">
              <a:lnSpc>
                <a:spcPct val="100000"/>
              </a:lnSpc>
              <a:spcBef>
                <a:spcPts val="600"/>
              </a:spcBef>
              <a:buSzPts val="2400"/>
            </a:pPr>
            <a:r>
              <a:rPr lang="ru-RU" sz="2200" dirty="0" smtClean="0">
                <a:latin typeface="+mj-lt"/>
                <a:ea typeface="Arimo"/>
                <a:cs typeface="Arimo"/>
                <a:sym typeface="Arimo"/>
              </a:rPr>
              <a:t>при изменении задачи могут потребовать заново аннотировать данные</a:t>
            </a:r>
          </a:p>
          <a:p>
            <a:pPr marL="228600" indent="-228600">
              <a:lnSpc>
                <a:spcPct val="100000"/>
              </a:lnSpc>
              <a:spcBef>
                <a:spcPts val="600"/>
              </a:spcBef>
              <a:buSzPts val="2400"/>
            </a:pPr>
            <a:endParaRPr sz="2400" dirty="0">
              <a:latin typeface="+mj-lt"/>
            </a:endParaRPr>
          </a:p>
          <a:p>
            <a:pPr marL="228600" indent="-76200">
              <a:lnSpc>
                <a:spcPct val="100000"/>
              </a:lnSpc>
              <a:spcBef>
                <a:spcPts val="600"/>
              </a:spcBef>
              <a:buSzPts val="2400"/>
              <a:buNone/>
            </a:pPr>
            <a:endParaRPr sz="2600" dirty="0">
              <a:latin typeface="+mj-lt"/>
              <a:ea typeface="Arimo"/>
              <a:cs typeface="Arimo"/>
              <a:sym typeface="Arimo"/>
            </a:endParaRPr>
          </a:p>
        </p:txBody>
      </p:sp>
    </p:spTree>
    <p:extLst>
      <p:ext uri="{BB962C8B-B14F-4D97-AF65-F5344CB8AC3E}">
        <p14:creationId xmlns:p14="http://schemas.microsoft.com/office/powerpoint/2010/main" val="4010634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2"/>
          <p:cNvSpPr txBox="1">
            <a:spLocks noGrp="1"/>
          </p:cNvSpPr>
          <p:nvPr>
            <p:ph type="title"/>
          </p:nvPr>
        </p:nvSpPr>
        <p:spPr>
          <a:xfrm>
            <a:off x="2135560" y="177315"/>
            <a:ext cx="8136904" cy="847725"/>
          </a:xfrm>
          <a:prstGeom prst="rect">
            <a:avLst/>
          </a:prstGeom>
          <a:noFill/>
          <a:ln>
            <a:noFill/>
          </a:ln>
        </p:spPr>
        <p:txBody>
          <a:bodyPr spcFirstLastPara="1" vert="horz" wrap="square" lIns="91425" tIns="45700" rIns="91425" bIns="45700" rtlCol="0" anchor="t" anchorCtr="0">
            <a:noAutofit/>
          </a:bodyPr>
          <a:lstStyle/>
          <a:p>
            <a:pPr algn="ctr"/>
            <a:r>
              <a:rPr lang="ru-RU">
                <a:latin typeface="Arimo"/>
                <a:ea typeface="Arimo"/>
                <a:cs typeface="Arimo"/>
                <a:sym typeface="Arimo"/>
              </a:rPr>
              <a:t>2 подхода к моделированию</a:t>
            </a:r>
            <a:endParaRPr>
              <a:latin typeface="Arimo"/>
              <a:ea typeface="Arimo"/>
              <a:cs typeface="Arimo"/>
              <a:sym typeface="Arimo"/>
            </a:endParaRPr>
          </a:p>
        </p:txBody>
      </p:sp>
      <p:sp>
        <p:nvSpPr>
          <p:cNvPr id="621" name="Google Shape;621;p72"/>
          <p:cNvSpPr txBox="1">
            <a:spLocks noGrp="1"/>
          </p:cNvSpPr>
          <p:nvPr>
            <p:ph type="body" idx="1"/>
          </p:nvPr>
        </p:nvSpPr>
        <p:spPr>
          <a:xfrm>
            <a:off x="476654" y="1284051"/>
            <a:ext cx="11284085" cy="4559537"/>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600"/>
              </a:spcBef>
              <a:buSzPts val="2400"/>
              <a:buNone/>
            </a:pPr>
            <a:r>
              <a:rPr lang="ru-RU" sz="2600" dirty="0">
                <a:latin typeface="+mj-lt"/>
                <a:ea typeface="Arimo"/>
                <a:cs typeface="Arimo"/>
                <a:sym typeface="Arimo"/>
              </a:rPr>
              <a:t>Новые алгоритмы обработки «больших данных» (</a:t>
            </a:r>
            <a:r>
              <a:rPr lang="ru-RU" sz="2600" dirty="0" err="1">
                <a:latin typeface="+mj-lt"/>
                <a:ea typeface="Arimo"/>
                <a:cs typeface="Arimo"/>
                <a:sym typeface="Arimo"/>
              </a:rPr>
              <a:t>Big</a:t>
            </a:r>
            <a:r>
              <a:rPr lang="ru-RU" sz="2600" dirty="0">
                <a:latin typeface="+mj-lt"/>
                <a:ea typeface="Arimo"/>
                <a:cs typeface="Arimo"/>
                <a:sym typeface="Arimo"/>
              </a:rPr>
              <a:t> </a:t>
            </a:r>
            <a:r>
              <a:rPr lang="ru-RU" sz="2600" dirty="0" err="1">
                <a:latin typeface="+mj-lt"/>
                <a:ea typeface="Arimo"/>
                <a:cs typeface="Arimo"/>
                <a:sym typeface="Arimo"/>
              </a:rPr>
              <a:t>Data</a:t>
            </a:r>
            <a:r>
              <a:rPr lang="ru-RU" sz="2600" dirty="0">
                <a:latin typeface="+mj-lt"/>
                <a:ea typeface="Arimo"/>
                <a:cs typeface="Arimo"/>
                <a:sym typeface="Arimo"/>
              </a:rPr>
              <a:t>):</a:t>
            </a:r>
          </a:p>
          <a:p>
            <a:pPr indent="-457200">
              <a:lnSpc>
                <a:spcPct val="100000"/>
              </a:lnSpc>
              <a:spcBef>
                <a:spcPts val="600"/>
              </a:spcBef>
              <a:buSzPts val="2400"/>
            </a:pPr>
            <a:r>
              <a:rPr lang="ru-RU" sz="2600" dirty="0" err="1" smtClean="0">
                <a:latin typeface="+mj-lt"/>
                <a:ea typeface="Arimo"/>
                <a:cs typeface="Arimo"/>
                <a:sym typeface="Arimo"/>
              </a:rPr>
              <a:t>нейро</a:t>
            </a:r>
            <a:r>
              <a:rPr lang="ru-RU" sz="2600" dirty="0" smtClean="0">
                <a:latin typeface="+mj-lt"/>
                <a:ea typeface="Arimo"/>
                <a:cs typeface="Arimo"/>
                <a:sym typeface="Arimo"/>
              </a:rPr>
              <a:t>-сетевые модели:</a:t>
            </a:r>
          </a:p>
          <a:p>
            <a:pPr lvl="1" indent="-457200">
              <a:lnSpc>
                <a:spcPct val="100000"/>
              </a:lnSpc>
              <a:spcBef>
                <a:spcPts val="600"/>
              </a:spcBef>
            </a:pPr>
            <a:r>
              <a:rPr lang="ru-RU" sz="2600" dirty="0" smtClean="0">
                <a:latin typeface="+mj-lt"/>
                <a:ea typeface="Arimo"/>
                <a:cs typeface="Arimo"/>
                <a:sym typeface="Arimo"/>
              </a:rPr>
              <a:t>совсем «черный ящик»: не контролируется не только модель принятия решения, но и факторы, которые на это решение влияют</a:t>
            </a:r>
            <a:endParaRPr lang="en-US" sz="2600" dirty="0" smtClean="0">
              <a:latin typeface="+mj-lt"/>
              <a:ea typeface="Arimo"/>
              <a:cs typeface="Arimo"/>
              <a:sym typeface="Arimo"/>
            </a:endParaRPr>
          </a:p>
          <a:p>
            <a:pPr lvl="1" indent="-457200">
              <a:lnSpc>
                <a:spcPct val="100000"/>
              </a:lnSpc>
              <a:spcBef>
                <a:spcPts val="600"/>
              </a:spcBef>
            </a:pPr>
            <a:r>
              <a:rPr lang="ru-RU" sz="2600" dirty="0" smtClean="0">
                <a:latin typeface="+mj-lt"/>
                <a:ea typeface="Arimo"/>
                <a:cs typeface="Arimo"/>
                <a:sym typeface="Arimo"/>
              </a:rPr>
              <a:t>используют «низкоуровневые» признаки – не только обучаются на признаках, но и обучаются извлекать нужные признаки из данных</a:t>
            </a:r>
          </a:p>
          <a:p>
            <a:pPr indent="-457200">
              <a:lnSpc>
                <a:spcPct val="100000"/>
              </a:lnSpc>
              <a:spcBef>
                <a:spcPts val="600"/>
              </a:spcBef>
            </a:pPr>
            <a:r>
              <a:rPr lang="ru-RU" sz="2600" dirty="0" smtClean="0">
                <a:latin typeface="+mj-lt"/>
                <a:ea typeface="Arimo"/>
                <a:cs typeface="Arimo"/>
                <a:sym typeface="Arimo"/>
              </a:rPr>
              <a:t>современные </a:t>
            </a:r>
            <a:r>
              <a:rPr lang="ru-RU" sz="2600" dirty="0" err="1" smtClean="0">
                <a:latin typeface="+mj-lt"/>
                <a:ea typeface="Arimo"/>
                <a:cs typeface="Arimo"/>
                <a:sym typeface="Arimo"/>
              </a:rPr>
              <a:t>нейросетевые</a:t>
            </a:r>
            <a:r>
              <a:rPr lang="ru-RU" sz="2600" dirty="0" smtClean="0">
                <a:latin typeface="+mj-lt"/>
                <a:ea typeface="Arimo"/>
                <a:cs typeface="Arimo"/>
                <a:sym typeface="Arimo"/>
              </a:rPr>
              <a:t> технологии позволяют отслеживать какие-то вехи в обучения: какие именно свойства объекта «схватываются» системой – системы с механизмом внимания (</a:t>
            </a:r>
            <a:r>
              <a:rPr lang="en-US" sz="2600" dirty="0" smtClean="0">
                <a:latin typeface="+mj-lt"/>
                <a:ea typeface="Arimo"/>
                <a:cs typeface="Arimo"/>
                <a:sym typeface="Arimo"/>
              </a:rPr>
              <a:t>attention</a:t>
            </a:r>
            <a:r>
              <a:rPr lang="ru-RU" sz="2600" dirty="0" smtClean="0">
                <a:latin typeface="+mj-lt"/>
                <a:ea typeface="Arimo"/>
                <a:cs typeface="Arimo"/>
                <a:sym typeface="Arimo"/>
              </a:rPr>
              <a:t>)</a:t>
            </a:r>
          </a:p>
          <a:p>
            <a:pPr indent="-457200">
              <a:lnSpc>
                <a:spcPct val="100000"/>
              </a:lnSpc>
              <a:spcBef>
                <a:spcPts val="600"/>
              </a:spcBef>
            </a:pPr>
            <a:r>
              <a:rPr lang="ru-RU" sz="2600" dirty="0" smtClean="0">
                <a:latin typeface="+mj-lt"/>
                <a:ea typeface="Arimo"/>
                <a:cs typeface="Arimo"/>
                <a:sym typeface="Arimo"/>
              </a:rPr>
              <a:t>фокус современной разработки – правильно подобрать </a:t>
            </a:r>
            <a:r>
              <a:rPr lang="ru-RU" sz="2600" dirty="0" err="1" smtClean="0">
                <a:latin typeface="+mj-lt"/>
                <a:ea typeface="Arimo"/>
                <a:cs typeface="Arimo"/>
                <a:sym typeface="Arimo"/>
              </a:rPr>
              <a:t>нейросетевые</a:t>
            </a:r>
            <a:r>
              <a:rPr lang="ru-RU" sz="2600" dirty="0" smtClean="0">
                <a:latin typeface="+mj-lt"/>
                <a:ea typeface="Arimo"/>
                <a:cs typeface="Arimo"/>
                <a:sym typeface="Arimo"/>
              </a:rPr>
              <a:t> модели; правильно организовать </a:t>
            </a:r>
            <a:r>
              <a:rPr lang="ru-RU" sz="2600" dirty="0" err="1" smtClean="0">
                <a:latin typeface="+mj-lt"/>
                <a:ea typeface="Arimo"/>
                <a:cs typeface="Arimo"/>
                <a:sym typeface="Arimo"/>
              </a:rPr>
              <a:t>пайплайн</a:t>
            </a:r>
            <a:r>
              <a:rPr lang="ru-RU" sz="2600" dirty="0" smtClean="0">
                <a:latin typeface="+mj-lt"/>
                <a:ea typeface="Arimo"/>
                <a:cs typeface="Arimo"/>
                <a:sym typeface="Arimo"/>
              </a:rPr>
              <a:t> обучения</a:t>
            </a:r>
            <a:endParaRPr lang="ru-RU" sz="2600" dirty="0">
              <a:latin typeface="+mj-lt"/>
              <a:ea typeface="Arimo"/>
              <a:cs typeface="Arimo"/>
              <a:sym typeface="Arimo"/>
            </a:endParaRPr>
          </a:p>
          <a:p>
            <a:pPr marL="228600" indent="-76200">
              <a:lnSpc>
                <a:spcPct val="100000"/>
              </a:lnSpc>
              <a:spcBef>
                <a:spcPts val="600"/>
              </a:spcBef>
              <a:buSzPts val="2400"/>
              <a:buNone/>
            </a:pPr>
            <a:endParaRPr dirty="0">
              <a:latin typeface="+mj-lt"/>
              <a:ea typeface="Arimo"/>
              <a:cs typeface="Arimo"/>
              <a:sym typeface="Arimo"/>
            </a:endParaRPr>
          </a:p>
        </p:txBody>
      </p:sp>
      <p:sp>
        <p:nvSpPr>
          <p:cNvPr id="623" name="Google Shape;623;p72"/>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46</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3828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3"/>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buSzPts val="2700"/>
            </a:pPr>
            <a:r>
              <a:rPr lang="ru-RU" sz="2700"/>
              <a:t>Среда для автоматической обработки текста</a:t>
            </a:r>
            <a:endParaRPr sz="2700"/>
          </a:p>
        </p:txBody>
      </p:sp>
      <p:sp>
        <p:nvSpPr>
          <p:cNvPr id="631" name="Google Shape;631;p73"/>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pPr>
            <a:r>
              <a:rPr lang="ru-RU" dirty="0" err="1">
                <a:solidFill>
                  <a:schemeClr val="dk1"/>
                </a:solidFill>
                <a:latin typeface="+mj-lt"/>
                <a:ea typeface="Times New Roman"/>
                <a:cs typeface="Times New Roman"/>
                <a:sym typeface="Times New Roman"/>
              </a:rPr>
              <a:t>LingPipe</a:t>
            </a:r>
            <a:r>
              <a:rPr lang="ru-RU" dirty="0">
                <a:solidFill>
                  <a:schemeClr val="dk1"/>
                </a:solidFill>
                <a:latin typeface="+mj-lt"/>
                <a:ea typeface="Times New Roman"/>
                <a:cs typeface="Times New Roman"/>
                <a:sym typeface="Times New Roman"/>
              </a:rPr>
              <a:t> </a:t>
            </a:r>
            <a:r>
              <a:rPr lang="ru-RU" u="sng" dirty="0">
                <a:solidFill>
                  <a:srgbClr val="0070C0"/>
                </a:solidFill>
                <a:latin typeface="+mj-lt"/>
                <a:hlinkClick r:id="rId3"/>
              </a:rPr>
              <a:t>http://alias-i.com/lingpipe/</a:t>
            </a:r>
            <a:r>
              <a:rPr lang="ru-RU" dirty="0">
                <a:solidFill>
                  <a:schemeClr val="dk1"/>
                </a:solidFill>
                <a:latin typeface="+mj-lt"/>
                <a:ea typeface="Times New Roman"/>
                <a:cs typeface="Times New Roman"/>
                <a:sym typeface="Times New Roman"/>
              </a:rPr>
              <a:t>, </a:t>
            </a:r>
            <a:endParaRPr dirty="0">
              <a:latin typeface="+mj-lt"/>
            </a:endParaRPr>
          </a:p>
          <a:p>
            <a:pPr marL="228600" indent="-228600"/>
            <a:r>
              <a:rPr lang="ru-RU" dirty="0" err="1">
                <a:solidFill>
                  <a:schemeClr val="dk1"/>
                </a:solidFill>
                <a:latin typeface="+mj-lt"/>
                <a:ea typeface="Times New Roman"/>
                <a:cs typeface="Times New Roman"/>
                <a:sym typeface="Times New Roman"/>
              </a:rPr>
              <a:t>Gate</a:t>
            </a:r>
            <a:r>
              <a:rPr lang="ru-RU" dirty="0">
                <a:solidFill>
                  <a:schemeClr val="dk1"/>
                </a:solidFill>
                <a:latin typeface="+mj-lt"/>
                <a:ea typeface="Times New Roman"/>
                <a:cs typeface="Times New Roman"/>
                <a:sym typeface="Times New Roman"/>
              </a:rPr>
              <a:t> </a:t>
            </a:r>
            <a:r>
              <a:rPr lang="ru-RU" u="sng" dirty="0">
                <a:solidFill>
                  <a:schemeClr val="dk1"/>
                </a:solidFill>
                <a:latin typeface="+mj-lt"/>
                <a:ea typeface="Times New Roman"/>
                <a:cs typeface="Times New Roman"/>
                <a:sym typeface="Times New Roman"/>
                <a:hlinkClick r:id="rId4"/>
              </a:rPr>
              <a:t>http://gate.ac.uk/gate/doc/plugins.html</a:t>
            </a:r>
            <a:r>
              <a:rPr lang="ru-RU" dirty="0">
                <a:solidFill>
                  <a:schemeClr val="dk1"/>
                </a:solidFill>
                <a:latin typeface="+mj-lt"/>
                <a:ea typeface="Times New Roman"/>
                <a:cs typeface="Times New Roman"/>
                <a:sym typeface="Times New Roman"/>
              </a:rPr>
              <a:t>, </a:t>
            </a:r>
            <a:endParaRPr dirty="0">
              <a:solidFill>
                <a:schemeClr val="dk1"/>
              </a:solidFill>
              <a:latin typeface="+mj-lt"/>
              <a:ea typeface="Times New Roman"/>
              <a:cs typeface="Times New Roman"/>
              <a:sym typeface="Times New Roman"/>
            </a:endParaRPr>
          </a:p>
          <a:p>
            <a:pPr marL="228600" indent="-228600"/>
            <a:r>
              <a:rPr lang="ru-RU" dirty="0" err="1">
                <a:solidFill>
                  <a:schemeClr val="dk1"/>
                </a:solidFill>
                <a:latin typeface="+mj-lt"/>
                <a:ea typeface="Times New Roman"/>
                <a:cs typeface="Times New Roman"/>
                <a:sym typeface="Times New Roman"/>
              </a:rPr>
              <a:t>OpenNLP</a:t>
            </a:r>
            <a:r>
              <a:rPr lang="ru-RU" dirty="0">
                <a:solidFill>
                  <a:schemeClr val="dk1"/>
                </a:solidFill>
                <a:latin typeface="+mj-lt"/>
                <a:ea typeface="Times New Roman"/>
                <a:cs typeface="Times New Roman"/>
                <a:sym typeface="Times New Roman"/>
              </a:rPr>
              <a:t> </a:t>
            </a:r>
            <a:r>
              <a:rPr lang="ru-RU" u="sng" dirty="0">
                <a:solidFill>
                  <a:schemeClr val="dk1"/>
                </a:solidFill>
                <a:latin typeface="+mj-lt"/>
                <a:ea typeface="Times New Roman"/>
                <a:cs typeface="Times New Roman"/>
                <a:sym typeface="Times New Roman"/>
                <a:hlinkClick r:id="rId5"/>
              </a:rPr>
              <a:t>http://incubator.apache.org/opennlp/index.html</a:t>
            </a:r>
            <a:r>
              <a:rPr lang="ru-RU" dirty="0">
                <a:solidFill>
                  <a:schemeClr val="dk1"/>
                </a:solidFill>
                <a:latin typeface="+mj-lt"/>
                <a:ea typeface="Times New Roman"/>
                <a:cs typeface="Times New Roman"/>
                <a:sym typeface="Times New Roman"/>
              </a:rPr>
              <a:t>, </a:t>
            </a:r>
            <a:endParaRPr dirty="0">
              <a:solidFill>
                <a:schemeClr val="dk1"/>
              </a:solidFill>
              <a:latin typeface="+mj-lt"/>
              <a:ea typeface="Times New Roman"/>
              <a:cs typeface="Times New Roman"/>
              <a:sym typeface="Times New Roman"/>
            </a:endParaRPr>
          </a:p>
          <a:p>
            <a:pPr marL="228600" indent="-228600"/>
            <a:r>
              <a:rPr lang="ru-RU" dirty="0" err="1">
                <a:solidFill>
                  <a:schemeClr val="dk1"/>
                </a:solidFill>
                <a:latin typeface="+mj-lt"/>
                <a:ea typeface="Times New Roman"/>
                <a:cs typeface="Times New Roman"/>
                <a:sym typeface="Times New Roman"/>
              </a:rPr>
              <a:t>Alchemy</a:t>
            </a:r>
            <a:r>
              <a:rPr lang="ru-RU" dirty="0">
                <a:solidFill>
                  <a:schemeClr val="dk1"/>
                </a:solidFill>
                <a:latin typeface="+mj-lt"/>
                <a:ea typeface="Times New Roman"/>
                <a:cs typeface="Times New Roman"/>
                <a:sym typeface="Times New Roman"/>
              </a:rPr>
              <a:t> </a:t>
            </a:r>
            <a:r>
              <a:rPr lang="ru-RU" u="sng" dirty="0">
                <a:solidFill>
                  <a:schemeClr val="dk1"/>
                </a:solidFill>
                <a:latin typeface="+mj-lt"/>
                <a:ea typeface="Times New Roman"/>
                <a:cs typeface="Times New Roman"/>
                <a:sym typeface="Times New Roman"/>
                <a:hlinkClick r:id="rId6"/>
              </a:rPr>
              <a:t>http://www.alchemyapi.com/</a:t>
            </a:r>
            <a:r>
              <a:rPr lang="ru-RU" dirty="0">
                <a:solidFill>
                  <a:schemeClr val="dk1"/>
                </a:solidFill>
                <a:latin typeface="+mj-lt"/>
                <a:ea typeface="Times New Roman"/>
                <a:cs typeface="Times New Roman"/>
                <a:sym typeface="Times New Roman"/>
              </a:rPr>
              <a:t>) </a:t>
            </a:r>
            <a:endParaRPr dirty="0">
              <a:solidFill>
                <a:schemeClr val="dk1"/>
              </a:solidFill>
              <a:latin typeface="+mj-lt"/>
              <a:ea typeface="Times New Roman"/>
              <a:cs typeface="Times New Roman"/>
              <a:sym typeface="Times New Roman"/>
            </a:endParaRPr>
          </a:p>
          <a:p>
            <a:pPr marL="228600" indent="-50800">
              <a:buNone/>
            </a:pPr>
            <a:endParaRPr dirty="0">
              <a:latin typeface="+mj-lt"/>
              <a:ea typeface="Times New Roman"/>
              <a:cs typeface="Times New Roman"/>
              <a:sym typeface="Times New Roman"/>
            </a:endParaRPr>
          </a:p>
          <a:p>
            <a:pPr marL="228600" indent="-228600"/>
            <a:r>
              <a:rPr lang="ru-RU" dirty="0" err="1">
                <a:solidFill>
                  <a:schemeClr val="dk1"/>
                </a:solidFill>
                <a:latin typeface="+mj-lt"/>
                <a:ea typeface="Times New Roman"/>
                <a:cs typeface="Times New Roman"/>
                <a:sym typeface="Times New Roman"/>
              </a:rPr>
              <a:t>Томита-парсер</a:t>
            </a:r>
            <a:r>
              <a:rPr lang="ru-RU" dirty="0">
                <a:latin typeface="+mj-lt"/>
                <a:ea typeface="Times New Roman"/>
                <a:cs typeface="Times New Roman"/>
                <a:sym typeface="Times New Roman"/>
              </a:rPr>
              <a:t> - </a:t>
            </a:r>
            <a:r>
              <a:rPr lang="ru-RU" u="sng" dirty="0">
                <a:solidFill>
                  <a:schemeClr val="hlink"/>
                </a:solidFill>
                <a:latin typeface="+mj-lt"/>
                <a:hlinkClick r:id="rId7"/>
              </a:rPr>
              <a:t>https://tech.yandex.ru/tomita/</a:t>
            </a:r>
            <a:r>
              <a:rPr lang="ru-RU" dirty="0">
                <a:latin typeface="+mj-lt"/>
              </a:rPr>
              <a:t> </a:t>
            </a:r>
            <a:endParaRPr dirty="0">
              <a:latin typeface="+mj-lt"/>
            </a:endParaRPr>
          </a:p>
          <a:p>
            <a:pPr marL="228600" indent="-228600"/>
            <a:r>
              <a:rPr lang="ru-RU" dirty="0">
                <a:latin typeface="+mj-lt"/>
              </a:rPr>
              <a:t>NLTK – </a:t>
            </a:r>
            <a:r>
              <a:rPr lang="ru-RU" dirty="0" err="1">
                <a:latin typeface="+mj-lt"/>
              </a:rPr>
              <a:t>Natural</a:t>
            </a:r>
            <a:r>
              <a:rPr lang="ru-RU" dirty="0">
                <a:latin typeface="+mj-lt"/>
              </a:rPr>
              <a:t> </a:t>
            </a:r>
            <a:r>
              <a:rPr lang="ru-RU" dirty="0" err="1">
                <a:latin typeface="+mj-lt"/>
              </a:rPr>
              <a:t>Language</a:t>
            </a:r>
            <a:r>
              <a:rPr lang="ru-RU" dirty="0">
                <a:latin typeface="+mj-lt"/>
              </a:rPr>
              <a:t> </a:t>
            </a:r>
            <a:r>
              <a:rPr lang="ru-RU" dirty="0" err="1">
                <a:latin typeface="+mj-lt"/>
              </a:rPr>
              <a:t>Processing</a:t>
            </a:r>
            <a:r>
              <a:rPr lang="ru-RU" dirty="0">
                <a:latin typeface="+mj-lt"/>
              </a:rPr>
              <a:t> </a:t>
            </a:r>
            <a:r>
              <a:rPr lang="ru-RU" dirty="0" err="1">
                <a:latin typeface="+mj-lt"/>
              </a:rPr>
              <a:t>Toolkit</a:t>
            </a:r>
            <a:endParaRPr dirty="0">
              <a:latin typeface="+mj-lt"/>
            </a:endParaRPr>
          </a:p>
          <a:p>
            <a:pPr marL="228600" indent="-228600"/>
            <a:r>
              <a:rPr lang="ru-RU" dirty="0">
                <a:latin typeface="+mj-lt"/>
              </a:rPr>
              <a:t>UIMA - </a:t>
            </a:r>
            <a:r>
              <a:rPr lang="ru-RU" u="sng" dirty="0">
                <a:solidFill>
                  <a:schemeClr val="hlink"/>
                </a:solidFill>
                <a:latin typeface="+mj-lt"/>
                <a:hlinkClick r:id="rId8"/>
              </a:rPr>
              <a:t>https://uima.apache.org/</a:t>
            </a:r>
            <a:r>
              <a:rPr lang="ru-RU" dirty="0">
                <a:latin typeface="+mj-lt"/>
              </a:rPr>
              <a:t> </a:t>
            </a:r>
            <a:endParaRPr dirty="0">
              <a:latin typeface="+mj-lt"/>
            </a:endParaRPr>
          </a:p>
        </p:txBody>
      </p:sp>
      <p:sp>
        <p:nvSpPr>
          <p:cNvPr id="632" name="Google Shape;632;p73"/>
          <p:cNvSpPr txBox="1">
            <a:spLocks noGrp="1"/>
          </p:cNvSpPr>
          <p:nvPr>
            <p:ph type="dt" idx="4294967295"/>
          </p:nvPr>
        </p:nvSpPr>
        <p:spPr>
          <a:xfrm>
            <a:off x="1524000" y="6356351"/>
            <a:ext cx="2133600" cy="365125"/>
          </a:xfrm>
          <a:prstGeom prst="rect">
            <a:avLst/>
          </a:prstGeom>
          <a:noFill/>
          <a:ln>
            <a:noFill/>
          </a:ln>
        </p:spPr>
        <p:txBody>
          <a:bodyPr spcFirstLastPara="1" vert="horz" wrap="square" lIns="91425" tIns="45700" rIns="91425" bIns="45700" rtlCol="0" anchor="t" anchorCtr="0">
            <a:noAutofit/>
          </a:bodyPr>
          <a:lstStyle/>
          <a:p>
            <a:r>
              <a:rPr lang="ru-RU" sz="1800">
                <a:solidFill>
                  <a:srgbClr val="035C75"/>
                </a:solidFill>
                <a:latin typeface="Calibri"/>
                <a:ea typeface="Calibri"/>
                <a:cs typeface="Calibri"/>
                <a:sym typeface="Calibri"/>
              </a:rPr>
              <a:t>12.09.2019</a:t>
            </a:r>
            <a:endParaRPr sz="1800">
              <a:solidFill>
                <a:srgbClr val="035C75"/>
              </a:solidFill>
              <a:latin typeface="Calibri"/>
              <a:ea typeface="Calibri"/>
              <a:cs typeface="Calibri"/>
              <a:sym typeface="Calibri"/>
            </a:endParaRPr>
          </a:p>
        </p:txBody>
      </p:sp>
      <p:sp>
        <p:nvSpPr>
          <p:cNvPr id="633" name="Google Shape;633;p73"/>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rgbClr val="035C75"/>
                </a:solidFill>
                <a:latin typeface="Calibri"/>
                <a:ea typeface="Calibri"/>
                <a:cs typeface="Calibri"/>
                <a:sym typeface="Calibri"/>
              </a:rPr>
              <a:pPr algn="l"/>
              <a:t>47</a:t>
            </a:fld>
            <a:endParaRPr sz="1800">
              <a:solidFill>
                <a:srgbClr val="035C75"/>
              </a:solidFill>
              <a:latin typeface="Calibri"/>
              <a:ea typeface="Calibri"/>
              <a:cs typeface="Calibri"/>
              <a:sym typeface="Calibri"/>
            </a:endParaRPr>
          </a:p>
        </p:txBody>
      </p:sp>
    </p:spTree>
    <p:extLst>
      <p:ext uri="{BB962C8B-B14F-4D97-AF65-F5344CB8AC3E}">
        <p14:creationId xmlns:p14="http://schemas.microsoft.com/office/powerpoint/2010/main" val="677003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4"/>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r>
              <a:rPr lang="ru-RU"/>
              <a:t>Оценка</a:t>
            </a:r>
            <a:endParaRPr/>
          </a:p>
        </p:txBody>
      </p:sp>
      <p:sp>
        <p:nvSpPr>
          <p:cNvPr id="639" name="Google Shape;639;p74"/>
          <p:cNvSpPr txBox="1">
            <a:spLocks noGrp="1"/>
          </p:cNvSpPr>
          <p:nvPr>
            <p:ph type="body" idx="1"/>
          </p:nvPr>
        </p:nvSpPr>
        <p:spPr>
          <a:xfrm>
            <a:off x="1079770" y="1557338"/>
            <a:ext cx="10301591" cy="428625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pPr>
            <a:r>
              <a:rPr lang="ru-RU" dirty="0">
                <a:latin typeface="+mj-lt"/>
              </a:rPr>
              <a:t>Оценка систем и модулей:</a:t>
            </a:r>
            <a:endParaRPr dirty="0">
              <a:latin typeface="+mj-lt"/>
            </a:endParaRPr>
          </a:p>
          <a:p>
            <a:pPr marL="685800" lvl="1" indent="-228600"/>
            <a:r>
              <a:rPr lang="ru-RU" sz="2800" dirty="0">
                <a:latin typeface="+mj-lt"/>
              </a:rPr>
              <a:t>Точность</a:t>
            </a:r>
            <a:endParaRPr sz="2800" dirty="0">
              <a:latin typeface="+mj-lt"/>
            </a:endParaRPr>
          </a:p>
          <a:p>
            <a:pPr marL="685800" lvl="1" indent="-228600"/>
            <a:r>
              <a:rPr lang="ru-RU" sz="2800" dirty="0">
                <a:latin typeface="+mj-lt"/>
              </a:rPr>
              <a:t>Полнота</a:t>
            </a:r>
            <a:endParaRPr sz="2800" dirty="0">
              <a:latin typeface="+mj-lt"/>
            </a:endParaRPr>
          </a:p>
          <a:p>
            <a:pPr marL="685800" lvl="1" indent="-228600"/>
            <a:r>
              <a:rPr lang="ru-RU" sz="2800" dirty="0" err="1">
                <a:latin typeface="+mj-lt"/>
              </a:rPr>
              <a:t>Accuracy</a:t>
            </a:r>
            <a:endParaRPr sz="2800" dirty="0">
              <a:latin typeface="+mj-lt"/>
            </a:endParaRPr>
          </a:p>
          <a:p>
            <a:pPr marL="685800" lvl="1" indent="-228600"/>
            <a:r>
              <a:rPr lang="ru-RU" sz="2800" dirty="0">
                <a:latin typeface="+mj-lt"/>
              </a:rPr>
              <a:t>F-мера</a:t>
            </a:r>
            <a:endParaRPr sz="2800" dirty="0">
              <a:latin typeface="+mj-lt"/>
            </a:endParaRPr>
          </a:p>
          <a:p>
            <a:pPr marL="685800" lvl="1" indent="-228600"/>
            <a:r>
              <a:rPr lang="ru-RU" sz="2800" dirty="0">
                <a:latin typeface="+mj-lt"/>
              </a:rPr>
              <a:t>Оценка разметки: мера согласия между </a:t>
            </a:r>
            <a:r>
              <a:rPr lang="ru-RU" sz="2800" dirty="0" err="1">
                <a:latin typeface="+mj-lt"/>
              </a:rPr>
              <a:t>аннотаторами</a:t>
            </a:r>
            <a:endParaRPr sz="2800" dirty="0">
              <a:latin typeface="+mj-lt"/>
            </a:endParaRPr>
          </a:p>
          <a:p>
            <a:pPr marL="685800" lvl="1" indent="-228600"/>
            <a:r>
              <a:rPr lang="ru-RU" sz="2800" dirty="0">
                <a:latin typeface="+mj-lt"/>
              </a:rPr>
              <a:t>Др.</a:t>
            </a:r>
            <a:endParaRPr sz="2800" dirty="0">
              <a:latin typeface="+mj-lt"/>
            </a:endParaRPr>
          </a:p>
          <a:p>
            <a:pPr marL="228600" indent="-50800">
              <a:buNone/>
            </a:pPr>
            <a:endParaRPr dirty="0">
              <a:latin typeface="+mj-lt"/>
            </a:endParaRPr>
          </a:p>
        </p:txBody>
      </p:sp>
      <p:sp>
        <p:nvSpPr>
          <p:cNvPr id="640" name="Google Shape;640;p74"/>
          <p:cNvSpPr txBox="1">
            <a:spLocks noGrp="1"/>
          </p:cNvSpPr>
          <p:nvPr>
            <p:ph type="dt" idx="4294967295"/>
          </p:nvPr>
        </p:nvSpPr>
        <p:spPr>
          <a:xfrm>
            <a:off x="1524000" y="6356351"/>
            <a:ext cx="2133600" cy="365125"/>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Calibri"/>
                <a:ea typeface="Calibri"/>
                <a:cs typeface="Calibri"/>
                <a:sym typeface="Calibri"/>
              </a:rPr>
              <a:t>12.09.2019</a:t>
            </a:r>
            <a:endParaRPr sz="1800">
              <a:solidFill>
                <a:schemeClr val="dk1"/>
              </a:solidFill>
              <a:latin typeface="Calibri"/>
              <a:ea typeface="Calibri"/>
              <a:cs typeface="Calibri"/>
              <a:sym typeface="Calibri"/>
            </a:endParaRPr>
          </a:p>
        </p:txBody>
      </p:sp>
      <p:sp>
        <p:nvSpPr>
          <p:cNvPr id="641" name="Google Shape;641;p74"/>
          <p:cNvSpPr txBox="1">
            <a:spLocks noGrp="1"/>
          </p:cNvSpPr>
          <p:nvPr>
            <p:ph type="ftr" idx="4294967295"/>
          </p:nvPr>
        </p:nvSpPr>
        <p:spPr>
          <a:xfrm>
            <a:off x="1524001" y="6356351"/>
            <a:ext cx="4111625" cy="365125"/>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Calibri"/>
              <a:ea typeface="Calibri"/>
              <a:cs typeface="Calibri"/>
              <a:sym typeface="Calibri"/>
            </a:endParaRPr>
          </a:p>
        </p:txBody>
      </p:sp>
      <p:sp>
        <p:nvSpPr>
          <p:cNvPr id="642" name="Google Shape;642;p74"/>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48</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29399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75"/>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r>
              <a:rPr lang="ru-RU"/>
              <a:t>Общая методология</a:t>
            </a:r>
            <a:endParaRPr/>
          </a:p>
        </p:txBody>
      </p:sp>
      <p:sp>
        <p:nvSpPr>
          <p:cNvPr id="648" name="Google Shape;648;p75"/>
          <p:cNvSpPr txBox="1">
            <a:spLocks noGrp="1"/>
          </p:cNvSpPr>
          <p:nvPr>
            <p:ph type="body" idx="1"/>
          </p:nvPr>
        </p:nvSpPr>
        <p:spPr>
          <a:xfrm>
            <a:off x="875489" y="1547570"/>
            <a:ext cx="9504937" cy="428625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pPr>
            <a:r>
              <a:rPr lang="ru-RU" dirty="0" err="1" smtClean="0">
                <a:latin typeface="+mj-lt"/>
              </a:rPr>
              <a:t>Копрус</a:t>
            </a:r>
            <a:r>
              <a:rPr lang="en-US" dirty="0" smtClean="0">
                <a:latin typeface="+mj-lt"/>
              </a:rPr>
              <a:t> - </a:t>
            </a:r>
            <a:r>
              <a:rPr lang="en-US" dirty="0"/>
              <a:t>Gold standard </a:t>
            </a:r>
            <a:r>
              <a:rPr lang="en-US" dirty="0" smtClean="0"/>
              <a:t>set</a:t>
            </a:r>
            <a:r>
              <a:rPr lang="ru-RU" dirty="0" smtClean="0">
                <a:latin typeface="+mj-lt"/>
              </a:rPr>
              <a:t>: </a:t>
            </a:r>
            <a:r>
              <a:rPr lang="ru-RU" dirty="0">
                <a:latin typeface="+mj-lt"/>
              </a:rPr>
              <a:t>3 подмножества</a:t>
            </a:r>
            <a:endParaRPr dirty="0">
              <a:latin typeface="+mj-lt"/>
            </a:endParaRPr>
          </a:p>
          <a:p>
            <a:pPr marL="685800" lvl="1" indent="-228600"/>
            <a:r>
              <a:rPr lang="ru-RU" sz="2800" dirty="0" err="1" smtClean="0">
                <a:latin typeface="+mj-lt"/>
              </a:rPr>
              <a:t>Learning</a:t>
            </a:r>
            <a:r>
              <a:rPr lang="ru-RU" sz="2800" dirty="0" smtClean="0">
                <a:latin typeface="+mj-lt"/>
              </a:rPr>
              <a:t> </a:t>
            </a:r>
            <a:r>
              <a:rPr lang="ru-RU" sz="2800" dirty="0" err="1">
                <a:latin typeface="+mj-lt"/>
              </a:rPr>
              <a:t>set</a:t>
            </a:r>
            <a:endParaRPr sz="2800" dirty="0">
              <a:latin typeface="+mj-lt"/>
            </a:endParaRPr>
          </a:p>
          <a:p>
            <a:pPr marL="685800" lvl="1" indent="-228600"/>
            <a:r>
              <a:rPr lang="ru-RU" sz="2800" dirty="0" err="1">
                <a:latin typeface="+mj-lt"/>
              </a:rPr>
              <a:t>Testing</a:t>
            </a:r>
            <a:r>
              <a:rPr lang="ru-RU" sz="2800" dirty="0">
                <a:latin typeface="+mj-lt"/>
              </a:rPr>
              <a:t> </a:t>
            </a:r>
            <a:r>
              <a:rPr lang="ru-RU" sz="2800" dirty="0" err="1">
                <a:latin typeface="+mj-lt"/>
              </a:rPr>
              <a:t>set</a:t>
            </a:r>
            <a:endParaRPr sz="2800" dirty="0">
              <a:latin typeface="+mj-lt"/>
            </a:endParaRPr>
          </a:p>
          <a:p>
            <a:pPr marL="685800" lvl="1" indent="-228600"/>
            <a:r>
              <a:rPr lang="ru-RU" sz="2800" dirty="0" smtClean="0">
                <a:latin typeface="+mj-lt"/>
              </a:rPr>
              <a:t>(</a:t>
            </a:r>
            <a:r>
              <a:rPr lang="ru-RU" sz="2800" dirty="0">
                <a:latin typeface="+mj-lt"/>
              </a:rPr>
              <a:t>NB метод </a:t>
            </a:r>
            <a:r>
              <a:rPr lang="ru-RU" sz="2800" dirty="0" err="1">
                <a:latin typeface="+mj-lt"/>
              </a:rPr>
              <a:t>кроссвалидации</a:t>
            </a:r>
            <a:r>
              <a:rPr lang="ru-RU" sz="2800" dirty="0">
                <a:latin typeface="+mj-lt"/>
              </a:rPr>
              <a:t>)</a:t>
            </a:r>
            <a:endParaRPr sz="2800" dirty="0">
              <a:latin typeface="+mj-lt"/>
            </a:endParaRPr>
          </a:p>
          <a:p>
            <a:pPr marL="273050" lvl="1" indent="-273050">
              <a:buClr>
                <a:srgbClr val="0BD0D9"/>
              </a:buClr>
              <a:buSzPts val="2470"/>
            </a:pPr>
            <a:r>
              <a:rPr lang="ru-RU" sz="2800" dirty="0">
                <a:latin typeface="+mj-lt"/>
              </a:rPr>
              <a:t>Разметка корпуса:</a:t>
            </a:r>
            <a:endParaRPr sz="2800" dirty="0">
              <a:latin typeface="+mj-lt"/>
            </a:endParaRPr>
          </a:p>
          <a:p>
            <a:pPr marL="685800" lvl="1" indent="-228600">
              <a:buSzPts val="2600"/>
            </a:pPr>
            <a:r>
              <a:rPr lang="ru-RU" sz="2800" dirty="0">
                <a:latin typeface="+mj-lt"/>
              </a:rPr>
              <a:t>Инструкция</a:t>
            </a:r>
            <a:endParaRPr sz="2800" dirty="0">
              <a:latin typeface="+mj-lt"/>
            </a:endParaRPr>
          </a:p>
          <a:p>
            <a:pPr marL="685800" lvl="1" indent="-228600">
              <a:buSzPts val="2600"/>
            </a:pPr>
            <a:r>
              <a:rPr lang="ru-RU" sz="2800" dirty="0">
                <a:latin typeface="+mj-lt"/>
              </a:rPr>
              <a:t>Мера согласия между </a:t>
            </a:r>
            <a:r>
              <a:rPr lang="ru-RU" sz="2800" dirty="0" err="1">
                <a:latin typeface="+mj-lt"/>
              </a:rPr>
              <a:t>аннотаторами</a:t>
            </a:r>
            <a:endParaRPr sz="2800" dirty="0">
              <a:latin typeface="+mj-lt"/>
            </a:endParaRPr>
          </a:p>
          <a:p>
            <a:pPr marL="685800" lvl="1" indent="-228600">
              <a:buSzPts val="2600"/>
            </a:pPr>
            <a:r>
              <a:rPr lang="ru-RU" sz="2800" dirty="0">
                <a:latin typeface="+mj-lt"/>
              </a:rPr>
              <a:t>Золотой стандарт</a:t>
            </a:r>
            <a:endParaRPr sz="2800" dirty="0">
              <a:latin typeface="+mj-lt"/>
            </a:endParaRPr>
          </a:p>
          <a:p>
            <a:pPr marL="685800" lvl="1" indent="-228600">
              <a:buSzPts val="2600"/>
            </a:pPr>
            <a:r>
              <a:rPr lang="ru-RU" sz="2800" dirty="0">
                <a:latin typeface="+mj-lt"/>
              </a:rPr>
              <a:t>Разметка обучающего множества / тестового множества</a:t>
            </a:r>
            <a:endParaRPr sz="2800" dirty="0">
              <a:latin typeface="+mj-lt"/>
            </a:endParaRPr>
          </a:p>
        </p:txBody>
      </p:sp>
      <p:sp>
        <p:nvSpPr>
          <p:cNvPr id="649" name="Google Shape;649;p75"/>
          <p:cNvSpPr txBox="1">
            <a:spLocks noGrp="1"/>
          </p:cNvSpPr>
          <p:nvPr>
            <p:ph type="dt" idx="4294967295"/>
          </p:nvPr>
        </p:nvSpPr>
        <p:spPr>
          <a:xfrm>
            <a:off x="1524000" y="6356351"/>
            <a:ext cx="2133600" cy="365125"/>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Calibri"/>
                <a:ea typeface="Calibri"/>
                <a:cs typeface="Calibri"/>
                <a:sym typeface="Calibri"/>
              </a:rPr>
              <a:t>12.09.2019</a:t>
            </a:r>
            <a:endParaRPr sz="1800">
              <a:solidFill>
                <a:schemeClr val="dk1"/>
              </a:solidFill>
              <a:latin typeface="Calibri"/>
              <a:ea typeface="Calibri"/>
              <a:cs typeface="Calibri"/>
              <a:sym typeface="Calibri"/>
            </a:endParaRPr>
          </a:p>
        </p:txBody>
      </p:sp>
      <p:sp>
        <p:nvSpPr>
          <p:cNvPr id="650" name="Google Shape;650;p75"/>
          <p:cNvSpPr txBox="1">
            <a:spLocks noGrp="1"/>
          </p:cNvSpPr>
          <p:nvPr>
            <p:ph type="ftr" idx="4294967295"/>
          </p:nvPr>
        </p:nvSpPr>
        <p:spPr>
          <a:xfrm>
            <a:off x="1524000" y="6356351"/>
            <a:ext cx="4256088" cy="365125"/>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Calibri"/>
              <a:ea typeface="Calibri"/>
              <a:cs typeface="Calibri"/>
              <a:sym typeface="Calibri"/>
            </a:endParaRPr>
          </a:p>
        </p:txBody>
      </p:sp>
      <p:sp>
        <p:nvSpPr>
          <p:cNvPr id="651" name="Google Shape;651;p75"/>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49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48481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9"/>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Структурированные данные могут быть обработаны</a:t>
            </a:r>
            <a:endParaRPr/>
          </a:p>
        </p:txBody>
      </p:sp>
      <p:sp>
        <p:nvSpPr>
          <p:cNvPr id="398" name="Google Shape;398;p49"/>
          <p:cNvSpPr txBox="1">
            <a:spLocks noGrp="1"/>
          </p:cNvSpPr>
          <p:nvPr>
            <p:ph type="dt" idx="4294967295"/>
          </p:nvPr>
        </p:nvSpPr>
        <p:spPr>
          <a:xfrm>
            <a:off x="1524000" y="0"/>
            <a:ext cx="3000000" cy="3000000"/>
          </a:xfrm>
          <a:prstGeom prst="rect">
            <a:avLst/>
          </a:prstGeom>
          <a:noFill/>
          <a:ln>
            <a:noFill/>
          </a:ln>
        </p:spPr>
        <p:txBody>
          <a:bodyPr spcFirstLastPara="1" vert="horz" wrap="square" lIns="91425" tIns="45700" rIns="91425" bIns="45700" rtlCol="0" anchor="t" anchorCtr="0">
            <a:noAutofit/>
          </a:bodyPr>
          <a:lstStyle/>
          <a:p>
            <a:r>
              <a:rPr lang="ru-RU" sz="1800">
                <a:solidFill>
                  <a:srgbClr val="035C75"/>
                </a:solidFill>
                <a:latin typeface="Calibri"/>
                <a:ea typeface="Calibri"/>
                <a:cs typeface="Calibri"/>
                <a:sym typeface="Calibri"/>
              </a:rPr>
              <a:t>12.09.2019</a:t>
            </a:r>
            <a:endParaRPr sz="1800">
              <a:solidFill>
                <a:srgbClr val="035C75"/>
              </a:solidFill>
              <a:latin typeface="Calibri"/>
              <a:ea typeface="Calibri"/>
              <a:cs typeface="Calibri"/>
              <a:sym typeface="Calibri"/>
            </a:endParaRPr>
          </a:p>
        </p:txBody>
      </p:sp>
      <p:sp>
        <p:nvSpPr>
          <p:cNvPr id="399" name="Google Shape;399;p49"/>
          <p:cNvSpPr txBox="1">
            <a:spLocks noGrp="1"/>
          </p:cNvSpPr>
          <p:nvPr>
            <p:ph type="sldNum" idx="4294967295"/>
          </p:nvPr>
        </p:nvSpPr>
        <p:spPr>
          <a:xfrm>
            <a:off x="1524000" y="0"/>
            <a:ext cx="3000000" cy="3000000"/>
          </a:xfrm>
          <a:prstGeom prst="rect">
            <a:avLst/>
          </a:prstGeom>
          <a:noFill/>
          <a:ln>
            <a:noFill/>
          </a:ln>
        </p:spPr>
        <p:txBody>
          <a:bodyPr spcFirstLastPara="1" vert="horz" wrap="square" lIns="91425" tIns="45700" rIns="91425" bIns="45700" rtlCol="0" anchor="t" anchorCtr="0">
            <a:noAutofit/>
          </a:bodyPr>
          <a:lstStyle/>
          <a:p>
            <a:pPr algn="l"/>
            <a:r>
              <a:rPr lang="ru-RU" sz="1800">
                <a:solidFill>
                  <a:srgbClr val="035C75"/>
                </a:solidFill>
                <a:latin typeface="Calibri"/>
                <a:ea typeface="Calibri"/>
                <a:cs typeface="Calibri"/>
                <a:sym typeface="Calibri"/>
              </a:rPr>
              <a:t>14</a:t>
            </a:r>
            <a:endParaRPr/>
          </a:p>
        </p:txBody>
      </p:sp>
      <p:pic>
        <p:nvPicPr>
          <p:cNvPr id="401" name="Google Shape;401;p49"/>
          <p:cNvPicPr preferRelativeResize="0"/>
          <p:nvPr/>
        </p:nvPicPr>
        <p:blipFill>
          <a:blip r:embed="rId3">
            <a:alphaModFix/>
          </a:blip>
          <a:stretch>
            <a:fillRect/>
          </a:stretch>
        </p:blipFill>
        <p:spPr>
          <a:xfrm>
            <a:off x="-162301" y="1159806"/>
            <a:ext cx="6065796" cy="5192868"/>
          </a:xfrm>
          <a:prstGeom prst="rect">
            <a:avLst/>
          </a:prstGeom>
          <a:noFill/>
          <a:ln>
            <a:noFill/>
          </a:ln>
        </p:spPr>
      </p:pic>
      <p:sp>
        <p:nvSpPr>
          <p:cNvPr id="402" name="Google Shape;402;p49"/>
          <p:cNvSpPr txBox="1"/>
          <p:nvPr/>
        </p:nvSpPr>
        <p:spPr>
          <a:xfrm>
            <a:off x="5827425" y="1688125"/>
            <a:ext cx="4540200" cy="1438800"/>
          </a:xfrm>
          <a:prstGeom prst="rect">
            <a:avLst/>
          </a:prstGeom>
          <a:noFill/>
          <a:ln>
            <a:noFill/>
          </a:ln>
        </p:spPr>
        <p:txBody>
          <a:bodyPr spcFirstLastPara="1" wrap="square" lIns="91425" tIns="91425" rIns="91425" bIns="91425" anchor="t" anchorCtr="0">
            <a:noAutofit/>
          </a:bodyPr>
          <a:lstStyle/>
          <a:p>
            <a:r>
              <a:rPr lang="ru-RU" sz="2400"/>
              <a:t>Структурированные данные встраиваются в другие процессы (и это AI)</a:t>
            </a:r>
            <a:endParaRPr sz="2400"/>
          </a:p>
        </p:txBody>
      </p:sp>
    </p:spTree>
    <p:extLst>
      <p:ext uri="{BB962C8B-B14F-4D97-AF65-F5344CB8AC3E}">
        <p14:creationId xmlns:p14="http://schemas.microsoft.com/office/powerpoint/2010/main" val="2294858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6"/>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r>
              <a:rPr lang="ru-RU"/>
              <a:t>Общая методология</a:t>
            </a:r>
            <a:endParaRPr/>
          </a:p>
        </p:txBody>
      </p:sp>
      <p:sp>
        <p:nvSpPr>
          <p:cNvPr id="657" name="Google Shape;657;p76"/>
          <p:cNvSpPr txBox="1">
            <a:spLocks noGrp="1"/>
          </p:cNvSpPr>
          <p:nvPr>
            <p:ph type="body" idx="1"/>
          </p:nvPr>
        </p:nvSpPr>
        <p:spPr>
          <a:xfrm>
            <a:off x="1992313" y="1557338"/>
            <a:ext cx="8018462" cy="4286250"/>
          </a:xfrm>
          <a:prstGeom prst="rect">
            <a:avLst/>
          </a:prstGeom>
          <a:noFill/>
          <a:ln>
            <a:noFill/>
          </a:ln>
        </p:spPr>
        <p:txBody>
          <a:bodyPr spcFirstLastPara="1" vert="horz" wrap="square" lIns="91425" tIns="45700" rIns="91425" bIns="45700" rtlCol="0" anchor="t" anchorCtr="0">
            <a:noAutofit/>
          </a:bodyPr>
          <a:lstStyle/>
          <a:p>
            <a:pPr marL="228600" indent="-228600">
              <a:spcBef>
                <a:spcPts val="0"/>
              </a:spcBef>
            </a:pPr>
            <a:r>
              <a:rPr lang="ru-RU" dirty="0">
                <a:latin typeface="+mj-lt"/>
              </a:rPr>
              <a:t>Исследование</a:t>
            </a:r>
            <a:endParaRPr dirty="0">
              <a:latin typeface="+mj-lt"/>
            </a:endParaRPr>
          </a:p>
          <a:p>
            <a:pPr marL="685800" lvl="1" indent="-228600"/>
            <a:r>
              <a:rPr lang="ru-RU" sz="2800" dirty="0">
                <a:latin typeface="+mj-lt"/>
              </a:rPr>
              <a:t>Лингвистически-значимые признаки</a:t>
            </a:r>
            <a:endParaRPr sz="2800" dirty="0">
              <a:latin typeface="+mj-lt"/>
            </a:endParaRPr>
          </a:p>
          <a:p>
            <a:pPr marL="685800" lvl="1" indent="-228600"/>
            <a:r>
              <a:rPr lang="ru-RU" sz="2800" dirty="0">
                <a:latin typeface="+mj-lt"/>
              </a:rPr>
              <a:t>Статистические признаки</a:t>
            </a:r>
            <a:endParaRPr sz="2800" dirty="0">
              <a:latin typeface="+mj-lt"/>
            </a:endParaRPr>
          </a:p>
          <a:p>
            <a:pPr marL="685800" lvl="1" indent="-228600"/>
            <a:r>
              <a:rPr lang="ru-RU" sz="2800" dirty="0">
                <a:latin typeface="+mj-lt"/>
              </a:rPr>
              <a:t>Формальны признаки</a:t>
            </a:r>
            <a:endParaRPr sz="2800" dirty="0">
              <a:latin typeface="+mj-lt"/>
            </a:endParaRPr>
          </a:p>
          <a:p>
            <a:pPr marL="685800" lvl="1" indent="-228600"/>
            <a:r>
              <a:rPr lang="ru-RU" sz="2800" dirty="0">
                <a:latin typeface="+mj-lt"/>
              </a:rPr>
              <a:t>Вклад признака / признаков</a:t>
            </a:r>
            <a:endParaRPr sz="2800" dirty="0">
              <a:latin typeface="+mj-lt"/>
            </a:endParaRPr>
          </a:p>
          <a:p>
            <a:pPr marL="273050" lvl="1" indent="-273050">
              <a:buClr>
                <a:srgbClr val="0BD0D9"/>
              </a:buClr>
              <a:buSzPts val="2470"/>
            </a:pPr>
            <a:r>
              <a:rPr lang="ru-RU" sz="2800" dirty="0">
                <a:latin typeface="+mj-lt"/>
              </a:rPr>
              <a:t>Оценка</a:t>
            </a:r>
            <a:endParaRPr sz="2800" dirty="0">
              <a:latin typeface="+mj-lt"/>
            </a:endParaRPr>
          </a:p>
          <a:p>
            <a:pPr marL="685800" lvl="1" indent="-228600">
              <a:buSzPts val="2600"/>
            </a:pPr>
            <a:r>
              <a:rPr lang="ru-RU" sz="2800" dirty="0">
                <a:latin typeface="+mj-lt"/>
              </a:rPr>
              <a:t>«</a:t>
            </a:r>
            <a:r>
              <a:rPr lang="ru-RU" sz="2800" dirty="0" err="1">
                <a:latin typeface="+mj-lt"/>
              </a:rPr>
              <a:t>дифф</a:t>
            </a:r>
            <a:r>
              <a:rPr lang="ru-RU" sz="2800" dirty="0">
                <a:latin typeface="+mj-lt"/>
              </a:rPr>
              <a:t>» - места расхождения между ответом системы и золотым стандартом</a:t>
            </a:r>
            <a:endParaRPr sz="2800" dirty="0">
              <a:latin typeface="+mj-lt"/>
            </a:endParaRPr>
          </a:p>
          <a:p>
            <a:pPr marL="685800" lvl="1" indent="-228600">
              <a:buSzPts val="2600"/>
            </a:pPr>
            <a:r>
              <a:rPr lang="ru-RU" sz="2800" dirty="0">
                <a:latin typeface="+mj-lt"/>
              </a:rPr>
              <a:t>Точность / полнота / другие метрики</a:t>
            </a:r>
            <a:endParaRPr sz="2800" dirty="0">
              <a:latin typeface="+mj-lt"/>
            </a:endParaRPr>
          </a:p>
        </p:txBody>
      </p:sp>
      <p:sp>
        <p:nvSpPr>
          <p:cNvPr id="658" name="Google Shape;658;p76"/>
          <p:cNvSpPr txBox="1">
            <a:spLocks noGrp="1"/>
          </p:cNvSpPr>
          <p:nvPr>
            <p:ph type="dt" idx="4294967295"/>
          </p:nvPr>
        </p:nvSpPr>
        <p:spPr>
          <a:xfrm>
            <a:off x="1524000" y="6356351"/>
            <a:ext cx="2133600" cy="365125"/>
          </a:xfrm>
          <a:prstGeom prst="rect">
            <a:avLst/>
          </a:prstGeom>
          <a:noFill/>
          <a:ln>
            <a:noFill/>
          </a:ln>
        </p:spPr>
        <p:txBody>
          <a:bodyPr spcFirstLastPara="1" vert="horz" wrap="square" lIns="91425" tIns="45700" rIns="91425" bIns="45700" rtlCol="0" anchor="t" anchorCtr="0">
            <a:noAutofit/>
          </a:bodyPr>
          <a:lstStyle/>
          <a:p>
            <a:r>
              <a:rPr lang="ru-RU" sz="1800">
                <a:solidFill>
                  <a:schemeClr val="dk1"/>
                </a:solidFill>
                <a:latin typeface="Calibri"/>
                <a:ea typeface="Calibri"/>
                <a:cs typeface="Calibri"/>
                <a:sym typeface="Calibri"/>
              </a:rPr>
              <a:t>12.09.2019</a:t>
            </a:r>
            <a:endParaRPr sz="1800">
              <a:solidFill>
                <a:schemeClr val="dk1"/>
              </a:solidFill>
              <a:latin typeface="Calibri"/>
              <a:ea typeface="Calibri"/>
              <a:cs typeface="Calibri"/>
              <a:sym typeface="Calibri"/>
            </a:endParaRPr>
          </a:p>
        </p:txBody>
      </p:sp>
      <p:sp>
        <p:nvSpPr>
          <p:cNvPr id="659" name="Google Shape;659;p76"/>
          <p:cNvSpPr txBox="1">
            <a:spLocks noGrp="1"/>
          </p:cNvSpPr>
          <p:nvPr>
            <p:ph type="ftr" idx="4294967295"/>
          </p:nvPr>
        </p:nvSpPr>
        <p:spPr>
          <a:xfrm>
            <a:off x="1524000" y="6356351"/>
            <a:ext cx="4040188" cy="365125"/>
          </a:xfrm>
          <a:prstGeom prst="rect">
            <a:avLst/>
          </a:prstGeom>
          <a:noFill/>
          <a:ln>
            <a:noFill/>
          </a:ln>
        </p:spPr>
        <p:txBody>
          <a:bodyPr spcFirstLastPara="1" vert="horz" wrap="square" lIns="91425" tIns="45700" rIns="91425" bIns="45700" rtlCol="0" anchor="t" anchorCtr="0">
            <a:noAutofit/>
          </a:bodyPr>
          <a:lstStyle/>
          <a:p>
            <a:pPr algn="l"/>
            <a:endParaRPr sz="1800">
              <a:solidFill>
                <a:schemeClr val="dk1"/>
              </a:solidFill>
              <a:latin typeface="Calibri"/>
              <a:ea typeface="Calibri"/>
              <a:cs typeface="Calibri"/>
              <a:sym typeface="Calibri"/>
            </a:endParaRPr>
          </a:p>
        </p:txBody>
      </p:sp>
      <p:sp>
        <p:nvSpPr>
          <p:cNvPr id="660" name="Google Shape;660;p76"/>
          <p:cNvSpPr txBox="1">
            <a:spLocks noGrp="1"/>
          </p:cNvSpPr>
          <p:nvPr>
            <p:ph type="sldNum" idx="4294967295"/>
          </p:nvPr>
        </p:nvSpPr>
        <p:spPr>
          <a:xfrm>
            <a:off x="9906000" y="6356351"/>
            <a:ext cx="762000" cy="365125"/>
          </a:xfrm>
          <a:prstGeom prst="rect">
            <a:avLst/>
          </a:prstGeom>
          <a:noFill/>
          <a:ln>
            <a:noFill/>
          </a:ln>
        </p:spPr>
        <p:txBody>
          <a:bodyPr spcFirstLastPara="1" vert="horz" wrap="square" lIns="91425" tIns="45700" rIns="91425" bIns="45700" rtlCol="0" anchor="t" anchorCtr="0">
            <a:noAutofit/>
          </a:bodyPr>
          <a:lstStyle/>
          <a:p>
            <a:pPr algn="l"/>
            <a:fld id="{00000000-1234-1234-1234-123412341234}" type="slidenum">
              <a:rPr lang="ru-RU" sz="1800">
                <a:solidFill>
                  <a:schemeClr val="dk1"/>
                </a:solidFill>
                <a:latin typeface="Calibri"/>
                <a:ea typeface="Calibri"/>
                <a:cs typeface="Calibri"/>
                <a:sym typeface="Calibri"/>
              </a:rPr>
              <a:pPr algn="l"/>
              <a:t>50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903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3575720" y="177315"/>
            <a:ext cx="6434472" cy="847725"/>
          </a:xfrm>
          <a:prstGeom prst="rect">
            <a:avLst/>
          </a:prstGeom>
          <a:noFill/>
          <a:ln>
            <a:noFill/>
          </a:ln>
        </p:spPr>
        <p:txBody>
          <a:bodyPr spcFirstLastPara="1" vert="horz" wrap="square" lIns="0" tIns="45700" rIns="0" bIns="0" rtlCol="0" anchor="b" anchorCtr="0">
            <a:noAutofit/>
          </a:bodyPr>
          <a:lstStyle/>
          <a:p>
            <a:pPr algn="ctr">
              <a:buClr>
                <a:schemeClr val="dk2"/>
              </a:buClr>
              <a:buSzPts val="900"/>
            </a:pPr>
            <a:r>
              <a:rPr lang="ru-RU" i="0" u="none" strike="noStrike" cap="none">
                <a:solidFill>
                  <a:schemeClr val="dk2"/>
                </a:solidFill>
                <a:latin typeface="Arial"/>
                <a:ea typeface="Arial"/>
                <a:cs typeface="Arial"/>
                <a:sym typeface="Arial"/>
              </a:rPr>
              <a:t>Основные задачи анализа контента</a:t>
            </a:r>
            <a:endParaRPr>
              <a:latin typeface="Arial"/>
              <a:ea typeface="Arial"/>
              <a:cs typeface="Arial"/>
              <a:sym typeface="Arial"/>
            </a:endParaRPr>
          </a:p>
        </p:txBody>
      </p:sp>
      <p:sp>
        <p:nvSpPr>
          <p:cNvPr id="300" name="Google Shape;300;p38"/>
          <p:cNvSpPr txBox="1">
            <a:spLocks noGrp="1"/>
          </p:cNvSpPr>
          <p:nvPr>
            <p:ph type="body" idx="1"/>
          </p:nvPr>
        </p:nvSpPr>
        <p:spPr>
          <a:xfrm>
            <a:off x="545432" y="1205653"/>
            <a:ext cx="11205410" cy="5246400"/>
          </a:xfrm>
          <a:prstGeom prst="rect">
            <a:avLst/>
          </a:prstGeom>
          <a:noFill/>
          <a:ln>
            <a:noFill/>
          </a:ln>
        </p:spPr>
        <p:txBody>
          <a:bodyPr spcFirstLastPara="1" vert="horz" wrap="square" lIns="91425" tIns="45700" rIns="91425" bIns="45700" rtlCol="0" anchor="t" anchorCtr="0">
            <a:noAutofit/>
          </a:bodyPr>
          <a:lstStyle/>
          <a:p>
            <a:pPr marL="273050" indent="-273050">
              <a:lnSpc>
                <a:spcPct val="100000"/>
              </a:lnSpc>
              <a:spcBef>
                <a:spcPts val="600"/>
              </a:spcBef>
              <a:buClrTx/>
              <a:buSzPts val="2470"/>
              <a:buChar char="●"/>
            </a:pPr>
            <a:r>
              <a:rPr lang="ru-RU" sz="2600" b="1" dirty="0">
                <a:latin typeface="+mj-lt"/>
                <a:ea typeface="Arial"/>
                <a:cs typeface="Arial"/>
                <a:sym typeface="Arial"/>
              </a:rPr>
              <a:t>Обработка коллекций текстов:</a:t>
            </a:r>
            <a:endParaRPr dirty="0">
              <a:latin typeface="+mj-lt"/>
              <a:ea typeface="Arial"/>
              <a:cs typeface="Arial"/>
              <a:sym typeface="Arial"/>
            </a:endParaRPr>
          </a:p>
          <a:p>
            <a:pPr marL="639763" lvl="1" indent="-246062">
              <a:lnSpc>
                <a:spcPct val="100000"/>
              </a:lnSpc>
              <a:spcBef>
                <a:spcPts val="600"/>
              </a:spcBef>
              <a:buClrTx/>
              <a:buSzPts val="2040"/>
              <a:buChar char="●"/>
            </a:pPr>
            <a:r>
              <a:rPr lang="ru-RU" dirty="0">
                <a:latin typeface="+mj-lt"/>
                <a:ea typeface="Arial"/>
                <a:cs typeface="Arial"/>
                <a:sym typeface="Arial"/>
              </a:rPr>
              <a:t>Группировка текстов / разделение текстов</a:t>
            </a:r>
            <a:endParaRPr dirty="0">
              <a:latin typeface="+mj-lt"/>
              <a:ea typeface="Arial"/>
              <a:cs typeface="Arial"/>
              <a:sym typeface="Arial"/>
            </a:endParaRPr>
          </a:p>
          <a:p>
            <a:pPr marL="273050" indent="-273050">
              <a:lnSpc>
                <a:spcPct val="100000"/>
              </a:lnSpc>
              <a:spcBef>
                <a:spcPts val="600"/>
              </a:spcBef>
              <a:buClrTx/>
              <a:buSzPts val="2470"/>
              <a:buChar char="●"/>
            </a:pPr>
            <a:r>
              <a:rPr lang="ru-RU" sz="2600" dirty="0">
                <a:latin typeface="+mj-lt"/>
                <a:ea typeface="Arial"/>
                <a:cs typeface="Arial"/>
                <a:sym typeface="Arial"/>
              </a:rPr>
              <a:t>Задачи:</a:t>
            </a:r>
            <a:endParaRPr sz="2600" dirty="0">
              <a:latin typeface="+mj-lt"/>
              <a:ea typeface="Arial"/>
              <a:cs typeface="Arial"/>
              <a:sym typeface="Arial"/>
            </a:endParaRPr>
          </a:p>
          <a:p>
            <a:pPr marL="639763" lvl="1" indent="-246062">
              <a:lnSpc>
                <a:spcPct val="100000"/>
              </a:lnSpc>
              <a:spcBef>
                <a:spcPts val="600"/>
              </a:spcBef>
              <a:buClrTx/>
              <a:buSzPts val="2040"/>
              <a:buChar char="●"/>
            </a:pPr>
            <a:r>
              <a:rPr lang="ru-RU" dirty="0">
                <a:solidFill>
                  <a:schemeClr val="dk1"/>
                </a:solidFill>
                <a:latin typeface="+mj-lt"/>
                <a:ea typeface="Arial"/>
                <a:cs typeface="Arial"/>
                <a:sym typeface="Arial"/>
              </a:rPr>
              <a:t>н</a:t>
            </a:r>
            <a:r>
              <a:rPr lang="ru-RU" dirty="0">
                <a:latin typeface="+mj-lt"/>
                <a:ea typeface="Arial"/>
                <a:cs typeface="Arial"/>
                <a:sym typeface="Arial"/>
              </a:rPr>
              <a:t>айти тексты, похожие по смыслу, стилю, тематике</a:t>
            </a:r>
            <a:endParaRPr dirty="0">
              <a:latin typeface="+mj-lt"/>
              <a:ea typeface="Arial"/>
              <a:cs typeface="Arial"/>
              <a:sym typeface="Arial"/>
            </a:endParaRPr>
          </a:p>
          <a:p>
            <a:pPr marL="273050" indent="-273050">
              <a:lnSpc>
                <a:spcPct val="100000"/>
              </a:lnSpc>
              <a:spcBef>
                <a:spcPts val="600"/>
              </a:spcBef>
              <a:buClrTx/>
              <a:buSzPts val="2470"/>
              <a:buChar char="●"/>
            </a:pPr>
            <a:r>
              <a:rPr lang="ru-RU" sz="2600" dirty="0">
                <a:latin typeface="+mj-lt"/>
                <a:ea typeface="Arial"/>
                <a:cs typeface="Arial"/>
                <a:sym typeface="Arial"/>
              </a:rPr>
              <a:t>Задачи обработки текстов:</a:t>
            </a:r>
            <a:endParaRPr dirty="0">
              <a:latin typeface="+mj-lt"/>
              <a:ea typeface="Arial"/>
              <a:cs typeface="Arial"/>
              <a:sym typeface="Arial"/>
            </a:endParaRPr>
          </a:p>
          <a:p>
            <a:pPr marL="639763" lvl="1" indent="-246062">
              <a:lnSpc>
                <a:spcPct val="100000"/>
              </a:lnSpc>
              <a:spcBef>
                <a:spcPts val="600"/>
              </a:spcBef>
              <a:buClrTx/>
              <a:buSzPts val="2040"/>
              <a:buChar char="●"/>
            </a:pPr>
            <a:r>
              <a:rPr lang="ru-RU" dirty="0">
                <a:solidFill>
                  <a:schemeClr val="dk1"/>
                </a:solidFill>
                <a:latin typeface="+mj-lt"/>
                <a:ea typeface="Arial"/>
                <a:cs typeface="Arial"/>
                <a:sym typeface="Arial"/>
              </a:rPr>
              <a:t>н</a:t>
            </a:r>
            <a:r>
              <a:rPr lang="ru-RU" dirty="0">
                <a:latin typeface="+mj-lt"/>
                <a:ea typeface="Arial"/>
                <a:cs typeface="Arial"/>
                <a:sym typeface="Arial"/>
              </a:rPr>
              <a:t>айти тексты, похожие на некоторый текст (например, на запрос пользователя) – информационный поиск;</a:t>
            </a:r>
            <a:endParaRPr dirty="0">
              <a:latin typeface="+mj-lt"/>
              <a:ea typeface="Arial"/>
              <a:cs typeface="Arial"/>
              <a:sym typeface="Arial"/>
            </a:endParaRPr>
          </a:p>
          <a:p>
            <a:pPr marL="639763" lvl="1" indent="-246062">
              <a:lnSpc>
                <a:spcPct val="100000"/>
              </a:lnSpc>
              <a:spcBef>
                <a:spcPts val="600"/>
              </a:spcBef>
              <a:buClrTx/>
              <a:buSzPts val="2040"/>
              <a:buChar char="●"/>
            </a:pPr>
            <a:r>
              <a:rPr lang="ru-RU" dirty="0">
                <a:solidFill>
                  <a:schemeClr val="dk1"/>
                </a:solidFill>
                <a:latin typeface="+mj-lt"/>
                <a:ea typeface="Arial"/>
                <a:cs typeface="Arial"/>
                <a:sym typeface="Arial"/>
              </a:rPr>
              <a:t>с</a:t>
            </a:r>
            <a:r>
              <a:rPr lang="ru-RU" dirty="0">
                <a:latin typeface="+mj-lt"/>
                <a:ea typeface="Arial"/>
                <a:cs typeface="Arial"/>
                <a:sym typeface="Arial"/>
              </a:rPr>
              <a:t>обрать похожие тексты в одну группу - новостная агрегация, удаление дублей – кластеризация текстов</a:t>
            </a:r>
            <a:endParaRPr dirty="0">
              <a:latin typeface="+mj-lt"/>
              <a:ea typeface="Arial"/>
              <a:cs typeface="Arial"/>
              <a:sym typeface="Arial"/>
            </a:endParaRPr>
          </a:p>
          <a:p>
            <a:pPr marL="639763" lvl="1" indent="-246062">
              <a:lnSpc>
                <a:spcPct val="100000"/>
              </a:lnSpc>
              <a:spcBef>
                <a:spcPts val="600"/>
              </a:spcBef>
              <a:buClrTx/>
              <a:buSzPts val="2040"/>
              <a:buChar char="●"/>
            </a:pPr>
            <a:r>
              <a:rPr lang="ru-RU" dirty="0">
                <a:latin typeface="+mj-lt"/>
                <a:ea typeface="Arial"/>
                <a:cs typeface="Arial"/>
                <a:sym typeface="Arial"/>
              </a:rPr>
              <a:t>«рассортировать»  тексты по группам – рубрикация текстов, классификация по стилям, распознавание спама</a:t>
            </a:r>
            <a:endParaRPr dirty="0">
              <a:latin typeface="+mj-lt"/>
              <a:ea typeface="Arial"/>
              <a:cs typeface="Arial"/>
              <a:sym typeface="Arial"/>
            </a:endParaRPr>
          </a:p>
          <a:p>
            <a:pPr marL="393700" lvl="1" indent="0">
              <a:spcBef>
                <a:spcPts val="480"/>
              </a:spcBef>
              <a:buClr>
                <a:schemeClr val="accent1"/>
              </a:buClr>
              <a:buSzPts val="600"/>
              <a:buNone/>
            </a:pPr>
            <a:endParaRPr dirty="0">
              <a:latin typeface="Arial"/>
              <a:ea typeface="Arial"/>
              <a:cs typeface="Arial"/>
              <a:sym typeface="Arial"/>
            </a:endParaRPr>
          </a:p>
        </p:txBody>
      </p:sp>
      <p:sp>
        <p:nvSpPr>
          <p:cNvPr id="302" name="Google Shape;302;p38"/>
          <p:cNvSpPr txBox="1">
            <a:spLocks noGrp="1"/>
          </p:cNvSpPr>
          <p:nvPr>
            <p:ph type="sldNum" idx="4294967295"/>
          </p:nvPr>
        </p:nvSpPr>
        <p:spPr>
          <a:xfrm>
            <a:off x="9906000" y="6356351"/>
            <a:ext cx="762000" cy="365125"/>
          </a:xfrm>
          <a:prstGeom prst="rect">
            <a:avLst/>
          </a:prstGeom>
          <a:noFill/>
          <a:ln>
            <a:noFill/>
          </a:ln>
        </p:spPr>
        <p:txBody>
          <a:bodyPr spcFirstLastPara="1" vert="horz" wrap="square" lIns="0" tIns="0" rIns="0" bIns="0" rtlCol="0" anchor="b" anchorCtr="0">
            <a:noAutofit/>
          </a:bodyPr>
          <a:lstStyle/>
          <a:p>
            <a:pPr>
              <a:buClr>
                <a:srgbClr val="035C75"/>
              </a:buClr>
              <a:buSzPts val="300"/>
            </a:pPr>
            <a:fld id="{00000000-1234-1234-1234-123412341234}" type="slidenum">
              <a:rPr lang="ru-RU">
                <a:solidFill>
                  <a:srgbClr val="035C75"/>
                </a:solidFill>
                <a:latin typeface="Times New Roman"/>
                <a:ea typeface="Times New Roman"/>
                <a:cs typeface="Times New Roman"/>
                <a:sym typeface="Times New Roman"/>
              </a:rPr>
              <a:pPr>
                <a:buClr>
                  <a:srgbClr val="035C75"/>
                </a:buClr>
                <a:buSzPts val="300"/>
              </a:pPr>
              <a:t>6</a:t>
            </a:fld>
            <a:endParaRPr>
              <a:solidFill>
                <a:srgbClr val="035C75"/>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376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3575720" y="177314"/>
            <a:ext cx="6434400" cy="847800"/>
          </a:xfrm>
          <a:prstGeom prst="rect">
            <a:avLst/>
          </a:prstGeom>
          <a:noFill/>
          <a:ln>
            <a:noFill/>
          </a:ln>
        </p:spPr>
        <p:txBody>
          <a:bodyPr spcFirstLastPara="1" vert="horz" wrap="square" lIns="0" tIns="45700" rIns="0" bIns="0" rtlCol="0" anchor="b" anchorCtr="0">
            <a:noAutofit/>
          </a:bodyPr>
          <a:lstStyle/>
          <a:p>
            <a:pPr algn="ctr">
              <a:buClr>
                <a:schemeClr val="dk2"/>
              </a:buClr>
              <a:buSzPts val="900"/>
            </a:pPr>
            <a:r>
              <a:rPr lang="ru-RU">
                <a:solidFill>
                  <a:schemeClr val="dk2"/>
                </a:solidFill>
                <a:latin typeface="Arial"/>
                <a:ea typeface="Arial"/>
                <a:cs typeface="Arial"/>
                <a:sym typeface="Arial"/>
              </a:rPr>
              <a:t>Обработка текстовых коллекций</a:t>
            </a:r>
            <a:endParaRPr>
              <a:latin typeface="Arial"/>
              <a:ea typeface="Arial"/>
              <a:cs typeface="Arial"/>
              <a:sym typeface="Arial"/>
            </a:endParaRPr>
          </a:p>
        </p:txBody>
      </p:sp>
      <p:sp>
        <p:nvSpPr>
          <p:cNvPr id="309" name="Google Shape;309;p39"/>
          <p:cNvSpPr txBox="1">
            <a:spLocks noGrp="1"/>
          </p:cNvSpPr>
          <p:nvPr>
            <p:ph type="sldNum" idx="4294967295"/>
          </p:nvPr>
        </p:nvSpPr>
        <p:spPr>
          <a:xfrm>
            <a:off x="9906000" y="6356350"/>
            <a:ext cx="762000" cy="365100"/>
          </a:xfrm>
          <a:prstGeom prst="rect">
            <a:avLst/>
          </a:prstGeom>
          <a:noFill/>
          <a:ln>
            <a:noFill/>
          </a:ln>
        </p:spPr>
        <p:txBody>
          <a:bodyPr spcFirstLastPara="1" vert="horz" wrap="square" lIns="0" tIns="0" rIns="0" bIns="0" rtlCol="0" anchor="b" anchorCtr="0">
            <a:noAutofit/>
          </a:bodyPr>
          <a:lstStyle/>
          <a:p>
            <a:pPr>
              <a:buClr>
                <a:srgbClr val="035C75"/>
              </a:buClr>
              <a:buSzPts val="300"/>
            </a:pPr>
            <a:fld id="{00000000-1234-1234-1234-123412341234}" type="slidenum">
              <a:rPr lang="ru-RU">
                <a:solidFill>
                  <a:srgbClr val="035C75"/>
                </a:solidFill>
                <a:latin typeface="Times New Roman"/>
                <a:ea typeface="Times New Roman"/>
                <a:cs typeface="Times New Roman"/>
                <a:sym typeface="Times New Roman"/>
              </a:rPr>
              <a:pPr>
                <a:buClr>
                  <a:srgbClr val="035C75"/>
                </a:buClr>
                <a:buSzPts val="300"/>
              </a:pPr>
              <a:t>7</a:t>
            </a:fld>
            <a:endParaRPr>
              <a:solidFill>
                <a:srgbClr val="035C75"/>
              </a:solidFill>
              <a:latin typeface="Times New Roman"/>
              <a:ea typeface="Times New Roman"/>
              <a:cs typeface="Times New Roman"/>
              <a:sym typeface="Times New Roman"/>
            </a:endParaRPr>
          </a:p>
        </p:txBody>
      </p:sp>
      <p:pic>
        <p:nvPicPr>
          <p:cNvPr id="310" name="Google Shape;310;p39"/>
          <p:cNvPicPr preferRelativeResize="0"/>
          <p:nvPr/>
        </p:nvPicPr>
        <p:blipFill>
          <a:blip r:embed="rId3">
            <a:alphaModFix/>
          </a:blip>
          <a:stretch>
            <a:fillRect/>
          </a:stretch>
        </p:blipFill>
        <p:spPr>
          <a:xfrm>
            <a:off x="2783305" y="1770015"/>
            <a:ext cx="6232295" cy="4285075"/>
          </a:xfrm>
          <a:prstGeom prst="rect">
            <a:avLst/>
          </a:prstGeom>
          <a:noFill/>
          <a:ln>
            <a:noFill/>
          </a:ln>
        </p:spPr>
      </p:pic>
      <p:sp>
        <p:nvSpPr>
          <p:cNvPr id="311" name="Google Shape;311;p39"/>
          <p:cNvSpPr txBox="1"/>
          <p:nvPr/>
        </p:nvSpPr>
        <p:spPr>
          <a:xfrm>
            <a:off x="2471975" y="1288650"/>
            <a:ext cx="6739500" cy="481500"/>
          </a:xfrm>
          <a:prstGeom prst="rect">
            <a:avLst/>
          </a:prstGeom>
          <a:noFill/>
          <a:ln>
            <a:noFill/>
          </a:ln>
        </p:spPr>
        <p:txBody>
          <a:bodyPr spcFirstLastPara="1" wrap="square" lIns="91425" tIns="91425" rIns="91425" bIns="91425" anchor="t" anchorCtr="0">
            <a:noAutofit/>
          </a:bodyPr>
          <a:lstStyle/>
          <a:p>
            <a:r>
              <a:rPr lang="ru-RU" sz="2400"/>
              <a:t>Информационный	поиск</a:t>
            </a:r>
            <a:endParaRPr sz="2400"/>
          </a:p>
        </p:txBody>
      </p:sp>
    </p:spTree>
    <p:extLst>
      <p:ext uri="{BB962C8B-B14F-4D97-AF65-F5344CB8AC3E}">
        <p14:creationId xmlns:p14="http://schemas.microsoft.com/office/powerpoint/2010/main" val="86442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1"/>
          <p:cNvSpPr txBox="1">
            <a:spLocks noGrp="1"/>
          </p:cNvSpPr>
          <p:nvPr>
            <p:ph type="title"/>
          </p:nvPr>
        </p:nvSpPr>
        <p:spPr>
          <a:xfrm>
            <a:off x="3575720" y="177315"/>
            <a:ext cx="6434472" cy="847725"/>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sp>
        <p:nvSpPr>
          <p:cNvPr id="326" name="Google Shape;326;p41"/>
          <p:cNvSpPr txBox="1">
            <a:spLocks noGrp="1"/>
          </p:cNvSpPr>
          <p:nvPr>
            <p:ph type="body" idx="1"/>
          </p:nvPr>
        </p:nvSpPr>
        <p:spPr>
          <a:xfrm>
            <a:off x="946484" y="1208551"/>
            <a:ext cx="10571748" cy="4635000"/>
          </a:xfrm>
          <a:prstGeom prst="rect">
            <a:avLst/>
          </a:prstGeom>
          <a:noFill/>
          <a:ln>
            <a:noFill/>
          </a:ln>
        </p:spPr>
        <p:txBody>
          <a:bodyPr spcFirstLastPara="1" vert="horz" wrap="square" lIns="91425" tIns="45700" rIns="91425" bIns="45700" rtlCol="0" anchor="t" anchorCtr="0">
            <a:noAutofit/>
          </a:bodyPr>
          <a:lstStyle/>
          <a:p>
            <a:pPr marL="295275" lvl="1" indent="0">
              <a:spcBef>
                <a:spcPts val="0"/>
              </a:spcBef>
              <a:buNone/>
            </a:pPr>
            <a:r>
              <a:rPr lang="ru-RU" dirty="0">
                <a:latin typeface="+mj-lt"/>
              </a:rPr>
              <a:t>Основная модель: </a:t>
            </a:r>
            <a:endParaRPr dirty="0">
              <a:latin typeface="+mj-lt"/>
            </a:endParaRPr>
          </a:p>
          <a:p>
            <a:pPr marL="685800" lvl="1" indent="-228600"/>
            <a:r>
              <a:rPr lang="ru-RU" dirty="0">
                <a:latin typeface="+mj-lt"/>
              </a:rPr>
              <a:t>Модель “информационного поиска”</a:t>
            </a:r>
            <a:endParaRPr dirty="0">
              <a:latin typeface="+mj-lt"/>
            </a:endParaRPr>
          </a:p>
          <a:p>
            <a:pPr marL="685800" lvl="1" indent="-228600"/>
            <a:r>
              <a:rPr lang="ru-RU" dirty="0">
                <a:latin typeface="+mj-lt"/>
              </a:rPr>
              <a:t>Основные допущения: </a:t>
            </a:r>
            <a:endParaRPr dirty="0">
              <a:latin typeface="+mj-lt"/>
            </a:endParaRPr>
          </a:p>
          <a:p>
            <a:pPr marL="1143000" lvl="2" indent="-228600"/>
            <a:r>
              <a:rPr lang="ru-RU" sz="2400" dirty="0">
                <a:latin typeface="+mj-lt"/>
              </a:rPr>
              <a:t>текст – объект – признаки - «мешок» слов (</a:t>
            </a:r>
            <a:r>
              <a:rPr lang="ru-RU" sz="2400" dirty="0" err="1">
                <a:latin typeface="+mj-lt"/>
              </a:rPr>
              <a:t>bag</a:t>
            </a:r>
            <a:r>
              <a:rPr lang="ru-RU" sz="2400" dirty="0">
                <a:latin typeface="+mj-lt"/>
              </a:rPr>
              <a:t> </a:t>
            </a:r>
            <a:r>
              <a:rPr lang="ru-RU" sz="2400" dirty="0" err="1">
                <a:latin typeface="+mj-lt"/>
              </a:rPr>
              <a:t>of</a:t>
            </a:r>
            <a:r>
              <a:rPr lang="ru-RU" sz="2400" dirty="0">
                <a:latin typeface="+mj-lt"/>
              </a:rPr>
              <a:t> </a:t>
            </a:r>
            <a:r>
              <a:rPr lang="ru-RU" sz="2400" dirty="0" err="1">
                <a:latin typeface="+mj-lt"/>
              </a:rPr>
              <a:t>words</a:t>
            </a:r>
            <a:r>
              <a:rPr lang="ru-RU" sz="2400" dirty="0">
                <a:latin typeface="+mj-lt"/>
              </a:rPr>
              <a:t>)</a:t>
            </a:r>
            <a:endParaRPr sz="2400" dirty="0">
              <a:latin typeface="+mj-lt"/>
            </a:endParaRPr>
          </a:p>
          <a:p>
            <a:pPr marL="1143000" lvl="2" indent="-228600"/>
            <a:r>
              <a:rPr lang="ru-RU" sz="2400" dirty="0">
                <a:latin typeface="+mj-lt"/>
              </a:rPr>
              <a:t>каждое слово появляется в тексте независимо от другого</a:t>
            </a:r>
            <a:endParaRPr sz="2400" dirty="0">
              <a:latin typeface="+mj-lt"/>
            </a:endParaRPr>
          </a:p>
          <a:p>
            <a:pPr marL="685800" lvl="1" indent="-228600"/>
            <a:r>
              <a:rPr lang="ru-RU" dirty="0">
                <a:latin typeface="+mj-lt"/>
              </a:rPr>
              <a:t>Текст – точка (вектор) в n-мерном пространстве</a:t>
            </a:r>
            <a:endParaRPr dirty="0">
              <a:latin typeface="+mj-lt"/>
            </a:endParaRPr>
          </a:p>
          <a:p>
            <a:pPr marL="685800" lvl="1" indent="-228600"/>
            <a:r>
              <a:rPr lang="ru-RU" dirty="0">
                <a:latin typeface="+mj-lt"/>
              </a:rPr>
              <a:t>Каждое измерение задается словом, которое есть в каком-нибудь тексте коллекции документов</a:t>
            </a:r>
            <a:endParaRPr dirty="0">
              <a:latin typeface="+mj-lt"/>
            </a:endParaRPr>
          </a:p>
          <a:p>
            <a:pPr marL="685800" lvl="1" indent="-228600"/>
            <a:r>
              <a:rPr lang="ru-RU" dirty="0">
                <a:latin typeface="+mj-lt"/>
              </a:rPr>
              <a:t>Близкие тексты имеют похожий набор слов</a:t>
            </a:r>
            <a:endParaRPr dirty="0">
              <a:latin typeface="+mj-lt"/>
            </a:endParaRPr>
          </a:p>
          <a:p>
            <a:pPr marL="685800" lvl="1" indent="-228600"/>
            <a:r>
              <a:rPr lang="ru-RU" dirty="0">
                <a:latin typeface="+mj-lt"/>
              </a:rPr>
              <a:t>Если текст – это вектор, то можно измерить расстояние между двумя текстами</a:t>
            </a:r>
            <a:endParaRPr dirty="0">
              <a:latin typeface="+mj-lt"/>
            </a:endParaRPr>
          </a:p>
        </p:txBody>
      </p:sp>
    </p:spTree>
    <p:extLst>
      <p:ext uri="{BB962C8B-B14F-4D97-AF65-F5344CB8AC3E}">
        <p14:creationId xmlns:p14="http://schemas.microsoft.com/office/powerpoint/2010/main" val="428931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title"/>
          </p:nvPr>
        </p:nvSpPr>
        <p:spPr>
          <a:xfrm>
            <a:off x="3575720" y="177314"/>
            <a:ext cx="6434400" cy="847800"/>
          </a:xfrm>
          <a:prstGeom prst="rect">
            <a:avLst/>
          </a:prstGeom>
          <a:noFill/>
          <a:ln>
            <a:noFill/>
          </a:ln>
        </p:spPr>
        <p:txBody>
          <a:bodyPr spcFirstLastPara="1" vert="horz" wrap="square" lIns="91425" tIns="45700" rIns="91425" bIns="45700" rtlCol="0" anchor="t" anchorCtr="0">
            <a:noAutofit/>
          </a:bodyPr>
          <a:lstStyle/>
          <a:p>
            <a:pPr algn="ctr">
              <a:buSzPts val="2700"/>
            </a:pPr>
            <a:r>
              <a:rPr lang="ru-RU" sz="3200"/>
              <a:t>Обработка коллекция документов</a:t>
            </a:r>
            <a:endParaRPr sz="3200"/>
          </a:p>
        </p:txBody>
      </p:sp>
      <p:sp>
        <p:nvSpPr>
          <p:cNvPr id="335" name="Google Shape;335;p42"/>
          <p:cNvSpPr txBox="1">
            <a:spLocks noGrp="1"/>
          </p:cNvSpPr>
          <p:nvPr>
            <p:ph type="body" idx="1"/>
          </p:nvPr>
        </p:nvSpPr>
        <p:spPr>
          <a:xfrm>
            <a:off x="948609" y="1609604"/>
            <a:ext cx="9727411" cy="4635000"/>
          </a:xfrm>
          <a:prstGeom prst="rect">
            <a:avLst/>
          </a:prstGeom>
          <a:noFill/>
          <a:ln>
            <a:noFill/>
          </a:ln>
        </p:spPr>
        <p:txBody>
          <a:bodyPr spcFirstLastPara="1" vert="horz" wrap="square" lIns="91425" tIns="45700" rIns="91425" bIns="45700" rtlCol="0" anchor="t" anchorCtr="0">
            <a:noAutofit/>
          </a:bodyPr>
          <a:lstStyle/>
          <a:p>
            <a:pPr marL="685800" lvl="1" indent="-228600">
              <a:lnSpc>
                <a:spcPct val="100000"/>
              </a:lnSpc>
              <a:spcBef>
                <a:spcPts val="600"/>
              </a:spcBef>
            </a:pPr>
            <a:r>
              <a:rPr lang="ru-RU" sz="2800" dirty="0">
                <a:latin typeface="+mj-lt"/>
                <a:ea typeface="Arial"/>
                <a:cs typeface="Arial"/>
                <a:sym typeface="Arial"/>
              </a:rPr>
              <a:t>Основная модель</a:t>
            </a:r>
            <a:r>
              <a:rPr lang="ru-RU" sz="2800" dirty="0" smtClean="0">
                <a:latin typeface="+mj-lt"/>
                <a:ea typeface="Arial"/>
                <a:cs typeface="Arial"/>
                <a:sym typeface="Arial"/>
              </a:rPr>
              <a:t>:</a:t>
            </a:r>
            <a:endParaRPr lang="en-US" sz="2800" dirty="0" smtClean="0">
              <a:latin typeface="+mj-lt"/>
              <a:ea typeface="Arial"/>
              <a:cs typeface="Arial"/>
              <a:sym typeface="Arial"/>
            </a:endParaRPr>
          </a:p>
          <a:p>
            <a:pPr marL="1143000" lvl="2" indent="-228600">
              <a:lnSpc>
                <a:spcPct val="100000"/>
              </a:lnSpc>
              <a:spcBef>
                <a:spcPts val="600"/>
              </a:spcBef>
            </a:pPr>
            <a:r>
              <a:rPr lang="ru-RU" sz="2800" dirty="0">
                <a:latin typeface="+mj-lt"/>
                <a:ea typeface="Arial"/>
                <a:cs typeface="Arial"/>
                <a:sym typeface="Arial"/>
              </a:rPr>
              <a:t>модель “информационного поиска</a:t>
            </a:r>
            <a:r>
              <a:rPr lang="ru-RU" sz="2800" dirty="0" smtClean="0">
                <a:latin typeface="+mj-lt"/>
                <a:ea typeface="Arial"/>
                <a:cs typeface="Arial"/>
                <a:sym typeface="Arial"/>
              </a:rPr>
              <a:t>”</a:t>
            </a:r>
          </a:p>
          <a:p>
            <a:pPr marL="685800" lvl="1" indent="-228600">
              <a:lnSpc>
                <a:spcPct val="100000"/>
              </a:lnSpc>
              <a:spcBef>
                <a:spcPts val="600"/>
              </a:spcBef>
            </a:pPr>
            <a:r>
              <a:rPr lang="ru-RU" sz="2800" dirty="0">
                <a:latin typeface="+mj-lt"/>
                <a:ea typeface="Arial"/>
                <a:cs typeface="Arial"/>
                <a:sym typeface="Arial"/>
              </a:rPr>
              <a:t>Основные допущения</a:t>
            </a:r>
            <a:r>
              <a:rPr lang="ru-RU" sz="2800" dirty="0" smtClean="0">
                <a:latin typeface="+mj-lt"/>
                <a:ea typeface="Arial"/>
                <a:cs typeface="Arial"/>
                <a:sym typeface="Arial"/>
              </a:rPr>
              <a:t>:</a:t>
            </a:r>
          </a:p>
          <a:p>
            <a:pPr marL="914400" lvl="2" indent="0">
              <a:lnSpc>
                <a:spcPct val="100000"/>
              </a:lnSpc>
              <a:spcBef>
                <a:spcPts val="600"/>
              </a:spcBef>
              <a:buNone/>
            </a:pPr>
            <a:r>
              <a:rPr lang="ru-RU" sz="2800" dirty="0" smtClean="0">
                <a:latin typeface="+mj-lt"/>
                <a:ea typeface="Arial"/>
                <a:cs typeface="Arial"/>
                <a:sym typeface="Arial"/>
              </a:rPr>
              <a:t>текст – «мешок слов» </a:t>
            </a:r>
            <a:r>
              <a:rPr lang="ru-RU" sz="2800" dirty="0">
                <a:latin typeface="+mj-lt"/>
                <a:ea typeface="Arial"/>
                <a:cs typeface="Arial"/>
                <a:sym typeface="Arial"/>
              </a:rPr>
              <a:t>(</a:t>
            </a:r>
            <a:r>
              <a:rPr lang="ru-RU" sz="2800" dirty="0" err="1">
                <a:latin typeface="+mj-lt"/>
                <a:ea typeface="Arial"/>
                <a:cs typeface="Arial"/>
                <a:sym typeface="Arial"/>
              </a:rPr>
              <a:t>bag</a:t>
            </a:r>
            <a:r>
              <a:rPr lang="ru-RU" sz="2800" dirty="0">
                <a:latin typeface="+mj-lt"/>
                <a:ea typeface="Arial"/>
                <a:cs typeface="Arial"/>
                <a:sym typeface="Arial"/>
              </a:rPr>
              <a:t> </a:t>
            </a:r>
            <a:r>
              <a:rPr lang="ru-RU" sz="2800" dirty="0" err="1">
                <a:latin typeface="+mj-lt"/>
                <a:ea typeface="Arial"/>
                <a:cs typeface="Arial"/>
                <a:sym typeface="Arial"/>
              </a:rPr>
              <a:t>of</a:t>
            </a:r>
            <a:r>
              <a:rPr lang="ru-RU" sz="2800" dirty="0">
                <a:latin typeface="+mj-lt"/>
                <a:ea typeface="Arial"/>
                <a:cs typeface="Arial"/>
                <a:sym typeface="Arial"/>
              </a:rPr>
              <a:t> </a:t>
            </a:r>
            <a:r>
              <a:rPr lang="ru-RU" sz="2800" dirty="0" err="1">
                <a:latin typeface="+mj-lt"/>
                <a:ea typeface="Arial"/>
                <a:cs typeface="Arial"/>
                <a:sym typeface="Arial"/>
              </a:rPr>
              <a:t>words</a:t>
            </a:r>
            <a:r>
              <a:rPr lang="ru-RU" sz="2800" dirty="0">
                <a:latin typeface="+mj-lt"/>
                <a:ea typeface="Arial"/>
                <a:cs typeface="Arial"/>
                <a:sym typeface="Arial"/>
              </a:rPr>
              <a:t>)</a:t>
            </a:r>
          </a:p>
          <a:p>
            <a:pPr marL="685800" lvl="1" indent="-228600">
              <a:lnSpc>
                <a:spcPct val="100000"/>
              </a:lnSpc>
              <a:spcBef>
                <a:spcPts val="600"/>
              </a:spcBef>
            </a:pPr>
            <a:r>
              <a:rPr lang="ru-RU" sz="2800" dirty="0" smtClean="0">
                <a:latin typeface="+mj-lt"/>
                <a:ea typeface="Arial"/>
                <a:cs typeface="Arial"/>
                <a:sym typeface="Arial"/>
              </a:rPr>
              <a:t>каждое </a:t>
            </a:r>
            <a:r>
              <a:rPr lang="ru-RU" sz="2800" dirty="0">
                <a:latin typeface="+mj-lt"/>
                <a:ea typeface="Arial"/>
                <a:cs typeface="Arial"/>
                <a:sym typeface="Arial"/>
              </a:rPr>
              <a:t>слово появляется в тексте независимо от другого -&gt; вероятность увидеть слово Х в тексте не зависит от вероятности увидеть слово Y</a:t>
            </a:r>
            <a:endParaRPr sz="2800" dirty="0">
              <a:latin typeface="+mj-lt"/>
              <a:ea typeface="Arial"/>
              <a:cs typeface="Arial"/>
              <a:sym typeface="Arial"/>
            </a:endParaRPr>
          </a:p>
          <a:p>
            <a:pPr marL="685800" lvl="1" indent="-228600">
              <a:lnSpc>
                <a:spcPct val="100000"/>
              </a:lnSpc>
              <a:spcBef>
                <a:spcPts val="600"/>
              </a:spcBef>
            </a:pPr>
            <a:r>
              <a:rPr lang="ru-RU" sz="2800" i="1" dirty="0">
                <a:latin typeface="+mj-lt"/>
                <a:ea typeface="Arial"/>
                <a:cs typeface="Arial"/>
                <a:sym typeface="Arial"/>
              </a:rPr>
              <a:t>Ворон к ворону летит, ворон ворону кричит</a:t>
            </a:r>
            <a:endParaRPr sz="2800" dirty="0">
              <a:latin typeface="+mj-lt"/>
            </a:endParaRPr>
          </a:p>
        </p:txBody>
      </p:sp>
    </p:spTree>
    <p:extLst>
      <p:ext uri="{BB962C8B-B14F-4D97-AF65-F5344CB8AC3E}">
        <p14:creationId xmlns:p14="http://schemas.microsoft.com/office/powerpoint/2010/main" val="367365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2182</Words>
  <Application>Microsoft Office PowerPoint</Application>
  <PresentationFormat>Widescreen</PresentationFormat>
  <Paragraphs>361</Paragraphs>
  <Slides>50</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Black</vt:lpstr>
      <vt:lpstr>Arimo</vt:lpstr>
      <vt:lpstr>Calibri</vt:lpstr>
      <vt:lpstr>Calibri Light</vt:lpstr>
      <vt:lpstr>Courier New</vt:lpstr>
      <vt:lpstr>Noto Sans Symbols</vt:lpstr>
      <vt:lpstr>Times New Roman</vt:lpstr>
      <vt:lpstr>Office Theme</vt:lpstr>
      <vt:lpstr>Автоматическая обработка естественного языка</vt:lpstr>
      <vt:lpstr>Общий взгляд на задачи компьютерной лингвистики</vt:lpstr>
      <vt:lpstr>Компьютерная лингвистика 3</vt:lpstr>
      <vt:lpstr>Компьютерная лингвистика 3 Основные задачи анализа контента</vt:lpstr>
      <vt:lpstr>Структурированные данные могут быть обработаны</vt:lpstr>
      <vt:lpstr>Основные задачи анализа контента</vt:lpstr>
      <vt:lpstr>Обработка текстовых коллекций</vt:lpstr>
      <vt:lpstr>Обработка коллекция документов</vt:lpstr>
      <vt:lpstr>Обработка коллекция документов</vt:lpstr>
      <vt:lpstr>Обработка коллекция документов</vt:lpstr>
      <vt:lpstr>Обработка коллекция документов</vt:lpstr>
      <vt:lpstr>Обработка коллекция документов</vt:lpstr>
      <vt:lpstr>Обработка коллекция документов</vt:lpstr>
      <vt:lpstr>Обработка коллекция документов</vt:lpstr>
      <vt:lpstr>Основные задачи анализа контента</vt:lpstr>
      <vt:lpstr>Извлечение информации из текста</vt:lpstr>
      <vt:lpstr>Извлечение информации из текста</vt:lpstr>
      <vt:lpstr>Извлечение информации из текста</vt:lpstr>
      <vt:lpstr>Извлечение информации из текста:  онтология DBPedia</vt:lpstr>
      <vt:lpstr>Извлечение информации из текста</vt:lpstr>
      <vt:lpstr>Актуальные направления: анализ социальных сетей </vt:lpstr>
      <vt:lpstr>Актуальные направления</vt:lpstr>
      <vt:lpstr>Некоторые неудобные свойства языка</vt:lpstr>
      <vt:lpstr>Некоторые неудобные свойства языка</vt:lpstr>
      <vt:lpstr>Некоторые неудобные свойства языка</vt:lpstr>
      <vt:lpstr>Язык: сложности анализа</vt:lpstr>
      <vt:lpstr>Язык: Онтологическая неоднозначность</vt:lpstr>
      <vt:lpstr>Этапы обработки (Конвейер).  NLP pipeline</vt:lpstr>
      <vt:lpstr>Lingpipe: уровни анализа</vt:lpstr>
      <vt:lpstr>Pipeline: морфология</vt:lpstr>
      <vt:lpstr>Pipeline: морфология</vt:lpstr>
      <vt:lpstr>Lingpipe: уровни анализа</vt:lpstr>
      <vt:lpstr>NLP Pipeline: синтаксис</vt:lpstr>
      <vt:lpstr>NLP Pipeline: морфология + синтаксис</vt:lpstr>
      <vt:lpstr>NLP Pipeline: морфология + синтаксис CONLL-U</vt:lpstr>
      <vt:lpstr>Lingpipe: уровни анализа</vt:lpstr>
      <vt:lpstr>NLP pipeline: sematic role labeling</vt:lpstr>
      <vt:lpstr>Компьютерная лингвистика 3:  уровни анализа</vt:lpstr>
      <vt:lpstr>NLP Pipeline: coreference </vt:lpstr>
      <vt:lpstr>NLP Pipeline: coreference </vt:lpstr>
      <vt:lpstr>Компьютерная лингвистика 3:  уровни анализа</vt:lpstr>
      <vt:lpstr>2 подхода к моделированию </vt:lpstr>
      <vt:lpstr>2 подхода к моделированию </vt:lpstr>
      <vt:lpstr>2 подхода к моделированию</vt:lpstr>
      <vt:lpstr>2 подхода к моделированию</vt:lpstr>
      <vt:lpstr>2 подхода к моделированию</vt:lpstr>
      <vt:lpstr>Среда для автоматической обработки текста</vt:lpstr>
      <vt:lpstr>Оценка</vt:lpstr>
      <vt:lpstr>Общая методология</vt:lpstr>
      <vt:lpstr>Общая методология</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Дмитрий Горшков</dc:creator>
  <cp:lastModifiedBy>Дмитрий Горшков</cp:lastModifiedBy>
  <cp:revision>13</cp:revision>
  <dcterms:created xsi:type="dcterms:W3CDTF">2019-11-25T06:57:09Z</dcterms:created>
  <dcterms:modified xsi:type="dcterms:W3CDTF">2019-11-26T20:15:59Z</dcterms:modified>
</cp:coreProperties>
</file>