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4" r:id="rId3"/>
    <p:sldId id="329" r:id="rId4"/>
    <p:sldId id="330" r:id="rId5"/>
    <p:sldId id="287" r:id="rId6"/>
    <p:sldId id="328" r:id="rId7"/>
    <p:sldId id="427" r:id="rId8"/>
    <p:sldId id="428" r:id="rId9"/>
    <p:sldId id="429" r:id="rId10"/>
    <p:sldId id="433" r:id="rId11"/>
    <p:sldId id="430" r:id="rId12"/>
    <p:sldId id="431" r:id="rId13"/>
    <p:sldId id="432" r:id="rId14"/>
    <p:sldId id="435" r:id="rId15"/>
    <p:sldId id="588" r:id="rId16"/>
    <p:sldId id="436" r:id="rId17"/>
    <p:sldId id="457" r:id="rId18"/>
    <p:sldId id="584" r:id="rId19"/>
    <p:sldId id="585" r:id="rId20"/>
    <p:sldId id="586" r:id="rId21"/>
    <p:sldId id="587" r:id="rId22"/>
    <p:sldId id="392" r:id="rId23"/>
    <p:sldId id="437" r:id="rId24"/>
    <p:sldId id="390" r:id="rId25"/>
    <p:sldId id="589" r:id="rId26"/>
    <p:sldId id="425" r:id="rId27"/>
    <p:sldId id="447" r:id="rId28"/>
    <p:sldId id="578" r:id="rId29"/>
    <p:sldId id="384" r:id="rId30"/>
    <p:sldId id="367" r:id="rId31"/>
    <p:sldId id="370" r:id="rId32"/>
    <p:sldId id="393" r:id="rId33"/>
    <p:sldId id="394" r:id="rId34"/>
    <p:sldId id="475" r:id="rId35"/>
    <p:sldId id="476" r:id="rId36"/>
    <p:sldId id="477" r:id="rId37"/>
    <p:sldId id="478" r:id="rId38"/>
    <p:sldId id="37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C28CD3B-0084-4668-9270-4D6A1D7FFD8A}">
          <p14:sldIdLst>
            <p14:sldId id="256"/>
            <p14:sldId id="304"/>
          </p14:sldIdLst>
        </p14:section>
        <p14:section name="Введение. Задачи АОТ и морфология" id="{48A1D0F7-1960-4952-8E6C-AB15C6223ED8}">
          <p14:sldIdLst>
            <p14:sldId id="329"/>
            <p14:sldId id="330"/>
            <p14:sldId id="287"/>
            <p14:sldId id="328"/>
            <p14:sldId id="427"/>
            <p14:sldId id="428"/>
            <p14:sldId id="429"/>
            <p14:sldId id="433"/>
            <p14:sldId id="430"/>
            <p14:sldId id="431"/>
            <p14:sldId id="432"/>
            <p14:sldId id="435"/>
            <p14:sldId id="588"/>
            <p14:sldId id="436"/>
            <p14:sldId id="457"/>
          </p14:sldIdLst>
        </p14:section>
        <p14:section name="Данные" id="{D667BB83-D6EE-4340-B3C6-6C7C9E93BDCC}">
          <p14:sldIdLst>
            <p14:sldId id="584"/>
            <p14:sldId id="585"/>
            <p14:sldId id="586"/>
            <p14:sldId id="587"/>
            <p14:sldId id="392"/>
            <p14:sldId id="437"/>
            <p14:sldId id="390"/>
            <p14:sldId id="589"/>
            <p14:sldId id="425"/>
            <p14:sldId id="447"/>
            <p14:sldId id="578"/>
          </p14:sldIdLst>
        </p14:section>
        <p14:section name="Основные методы и формальные модели" id="{6C038A75-6223-4074-A265-EA29E22A9432}">
          <p14:sldIdLst/>
        </p14:section>
        <p14:section name="Методы" id="{101B593F-1940-4DD8-BCD3-073611345A88}">
          <p14:sldIdLst>
            <p14:sldId id="384"/>
            <p14:sldId id="367"/>
          </p14:sldIdLst>
        </p14:section>
        <p14:section name="План блока &quot;Автоматический морфологический анализ&quot;" id="{0EF1538F-6731-476E-BD81-FC7AE5B1B000}">
          <p14:sldIdLst/>
        </p14:section>
        <p14:section name="Формальные модели" id="{661304C5-3946-4EB8-9C2B-5982A77CF31F}">
          <p14:sldIdLst>
            <p14:sldId id="370"/>
            <p14:sldId id="393"/>
            <p14:sldId id="394"/>
            <p14:sldId id="475"/>
            <p14:sldId id="476"/>
            <p14:sldId id="477"/>
            <p14:sldId id="478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D314E"/>
    <a:srgbClr val="00FFFF"/>
    <a:srgbClr val="FF99FF"/>
    <a:srgbClr val="EDBDC2"/>
    <a:srgbClr val="DDDDDD"/>
    <a:srgbClr val="3366FF"/>
    <a:srgbClr val="B4C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9533" autoAdjust="0"/>
  </p:normalViewPr>
  <p:slideViewPr>
    <p:cSldViewPr>
      <p:cViewPr varScale="1">
        <p:scale>
          <a:sx n="104" d="100"/>
          <a:sy n="104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0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026D8E-7DFF-4460-945C-FD08DA00F69F}" type="datetimeFigureOut">
              <a:rPr lang="ru-RU"/>
              <a:pPr>
                <a:defRPr/>
              </a:pPr>
              <a:t>30.11.2019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583BF4-EA2B-4A6C-A896-0905BD880C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310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8470E5-C994-4AE1-8C96-2510C51B886A}" type="datetimeFigureOut">
              <a:rPr lang="ru-RU"/>
              <a:pPr>
                <a:defRPr/>
              </a:pPr>
              <a:t>30.11.2019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30EDC1-8B15-4AA8-900E-F832518739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0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4293DC3C-E504-47B2-B2AC-A194070836C6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4727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разбить единицы текста на классы эквивалентности (группы </a:t>
            </a:r>
            <a:r>
              <a:rPr lang="ru-RU" dirty="0" err="1"/>
              <a:t>токенов</a:t>
            </a:r>
            <a:r>
              <a:rPr lang="ru-RU" dirty="0"/>
              <a:t>, сводимых к одной единице анализа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с одной основой </a:t>
            </a:r>
            <a:r>
              <a:rPr lang="en-US" dirty="0"/>
              <a:t>/</a:t>
            </a:r>
            <a:r>
              <a:rPr lang="ru-RU" dirty="0"/>
              <a:t> словоформы одной лексемы)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приписать каждой единице текста потенциальную часть речи </a:t>
            </a:r>
            <a:r>
              <a:rPr lang="en-US" dirty="0"/>
              <a:t>/</a:t>
            </a:r>
            <a:r>
              <a:rPr lang="ru-RU" dirty="0"/>
              <a:t> потенциальную грамматическую характеристику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приписать каждой единице единственную грамматическую характеристику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приписать грамматическую характеристику незнакомым словам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9E160DE3-0B32-4F63-8CD9-8FCD29DB6331}" type="slidenum">
              <a:rPr lang="ru-RU" altLang="en-US" smtClean="0"/>
              <a:pPr/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079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36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F9B29-77E5-4F9C-8959-D1158F0C6287}" type="slidenum">
              <a:rPr lang="ru-RU" altLang="en-US"/>
              <a:pPr/>
              <a:t>19</a:t>
            </a:fld>
            <a:endParaRPr lang="ru-RU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en-US"/>
              <a:t>МОРФОЛОГИЧЕСКИЙ АНАЛИЗ устанавливает (направленные) связи между вариантами лексической единицы и ее инвариантом.</a:t>
            </a:r>
          </a:p>
          <a:p>
            <a:r>
              <a:rPr lang="ru-RU" altLang="en-US"/>
              <a:t>Идентификатор инварианта лексической единицы здесь условно записывается в фигурных скобках:</a:t>
            </a:r>
          </a:p>
          <a:p>
            <a:r>
              <a:rPr lang="en-US" altLang="en-US"/>
              <a:t>{</a:t>
            </a:r>
            <a:r>
              <a:rPr lang="ru-RU" altLang="en-US"/>
              <a:t>исследовать</a:t>
            </a:r>
            <a:r>
              <a:rPr lang="en-US" altLang="en-US"/>
              <a:t>}</a:t>
            </a:r>
            <a:endParaRPr lang="ru-RU" altLang="en-US"/>
          </a:p>
          <a:p>
            <a:r>
              <a:rPr lang="ru-RU" altLang="en-US"/>
              <a:t>_Варианты_лексической_единицы_ представляют собой комбинации:</a:t>
            </a:r>
          </a:p>
          <a:p>
            <a:r>
              <a:rPr lang="ru-RU" altLang="en-US"/>
              <a:t>инвариант + грамматическая форма</a:t>
            </a:r>
          </a:p>
          <a:p>
            <a:r>
              <a:rPr lang="ru-RU" altLang="en-US"/>
              <a:t>где грамматическая форма (=идентификатор варианта) представляет собой набор грамматических значений (что можно записать, например, как «</a:t>
            </a:r>
            <a:r>
              <a:rPr lang="ru-RU" altLang="en-US" sz="700"/>
              <a:t>Наст.+Ед.+2», «</a:t>
            </a:r>
            <a:r>
              <a:rPr lang="en-US" altLang="en-US" sz="700"/>
              <a:t>S</a:t>
            </a:r>
            <a:r>
              <a:rPr lang="ru-RU" altLang="en-US" sz="700"/>
              <a:t>.</a:t>
            </a:r>
            <a:r>
              <a:rPr lang="en-US" altLang="en-US" sz="700"/>
              <a:t>Pres.</a:t>
            </a:r>
            <a:r>
              <a:rPr lang="ru-RU" altLang="en-US" sz="700"/>
              <a:t>+ </a:t>
            </a:r>
            <a:r>
              <a:rPr lang="en-US" altLang="en-US" sz="700"/>
              <a:t>3sg, </a:t>
            </a:r>
            <a:r>
              <a:rPr lang="ru-RU" altLang="en-US" sz="70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2214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04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62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8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Заметки 999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39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401CEC-1D78-4ECA-BF78-366482CC72DB}" type="slidenum">
              <a:rPr lang="ru-RU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</a:pPr>
              <a:t>32</a:t>
            </a:fld>
            <a:endParaRPr lang="ru-RU" altLang="en-US">
              <a:latin typeface="Garamond" panose="02020404030301010803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en-US"/>
              <a:t>Алфавит уподобляется в естественном языке алфавиту или словарю.</a:t>
            </a:r>
          </a:p>
          <a:p>
            <a:r>
              <a:rPr lang="ru-RU" altLang="en-US"/>
              <a:t>Цепочки, входящие в язык, уподобляются, соответственно, словам или предложениям.</a:t>
            </a:r>
          </a:p>
        </p:txBody>
      </p:sp>
    </p:spTree>
    <p:extLst>
      <p:ext uri="{BB962C8B-B14F-4D97-AF65-F5344CB8AC3E}">
        <p14:creationId xmlns:p14="http://schemas.microsoft.com/office/powerpoint/2010/main" val="20209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FF09A-2F8E-4A5F-8812-16EB8233718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72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59A037-45DC-4E86-8B66-E38C10DF20C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0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46716-36D2-4D29-8AF7-F2FC6142E9C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1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9" name="Picture 2" descr="http://www.hse.ru/pubs/lib/data/access/ram/ticket/79/144196565691ca43a1b8670fb6a227fde3c5e8e9a0/cached-thumb-img.29274.0.252964193739569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9214"/>
          <a:stretch/>
        </p:blipFill>
        <p:spPr bwMode="auto">
          <a:xfrm>
            <a:off x="-8860" y="-50141"/>
            <a:ext cx="9152860" cy="117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57733" y="180199"/>
            <a:ext cx="4397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b="1" dirty="0">
                <a:latin typeface="Palatino Linotype" panose="02040502050505030304" pitchFamily="18" charset="0"/>
              </a:rPr>
              <a:t>Векторная семантика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7" y="2057"/>
            <a:ext cx="1627684" cy="109619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-17486" y="6340172"/>
            <a:ext cx="7401426" cy="5301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7500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13" name="Picture 6" descr="http://www.hse.ru/data/2012/01/19/1263884310/logo_%D1%81_hse_black_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3"/>
          <a:stretch/>
        </p:blipFill>
        <p:spPr bwMode="auto">
          <a:xfrm>
            <a:off x="8070092" y="6224310"/>
            <a:ext cx="622527" cy="63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619673" y="6264970"/>
            <a:ext cx="52792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50" b="1" dirty="0">
                <a:latin typeface="Palatino Linotype" panose="02040502050505030304" pitchFamily="18" charset="0"/>
              </a:rPr>
              <a:t>Высшая Школа Экономики, Москва, 2015. С.Ю.  </a:t>
            </a:r>
          </a:p>
          <a:p>
            <a:pPr algn="ctr"/>
            <a:r>
              <a:rPr lang="ru-RU" sz="1050" b="1" dirty="0" err="1">
                <a:latin typeface="Palatino Linotype" panose="02040502050505030304" pitchFamily="18" charset="0"/>
              </a:rPr>
              <a:t>Толдова</a:t>
            </a:r>
            <a:r>
              <a:rPr lang="ru-RU" sz="1050" b="1" dirty="0">
                <a:latin typeface="Palatino Linotype" panose="02040502050505030304" pitchFamily="18" charset="0"/>
              </a:rPr>
              <a:t>. Компьютерная лингвистика 2 </a:t>
            </a:r>
          </a:p>
        </p:txBody>
      </p:sp>
    </p:spTree>
    <p:extLst>
      <p:ext uri="{BB962C8B-B14F-4D97-AF65-F5344CB8AC3E}">
        <p14:creationId xmlns:p14="http://schemas.microsoft.com/office/powerpoint/2010/main" val="274090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3764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748088"/>
            <a:ext cx="4038600" cy="23780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5EF485-B144-479A-9510-2FEFA19F2D3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5991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BB80-EF9C-4BA9-A4FC-F7635CF952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32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73207-0815-48C2-8966-83890086903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0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22736-E23A-4E00-A290-27C02F922D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5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89999-E539-41F3-9D41-AA17C790471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3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69A78-2CE9-412B-AD9B-0E041590FB3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3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A003BB-5EBE-48CD-924F-8D7CF3B8ADC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799E6-B33A-4FFE-9BD9-46B44AAF4C6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4A60D9-E519-4EE6-BFD3-977A306B54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38F84-8D41-41EC-8B99-659AF9704A9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3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41F763-854D-4735-8EA3-EF8AB60EF85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0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4" r:id="rId13"/>
    <p:sldLayoutId id="2147483895" r:id="rId14"/>
  </p:sldLayoutIdLst>
  <p:transition spd="slow">
    <p:cut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rpus.leeds.ac.uk/mocky/msd-ru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gmorphon.github.io/sharedtasks/2019/" TargetMode="External"/><Relationship Id="rId2" Type="http://schemas.openxmlformats.org/officeDocument/2006/relationships/hyperlink" Target="http://www.dialog-21.ru/media/4628/sorokin%D0%B0%D0%B0-163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xlench.bget.ru/doku.php/p/common/stemm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nowball.tartarus.org/algorithms/porter/stemm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lench.bget.ru/doku.php/p/common/ste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2276872"/>
            <a:ext cx="7704138" cy="2592388"/>
          </a:xfrm>
        </p:spPr>
        <p:txBody>
          <a:bodyPr/>
          <a:lstStyle/>
          <a:p>
            <a:pPr eaLnBrk="1" hangingPunct="1">
              <a:defRPr/>
            </a:pP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Автоматический морфологический анализ</a:t>
            </a:r>
          </a:p>
          <a:p>
            <a:pPr eaLnBrk="1" hangingPunct="1">
              <a:defRPr/>
            </a:pP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Краткий обзор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Нормализация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21481" y="1628800"/>
            <a:ext cx="8229600" cy="38496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 dirty="0">
                <a:effectLst/>
              </a:rPr>
              <a:t>Пример: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en-US" i="1" u="sng" dirty="0" err="1"/>
              <a:t>мокшанский</a:t>
            </a:r>
            <a:r>
              <a:rPr lang="ru-RU" altLang="en-US" i="1" u="sng" dirty="0"/>
              <a:t> язык</a:t>
            </a:r>
            <a:endParaRPr lang="en-GB" altLang="en-US" sz="2400" i="1" u="sng" dirty="0">
              <a:effectLst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995738" y="2492375"/>
            <a:ext cx="1081087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006850" y="4941888"/>
            <a:ext cx="1501775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686300" y="2468563"/>
            <a:ext cx="1685925" cy="21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7706"/>
              </p:ext>
            </p:extLst>
          </p:nvPr>
        </p:nvGraphicFramePr>
        <p:xfrm>
          <a:off x="3059832" y="1610665"/>
          <a:ext cx="5760664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091">
                  <a:extLst>
                    <a:ext uri="{9D8B030D-6E8A-4147-A177-3AD203B41FA5}">
                      <a16:colId xmlns:a16="http://schemas.microsoft.com/office/drawing/2014/main" val="4117663873"/>
                    </a:ext>
                  </a:extLst>
                </a:gridCol>
                <a:gridCol w="72003">
                  <a:extLst>
                    <a:ext uri="{9D8B030D-6E8A-4147-A177-3AD203B41FA5}">
                      <a16:colId xmlns:a16="http://schemas.microsoft.com/office/drawing/2014/main" val="350446795"/>
                    </a:ext>
                  </a:extLst>
                </a:gridCol>
                <a:gridCol w="1946208">
                  <a:extLst>
                    <a:ext uri="{9D8B030D-6E8A-4147-A177-3AD203B41FA5}">
                      <a16:colId xmlns:a16="http://schemas.microsoft.com/office/drawing/2014/main" val="1994665677"/>
                    </a:ext>
                  </a:extLst>
                </a:gridCol>
                <a:gridCol w="1041362">
                  <a:extLst>
                    <a:ext uri="{9D8B030D-6E8A-4147-A177-3AD203B41FA5}">
                      <a16:colId xmlns:a16="http://schemas.microsoft.com/office/drawing/2014/main" val="31653896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тяддень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тяддень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ADJ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532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кизоть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ки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252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ушетксста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ушеткс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379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мрдафтф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мрда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565475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664863"/>
              </p:ext>
            </p:extLst>
          </p:nvPr>
        </p:nvGraphicFramePr>
        <p:xfrm>
          <a:off x="3051130" y="3129940"/>
          <a:ext cx="5769366" cy="2626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5171">
                  <a:extLst>
                    <a:ext uri="{9D8B030D-6E8A-4147-A177-3AD203B41FA5}">
                      <a16:colId xmlns:a16="http://schemas.microsoft.com/office/drawing/2014/main" val="1933770578"/>
                    </a:ext>
                  </a:extLst>
                </a:gridCol>
                <a:gridCol w="72112">
                  <a:extLst>
                    <a:ext uri="{9D8B030D-6E8A-4147-A177-3AD203B41FA5}">
                      <a16:colId xmlns:a16="http://schemas.microsoft.com/office/drawing/2014/main" val="384617851"/>
                    </a:ext>
                  </a:extLst>
                </a:gridCol>
                <a:gridCol w="1983947">
                  <a:extLst>
                    <a:ext uri="{9D8B030D-6E8A-4147-A177-3AD203B41FA5}">
                      <a16:colId xmlns:a16="http://schemas.microsoft.com/office/drawing/2014/main" val="4102795686"/>
                    </a:ext>
                  </a:extLst>
                </a:gridCol>
                <a:gridCol w="1008136">
                  <a:extLst>
                    <a:ext uri="{9D8B030D-6E8A-4147-A177-3AD203B41FA5}">
                      <a16:colId xmlns:a16="http://schemas.microsoft.com/office/drawing/2014/main" val="42059141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ЖКХ-</a:t>
                      </a:r>
                      <a:r>
                        <a:rPr lang="ru-RU" sz="2400" u="none" strike="noStrike" dirty="0" err="1">
                          <a:effectLst/>
                        </a:rPr>
                        <a:t>нь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465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сфераса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сфераса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??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797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Общественнай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Общественнай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??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7807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контролень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кон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3137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региональнай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 err="1">
                          <a:effectLst/>
                        </a:rPr>
                        <a:t>региональнай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??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076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центрать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</a:rPr>
                        <a:t>центра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2543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руководителец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</a:rPr>
                        <a:t>руководителец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??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86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9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Лемматизация</a:t>
            </a:r>
            <a:r>
              <a:rPr lang="ru-RU" dirty="0"/>
              <a:t> + нормализация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31800" y="1844675"/>
            <a:ext cx="8229600" cy="38496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en-US" sz="2400">
                <a:effectLst/>
              </a:rPr>
              <a:t>Пример:</a:t>
            </a:r>
            <a:endParaRPr lang="en-GB" altLang="en-US" sz="2400">
              <a:effectLst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908175" y="2565400"/>
          <a:ext cx="5256213" cy="2663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Чуйко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err="1">
                          <a:effectLst/>
                        </a:rPr>
                        <a:t>чуйк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Д.С.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д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Автоматическое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автоматический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разрешение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разрешение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лексической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лексический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многозначности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многозначность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базе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>
                          <a:effectLst/>
                        </a:rPr>
                        <a:t>база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78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>
                          <a:effectLst/>
                        </a:rPr>
                        <a:t>тезаурусных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u="none" strike="noStrike" dirty="0" err="1">
                          <a:effectLst/>
                        </a:rPr>
                        <a:t>тезаурусн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4" marR="9524" marT="9523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Овал 5"/>
          <p:cNvSpPr/>
          <p:nvPr/>
        </p:nvSpPr>
        <p:spPr>
          <a:xfrm>
            <a:off x="3995738" y="2492375"/>
            <a:ext cx="1081087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006850" y="4941888"/>
            <a:ext cx="1501775" cy="4318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27763" y="1874838"/>
            <a:ext cx="20891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 err="1"/>
              <a:t>стемминг</a:t>
            </a:r>
            <a:r>
              <a:rPr lang="ru-RU" dirty="0"/>
              <a:t> для незнакомых слов</a:t>
            </a:r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686300" y="2468563"/>
            <a:ext cx="1685925" cy="21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</p:cNvCxnSpPr>
          <p:nvPr/>
        </p:nvCxnSpPr>
        <p:spPr>
          <a:xfrm flipH="1">
            <a:off x="5076825" y="2446338"/>
            <a:ext cx="2195513" cy="2566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0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713788" cy="1143000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Лексико-грамматическая аннотация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7638"/>
            <a:ext cx="8642350" cy="4525962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400" dirty="0">
                <a:effectLst/>
              </a:rPr>
              <a:t>лексико-грамматическая аннотация </a:t>
            </a:r>
            <a:r>
              <a:rPr lang="ru-RU" sz="2600" dirty="0">
                <a:effectLst/>
              </a:rPr>
              <a:t>(</a:t>
            </a:r>
            <a:r>
              <a:rPr lang="ru-RU" sz="2600" dirty="0" err="1">
                <a:effectLst/>
              </a:rPr>
              <a:t>частеречная</a:t>
            </a:r>
            <a:r>
              <a:rPr lang="ru-RU" sz="2600" dirty="0">
                <a:effectLst/>
              </a:rPr>
              <a:t> аннотация, </a:t>
            </a:r>
            <a:r>
              <a:rPr lang="en-US" sz="2600" dirty="0" err="1">
                <a:effectLst/>
              </a:rPr>
              <a:t>pos</a:t>
            </a:r>
            <a:r>
              <a:rPr lang="en-US" sz="2600" dirty="0">
                <a:effectLst/>
              </a:rPr>
              <a:t>-tagging</a:t>
            </a:r>
            <a:r>
              <a:rPr lang="ru-RU" sz="2600" dirty="0">
                <a:effectLst/>
              </a:rPr>
              <a:t>, морфологическая аннотация):</a:t>
            </a:r>
          </a:p>
          <a:p>
            <a:pPr marL="857250" lvl="1" indent="-457200">
              <a:buFontTx/>
              <a:buChar char="-"/>
              <a:defRPr/>
            </a:pPr>
            <a:r>
              <a:rPr lang="ru-RU" sz="2600" dirty="0">
                <a:effectLst/>
              </a:rPr>
              <a:t>приписывание словоформе </a:t>
            </a:r>
            <a:r>
              <a:rPr lang="ru-RU" sz="2600" dirty="0" smtClean="0">
                <a:effectLst/>
              </a:rPr>
              <a:t>(а) частей речи, (б) расширенного списка грамматических </a:t>
            </a:r>
            <a:r>
              <a:rPr lang="ru-RU" sz="2600" dirty="0">
                <a:effectLst/>
              </a:rPr>
              <a:t>характеристик</a:t>
            </a:r>
          </a:p>
          <a:p>
            <a:pPr marL="0" indent="0">
              <a:buClr>
                <a:schemeClr val="bg1">
                  <a:lumMod val="20000"/>
                  <a:lumOff val="8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dirty="0">
                <a:effectLst/>
              </a:rPr>
              <a:t>	</a:t>
            </a:r>
            <a:r>
              <a:rPr lang="ru-RU" sz="2400" i="1" dirty="0">
                <a:effectLst/>
              </a:rPr>
              <a:t>по берегу реки </a:t>
            </a:r>
            <a:endParaRPr lang="en-US" sz="2400" i="1" dirty="0">
              <a:effectLst/>
            </a:endParaRPr>
          </a:p>
          <a:p>
            <a:pPr marL="0" indent="0">
              <a:buClr>
                <a:schemeClr val="bg1">
                  <a:lumMod val="20000"/>
                  <a:lumOff val="80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2400" i="1" dirty="0">
                <a:effectLst/>
              </a:rPr>
              <a:t>	</a:t>
            </a:r>
            <a:r>
              <a:rPr lang="ru-RU" sz="2400" i="1" dirty="0">
                <a:effectLst/>
              </a:rPr>
              <a:t>берегу - </a:t>
            </a:r>
            <a:r>
              <a:rPr lang="ru-RU" sz="2400" dirty="0">
                <a:effectLst/>
              </a:rPr>
              <a:t>сущ., </a:t>
            </a:r>
            <a:r>
              <a:rPr lang="ru-RU" sz="2400" dirty="0" err="1">
                <a:effectLst/>
              </a:rPr>
              <a:t>неод</a:t>
            </a:r>
            <a:r>
              <a:rPr lang="ru-RU" sz="2400" dirty="0">
                <a:effectLst/>
              </a:rPr>
              <a:t>., муж. р., ед. числа, дат.</a:t>
            </a:r>
            <a:endParaRPr lang="en-GB" sz="2400" dirty="0">
              <a:effectLst/>
            </a:endParaRPr>
          </a:p>
          <a:p>
            <a:pPr>
              <a:spcBef>
                <a:spcPts val="12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sz="2400" dirty="0"/>
              <a:t>NB </a:t>
            </a:r>
            <a:r>
              <a:rPr lang="ru-RU" sz="2400" dirty="0"/>
              <a:t>Для систем, основанных на машинном обучении, часто этап анализа по словарю и </a:t>
            </a:r>
            <a:r>
              <a:rPr lang="ru-RU" sz="2400" dirty="0" err="1"/>
              <a:t>дизамбигуация</a:t>
            </a:r>
            <a:r>
              <a:rPr lang="ru-RU" sz="2400" dirty="0"/>
              <a:t> совмещены в одном модуле</a:t>
            </a:r>
          </a:p>
          <a:p>
            <a:pPr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16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4200" cy="1427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Морфологическая аннотация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2725" y="1700213"/>
            <a:ext cx="8931275" cy="5157787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/>
              </a:rPr>
              <a:t>Пример1. Аннотация в НКРЯ: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</a:rPr>
              <a:t>&lt;w&gt;&lt;</a:t>
            </a:r>
            <a:r>
              <a:rPr lang="ru-RU" sz="1800" dirty="0" err="1">
                <a:effectLst/>
              </a:rPr>
              <a:t>ana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lex</a:t>
            </a:r>
            <a:r>
              <a:rPr lang="ru-RU" sz="1800" dirty="0">
                <a:effectLst/>
              </a:rPr>
              <a:t>="можно</a:t>
            </a:r>
            <a:r>
              <a:rPr lang="en-US" sz="1800" dirty="0">
                <a:effectLst/>
              </a:rPr>
              <a:t>”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gr</a:t>
            </a:r>
            <a:r>
              <a:rPr lang="ru-RU" sz="1800" dirty="0">
                <a:effectLst/>
              </a:rPr>
              <a:t>="PRAEDIC"/&gt; </a:t>
            </a:r>
            <a:r>
              <a:rPr lang="ru-RU" sz="1800" dirty="0" err="1">
                <a:effectLst/>
              </a:rPr>
              <a:t>м`ожно</a:t>
            </a:r>
            <a:r>
              <a:rPr lang="ru-RU" sz="1800" dirty="0">
                <a:effectLst/>
              </a:rPr>
              <a:t>&lt;/w&gt;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</a:rPr>
              <a:t> &lt;w&gt;&lt;</a:t>
            </a:r>
            <a:r>
              <a:rPr lang="ru-RU" sz="1800" dirty="0" err="1">
                <a:effectLst/>
              </a:rPr>
              <a:t>ana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lex</a:t>
            </a:r>
            <a:r>
              <a:rPr lang="ru-RU" sz="1800" dirty="0">
                <a:effectLst/>
              </a:rPr>
              <a:t>="гулять" </a:t>
            </a:r>
            <a:r>
              <a:rPr lang="ru-RU" sz="1800" dirty="0" err="1">
                <a:effectLst/>
              </a:rPr>
              <a:t>gr</a:t>
            </a:r>
            <a:r>
              <a:rPr lang="ru-RU" sz="1800" dirty="0">
                <a:effectLst/>
              </a:rPr>
              <a:t>="V </a:t>
            </a:r>
            <a:r>
              <a:rPr lang="ru-RU" sz="1800" dirty="0" err="1">
                <a:effectLst/>
              </a:rPr>
              <a:t>ipf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intr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act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inf</a:t>
            </a:r>
            <a:r>
              <a:rPr lang="ru-RU" sz="1800" dirty="0">
                <a:effectLst/>
              </a:rPr>
              <a:t>  </a:t>
            </a:r>
            <a:r>
              <a:rPr lang="ru-RU" sz="1800" dirty="0" err="1">
                <a:effectLst/>
              </a:rPr>
              <a:t>act</a:t>
            </a:r>
            <a:r>
              <a:rPr lang="ru-RU" sz="1800" dirty="0">
                <a:effectLst/>
              </a:rPr>
              <a:t>"/&gt;</a:t>
            </a:r>
            <a:r>
              <a:rPr lang="ru-RU" sz="1800" dirty="0" err="1">
                <a:effectLst/>
              </a:rPr>
              <a:t>гул`ять</a:t>
            </a:r>
            <a:r>
              <a:rPr lang="ru-RU" sz="1800" dirty="0">
                <a:effectLst/>
              </a:rPr>
              <a:t>&lt;/w&gt;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1800" dirty="0">
                <a:effectLst/>
              </a:rPr>
              <a:t>&lt;w&gt;&lt;</a:t>
            </a:r>
            <a:r>
              <a:rPr lang="ru-RU" sz="1800" dirty="0" err="1">
                <a:effectLst/>
              </a:rPr>
              <a:t>ana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lex</a:t>
            </a:r>
            <a:r>
              <a:rPr lang="ru-RU" sz="1800" dirty="0">
                <a:effectLst/>
              </a:rPr>
              <a:t>="час" </a:t>
            </a:r>
            <a:r>
              <a:rPr lang="ru-RU" sz="1800" dirty="0" err="1">
                <a:effectLst/>
              </a:rPr>
              <a:t>gr</a:t>
            </a:r>
            <a:r>
              <a:rPr lang="ru-RU" sz="1800" dirty="0">
                <a:effectLst/>
              </a:rPr>
              <a:t>="S m </a:t>
            </a:r>
            <a:r>
              <a:rPr lang="ru-RU" sz="1800" dirty="0" err="1">
                <a:effectLst/>
              </a:rPr>
              <a:t>inan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pl</a:t>
            </a:r>
            <a:r>
              <a:rPr lang="ru-RU" sz="1800" dirty="0">
                <a:effectLst/>
              </a:rPr>
              <a:t> </a:t>
            </a:r>
            <a:r>
              <a:rPr lang="ru-RU" sz="1800" dirty="0" err="1">
                <a:effectLst/>
              </a:rPr>
              <a:t>ins</a:t>
            </a:r>
            <a:r>
              <a:rPr lang="ru-RU" sz="1800" dirty="0">
                <a:effectLst/>
              </a:rPr>
              <a:t>"/&gt;</a:t>
            </a:r>
            <a:r>
              <a:rPr lang="ru-RU" sz="1800" dirty="0" err="1">
                <a:effectLst/>
              </a:rPr>
              <a:t>час`ами</a:t>
            </a:r>
            <a:r>
              <a:rPr lang="ru-RU" sz="1800" dirty="0">
                <a:effectLst/>
              </a:rPr>
              <a:t>&lt;/w&gt;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200" dirty="0">
                <a:effectLst/>
              </a:rPr>
              <a:t>Пример 2. Позиционная аннотация </a:t>
            </a:r>
            <a:r>
              <a:rPr lang="en-US" sz="2200" dirty="0" err="1">
                <a:effectLst/>
              </a:rPr>
              <a:t>Multext</a:t>
            </a:r>
            <a:r>
              <a:rPr lang="en-US" sz="2200" dirty="0">
                <a:effectLst/>
              </a:rPr>
              <a:t>: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effectLst/>
              </a:rPr>
              <a:t>ухмыляющегося</a:t>
            </a:r>
            <a:r>
              <a:rPr lang="en-US" sz="2000" dirty="0">
                <a:effectLst/>
              </a:rPr>
              <a:t>/</a:t>
            </a:r>
            <a:r>
              <a:rPr lang="en-US" sz="2000" dirty="0" err="1">
                <a:effectLst/>
              </a:rPr>
              <a:t>ухмыляться</a:t>
            </a:r>
            <a:r>
              <a:rPr lang="en-US" sz="2000" dirty="0">
                <a:effectLst/>
              </a:rPr>
              <a:t> - </a:t>
            </a:r>
            <a:r>
              <a:rPr lang="en-US" sz="2000" dirty="0" err="1">
                <a:effectLst/>
              </a:rPr>
              <a:t>Vm</a:t>
            </a:r>
            <a:r>
              <a:rPr lang="en-US" sz="2000" dirty="0">
                <a:effectLst/>
              </a:rPr>
              <a:t>-p-</a:t>
            </a:r>
            <a:r>
              <a:rPr lang="en-US" sz="2000" dirty="0" err="1">
                <a:effectLst/>
              </a:rPr>
              <a:t>snmfpg</a:t>
            </a:r>
            <a:endParaRPr lang="en-US" sz="2000" dirty="0">
              <a:effectLst/>
            </a:endParaRP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>
                <a:effectLst/>
              </a:rPr>
              <a:t>Расшифровка: </a:t>
            </a:r>
            <a:r>
              <a:rPr lang="en-US" sz="2000" dirty="0">
                <a:effectLst/>
              </a:rPr>
              <a:t>Verb Type=main Tense=present Number=singular Gender=neuter Voice=medial Definiteness=full-art Aspect=progressive </a:t>
            </a:r>
            <a:r>
              <a:rPr lang="en-US" sz="2000" dirty="0" smtClean="0">
                <a:effectLst/>
              </a:rPr>
              <a:t>Case=genitive</a:t>
            </a:r>
            <a:endParaRPr lang="ru-RU" sz="2000" dirty="0" smtClean="0">
              <a:effectLst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000" dirty="0" smtClean="0"/>
              <a:t>(см. </a:t>
            </a:r>
            <a:r>
              <a:rPr lang="en-US" sz="2000" dirty="0">
                <a:hlinkClick r:id="rId2"/>
              </a:rPr>
              <a:t>http://corpus.leeds.ac.uk/mocky/msd-ru.html</a:t>
            </a:r>
            <a:r>
              <a:rPr lang="ru-RU" sz="2000" dirty="0" smtClean="0"/>
              <a:t>)</a:t>
            </a:r>
            <a:endParaRPr lang="ru-RU" sz="20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2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884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br>
              <a:rPr lang="ru-RU" sz="3200" dirty="0"/>
            </a:br>
            <a:r>
              <a:rPr lang="ru-RU" sz="3200" dirty="0"/>
              <a:t>Морфологический анализ (</a:t>
            </a:r>
            <a:r>
              <a:rPr lang="ru-RU" sz="3200" dirty="0" err="1"/>
              <a:t>парсинг</a:t>
            </a:r>
            <a:r>
              <a:rPr lang="ru-RU" sz="3200" dirty="0"/>
              <a:t>)</a:t>
            </a:r>
            <a:endParaRPr lang="en-GB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Можно было бы обходиться перечислением всех форм от одной леммы в словаре (см. ниже),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но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есть языки, где аффиксы (суффиксы</a:t>
            </a:r>
            <a:r>
              <a:rPr lang="ru-RU" sz="2400" dirty="0"/>
              <a:t>, приставки</a:t>
            </a:r>
            <a:r>
              <a:rPr lang="ru-RU" sz="2400" dirty="0" smtClean="0"/>
              <a:t>), которые обозначают разные грамматические категории (лица участников ситуации, падеж, вид глагола, время, залог и др.), можно присоединять к основе очень и очень много; он присоединяются достаточно свободно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также даже в русском нужно уметь распознавать формы незнакомых слов, которые не встретились в морфологическом словаре или в обучающем корпусе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для некоторых языков нет достаточного количества корпусов, чтобы можно было легко построить словарь всех словоформ (для </a:t>
            </a:r>
            <a:r>
              <a:rPr lang="ru-RU" sz="2400" dirty="0" err="1" smtClean="0"/>
              <a:t>малоресурсных</a:t>
            </a:r>
            <a:r>
              <a:rPr lang="ru-RU" sz="2400" dirty="0" smtClean="0"/>
              <a:t> языков)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для анализа в таких случаях нередко используют морфологический </a:t>
            </a:r>
            <a:r>
              <a:rPr lang="ru-RU" dirty="0" err="1" smtClean="0"/>
              <a:t>парсинг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5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425575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br>
              <a:rPr lang="ru-RU" sz="3200" dirty="0"/>
            </a:br>
            <a:r>
              <a:rPr lang="ru-RU" sz="3200" dirty="0"/>
              <a:t>Морфологический анализ (</a:t>
            </a:r>
            <a:r>
              <a:rPr lang="ru-RU" sz="3200" dirty="0" err="1"/>
              <a:t>парсинг</a:t>
            </a:r>
            <a:r>
              <a:rPr lang="ru-RU" sz="3200" dirty="0"/>
              <a:t>)</a:t>
            </a:r>
            <a:endParaRPr lang="en-GB" sz="3200" dirty="0"/>
          </a:p>
        </p:txBody>
      </p:sp>
      <p:sp>
        <p:nvSpPr>
          <p:cNvPr id="25605" name="Прямоугольник 5"/>
          <p:cNvSpPr>
            <a:spLocks noChangeArrowheads="1"/>
          </p:cNvSpPr>
          <p:nvPr/>
        </p:nvSpPr>
        <p:spPr bwMode="auto">
          <a:xfrm>
            <a:off x="251520" y="3666984"/>
            <a:ext cx="89646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u="sng" dirty="0"/>
              <a:t>Турецкий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/>
              <a:t>uygarla</a:t>
            </a:r>
            <a:r>
              <a:rPr lang="en-US" altLang="en-US" dirty="0" err="1">
                <a:cs typeface="Times New Roman" panose="02020603050405020304" pitchFamily="18" charset="0"/>
              </a:rPr>
              <a:t>ş</a:t>
            </a:r>
            <a:r>
              <a:rPr lang="en-US" altLang="en-US" dirty="0" err="1"/>
              <a:t>t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ramad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klar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m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zdanm</a:t>
            </a:r>
            <a:r>
              <a:rPr lang="en-US" altLang="en-US" dirty="0" err="1">
                <a:cs typeface="Times New Roman" panose="02020603050405020304" pitchFamily="18" charset="0"/>
              </a:rPr>
              <a:t>ış</a:t>
            </a:r>
            <a:r>
              <a:rPr lang="en-US" altLang="en-US" dirty="0" err="1"/>
              <a:t>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zcas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na</a:t>
            </a:r>
            <a:r>
              <a:rPr lang="en-US" altLang="en-US" dirty="0"/>
              <a:t> (Turkish)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/>
              <a:t>uygar+la</a:t>
            </a:r>
            <a:r>
              <a:rPr lang="en-US" altLang="en-US" dirty="0" err="1">
                <a:cs typeface="Times New Roman" panose="02020603050405020304" pitchFamily="18" charset="0"/>
              </a:rPr>
              <a:t>ş</a:t>
            </a:r>
            <a:r>
              <a:rPr lang="en-US" altLang="en-US" dirty="0" err="1"/>
              <a:t>+t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r+ama+d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k+lar+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m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z+dan+m</a:t>
            </a:r>
            <a:r>
              <a:rPr lang="en-US" altLang="en-US" dirty="0" err="1">
                <a:cs typeface="Times New Roman" panose="02020603050405020304" pitchFamily="18" charset="0"/>
              </a:rPr>
              <a:t>ış</a:t>
            </a:r>
            <a:r>
              <a:rPr lang="en-US" altLang="en-US" dirty="0" err="1"/>
              <a:t>+s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z+cas</a:t>
            </a:r>
            <a:r>
              <a:rPr lang="en-US" altLang="en-US" dirty="0" err="1">
                <a:cs typeface="Times New Roman" panose="02020603050405020304" pitchFamily="18" charset="0"/>
              </a:rPr>
              <a:t>ı</a:t>
            </a:r>
            <a:r>
              <a:rPr lang="en-US" altLang="en-US" dirty="0" err="1"/>
              <a:t>na</a:t>
            </a:r>
            <a:endParaRPr lang="en-US" altLang="en-US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/>
              <a:t>Behaving as if you are among those whom we could not cause to become civilized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213"/>
            <a:ext cx="6696744" cy="193899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ru-RU" sz="2400" u="sng" dirty="0"/>
              <a:t>Мордовский:</a:t>
            </a:r>
          </a:p>
          <a:p>
            <a:r>
              <a:rPr lang="en-US" sz="2400" dirty="0" err="1"/>
              <a:t>Аф</a:t>
            </a:r>
            <a:endParaRPr lang="en-US" sz="2400" dirty="0"/>
          </a:p>
          <a:p>
            <a:r>
              <a:rPr lang="en-US" sz="2400" dirty="0" err="1"/>
              <a:t>ичкозе</a:t>
            </a:r>
            <a:r>
              <a:rPr lang="en-US" sz="2400" dirty="0"/>
              <a:t> т</a:t>
            </a:r>
          </a:p>
          <a:p>
            <a:r>
              <a:rPr lang="en-US" sz="2400" dirty="0" err="1"/>
              <a:t>эздонк</a:t>
            </a:r>
            <a:endParaRPr lang="en-US" sz="2400" dirty="0"/>
          </a:p>
          <a:p>
            <a:r>
              <a:rPr lang="en-US" sz="2400" dirty="0" err="1"/>
              <a:t>мариец</a:t>
            </a:r>
            <a:r>
              <a:rPr lang="en-US" sz="2400" dirty="0"/>
              <a:t> </a:t>
            </a:r>
            <a:r>
              <a:rPr lang="en-US" sz="2400" dirty="0" err="1"/>
              <a:t>не</a:t>
            </a:r>
            <a:endParaRPr lang="en-US" sz="2400" dirty="0"/>
          </a:p>
          <a:p>
            <a:r>
              <a:rPr lang="en-US" sz="2400" dirty="0"/>
              <a:t>( </a:t>
            </a:r>
            <a:r>
              <a:rPr lang="en-US" sz="2400" dirty="0" err="1"/>
              <a:t>сире</a:t>
            </a:r>
            <a:endParaRPr lang="en-US" sz="2400" dirty="0"/>
          </a:p>
          <a:p>
            <a:r>
              <a:rPr lang="en-US" sz="2400" dirty="0" err="1"/>
              <a:t>пинкнень</a:t>
            </a:r>
            <a:endParaRPr lang="en-US" sz="2400" dirty="0"/>
          </a:p>
          <a:p>
            <a:r>
              <a:rPr lang="en-US" sz="2400" dirty="0" err="1"/>
              <a:t>синь</a:t>
            </a:r>
            <a:endParaRPr lang="en-US" sz="2400" dirty="0"/>
          </a:p>
          <a:p>
            <a:r>
              <a:rPr lang="en-US" sz="2400" dirty="0" err="1"/>
              <a:t>лемне</a:t>
            </a:r>
            <a:r>
              <a:rPr lang="en-US" sz="2400" dirty="0"/>
              <a:t> </a:t>
            </a:r>
            <a:r>
              <a:rPr lang="en-US" sz="2400" dirty="0" err="1"/>
              <a:t>зь</a:t>
            </a:r>
            <a:endParaRPr lang="en-US" sz="2400" dirty="0"/>
          </a:p>
          <a:p>
            <a:r>
              <a:rPr lang="en-US" sz="2400" dirty="0" err="1"/>
              <a:t>черем</a:t>
            </a:r>
            <a:r>
              <a:rPr lang="en-US" sz="2400" dirty="0"/>
              <a:t> </a:t>
            </a:r>
            <a:r>
              <a:rPr lang="en-US" sz="2400" dirty="0" err="1"/>
              <a:t>ис</a:t>
            </a:r>
            <a:r>
              <a:rPr lang="en-US" sz="2400" dirty="0"/>
              <a:t> </a:t>
            </a:r>
            <a:r>
              <a:rPr lang="en-US" sz="2400" dirty="0" err="1"/>
              <a:t>окс</a:t>
            </a:r>
            <a:r>
              <a:rPr lang="en-US" sz="2400" dirty="0"/>
              <a:t>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591375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NB </a:t>
            </a:r>
            <a:r>
              <a:rPr lang="ru-RU" dirty="0" smtClean="0"/>
              <a:t>Агглютинативные языки – каждый аффикс выражает только одно грамматическое значение; они последовательно присоединяются к основе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85225" cy="1425575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Основные типы морфологической обработки</a:t>
            </a:r>
            <a:br>
              <a:rPr lang="ru-RU" sz="3200" dirty="0"/>
            </a:br>
            <a:r>
              <a:rPr lang="ru-RU" sz="3200" dirty="0"/>
              <a:t>Предсказание незнакомых слов</a:t>
            </a:r>
            <a:endParaRPr lang="en-GB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844824"/>
            <a:ext cx="5619750" cy="1028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39" y="2907308"/>
            <a:ext cx="78390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Соревнование</a:t>
            </a:r>
            <a:r>
              <a:rPr lang="en-US" dirty="0"/>
              <a:t>: </a:t>
            </a:r>
            <a:r>
              <a:rPr lang="ru-RU" dirty="0"/>
              <a:t>морфологический анализ </a:t>
            </a:r>
            <a:r>
              <a:rPr lang="ru-RU" dirty="0" err="1"/>
              <a:t>малоресурсных</a:t>
            </a:r>
            <a:r>
              <a:rPr lang="ru-RU" dirty="0"/>
              <a:t> языков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3568" y="1997838"/>
            <a:ext cx="6174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	nu</a:t>
            </a:r>
          </a:p>
          <a:p>
            <a:r>
              <a:rPr lang="en-US" dirty="0" err="1"/>
              <a:t>iduka</a:t>
            </a:r>
            <a:r>
              <a:rPr lang="en-US" dirty="0"/>
              <a:t>	</a:t>
            </a:r>
            <a:r>
              <a:rPr lang="en-US" dirty="0" err="1"/>
              <a:t>idu</a:t>
            </a:r>
            <a:r>
              <a:rPr lang="en-US" dirty="0"/>
              <a:t> </a:t>
            </a:r>
            <a:r>
              <a:rPr lang="en-US" dirty="0" err="1"/>
              <a:t>ka</a:t>
            </a:r>
            <a:endParaRPr lang="en-US" dirty="0"/>
          </a:p>
          <a:p>
            <a:r>
              <a:rPr lang="en-US" dirty="0" err="1"/>
              <a:t>baldit͡ʃaːw</a:t>
            </a:r>
            <a:r>
              <a:rPr lang="en-US" dirty="0"/>
              <a:t>	</a:t>
            </a:r>
            <a:r>
              <a:rPr lang="en-US" dirty="0" err="1"/>
              <a:t>baldi</a:t>
            </a:r>
            <a:r>
              <a:rPr lang="en-US" dirty="0"/>
              <a:t> </a:t>
            </a:r>
            <a:r>
              <a:rPr lang="en-US" dirty="0" err="1"/>
              <a:t>t͡ʃa</a:t>
            </a:r>
            <a:r>
              <a:rPr lang="en-US" dirty="0"/>
              <a:t>ː_PST w_1SG</a:t>
            </a:r>
          </a:p>
          <a:p>
            <a:r>
              <a:rPr lang="en-US" dirty="0"/>
              <a:t>bi	bi</a:t>
            </a:r>
          </a:p>
          <a:p>
            <a:r>
              <a:rPr lang="en-US" dirty="0" err="1"/>
              <a:t>mohadu</a:t>
            </a:r>
            <a:r>
              <a:rPr lang="en-US" dirty="0"/>
              <a:t>ː	</a:t>
            </a:r>
            <a:r>
              <a:rPr lang="en-US" dirty="0" err="1"/>
              <a:t>moha</a:t>
            </a:r>
            <a:r>
              <a:rPr lang="en-US" dirty="0"/>
              <a:t> </a:t>
            </a:r>
            <a:r>
              <a:rPr lang="en-US" dirty="0" err="1"/>
              <a:t>duː_DATLOC</a:t>
            </a:r>
            <a:endParaRPr lang="en-US" dirty="0"/>
          </a:p>
          <a:p>
            <a:r>
              <a:rPr lang="en-US" dirty="0"/>
              <a:t>aha	aha</a:t>
            </a:r>
          </a:p>
          <a:p>
            <a:endParaRPr lang="en-US" dirty="0"/>
          </a:p>
          <a:p>
            <a:r>
              <a:rPr lang="en-US" dirty="0" err="1"/>
              <a:t>ďuwun</a:t>
            </a:r>
            <a:r>
              <a:rPr lang="en-US" dirty="0"/>
              <a:t>	</a:t>
            </a:r>
            <a:r>
              <a:rPr lang="en-US" dirty="0" err="1"/>
              <a:t>ďu</a:t>
            </a:r>
            <a:r>
              <a:rPr lang="en-US" dirty="0"/>
              <a:t> wun_PS1PL(EXCL)</a:t>
            </a:r>
          </a:p>
          <a:p>
            <a:r>
              <a:rPr lang="en-US" dirty="0" err="1"/>
              <a:t>həgdiŋə</a:t>
            </a:r>
            <a:r>
              <a:rPr lang="en-US" dirty="0"/>
              <a:t>	</a:t>
            </a:r>
            <a:r>
              <a:rPr lang="en-US" dirty="0" err="1"/>
              <a:t>həgdiŋə</a:t>
            </a:r>
            <a:endParaRPr lang="en-US" dirty="0"/>
          </a:p>
          <a:p>
            <a:r>
              <a:rPr lang="en-US" dirty="0" err="1"/>
              <a:t>bit͡ʃoːn</a:t>
            </a:r>
            <a:r>
              <a:rPr lang="en-US" dirty="0"/>
              <a:t>	bi </a:t>
            </a:r>
            <a:r>
              <a:rPr lang="en-US" dirty="0" err="1"/>
              <a:t>t͡ʃo</a:t>
            </a:r>
            <a:r>
              <a:rPr lang="en-US" dirty="0"/>
              <a:t>ː_PST n_3SG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http://www.dialog-21.ru/media/4628/sorokin%D0%B0%D0%B0-163.pdf</a:t>
            </a:r>
            <a:endParaRPr lang="en-US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https://sigmorphon.github.io/sharedtasks/2019/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/>
          <p:cNvSpPr/>
          <p:nvPr/>
        </p:nvSpPr>
        <p:spPr bwMode="auto">
          <a:xfrm>
            <a:off x="251520" y="981075"/>
            <a:ext cx="8525768" cy="5600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r>
              <a:rPr sz="2800" dirty="0" err="1"/>
              <a:t>Контекст</a:t>
            </a:r>
            <a:r>
              <a:rPr sz="2800" dirty="0"/>
              <a:t>:</a:t>
            </a:r>
            <a:endParaRPr dirty="0"/>
          </a:p>
          <a:p>
            <a:pPr lvl="4">
              <a:defRPr/>
            </a:pPr>
            <a:r>
              <a:rPr sz="2200" i="1" dirty="0"/>
              <a:t>The	 flights	 can 	fly</a:t>
            </a:r>
            <a:endParaRPr dirty="0"/>
          </a:p>
          <a:p>
            <a:pPr lvl="4">
              <a:defRPr/>
            </a:pPr>
            <a:r>
              <a:rPr sz="2200" dirty="0" err="1"/>
              <a:t>Det</a:t>
            </a:r>
            <a:r>
              <a:rPr sz="2200" dirty="0"/>
              <a:t>	N	V(mod)	V(</a:t>
            </a:r>
            <a:r>
              <a:rPr sz="2200" dirty="0" err="1"/>
              <a:t>inf</a:t>
            </a:r>
            <a:r>
              <a:rPr sz="2200" dirty="0"/>
              <a:t>)</a:t>
            </a:r>
            <a:endParaRPr dirty="0"/>
          </a:p>
          <a:p>
            <a:pPr>
              <a:defRPr/>
            </a:pPr>
            <a:r>
              <a:rPr lang="ru-RU" sz="2800" dirty="0" smtClean="0"/>
              <a:t>С какой вероятностью можно увидеть после артикля настоящее время глагола</a:t>
            </a:r>
            <a:r>
              <a:rPr lang="en-US" sz="2800" smtClean="0"/>
              <a:t>?</a:t>
            </a:r>
            <a:r>
              <a:rPr lang="ru-RU" sz="2800" smtClean="0"/>
              <a:t>  Ответ: -</a:t>
            </a:r>
            <a:r>
              <a:rPr lang="en-US" sz="2800" smtClean="0"/>
              <a:t>&gt; </a:t>
            </a:r>
            <a:r>
              <a:rPr lang="ru-RU" sz="2800" smtClean="0"/>
              <a:t>0</a:t>
            </a:r>
          </a:p>
          <a:p>
            <a:pPr>
              <a:defRPr/>
            </a:pPr>
            <a:endParaRPr lang="ru-RU" sz="2800" dirty="0" smtClean="0"/>
          </a:p>
          <a:p>
            <a:pPr>
              <a:defRPr/>
            </a:pPr>
            <a:r>
              <a:rPr sz="2800" smtClean="0"/>
              <a:t>Что </a:t>
            </a:r>
            <a:r>
              <a:rPr sz="2800" dirty="0" err="1"/>
              <a:t>нужно</a:t>
            </a:r>
            <a:r>
              <a:rPr sz="2800" dirty="0"/>
              <a:t> </a:t>
            </a:r>
            <a:r>
              <a:rPr sz="2800" dirty="0" err="1"/>
              <a:t>знать</a:t>
            </a:r>
            <a:r>
              <a:rPr sz="2800" dirty="0"/>
              <a:t>?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sz="2400" dirty="0" err="1"/>
              <a:t>набор</a:t>
            </a:r>
            <a:r>
              <a:rPr sz="2400" dirty="0"/>
              <a:t> </a:t>
            </a:r>
            <a:r>
              <a:rPr sz="2400" dirty="0" err="1"/>
              <a:t>тегов</a:t>
            </a:r>
            <a:r>
              <a:rPr sz="2400" dirty="0"/>
              <a:t> </a:t>
            </a:r>
            <a:endParaRPr lang="ru-RU" sz="2400" dirty="0" smtClean="0"/>
          </a:p>
          <a:p>
            <a:pPr marL="800100" lvl="1" indent="-342900">
              <a:buFont typeface="Arial"/>
              <a:buChar char="•"/>
              <a:defRPr/>
            </a:pPr>
            <a:r>
              <a:rPr sz="2400" dirty="0" err="1" smtClean="0"/>
              <a:t>частоту</a:t>
            </a:r>
            <a:r>
              <a:rPr sz="2400" dirty="0" smtClean="0"/>
              <a:t> </a:t>
            </a:r>
            <a:r>
              <a:rPr sz="2400" dirty="0" err="1"/>
              <a:t>порядков</a:t>
            </a:r>
            <a:endParaRPr dirty="0"/>
          </a:p>
          <a:p>
            <a:pPr lvl="3">
              <a:defRPr/>
            </a:pPr>
            <a:r>
              <a:rPr sz="2200" dirty="0"/>
              <a:t>…. </a:t>
            </a:r>
            <a:r>
              <a:rPr sz="2200" dirty="0" err="1"/>
              <a:t>подробности</a:t>
            </a:r>
            <a:r>
              <a:rPr sz="2200" dirty="0"/>
              <a:t> </a:t>
            </a:r>
            <a:r>
              <a:rPr sz="2200" dirty="0" err="1"/>
              <a:t>позже</a:t>
            </a:r>
            <a:endParaRPr dirty="0"/>
          </a:p>
          <a:p>
            <a:pPr>
              <a:defRPr/>
            </a:pPr>
            <a:r>
              <a:rPr sz="2200" dirty="0"/>
              <a:t>	</a:t>
            </a:r>
            <a:endParaRPr lang="ru-RU" sz="2200" smtClean="0"/>
          </a:p>
          <a:p>
            <a:pPr>
              <a:defRPr/>
            </a:pPr>
            <a:endParaRPr lang="ru-RU" sz="2200" dirty="0"/>
          </a:p>
          <a:p>
            <a:pPr>
              <a:defRPr/>
            </a:pPr>
            <a:endParaRPr lang="ru-RU" sz="2200" dirty="0" smtClean="0"/>
          </a:p>
          <a:p>
            <a:pPr>
              <a:defRPr/>
            </a:pPr>
            <a:r>
              <a:rPr sz="2200" dirty="0"/>
              <a:t>		</a:t>
            </a:r>
            <a:r>
              <a:rPr sz="2200" dirty="0" err="1" smtClean="0"/>
              <a:t>Словарь</a:t>
            </a:r>
            <a:r>
              <a:rPr sz="2200" dirty="0" smtClean="0"/>
              <a:t> </a:t>
            </a:r>
            <a:r>
              <a:rPr sz="2200" dirty="0" err="1"/>
              <a:t>может</a:t>
            </a:r>
            <a:r>
              <a:rPr sz="2200" dirty="0"/>
              <a:t> </a:t>
            </a:r>
            <a:r>
              <a:rPr sz="2200" dirty="0" err="1"/>
              <a:t>состоять</a:t>
            </a:r>
            <a:r>
              <a:rPr sz="2200" dirty="0"/>
              <a:t> </a:t>
            </a:r>
            <a:r>
              <a:rPr sz="2200" dirty="0" err="1"/>
              <a:t>из</a:t>
            </a:r>
            <a:r>
              <a:rPr sz="2200" dirty="0"/>
              <a:t> </a:t>
            </a:r>
            <a:r>
              <a:rPr sz="2200" dirty="0" err="1"/>
              <a:t>списка</a:t>
            </a:r>
            <a:r>
              <a:rPr sz="2200" dirty="0"/>
              <a:t> 				</a:t>
            </a:r>
            <a:r>
              <a:rPr sz="2200" dirty="0" err="1"/>
              <a:t>всех</a:t>
            </a:r>
            <a:r>
              <a:rPr sz="2200" dirty="0"/>
              <a:t> </a:t>
            </a:r>
            <a:r>
              <a:rPr sz="2200" dirty="0" err="1"/>
              <a:t>возможных</a:t>
            </a:r>
            <a:r>
              <a:rPr sz="2200" dirty="0"/>
              <a:t> </a:t>
            </a:r>
            <a:r>
              <a:rPr sz="2200" dirty="0" err="1"/>
              <a:t>словоформ</a:t>
            </a:r>
            <a:endParaRPr sz="22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3347864" y="3068960"/>
            <a:ext cx="623888" cy="2158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 bwMode="auto">
          <a:xfrm>
            <a:off x="517282" y="27856"/>
            <a:ext cx="8229600" cy="1143000"/>
          </a:xfrm>
        </p:spPr>
        <p:txBody>
          <a:bodyPr/>
          <a:lstStyle/>
          <a:p>
            <a:pPr>
              <a:defRPr/>
            </a:pPr>
            <a:r>
              <a:rPr sz="2800" dirty="0"/>
              <a:t>ОСНОВНЫЕ СПОСОБЫ ПРЕДСТАВЛЕНИЯ МОРФОЛОГИЧЕСКИХ ДАННЫХ</a:t>
            </a:r>
            <a:endParaRPr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3491880" y="5182963"/>
            <a:ext cx="623888" cy="2158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44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70" name="Group 138"/>
          <p:cNvGraphicFramePr>
            <a:graphicFrameLocks noGrp="1"/>
          </p:cNvGraphicFramePr>
          <p:nvPr>
            <p:ph sz="half" idx="1"/>
          </p:nvPr>
        </p:nvGraphicFramePr>
        <p:xfrm>
          <a:off x="457200" y="1295400"/>
          <a:ext cx="4038600" cy="536448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743128356"/>
                    </a:ext>
                  </a:extLst>
                </a:gridCol>
                <a:gridCol w="2454275">
                  <a:extLst>
                    <a:ext uri="{9D8B030D-6E8A-4147-A177-3AD203B41FA5}">
                      <a16:colId xmlns:a16="http://schemas.microsoft.com/office/drawing/2014/main" val="9535323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+Неопр.ф.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583137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исследую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Наст., Буд. вр. + Ед.ч. + 1 л.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602227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исследуешь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Наст., Буд. вр. + Ед.ч. + 2 л.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118500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исследует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Наст., Буд. вр. + Ед.ч. + 3 л.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383084"/>
                  </a:ext>
                </a:extLst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000039"/>
                  </a:ext>
                </a:extLst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Прош. вр. + Ед.ч. + М р.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8345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исследовала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 + 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Прош. вр. + Ед.ч. + Ж р.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709162"/>
                  </a:ext>
                </a:extLst>
              </a:tr>
              <a:tr h="300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82548"/>
                  </a:ext>
                </a:extLst>
              </a:tr>
            </a:tbl>
          </a:graphicData>
        </a:graphic>
      </p:graphicFrame>
      <p:graphicFrame>
        <p:nvGraphicFramePr>
          <p:cNvPr id="44064" name="Group 32"/>
          <p:cNvGraphicFramePr>
            <a:graphicFrameLocks noGrp="1"/>
          </p:cNvGraphicFramePr>
          <p:nvPr>
            <p:ph sz="quarter" idx="2"/>
          </p:nvPr>
        </p:nvGraphicFramePr>
        <p:xfrm>
          <a:off x="4648200" y="1295400"/>
          <a:ext cx="4038600" cy="19812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8802054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8036102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772003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исследовать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research, explore, investigate, examine, analyse, test, inquire into…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7220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94571"/>
                  </a:ext>
                </a:extLst>
              </a:tr>
            </a:tbl>
          </a:graphicData>
        </a:graphic>
      </p:graphicFrame>
      <p:graphicFrame>
        <p:nvGraphicFramePr>
          <p:cNvPr id="44078" name="Group 46"/>
          <p:cNvGraphicFramePr>
            <a:graphicFrameLocks noGrp="1"/>
          </p:cNvGraphicFramePr>
          <p:nvPr>
            <p:ph sz="quarter" idx="3"/>
          </p:nvPr>
        </p:nvGraphicFramePr>
        <p:xfrm>
          <a:off x="4648200" y="3312089"/>
          <a:ext cx="4038600" cy="2926080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1382471862"/>
                    </a:ext>
                  </a:extLst>
                </a:gridCol>
                <a:gridCol w="2681287">
                  <a:extLst>
                    <a:ext uri="{9D8B030D-6E8A-4147-A177-3AD203B41FA5}">
                      <a16:colId xmlns:a16="http://schemas.microsoft.com/office/drawing/2014/main" val="1468165655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Неопр.ф.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Inf-ve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576937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Наст.+Ед.+1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Pres.(~3sg), Pres. Cont.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38119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Наст.+Ед.+2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Pres.(~3sg), Pres. Cont.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973540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Наст.+Ед.+3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3sg, Pres. Cont.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770635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Буд.+Ед.+1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Fut., Fut.Cont.,Fut.Perf.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25133"/>
                  </a:ext>
                </a:extLst>
              </a:tr>
              <a:tr h="298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Буд.+Ед.+1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Fut., Fut.Cont.,Fut.Perf.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203336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Буд.+Ед.+1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Fut., Fut.Cont.,Fut.Perf.</a:t>
                      </a:r>
                      <a:endParaRPr kumimoji="0" lang="ru-R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619377"/>
                  </a:ext>
                </a:extLst>
              </a:tr>
              <a:tr h="296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Прош.+Ед.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ru-RU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Past,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Pres.Perf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., Past Cont., Past Perf.</a:t>
                      </a:r>
                      <a:endParaRPr kumimoji="0" lang="ru-R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12828"/>
                  </a:ext>
                </a:extLst>
              </a:tr>
            </a:tbl>
          </a:graphicData>
        </a:graphic>
      </p:graphicFrame>
      <p:sp>
        <p:nvSpPr>
          <p:cNvPr id="6" name="Прямоугольник 4"/>
          <p:cNvSpPr/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914400" y="1345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/>
              <a:t>ОСНОВНЫЕ СПОСОБЫ ПРЕДСТАВЛЕНИЯ МОРФОЛОГИЧЕСКИХ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9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dirty="0"/>
              <a:t>Автоматический морфологический анализ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291264" cy="4997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Введение. Примеры</a:t>
            </a:r>
            <a:r>
              <a:rPr lang="en-US" dirty="0"/>
              <a:t> </a:t>
            </a:r>
            <a:r>
              <a:rPr lang="ru-RU" dirty="0"/>
              <a:t>задач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Лингвистические данные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Задачи и типы обработки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Основные методы и формальные модели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FSA – </a:t>
            </a:r>
            <a:r>
              <a:rPr lang="ru-RU" dirty="0"/>
              <a:t>конечные автоматы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FST</a:t>
            </a:r>
            <a:r>
              <a:rPr lang="ru-RU" dirty="0"/>
              <a:t> – конечные преобразователи</a:t>
            </a:r>
          </a:p>
          <a:p>
            <a:pPr marL="0" indent="0" eaLnBrk="1" hangingPunct="1">
              <a:buClr>
                <a:schemeClr val="bg1">
                  <a:lumMod val="20000"/>
                  <a:lumOff val="80000"/>
                </a:schemeClr>
              </a:buClr>
              <a:buNone/>
              <a:defRPr/>
            </a:pPr>
            <a:endParaRPr lang="ru-RU" dirty="0">
              <a:solidFill>
                <a:srgbClr val="3366FF"/>
              </a:solidFill>
            </a:endParaRP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endParaRPr lang="ru-RU" dirty="0">
              <a:solidFill>
                <a:srgbClr val="3366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dirty="0"/>
              <a:t>ОСНОВНЫЕ СПОСОБЫ ПРЕДСТАВЛЕНИЯ МОРФОЛОГИЧЕСКИХ ДАННЫХ</a:t>
            </a:r>
            <a:endParaRPr dirty="0"/>
          </a:p>
        </p:txBody>
      </p:sp>
      <p:graphicFrame>
        <p:nvGraphicFramePr>
          <p:cNvPr id="182315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21756"/>
              </p:ext>
            </p:extLst>
          </p:nvPr>
        </p:nvGraphicFramePr>
        <p:xfrm>
          <a:off x="457200" y="3429000"/>
          <a:ext cx="8001000" cy="1127126"/>
        </p:xfrm>
        <a:graphic>
          <a:graphicData uri="http://schemas.openxmlformats.org/drawingml/2006/table">
            <a:tbl>
              <a:tblPr/>
              <a:tblGrid>
                <a:gridCol w="23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71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0:	уз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</a:t>
                      </a:r>
                      <a:r>
                        <a:rPr lang="ru-RU" sz="1800" u="none" strike="noStrike" cap="none" smtClean="0"/>
                        <a:t>основа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1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9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1:	ел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(N ИЛИ A)+ sg</a:t>
                      </a: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1800" b="0" i="0" u="none" strike="noStrike" cap="none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/>
                        <a:t>		ла 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u="none" strike="noStrike" cap="none" dirty="0"/>
                        <a:t>	G + sg 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7" name="Text Box 14"/>
          <p:cNvSpPr/>
          <p:nvPr/>
        </p:nvSpPr>
        <p:spPr bwMode="auto">
          <a:xfrm>
            <a:off x="395536" y="1884040"/>
            <a:ext cx="7245424" cy="154496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Но можно описать все изменения при образовании форм слова правилами</a:t>
            </a: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98" name="Прямоугольник 4"/>
          <p:cNvSpPr/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600" dirty="0" err="1"/>
              <a:t>Слайды</a:t>
            </a:r>
            <a:r>
              <a:rPr sz="1600" dirty="0"/>
              <a:t> </a:t>
            </a:r>
            <a:r>
              <a:rPr sz="1600" dirty="0" err="1"/>
              <a:t>заимствованы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презентаций</a:t>
            </a:r>
            <a:r>
              <a:rPr sz="1600" dirty="0"/>
              <a:t> </a:t>
            </a:r>
            <a:r>
              <a:rPr sz="1600" dirty="0" err="1"/>
              <a:t>по</a:t>
            </a:r>
            <a:r>
              <a:rPr sz="1600" dirty="0"/>
              <a:t> </a:t>
            </a:r>
            <a:r>
              <a:rPr sz="1600" dirty="0" err="1"/>
              <a:t>компьютерной</a:t>
            </a:r>
            <a:r>
              <a:rPr sz="1600" dirty="0"/>
              <a:t> </a:t>
            </a:r>
            <a:r>
              <a:rPr sz="1600" dirty="0" err="1"/>
              <a:t>морфологии</a:t>
            </a:r>
            <a:r>
              <a:rPr sz="1600" dirty="0"/>
              <a:t> </a:t>
            </a:r>
            <a:r>
              <a:rPr sz="1600" dirty="0" err="1"/>
              <a:t>С.Коваля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534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3600" dirty="0"/>
              <a:t>Морфологическая обработка. Итог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нормализация – </a:t>
            </a:r>
            <a:r>
              <a:rPr lang="ru-RU" dirty="0" err="1" smtClean="0"/>
              <a:t>стемминг</a:t>
            </a:r>
            <a:r>
              <a:rPr lang="ru-RU" dirty="0" smtClean="0"/>
              <a:t>, </a:t>
            </a:r>
            <a:r>
              <a:rPr lang="ru-RU" dirty="0" err="1" smtClean="0"/>
              <a:t>лемматизация</a:t>
            </a:r>
            <a:endParaRPr lang="ru-RU" dirty="0" smtClean="0"/>
          </a:p>
          <a:p>
            <a:r>
              <a:rPr lang="ru-RU" dirty="0" smtClean="0"/>
              <a:t>морфологическое </a:t>
            </a:r>
            <a:r>
              <a:rPr lang="ru-RU" dirty="0"/>
              <a:t>аннотирование </a:t>
            </a:r>
            <a:r>
              <a:rPr lang="ru-RU" dirty="0" smtClean="0"/>
              <a:t>(</a:t>
            </a:r>
            <a:r>
              <a:rPr lang="ru-RU" dirty="0" err="1" smtClean="0"/>
              <a:t>теггинг</a:t>
            </a:r>
            <a:r>
              <a:rPr lang="ru-RU" dirty="0" smtClean="0"/>
              <a:t>) – </a:t>
            </a:r>
            <a:r>
              <a:rPr lang="ru-RU" dirty="0"/>
              <a:t>приписать каждой словоформе грамматические </a:t>
            </a:r>
            <a:r>
              <a:rPr lang="ru-RU" dirty="0" smtClean="0"/>
              <a:t>характеристики (</a:t>
            </a:r>
            <a:r>
              <a:rPr lang="ru-RU" dirty="0" err="1" smtClean="0"/>
              <a:t>частеречную</a:t>
            </a:r>
            <a:r>
              <a:rPr lang="ru-RU" dirty="0" smtClean="0"/>
              <a:t> или морфологическую аннотацию)</a:t>
            </a:r>
            <a:endParaRPr lang="ru-RU" dirty="0"/>
          </a:p>
          <a:p>
            <a:r>
              <a:rPr lang="ru-RU" dirty="0"/>
              <a:t>анализ словоформы – (а) вычислить грамматические характеристики на основе внутренней структуру словоформы; (б) разделить словоформу на морфемы – актуально для агглютинативных и полисинтетических языков; (в) может быть актуально для </a:t>
            </a:r>
            <a:r>
              <a:rPr lang="ru-RU" dirty="0" err="1"/>
              <a:t>малоресурсных</a:t>
            </a:r>
            <a:r>
              <a:rPr lang="ru-RU" dirty="0"/>
              <a:t> языков со сложной морфонологией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600" dirty="0"/>
              <a:t>План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Введение. Примеры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задач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/>
              <a:t>Лингвистические данные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Задачи и типы обработки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этапы и модули</a:t>
            </a:r>
          </a:p>
          <a:p>
            <a:pPr eaLnBrk="1" hangingPunct="1"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Основные методы и формальные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311144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Лингвистические данные. Сложности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indent="0" fontAlgn="ctr">
              <a:buNone/>
            </a:pPr>
            <a:r>
              <a:rPr lang="ru-RU" sz="2200" dirty="0" smtClean="0">
                <a:effectLst/>
              </a:rPr>
              <a:t>Необходимо знать, в каком порядке с словоформе следуют морфемы</a:t>
            </a:r>
          </a:p>
          <a:p>
            <a:pPr marL="0" indent="0" fontAlgn="ctr">
              <a:buNone/>
            </a:pPr>
            <a:r>
              <a:rPr lang="ru-RU" sz="2000" dirty="0" err="1" smtClean="0">
                <a:effectLst/>
              </a:rPr>
              <a:t>йлалсрыхIвыз</a:t>
            </a:r>
            <a:r>
              <a:rPr lang="ru-RU" sz="2000" dirty="0" smtClean="0">
                <a:effectLst/>
              </a:rPr>
              <a:t> </a:t>
            </a:r>
            <a:r>
              <a:rPr lang="ru-RU" sz="2000" dirty="0">
                <a:effectLst/>
              </a:rPr>
              <a:t>_ то, о чём я заставил её рассказать ей (</a:t>
            </a:r>
            <a:r>
              <a:rPr lang="ru-RU" sz="2000" dirty="0" err="1" smtClean="0">
                <a:effectLst/>
              </a:rPr>
              <a:t>абазинск</a:t>
            </a:r>
            <a:r>
              <a:rPr lang="ru-RU" sz="2000" dirty="0" smtClean="0">
                <a:effectLst/>
              </a:rPr>
              <a:t> - полисинтетический)</a:t>
            </a:r>
            <a:endParaRPr lang="ru-RU" sz="2000" dirty="0">
              <a:effectLst/>
            </a:endParaRPr>
          </a:p>
          <a:p>
            <a:pPr marL="0" indent="0" fontAlgn="ctr">
              <a:buNone/>
            </a:pPr>
            <a:r>
              <a:rPr lang="ru-RU" sz="2000" dirty="0" err="1">
                <a:effectLst/>
              </a:rPr>
              <a:t>йласшврыхIвыз</a:t>
            </a:r>
            <a:r>
              <a:rPr lang="ru-RU" sz="2000" dirty="0">
                <a:effectLst/>
              </a:rPr>
              <a:t> _ то, о чём вы заставили меня рассказать ей;</a:t>
            </a:r>
          </a:p>
          <a:p>
            <a:pPr marL="0" indent="0" defTabSz="274320">
              <a:buNone/>
            </a:pPr>
            <a:endParaRPr lang="ru-RU" sz="2200" dirty="0">
              <a:effectLst/>
            </a:endParaRPr>
          </a:p>
          <a:p>
            <a:pPr marL="0" indent="0" fontAlgn="ctr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  <a:p>
            <a:pPr marL="0" indent="0">
              <a:buNone/>
            </a:pPr>
            <a:endParaRPr lang="ru-RU" sz="2400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9" y="2768450"/>
            <a:ext cx="7650073" cy="26163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5306" y="5589240"/>
            <a:ext cx="8416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b="1" dirty="0"/>
              <a:t>Порядковые модели -</a:t>
            </a:r>
            <a:r>
              <a:rPr lang="en-US" b="1" dirty="0"/>
              <a:t>&gt;</a:t>
            </a:r>
            <a:endParaRPr lang="ru-RU" b="1" dirty="0"/>
          </a:p>
          <a:p>
            <a:pPr algn="ctr">
              <a:defRPr/>
            </a:pPr>
            <a:r>
              <a:rPr lang="ru-RU" b="1" dirty="0"/>
              <a:t>Для морфологического </a:t>
            </a:r>
            <a:r>
              <a:rPr lang="ru-RU" b="1" dirty="0" err="1"/>
              <a:t>парсинга</a:t>
            </a:r>
            <a:r>
              <a:rPr lang="ru-RU" b="1" dirty="0"/>
              <a:t> полезно знать порядок морфем в словоформе</a:t>
            </a:r>
          </a:p>
          <a:p>
            <a:pPr algn="ctr">
              <a:defRPr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2901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Лингвистические данные. Сложности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4761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На стыке основы и аффикса могут происходить разные чередования:</a:t>
            </a:r>
          </a:p>
          <a:p>
            <a:pPr marL="0" indent="0">
              <a:buNone/>
            </a:pPr>
            <a:r>
              <a:rPr lang="ru-RU" dirty="0" smtClean="0"/>
              <a:t>ср. русск. </a:t>
            </a:r>
            <a:r>
              <a:rPr lang="ru-RU" i="1" dirty="0" smtClean="0"/>
              <a:t>бегу – бежишь</a:t>
            </a:r>
          </a:p>
          <a:p>
            <a:pPr marL="0" indent="0">
              <a:buNone/>
            </a:pPr>
            <a:r>
              <a:rPr lang="ru-RU" dirty="0" smtClean="0"/>
              <a:t>Бывают более сложные явления:</a:t>
            </a:r>
          </a:p>
          <a:p>
            <a:pPr marL="0" indent="0">
              <a:buNone/>
            </a:pPr>
            <a:r>
              <a:rPr lang="ru-RU" sz="2400" dirty="0" smtClean="0">
                <a:effectLst/>
              </a:rPr>
              <a:t>2</a:t>
            </a:r>
            <a:r>
              <a:rPr lang="ru-RU" sz="2400" dirty="0">
                <a:effectLst/>
              </a:rPr>
              <a:t>)</a:t>
            </a:r>
            <a:r>
              <a:rPr lang="ru-RU" sz="2400" i="1" dirty="0">
                <a:effectLst/>
              </a:rPr>
              <a:t>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татарск</a:t>
            </a:r>
            <a:r>
              <a:rPr lang="ru-RU" sz="2000" dirty="0" smtClean="0">
                <a:effectLst/>
              </a:rPr>
              <a:t>.) </a:t>
            </a:r>
            <a:r>
              <a:rPr lang="en-US" sz="2400" dirty="0" err="1" smtClean="0">
                <a:effectLst/>
              </a:rPr>
              <a:t>bala</a:t>
            </a:r>
            <a:r>
              <a:rPr lang="en-US" sz="2400" dirty="0" smtClean="0">
                <a:effectLst/>
              </a:rPr>
              <a:t>-</a:t>
            </a:r>
            <a:r>
              <a:rPr lang="en-US" sz="2400" b="1" dirty="0" smtClean="0">
                <a:effectLst/>
              </a:rPr>
              <a:t>lar-</a:t>
            </a:r>
            <a:r>
              <a:rPr lang="en-US" sz="2400" b="1" dirty="0" err="1" smtClean="0">
                <a:effectLst/>
              </a:rPr>
              <a:t>ɨbɨz</a:t>
            </a:r>
            <a:r>
              <a:rPr lang="en-US" sz="2400" b="1" dirty="0" smtClean="0">
                <a:effectLst/>
              </a:rPr>
              <a:t>-</a:t>
            </a:r>
            <a:r>
              <a:rPr lang="en-US" sz="2400" b="1" dirty="0" err="1" smtClean="0">
                <a:effectLst/>
              </a:rPr>
              <a:t>ga</a:t>
            </a:r>
            <a:r>
              <a:rPr lang="ru-RU" sz="2400" b="1" dirty="0">
                <a:effectLst/>
              </a:rPr>
              <a:t>	</a:t>
            </a:r>
            <a:r>
              <a:rPr lang="ru-RU" sz="2400" dirty="0">
                <a:effectLst/>
              </a:rPr>
              <a:t>	</a:t>
            </a:r>
            <a:r>
              <a:rPr lang="ru-RU" sz="2400" dirty="0" smtClean="0">
                <a:effectLst/>
              </a:rPr>
              <a:t>	</a:t>
            </a:r>
            <a:r>
              <a:rPr lang="en-US" sz="2400" dirty="0" err="1" smtClean="0">
                <a:effectLst/>
              </a:rPr>
              <a:t>täräz-</a:t>
            </a:r>
            <a:r>
              <a:rPr lang="en-US" sz="2400" b="1" dirty="0" err="1" smtClean="0">
                <a:effectLst/>
              </a:rPr>
              <a:t>lär-ebez-gä</a:t>
            </a:r>
            <a:endParaRPr lang="en-US" sz="2400" dirty="0">
              <a:effectLst/>
            </a:endParaRPr>
          </a:p>
          <a:p>
            <a:pPr marL="0" indent="0" defTabSz="274320">
              <a:buNone/>
            </a:pPr>
            <a:r>
              <a:rPr lang="ru-RU" sz="2400" dirty="0">
                <a:effectLst/>
              </a:rPr>
              <a:t>					</a:t>
            </a:r>
            <a:r>
              <a:rPr lang="ru-RU" sz="2400" dirty="0" smtClean="0">
                <a:effectLst/>
              </a:rPr>
              <a:t>ребенок</a:t>
            </a:r>
            <a:r>
              <a:rPr lang="en-US" sz="2400" dirty="0">
                <a:effectLst/>
              </a:rPr>
              <a:t>-PL-1PL-DAT</a:t>
            </a:r>
            <a:r>
              <a:rPr lang="ru-RU" sz="2400" dirty="0">
                <a:effectLst/>
              </a:rPr>
              <a:t>		</a:t>
            </a:r>
            <a:r>
              <a:rPr lang="ru-RU" sz="2400" dirty="0" smtClean="0">
                <a:effectLst/>
              </a:rPr>
              <a:t>окно</a:t>
            </a:r>
            <a:r>
              <a:rPr lang="en-US" sz="2400" dirty="0">
                <a:effectLst/>
              </a:rPr>
              <a:t>-PL-1PL-DAT</a:t>
            </a:r>
          </a:p>
          <a:p>
            <a:pPr marL="0" lvl="0" indent="0" defTabSz="274320">
              <a:buNone/>
            </a:pPr>
            <a:r>
              <a:rPr lang="ru-RU" sz="2200" dirty="0" smtClean="0">
                <a:effectLst/>
              </a:rPr>
              <a:t>Один и тот же суффикс выглядит по-разному, в зависимости от того, какая гласная в корне (сингармонизм)</a:t>
            </a:r>
          </a:p>
          <a:p>
            <a:pPr marL="0" lvl="0" indent="0" defTabSz="274320">
              <a:buNone/>
            </a:pPr>
            <a:r>
              <a:rPr lang="en-US" sz="2400" smtClean="0">
                <a:effectLst/>
              </a:rPr>
              <a:t>3</a:t>
            </a:r>
            <a:r>
              <a:rPr lang="en-US" sz="2400" dirty="0">
                <a:effectLst/>
              </a:rPr>
              <a:t>) </a:t>
            </a:r>
            <a:r>
              <a:rPr lang="ru-RU" sz="2000" dirty="0">
                <a:effectLst/>
              </a:rPr>
              <a:t>(</a:t>
            </a:r>
            <a:r>
              <a:rPr lang="ru-RU" sz="2000" dirty="0" err="1">
                <a:effectLst/>
              </a:rPr>
              <a:t>арабск</a:t>
            </a:r>
            <a:r>
              <a:rPr lang="ru-RU" sz="2000" dirty="0">
                <a:effectLst/>
              </a:rPr>
              <a:t>.)	</a:t>
            </a:r>
            <a:r>
              <a:rPr lang="ru-RU" sz="2400" dirty="0">
                <a:effectLst/>
              </a:rPr>
              <a:t>	</a:t>
            </a:r>
            <a:r>
              <a:rPr lang="en-US" sz="2400" dirty="0" err="1">
                <a:effectLst/>
              </a:rPr>
              <a:t>katab</a:t>
            </a:r>
            <a:r>
              <a:rPr lang="ru-RU" sz="2400" dirty="0">
                <a:effectLst/>
              </a:rPr>
              <a:t>	</a:t>
            </a:r>
            <a:r>
              <a:rPr lang="ru-RU" sz="2400">
                <a:effectLst/>
              </a:rPr>
              <a:t>	</a:t>
            </a:r>
            <a:r>
              <a:rPr lang="en-US" sz="2400" smtClean="0">
                <a:effectLst/>
              </a:rPr>
              <a:t>kutib</a:t>
            </a:r>
            <a:endParaRPr lang="ru-RU" sz="2400" smtClean="0">
              <a:effectLst/>
            </a:endParaRPr>
          </a:p>
          <a:p>
            <a:pPr marL="0" indent="0" defTabSz="274320">
              <a:buNone/>
            </a:pPr>
            <a:r>
              <a:rPr lang="ru-RU" sz="2200" dirty="0"/>
              <a:t>Корень – 3 буквы, а вся грамматическая информация в гласных и аффиксах</a:t>
            </a:r>
          </a:p>
          <a:p>
            <a:pPr marL="0" lvl="0" indent="0" defTabSz="27432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752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Лингвистические данные. Сложности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4761656"/>
          </a:xfrm>
        </p:spPr>
        <p:txBody>
          <a:bodyPr>
            <a:normAutofit/>
          </a:bodyPr>
          <a:lstStyle/>
          <a:p>
            <a:pPr marL="0" lvl="0" indent="0" defTabSz="274320">
              <a:buNone/>
            </a:pPr>
            <a:r>
              <a:rPr lang="ru-RU" dirty="0" smtClean="0"/>
              <a:t>Нужен специальный формализм, чтобы распознавать аффиксы с учетом их порядка, а также распознавать разные чередования в аффиксах и основах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62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 dirty="0" smtClean="0"/>
              <a:t>Лингвистические данные. Сложности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280" y="1259632"/>
            <a:ext cx="8610128" cy="5373216"/>
          </a:xfrm>
        </p:spPr>
        <p:txBody>
          <a:bodyPr/>
          <a:lstStyle/>
          <a:p>
            <a:pPr marL="0" indent="0" defTabSz="274320">
              <a:buNone/>
            </a:pPr>
            <a:r>
              <a:rPr lang="ru-RU" dirty="0" smtClean="0"/>
              <a:t>Еще одно и то же слово в разных контекстах может иметь разные леммы и разные грамматические характеристики</a:t>
            </a:r>
          </a:p>
          <a:p>
            <a:pPr marL="0" indent="0" defTabSz="274320">
              <a:buNone/>
            </a:pPr>
            <a:endParaRPr lang="ru-RU" dirty="0"/>
          </a:p>
          <a:p>
            <a:pPr marL="0" indent="0" defTabSz="274320">
              <a:buNone/>
            </a:pPr>
            <a:r>
              <a:rPr lang="ru-RU" dirty="0" smtClean="0"/>
              <a:t>Омонимия:</a:t>
            </a:r>
            <a:endParaRPr lang="ru-RU" dirty="0"/>
          </a:p>
          <a:p>
            <a:pPr marL="0" indent="0" defTabSz="274320">
              <a:buNone/>
            </a:pPr>
            <a:r>
              <a:rPr lang="ru-RU" i="1" dirty="0"/>
              <a:t>Поля в поле моет пол и заполнила пол поля </a:t>
            </a:r>
          </a:p>
          <a:p>
            <a:pPr marL="0" lvl="0" indent="0" defTabSz="274320">
              <a:buNone/>
            </a:pPr>
            <a:endParaRPr lang="ru-RU" sz="2400" b="1" dirty="0" smtClean="0"/>
          </a:p>
          <a:p>
            <a:pPr marL="0" lvl="0" indent="0" defTabSz="274320">
              <a:buNone/>
            </a:pPr>
            <a:r>
              <a:rPr lang="ru-RU" i="1" dirty="0" smtClean="0"/>
              <a:t>Поля – </a:t>
            </a:r>
            <a:r>
              <a:rPr lang="ru-RU" dirty="0" smtClean="0"/>
              <a:t>лемма </a:t>
            </a:r>
            <a:r>
              <a:rPr lang="en-US" dirty="0" smtClean="0"/>
              <a:t>‘</a:t>
            </a:r>
            <a:r>
              <a:rPr lang="ru-RU" dirty="0" smtClean="0"/>
              <a:t>поля</a:t>
            </a:r>
            <a:r>
              <a:rPr lang="en-US" dirty="0" smtClean="0"/>
              <a:t>’</a:t>
            </a:r>
            <a:r>
              <a:rPr lang="ru-RU" dirty="0" smtClean="0"/>
              <a:t> (вне контекста это может быть родительный падеж от </a:t>
            </a:r>
            <a:r>
              <a:rPr lang="ru-RU" i="1" dirty="0" smtClean="0"/>
              <a:t>поле</a:t>
            </a:r>
            <a:r>
              <a:rPr lang="ru-RU" dirty="0" smtClean="0"/>
              <a:t>)</a:t>
            </a:r>
          </a:p>
          <a:p>
            <a:pPr marL="0" lvl="0" indent="0" defTabSz="274320">
              <a:buNone/>
            </a:pPr>
            <a:r>
              <a:rPr lang="ru-RU" i="1" dirty="0" smtClean="0"/>
              <a:t>поля – </a:t>
            </a:r>
            <a:r>
              <a:rPr lang="ru-RU" dirty="0" smtClean="0"/>
              <a:t>лемма </a:t>
            </a:r>
            <a:r>
              <a:rPr lang="en-US" smtClean="0"/>
              <a:t>‘</a:t>
            </a:r>
            <a:r>
              <a:rPr lang="ru-RU" smtClean="0"/>
              <a:t>поле</a:t>
            </a:r>
            <a:r>
              <a:rPr lang="en-US" smtClean="0"/>
              <a:t>’</a:t>
            </a:r>
            <a:r>
              <a:rPr lang="ru-RU" smtClean="0"/>
              <a:t> для последнего слова в предложении</a:t>
            </a:r>
            <a:endParaRPr lang="ru-RU" dirty="0" smtClean="0"/>
          </a:p>
          <a:p>
            <a:pPr marL="0" lvl="0" indent="0" defTabSz="274320">
              <a:buNone/>
            </a:pPr>
            <a:r>
              <a:rPr lang="ru-RU" sz="2400" i="1" dirty="0" smtClean="0"/>
              <a:t>поле – </a:t>
            </a:r>
            <a:r>
              <a:rPr lang="ru-RU" sz="2400" dirty="0" smtClean="0"/>
              <a:t>лемма</a:t>
            </a:r>
            <a:r>
              <a:rPr lang="ru-RU" sz="2400" i="1" dirty="0" smtClean="0"/>
              <a:t> </a:t>
            </a:r>
            <a:r>
              <a:rPr lang="en-US" sz="2400" dirty="0" smtClean="0"/>
              <a:t>‘</a:t>
            </a:r>
            <a:r>
              <a:rPr lang="ru-RU" sz="2400" dirty="0" smtClean="0"/>
              <a:t>поле</a:t>
            </a:r>
            <a:r>
              <a:rPr lang="en-US" sz="2400" smtClean="0"/>
              <a:t>’ –</a:t>
            </a:r>
            <a:r>
              <a:rPr lang="ru-RU" sz="2400" smtClean="0"/>
              <a:t>вне контекста это может быть и именительный и винительный падеж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0754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3600" dirty="0" err="1"/>
              <a:t>Данные</a:t>
            </a:r>
            <a:r>
              <a:rPr sz="3600" dirty="0"/>
              <a:t>: </a:t>
            </a:r>
            <a:r>
              <a:rPr lang="ru-RU" sz="3600" dirty="0"/>
              <a:t/>
            </a:r>
            <a:br>
              <a:rPr lang="ru-RU" sz="3600" dirty="0"/>
            </a:br>
            <a:r>
              <a:rPr sz="3600" dirty="0" err="1"/>
              <a:t>словоизменении</a:t>
            </a:r>
            <a:r>
              <a:rPr sz="3600" dirty="0"/>
              <a:t> vs. </a:t>
            </a:r>
            <a:r>
              <a:rPr sz="3600" dirty="0" err="1"/>
              <a:t>словообразование</a:t>
            </a:r>
            <a:endParaRPr sz="3600" dirty="0"/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395413"/>
            <a:ext cx="8229600" cy="144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sz="2200"/>
              <a:t>Английские формы на –ing в англо-русском переводе</a:t>
            </a:r>
          </a:p>
          <a:p>
            <a:pPr>
              <a:lnSpc>
                <a:spcPct val="80000"/>
              </a:lnSpc>
              <a:defRPr/>
            </a:pPr>
            <a:r>
              <a:rPr sz="2200"/>
              <a:t>причастия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sz="2200"/>
              <a:t>деепричастия</a:t>
            </a:r>
            <a:endParaRPr/>
          </a:p>
          <a:p>
            <a:pPr>
              <a:lnSpc>
                <a:spcPct val="80000"/>
              </a:lnSpc>
              <a:defRPr/>
            </a:pPr>
            <a:r>
              <a:rPr sz="2200"/>
              <a:t>отглагольные существительные</a:t>
            </a:r>
            <a:endParaRPr/>
          </a:p>
        </p:txBody>
      </p:sp>
      <p:graphicFrame>
        <p:nvGraphicFramePr>
          <p:cNvPr id="92196" name="Group 36"/>
          <p:cNvGraphicFramePr>
            <a:graphicFrameLocks/>
          </p:cNvGraphicFramePr>
          <p:nvPr/>
        </p:nvGraphicFramePr>
        <p:xfrm>
          <a:off x="1371600" y="2895600"/>
          <a:ext cx="6096000" cy="22209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walking</a:t>
                      </a:r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singing</a:t>
                      </a:r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working</a:t>
                      </a:r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running</a:t>
                      </a:r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идущий</a:t>
                      </a:r>
                      <a:endParaRPr/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поющий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работающий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бегущий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6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 baseline="30000">
                          <a:solidFill>
                            <a:schemeClr val="tx1"/>
                          </a:solidFill>
                          <a:latin typeface="Arial"/>
                        </a:rPr>
                        <a:t>?</a:t>
                      </a: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идя</a:t>
                      </a:r>
                      <a:endParaRPr/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*поя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работая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(бегая?), *бежа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ходь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ба</a:t>
                      </a:r>
                      <a:endParaRPr/>
                    </a:p>
                  </a:txBody>
                  <a:tcPr marT="45711" marB="45711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пен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ие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работ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а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b="0" i="0" u="none" strike="noStrike" cap="none">
                          <a:solidFill>
                            <a:schemeClr val="tx1"/>
                          </a:solidFill>
                          <a:latin typeface="Arial"/>
                        </a:rPr>
                        <a:t>бег</a:t>
                      </a:r>
                      <a:r>
                        <a:rPr sz="1800" b="0" i="0" u="none" strike="noStrike" cap="none">
                          <a:solidFill>
                            <a:srgbClr val="FF3300"/>
                          </a:solidFill>
                          <a:latin typeface="Arial"/>
                        </a:rPr>
                        <a:t>Ø</a:t>
                      </a:r>
                      <a:endParaRPr/>
                    </a:p>
                  </a:txBody>
                  <a:tcPr marT="45711" marB="45711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Text Box 35"/>
          <p:cNvSpPr/>
          <p:nvPr/>
        </p:nvSpPr>
        <p:spPr bwMode="auto">
          <a:xfrm>
            <a:off x="914400" y="5562600"/>
            <a:ext cx="7010399" cy="641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800" dirty="0" err="1">
                <a:latin typeface="+mn-lt"/>
              </a:rPr>
              <a:t>Вывод</a:t>
            </a:r>
            <a:r>
              <a:rPr sz="1800" dirty="0">
                <a:latin typeface="+mn-lt"/>
              </a:rPr>
              <a:t>: </a:t>
            </a:r>
            <a:r>
              <a:rPr sz="1800" dirty="0" err="1">
                <a:latin typeface="+mn-lt"/>
              </a:rPr>
              <a:t>рассмотреть</a:t>
            </a:r>
            <a:r>
              <a:rPr sz="1800" dirty="0">
                <a:latin typeface="+mn-lt"/>
              </a:rPr>
              <a:t> –</a:t>
            </a:r>
            <a:r>
              <a:rPr sz="1800" dirty="0" err="1">
                <a:latin typeface="+mn-lt"/>
              </a:rPr>
              <a:t>ing-овые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формы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как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самостоятельные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лексические</a:t>
            </a:r>
            <a:r>
              <a:rPr sz="1800" dirty="0">
                <a:latin typeface="+mn-lt"/>
              </a:rPr>
              <a:t> </a:t>
            </a:r>
            <a:r>
              <a:rPr sz="1800" dirty="0" err="1">
                <a:latin typeface="+mn-lt"/>
              </a:rPr>
              <a:t>единицы</a:t>
            </a:r>
            <a:endParaRPr dirty="0">
              <a:latin typeface="+mn-lt"/>
            </a:endParaRPr>
          </a:p>
        </p:txBody>
      </p:sp>
      <p:sp>
        <p:nvSpPr>
          <p:cNvPr id="54304" name="Прямоугольник 5"/>
          <p:cNvSpPr/>
          <p:nvPr/>
        </p:nvSpPr>
        <p:spPr bwMode="auto">
          <a:xfrm>
            <a:off x="4500563" y="6273800"/>
            <a:ext cx="4572000" cy="584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3200">
                <a:solidFill>
                  <a:schemeClr val="tx1"/>
                </a:solidFill>
                <a:latin typeface="Garamond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800">
                <a:solidFill>
                  <a:schemeClr val="tx1"/>
                </a:solidFill>
                <a:latin typeface="Garamond"/>
              </a:defRPr>
            </a:lvl2pPr>
            <a:lvl3pPr marL="1143000" indent="-228600">
              <a:spcBef>
                <a:spcPts val="0"/>
              </a:spcBef>
              <a:buClr>
                <a:schemeClr val="tx2"/>
              </a:buClr>
              <a:buSzPct val="70000"/>
              <a:buFont typeface="Wingdings"/>
              <a:buChar char="n"/>
              <a:defRPr sz="2400">
                <a:solidFill>
                  <a:schemeClr val="tx1"/>
                </a:solidFill>
                <a:latin typeface="Garamond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4pPr>
            <a:lvl5pPr marL="2057400" indent="-228600">
              <a:spcBef>
                <a:spcPts val="0"/>
              </a:spcBef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/>
              <a:buChar char="n"/>
              <a:defRPr sz="2000">
                <a:solidFill>
                  <a:schemeClr val="tx1"/>
                </a:solidFill>
                <a:latin typeface="Garamond"/>
              </a:defRPr>
            </a:lvl9pPr>
          </a:lstStyle>
          <a:p>
            <a:pPr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sz="1600"/>
              <a:t>Слайды заимствованы из презентаций по компьютерной морфологии С.Коваля</a:t>
            </a:r>
          </a:p>
        </p:txBody>
      </p:sp>
    </p:spTree>
    <p:extLst>
      <p:ext uri="{BB962C8B-B14F-4D97-AF65-F5344CB8AC3E}">
        <p14:creationId xmlns:p14="http://schemas.microsoft.com/office/powerpoint/2010/main" val="2727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ru-RU" sz="3600" dirty="0"/>
              <a:t>Лингвистические данные</a:t>
            </a:r>
            <a:endParaRPr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Лингвистические сложности:</a:t>
            </a:r>
          </a:p>
          <a:p>
            <a:r>
              <a:rPr lang="ru-RU" dirty="0" smtClean="0"/>
              <a:t>разные чередования в корне и на стыке аффиксов или корня и аффикса; омонимичные аффиксы имеют разное значение в разно позиции в словоформе (ср. русск. </a:t>
            </a:r>
            <a:r>
              <a:rPr lang="ru-RU" i="1" dirty="0" smtClean="0"/>
              <a:t>а</a:t>
            </a:r>
            <a:r>
              <a:rPr lang="en-US" dirty="0" smtClean="0"/>
              <a:t> – </a:t>
            </a:r>
            <a:r>
              <a:rPr lang="ru-RU" dirty="0" smtClean="0"/>
              <a:t>суффикс в глаголе </a:t>
            </a:r>
            <a:r>
              <a:rPr lang="ru-RU" i="1" dirty="0" smtClean="0"/>
              <a:t>писать</a:t>
            </a:r>
            <a:r>
              <a:rPr lang="en-US" i="1" smtClean="0"/>
              <a:t>, </a:t>
            </a:r>
            <a:r>
              <a:rPr lang="ru-RU" smtClean="0"/>
              <a:t>окончание в сущ. </a:t>
            </a:r>
            <a:r>
              <a:rPr lang="ru-RU" i="1" dirty="0" smtClean="0"/>
              <a:t>мама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омонимия форм, лемм</a:t>
            </a:r>
          </a:p>
          <a:p>
            <a:r>
              <a:rPr lang="ru-RU" dirty="0" smtClean="0"/>
              <a:t>вопрос о том, что помещать в словарь, а что описывать какими-то правилами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2700" dirty="0"/>
              <a:t>Автоматический морфологический анализ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Введение</a:t>
            </a:r>
          </a:p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Примеры</a:t>
            </a:r>
          </a:p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Задачи и типы обработки</a:t>
            </a:r>
          </a:p>
          <a:p>
            <a:pPr eaLnBrk="1" hangingPunct="1">
              <a:defRPr/>
            </a:pPr>
            <a:r>
              <a:rPr lang="ru-RU" sz="3000" dirty="0">
                <a:solidFill>
                  <a:schemeClr val="bg1">
                    <a:lumMod val="75000"/>
                  </a:schemeClr>
                </a:solidFill>
              </a:rPr>
              <a:t>Проблемы</a:t>
            </a:r>
          </a:p>
          <a:p>
            <a:pPr eaLnBrk="1" hangingPunct="1">
              <a:defRPr/>
            </a:pPr>
            <a:r>
              <a:rPr lang="ru-RU" sz="3000" dirty="0"/>
              <a:t>Основные методы и формальные модели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Морфологический анализ</a:t>
            </a:r>
            <a:br>
              <a:rPr lang="ru-RU" dirty="0"/>
            </a:br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dirty="0"/>
              <a:t>Примеры задач: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информационный поиск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кластеризация и рубрикация текстов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машинный перевод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создание корпусов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ru-RU" dirty="0"/>
              <a:t>извлечение фактов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Основные методы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«ручные» правила </a:t>
            </a:r>
            <a:r>
              <a:rPr lang="en-US" dirty="0"/>
              <a:t>vs. </a:t>
            </a:r>
            <a:r>
              <a:rPr lang="ru-RU" dirty="0"/>
              <a:t>машинное обучение </a:t>
            </a:r>
            <a:r>
              <a:rPr lang="en-US" dirty="0"/>
              <a:t>vs.</a:t>
            </a:r>
            <a:r>
              <a:rPr lang="ru-RU" dirty="0"/>
              <a:t> гибридные системы:</a:t>
            </a:r>
          </a:p>
          <a:p>
            <a:pPr>
              <a:defRPr/>
            </a:pPr>
            <a:r>
              <a:rPr lang="en-US" dirty="0"/>
              <a:t>“</a:t>
            </a:r>
            <a:r>
              <a:rPr lang="ru-RU" dirty="0"/>
              <a:t>правила</a:t>
            </a:r>
            <a:r>
              <a:rPr lang="en-US" dirty="0"/>
              <a:t>”</a:t>
            </a:r>
            <a:r>
              <a:rPr lang="ru-RU" dirty="0"/>
              <a:t> для анализа словоформы + машинное обучение для разрешения омонимии и предсказания незнакомых слов</a:t>
            </a:r>
          </a:p>
          <a:p>
            <a:pPr>
              <a:defRPr/>
            </a:pPr>
            <a:r>
              <a:rPr lang="ru-RU" dirty="0"/>
              <a:t>нейронные сети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Формальные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350" y="1628775"/>
            <a:ext cx="6562725" cy="4497388"/>
          </a:xfrm>
        </p:spPr>
        <p:txBody>
          <a:bodyPr/>
          <a:lstStyle/>
          <a:p>
            <a:pPr>
              <a:defRPr/>
            </a:pPr>
            <a:r>
              <a:rPr lang="ru-RU" sz="2800" dirty="0"/>
              <a:t>контекстно-свободные грамматика</a:t>
            </a:r>
          </a:p>
          <a:p>
            <a:pPr>
              <a:defRPr/>
            </a:pPr>
            <a:r>
              <a:rPr lang="ru-RU" sz="2800" dirty="0"/>
              <a:t>конечные преобразователи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800" dirty="0"/>
              <a:t>	</a:t>
            </a:r>
            <a:r>
              <a:rPr lang="en-US" sz="2800" dirty="0"/>
              <a:t>(Finite State Transducers)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язык регулярных выражений</a:t>
            </a:r>
            <a:endParaRPr lang="en-US" sz="2800" dirty="0"/>
          </a:p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ПОНЯТИЕ ФОРМАЛЬНОГО ЯЗЫКА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– множество слов (цепочек), которые строятся из заранее определенного алфавита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Слово – конечная упорядоченная последовательность символов алфавита.</a:t>
            </a:r>
          </a:p>
          <a:p>
            <a:pPr marL="347663" indent="-347663">
              <a:lnSpc>
                <a:spcPct val="80000"/>
              </a:lnSpc>
              <a:defRPr/>
            </a:pPr>
            <a:endParaRPr lang="ru-RU" altLang="en-US" sz="2000" dirty="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 dirty="0"/>
              <a:t>Пример</a:t>
            </a:r>
            <a:r>
              <a:rPr lang="en-US" altLang="en-US" sz="2000" dirty="0"/>
              <a:t> 1</a:t>
            </a:r>
            <a:r>
              <a:rPr lang="ru-RU" altLang="en-US" sz="2000" dirty="0"/>
              <a:t>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Алфавит </a:t>
            </a:r>
            <a:r>
              <a:rPr lang="en-US" altLang="en-US" sz="2000" dirty="0"/>
              <a:t>{0,1}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</a:t>
            </a:r>
            <a:r>
              <a:rPr lang="en-US" altLang="en-US" sz="2000" dirty="0"/>
              <a:t>{0, 00, 0101, 01010}</a:t>
            </a:r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 dirty="0"/>
              <a:t>Пример 2: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Алфавит </a:t>
            </a:r>
            <a:r>
              <a:rPr lang="en-US" altLang="en-US" sz="2000" dirty="0"/>
              <a:t>{</a:t>
            </a:r>
            <a:r>
              <a:rPr lang="ru-RU" altLang="en-US" sz="2000" dirty="0"/>
              <a:t>а, е, й, к, л, о, у, ы</a:t>
            </a:r>
            <a:r>
              <a:rPr lang="en-US" altLang="en-US" sz="2000" dirty="0"/>
              <a:t>}</a:t>
            </a:r>
            <a:endParaRPr lang="ru-RU" altLang="en-US" sz="2000" dirty="0"/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</a:t>
            </a:r>
            <a:r>
              <a:rPr lang="en-US" altLang="en-US" sz="2000" dirty="0"/>
              <a:t>{</a:t>
            </a:r>
            <a:r>
              <a:rPr lang="ru-RU" altLang="en-US" sz="2000" dirty="0"/>
              <a:t>кукла, куклы, куклу, кукле, куклой</a:t>
            </a:r>
            <a:r>
              <a:rPr lang="en-US" altLang="en-US" sz="2000" dirty="0"/>
              <a:t>} </a:t>
            </a:r>
            <a:r>
              <a:rPr lang="ru-RU" altLang="en-US" sz="2000" dirty="0"/>
              <a:t>или </a:t>
            </a:r>
            <a:r>
              <a:rPr lang="en-US" altLang="en-US" sz="2000" dirty="0"/>
              <a:t>{</a:t>
            </a:r>
            <a:r>
              <a:rPr lang="ru-RU" altLang="en-US" sz="2000" dirty="0"/>
              <a:t>кукла, </a:t>
            </a:r>
            <a:r>
              <a:rPr lang="ru-RU" altLang="en-US" sz="2000" dirty="0" err="1"/>
              <a:t>кулы</a:t>
            </a:r>
            <a:r>
              <a:rPr lang="ru-RU" altLang="en-US" sz="2000" dirty="0"/>
              <a:t>, </a:t>
            </a:r>
            <a:r>
              <a:rPr lang="ru-RU" altLang="en-US" sz="2000" dirty="0" err="1"/>
              <a:t>ыкйе</a:t>
            </a:r>
            <a:r>
              <a:rPr lang="en-US" altLang="en-US" sz="2000" dirty="0"/>
              <a:t>}</a:t>
            </a:r>
            <a:endParaRPr lang="ru-RU" altLang="en-US" sz="2000" dirty="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 dirty="0"/>
              <a:t>Пример 3: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Алфавит </a:t>
            </a:r>
            <a:r>
              <a:rPr lang="en-US" altLang="en-US" sz="2000" dirty="0"/>
              <a:t>{the, dog, sees, cat}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 dirty="0"/>
              <a:t>Язык </a:t>
            </a:r>
            <a:r>
              <a:rPr lang="en-US" altLang="en-US" sz="2000" dirty="0"/>
              <a:t>{the dog sees the cat, the cat sees the dog. the dog sees the dog, the cat sees the cat} </a:t>
            </a:r>
            <a:r>
              <a:rPr lang="ru-RU" altLang="en-US" sz="2000" dirty="0"/>
              <a:t>или </a:t>
            </a:r>
            <a:r>
              <a:rPr lang="en-US" altLang="en-US" sz="2000" dirty="0"/>
              <a:t>{the </a:t>
            </a:r>
            <a:r>
              <a:rPr lang="en-US" altLang="en-US" sz="2000" dirty="0" err="1"/>
              <a:t>the</a:t>
            </a:r>
            <a:r>
              <a:rPr lang="en-US" altLang="en-US" sz="2000" dirty="0"/>
              <a:t> sees, dog cat the cat, sees cat dog}</a:t>
            </a:r>
            <a:endParaRPr lang="ru-RU" altLang="en-US" sz="2000" dirty="0"/>
          </a:p>
        </p:txBody>
      </p:sp>
      <p:sp>
        <p:nvSpPr>
          <p:cNvPr id="717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AB8F6-85CE-4BDF-9C54-F4B247BD3D20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7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/>
              <a:t>ЗАДАЧА ОПРЕДЕЛЕНИЯ ЯЗЫКА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Алфавит </a:t>
            </a:r>
            <a:r>
              <a:rPr lang="en-US" altLang="en-US" sz="2000"/>
              <a:t>V = {v</a:t>
            </a:r>
            <a:r>
              <a:rPr lang="en-US" altLang="en-US" sz="2000" baseline="-25000"/>
              <a:t>1</a:t>
            </a:r>
            <a:r>
              <a:rPr lang="en-US" altLang="en-US" sz="2000"/>
              <a:t>, v</a:t>
            </a:r>
            <a:r>
              <a:rPr lang="en-US" altLang="en-US" sz="2000" baseline="-25000"/>
              <a:t>2</a:t>
            </a:r>
            <a:r>
              <a:rPr lang="en-US" altLang="en-US" sz="2000"/>
              <a:t>, …, v</a:t>
            </a:r>
            <a:r>
              <a:rPr lang="en-US" altLang="en-US" sz="2000" baseline="-25000"/>
              <a:t>n</a:t>
            </a:r>
            <a:r>
              <a:rPr lang="en-US" altLang="en-US" sz="2000"/>
              <a:t>}</a:t>
            </a:r>
            <a:r>
              <a:rPr lang="ru-RU" altLang="en-US" sz="2000"/>
              <a:t>.</a:t>
            </a:r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en-US" altLang="en-US" sz="2000"/>
              <a:t>V* </a:t>
            </a:r>
            <a:r>
              <a:rPr lang="ru-RU" altLang="en-US" sz="2000"/>
              <a:t>обозначает множество (бесконечное) всех возможных цепочек, которые можно построить на алфавите </a:t>
            </a:r>
            <a:r>
              <a:rPr lang="en-US" altLang="en-US" sz="2000"/>
              <a:t>V</a:t>
            </a:r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В общем случае для языка </a:t>
            </a:r>
            <a:r>
              <a:rPr lang="en-US" altLang="en-US" sz="2000"/>
              <a:t>L</a:t>
            </a:r>
            <a:r>
              <a:rPr lang="ru-RU" altLang="en-US" sz="2000"/>
              <a:t>, заданного на алфавите </a:t>
            </a:r>
            <a:r>
              <a:rPr lang="en-US" altLang="en-US" sz="2000"/>
              <a:t>V</a:t>
            </a:r>
            <a:r>
              <a:rPr lang="ru-RU" altLang="en-US" sz="2000"/>
              <a:t>: 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>L </a:t>
            </a:r>
            <a:r>
              <a:rPr lang="en-US" altLang="en-US" sz="2000">
                <a:sym typeface="Symbol" pitchFamily="18" charset="2"/>
              </a:rPr>
              <a:t> </a:t>
            </a:r>
            <a:r>
              <a:rPr lang="en-US" altLang="en-US" sz="2000"/>
              <a:t>V*</a:t>
            </a:r>
          </a:p>
          <a:p>
            <a:pPr marL="347663" indent="-347663">
              <a:lnSpc>
                <a:spcPct val="80000"/>
              </a:lnSpc>
              <a:defRPr/>
            </a:pPr>
            <a:endParaRPr lang="en-US" altLang="en-US" sz="200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Задача: как определить (идентифицировать) язык?</a:t>
            </a:r>
          </a:p>
          <a:p>
            <a:pPr marL="347663" indent="-347663">
              <a:lnSpc>
                <a:spcPct val="80000"/>
              </a:lnSpc>
              <a:defRPr/>
            </a:pPr>
            <a:endParaRPr lang="ru-RU" altLang="en-US" sz="2000"/>
          </a:p>
          <a:p>
            <a:pPr marL="347663" indent="-347663">
              <a:lnSpc>
                <a:spcPct val="80000"/>
              </a:lnSpc>
              <a:buFontTx/>
              <a:buNone/>
              <a:defRPr/>
            </a:pPr>
            <a:r>
              <a:rPr lang="ru-RU" altLang="en-US" sz="2000"/>
              <a:t>Способы формального определения языка: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перечисление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аксиоматический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алгоритмический</a:t>
            </a:r>
          </a:p>
          <a:p>
            <a:pPr marL="347663" indent="-347663">
              <a:lnSpc>
                <a:spcPct val="80000"/>
              </a:lnSpc>
              <a:defRPr/>
            </a:pPr>
            <a:r>
              <a:rPr lang="ru-RU" altLang="en-US" sz="2000"/>
              <a:t>с помощью исчисления</a:t>
            </a:r>
          </a:p>
        </p:txBody>
      </p:sp>
      <p:sp>
        <p:nvSpPr>
          <p:cNvPr id="9221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F0960F-1AF4-4720-BD1C-15231075F474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7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3600" dirty="0"/>
              <a:t>Перечисление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2400" dirty="0"/>
              <a:t>Пример 1. Язык ребенка 1 года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ru-RU" sz="2400" i="1" dirty="0"/>
              <a:t>ба, </a:t>
            </a:r>
            <a:r>
              <a:rPr lang="ru-RU" sz="2400" i="1" dirty="0" err="1"/>
              <a:t>ма</a:t>
            </a:r>
            <a:r>
              <a:rPr lang="ru-RU" sz="2400" i="1" dirty="0"/>
              <a:t>, па, дай, </a:t>
            </a:r>
            <a:r>
              <a:rPr lang="ru-RU" sz="2400" i="1" dirty="0" err="1"/>
              <a:t>ав</a:t>
            </a:r>
            <a:r>
              <a:rPr lang="ru-RU" sz="2400" i="1" dirty="0"/>
              <a:t>, </a:t>
            </a:r>
            <a:r>
              <a:rPr lang="ru-RU" sz="2400" i="1" dirty="0" err="1"/>
              <a:t>мя</a:t>
            </a:r>
            <a:endParaRPr lang="ru-RU" sz="2400" i="1" dirty="0"/>
          </a:p>
          <a:p>
            <a:pPr>
              <a:defRPr/>
            </a:pPr>
            <a:r>
              <a:rPr lang="ru-RU" sz="2400" dirty="0"/>
              <a:t>Пример 2. Множество слов языка – все словоформы, которые встретились в некотором корпусе, и только они </a:t>
            </a:r>
            <a:endParaRPr lang="en-US" sz="2400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702A46-36D7-42A9-8FCE-082CE95799E5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en-US" sz="3600" dirty="0"/>
              <a:t>АКСИОМАТИЧЕСКОЕ ОПРЕДЕЛЕНИЕ ЯЗЫКА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3835"/>
            <a:ext cx="8229600" cy="4709461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defRPr/>
            </a:pPr>
            <a:r>
              <a:rPr lang="ru-RU" altLang="en-US" sz="2400" dirty="0"/>
              <a:t>Определение через набор свойств (аксиом) для цепочек, входящих в язык.</a:t>
            </a:r>
          </a:p>
          <a:p>
            <a:pPr marL="347663" indent="-347663">
              <a:spcBef>
                <a:spcPts val="600"/>
              </a:spcBef>
              <a:buFontTx/>
              <a:buNone/>
              <a:defRPr/>
            </a:pPr>
            <a:r>
              <a:rPr lang="ru-RU" altLang="en-US" sz="2400" dirty="0"/>
              <a:t>Пример</a:t>
            </a:r>
            <a:r>
              <a:rPr lang="en-US" altLang="en-US" sz="2400" dirty="0"/>
              <a:t> </a:t>
            </a:r>
            <a:r>
              <a:rPr lang="ru-RU" altLang="en-US" sz="2400" dirty="0"/>
              <a:t>: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ru-RU" altLang="en-US" sz="2400" dirty="0"/>
              <a:t>Алфавит </a:t>
            </a:r>
            <a:r>
              <a:rPr lang="en-US" altLang="en-US" sz="2400" dirty="0"/>
              <a:t>{0,1}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ru-RU" altLang="en-US" sz="2400" dirty="0"/>
              <a:t>Язык </a:t>
            </a:r>
            <a:r>
              <a:rPr lang="en-US" altLang="en-US" sz="2400" dirty="0"/>
              <a:t>{0</a:t>
            </a:r>
            <a:r>
              <a:rPr lang="ru-RU" altLang="en-US" sz="2400" dirty="0"/>
              <a:t>1</a:t>
            </a:r>
            <a:r>
              <a:rPr lang="en-US" altLang="en-US" sz="2400" dirty="0"/>
              <a:t>, 0101, 01010</a:t>
            </a:r>
            <a:r>
              <a:rPr lang="ru-RU" altLang="en-US" sz="2400" dirty="0"/>
              <a:t>1</a:t>
            </a:r>
            <a:r>
              <a:rPr lang="en-US" altLang="en-US" sz="2400" dirty="0"/>
              <a:t>, 01010101, 01010101,…}</a:t>
            </a:r>
          </a:p>
          <a:p>
            <a:pPr marL="347663" indent="-347663">
              <a:spcBef>
                <a:spcPts val="600"/>
              </a:spcBef>
              <a:buFontTx/>
              <a:buNone/>
              <a:defRPr/>
            </a:pPr>
            <a:r>
              <a:rPr lang="ru-RU" altLang="en-US" sz="2400" dirty="0"/>
              <a:t>Аксиомы:</a:t>
            </a:r>
          </a:p>
          <a:p>
            <a:pPr marL="747713" lvl="1" indent="-347663">
              <a:spcBef>
                <a:spcPts val="600"/>
              </a:spcBef>
              <a:buFontTx/>
              <a:buAutoNum type="arabicPeriod"/>
              <a:defRPr/>
            </a:pPr>
            <a:r>
              <a:rPr lang="ru-RU" altLang="en-US" sz="2400" dirty="0"/>
              <a:t>длина цепочки («слова») – четное число</a:t>
            </a:r>
          </a:p>
          <a:p>
            <a:pPr marL="747713" lvl="1" indent="-347663">
              <a:spcBef>
                <a:spcPts val="600"/>
              </a:spcBef>
              <a:buFontTx/>
              <a:buAutoNum type="arabicPeriod"/>
              <a:defRPr/>
            </a:pPr>
            <a:r>
              <a:rPr lang="ru-RU" altLang="en-US" sz="2400" dirty="0"/>
              <a:t>на нечетном месте в слове – символ 0</a:t>
            </a:r>
          </a:p>
          <a:p>
            <a:pPr marL="747713" lvl="1" indent="-347663">
              <a:spcBef>
                <a:spcPts val="600"/>
              </a:spcBef>
              <a:buFontTx/>
              <a:buAutoNum type="arabicPeriod"/>
              <a:defRPr/>
            </a:pPr>
            <a:r>
              <a:rPr lang="ru-RU" altLang="en-US" sz="2400" dirty="0"/>
              <a:t>на четном месте в слове – символ 1</a:t>
            </a:r>
          </a:p>
          <a:p>
            <a:pPr marL="347663" indent="-347663">
              <a:spcBef>
                <a:spcPts val="600"/>
              </a:spcBef>
              <a:buFontTx/>
              <a:buNone/>
              <a:defRPr/>
            </a:pPr>
            <a:r>
              <a:rPr lang="ru-RU" altLang="en-US" sz="2400" dirty="0"/>
              <a:t>Если договориться о нотации:</a:t>
            </a:r>
          </a:p>
          <a:p>
            <a:pPr marL="347663" indent="-347663">
              <a:spcBef>
                <a:spcPts val="600"/>
              </a:spcBef>
              <a:defRPr/>
            </a:pPr>
            <a:r>
              <a:rPr lang="en-US" altLang="en-US" sz="2400" dirty="0"/>
              <a:t>L={(01)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}</a:t>
            </a:r>
            <a:endParaRPr lang="ru-RU" altLang="en-US" sz="2400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26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7DE3C-BDF1-420D-A692-4520E44FFC53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 sz="2800" dirty="0"/>
              <a:t>ОПРЕДЕЛЕНИЕ ЯЗЫКА: РАЗРЕШАЮЩИЕ АЛГОРИТМЫ И ИСЧИСЛЕНИЯ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Алгоритмическое определение языка: </a:t>
            </a:r>
          </a:p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	разработка алгоритма (разрешающего) у которого:</a:t>
            </a:r>
          </a:p>
          <a:p>
            <a:pPr marL="347663" indent="-347663">
              <a:lnSpc>
                <a:spcPct val="90000"/>
              </a:lnSpc>
              <a:defRPr/>
            </a:pPr>
            <a:r>
              <a:rPr lang="ru-RU" altLang="en-US" sz="2400" dirty="0"/>
              <a:t>вход – любая цепочка в заранее заданном алфавите</a:t>
            </a:r>
          </a:p>
          <a:p>
            <a:pPr marL="347663" indent="-347663">
              <a:lnSpc>
                <a:spcPct val="90000"/>
              </a:lnSpc>
              <a:defRPr/>
            </a:pPr>
            <a:r>
              <a:rPr lang="ru-RU" altLang="en-US" sz="2400" dirty="0"/>
              <a:t>выход – ДА (входная цепочка принадлежит языку) или НЕТ ( входная цепочка не принадлежит языку)</a:t>
            </a:r>
          </a:p>
          <a:p>
            <a:pPr marL="747713" lvl="1" indent="-347663">
              <a:lnSpc>
                <a:spcPct val="90000"/>
              </a:lnSpc>
              <a:defRPr/>
            </a:pPr>
            <a:r>
              <a:rPr lang="ru-RU" altLang="en-US" sz="2000" dirty="0"/>
              <a:t>(например, 2 + 3 – </a:t>
            </a:r>
            <a:r>
              <a:rPr lang="ru-RU" altLang="en-US" sz="2000" dirty="0" err="1"/>
              <a:t>ок</a:t>
            </a:r>
            <a:r>
              <a:rPr lang="ru-RU" altLang="en-US" sz="2000" dirty="0"/>
              <a:t> </a:t>
            </a:r>
            <a:r>
              <a:rPr lang="en-US" altLang="en-US" sz="2000" dirty="0"/>
              <a:t>vs. </a:t>
            </a:r>
            <a:r>
              <a:rPr lang="ru-RU" altLang="en-US" sz="2000" dirty="0"/>
              <a:t>2 ++ - </a:t>
            </a:r>
            <a:r>
              <a:rPr lang="en-US" altLang="en-US" sz="2000" dirty="0"/>
              <a:t>no</a:t>
            </a:r>
            <a:r>
              <a:rPr lang="ru-RU" altLang="en-US" sz="2000" dirty="0"/>
              <a:t>)</a:t>
            </a:r>
          </a:p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Определение языка с помощью исчисления:</a:t>
            </a:r>
          </a:p>
          <a:p>
            <a:pPr marL="347663" indent="-347663">
              <a:lnSpc>
                <a:spcPct val="90000"/>
              </a:lnSpc>
              <a:buFontTx/>
              <a:buNone/>
              <a:defRPr/>
            </a:pPr>
            <a:r>
              <a:rPr lang="ru-RU" altLang="en-US" sz="2400" dirty="0"/>
              <a:t>	В качестве исчисления – формальный механизм (грамматика), правила которого позволяют порождать те и только те цепочки, которые принадлежат языку.</a:t>
            </a:r>
          </a:p>
          <a:p>
            <a:pPr marL="347663" indent="-347663">
              <a:lnSpc>
                <a:spcPct val="90000"/>
              </a:lnSpc>
              <a:defRPr/>
            </a:pPr>
            <a:endParaRPr lang="en-US" altLang="en-US" sz="2600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69231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en-US" sz="1200" dirty="0">
                <a:latin typeface="Arial" panose="020B0604020202020204" pitchFamily="34" charset="0"/>
              </a:rPr>
              <a:t>Слайд заимствован из презентации </a:t>
            </a:r>
            <a:r>
              <a:rPr lang="ru-RU" altLang="en-US" sz="1200" dirty="0" err="1">
                <a:latin typeface="Arial" panose="020B0604020202020204" pitchFamily="34" charset="0"/>
              </a:rPr>
              <a:t>С.Коваля</a:t>
            </a:r>
            <a:r>
              <a:rPr lang="ru-RU" altLang="en-US" sz="1200" dirty="0">
                <a:latin typeface="Arial" panose="020B0604020202020204" pitchFamily="34" charset="0"/>
              </a:rPr>
              <a:t> (</a:t>
            </a:r>
            <a:r>
              <a:rPr lang="en-US" altLang="en-US" sz="1200" dirty="0">
                <a:latin typeface="Arial" panose="020B0604020202020204" pitchFamily="34" charset="0"/>
              </a:rPr>
              <a:t>http://skowal.ru/TeachCompMorph.htm</a:t>
            </a:r>
            <a:r>
              <a:rPr lang="ru-RU" altLang="en-US" sz="1200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29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496070-4D4B-4EBD-9A0C-56B2B5D0ACB6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>
              <a:defRPr/>
            </a:pPr>
            <a:r>
              <a:rPr lang="ru-RU" sz="3600" dirty="0"/>
              <a:t>Формализмы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FSA</a:t>
            </a:r>
            <a:r>
              <a:rPr lang="ru-RU" dirty="0"/>
              <a:t> (конечные автоматы – </a:t>
            </a:r>
            <a:r>
              <a:rPr lang="en-US" dirty="0"/>
              <a:t>Finite State Automata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FST (</a:t>
            </a:r>
            <a:r>
              <a:rPr lang="ru-RU" dirty="0"/>
              <a:t>конечные преобразователи – </a:t>
            </a:r>
            <a:r>
              <a:rPr lang="en-US" dirty="0"/>
              <a:t>Finite State </a:t>
            </a:r>
            <a:r>
              <a:rPr lang="en-US" dirty="0" err="1"/>
              <a:t>Trasducers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ru-RU" dirty="0"/>
              <a:t>Язык регулярных выражений</a:t>
            </a:r>
          </a:p>
          <a:p>
            <a:pPr>
              <a:defRPr/>
            </a:pPr>
            <a:r>
              <a:rPr lang="ru-RU" dirty="0"/>
              <a:t>Порождающая грамматика</a:t>
            </a:r>
          </a:p>
        </p:txBody>
      </p:sp>
      <p:sp>
        <p:nvSpPr>
          <p:cNvPr id="13317" name="Номер слайда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3647B-6ACC-48DC-9E7D-0B4D3444282A}" type="slidenum">
              <a:rPr lang="ru-RU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ru-RU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600" dirty="0"/>
              <a:t>Язык регулярных выражений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ru-RU" sz="2000" dirty="0"/>
          </a:p>
          <a:p>
            <a:pPr lvl="3">
              <a:defRPr/>
            </a:pPr>
            <a:r>
              <a:rPr lang="ru-RU" sz="2800" i="1" dirty="0" err="1"/>
              <a:t>Городо</a:t>
            </a:r>
            <a:r>
              <a:rPr lang="en-US" sz="2800" i="1" dirty="0"/>
              <a:t>?[</a:t>
            </a:r>
            <a:r>
              <a:rPr lang="ru-RU" sz="2800" i="1" dirty="0" err="1"/>
              <a:t>кк</a:t>
            </a:r>
            <a:r>
              <a:rPr lang="en-US" sz="2800" i="1" dirty="0"/>
              <a:t>”]</a:t>
            </a:r>
            <a:r>
              <a:rPr lang="ru-RU" sz="2800" i="1" dirty="0"/>
              <a:t>(</a:t>
            </a:r>
            <a:r>
              <a:rPr lang="en-US" sz="2800" i="1" dirty="0"/>
              <a:t>[</a:t>
            </a:r>
            <a:r>
              <a:rPr lang="ru-RU" sz="2800" i="1" dirty="0" err="1"/>
              <a:t>еауи</a:t>
            </a:r>
            <a:r>
              <a:rPr lang="en-US" sz="2800" i="1" dirty="0"/>
              <a:t>]</a:t>
            </a:r>
            <a:r>
              <a:rPr lang="ru-RU" sz="2800" i="1" dirty="0"/>
              <a:t>/ом/</a:t>
            </a:r>
            <a:r>
              <a:rPr lang="ru-RU" sz="2800" i="1" dirty="0" err="1"/>
              <a:t>ами</a:t>
            </a:r>
            <a:r>
              <a:rPr lang="ru-RU" sz="2800" i="1" dirty="0"/>
              <a:t>/ах)</a:t>
            </a:r>
            <a:r>
              <a:rPr lang="en-US" sz="2800" i="1" dirty="0"/>
              <a:t>?</a:t>
            </a:r>
            <a:endParaRPr lang="en-GB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19125" y="174625"/>
            <a:ext cx="8178800" cy="854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dirty="0"/>
              <a:t>Задачи морфологического анализа. Примеры</a:t>
            </a:r>
            <a:br>
              <a:rPr lang="ru-RU" sz="2800" dirty="0"/>
            </a:br>
            <a:r>
              <a:rPr lang="ru-RU" sz="3600" dirty="0"/>
              <a:t>Пример 1. Информационный поиск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692275" y="227647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84213" y="6092825"/>
            <a:ext cx="81486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en-US" sz="2200">
                <a:latin typeface="Times New Roman" panose="02020603050405020304" pitchFamily="18" charset="0"/>
              </a:rPr>
              <a:t>Достаточно  оставить неизменяемые части словоформ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54025" y="2203450"/>
            <a:ext cx="814387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indent="457200" eaLnBrk="1" hangingPunct="1">
              <a:spcBef>
                <a:spcPct val="50000"/>
              </a:spcBef>
              <a:buClr>
                <a:schemeClr val="accent1">
                  <a:lumMod val="40000"/>
                  <a:lumOff val="60000"/>
                </a:schemeClr>
              </a:buClr>
              <a:buFont typeface="Wingdings" pitchFamily="2" charset="2"/>
              <a:buChar char="Ø"/>
              <a:defRPr/>
            </a:pPr>
            <a:r>
              <a:rPr lang="ru-RU" dirty="0">
                <a:latin typeface="Times New Roman" pitchFamily="18" charset="0"/>
              </a:rPr>
              <a:t>Ответ поисковой системы: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000" i="1" dirty="0"/>
              <a:t> методов кластеризации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новостного потока </a:t>
            </a:r>
            <a:r>
              <a:rPr lang="ru-RU" sz="2000" i="1" dirty="0"/>
              <a:t>© Кондратьев Михаил Е. Санкт-Петербургский Государственный Университет </a:t>
            </a:r>
            <a:r>
              <a:rPr lang="ru-RU" sz="2000" i="1" dirty="0" err="1"/>
              <a:t>Mikhail.Kondratyev@sun.com</a:t>
            </a:r>
            <a:r>
              <a:rPr lang="ru-RU" sz="2000" i="1" dirty="0"/>
              <a:t>. Аннотация В работе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анализируется</a:t>
            </a:r>
            <a:r>
              <a:rPr lang="ru-RU" sz="2000" i="1" dirty="0"/>
              <a:t> ряд алгоритмов кластеризации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новостной</a:t>
            </a:r>
            <a:r>
              <a:rPr lang="ru-RU" sz="2000" i="1" dirty="0">
                <a:solidFill>
                  <a:srgbClr val="FF99FF"/>
                </a:solidFill>
              </a:rPr>
              <a:t> </a:t>
            </a:r>
            <a:r>
              <a:rPr lang="ru-RU" sz="2000" i="1" dirty="0"/>
              <a:t>коллекции и приводится..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sz="2000" i="1" dirty="0"/>
              <a:t>Эффективный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новостных информационных потоков </a:t>
            </a:r>
            <a:r>
              <a:rPr lang="ru-RU" sz="2000" i="1" dirty="0"/>
              <a:t>в Интернет</a:t>
            </a:r>
          </a:p>
          <a:p>
            <a:pPr marL="0" lvl="1" eaLnBrk="1" hangingPunct="1">
              <a:spcBef>
                <a:spcPct val="50000"/>
              </a:spcBef>
              <a:defRPr/>
            </a:pPr>
            <a:r>
              <a:rPr lang="ru-RU" sz="2000" i="1" dirty="0"/>
              <a:t>Программа интернет-трейдинга для работы на FOREX. Включает систему торговли, технический </a:t>
            </a:r>
            <a:r>
              <a:rPr lang="ru-RU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и новостной поток </a:t>
            </a:r>
            <a:r>
              <a:rPr lang="ru-RU" sz="2000" i="1" dirty="0"/>
              <a:t>агентства </a:t>
            </a:r>
            <a:r>
              <a:rPr lang="ru-RU" sz="2000" i="1" dirty="0" err="1"/>
              <a:t>Dow</a:t>
            </a:r>
            <a:r>
              <a:rPr lang="ru-RU" sz="2000" i="1" dirty="0"/>
              <a:t> </a:t>
            </a:r>
            <a:r>
              <a:rPr lang="en-US" sz="2000" i="1" dirty="0" err="1"/>
              <a:t>Jone</a:t>
            </a:r>
            <a:r>
              <a:rPr lang="ru-RU" sz="2000" i="1" dirty="0" err="1"/>
              <a:t>s</a:t>
            </a:r>
            <a:r>
              <a:rPr lang="ru-RU" sz="2000" i="1" dirty="0"/>
              <a:t>.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15913" y="1401763"/>
            <a:ext cx="7704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defRPr/>
            </a:pPr>
            <a:r>
              <a:rPr lang="ru-RU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Запрос:		</a:t>
            </a:r>
            <a:r>
              <a:rPr lang="ru-RU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Анализ новостного потока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3811588" y="5753100"/>
            <a:ext cx="714375" cy="3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13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274638"/>
            <a:ext cx="8785225" cy="9223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2800" dirty="0"/>
              <a:t>Задачи морфологического анализа. Примеры</a:t>
            </a:r>
            <a:br>
              <a:rPr lang="ru-RU" sz="2800" dirty="0"/>
            </a:br>
            <a:r>
              <a:rPr lang="ru-RU" sz="3600" dirty="0"/>
              <a:t>Информационный поиск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/>
              <a:t>Компоненты информационного поиска:</a:t>
            </a:r>
          </a:p>
          <a:p>
            <a:pPr lvl="1">
              <a:defRPr/>
            </a:pPr>
            <a:r>
              <a:rPr lang="ru-RU" sz="2400" dirty="0"/>
              <a:t>Индекс</a:t>
            </a:r>
          </a:p>
          <a:p>
            <a:pPr lvl="1">
              <a:defRPr/>
            </a:pPr>
            <a:r>
              <a:rPr lang="ru-RU" sz="2400" dirty="0"/>
              <a:t>Частота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ru-RU" sz="2400" dirty="0"/>
              <a:t>Задача: разбить разные словоформы по группам - группа должна соответствовать единице поиска 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  <a:r>
              <a:rPr lang="ru-RU" sz="2400" dirty="0"/>
              <a:t>оптимизация</a:t>
            </a:r>
            <a:r>
              <a:rPr lang="en-US" sz="2400" dirty="0"/>
              <a:t>, </a:t>
            </a:r>
            <a:r>
              <a:rPr lang="ru-RU" sz="2400" dirty="0"/>
              <a:t>оптимизации, оптимизациями</a:t>
            </a:r>
            <a:r>
              <a:rPr lang="en-US" sz="2400" dirty="0"/>
              <a:t>, …}</a:t>
            </a:r>
            <a:r>
              <a:rPr lang="ru-RU" sz="2400" dirty="0"/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				-&gt; </a:t>
            </a:r>
            <a:r>
              <a:rPr lang="ru-RU" sz="2400" dirty="0" err="1"/>
              <a:t>оптим</a:t>
            </a:r>
            <a:r>
              <a:rPr lang="ru-RU" sz="2400" dirty="0"/>
              <a:t>  </a:t>
            </a:r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  <a:r>
              <a:rPr lang="ru-RU" sz="2400" dirty="0"/>
              <a:t>пивная</a:t>
            </a:r>
            <a:r>
              <a:rPr lang="en-US" sz="2400" dirty="0"/>
              <a:t>, </a:t>
            </a:r>
            <a:r>
              <a:rPr lang="ru-RU" sz="2400" dirty="0"/>
              <a:t>пивной</a:t>
            </a:r>
            <a:r>
              <a:rPr lang="en-US" sz="2400" dirty="0"/>
              <a:t>, </a:t>
            </a:r>
            <a:r>
              <a:rPr lang="ru-RU" sz="2400" dirty="0"/>
              <a:t>пивными</a:t>
            </a:r>
            <a:r>
              <a:rPr lang="en-US" sz="2400" dirty="0"/>
              <a:t>, …} - </a:t>
            </a:r>
            <a:r>
              <a:rPr lang="ru-RU" sz="2400" dirty="0" err="1"/>
              <a:t>пивн</a:t>
            </a:r>
            <a:endParaRPr lang="ru-RU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но:</a:t>
            </a:r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r>
              <a:rPr lang="en-US" sz="2400" dirty="0"/>
              <a:t>{</a:t>
            </a:r>
            <a:r>
              <a:rPr lang="ru-RU" sz="2400" dirty="0"/>
              <a:t>Волков, волк</a:t>
            </a:r>
            <a:r>
              <a:rPr lang="en-US" sz="2400" dirty="0"/>
              <a:t>} -&gt; </a:t>
            </a:r>
            <a:r>
              <a:rPr lang="ru-RU" sz="2400" dirty="0"/>
              <a:t>волк </a:t>
            </a:r>
            <a:endParaRPr lang="en-US" sz="2400" dirty="0"/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1714500" lvl="4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		</a:t>
            </a:r>
            <a:r>
              <a:rPr lang="ru-RU" sz="2800" dirty="0"/>
              <a:t>нужна </a:t>
            </a:r>
            <a:r>
              <a:rPr lang="ru-RU" sz="2800" dirty="0" err="1"/>
              <a:t>лемматизация</a:t>
            </a:r>
            <a:endParaRPr lang="en-US" sz="2800" dirty="0"/>
          </a:p>
          <a:p>
            <a:pPr marL="1257300" lvl="3" indent="0">
              <a:buFont typeface="Wingdings" panose="05000000000000000000" pitchFamily="2" charset="2"/>
              <a:buNone/>
              <a:defRPr/>
            </a:pPr>
            <a:endParaRPr lang="ru-RU" sz="24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067944" y="5445224"/>
            <a:ext cx="792163" cy="21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38" y="333375"/>
            <a:ext cx="892968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dirty="0"/>
              <a:t>Морфологический анализ. Примеры</a:t>
            </a:r>
            <a:br>
              <a:rPr lang="ru-RU" sz="2800" dirty="0"/>
            </a:br>
            <a:r>
              <a:rPr lang="ru-RU" sz="3600" dirty="0"/>
              <a:t>Пример 2. Извлечение информации из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844675"/>
            <a:ext cx="8518525" cy="4525963"/>
          </a:xfrm>
        </p:spPr>
        <p:txBody>
          <a:bodyPr/>
          <a:lstStyle/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[</a:t>
            </a:r>
            <a:r>
              <a:rPr lang="ru-RU" i="1" dirty="0"/>
              <a:t>адвокат </a:t>
            </a:r>
            <a:r>
              <a:rPr lang="en-US" i="1" dirty="0"/>
              <a:t>[</a:t>
            </a:r>
            <a:r>
              <a:rPr lang="ru-RU" i="1" dirty="0"/>
              <a:t>Петровой Татьяны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PersonId1</a:t>
            </a:r>
            <a:r>
              <a:rPr lang="ru-RU" i="1" dirty="0"/>
              <a:t> Сидоров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PersonId2</a:t>
            </a:r>
            <a:endParaRPr lang="ru-RU" i="1" dirty="0"/>
          </a:p>
          <a:p>
            <a:pPr lvl="1">
              <a:defRPr/>
            </a:pPr>
            <a:r>
              <a:rPr lang="ru-RU" i="1" dirty="0"/>
              <a:t>адвокат, петрова, </a:t>
            </a:r>
            <a:r>
              <a:rPr lang="ru-RU" i="1" dirty="0" err="1"/>
              <a:t>татьяна</a:t>
            </a:r>
            <a:r>
              <a:rPr lang="ru-RU" i="1" dirty="0"/>
              <a:t>, сидоров</a:t>
            </a:r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en-US" i="1" dirty="0"/>
              <a:t>[</a:t>
            </a:r>
            <a:r>
              <a:rPr lang="ru-RU" i="1" dirty="0"/>
              <a:t>адвокат </a:t>
            </a:r>
            <a:r>
              <a:rPr lang="en-US" i="1" dirty="0"/>
              <a:t>[</a:t>
            </a:r>
            <a:r>
              <a:rPr lang="ru-RU" i="1" dirty="0"/>
              <a:t>Петрова Ивана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PersonId1</a:t>
            </a:r>
            <a:r>
              <a:rPr lang="ru-RU" i="1" dirty="0"/>
              <a:t> Сидорова</a:t>
            </a:r>
            <a:r>
              <a:rPr lang="en-US" i="1" dirty="0"/>
              <a:t>]</a:t>
            </a:r>
            <a:r>
              <a:rPr lang="en-US" i="1" baseline="-25000" dirty="0">
                <a:solidFill>
                  <a:srgbClr val="FF0000"/>
                </a:solidFill>
              </a:rPr>
              <a:t>PersonId2</a:t>
            </a:r>
            <a:endParaRPr lang="ru-RU" i="1" dirty="0"/>
          </a:p>
          <a:p>
            <a:pPr lvl="1">
              <a:defRPr/>
            </a:pPr>
            <a:r>
              <a:rPr lang="ru-RU" i="1" dirty="0"/>
              <a:t>адвокат, петрова</a:t>
            </a:r>
            <a:r>
              <a:rPr lang="en-US" i="1" dirty="0"/>
              <a:t>|</a:t>
            </a:r>
            <a:r>
              <a:rPr lang="ru-RU" i="1" dirty="0"/>
              <a:t>петров, </a:t>
            </a:r>
            <a:r>
              <a:rPr lang="ru-RU" i="1" dirty="0" err="1"/>
              <a:t>татьяна</a:t>
            </a:r>
            <a:r>
              <a:rPr lang="ru-RU" i="1" dirty="0"/>
              <a:t>, сидоров</a:t>
            </a:r>
            <a:r>
              <a:rPr lang="en-US" i="1" dirty="0"/>
              <a:t>|</a:t>
            </a:r>
            <a:r>
              <a:rPr lang="ru-RU" i="1" dirty="0"/>
              <a:t>сидорова</a:t>
            </a:r>
          </a:p>
          <a:p>
            <a:pPr>
              <a:defRPr/>
            </a:pPr>
            <a:endParaRPr lang="ru-RU" i="1" dirty="0"/>
          </a:p>
          <a:p>
            <a:pPr>
              <a:defRPr/>
            </a:pPr>
            <a:endParaRPr lang="ru-RU" i="1" dirty="0"/>
          </a:p>
          <a:p>
            <a:pPr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dirty="0" smtClean="0"/>
              <a:t>тут помогут падежи - нужна </a:t>
            </a:r>
            <a:r>
              <a:rPr lang="ru-RU" dirty="0"/>
              <a:t>грамматическая аннотация</a:t>
            </a:r>
          </a:p>
        </p:txBody>
      </p:sp>
      <p:sp>
        <p:nvSpPr>
          <p:cNvPr id="5" name="Стрелка вниз 4"/>
          <p:cNvSpPr/>
          <p:nvPr/>
        </p:nvSpPr>
        <p:spPr>
          <a:xfrm>
            <a:off x="3779912" y="3573016"/>
            <a:ext cx="360363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Основные типы морфологической обработки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нормализация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 err="1"/>
              <a:t>частеречная</a:t>
            </a:r>
            <a:r>
              <a:rPr lang="ru-RU" dirty="0"/>
              <a:t> разметка (лексико-грамматическая аннотация, </a:t>
            </a:r>
            <a:r>
              <a:rPr lang="en-US" dirty="0" err="1"/>
              <a:t>pos</a:t>
            </a:r>
            <a:r>
              <a:rPr lang="ru-RU" dirty="0"/>
              <a:t>-</a:t>
            </a:r>
            <a:r>
              <a:rPr lang="en-US" dirty="0"/>
              <a:t>tagging</a:t>
            </a:r>
            <a:r>
              <a:rPr lang="ru-RU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 err="1"/>
              <a:t>дизамбигуация</a:t>
            </a:r>
            <a:r>
              <a:rPr lang="ru-RU" dirty="0"/>
              <a:t> (</a:t>
            </a:r>
            <a:r>
              <a:rPr lang="en-US" dirty="0" err="1"/>
              <a:t>pos</a:t>
            </a:r>
            <a:r>
              <a:rPr lang="en-US" dirty="0"/>
              <a:t>-tagging</a:t>
            </a:r>
            <a:r>
              <a:rPr lang="ru-RU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морфологический анализ </a:t>
            </a:r>
            <a:r>
              <a:rPr lang="en-US" dirty="0"/>
              <a:t>(morphological parsing)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ru-RU" dirty="0"/>
              <a:t>анализ незнакомых слов (предсказание для незнакомых слов)</a:t>
            </a: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92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Нормализация</a:t>
            </a:r>
            <a:endParaRPr lang="en-GB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31800" y="1844674"/>
            <a:ext cx="8229600" cy="460866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словоформ – приведение разных словоформ  к одной общей 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форме.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bg1">
                  <a:lumMod val="20000"/>
                  <a:lumOff val="80000"/>
                </a:schemeClr>
              </a:buClr>
              <a:defRPr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два типа нормализации:</a:t>
            </a:r>
            <a:endParaRPr lang="ru-RU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сведение различных словоформ к исходной (словарной) 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форме (к лемме), например, для существительного </a:t>
            </a:r>
            <a:r>
              <a:rPr lang="ru-RU" sz="2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Ивана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именительный падеж единственного числа </a:t>
            </a:r>
            <a:r>
              <a:rPr lang="ru-RU" sz="260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42938" lvl="1" indent="-342900">
              <a:lnSpc>
                <a:spcPct val="120000"/>
              </a:lnSpc>
              <a:spcBef>
                <a:spcPts val="600"/>
              </a:spcBef>
              <a:defRPr/>
            </a:pPr>
            <a:r>
              <a:rPr lang="ru-RU" sz="2600" b="1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стемминг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стемирование</a:t>
            </a:r>
            <a:r>
              <a:rPr lang="en-US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приведение разных словоформ к одной </a:t>
            </a:r>
            <a:r>
              <a:rPr lang="ru-RU" sz="2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(не обязательно совпадает с корнем), например:</a:t>
            </a:r>
          </a:p>
          <a:p>
            <a:pPr marL="300038" lvl="1" indent="0">
              <a:buNone/>
              <a:defRPr/>
            </a:pPr>
            <a:r>
              <a:rPr lang="ru-RU" sz="2600" i="1" dirty="0" smtClean="0"/>
              <a:t>вали	-</a:t>
            </a:r>
            <a:r>
              <a:rPr lang="en-US" sz="2600" i="1" dirty="0" smtClean="0"/>
              <a:t>&gt; </a:t>
            </a:r>
            <a:r>
              <a:rPr lang="ru-RU" sz="2600" i="1" dirty="0" smtClean="0"/>
              <a:t>вал</a:t>
            </a:r>
            <a:r>
              <a:rPr lang="ru-RU" sz="2600" i="1" dirty="0"/>
              <a:t/>
            </a:r>
            <a:br>
              <a:rPr lang="ru-RU" sz="2600" i="1" dirty="0"/>
            </a:br>
            <a:r>
              <a:rPr lang="ru-RU" sz="2600" i="1" dirty="0" smtClean="0"/>
              <a:t>валил</a:t>
            </a:r>
            <a:r>
              <a:rPr lang="ru-RU" sz="2600" i="1" dirty="0"/>
              <a:t>	-</a:t>
            </a:r>
            <a:r>
              <a:rPr lang="en-US" sz="2600" i="1" dirty="0"/>
              <a:t>&gt; </a:t>
            </a:r>
            <a:r>
              <a:rPr lang="ru-RU" sz="2600" i="1" dirty="0"/>
              <a:t>вал</a:t>
            </a:r>
            <a:br>
              <a:rPr lang="ru-RU" sz="2600" i="1" dirty="0"/>
            </a:br>
            <a:r>
              <a:rPr lang="ru-RU" sz="2600" i="1" dirty="0" smtClean="0"/>
              <a:t>валился</a:t>
            </a:r>
            <a:r>
              <a:rPr lang="ru-RU" sz="2600" i="1" dirty="0"/>
              <a:t>	-</a:t>
            </a:r>
            <a:r>
              <a:rPr lang="en-US" sz="2600" i="1" dirty="0"/>
              <a:t>&gt; </a:t>
            </a:r>
            <a:r>
              <a:rPr lang="ru-RU" sz="2600" i="1" dirty="0"/>
              <a:t>вал</a:t>
            </a:r>
            <a:br>
              <a:rPr lang="ru-RU" sz="2600" i="1" dirty="0"/>
            </a:br>
            <a:r>
              <a:rPr lang="ru-RU" sz="2600" i="1" dirty="0" smtClean="0"/>
              <a:t>валится</a:t>
            </a:r>
            <a:r>
              <a:rPr lang="ru-RU" sz="2600" i="1" dirty="0"/>
              <a:t>	-</a:t>
            </a:r>
            <a:r>
              <a:rPr lang="en-US" sz="2600" i="1" dirty="0"/>
              <a:t>&gt; </a:t>
            </a:r>
            <a:r>
              <a:rPr lang="ru-RU" sz="2600" i="1" dirty="0"/>
              <a:t>вал</a:t>
            </a:r>
            <a:br>
              <a:rPr lang="ru-RU" sz="2600" i="1" dirty="0"/>
            </a:br>
            <a:r>
              <a:rPr lang="ru-RU" sz="2600" i="1" dirty="0" smtClean="0"/>
              <a:t>валов</a:t>
            </a:r>
            <a:r>
              <a:rPr lang="ru-RU" sz="2600" i="1" dirty="0"/>
              <a:t>	-</a:t>
            </a:r>
            <a:r>
              <a:rPr lang="en-US" sz="2600" i="1" dirty="0"/>
              <a:t>&gt; </a:t>
            </a:r>
            <a:r>
              <a:rPr lang="ru-RU" sz="2600" i="1" dirty="0" smtClean="0"/>
              <a:t>вал</a:t>
            </a:r>
          </a:p>
          <a:p>
            <a:pPr marL="300038" lvl="1" indent="0">
              <a:buNone/>
              <a:defRPr/>
            </a:pPr>
            <a:endParaRPr lang="ru-RU" sz="26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lvl="1" indent="0">
              <a:buNone/>
              <a:defRPr/>
            </a:pP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см.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более подробное описание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ru-RU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GB" sz="2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40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600" dirty="0"/>
              <a:t>Основные типы морфологической обработки</a:t>
            </a:r>
            <a:endParaRPr lang="en-GB" sz="36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72113"/>
          </a:xfrm>
        </p:spPr>
        <p:txBody>
          <a:bodyPr>
            <a:normAutofit/>
          </a:bodyPr>
          <a:lstStyle/>
          <a:p>
            <a:pPr marL="982663" lvl="2">
              <a:spcAft>
                <a:spcPts val="600"/>
              </a:spcAft>
            </a:pPr>
            <a:r>
              <a:rPr lang="ru-RU" dirty="0" err="1" smtClean="0">
                <a:hlinkClick r:id="rId3"/>
              </a:rPr>
              <a:t>Стеммер</a:t>
            </a:r>
            <a:r>
              <a:rPr lang="ru-RU" dirty="0" smtClean="0">
                <a:hlinkClick r:id="rId3"/>
              </a:rPr>
              <a:t> </a:t>
            </a:r>
            <a:r>
              <a:rPr lang="ru-RU" dirty="0">
                <a:hlinkClick r:id="rId3"/>
              </a:rPr>
              <a:t>Портера</a:t>
            </a:r>
            <a:r>
              <a:rPr lang="ru-RU" b="1" dirty="0"/>
              <a:t> — </a:t>
            </a:r>
            <a:r>
              <a:rPr lang="ru-RU" dirty="0"/>
              <a:t>алгоритм нахождения основы слова для заданного исходного слова (</a:t>
            </a:r>
            <a:r>
              <a:rPr lang="ru-RU" dirty="0" err="1"/>
              <a:t>опубл</a:t>
            </a:r>
            <a:r>
              <a:rPr lang="ru-RU" dirty="0"/>
              <a:t>. Мартином Портером). Алгоритм не использует баз основ слов, а работает, последовательно применяя ряд правил отсечения окончаний и </a:t>
            </a:r>
            <a:r>
              <a:rPr lang="ru-RU" dirty="0" smtClean="0"/>
              <a:t>суффиксов</a:t>
            </a:r>
            <a:r>
              <a:rPr lang="ru-RU" dirty="0"/>
              <a:t>. См. также проект «</a:t>
            </a:r>
            <a:r>
              <a:rPr lang="en-US" dirty="0"/>
              <a:t>Snowball</a:t>
            </a:r>
            <a:r>
              <a:rPr lang="en-US" dirty="0" smtClean="0"/>
              <a:t>»</a:t>
            </a:r>
            <a:endParaRPr lang="ru-RU" dirty="0" smtClean="0"/>
          </a:p>
          <a:p>
            <a:pPr marL="982663" lvl="2">
              <a:spcAft>
                <a:spcPts val="600"/>
              </a:spcAft>
            </a:pPr>
            <a:r>
              <a:rPr lang="ru-RU" alt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правил</a:t>
            </a:r>
          </a:p>
          <a:p>
            <a:pPr marL="342900" lvl="1" indent="0">
              <a:buNone/>
            </a:pPr>
            <a:r>
              <a:rPr lang="ru-RU" dirty="0"/>
              <a:t>Усечение </a:t>
            </a:r>
            <a:r>
              <a:rPr lang="ru-RU" dirty="0" smtClean="0"/>
              <a:t>окончаний: </a:t>
            </a:r>
            <a:r>
              <a:rPr lang="en-US" dirty="0" smtClean="0"/>
              <a:t>Suffix-stripping </a:t>
            </a:r>
            <a:r>
              <a:rPr lang="en-US" dirty="0"/>
              <a:t>algorithms</a:t>
            </a:r>
          </a:p>
          <a:p>
            <a:pPr marL="800100" lvl="1" indent="-457200">
              <a:buFont typeface="+mj-lt"/>
              <a:buAutoNum type="arabicParenR"/>
            </a:pPr>
            <a:r>
              <a:rPr lang="ru-RU" dirty="0"/>
              <a:t>Есть небольшой набор правил, например</a:t>
            </a:r>
          </a:p>
          <a:p>
            <a:pPr marL="800100" lvl="1" indent="-457200">
              <a:buFont typeface="+mj-lt"/>
              <a:buAutoNum type="arabicParenR"/>
            </a:pPr>
            <a:r>
              <a:rPr lang="en-US" dirty="0"/>
              <a:t>if the word ends in '</a:t>
            </a:r>
            <a:r>
              <a:rPr lang="en-US" dirty="0" err="1"/>
              <a:t>ed</a:t>
            </a:r>
            <a:r>
              <a:rPr lang="en-US" dirty="0"/>
              <a:t>', remove the '</a:t>
            </a:r>
            <a:r>
              <a:rPr lang="en-US" dirty="0" err="1"/>
              <a:t>ed</a:t>
            </a:r>
            <a:r>
              <a:rPr lang="en-US" dirty="0"/>
              <a:t>'</a:t>
            </a:r>
          </a:p>
          <a:p>
            <a:pPr marL="800100" lvl="1" indent="-457200">
              <a:buFont typeface="+mj-lt"/>
              <a:buAutoNum type="arabicParenR"/>
            </a:pPr>
            <a:r>
              <a:rPr lang="en-US" dirty="0"/>
              <a:t>if the word ends in '</a:t>
            </a:r>
            <a:r>
              <a:rPr lang="en-US" dirty="0" err="1"/>
              <a:t>ing</a:t>
            </a:r>
            <a:r>
              <a:rPr lang="en-US" dirty="0"/>
              <a:t>', remove the '</a:t>
            </a:r>
            <a:r>
              <a:rPr lang="en-US" dirty="0" err="1"/>
              <a:t>ing</a:t>
            </a:r>
            <a:r>
              <a:rPr lang="en-US" dirty="0"/>
              <a:t>'</a:t>
            </a:r>
          </a:p>
          <a:p>
            <a:pPr marL="800100" lvl="1" indent="-457200">
              <a:buFont typeface="+mj-lt"/>
              <a:buAutoNum type="arabicParenR"/>
            </a:pPr>
            <a:r>
              <a:rPr lang="en-US" dirty="0"/>
              <a:t>if the word ends in '</a:t>
            </a:r>
            <a:r>
              <a:rPr lang="en-US" dirty="0" err="1"/>
              <a:t>ly</a:t>
            </a:r>
            <a:r>
              <a:rPr lang="en-US" dirty="0"/>
              <a:t>', remove the '</a:t>
            </a:r>
            <a:r>
              <a:rPr lang="en-US" dirty="0" err="1"/>
              <a:t>ly</a:t>
            </a:r>
            <a:r>
              <a:rPr lang="en-US" dirty="0"/>
              <a:t>'</a:t>
            </a:r>
          </a:p>
          <a:p>
            <a:pPr marL="982663" lvl="2">
              <a:spcAft>
                <a:spcPts val="600"/>
              </a:spcAft>
            </a:pPr>
            <a:r>
              <a:rPr lang="ru-RU" dirty="0" smtClean="0"/>
              <a:t>«Данный </a:t>
            </a:r>
            <a:r>
              <a:rPr lang="ru-RU" dirty="0"/>
              <a:t>алгоритм часто обрезает слово больше необходимого, что затрудняет получение правильной основы слова, например </a:t>
            </a:r>
            <a:r>
              <a:rPr lang="ru-RU" dirty="0" err="1"/>
              <a:t>кровать→крова</a:t>
            </a:r>
            <a:r>
              <a:rPr lang="ru-RU" dirty="0"/>
              <a:t> (при этом реально неизменяемая часть — </a:t>
            </a:r>
            <a:r>
              <a:rPr lang="ru-RU" dirty="0" err="1"/>
              <a:t>кроват</a:t>
            </a:r>
            <a:r>
              <a:rPr lang="ru-RU" dirty="0"/>
              <a:t>, но </a:t>
            </a:r>
            <a:r>
              <a:rPr lang="ru-RU" dirty="0" err="1"/>
              <a:t>стеммер</a:t>
            </a:r>
            <a:r>
              <a:rPr lang="ru-RU" dirty="0"/>
              <a:t> выбирает для удаления наиболее длинную морфему). Также </a:t>
            </a:r>
            <a:r>
              <a:rPr lang="ru-RU" dirty="0" err="1"/>
              <a:t>стеммер</a:t>
            </a:r>
            <a:r>
              <a:rPr lang="ru-RU" dirty="0"/>
              <a:t> Портера не справляется со всевозможными изменениями корня слова (например, выпадающие и беглые гласные</a:t>
            </a:r>
            <a:r>
              <a:rPr lang="ru-RU" dirty="0" smtClean="0"/>
              <a:t>).» </a:t>
            </a:r>
            <a:r>
              <a:rPr lang="en-US" sz="1900" dirty="0">
                <a:hlinkClick r:id="rId4"/>
              </a:rPr>
              <a:t>http://xlench.bget.ru/doku.php/p/common/stemming</a:t>
            </a:r>
            <a:endParaRPr lang="ru-RU" altLang="en-US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lvl="2">
              <a:spcAft>
                <a:spcPts val="600"/>
              </a:spcAft>
            </a:pPr>
            <a:endParaRPr lang="ru-RU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663" lvl="2">
              <a:spcAft>
                <a:spcPts val="600"/>
              </a:spcAft>
            </a:pPr>
            <a:endParaRPr lang="en-GB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52475"/>
      </p:ext>
    </p:extLst>
  </p:cSld>
  <p:clrMapOvr>
    <a:masterClrMapping/>
  </p:clrMapOvr>
</p:sld>
</file>

<file path=ppt/theme/theme1.xml><?xml version="1.0" encoding="utf-8"?>
<a:theme xmlns:a="http://schemas.openxmlformats.org/drawingml/2006/main" name="CL_Mag2_1L_Vved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_Mag2_1L_Vved.potx" id="{8B8EA3D8-1D8C-4F3B-BC98-2C9506701145}" vid="{92220441-6B05-4B78-9A07-D5CEFF033E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1864</Words>
  <Application>Microsoft Office PowerPoint</Application>
  <PresentationFormat>On-screen Show (4:3)</PresentationFormat>
  <Paragraphs>397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宋体</vt:lpstr>
      <vt:lpstr>Arial</vt:lpstr>
      <vt:lpstr>Calibri</vt:lpstr>
      <vt:lpstr>Calibri Light</vt:lpstr>
      <vt:lpstr>Courier New</vt:lpstr>
      <vt:lpstr>Garamond</vt:lpstr>
      <vt:lpstr>Palatino Linotype</vt:lpstr>
      <vt:lpstr>Symbol</vt:lpstr>
      <vt:lpstr>Times New Roman</vt:lpstr>
      <vt:lpstr>Wingdings</vt:lpstr>
      <vt:lpstr>CL_Mag2_1L_Vved</vt:lpstr>
      <vt:lpstr>PowerPoint Presentation</vt:lpstr>
      <vt:lpstr>Автоматический морфологический анализ</vt:lpstr>
      <vt:lpstr>Морфологический анализ Введение</vt:lpstr>
      <vt:lpstr>Задачи морфологического анализа. Примеры Пример 1. Информационный поиск</vt:lpstr>
      <vt:lpstr>Задачи морфологического анализа. Примеры Информационный поиск</vt:lpstr>
      <vt:lpstr>Морфологический анализ. Примеры Пример 2. Извлечение информации из текста</vt:lpstr>
      <vt:lpstr>Основные типы морфологической обработки</vt:lpstr>
      <vt:lpstr>Основные типы морфологической обработки Нормализация</vt:lpstr>
      <vt:lpstr>Основные типы морфологической обработки</vt:lpstr>
      <vt:lpstr>Основные типы морфологической обработки Нормализация</vt:lpstr>
      <vt:lpstr>Основные типы морфологической обработки Лемматизация + нормализация</vt:lpstr>
      <vt:lpstr>Основные типы морфологической обработки Лексико-грамматическая аннотация</vt:lpstr>
      <vt:lpstr>Основные типы морфологической обработки Морфологическая аннотация</vt:lpstr>
      <vt:lpstr>Основные типы морфологической обработки Морфологический анализ (парсинг)</vt:lpstr>
      <vt:lpstr>Основные типы морфологической обработки Морфологический анализ (парсинг)</vt:lpstr>
      <vt:lpstr>Основные типы морфологической обработки Предсказание незнакомых слов</vt:lpstr>
      <vt:lpstr>Соревнование: морфологический анализ малоресурсных языков </vt:lpstr>
      <vt:lpstr>ОСНОВНЫЕ СПОСОБЫ ПРЕДСТАВЛЕНИЯ МОРФОЛОГИЧЕСКИХ ДАННЫХ</vt:lpstr>
      <vt:lpstr>PowerPoint Presentation</vt:lpstr>
      <vt:lpstr>ОСНОВНЫЕ СПОСОБЫ ПРЕДСТАВЛЕНИЯ МОРФОЛОГИЧЕСКИХ ДАННЫХ</vt:lpstr>
      <vt:lpstr>Морфологическая обработка. Итог</vt:lpstr>
      <vt:lpstr>План</vt:lpstr>
      <vt:lpstr>Лингвистические данные. Сложности</vt:lpstr>
      <vt:lpstr>Лингвистические данные. Сложности</vt:lpstr>
      <vt:lpstr>Лингвистические данные. Сложности</vt:lpstr>
      <vt:lpstr>Лингвистические данные. Сложности</vt:lpstr>
      <vt:lpstr>Данные:  словоизменении vs. словообразование</vt:lpstr>
      <vt:lpstr>Лингвистические данные</vt:lpstr>
      <vt:lpstr>Автоматический морфологический анализ</vt:lpstr>
      <vt:lpstr>Основные методы</vt:lpstr>
      <vt:lpstr>Формальные модели</vt:lpstr>
      <vt:lpstr>ПОНЯТИЕ ФОРМАЛЬНОГО ЯЗЫКА</vt:lpstr>
      <vt:lpstr>ЗАДАЧА ОПРЕДЕЛЕНИЯ ЯЗЫКА</vt:lpstr>
      <vt:lpstr>Перечисление</vt:lpstr>
      <vt:lpstr>АКСИОМАТИЧЕСКОЕ ОПРЕДЕЛЕНИЕ ЯЗЫКА</vt:lpstr>
      <vt:lpstr>ОПРЕДЕЛЕНИЕ ЯЗЫКА: РАЗРЕШАЮЩИЕ АЛГОРИТМЫ И ИСЧИСЛЕНИЯ</vt:lpstr>
      <vt:lpstr>Формализмы</vt:lpstr>
      <vt:lpstr>Язык регулярных выражений</vt:lpstr>
    </vt:vector>
  </TitlesOfParts>
  <Company>MSU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S.T.</dc:creator>
  <cp:lastModifiedBy>Дмитрий Горшков</cp:lastModifiedBy>
  <cp:revision>264</cp:revision>
  <dcterms:created xsi:type="dcterms:W3CDTF">2007-03-02T12:18:48Z</dcterms:created>
  <dcterms:modified xsi:type="dcterms:W3CDTF">2019-11-29T21:56:05Z</dcterms:modified>
</cp:coreProperties>
</file>