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6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8" r:id="rId16"/>
    <p:sldId id="278" r:id="rId17"/>
    <p:sldId id="27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E19F6-8DD1-4DFB-97B4-388315B0CEB0}">
  <a:tblStyle styleId="{84AE19F6-8DD1-4DFB-97B4-388315B0CE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498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92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53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09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95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13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7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63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8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7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67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1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43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3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F55D-C308-4130-B770-0445F679A6D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977F-AF35-46C0-8DFA-1B5962995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protecte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books.org/wiki/%D0%A0%D0%B5%D0%B3%D1%83%D0%BB%D1%8F%D1%80%D0%BD%D1%8B%D0%B5_%D0%B2%D1%8B%D1%80%D0%B0%D0%B6%D0%B5%D0%BD%D0%B8%D1%8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Краткое введение</a:t>
            </a:r>
            <a:b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Регулярные выражения</a:t>
            </a:r>
            <a:b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30529" y="2192"/>
            <a:ext cx="9174529" cy="7030560"/>
            <a:chOff x="-30529" y="2192"/>
            <a:chExt cx="9174529" cy="703056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-30529" y="2192"/>
              <a:ext cx="9152860" cy="1200134"/>
              <a:chOff x="-48589" y="144852"/>
              <a:chExt cx="9152860" cy="1200134"/>
            </a:xfrm>
          </p:grpSpPr>
          <p:pic>
            <p:nvPicPr>
              <p:cNvPr id="1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8589" y="144852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-44159" y="1315740"/>
                <a:ext cx="9144000" cy="29246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5622592" y="4509121"/>
              <a:ext cx="570739" cy="5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Группа 6"/>
            <p:cNvGrpSpPr/>
            <p:nvPr/>
          </p:nvGrpSpPr>
          <p:grpSpPr>
            <a:xfrm>
              <a:off x="-30529" y="6595622"/>
              <a:ext cx="9174529" cy="437130"/>
              <a:chOff x="-36512" y="6439990"/>
              <a:chExt cx="9220438" cy="437130"/>
            </a:xfrm>
          </p:grpSpPr>
          <p:pic>
            <p:nvPicPr>
              <p:cNvPr id="8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10282" y="6444932"/>
                <a:ext cx="9194208" cy="432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 fontScale="92500"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970856"/>
            <a:ext cx="777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699" y="1740878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3</a:t>
            </a:r>
          </a:p>
          <a:p>
            <a:pPr marL="457200" indent="-457200"/>
            <a:r>
              <a:rPr lang="ru-RU" sz="2400" dirty="0" smtClean="0"/>
              <a:t>Найти числа, разделенные точкой: два разряда до точки, два разряда после точки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457200" indent="-457200"/>
            <a:r>
              <a:rPr lang="ru-RU" sz="2400" dirty="0"/>
              <a:t>	</a:t>
            </a:r>
            <a:r>
              <a:rPr lang="en-US" sz="2400" dirty="0" smtClean="0"/>
              <a:t>(</a:t>
            </a:r>
            <a:r>
              <a:rPr lang="ru-RU" sz="2400" dirty="0" smtClean="0"/>
              <a:t>например, </a:t>
            </a:r>
            <a:r>
              <a:rPr lang="ru-RU" sz="2400" b="1" i="1" dirty="0">
                <a:solidFill>
                  <a:srgbClr val="C00000"/>
                </a:solidFill>
              </a:rPr>
              <a:t>14.51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457200" indent="-457200"/>
            <a:r>
              <a:rPr lang="en-US" sz="3200" b="1" dirty="0" smtClean="0">
                <a:solidFill>
                  <a:schemeClr val="tx1"/>
                </a:solidFill>
              </a:rPr>
              <a:t>“[</a:t>
            </a:r>
            <a:r>
              <a:rPr lang="en-US" sz="3200" b="1" dirty="0">
                <a:solidFill>
                  <a:schemeClr val="tx1"/>
                </a:solidFill>
              </a:rPr>
              <a:t>0-9][0-9].[0-9][0-9</a:t>
            </a:r>
            <a:r>
              <a:rPr lang="en-US" sz="3200" b="1" dirty="0" smtClean="0">
                <a:solidFill>
                  <a:schemeClr val="tx1"/>
                </a:solidFill>
              </a:rPr>
              <a:t>]”</a:t>
            </a:r>
            <a:endParaRPr lang="ru-RU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ru-RU" sz="2400" dirty="0"/>
              <a:t>Нашлось в том числе и 37413</a:t>
            </a:r>
          </a:p>
          <a:p>
            <a:pPr marL="457200" indent="-457200"/>
            <a:endParaRPr lang="ru-RU" sz="2400" dirty="0" smtClean="0"/>
          </a:p>
          <a:p>
            <a:pPr marL="457200" indent="-457200"/>
            <a:r>
              <a:rPr lang="ru-RU" sz="2400" dirty="0" smtClean="0"/>
              <a:t>Ответ: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“[0-9][0-9]</a:t>
            </a:r>
            <a:r>
              <a:rPr lang="ru-RU" sz="3600" b="1" dirty="0" smtClean="0">
                <a:solidFill>
                  <a:schemeClr val="tx1"/>
                </a:solidFill>
              </a:rPr>
              <a:t>\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  <a:r>
              <a:rPr lang="en-US" sz="3200" b="1" dirty="0" smtClean="0">
                <a:solidFill>
                  <a:schemeClr val="tx1"/>
                </a:solidFill>
              </a:rPr>
              <a:t>[0-9][0-9]”</a:t>
            </a:r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8" name="Группа 14"/>
          <p:cNvGrpSpPr/>
          <p:nvPr/>
        </p:nvGrpSpPr>
        <p:grpSpPr>
          <a:xfrm>
            <a:off x="863702" y="3822939"/>
            <a:ext cx="4680520" cy="648072"/>
            <a:chOff x="4139952" y="3068960"/>
            <a:chExt cx="4608512" cy="100811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068960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211960" y="3140968"/>
              <a:ext cx="4536504" cy="864096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Квантификация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75800"/>
            <a:ext cx="375476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Справка: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более раз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+ - 1 или более 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0 или 1 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менее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не более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или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() – группа символов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124744"/>
            <a:ext cx="7108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CQP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notation of regular expressions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165304"/>
            <a:ext cx="782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1412777"/>
            <a:ext cx="51125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4. Найти числа все междометия типа </a:t>
            </a:r>
            <a:r>
              <a:rPr lang="en-US" sz="2400" b="1" i="1" dirty="0" err="1">
                <a:solidFill>
                  <a:srgbClr val="C00000"/>
                </a:solidFill>
              </a:rPr>
              <a:t>hm</a:t>
            </a:r>
            <a:r>
              <a:rPr lang="ru-RU" sz="2400" dirty="0" smtClean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hmm</a:t>
            </a:r>
            <a:r>
              <a:rPr lang="en-US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т.п.:</a:t>
            </a:r>
          </a:p>
          <a:p>
            <a:pPr marL="457200" indent="-457200"/>
            <a:r>
              <a:rPr lang="en-US" sz="3200" b="1" dirty="0" smtClean="0">
                <a:solidFill>
                  <a:schemeClr val="tx1"/>
                </a:solidFill>
              </a:rPr>
              <a:t>“[</a:t>
            </a:r>
            <a:r>
              <a:rPr lang="en-US" sz="3200" b="1" dirty="0" err="1">
                <a:solidFill>
                  <a:schemeClr val="tx1"/>
                </a:solidFill>
              </a:rPr>
              <a:t>Hh</a:t>
            </a:r>
            <a:r>
              <a:rPr lang="en-US" sz="3200" b="1" dirty="0">
                <a:solidFill>
                  <a:schemeClr val="tx1"/>
                </a:solidFill>
              </a:rPr>
              <a:t>]mm</a:t>
            </a:r>
            <a:r>
              <a:rPr lang="en-US" sz="3200" b="1" dirty="0" smtClean="0">
                <a:solidFill>
                  <a:schemeClr val="tx1"/>
                </a:solidFill>
              </a:rPr>
              <a:t>*”</a:t>
            </a:r>
            <a:endParaRPr lang="en-US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3200" b="1" dirty="0" smtClean="0">
                <a:solidFill>
                  <a:schemeClr val="tx1"/>
                </a:solidFill>
              </a:rPr>
              <a:t>“[</a:t>
            </a:r>
            <a:r>
              <a:rPr lang="en-US" sz="3200" b="1" dirty="0" err="1">
                <a:solidFill>
                  <a:schemeClr val="tx1"/>
                </a:solidFill>
              </a:rPr>
              <a:t>Hh</a:t>
            </a:r>
            <a:r>
              <a:rPr lang="en-US" sz="3200" b="1" dirty="0">
                <a:solidFill>
                  <a:schemeClr val="tx1"/>
                </a:solidFill>
              </a:rPr>
              <a:t>]m</a:t>
            </a:r>
            <a:r>
              <a:rPr lang="en-US" sz="3200" b="1" dirty="0" smtClean="0">
                <a:solidFill>
                  <a:schemeClr val="tx1"/>
                </a:solidFill>
              </a:rPr>
              <a:t>+”</a:t>
            </a:r>
            <a:endParaRPr lang="ru-RU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5. Найти прилагательное </a:t>
            </a:r>
            <a:r>
              <a:rPr lang="en-US" sz="2400" b="1" i="1" dirty="0" err="1">
                <a:solidFill>
                  <a:srgbClr val="C00000"/>
                </a:solidFill>
              </a:rPr>
              <a:t>colour</a:t>
            </a:r>
            <a:r>
              <a:rPr lang="en-US" sz="2400" dirty="0" smtClean="0"/>
              <a:t> </a:t>
            </a:r>
            <a:r>
              <a:rPr lang="ru-RU" sz="2400" dirty="0" smtClean="0"/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британский и американский вариант написания</a:t>
            </a:r>
          </a:p>
          <a:p>
            <a:pPr marL="457200" indent="-457200"/>
            <a:r>
              <a:rPr lang="ru-RU" sz="2400" dirty="0"/>
              <a:t>	</a:t>
            </a:r>
            <a:r>
              <a:rPr lang="en-US" sz="3200" b="1" dirty="0">
                <a:solidFill>
                  <a:schemeClr val="tx1"/>
                </a:solidFill>
              </a:rPr>
              <a:t>“</a:t>
            </a:r>
            <a:r>
              <a:rPr lang="en-US" sz="3200" b="1" dirty="0" err="1">
                <a:solidFill>
                  <a:schemeClr val="tx1"/>
                </a:solidFill>
              </a:rPr>
              <a:t>colou?r</a:t>
            </a:r>
            <a:r>
              <a:rPr lang="en-US" sz="3200" b="1" dirty="0">
                <a:solidFill>
                  <a:schemeClr val="tx1"/>
                </a:solidFill>
              </a:rPr>
              <a:t>”</a:t>
            </a:r>
            <a:endParaRPr lang="ru-RU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Пример 6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Найти все формы глагола </a:t>
            </a:r>
            <a:r>
              <a:rPr lang="en-US" sz="2400" b="1" i="1" dirty="0" smtClean="0">
                <a:solidFill>
                  <a:srgbClr val="C00000"/>
                </a:solidFill>
              </a:rPr>
              <a:t>sing</a:t>
            </a:r>
          </a:p>
          <a:p>
            <a:pPr marL="457200" indent="-457200"/>
            <a:r>
              <a:rPr lang="en-US" sz="3200" b="1" dirty="0">
                <a:solidFill>
                  <a:schemeClr val="tx1"/>
                </a:solidFill>
              </a:rPr>
              <a:t>“s[</a:t>
            </a:r>
            <a:r>
              <a:rPr lang="en-US" sz="3200" b="1" dirty="0" err="1">
                <a:solidFill>
                  <a:schemeClr val="tx1"/>
                </a:solidFill>
              </a:rPr>
              <a:t>iau</a:t>
            </a:r>
            <a:r>
              <a:rPr lang="en-US" sz="3200" b="1" dirty="0">
                <a:solidFill>
                  <a:schemeClr val="tx1"/>
                </a:solidFill>
              </a:rPr>
              <a:t>]</a:t>
            </a:r>
            <a:r>
              <a:rPr lang="en-US" sz="3200" b="1" dirty="0" err="1">
                <a:solidFill>
                  <a:schemeClr val="tx1"/>
                </a:solidFill>
              </a:rPr>
              <a:t>ng</a:t>
            </a:r>
            <a:r>
              <a:rPr lang="en-US" sz="3200" b="1" dirty="0">
                <a:solidFill>
                  <a:schemeClr val="tx1"/>
                </a:solidFill>
              </a:rPr>
              <a:t>(</a:t>
            </a:r>
            <a:r>
              <a:rPr lang="en-US" sz="3200" b="1" dirty="0" err="1">
                <a:solidFill>
                  <a:schemeClr val="tx1"/>
                </a:solidFill>
              </a:rPr>
              <a:t>s|ing</a:t>
            </a:r>
            <a:r>
              <a:rPr lang="en-US" sz="3200" b="1" dirty="0" smtClean="0">
                <a:solidFill>
                  <a:schemeClr val="tx1"/>
                </a:solidFill>
              </a:rPr>
              <a:t>)?”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0337" y="980728"/>
            <a:ext cx="3754760" cy="3581392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Квантификаторы:</a:t>
            </a: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 более раз</a:t>
            </a: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 или более раз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 или 1 раз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n,m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менее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не более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{m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}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5" y="6488668"/>
            <a:ext cx="782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6185" y="980728"/>
            <a:ext cx="4294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любой символ</a:t>
            </a:r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aou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400" dirty="0"/>
              <a:t>– </a:t>
            </a:r>
            <a:r>
              <a:rPr lang="ru-RU" sz="2000" dirty="0"/>
              <a:t>символ из списка</a:t>
            </a:r>
            <a:endParaRPr lang="en-US" sz="20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[a-z] </a:t>
            </a:r>
            <a:r>
              <a:rPr lang="en-US" sz="2400" dirty="0"/>
              <a:t>– </a:t>
            </a:r>
            <a:r>
              <a:rPr lang="ru-RU" sz="2000" dirty="0"/>
              <a:t>диапазон</a:t>
            </a:r>
            <a:r>
              <a:rPr lang="ru-RU" sz="2400" dirty="0"/>
              <a:t> </a:t>
            </a:r>
            <a:r>
              <a:rPr lang="ru-RU" sz="2000" dirty="0"/>
              <a:t>символов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[^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000" dirty="0"/>
              <a:t> </a:t>
            </a:r>
            <a:r>
              <a:rPr lang="ru-RU" sz="2000" dirty="0"/>
              <a:t> любой символ, кроме символов в скобках</a:t>
            </a:r>
          </a:p>
          <a:p>
            <a:pPr>
              <a:buSzPct val="60000"/>
            </a:pP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sz="2400" dirty="0"/>
              <a:t>– </a:t>
            </a:r>
            <a:r>
              <a:rPr lang="ru-RU" sz="2000" dirty="0"/>
              <a:t>основной (не служебный 	символ</a:t>
            </a:r>
            <a:r>
              <a:rPr lang="ru-RU" sz="2000" dirty="0" smtClean="0"/>
              <a:t>)</a:t>
            </a:r>
          </a:p>
          <a:p>
            <a:pPr>
              <a:buSzPct val="60000"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431336"/>
            <a:ext cx="84249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квантификаторы применяются к символу или к группе символов в (), за которыми следует</a:t>
            </a:r>
          </a:p>
          <a:p>
            <a:pPr marL="457200" indent="-4572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6. Найти все формы глагола </a:t>
            </a:r>
            <a:r>
              <a:rPr lang="en-US" b="1" i="1" dirty="0">
                <a:solidFill>
                  <a:srgbClr val="C00000"/>
                </a:solidFill>
              </a:rPr>
              <a:t>sing</a:t>
            </a:r>
          </a:p>
          <a:p>
            <a:pPr marL="457200" indent="-457200"/>
            <a:r>
              <a:rPr lang="en-US" sz="2400" b="1" dirty="0">
                <a:solidFill>
                  <a:schemeClr val="tx1"/>
                </a:solidFill>
              </a:rPr>
              <a:t>"s[</a:t>
            </a:r>
            <a:r>
              <a:rPr lang="en-US" sz="2400" b="1" dirty="0" err="1">
                <a:solidFill>
                  <a:schemeClr val="tx1"/>
                </a:solidFill>
              </a:rPr>
              <a:t>iau</a:t>
            </a:r>
            <a:r>
              <a:rPr lang="en-US" sz="2400" b="1" dirty="0">
                <a:solidFill>
                  <a:schemeClr val="tx1"/>
                </a:solidFill>
              </a:rPr>
              <a:t>]ng(</a:t>
            </a:r>
            <a:r>
              <a:rPr lang="en-US" sz="2400" b="1" dirty="0" err="1">
                <a:solidFill>
                  <a:schemeClr val="tx1"/>
                </a:solidFill>
              </a:rPr>
              <a:t>s|ing</a:t>
            </a:r>
            <a:r>
              <a:rPr lang="en-US" sz="2400" b="1" dirty="0" smtClean="0">
                <a:solidFill>
                  <a:schemeClr val="tx1"/>
                </a:solidFill>
              </a:rPr>
              <a:t>)?"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Найти названия, состоящие из 2-х частей типа </a:t>
            </a:r>
            <a:r>
              <a:rPr lang="en-US" b="1" i="1" dirty="0" err="1">
                <a:solidFill>
                  <a:srgbClr val="C00000"/>
                </a:solidFill>
              </a:rPr>
              <a:t>BioMed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rgbClr val="C00000"/>
                </a:solidFill>
              </a:rPr>
              <a:t>Auto</a:t>
            </a:r>
            <a:r>
              <a:rPr lang="en-US" b="1" i="1" dirty="0" err="1" smtClean="0">
                <a:solidFill>
                  <a:srgbClr val="C00000"/>
                </a:solidFill>
              </a:rPr>
              <a:t>Stream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где первая часть из списка: </a:t>
            </a:r>
            <a:r>
              <a:rPr lang="en-US" b="1" i="1" dirty="0">
                <a:solidFill>
                  <a:srgbClr val="C00000"/>
                </a:solidFill>
              </a:rPr>
              <a:t>Med, Bio, Auto, Tele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endParaRPr lang="en-US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en-US" sz="2400" b="1" dirty="0">
                <a:solidFill>
                  <a:schemeClr val="tx1"/>
                </a:solidFill>
              </a:rPr>
              <a:t>"(</a:t>
            </a:r>
            <a:r>
              <a:rPr lang="en-US" sz="2400" b="1" dirty="0" err="1">
                <a:solidFill>
                  <a:schemeClr val="tx1"/>
                </a:solidFill>
              </a:rPr>
              <a:t>Auto|Med|Bio|Tele|Med</a:t>
            </a:r>
            <a:r>
              <a:rPr lang="en-US" sz="2400" b="1" dirty="0">
                <a:solidFill>
                  <a:schemeClr val="tx1"/>
                </a:solidFill>
              </a:rPr>
              <a:t>)[A-Z][a-z]+"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093296"/>
            <a:ext cx="732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NB: </a:t>
            </a:r>
            <a:r>
              <a:rPr lang="ru-RU" dirty="0" smtClean="0"/>
              <a:t>выбираем </a:t>
            </a:r>
            <a:r>
              <a:rPr lang="en-US" dirty="0" smtClean="0"/>
              <a:t>SQP syntax only</a:t>
            </a:r>
            <a:r>
              <a:rPr lang="ru-RU" dirty="0" smtClean="0"/>
              <a:t>, поисковое выражение должно быть в кавычках</a:t>
            </a:r>
            <a:endParaRPr lang="en-GB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ru-RU" dirty="0" smtClean="0"/>
              <a:t>Упражнение:</a:t>
            </a:r>
          </a:p>
          <a:p>
            <a:r>
              <a:rPr lang="ru-RU" dirty="0" smtClean="0"/>
              <a:t>1) найти существительные, оканчивающиеся на -</a:t>
            </a:r>
            <a:r>
              <a:rPr lang="en-US" dirty="0" err="1" smtClean="0"/>
              <a:t>ization</a:t>
            </a:r>
            <a:r>
              <a:rPr lang="en-US" dirty="0" smtClean="0"/>
              <a:t> – </a:t>
            </a:r>
            <a:r>
              <a:rPr lang="ru-RU" dirty="0" smtClean="0"/>
              <a:t>британский и американский вариант написания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ru-RU" dirty="0" smtClean="0"/>
              <a:t>найти все фамилии, начинающиеся на </a:t>
            </a:r>
            <a:r>
              <a:rPr lang="en-US" dirty="0" smtClean="0"/>
              <a:t>Mac </a:t>
            </a:r>
            <a:r>
              <a:rPr lang="ru-RU" dirty="0" smtClean="0"/>
              <a:t>или </a:t>
            </a:r>
            <a:r>
              <a:rPr lang="en-US" dirty="0" smtClean="0"/>
              <a:t>Mc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4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Упражнения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http://corpus.leeds.ac.uk/protected/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все формы глагола </a:t>
            </a:r>
            <a:r>
              <a:rPr lang="en-US" sz="3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</a:t>
            </a:r>
            <a:r>
              <a:rPr lang="ru-RU" sz="3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используя метасимволы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Непечатаемые символы, обозначающие конец строки: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Win-формат: CR+LF \r\n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old-Mac-формат: CR \r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UNIX-формат: LF \n</a:t>
            </a:r>
          </a:p>
        </p:txBody>
      </p:sp>
    </p:spTree>
    <p:extLst>
      <p:ext uri="{BB962C8B-B14F-4D97-AF65-F5344CB8AC3E}">
        <p14:creationId xmlns:p14="http://schemas.microsoft.com/office/powerpoint/2010/main" val="304216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959" dirty="0" smtClean="0"/>
              <a:t>Классы символов</a:t>
            </a:r>
            <a:endParaRPr lang="ru-RU"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\</a:t>
            </a:r>
            <a:r>
              <a:rPr lang="en-US" dirty="0" smtClean="0"/>
              <a:t>d</a:t>
            </a:r>
            <a:r>
              <a:rPr lang="ru-RU" dirty="0" smtClean="0"/>
              <a:t> - цифры</a:t>
            </a:r>
            <a:endParaRPr lang="en-US" dirty="0"/>
          </a:p>
          <a:p>
            <a:pPr lvl="0" indent="-342900">
              <a:spcBef>
                <a:spcPts val="0"/>
              </a:spcBef>
            </a:pPr>
            <a:r>
              <a:rPr lang="en-US" dirty="0"/>
              <a:t>\</a:t>
            </a:r>
            <a:r>
              <a:rPr lang="en-US" dirty="0" smtClean="0"/>
              <a:t>w</a:t>
            </a:r>
            <a:r>
              <a:rPr lang="ru-RU" dirty="0" smtClean="0"/>
              <a:t> – буквы и цифры</a:t>
            </a:r>
            <a:endParaRPr lang="en-US" dirty="0"/>
          </a:p>
          <a:p>
            <a:pPr lvl="0" indent="-342900">
              <a:spcBef>
                <a:spcPts val="0"/>
              </a:spcBef>
            </a:pPr>
            <a:r>
              <a:rPr lang="en-US" dirty="0"/>
              <a:t>\s   </a:t>
            </a:r>
            <a:r>
              <a:rPr lang="ru-RU" dirty="0" smtClean="0"/>
              <a:t>- пробелы, табуляция и перенос строки</a:t>
            </a:r>
          </a:p>
          <a:p>
            <a:pPr lvl="0" indent="-342900">
              <a:spcBef>
                <a:spcPts val="0"/>
              </a:spcBef>
            </a:pPr>
            <a:r>
              <a:rPr lang="en-US" dirty="0" smtClean="0"/>
              <a:t>\t</a:t>
            </a:r>
            <a:r>
              <a:rPr lang="ru-RU" dirty="0" smtClean="0"/>
              <a:t>  - табуляция</a:t>
            </a:r>
          </a:p>
          <a:p>
            <a:pPr lvl="0" indent="-342900">
              <a:spcBef>
                <a:spcPts val="0"/>
              </a:spcBef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Метасимволы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467543" y="1628800"/>
          <a:ext cx="8424950" cy="3364890"/>
        </p:xfrm>
        <a:graphic>
          <a:graphicData uri="http://schemas.openxmlformats.org/drawingml/2006/table">
            <a:tbl>
              <a:tblPr>
                <a:noFill/>
                <a:tableStyleId>{84AE19F6-8DD1-4DFB-97B4-388315B0CEB0}</a:tableStyleId>
              </a:tblPr>
              <a:tblGrid>
                <a:gridCol w="80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^</a:t>
                      </a:r>
                    </a:p>
                  </a:txBody>
                  <a:tcPr marL="24325" marR="24325" marT="12175" marB="121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Соответствует началу текста (или началу любой строки в мультистроковом режиме).</a:t>
                      </a:r>
                    </a:p>
                  </a:txBody>
                  <a:tcPr marL="24325" marR="24325" marT="12175" marB="121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$</a:t>
                      </a:r>
                    </a:p>
                  </a:txBody>
                  <a:tcPr marL="24325" marR="24325" marT="12175" marB="121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Соответствует концу текста (или концу любой строки в мультистроковом режиме).</a:t>
                      </a:r>
                    </a:p>
                  </a:txBody>
                  <a:tcPr marL="24325" marR="24325" marT="12175" marB="121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\(\)</a:t>
                      </a:r>
                    </a:p>
                  </a:txBody>
                  <a:tcPr marL="24325" marR="24325" marT="12175" marB="121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ru-RU" sz="2400"/>
                        <a:t>Объявляет «отмеченное подвыражение», которое может быть использовано позже (см. следующий элемент: \n). «Отмеченное подвыражение» также является «блоком». В отличие от других операторов, этот (в традиционном синтаксисе) требует бэкслеша.</a:t>
                      </a:r>
                    </a:p>
                  </a:txBody>
                  <a:tcPr marL="24325" marR="24325" marT="12175" marB="121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Квантификация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Квантификация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Квантификатор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после символа или группы определяет, сколько раз предшествующее выражение может встречаться.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{m,n} общее выражение, повторений может быть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m до n включительно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{m,} общее выражение,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и более повторений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{,n} общее выражение,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более n повторений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 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Знак вопроса означает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или 1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раз, то же самое, что и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{0,1}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Например, «colou?r» соответствует и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Звёздочка означает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 1 или любое число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 (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{0,}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Например, «go*gle» соответствует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др.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Char char="•"/>
            </a:pP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Плюс означает 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 бы 1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 (</a:t>
            </a:r>
            <a:r>
              <a:rPr lang="ru-RU" sz="22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{1,}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Например, «go+gle» соответствует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т. д. (но не </a:t>
            </a:r>
            <a:r>
              <a:rPr lang="ru-RU" sz="224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ru-RU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Перечисление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Вертикальная черта разделяет допустимые варианты. Например, «gray|grey» соответствует </a:t>
            </a:r>
            <a:r>
              <a:rPr lang="ru-RU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</a:t>
            </a: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Круглые скобки используются для задания группы символов.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«gray|grey» и «gr(a|e)y» являются разными образцами, но они оба описывают множество, содержащее </a:t>
            </a:r>
            <a:r>
              <a:rPr lang="ru-RU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</a:t>
            </a: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ru-RU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Помощь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http://www.regular-expressions.info/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http://corp.hum.sdu.dk/cqp_help.html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http://cwb.sourceforge.net/documentation.php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http://ru.wikibooks.org/wiki/%D0%A0%D0%B5%D0%B3%D1%83%D0%BB%D1%8F%D1%80%D0%BD%D1%8B%D0%B5_%D0%B2%D1%8B%D1%80%D0%B0%D0%B6%D0%B5%D0%BD%D0%B8%D1%8F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Кодировка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кодировок текста для русского языка: 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DOS, KOI8-R, Cyrillic Windows cp1251, Unicode (UTF-8 с/без BOM, цифровой подписи)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Упражнение в Notepad++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меню "</a:t>
            </a:r>
            <a:r>
              <a:rPr lang="ru-RU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Кодировки</a:t>
            </a: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замените текущую на Windows-1251 (оцените эффект:), затем обратно на UTF-8 без BOM.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открываете файл и видите "кракозябры", то с помощью меню "Кодировки" можно подобрать правильную.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"Преобразовать в...": переводит файл в другую кодировку (затем файл нужно сохранить). Windows-1251 называется ANSI.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Кодировка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9048" y="1485950"/>
            <a:ext cx="6309295" cy="39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Непечатаемые символы, обозначающие конец строки: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Win-формат: CR+LF \r\n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old-Mac-формат: CR \r</a:t>
            </a:r>
            <a:b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UNIX-формат: LF \n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Часть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Поиск в корпусах университета Лидса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Простой поиск в корпусе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Группа 28"/>
          <p:cNvGrpSpPr/>
          <p:nvPr/>
        </p:nvGrpSpPr>
        <p:grpSpPr>
          <a:xfrm>
            <a:off x="755576" y="836712"/>
            <a:ext cx="7986324" cy="2304255"/>
            <a:chOff x="755576" y="403548"/>
            <a:chExt cx="7915649" cy="1732656"/>
          </a:xfrm>
        </p:grpSpPr>
        <p:grpSp>
          <p:nvGrpSpPr>
            <p:cNvPr id="7" name="Группа 27"/>
            <p:cNvGrpSpPr/>
            <p:nvPr/>
          </p:nvGrpSpPr>
          <p:grpSpPr>
            <a:xfrm>
              <a:off x="755576" y="403548"/>
              <a:ext cx="7915649" cy="1732656"/>
              <a:chOff x="755576" y="403548"/>
              <a:chExt cx="7915649" cy="17326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55576" y="1486458"/>
                <a:ext cx="6066515" cy="64974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894271" y="403548"/>
                <a:ext cx="2776954" cy="629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Выберите корпус</a:t>
                </a:r>
                <a:endParaRPr lang="ru-RU" dirty="0"/>
              </a:p>
            </p:txBody>
          </p:sp>
        </p:grpSp>
        <p:sp>
          <p:nvSpPr>
            <p:cNvPr id="4" name="Down Arrow 3"/>
            <p:cNvSpPr/>
            <p:nvPr/>
          </p:nvSpPr>
          <p:spPr>
            <a:xfrm rot="4860000" flipH="1">
              <a:off x="3980535" y="-1270033"/>
              <a:ext cx="116192" cy="503397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Группа 30"/>
          <p:cNvGrpSpPr/>
          <p:nvPr/>
        </p:nvGrpSpPr>
        <p:grpSpPr>
          <a:xfrm>
            <a:off x="611560" y="1124744"/>
            <a:ext cx="8337980" cy="1224135"/>
            <a:chOff x="398722" y="559680"/>
            <a:chExt cx="8264193" cy="920474"/>
          </a:xfrm>
        </p:grpSpPr>
        <p:grpSp>
          <p:nvGrpSpPr>
            <p:cNvPr id="9" name="Группа 27"/>
            <p:cNvGrpSpPr/>
            <p:nvPr/>
          </p:nvGrpSpPr>
          <p:grpSpPr>
            <a:xfrm>
              <a:off x="398722" y="559680"/>
              <a:ext cx="8264193" cy="920474"/>
              <a:chOff x="398722" y="559680"/>
              <a:chExt cx="8264193" cy="920474"/>
            </a:xfrm>
          </p:grpSpPr>
          <p:sp>
            <p:nvSpPr>
              <p:cNvPr id="34" name="Rectangle 4"/>
              <p:cNvSpPr/>
              <p:nvPr/>
            </p:nvSpPr>
            <p:spPr>
              <a:xfrm>
                <a:off x="398722" y="1101136"/>
                <a:ext cx="3211684" cy="3790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5885961" y="559680"/>
                <a:ext cx="2776954" cy="629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Строка запроса</a:t>
                </a:r>
              </a:p>
              <a:p>
                <a:pPr algn="ctr"/>
                <a:r>
                  <a:rPr lang="ru-RU" dirty="0" smtClean="0"/>
                  <a:t>Поиск точных форм</a:t>
                </a:r>
                <a:endParaRPr lang="ru-RU" dirty="0"/>
              </a:p>
            </p:txBody>
          </p:sp>
        </p:grpSp>
        <p:sp>
          <p:nvSpPr>
            <p:cNvPr id="33" name="Down Arrow 3"/>
            <p:cNvSpPr/>
            <p:nvPr/>
          </p:nvSpPr>
          <p:spPr>
            <a:xfrm rot="5100000">
              <a:off x="3625394" y="-1317870"/>
              <a:ext cx="129737" cy="48526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849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008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Поиск в корпусе</a:t>
            </a:r>
            <a:br>
              <a:rPr lang="ru-RU" sz="3600" dirty="0" smtClean="0"/>
            </a:br>
            <a:r>
              <a:rPr lang="ru-RU" sz="3600" dirty="0" smtClean="0"/>
              <a:t>Управление выдачи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Меню поиска: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48672" cy="221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7" y="3861048"/>
            <a:ext cx="6048672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Группа 28"/>
          <p:cNvGrpSpPr/>
          <p:nvPr/>
        </p:nvGrpSpPr>
        <p:grpSpPr>
          <a:xfrm>
            <a:off x="395536" y="3789041"/>
            <a:ext cx="7848872" cy="1152127"/>
            <a:chOff x="969689" y="836713"/>
            <a:chExt cx="7779413" cy="866328"/>
          </a:xfrm>
        </p:grpSpPr>
        <p:grpSp>
          <p:nvGrpSpPr>
            <p:cNvPr id="7" name="Группа 27"/>
            <p:cNvGrpSpPr/>
            <p:nvPr/>
          </p:nvGrpSpPr>
          <p:grpSpPr>
            <a:xfrm>
              <a:off x="969689" y="836713"/>
              <a:ext cx="7779413" cy="866328"/>
              <a:chOff x="969689" y="836713"/>
              <a:chExt cx="7779413" cy="8663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69689" y="1269877"/>
                <a:ext cx="2997572" cy="433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965642" y="836713"/>
                <a:ext cx="2783460" cy="649747"/>
              </a:xfrm>
              <a:prstGeom prst="ellipse">
                <a:avLst/>
              </a:prstGeom>
              <a:solidFill>
                <a:schemeClr val="accent1">
                  <a:alpha val="5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Выберите </a:t>
                </a:r>
                <a:r>
                  <a:rPr lang="en-US" dirty="0" smtClean="0"/>
                  <a:t>Concordance</a:t>
                </a:r>
                <a:endParaRPr lang="ru-RU" dirty="0"/>
              </a:p>
            </p:txBody>
          </p:sp>
        </p:grpSp>
        <p:sp>
          <p:nvSpPr>
            <p:cNvPr id="4" name="Down Arrow 3"/>
            <p:cNvSpPr/>
            <p:nvPr/>
          </p:nvSpPr>
          <p:spPr>
            <a:xfrm rot="4860000" flipH="1">
              <a:off x="4853337" y="-103265"/>
              <a:ext cx="115979" cy="27545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75928" y="4733527"/>
            <a:ext cx="8568952" cy="1431777"/>
            <a:chOff x="323528" y="4581127"/>
            <a:chExt cx="8568952" cy="1440159"/>
          </a:xfrm>
        </p:grpSpPr>
        <p:grpSp>
          <p:nvGrpSpPr>
            <p:cNvPr id="20" name="Группа 30"/>
            <p:cNvGrpSpPr/>
            <p:nvPr/>
          </p:nvGrpSpPr>
          <p:grpSpPr>
            <a:xfrm>
              <a:off x="323528" y="4581127"/>
              <a:ext cx="8562388" cy="1440159"/>
              <a:chOff x="184610" y="234806"/>
              <a:chExt cx="8486615" cy="1082911"/>
            </a:xfrm>
          </p:grpSpPr>
          <p:grpSp>
            <p:nvGrpSpPr>
              <p:cNvPr id="23" name="Группа 27"/>
              <p:cNvGrpSpPr/>
              <p:nvPr/>
            </p:nvGrpSpPr>
            <p:grpSpPr>
              <a:xfrm>
                <a:off x="184610" y="234806"/>
                <a:ext cx="8486615" cy="1082911"/>
                <a:chOff x="184610" y="234806"/>
                <a:chExt cx="8486615" cy="1082911"/>
              </a:xfrm>
            </p:grpSpPr>
            <p:sp>
              <p:nvSpPr>
                <p:cNvPr id="25" name="Rectangle 4"/>
                <p:cNvSpPr/>
                <p:nvPr/>
              </p:nvSpPr>
              <p:spPr>
                <a:xfrm>
                  <a:off x="184610" y="715813"/>
                  <a:ext cx="5201756" cy="3248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5894271" y="234806"/>
                  <a:ext cx="2776954" cy="10829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4" name="Down Arrow 3"/>
              <p:cNvSpPr/>
              <p:nvPr/>
            </p:nvSpPr>
            <p:spPr>
              <a:xfrm rot="5100000" flipH="1">
                <a:off x="5131623" y="-62885"/>
                <a:ext cx="160752" cy="162072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6084168" y="4797152"/>
              <a:ext cx="2808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Задайте параметры сортировки выдачи</a:t>
              </a:r>
              <a:endParaRPr lang="ru-RU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581612" y="4725144"/>
            <a:ext cx="8562388" cy="1872208"/>
            <a:chOff x="323528" y="4149079"/>
            <a:chExt cx="8562388" cy="1872208"/>
          </a:xfrm>
        </p:grpSpPr>
        <p:grpSp>
          <p:nvGrpSpPr>
            <p:cNvPr id="28" name="Группа 30"/>
            <p:cNvGrpSpPr/>
            <p:nvPr/>
          </p:nvGrpSpPr>
          <p:grpSpPr>
            <a:xfrm>
              <a:off x="323528" y="4149079"/>
              <a:ext cx="8562388" cy="1872208"/>
              <a:chOff x="184610" y="-90067"/>
              <a:chExt cx="8486615" cy="1407785"/>
            </a:xfrm>
          </p:grpSpPr>
          <p:grpSp>
            <p:nvGrpSpPr>
              <p:cNvPr id="30" name="Группа 27"/>
              <p:cNvGrpSpPr/>
              <p:nvPr/>
            </p:nvGrpSpPr>
            <p:grpSpPr>
              <a:xfrm>
                <a:off x="184610" y="-90067"/>
                <a:ext cx="8486615" cy="1407785"/>
                <a:chOff x="184610" y="-90067"/>
                <a:chExt cx="8486615" cy="1407785"/>
              </a:xfrm>
            </p:grpSpPr>
            <p:sp>
              <p:nvSpPr>
                <p:cNvPr id="32" name="Rectangle 4"/>
                <p:cNvSpPr/>
                <p:nvPr/>
              </p:nvSpPr>
              <p:spPr>
                <a:xfrm>
                  <a:off x="184610" y="613825"/>
                  <a:ext cx="2599030" cy="32487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Овал 35"/>
                <p:cNvSpPr/>
                <p:nvPr/>
              </p:nvSpPr>
              <p:spPr>
                <a:xfrm>
                  <a:off x="5894271" y="-90067"/>
                  <a:ext cx="2776954" cy="14077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1" name="Down Arrow 3"/>
              <p:cNvSpPr/>
              <p:nvPr/>
            </p:nvSpPr>
            <p:spPr>
              <a:xfrm rot="5100000" flipH="1">
                <a:off x="4288866" y="-958872"/>
                <a:ext cx="163047" cy="331010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Прямоугольник 28"/>
            <p:cNvSpPr/>
            <p:nvPr/>
          </p:nvSpPr>
          <p:spPr>
            <a:xfrm>
              <a:off x="6077604" y="4509119"/>
              <a:ext cx="28083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Задайте, по какому слову (справа или слева от искомого) нужно сортировать контекст  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323528" y="4437112"/>
            <a:ext cx="8820472" cy="1584175"/>
            <a:chOff x="323528" y="4437112"/>
            <a:chExt cx="8820472" cy="1584175"/>
          </a:xfrm>
        </p:grpSpPr>
        <p:grpSp>
          <p:nvGrpSpPr>
            <p:cNvPr id="8" name="Группа 30"/>
            <p:cNvGrpSpPr/>
            <p:nvPr/>
          </p:nvGrpSpPr>
          <p:grpSpPr>
            <a:xfrm>
              <a:off x="323528" y="4437112"/>
              <a:ext cx="8820472" cy="1584175"/>
              <a:chOff x="184610" y="126516"/>
              <a:chExt cx="8742415" cy="1191202"/>
            </a:xfrm>
          </p:grpSpPr>
          <p:grpSp>
            <p:nvGrpSpPr>
              <p:cNvPr id="9" name="Группа 27"/>
              <p:cNvGrpSpPr/>
              <p:nvPr/>
            </p:nvGrpSpPr>
            <p:grpSpPr>
              <a:xfrm>
                <a:off x="184610" y="126516"/>
                <a:ext cx="8742415" cy="1191202"/>
                <a:chOff x="184610" y="126516"/>
                <a:chExt cx="8742415" cy="1191202"/>
              </a:xfrm>
            </p:grpSpPr>
            <p:sp>
              <p:nvSpPr>
                <p:cNvPr id="34" name="Rectangle 4"/>
                <p:cNvSpPr/>
                <p:nvPr/>
              </p:nvSpPr>
              <p:spPr>
                <a:xfrm>
                  <a:off x="184610" y="559680"/>
                  <a:ext cx="4353617" cy="379018"/>
                </a:xfrm>
                <a:prstGeom prst="rect">
                  <a:avLst/>
                </a:prstGeom>
                <a:noFill/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Овал 34"/>
                <p:cNvSpPr/>
                <p:nvPr/>
              </p:nvSpPr>
              <p:spPr>
                <a:xfrm>
                  <a:off x="5965642" y="126516"/>
                  <a:ext cx="2961383" cy="1191202"/>
                </a:xfrm>
                <a:prstGeom prst="ellipse">
                  <a:avLst/>
                </a:prstGeom>
                <a:solidFill>
                  <a:schemeClr val="accent1">
                    <a:alpha val="5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3" name="Down Arrow 3"/>
              <p:cNvSpPr/>
              <p:nvPr/>
            </p:nvSpPr>
            <p:spPr>
              <a:xfrm rot="5100000" flipH="1">
                <a:off x="5131623" y="-62885"/>
                <a:ext cx="160752" cy="162072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Прямоугольник 16"/>
            <p:cNvSpPr/>
            <p:nvPr/>
          </p:nvSpPr>
          <p:spPr>
            <a:xfrm>
              <a:off x="6156176" y="4653136"/>
              <a:ext cx="2808312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lt1"/>
                  </a:solidFill>
                </a:rPr>
                <a:t>Количество символов (например, 60с) </a:t>
              </a:r>
              <a:r>
                <a:rPr lang="en-US" dirty="0">
                  <a:solidFill>
                    <a:schemeClr val="lt1"/>
                  </a:solidFill>
                </a:rPr>
                <a:t>/</a:t>
              </a:r>
              <a:r>
                <a:rPr lang="ru-RU" dirty="0">
                  <a:solidFill>
                    <a:schemeClr val="lt1"/>
                  </a:solidFill>
                </a:rPr>
                <a:t> слов (например, 4 </a:t>
              </a:r>
              <a:r>
                <a:rPr lang="en-US" dirty="0">
                  <a:solidFill>
                    <a:schemeClr val="lt1"/>
                  </a:solidFill>
                </a:rPr>
                <a:t>w</a:t>
              </a:r>
              <a:r>
                <a:rPr lang="ru-RU" dirty="0">
                  <a:solidFill>
                    <a:schemeClr val="lt1"/>
                  </a:solidFill>
                </a:rPr>
                <a:t>) в выдаваемом контексте</a:t>
              </a:r>
            </a:p>
          </p:txBody>
        </p:sp>
      </p:grpSp>
      <p:grpSp>
        <p:nvGrpSpPr>
          <p:cNvPr id="38" name="Группа 30"/>
          <p:cNvGrpSpPr/>
          <p:nvPr/>
        </p:nvGrpSpPr>
        <p:grpSpPr>
          <a:xfrm>
            <a:off x="395536" y="5157192"/>
            <a:ext cx="8748464" cy="1368151"/>
            <a:chOff x="255981" y="180662"/>
            <a:chExt cx="8671044" cy="1028765"/>
          </a:xfrm>
        </p:grpSpPr>
        <p:grpSp>
          <p:nvGrpSpPr>
            <p:cNvPr id="40" name="Группа 27"/>
            <p:cNvGrpSpPr/>
            <p:nvPr/>
          </p:nvGrpSpPr>
          <p:grpSpPr>
            <a:xfrm>
              <a:off x="255981" y="180662"/>
              <a:ext cx="8671044" cy="1028765"/>
              <a:chOff x="255981" y="180662"/>
              <a:chExt cx="8671044" cy="1028765"/>
            </a:xfrm>
          </p:grpSpPr>
          <p:sp>
            <p:nvSpPr>
              <p:cNvPr id="42" name="Rectangle 4"/>
              <p:cNvSpPr/>
              <p:nvPr/>
            </p:nvSpPr>
            <p:spPr>
              <a:xfrm>
                <a:off x="255981" y="830409"/>
                <a:ext cx="2926201" cy="379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965642" y="180662"/>
                <a:ext cx="2961383" cy="102876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Down Arrow 3"/>
            <p:cNvSpPr/>
            <p:nvPr/>
          </p:nvSpPr>
          <p:spPr>
            <a:xfrm rot="5100000" flipH="1">
              <a:off x="4557610" y="-561598"/>
              <a:ext cx="126954" cy="3000595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Группа 28"/>
          <p:cNvGrpSpPr/>
          <p:nvPr/>
        </p:nvGrpSpPr>
        <p:grpSpPr>
          <a:xfrm>
            <a:off x="475928" y="5445222"/>
            <a:ext cx="8344543" cy="1268761"/>
            <a:chOff x="969689" y="836712"/>
            <a:chExt cx="8270698" cy="954029"/>
          </a:xfrm>
        </p:grpSpPr>
        <p:grpSp>
          <p:nvGrpSpPr>
            <p:cNvPr id="45" name="Группа 27"/>
            <p:cNvGrpSpPr/>
            <p:nvPr/>
          </p:nvGrpSpPr>
          <p:grpSpPr>
            <a:xfrm>
              <a:off x="969689" y="836712"/>
              <a:ext cx="8270698" cy="954029"/>
              <a:chOff x="969689" y="836712"/>
              <a:chExt cx="8270698" cy="95402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69689" y="1269877"/>
                <a:ext cx="2997572" cy="433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Овал 20"/>
              <p:cNvSpPr/>
              <p:nvPr/>
            </p:nvSpPr>
            <p:spPr>
              <a:xfrm>
                <a:off x="5965642" y="836712"/>
                <a:ext cx="3274745" cy="954029"/>
              </a:xfrm>
              <a:prstGeom prst="ellipse">
                <a:avLst/>
              </a:prstGeom>
              <a:solidFill>
                <a:schemeClr val="accent1">
                  <a:alpha val="5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Задайте количество примеров </a:t>
                </a:r>
              </a:p>
              <a:p>
                <a:pPr algn="ctr"/>
                <a:r>
                  <a:rPr lang="ru-RU" dirty="0"/>
                  <a:t>в выдаче </a:t>
                </a:r>
              </a:p>
              <a:p>
                <a:pPr algn="ctr"/>
                <a:r>
                  <a:rPr lang="ru-RU" dirty="0"/>
                  <a:t>(по умолчанию </a:t>
                </a:r>
                <a:r>
                  <a:rPr lang="ru-RU" dirty="0" smtClean="0"/>
                  <a:t>– 1</a:t>
                </a:r>
                <a:r>
                  <a:rPr lang="en-US" dirty="0" smtClean="0"/>
                  <a:t>00)</a:t>
                </a:r>
                <a:endParaRPr lang="ru-RU" dirty="0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 rot="4860000" flipH="1">
              <a:off x="4853337" y="-103265"/>
              <a:ext cx="115979" cy="27545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80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Поиск в корпусе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06008" y="1757904"/>
            <a:ext cx="4896544" cy="50740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rot="2582591">
            <a:off x="5452160" y="1367411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2323" y="2011606"/>
            <a:ext cx="5203913" cy="85692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2582591">
            <a:off x="5776329" y="1726306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995936" y="2848279"/>
            <a:ext cx="2020486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2582591">
            <a:off x="5785801" y="2337097"/>
            <a:ext cx="255899" cy="780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2923"/>
            <a:ext cx="8568952" cy="287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2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3709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Упрощенный поиск в корпусе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805264"/>
          </a:xfrm>
        </p:spPr>
        <p:txBody>
          <a:bodyPr/>
          <a:lstStyle/>
          <a:p>
            <a:r>
              <a:rPr lang="en-US" sz="2400" dirty="0" smtClean="0"/>
              <a:t>Lemma vs. word</a:t>
            </a:r>
          </a:p>
          <a:p>
            <a:r>
              <a:rPr lang="en-US" sz="2400" dirty="0" smtClean="0"/>
              <a:t>% - </a:t>
            </a:r>
            <a:r>
              <a:rPr lang="ru-RU" sz="2400" dirty="0" smtClean="0"/>
              <a:t>поиск леммы</a:t>
            </a:r>
          </a:p>
          <a:p>
            <a:r>
              <a:rPr lang="en-US" sz="2400" dirty="0" smtClean="0"/>
              <a:t>|</a:t>
            </a:r>
            <a:r>
              <a:rPr lang="ru-RU" sz="2400" dirty="0" smtClean="0"/>
              <a:t> - или</a:t>
            </a:r>
          </a:p>
          <a:p>
            <a:pPr marL="0" indent="0">
              <a:buNone/>
            </a:pPr>
            <a:r>
              <a:rPr lang="ru-RU" sz="2400" dirty="0" smtClean="0"/>
              <a:t>Найти: 1) все формы </a:t>
            </a:r>
            <a:r>
              <a:rPr lang="en-US" sz="2400" i="1" dirty="0" smtClean="0"/>
              <a:t>stand up</a:t>
            </a:r>
            <a:endParaRPr lang="en-GB" sz="2400" dirty="0" smtClean="0"/>
          </a:p>
          <a:p>
            <a:r>
              <a:rPr lang="en-GB" sz="2400" dirty="0" smtClean="0"/>
              <a:t>stand</a:t>
            </a:r>
            <a:r>
              <a:rPr lang="en-GB" sz="2400" dirty="0"/>
              <a:t>% </a:t>
            </a:r>
            <a:r>
              <a:rPr lang="en-GB" sz="2400" dirty="0" smtClean="0"/>
              <a:t>up</a:t>
            </a:r>
          </a:p>
          <a:p>
            <a:pPr marL="0" indent="0">
              <a:buNone/>
            </a:pPr>
            <a:r>
              <a:rPr lang="ru-RU" sz="2400" dirty="0" smtClean="0"/>
              <a:t>2) все </a:t>
            </a:r>
            <a:r>
              <a:rPr lang="ru-RU" sz="2400" dirty="0"/>
              <a:t>формы глаголов </a:t>
            </a:r>
            <a:r>
              <a:rPr lang="en-US" sz="2400" dirty="0"/>
              <a:t>stand</a:t>
            </a:r>
            <a:r>
              <a:rPr lang="ru-RU" sz="2400" dirty="0"/>
              <a:t> и </a:t>
            </a:r>
            <a:r>
              <a:rPr lang="en-US" sz="2400" dirty="0"/>
              <a:t>come</a:t>
            </a:r>
            <a:endParaRPr lang="ru-RU" sz="2400" dirty="0" smtClean="0"/>
          </a:p>
          <a:p>
            <a:r>
              <a:rPr lang="en-GB" sz="2400" dirty="0" err="1"/>
              <a:t>come|stand</a:t>
            </a:r>
            <a:r>
              <a:rPr lang="en-GB" sz="2400" dirty="0"/>
              <a:t>%</a:t>
            </a:r>
            <a:endParaRPr lang="ru-RU" sz="2400" dirty="0" smtClean="0"/>
          </a:p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712968" cy="211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5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3744416" cy="4525963"/>
          </a:xfrm>
        </p:spPr>
        <p:txBody>
          <a:bodyPr>
            <a:normAutofit/>
          </a:bodyPr>
          <a:lstStyle/>
          <a:p>
            <a:pPr>
              <a:buSzPct val="40000"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  <a:r>
              <a:rPr lang="en-US" sz="5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символ</a:t>
            </a:r>
            <a:endParaRPr lang="en-US" sz="2400" dirty="0" smtClean="0"/>
          </a:p>
          <a:p>
            <a:r>
              <a:rPr lang="en-US" b="1" dirty="0">
                <a:solidFill>
                  <a:srgbClr val="002060"/>
                </a:solidFill>
              </a:rPr>
              <a:t>[</a:t>
            </a:r>
            <a:r>
              <a:rPr lang="en-US" b="1" dirty="0" err="1">
                <a:solidFill>
                  <a:srgbClr val="002060"/>
                </a:solidFill>
              </a:rPr>
              <a:t>aou</a:t>
            </a:r>
            <a:r>
              <a:rPr lang="en-US" b="1" dirty="0">
                <a:solidFill>
                  <a:srgbClr val="002060"/>
                </a:solidFill>
              </a:rPr>
              <a:t>] – </a:t>
            </a:r>
            <a:r>
              <a:rPr lang="ru-RU" dirty="0">
                <a:solidFill>
                  <a:srgbClr val="002060"/>
                </a:solidFill>
              </a:rPr>
              <a:t>символ из списка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[a-z] – </a:t>
            </a:r>
            <a:r>
              <a:rPr lang="ru-RU" sz="2200" dirty="0">
                <a:solidFill>
                  <a:schemeClr val="tx1"/>
                </a:solidFill>
              </a:rPr>
              <a:t>диапазон символов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[^</a:t>
            </a:r>
            <a:r>
              <a:rPr lang="ru-RU" b="1" dirty="0" smtClean="0">
                <a:solidFill>
                  <a:srgbClr val="002060"/>
                </a:solidFill>
              </a:rPr>
              <a:t>…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любой символ, кроме </a:t>
            </a:r>
            <a:r>
              <a:rPr lang="ru-RU" dirty="0" smtClean="0">
                <a:solidFill>
                  <a:srgbClr val="002060"/>
                </a:solidFill>
              </a:rPr>
              <a:t>символов </a:t>
            </a:r>
            <a:r>
              <a:rPr lang="ru-RU" dirty="0">
                <a:solidFill>
                  <a:srgbClr val="002060"/>
                </a:solidFill>
              </a:rPr>
              <a:t>в скобках</a:t>
            </a:r>
          </a:p>
          <a:p>
            <a:r>
              <a:rPr lang="ru-RU" sz="2200" dirty="0">
                <a:solidFill>
                  <a:schemeClr val="tx1"/>
                </a:solidFill>
              </a:rPr>
              <a:t>\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ru-RU" sz="2200" dirty="0">
                <a:solidFill>
                  <a:schemeClr val="tx1"/>
                </a:solidFill>
              </a:rPr>
              <a:t>– основной (не служебный 	символ)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970856"/>
            <a:ext cx="777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NB: </a:t>
            </a:r>
            <a:r>
              <a:rPr lang="ru-RU" sz="2400" dirty="0" smtClean="0">
                <a:solidFill>
                  <a:srgbClr val="C00000"/>
                </a:solidFill>
              </a:rPr>
              <a:t>поисковое выражение должно быть в кавычках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5076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1</a:t>
            </a:r>
          </a:p>
          <a:p>
            <a:pPr marL="457200" indent="-457200"/>
            <a:r>
              <a:rPr lang="ru-RU" sz="2400" dirty="0" smtClean="0"/>
              <a:t>Найти глагол </a:t>
            </a:r>
            <a:r>
              <a:rPr lang="en-US" sz="2400" b="1" i="1" dirty="0" smtClean="0">
                <a:solidFill>
                  <a:srgbClr val="C00000"/>
                </a:solidFill>
              </a:rPr>
              <a:t>sing</a:t>
            </a:r>
            <a:r>
              <a:rPr lang="en-US" sz="2400" i="1" dirty="0" smtClean="0"/>
              <a:t> </a:t>
            </a:r>
            <a:r>
              <a:rPr lang="ru-RU" sz="2400" dirty="0" smtClean="0"/>
              <a:t>и его неправильные формы – </a:t>
            </a:r>
            <a:r>
              <a:rPr lang="en-US" sz="2400" b="1" i="1" dirty="0">
                <a:solidFill>
                  <a:srgbClr val="C00000"/>
                </a:solidFill>
              </a:rPr>
              <a:t>sing, sang, sung</a:t>
            </a:r>
            <a:endParaRPr lang="ru-RU" sz="2400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ru-RU" sz="2400" dirty="0" smtClean="0"/>
              <a:t>Если воспользоваться строкой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3200" b="1" dirty="0" smtClean="0">
                <a:solidFill>
                  <a:schemeClr val="tx1"/>
                </a:solidFill>
              </a:rPr>
              <a:t>s.ng”</a:t>
            </a:r>
            <a:endParaRPr lang="en-US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ru-RU" sz="2400" dirty="0" smtClean="0"/>
              <a:t>Получим </a:t>
            </a:r>
            <a:r>
              <a:rPr lang="en-US" sz="2400" b="1" i="1" dirty="0">
                <a:solidFill>
                  <a:srgbClr val="C00000"/>
                </a:solidFill>
              </a:rPr>
              <a:t>sing, sang, song, sung</a:t>
            </a:r>
            <a:endParaRPr lang="ru-RU" sz="2400" b="1" i="1" dirty="0">
              <a:solidFill>
                <a:srgbClr val="C00000"/>
              </a:solidFill>
            </a:endParaRPr>
          </a:p>
          <a:p>
            <a:pPr marL="457200" indent="-457200"/>
            <a:r>
              <a:rPr lang="ru-RU" sz="2400" dirty="0" smtClean="0"/>
              <a:t>Вариант 1. </a:t>
            </a:r>
            <a:endParaRPr lang="ru-RU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“s[</a:t>
            </a:r>
            <a:r>
              <a:rPr lang="en-US" sz="3200" b="1" dirty="0" err="1" smtClean="0">
                <a:solidFill>
                  <a:schemeClr val="tx1"/>
                </a:solidFill>
              </a:rPr>
              <a:t>iau</a:t>
            </a:r>
            <a:r>
              <a:rPr lang="en-US" sz="3200" b="1" dirty="0" smtClean="0">
                <a:solidFill>
                  <a:schemeClr val="tx1"/>
                </a:solidFill>
              </a:rPr>
              <a:t>]</a:t>
            </a:r>
            <a:r>
              <a:rPr lang="en-US" sz="3200" b="1" dirty="0" err="1" smtClean="0">
                <a:solidFill>
                  <a:schemeClr val="tx1"/>
                </a:solidFill>
              </a:rPr>
              <a:t>ng</a:t>
            </a:r>
            <a:r>
              <a:rPr lang="en-US" sz="3200" b="1" dirty="0" smtClean="0">
                <a:solidFill>
                  <a:schemeClr val="tx1"/>
                </a:solidFill>
              </a:rPr>
              <a:t>”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2400" dirty="0" smtClean="0"/>
              <a:t>Вариант 2.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“s[^o]</a:t>
            </a:r>
            <a:r>
              <a:rPr lang="en-US" sz="3200" b="1" dirty="0" err="1" smtClean="0">
                <a:solidFill>
                  <a:schemeClr val="tx1"/>
                </a:solidFill>
              </a:rPr>
              <a:t>ng</a:t>
            </a:r>
            <a:r>
              <a:rPr lang="en-US" sz="3200" b="1" dirty="0" smtClean="0">
                <a:solidFill>
                  <a:schemeClr val="tx1"/>
                </a:solidFill>
              </a:rPr>
              <a:t>”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139952" y="3212976"/>
            <a:ext cx="4536504" cy="1080120"/>
            <a:chOff x="4139952" y="3140968"/>
            <a:chExt cx="4536504" cy="108012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212976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139952" y="3140968"/>
              <a:ext cx="4392488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5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3960440" cy="4525963"/>
          </a:xfrm>
        </p:spPr>
        <p:txBody>
          <a:bodyPr>
            <a:normAutofit/>
          </a:bodyPr>
          <a:lstStyle/>
          <a:p>
            <a:pPr>
              <a:buSzPct val="40000"/>
            </a:pP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5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любой символ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</a:rPr>
              <a:t>[</a:t>
            </a:r>
            <a:r>
              <a:rPr lang="en-US" b="1" dirty="0" err="1">
                <a:solidFill>
                  <a:srgbClr val="002060"/>
                </a:solidFill>
              </a:rPr>
              <a:t>aou</a:t>
            </a:r>
            <a:r>
              <a:rPr lang="en-US" b="1" dirty="0">
                <a:solidFill>
                  <a:srgbClr val="002060"/>
                </a:solidFill>
              </a:rPr>
              <a:t>] – </a:t>
            </a:r>
            <a:r>
              <a:rPr lang="ru-RU" dirty="0">
                <a:solidFill>
                  <a:srgbClr val="002060"/>
                </a:solidFill>
              </a:rPr>
              <a:t>символ из списка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[a-z]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диапазон символов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[^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любой символ, кроме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символов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скобках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основной (не служебный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символ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536504" cy="495801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pPr marL="514350" indent="-514350">
              <a:buAutoNum type="arabicParenBoth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970856"/>
            <a:ext cx="777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Используется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CQP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POSIX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egrep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notation of regular expressions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(см., например, </a:t>
            </a:r>
            <a:r>
              <a:rPr lang="en-US" sz="2000" dirty="0" smtClean="0">
                <a:hlinkClick r:id="rId2"/>
              </a:rPr>
              <a:t>http://www.regular-expressions.info/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94" y="5877272"/>
            <a:ext cx="79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NB1: </a:t>
            </a:r>
            <a:r>
              <a:rPr lang="ru-RU" sz="2400" dirty="0" smtClean="0">
                <a:solidFill>
                  <a:srgbClr val="C00000"/>
                </a:solidFill>
              </a:rPr>
              <a:t>поисковое выражение должно быть в кавычках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1628800"/>
            <a:ext cx="50760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2</a:t>
            </a:r>
          </a:p>
          <a:p>
            <a:pPr marL="457200" indent="-457200"/>
            <a:r>
              <a:rPr lang="ru-RU" sz="2400" dirty="0" smtClean="0"/>
              <a:t>Найти </a:t>
            </a:r>
            <a:r>
              <a:rPr lang="en-US" sz="2400" b="1" i="1" dirty="0" smtClean="0">
                <a:solidFill>
                  <a:srgbClr val="C00000"/>
                </a:solidFill>
              </a:rPr>
              <a:t>song </a:t>
            </a:r>
            <a:r>
              <a:rPr lang="ru-RU" sz="2400" dirty="0"/>
              <a:t>в любом месте предложения, в том числе в самом начале</a:t>
            </a:r>
          </a:p>
          <a:p>
            <a:pPr marL="457200" indent="-457200"/>
            <a:r>
              <a:rPr lang="ru-RU" sz="2400" dirty="0" smtClean="0"/>
              <a:t>Если воспользоваться строкой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3200" b="1" dirty="0" smtClean="0">
                <a:solidFill>
                  <a:schemeClr val="tx1"/>
                </a:solidFill>
              </a:rPr>
              <a:t>s</a:t>
            </a:r>
            <a:r>
              <a:rPr lang="en-US" sz="3200" b="1" dirty="0">
                <a:solidFill>
                  <a:schemeClr val="tx1"/>
                </a:solidFill>
              </a:rPr>
              <a:t>o</a:t>
            </a:r>
            <a:r>
              <a:rPr lang="en-US" sz="3200" b="1" dirty="0" smtClean="0">
                <a:solidFill>
                  <a:schemeClr val="tx1"/>
                </a:solidFill>
              </a:rPr>
              <a:t>ng”</a:t>
            </a:r>
            <a:endParaRPr lang="en-US" sz="3200" b="1" dirty="0">
              <a:solidFill>
                <a:schemeClr val="tx1"/>
              </a:solidFill>
            </a:endParaRPr>
          </a:p>
          <a:p>
            <a:pPr marL="457200" indent="-457200"/>
            <a:r>
              <a:rPr lang="ru-RU" sz="2400" dirty="0" smtClean="0"/>
              <a:t>Получим </a:t>
            </a:r>
            <a:r>
              <a:rPr lang="en-US" sz="2400" b="1" i="1" dirty="0" smtClean="0">
                <a:solidFill>
                  <a:srgbClr val="C00000"/>
                </a:solidFill>
              </a:rPr>
              <a:t>song</a:t>
            </a:r>
            <a:r>
              <a:rPr lang="ru-RU" sz="2400" dirty="0"/>
              <a:t>, но не </a:t>
            </a:r>
            <a:r>
              <a:rPr lang="en-US" sz="2400" b="1" i="1" dirty="0">
                <a:solidFill>
                  <a:srgbClr val="C00000"/>
                </a:solidFill>
              </a:rPr>
              <a:t>Song</a:t>
            </a:r>
          </a:p>
          <a:p>
            <a:pPr marL="457200" indent="-457200"/>
            <a:endParaRPr lang="ru-RU" sz="2400" dirty="0"/>
          </a:p>
          <a:p>
            <a:r>
              <a:rPr lang="en-US" sz="3200" b="1" dirty="0" smtClean="0">
                <a:solidFill>
                  <a:schemeClr val="tx1"/>
                </a:solidFill>
              </a:rPr>
              <a:t>“[Ss]</a:t>
            </a:r>
            <a:r>
              <a:rPr lang="en-US" sz="3200" b="1" dirty="0" err="1" smtClean="0">
                <a:solidFill>
                  <a:schemeClr val="tx1"/>
                </a:solidFill>
              </a:rPr>
              <a:t>ong</a:t>
            </a:r>
            <a:r>
              <a:rPr lang="en-US" sz="3200" b="1" dirty="0" smtClean="0">
                <a:solidFill>
                  <a:schemeClr val="tx1"/>
                </a:solidFill>
              </a:rPr>
              <a:t>”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dirty="0" smtClean="0"/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  <p:grpSp>
        <p:nvGrpSpPr>
          <p:cNvPr id="8" name="Группа 14"/>
          <p:cNvGrpSpPr/>
          <p:nvPr/>
        </p:nvGrpSpPr>
        <p:grpSpPr>
          <a:xfrm>
            <a:off x="4139952" y="3212976"/>
            <a:ext cx="4608512" cy="1008112"/>
            <a:chOff x="4139952" y="3068960"/>
            <a:chExt cx="4608512" cy="100811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4139952" y="3068960"/>
              <a:ext cx="4536504" cy="1008112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211960" y="3140968"/>
              <a:ext cx="4536504" cy="864096"/>
            </a:xfrm>
            <a:prstGeom prst="line">
              <a:avLst/>
            </a:prstGeom>
            <a:ln w="63500">
              <a:solidFill>
                <a:srgbClr val="FF0000">
                  <a:alpha val="7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0" y="626606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NB2: </a:t>
            </a:r>
            <a:r>
              <a:rPr lang="ru-RU" sz="2200" dirty="0" smtClean="0">
                <a:solidFill>
                  <a:srgbClr val="C00000"/>
                </a:solidFill>
              </a:rPr>
              <a:t>в корпусе </a:t>
            </a:r>
            <a:r>
              <a:rPr lang="en-US" sz="2200" dirty="0" smtClean="0">
                <a:solidFill>
                  <a:srgbClr val="C00000"/>
                </a:solidFill>
              </a:rPr>
              <a:t>Leeds</a:t>
            </a:r>
            <a:r>
              <a:rPr lang="ru-RU" sz="2200" dirty="0" smtClean="0">
                <a:solidFill>
                  <a:srgbClr val="C00000"/>
                </a:solidFill>
              </a:rPr>
              <a:t>поиск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производится в пределах </a:t>
            </a:r>
            <a:r>
              <a:rPr lang="ru-RU" sz="2200" b="1" dirty="0" smtClean="0">
                <a:solidFill>
                  <a:srgbClr val="C00000"/>
                </a:solidFill>
              </a:rPr>
              <a:t>одного</a:t>
            </a:r>
            <a:r>
              <a:rPr lang="ru-RU" sz="2200" dirty="0" smtClean="0">
                <a:solidFill>
                  <a:srgbClr val="C00000"/>
                </a:solidFill>
              </a:rPr>
              <a:t> слова</a:t>
            </a:r>
            <a:endParaRPr lang="en-GB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892</Words>
  <Application>Microsoft Office PowerPoint</Application>
  <PresentationFormat>On-screen Show (4:3)</PresentationFormat>
  <Paragraphs>191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Times New Roman</vt:lpstr>
      <vt:lpstr>Office Theme</vt:lpstr>
      <vt:lpstr>Специальное оформление</vt:lpstr>
      <vt:lpstr>Краткое введение Регулярные выражения </vt:lpstr>
      <vt:lpstr>Помощь</vt:lpstr>
      <vt:lpstr>Часть 1 Поиск в корпусах университета Лидса</vt:lpstr>
      <vt:lpstr>1. Простой поиск в корпусе</vt:lpstr>
      <vt:lpstr>1. Поиск в корпусе Управление выдачи </vt:lpstr>
      <vt:lpstr>1. Поиск в корпусе</vt:lpstr>
      <vt:lpstr>Упрощенный поиск в корпусе</vt:lpstr>
      <vt:lpstr>Регулярные выражения</vt:lpstr>
      <vt:lpstr>Регулярные выражения</vt:lpstr>
      <vt:lpstr>Регулярные выражения</vt:lpstr>
      <vt:lpstr>Квантификация</vt:lpstr>
      <vt:lpstr>Summary 1</vt:lpstr>
      <vt:lpstr>Регулярные выражения</vt:lpstr>
      <vt:lpstr>Упражнения</vt:lpstr>
      <vt:lpstr>Непечатаемые символы, обозначающие конец строки:</vt:lpstr>
      <vt:lpstr>Классы символов</vt:lpstr>
      <vt:lpstr>Метасимволы</vt:lpstr>
      <vt:lpstr>Квантификация</vt:lpstr>
      <vt:lpstr>PowerPoint Presentation</vt:lpstr>
      <vt:lpstr>Кодировка</vt:lpstr>
      <vt:lpstr>Упражнение в Notepad++</vt:lpstr>
      <vt:lpstr>Кодировка</vt:lpstr>
      <vt:lpstr>Непечатаемые символы, обозначающие конец строки: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Краткое введение Регулярные выражения</dc:title>
  <dc:creator>Дмитрий Горшков</dc:creator>
  <cp:lastModifiedBy>Дмитрий Горшков</cp:lastModifiedBy>
  <cp:revision>6</cp:revision>
  <dcterms:modified xsi:type="dcterms:W3CDTF">2019-11-27T00:54:19Z</dcterms:modified>
</cp:coreProperties>
</file>